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80" r:id="rId3"/>
    <p:sldId id="599" r:id="rId4"/>
    <p:sldId id="611" r:id="rId5"/>
    <p:sldId id="612" r:id="rId6"/>
    <p:sldId id="606" r:id="rId7"/>
    <p:sldId id="600" r:id="rId8"/>
    <p:sldId id="601" r:id="rId9"/>
    <p:sldId id="602" r:id="rId10"/>
    <p:sldId id="603" r:id="rId11"/>
    <p:sldId id="604" r:id="rId12"/>
    <p:sldId id="605" r:id="rId13"/>
    <p:sldId id="609" r:id="rId14"/>
    <p:sldId id="610" r:id="rId15"/>
    <p:sldId id="607" r:id="rId16"/>
    <p:sldId id="608" r:id="rId17"/>
    <p:sldId id="4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1"/>
    <p:restoredTop sz="85076" autoAdjust="0"/>
  </p:normalViewPr>
  <p:slideViewPr>
    <p:cSldViewPr snapToGrid="0" snapToObjects="1">
      <p:cViewPr>
        <p:scale>
          <a:sx n="75" d="100"/>
          <a:sy n="75" d="100"/>
        </p:scale>
        <p:origin x="7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1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93E13-6BA9-9F4B-BC46-D563558962A2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19EBE-46F6-1B4A-B939-8F944DB133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90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8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60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40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36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959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65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004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3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65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8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31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95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4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29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21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19EBE-46F6-1B4A-B939-8F944DB133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90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6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4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30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89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45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76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75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2980"/>
            <a:ext cx="10515600" cy="496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8045-A205-C64E-9347-2EFB885CAA75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5549-8AF1-0446-AED0-F67BEC942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3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8.wmf"/><Relationship Id="rId5" Type="http://schemas.openxmlformats.org/officeDocument/2006/relationships/image" Target="../media/image45.e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image" Target="../media/image63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9.png"/><Relationship Id="rId18" Type="http://schemas.openxmlformats.org/officeDocument/2006/relationships/image" Target="../media/image7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5.wmf"/><Relationship Id="rId12" Type="http://schemas.openxmlformats.org/officeDocument/2006/relationships/image" Target="../media/image66.wmf"/><Relationship Id="rId1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64.wmf"/><Relationship Id="rId15" Type="http://schemas.openxmlformats.org/officeDocument/2006/relationships/image" Target="../media/image67.w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png"/><Relationship Id="rId5" Type="http://schemas.openxmlformats.org/officeDocument/2006/relationships/image" Target="../media/image31.wmf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1692" y="1577086"/>
            <a:ext cx="11499948" cy="88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zh-CN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</a:rPr>
              <a:t>Kernel Methods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22710"/>
            <a:ext cx="9144000" cy="1505650"/>
          </a:xfrm>
        </p:spPr>
        <p:txBody>
          <a:bodyPr>
            <a:normAutofit/>
          </a:bodyPr>
          <a:lstStyle/>
          <a:p>
            <a:r>
              <a:rPr kumimoji="1" lang="zh-CN" altLang="en-US" sz="2800" b="1" u="sng" dirty="0"/>
              <a:t>汇报人：孙华琴</a:t>
            </a:r>
            <a:endParaRPr kumimoji="1" lang="en-US" altLang="zh-CN" sz="2800" b="1" u="sng" dirty="0"/>
          </a:p>
          <a:p>
            <a:r>
              <a:rPr kumimoji="1" lang="zh-CN" altLang="en-US" sz="2800" b="1" u="sng" dirty="0"/>
              <a:t>日期：</a:t>
            </a:r>
            <a:r>
              <a:rPr kumimoji="1" lang="en-US" altLang="zh-CN" sz="2800" b="1" u="sng" dirty="0"/>
              <a:t>2021</a:t>
            </a:r>
            <a:r>
              <a:rPr kumimoji="1" lang="zh-CN" altLang="en-US" sz="2800" b="1" u="sng" dirty="0"/>
              <a:t>年</a:t>
            </a:r>
            <a:r>
              <a:rPr kumimoji="1" lang="en-US" altLang="zh-CN" sz="2800" b="1" u="sng" dirty="0"/>
              <a:t>12</a:t>
            </a:r>
            <a:r>
              <a:rPr kumimoji="1" lang="zh-CN" altLang="en-US" sz="2800" b="1" u="sng" dirty="0"/>
              <a:t>月</a:t>
            </a:r>
            <a:r>
              <a:rPr kumimoji="1" lang="en-US" altLang="zh-CN" sz="2800" b="1" u="sng" dirty="0"/>
              <a:t>19</a:t>
            </a:r>
            <a:r>
              <a:rPr kumimoji="1" lang="zh-CN" altLang="en-US" sz="2800" b="1" u="sng" dirty="0"/>
              <a:t>日</a:t>
            </a:r>
            <a:endParaRPr kumimoji="1" lang="en-US" altLang="zh-CN" sz="2800" b="1" u="sng" dirty="0"/>
          </a:p>
        </p:txBody>
      </p:sp>
    </p:spTree>
    <p:extLst>
      <p:ext uri="{BB962C8B-B14F-4D97-AF65-F5344CB8AC3E}">
        <p14:creationId xmlns:p14="http://schemas.microsoft.com/office/powerpoint/2010/main" val="151698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构造核函数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CBC27-986B-40A9-B36D-4774606EA295}"/>
              </a:ext>
            </a:extLst>
          </p:cNvPr>
          <p:cNvSpPr/>
          <p:nvPr/>
        </p:nvSpPr>
        <p:spPr>
          <a:xfrm>
            <a:off x="838200" y="1231271"/>
            <a:ext cx="888115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直接构造核函数，由现有的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kernel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构造复杂的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kernel</a:t>
            </a:r>
          </a:p>
          <a:p>
            <a:pPr marL="0" lvl="1" indent="0">
              <a:lnSpc>
                <a:spcPct val="150000"/>
              </a:lnSpc>
              <a:buNone/>
            </a:pP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DCC786-24EA-467D-B113-8971DD2F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299" y="2188396"/>
            <a:ext cx="7977266" cy="37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2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常见的几种核函数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CBC27-986B-40A9-B36D-4774606EA295}"/>
              </a:ext>
            </a:extLst>
          </p:cNvPr>
          <p:cNvSpPr/>
          <p:nvPr/>
        </p:nvSpPr>
        <p:spPr>
          <a:xfrm>
            <a:off x="838200" y="1231271"/>
            <a:ext cx="248035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多项式核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087E24F-B549-4558-A65B-64237E6C5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16708"/>
              </p:ext>
            </p:extLst>
          </p:nvPr>
        </p:nvGraphicFramePr>
        <p:xfrm>
          <a:off x="3661685" y="1410871"/>
          <a:ext cx="2127252" cy="48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4" imgW="1346040" imgH="304560" progId="Equation.DSMT4">
                  <p:embed/>
                </p:oleObj>
              </mc:Choice>
              <mc:Fallback>
                <p:oleObj name="Equation" r:id="rId4" imgW="1346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1685" y="1410871"/>
                        <a:ext cx="2127252" cy="481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3F94B2F-46E9-40DB-A9E5-14CB3FD5E11C}"/>
              </a:ext>
            </a:extLst>
          </p:cNvPr>
          <p:cNvSpPr/>
          <p:nvPr/>
        </p:nvSpPr>
        <p:spPr>
          <a:xfrm>
            <a:off x="838200" y="1892513"/>
            <a:ext cx="248035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高斯核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BA85D3-077D-4722-AFCB-727B3FC85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66904"/>
              </p:ext>
            </p:extLst>
          </p:nvPr>
        </p:nvGraphicFramePr>
        <p:xfrm>
          <a:off x="3181350" y="2032000"/>
          <a:ext cx="3089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6" imgW="1955520" imgH="355320" progId="Equation.DSMT4">
                  <p:embed/>
                </p:oleObj>
              </mc:Choice>
              <mc:Fallback>
                <p:oleObj name="Equation" r:id="rId6" imgW="1955520" imgH="355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087E24F-B549-4558-A65B-64237E6C54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1350" y="2032000"/>
                        <a:ext cx="308927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4CFEAF7-C1DA-49BA-8018-9B9E584D10B0}"/>
              </a:ext>
            </a:extLst>
          </p:cNvPr>
          <p:cNvSpPr/>
          <p:nvPr/>
        </p:nvSpPr>
        <p:spPr>
          <a:xfrm>
            <a:off x="838199" y="3403471"/>
            <a:ext cx="248035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概率核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4047CA3-5996-496E-9AB6-9DDDDF4BC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80117"/>
              </p:ext>
            </p:extLst>
          </p:nvPr>
        </p:nvGraphicFramePr>
        <p:xfrm>
          <a:off x="3661685" y="3587010"/>
          <a:ext cx="2066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8" imgW="1307880" imgH="279360" progId="Equation.DSMT4">
                  <p:embed/>
                </p:oleObj>
              </mc:Choice>
              <mc:Fallback>
                <p:oleObj name="Equation" r:id="rId8" imgW="130788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087E24F-B549-4558-A65B-64237E6C54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1685" y="3587010"/>
                        <a:ext cx="20669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9D1262-16AF-4F8A-8993-345042F45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604928"/>
              </p:ext>
            </p:extLst>
          </p:nvPr>
        </p:nvGraphicFramePr>
        <p:xfrm>
          <a:off x="3414533" y="4313202"/>
          <a:ext cx="2450898" cy="33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10" imgW="2019240" imgH="279360" progId="Equation.DSMT4">
                  <p:embed/>
                </p:oleObj>
              </mc:Choice>
              <mc:Fallback>
                <p:oleObj name="Equation" r:id="rId10" imgW="2019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4533" y="4313202"/>
                        <a:ext cx="2450898" cy="339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C92010-A17D-4114-9E2D-1B358C654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27408"/>
              </p:ext>
            </p:extLst>
          </p:nvPr>
        </p:nvGraphicFramePr>
        <p:xfrm>
          <a:off x="3150510" y="4937187"/>
          <a:ext cx="2978944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12" imgW="2400120" imgH="355320" progId="Equation.DSMT4">
                  <p:embed/>
                </p:oleObj>
              </mc:Choice>
              <mc:Fallback>
                <p:oleObj name="Equation" r:id="rId12" imgW="24001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50510" y="4937187"/>
                        <a:ext cx="2978944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7C5D758-AC9E-4342-B5A7-01A91234BA8E}"/>
              </a:ext>
            </a:extLst>
          </p:cNvPr>
          <p:cNvSpPr/>
          <p:nvPr/>
        </p:nvSpPr>
        <p:spPr>
          <a:xfrm>
            <a:off x="7223087" y="1224841"/>
            <a:ext cx="248035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齐次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EE47C78-4418-42E5-8C08-C5D06FC46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1760"/>
              </p:ext>
            </p:extLst>
          </p:nvPr>
        </p:nvGraphicFramePr>
        <p:xfrm>
          <a:off x="2835002" y="2702545"/>
          <a:ext cx="3834524" cy="49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14" imgW="3327120" imgH="431640" progId="Equation.DSMT4">
                  <p:embed/>
                </p:oleObj>
              </mc:Choice>
              <mc:Fallback>
                <p:oleObj name="Equation" r:id="rId14" imgW="332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35002" y="2702545"/>
                        <a:ext cx="3834524" cy="49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5073A52-A615-410C-9515-01E4D1ED99B5}"/>
              </a:ext>
            </a:extLst>
          </p:cNvPr>
          <p:cNvSpPr/>
          <p:nvPr/>
        </p:nvSpPr>
        <p:spPr>
          <a:xfrm>
            <a:off x="7173930" y="2300048"/>
            <a:ext cx="429203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无限维，距离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invariant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9F1C41-4C35-4CA2-89CA-3061E724953E}"/>
              </a:ext>
            </a:extLst>
          </p:cNvPr>
          <p:cNvSpPr/>
          <p:nvPr/>
        </p:nvSpPr>
        <p:spPr>
          <a:xfrm>
            <a:off x="7173930" y="3466550"/>
            <a:ext cx="429203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将生成模型和判别模型结合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9818F4-27AA-4975-88E3-12BE8181D7EB}"/>
              </a:ext>
            </a:extLst>
          </p:cNvPr>
          <p:cNvSpPr/>
          <p:nvPr/>
        </p:nvSpPr>
        <p:spPr>
          <a:xfrm>
            <a:off x="7173930" y="4234519"/>
            <a:ext cx="3101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混合概率密度，它可以分解成各个分量概率密度，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是隐变量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468087-AAAE-4DDD-8701-66BFD3DEF7C7}"/>
              </a:ext>
            </a:extLst>
          </p:cNvPr>
          <p:cNvSpPr/>
          <p:nvPr/>
        </p:nvSpPr>
        <p:spPr>
          <a:xfrm>
            <a:off x="1550025" y="5710131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Fisher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核</a:t>
            </a:r>
            <a:endParaRPr lang="zh-CN" altLang="en-US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37FD029-84D6-4C88-A456-8C8665B4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415602"/>
              </p:ext>
            </p:extLst>
          </p:nvPr>
        </p:nvGraphicFramePr>
        <p:xfrm>
          <a:off x="3318553" y="5825093"/>
          <a:ext cx="231858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16" imgW="1434960" imgH="228600" progId="Equation.DSMT4">
                  <p:embed/>
                </p:oleObj>
              </mc:Choice>
              <mc:Fallback>
                <p:oleObj name="Equation" r:id="rId16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18553" y="5825093"/>
                        <a:ext cx="2318584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725510F-86B7-43FC-875C-E28B8D3EC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392441"/>
              </p:ext>
            </p:extLst>
          </p:nvPr>
        </p:nvGraphicFramePr>
        <p:xfrm>
          <a:off x="6096000" y="5878513"/>
          <a:ext cx="1866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18" imgW="1866600" imgH="279360" progId="Equation.DSMT4">
                  <p:embed/>
                </p:oleObj>
              </mc:Choice>
              <mc:Fallback>
                <p:oleObj name="Equation" r:id="rId18" imgW="1866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96000" y="5878513"/>
                        <a:ext cx="1866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6DF5EA02-FB0D-4765-B12A-CEB9605419A1}"/>
              </a:ext>
            </a:extLst>
          </p:cNvPr>
          <p:cNvSpPr/>
          <p:nvPr/>
        </p:nvSpPr>
        <p:spPr>
          <a:xfrm>
            <a:off x="867787" y="6308208"/>
            <a:ext cx="1518364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sigmoid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核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5CF871C-16C1-4F4B-AFC2-285D963B4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15584"/>
              </p:ext>
            </p:extLst>
          </p:nvPr>
        </p:nvGraphicFramePr>
        <p:xfrm>
          <a:off x="3673475" y="6426200"/>
          <a:ext cx="1612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20" imgW="1612800" imgH="279360" progId="Equation.DSMT4">
                  <p:embed/>
                </p:oleObj>
              </mc:Choice>
              <mc:Fallback>
                <p:oleObj name="Equation" r:id="rId20" imgW="1612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73475" y="6426200"/>
                        <a:ext cx="1612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1534AD4-93DD-4883-A3AD-85A821E21165}"/>
              </a:ext>
            </a:extLst>
          </p:cNvPr>
          <p:cNvSpPr/>
          <p:nvPr/>
        </p:nvSpPr>
        <p:spPr>
          <a:xfrm>
            <a:off x="838200" y="1075544"/>
            <a:ext cx="9980435" cy="837649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597BCE-8645-4C9D-BBC4-83A6EC90240D}"/>
              </a:ext>
            </a:extLst>
          </p:cNvPr>
          <p:cNvSpPr/>
          <p:nvPr/>
        </p:nvSpPr>
        <p:spPr>
          <a:xfrm>
            <a:off x="838200" y="1929714"/>
            <a:ext cx="9980435" cy="1356720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95AD83-918A-4C5F-AA40-89FF6EDB2BBC}"/>
              </a:ext>
            </a:extLst>
          </p:cNvPr>
          <p:cNvSpPr/>
          <p:nvPr/>
        </p:nvSpPr>
        <p:spPr>
          <a:xfrm>
            <a:off x="838200" y="3291633"/>
            <a:ext cx="9980435" cy="3016575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F8ABBD-5610-4365-8A2C-CC303B1C652D}"/>
              </a:ext>
            </a:extLst>
          </p:cNvPr>
          <p:cNvSpPr/>
          <p:nvPr/>
        </p:nvSpPr>
        <p:spPr>
          <a:xfrm>
            <a:off x="867787" y="6308208"/>
            <a:ext cx="9980435" cy="578650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50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radial basis functions Networks</a:t>
            </a:r>
            <a:endParaRPr kumimoji="1" lang="zh-CN" altLang="en-US" sz="28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5F44E05-E52D-4283-908F-7FD8291CB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79945"/>
              </p:ext>
            </p:extLst>
          </p:nvPr>
        </p:nvGraphicFramePr>
        <p:xfrm>
          <a:off x="5001428" y="1476713"/>
          <a:ext cx="1819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4" imgW="1819099" imgH="571540" progId="Equation.DSMT4">
                  <p:embed/>
                </p:oleObj>
              </mc:Choice>
              <mc:Fallback>
                <p:oleObj name="Equation" r:id="rId4" imgW="1819099" imgH="5715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1428" y="1476713"/>
                        <a:ext cx="18192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94BB3EC-4CAC-4257-9FA3-D0255B309620}"/>
              </a:ext>
            </a:extLst>
          </p:cNvPr>
          <p:cNvSpPr/>
          <p:nvPr/>
        </p:nvSpPr>
        <p:spPr>
          <a:xfrm>
            <a:off x="951216" y="1191538"/>
            <a:ext cx="3281737" cy="1017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回归模型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基函数的线性组合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5899C-DA56-417A-90E0-ACF2EF8EE3A6}"/>
              </a:ext>
            </a:extLst>
          </p:cNvPr>
          <p:cNvSpPr/>
          <p:nvPr/>
        </p:nvSpPr>
        <p:spPr>
          <a:xfrm>
            <a:off x="912073" y="2347034"/>
            <a:ext cx="10738821" cy="1017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基函数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只依赖于样本和中心 </a:t>
            </a:r>
            <a:r>
              <a:rPr kumimoji="1" lang="en-US" altLang="zh-CN" b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μj</a:t>
            </a:r>
            <a:r>
              <a:rPr kumimoji="1"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之间的径向距离（通常是欧几里得距离）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BF2033D-5B8D-4AFE-9DBF-3906D1CD7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53976"/>
              </p:ext>
            </p:extLst>
          </p:nvPr>
        </p:nvGraphicFramePr>
        <p:xfrm>
          <a:off x="5001428" y="2498558"/>
          <a:ext cx="21463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6" imgW="1193760" imgH="304560" progId="Equation.DSMT4">
                  <p:embed/>
                </p:oleObj>
              </mc:Choice>
              <mc:Fallback>
                <p:oleObj name="Equation" r:id="rId6" imgW="1193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1428" y="2498558"/>
                        <a:ext cx="2146300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C98D66E-651F-4A56-86BE-2EF908AB3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4323"/>
              </p:ext>
            </p:extLst>
          </p:nvPr>
        </p:nvGraphicFramePr>
        <p:xfrm>
          <a:off x="4849755" y="3516529"/>
          <a:ext cx="2297973" cy="67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49755" y="3516529"/>
                        <a:ext cx="2297973" cy="67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48B0E99-AB88-4FF9-A5CB-3A836D90D1EA}"/>
              </a:ext>
            </a:extLst>
          </p:cNvPr>
          <p:cNvSpPr/>
          <p:nvPr/>
        </p:nvSpPr>
        <p:spPr>
          <a:xfrm>
            <a:off x="912073" y="3435729"/>
            <a:ext cx="2339102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精确的函数插值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26622F-1C05-4383-9E08-3B651DEC4884}"/>
              </a:ext>
            </a:extLst>
          </p:cNvPr>
          <p:cNvSpPr/>
          <p:nvPr/>
        </p:nvSpPr>
        <p:spPr>
          <a:xfrm>
            <a:off x="912073" y="4286772"/>
            <a:ext cx="3262432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输入变量带噪声的插值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135751-D424-4BD2-819A-A34975808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2003"/>
              </p:ext>
            </p:extLst>
          </p:nvPr>
        </p:nvGraphicFramePr>
        <p:xfrm>
          <a:off x="4774668" y="4329631"/>
          <a:ext cx="4092070" cy="828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0" imgW="2133360" imgH="431640" progId="Equation.DSMT4">
                  <p:embed/>
                </p:oleObj>
              </mc:Choice>
              <mc:Fallback>
                <p:oleObj name="Equation" r:id="rId10" imgW="2133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74668" y="4329631"/>
                        <a:ext cx="4092070" cy="828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6D67126-DB28-4960-AB56-C706EF3F7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14197"/>
              </p:ext>
            </p:extLst>
          </p:nvPr>
        </p:nvGraphicFramePr>
        <p:xfrm>
          <a:off x="5221828" y="5157788"/>
          <a:ext cx="1925900" cy="63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12" imgW="1307880" imgH="431640" progId="Equation.DSMT4">
                  <p:embed/>
                </p:oleObj>
              </mc:Choice>
              <mc:Fallback>
                <p:oleObj name="Equation" r:id="rId12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21828" y="5157788"/>
                        <a:ext cx="1925900" cy="635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CEA2CE6-0FA5-4FD6-B7D2-9CD857523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68619"/>
              </p:ext>
            </p:extLst>
          </p:nvPr>
        </p:nvGraphicFramePr>
        <p:xfrm>
          <a:off x="4862585" y="5793522"/>
          <a:ext cx="2247569" cy="95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14" imgW="1523880" imgH="647640" progId="Equation.DSMT4">
                  <p:embed/>
                </p:oleObj>
              </mc:Choice>
              <mc:Fallback>
                <p:oleObj name="Equation" r:id="rId14" imgW="15238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62585" y="5793522"/>
                        <a:ext cx="2247569" cy="955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ADAC35D-9C4C-4117-BC73-5CA4670F96FB}"/>
              </a:ext>
            </a:extLst>
          </p:cNvPr>
          <p:cNvSpPr/>
          <p:nvPr/>
        </p:nvSpPr>
        <p:spPr>
          <a:xfrm>
            <a:off x="871100" y="5666462"/>
            <a:ext cx="3441968" cy="4639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如果噪声分布v(ξ)</a:t>
            </a: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是各向同性的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B5F4B9-3BBD-46EF-B440-8F8E713897FD}"/>
              </a:ext>
            </a:extLst>
          </p:cNvPr>
          <p:cNvSpPr/>
          <p:nvPr/>
        </p:nvSpPr>
        <p:spPr>
          <a:xfrm>
            <a:off x="1107596" y="5290989"/>
            <a:ext cx="2497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Nadaraya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-Watson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模型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4B9278-A655-42CB-8BF2-831CE987446E}"/>
              </a:ext>
            </a:extLst>
          </p:cNvPr>
          <p:cNvSpPr/>
          <p:nvPr/>
        </p:nvSpPr>
        <p:spPr>
          <a:xfrm>
            <a:off x="8073995" y="1139609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基于距离的相似度</a:t>
            </a:r>
            <a:r>
              <a:rPr lang="en-US" altLang="zh-CN" sz="2400" b="1" dirty="0"/>
              <a:t>weighted</a:t>
            </a:r>
            <a:endParaRPr lang="zh-CN" altLang="en-US" sz="2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CEDA55-E2E2-4EC1-9665-822E1B8A9CE2}"/>
              </a:ext>
            </a:extLst>
          </p:cNvPr>
          <p:cNvSpPr/>
          <p:nvPr/>
        </p:nvSpPr>
        <p:spPr>
          <a:xfrm>
            <a:off x="936046" y="1075544"/>
            <a:ext cx="6954507" cy="1200766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D6BC36-8C2F-40B5-9653-B250844F70AA}"/>
              </a:ext>
            </a:extLst>
          </p:cNvPr>
          <p:cNvSpPr/>
          <p:nvPr/>
        </p:nvSpPr>
        <p:spPr>
          <a:xfrm>
            <a:off x="920847" y="2282719"/>
            <a:ext cx="9980435" cy="1233810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4A18D-FB9D-4F1C-A48D-8BD1E71AA0B7}"/>
              </a:ext>
            </a:extLst>
          </p:cNvPr>
          <p:cNvSpPr/>
          <p:nvPr/>
        </p:nvSpPr>
        <p:spPr>
          <a:xfrm>
            <a:off x="920846" y="3522938"/>
            <a:ext cx="9980435" cy="612310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63F1EE-7CE1-40DC-8357-8F50198D6B60}"/>
              </a:ext>
            </a:extLst>
          </p:cNvPr>
          <p:cNvSpPr/>
          <p:nvPr/>
        </p:nvSpPr>
        <p:spPr>
          <a:xfrm>
            <a:off x="920847" y="4131214"/>
            <a:ext cx="9980435" cy="2617525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01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概率密度估计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BA582-10F4-4FC3-A109-455A9A239306}"/>
              </a:ext>
            </a:extLst>
          </p:cNvPr>
          <p:cNvSpPr/>
          <p:nvPr/>
        </p:nvSpPr>
        <p:spPr>
          <a:xfrm>
            <a:off x="957102" y="1242060"/>
            <a:ext cx="1073882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参数化方法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非参方法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16" descr="[公式]">
            <a:extLst>
              <a:ext uri="{FF2B5EF4-FFF2-40B4-BE49-F238E27FC236}">
                <a16:creationId xmlns:a16="http://schemas.microsoft.com/office/drawing/2014/main" id="{517904A1-B419-422D-8AA4-E6692C2DE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43E091-8A8C-40FD-B50A-DEEFFEE6BA2B}"/>
              </a:ext>
            </a:extLst>
          </p:cNvPr>
          <p:cNvSpPr/>
          <p:nvPr/>
        </p:nvSpPr>
        <p:spPr>
          <a:xfrm>
            <a:off x="3517254" y="19034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直方图方法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91234-1F12-48AD-80AB-2ABD05EE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519" y="2013768"/>
            <a:ext cx="4086225" cy="3019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D57667-E6CE-4C40-B931-19141F442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25" y="1735659"/>
            <a:ext cx="1352550" cy="7048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618425-1567-4350-9CB9-C87D8ADC7441}"/>
              </a:ext>
            </a:extLst>
          </p:cNvPr>
          <p:cNvSpPr/>
          <p:nvPr/>
        </p:nvSpPr>
        <p:spPr>
          <a:xfrm>
            <a:off x="4081038" y="55706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为了估计在某个特定位置的概率密度，需要考虑位于那个点的某个邻域内的数据点。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/>
              <a:t>为了获得好的结果，平滑参数的值既不能太大也不能太小。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B6B31E-1C9D-4F62-941C-9403646ED8E7}"/>
              </a:ext>
            </a:extLst>
          </p:cNvPr>
          <p:cNvSpPr/>
          <p:nvPr/>
        </p:nvSpPr>
        <p:spPr>
          <a:xfrm>
            <a:off x="3929865" y="2592259"/>
            <a:ext cx="433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密度模型尖锐，出现很多错误分布结构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47FB01-802E-47E3-AD3F-100929FD5923}"/>
              </a:ext>
            </a:extLst>
          </p:cNvPr>
          <p:cNvSpPr/>
          <p:nvPr/>
        </p:nvSpPr>
        <p:spPr>
          <a:xfrm>
            <a:off x="4597792" y="4329680"/>
            <a:ext cx="4527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过于平滑，无法捕捉双峰性质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8BA453B-BEC2-4156-899C-44CA6BA7EB76}"/>
              </a:ext>
            </a:extLst>
          </p:cNvPr>
          <p:cNvSpPr/>
          <p:nvPr/>
        </p:nvSpPr>
        <p:spPr>
          <a:xfrm>
            <a:off x="535485" y="4670935"/>
            <a:ext cx="4527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bin</a:t>
            </a:r>
            <a:r>
              <a:rPr lang="zh-CN" altLang="en-US" dirty="0"/>
              <a:t>的边缘造成的不连续性</a:t>
            </a:r>
            <a:endParaRPr lang="en-US" altLang="zh-CN" dirty="0"/>
          </a:p>
          <a:p>
            <a:r>
              <a:rPr lang="zh-CN" altLang="en-US" dirty="0"/>
              <a:t>维度放大</a:t>
            </a:r>
          </a:p>
        </p:txBody>
      </p:sp>
    </p:spTree>
    <p:extLst>
      <p:ext uri="{BB962C8B-B14F-4D97-AF65-F5344CB8AC3E}">
        <p14:creationId xmlns:p14="http://schemas.microsoft.com/office/powerpoint/2010/main" val="404794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概率密度估计</a:t>
            </a:r>
          </a:p>
        </p:txBody>
      </p:sp>
      <p:sp>
        <p:nvSpPr>
          <p:cNvPr id="23" name="AutoShape 16" descr="[公式]">
            <a:extLst>
              <a:ext uri="{FF2B5EF4-FFF2-40B4-BE49-F238E27FC236}">
                <a16:creationId xmlns:a16="http://schemas.microsoft.com/office/drawing/2014/main" id="{517904A1-B419-422D-8AA4-E6692C2DE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43E091-8A8C-40FD-B50A-DEEFFEE6BA2B}"/>
              </a:ext>
            </a:extLst>
          </p:cNvPr>
          <p:cNvSpPr/>
          <p:nvPr/>
        </p:nvSpPr>
        <p:spPr>
          <a:xfrm>
            <a:off x="838200" y="16132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核密度估计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618425-1567-4350-9CB9-C87D8ADC7441}"/>
              </a:ext>
            </a:extLst>
          </p:cNvPr>
          <p:cNvSpPr/>
          <p:nvPr/>
        </p:nvSpPr>
        <p:spPr>
          <a:xfrm>
            <a:off x="3896103" y="1939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为了估计在某个特定位置的概率密度，需要考虑位于那个点的某个邻域内的数据点。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/>
              <a:t>为了获得好的结果，平滑参数的值既不能太大也不能太小。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8BA453B-BEC2-4156-899C-44CA6BA7EB76}"/>
              </a:ext>
            </a:extLst>
          </p:cNvPr>
          <p:cNvSpPr/>
          <p:nvPr/>
        </p:nvSpPr>
        <p:spPr>
          <a:xfrm>
            <a:off x="535485" y="4670935"/>
            <a:ext cx="4527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bin</a:t>
            </a:r>
            <a:r>
              <a:rPr lang="zh-CN" altLang="en-US" dirty="0"/>
              <a:t>的边缘造成的不连续性</a:t>
            </a:r>
            <a:endParaRPr lang="en-US" altLang="zh-CN" dirty="0"/>
          </a:p>
          <a:p>
            <a:r>
              <a:rPr lang="zh-CN" altLang="en-US" dirty="0"/>
              <a:t>维度放大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08B476-EA5E-4C96-918B-F74136122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1581325"/>
            <a:ext cx="1666875" cy="64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277555-7699-4745-9789-497D99B3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103" y="1459817"/>
            <a:ext cx="4095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Kernel Regression</a:t>
            </a:r>
            <a:endParaRPr kumimoji="1"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4BB3EC-4CAC-4257-9FA3-D0255B309620}"/>
              </a:ext>
            </a:extLst>
          </p:cNvPr>
          <p:cNvSpPr/>
          <p:nvPr/>
        </p:nvSpPr>
        <p:spPr>
          <a:xfrm>
            <a:off x="6684196" y="179951"/>
            <a:ext cx="3281737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核密度估计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BF2033D-5B8D-4AFE-9DBF-3906D1CD7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2865"/>
              </p:ext>
            </p:extLst>
          </p:nvPr>
        </p:nvGraphicFramePr>
        <p:xfrm>
          <a:off x="5517009" y="1211543"/>
          <a:ext cx="2334374" cy="50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4" imgW="1523880" imgH="330120" progId="Equation.DSMT4">
                  <p:embed/>
                </p:oleObj>
              </mc:Choice>
              <mc:Fallback>
                <p:oleObj name="Equation" r:id="rId4" imgW="1523880" imgH="3301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BF2033D-5B8D-4AFE-9DBF-3906D1CD75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17009" y="1211543"/>
                        <a:ext cx="2334374" cy="505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C98D66E-651F-4A56-86BE-2EF908AB3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0580"/>
              </p:ext>
            </p:extLst>
          </p:nvPr>
        </p:nvGraphicFramePr>
        <p:xfrm>
          <a:off x="8238562" y="1771637"/>
          <a:ext cx="14065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6" imgW="901440" imgH="291960" progId="Equation.DSMT4">
                  <p:embed/>
                </p:oleObj>
              </mc:Choice>
              <mc:Fallback>
                <p:oleObj name="Equation" r:id="rId6" imgW="901440" imgH="2919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C98D66E-651F-4A56-86BE-2EF908AB3A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38562" y="1771637"/>
                        <a:ext cx="140652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135751-D424-4BD2-819A-A34975808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62507"/>
              </p:ext>
            </p:extLst>
          </p:nvPr>
        </p:nvGraphicFramePr>
        <p:xfrm>
          <a:off x="8020980" y="2211775"/>
          <a:ext cx="2623186" cy="52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8" imgW="1447560" imgH="291960" progId="Equation.DSMT4">
                  <p:embed/>
                </p:oleObj>
              </mc:Choice>
              <mc:Fallback>
                <p:oleObj name="Equation" r:id="rId8" imgW="1447560" imgH="2919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135751-D424-4BD2-819A-A34975808B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20980" y="2211775"/>
                        <a:ext cx="2623186" cy="529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6D67126-DB28-4960-AB56-C706EF3F7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28250"/>
              </p:ext>
            </p:extLst>
          </p:nvPr>
        </p:nvGraphicFramePr>
        <p:xfrm>
          <a:off x="8033875" y="2613004"/>
          <a:ext cx="816069" cy="79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10" imgW="406080" imgH="393480" progId="Equation.DSMT4">
                  <p:embed/>
                </p:oleObj>
              </mc:Choice>
              <mc:Fallback>
                <p:oleObj name="Equation" r:id="rId10" imgW="40608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6D67126-DB28-4960-AB56-C706EF3F7A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33875" y="2613004"/>
                        <a:ext cx="816069" cy="790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CEA2CE6-0FA5-4FD6-B7D2-9CD857523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84805"/>
              </p:ext>
            </p:extLst>
          </p:nvPr>
        </p:nvGraphicFramePr>
        <p:xfrm>
          <a:off x="9127105" y="2694690"/>
          <a:ext cx="1245791" cy="64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12" imgW="761760" imgH="393480" progId="Equation.DSMT4">
                  <p:embed/>
                </p:oleObj>
              </mc:Choice>
              <mc:Fallback>
                <p:oleObj name="Equation" r:id="rId12" imgW="76176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CEA2CE6-0FA5-4FD6-B7D2-9CD857523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27105" y="2694690"/>
                        <a:ext cx="1245791" cy="64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4BBA582-10F4-4FC3-A109-455A9A239306}"/>
              </a:ext>
            </a:extLst>
          </p:cNvPr>
          <p:cNvSpPr/>
          <p:nvPr/>
        </p:nvSpPr>
        <p:spPr>
          <a:xfrm>
            <a:off x="456533" y="1129613"/>
            <a:ext cx="1073882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en-US" altLang="zh-CN" sz="2400" b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Parzen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密度估计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26FE68-DA80-4D9D-99C8-33837CEB6F9F}"/>
              </a:ext>
            </a:extLst>
          </p:cNvPr>
          <p:cNvSpPr/>
          <p:nvPr/>
        </p:nvSpPr>
        <p:spPr>
          <a:xfrm>
            <a:off x="3159860" y="127979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概率密度函数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2CF6DF-1DC3-4D39-BB97-A5466B92A39A}"/>
              </a:ext>
            </a:extLst>
          </p:cNvPr>
          <p:cNvSpPr/>
          <p:nvPr/>
        </p:nvSpPr>
        <p:spPr>
          <a:xfrm>
            <a:off x="3284695" y="22370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密度估计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018A53-802D-431C-8EF8-45ED59838B12}"/>
              </a:ext>
            </a:extLst>
          </p:cNvPr>
          <p:cNvSpPr/>
          <p:nvPr/>
        </p:nvSpPr>
        <p:spPr>
          <a:xfrm>
            <a:off x="5042076" y="1787808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样本落在区域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的概率满足：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3" name="AutoShape 16" descr="[公式]">
            <a:extLst>
              <a:ext uri="{FF2B5EF4-FFF2-40B4-BE49-F238E27FC236}">
                <a16:creationId xmlns:a16="http://schemas.microsoft.com/office/drawing/2014/main" id="{517904A1-B419-422D-8AA4-E6692C2DE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770877-AF86-4DEA-BA8D-BC176182A1CD}"/>
              </a:ext>
            </a:extLst>
          </p:cNvPr>
          <p:cNvSpPr/>
          <p:nvPr/>
        </p:nvSpPr>
        <p:spPr>
          <a:xfrm>
            <a:off x="5055480" y="2265416"/>
            <a:ext cx="262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足够小，使得概率不变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37EE5B-7209-4DCE-ADE7-4091A3BA1F7E}"/>
              </a:ext>
            </a:extLst>
          </p:cNvPr>
          <p:cNvSpPr/>
          <p:nvPr/>
        </p:nvSpPr>
        <p:spPr>
          <a:xfrm>
            <a:off x="4974386" y="286551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样本的观测，得到估计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DE236-6318-4506-9F6D-3098BE5E470B}"/>
              </a:ext>
            </a:extLst>
          </p:cNvPr>
          <p:cNvSpPr/>
          <p:nvPr/>
        </p:nvSpPr>
        <p:spPr>
          <a:xfrm>
            <a:off x="2873656" y="3758554"/>
            <a:ext cx="257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Parzen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window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密度估计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4862D62-4A89-4A17-884A-E6FB5EA27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187476"/>
              </p:ext>
            </p:extLst>
          </p:nvPr>
        </p:nvGraphicFramePr>
        <p:xfrm>
          <a:off x="7527362" y="3324202"/>
          <a:ext cx="423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14" imgW="2336760" imgH="685800" progId="Equation.DSMT4">
                  <p:embed/>
                </p:oleObj>
              </mc:Choice>
              <mc:Fallback>
                <p:oleObj name="Equation" r:id="rId14" imgW="2336760" imgH="685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135751-D424-4BD2-819A-A34975808B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27362" y="3324202"/>
                        <a:ext cx="423545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2BC04A9-38F7-4349-906C-F3F3FA794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72319"/>
              </p:ext>
            </p:extLst>
          </p:nvPr>
        </p:nvGraphicFramePr>
        <p:xfrm>
          <a:off x="8020980" y="4568802"/>
          <a:ext cx="21415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Equation" r:id="rId16" imgW="1066680" imgH="431640" progId="Equation.DSMT4">
                  <p:embed/>
                </p:oleObj>
              </mc:Choice>
              <mc:Fallback>
                <p:oleObj name="Equation" r:id="rId16" imgW="106668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6D67126-DB28-4960-AB56-C706EF3F7A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20980" y="4568802"/>
                        <a:ext cx="214153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E2A39C5-E3B3-4646-9112-0D255D1E7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63865"/>
              </p:ext>
            </p:extLst>
          </p:nvPr>
        </p:nvGraphicFramePr>
        <p:xfrm>
          <a:off x="7342418" y="5546094"/>
          <a:ext cx="31988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Equation" r:id="rId18" imgW="1955520" imgH="431640" progId="Equation.DSMT4">
                  <p:embed/>
                </p:oleObj>
              </mc:Choice>
              <mc:Fallback>
                <p:oleObj name="Equation" r:id="rId18" imgW="19555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CEA2CE6-0FA5-4FD6-B7D2-9CD857523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42418" y="5546094"/>
                        <a:ext cx="3198812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BACA32D0-4580-4824-9A46-F8403C3554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5974" y="4252003"/>
            <a:ext cx="4333695" cy="200947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12D73008-C604-4BC1-BEC7-E652F98D5F94}"/>
              </a:ext>
            </a:extLst>
          </p:cNvPr>
          <p:cNvSpPr/>
          <p:nvPr/>
        </p:nvSpPr>
        <p:spPr>
          <a:xfrm>
            <a:off x="5825944" y="37296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引入计数函数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F1700F-CC7D-42FE-AD6E-1CCBDBBFE676}"/>
              </a:ext>
            </a:extLst>
          </p:cNvPr>
          <p:cNvSpPr/>
          <p:nvPr/>
        </p:nvSpPr>
        <p:spPr>
          <a:xfrm>
            <a:off x="5163411" y="47572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落在区域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内的点数为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85C2837-A021-454E-BD62-7CDBB75B35FD}"/>
              </a:ext>
            </a:extLst>
          </p:cNvPr>
          <p:cNvSpPr/>
          <p:nvPr/>
        </p:nvSpPr>
        <p:spPr>
          <a:xfrm>
            <a:off x="11009445" y="6313355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P120</a:t>
            </a:r>
          </a:p>
          <a:p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A962AA-5BB0-4B2A-AEFA-D5F45CFDDEFD}"/>
              </a:ext>
            </a:extLst>
          </p:cNvPr>
          <p:cNvSpPr/>
          <p:nvPr/>
        </p:nvSpPr>
        <p:spPr>
          <a:xfrm>
            <a:off x="5819283" y="58670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得到估计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9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Kernel Regression</a:t>
            </a:r>
            <a:endParaRPr kumimoji="1"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4BB3EC-4CAC-4257-9FA3-D0255B309620}"/>
              </a:ext>
            </a:extLst>
          </p:cNvPr>
          <p:cNvSpPr/>
          <p:nvPr/>
        </p:nvSpPr>
        <p:spPr>
          <a:xfrm>
            <a:off x="6684196" y="179951"/>
            <a:ext cx="328173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贝叶斯框架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BF2033D-5B8D-4AFE-9DBF-3906D1CD7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25109"/>
              </p:ext>
            </p:extLst>
          </p:nvPr>
        </p:nvGraphicFramePr>
        <p:xfrm>
          <a:off x="3439498" y="1808524"/>
          <a:ext cx="3689387" cy="85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4" imgW="1866600" imgH="431640" progId="Equation.DSMT4">
                  <p:embed/>
                </p:oleObj>
              </mc:Choice>
              <mc:Fallback>
                <p:oleObj name="Equation" r:id="rId4" imgW="186660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BF2033D-5B8D-4AFE-9DBF-3906D1CD75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9498" y="1808524"/>
                        <a:ext cx="3689387" cy="85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4BBA582-10F4-4FC3-A109-455A9A239306}"/>
              </a:ext>
            </a:extLst>
          </p:cNvPr>
          <p:cNvSpPr/>
          <p:nvPr/>
        </p:nvSpPr>
        <p:spPr>
          <a:xfrm>
            <a:off x="9528614" y="143333"/>
            <a:ext cx="243842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en-US" altLang="zh-CN" sz="2400" b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Parzen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密度估计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2CF6DF-1DC3-4D39-BB97-A5466B92A39A}"/>
              </a:ext>
            </a:extLst>
          </p:cNvPr>
          <p:cNvSpPr/>
          <p:nvPr/>
        </p:nvSpPr>
        <p:spPr>
          <a:xfrm>
            <a:off x="773023" y="18218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建模核密度估计</a:t>
            </a:r>
          </a:p>
        </p:txBody>
      </p:sp>
      <p:sp>
        <p:nvSpPr>
          <p:cNvPr id="23" name="AutoShape 16" descr="[公式]">
            <a:extLst>
              <a:ext uri="{FF2B5EF4-FFF2-40B4-BE49-F238E27FC236}">
                <a16:creationId xmlns:a16="http://schemas.microsoft.com/office/drawing/2014/main" id="{517904A1-B419-422D-8AA4-E6692C2DE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DE236-6318-4506-9F6D-3098BE5E470B}"/>
              </a:ext>
            </a:extLst>
          </p:cNvPr>
          <p:cNvSpPr/>
          <p:nvPr/>
        </p:nvSpPr>
        <p:spPr>
          <a:xfrm>
            <a:off x="7393528" y="3059668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令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4862D62-4A89-4A17-884A-E6FB5EA27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36006"/>
              </p:ext>
            </p:extLst>
          </p:nvPr>
        </p:nvGraphicFramePr>
        <p:xfrm>
          <a:off x="3560199" y="1113915"/>
          <a:ext cx="8286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6" imgW="457200" imgH="253800" progId="Equation.DSMT4">
                  <p:embed/>
                </p:oleObj>
              </mc:Choice>
              <mc:Fallback>
                <p:oleObj name="Equation" r:id="rId6" imgW="45720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24862D62-4A89-4A17-884A-E6FB5EA27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0199" y="1113915"/>
                        <a:ext cx="8286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E2A39C5-E3B3-4646-9112-0D255D1E7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48047"/>
              </p:ext>
            </p:extLst>
          </p:nvPr>
        </p:nvGraphicFramePr>
        <p:xfrm>
          <a:off x="8768223" y="955399"/>
          <a:ext cx="31988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8" imgW="1955520" imgH="431640" progId="Equation.DSMT4">
                  <p:embed/>
                </p:oleObj>
              </mc:Choice>
              <mc:Fallback>
                <p:oleObj name="Equation" r:id="rId8" imgW="1955520" imgH="431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E2A39C5-E3B3-4646-9112-0D255D1E7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8223" y="955399"/>
                        <a:ext cx="3198812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43F1700F-CC7D-42FE-AD6E-1CCBDBBFE676}"/>
              </a:ext>
            </a:extLst>
          </p:cNvPr>
          <p:cNvSpPr/>
          <p:nvPr/>
        </p:nvSpPr>
        <p:spPr>
          <a:xfrm>
            <a:off x="7485860" y="52776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其中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38FC5B-9FC6-404A-9ECF-485EDA20E212}"/>
              </a:ext>
            </a:extLst>
          </p:cNvPr>
          <p:cNvSpPr/>
          <p:nvPr/>
        </p:nvSpPr>
        <p:spPr>
          <a:xfrm>
            <a:off x="865912" y="11769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数据集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87A4AE-72ED-46C1-9A25-AF7AC9236B18}"/>
              </a:ext>
            </a:extLst>
          </p:cNvPr>
          <p:cNvSpPr/>
          <p:nvPr/>
        </p:nvSpPr>
        <p:spPr>
          <a:xfrm>
            <a:off x="838200" y="223666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建模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联合分布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9AD7D4-615A-4094-A7A1-E0CA6292DC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301" y="3059668"/>
            <a:ext cx="3407937" cy="2184034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90C393E-BA51-421F-9DAD-BA97C8DD9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109853"/>
              </p:ext>
            </p:extLst>
          </p:nvPr>
        </p:nvGraphicFramePr>
        <p:xfrm>
          <a:off x="6878095" y="3477014"/>
          <a:ext cx="1545667" cy="49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11" imgW="1028520" imgH="330120" progId="Equation.DSMT4">
                  <p:embed/>
                </p:oleObj>
              </mc:Choice>
              <mc:Fallback>
                <p:oleObj name="Equation" r:id="rId11" imgW="10285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78095" y="3477014"/>
                        <a:ext cx="1545667" cy="49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C42D8710-091C-4C45-BDFD-A2430505045A}"/>
              </a:ext>
            </a:extLst>
          </p:cNvPr>
          <p:cNvSpPr/>
          <p:nvPr/>
        </p:nvSpPr>
        <p:spPr>
          <a:xfrm>
            <a:off x="990924" y="30391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回归函数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71F653-C6B4-48DB-A72A-4A8B5FF0A9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71700" y="2967994"/>
            <a:ext cx="2617369" cy="1783517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81C10C0-8C1B-4236-850B-28674E2FB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31525"/>
              </p:ext>
            </p:extLst>
          </p:nvPr>
        </p:nvGraphicFramePr>
        <p:xfrm>
          <a:off x="8863439" y="4709876"/>
          <a:ext cx="2639664" cy="992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14" imgW="1485720" imgH="558720" progId="Equation.DSMT4">
                  <p:embed/>
                </p:oleObj>
              </mc:Choice>
              <mc:Fallback>
                <p:oleObj name="Equation" r:id="rId14" imgW="14857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63439" y="4709876"/>
                        <a:ext cx="2639664" cy="992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6B3369EC-5736-4050-A09B-7465006C35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22245" y="5527838"/>
            <a:ext cx="1962150" cy="7429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9737A95-CC91-4267-A9BC-7CB05F9BA9B5}"/>
              </a:ext>
            </a:extLst>
          </p:cNvPr>
          <p:cNvSpPr/>
          <p:nvPr/>
        </p:nvSpPr>
        <p:spPr>
          <a:xfrm>
            <a:off x="7485860" y="19878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分量密度函数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0DA3C18-1215-46BC-84EB-87775E409D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8673" y="1766009"/>
            <a:ext cx="748627" cy="660553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4121D857-2BD7-4D46-B387-EBB67BC99830}"/>
              </a:ext>
            </a:extLst>
          </p:cNvPr>
          <p:cNvSpPr/>
          <p:nvPr/>
        </p:nvSpPr>
        <p:spPr>
          <a:xfrm>
            <a:off x="838200" y="1749384"/>
            <a:ext cx="9980435" cy="1051720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78F73AD-AF84-42BF-93FD-76FB5591250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748" y="3928982"/>
            <a:ext cx="3779744" cy="27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1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9330" y="3098379"/>
            <a:ext cx="2733339" cy="66124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108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核方法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296" y="1129815"/>
            <a:ext cx="3086527" cy="1674059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两个特征：</a:t>
            </a:r>
            <a:endParaRPr kumimoji="1" lang="en-US" altLang="zh-CN" sz="20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非线性带来高维转换</a:t>
            </a:r>
            <a:endParaRPr kumimoji="1" lang="en-US" altLang="zh-CN" sz="20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对偶表示带来内积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69A3EA-8E1E-40A6-BA98-FAA505A498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074"/>
          <a:stretch/>
        </p:blipFill>
        <p:spPr>
          <a:xfrm>
            <a:off x="1035053" y="3159954"/>
            <a:ext cx="10318747" cy="3416054"/>
          </a:xfrm>
          <a:prstGeom prst="rect">
            <a:avLst/>
          </a:prstGeom>
        </p:spPr>
      </p:pic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6B937F8-8604-4693-A55F-3D35F5245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60900"/>
              </p:ext>
            </p:extLst>
          </p:nvPr>
        </p:nvGraphicFramePr>
        <p:xfrm>
          <a:off x="2697565" y="404544"/>
          <a:ext cx="2806134" cy="58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1346040" imgH="279360" progId="Equation.DSMT4">
                  <p:embed/>
                </p:oleObj>
              </mc:Choice>
              <mc:Fallback>
                <p:oleObj name="Equation" r:id="rId5" imgW="1346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7565" y="404544"/>
                        <a:ext cx="2806134" cy="58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CDDB880F-9B8E-4A32-953B-A13350A239D6}"/>
              </a:ext>
            </a:extLst>
          </p:cNvPr>
          <p:cNvSpPr/>
          <p:nvPr/>
        </p:nvSpPr>
        <p:spPr>
          <a:xfrm>
            <a:off x="838200" y="2654687"/>
            <a:ext cx="3262432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非线性带来高维转换的必要</a:t>
            </a:r>
            <a:endParaRPr kumimoji="1" lang="en-US" altLang="zh-CN" sz="20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FDC3CB-B6B6-4234-854F-30FABC0BE650}"/>
              </a:ext>
            </a:extLst>
          </p:cNvPr>
          <p:cNvSpPr/>
          <p:nvPr/>
        </p:nvSpPr>
        <p:spPr>
          <a:xfrm>
            <a:off x="7781818" y="2656244"/>
            <a:ext cx="3262432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15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非线性带来高维转换的问题</a:t>
            </a:r>
            <a:endParaRPr kumimoji="1" lang="en-US" altLang="zh-CN" sz="20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A6FE40-EB9D-4391-8A2B-40EE37304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5823" y="1479050"/>
            <a:ext cx="3791442" cy="580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2E3D60-4E89-46F1-90C3-AED9F0240F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725" y="1387718"/>
            <a:ext cx="3267075" cy="828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88BAAE-1B6C-41FB-8790-7448890C8BEC}"/>
              </a:ext>
            </a:extLst>
          </p:cNvPr>
          <p:cNvSpPr/>
          <p:nvPr/>
        </p:nvSpPr>
        <p:spPr>
          <a:xfrm>
            <a:off x="922286" y="1180843"/>
            <a:ext cx="10515600" cy="1526429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6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81" y="240180"/>
            <a:ext cx="10515600" cy="661242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对偶表示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EEB13754-F711-4ADC-907C-F03F0857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38B32E-3853-427D-B537-A6D9BBB7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422"/>
            <a:ext cx="12192000" cy="11788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CAB45E-20E8-41F2-B6C6-F63BF676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2281881"/>
            <a:ext cx="12192000" cy="44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81" y="240180"/>
            <a:ext cx="10515600" cy="661242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对偶表示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200CB8-3B3B-4A8E-83A5-EA9C312A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46623"/>
            <a:ext cx="8366125" cy="2698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407EFF-EE01-4CF1-85AD-1FC2BA2D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92" y="3744912"/>
            <a:ext cx="8408233" cy="20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2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81" y="240180"/>
            <a:ext cx="10515600" cy="661242"/>
          </a:xfrm>
        </p:spPr>
        <p:txBody>
          <a:bodyPr>
            <a:noAutofit/>
          </a:bodyPr>
          <a:lstStyle/>
          <a:p>
            <a:r>
              <a:rPr kumimoji="1" lang="zh-CN" altLang="en-US" sz="2800" dirty="0"/>
              <a:t>对偶表示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A9131D-1E7F-47E5-934C-4AED886A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1" y="1045124"/>
            <a:ext cx="8033135" cy="313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5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核方法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8961" y="371837"/>
            <a:ext cx="7576337" cy="575694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对偶表示带来内积：将参数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用数据集的线性组合表示</a:t>
            </a:r>
            <a:endParaRPr kumimoji="1" lang="en-US" altLang="zh-CN" sz="20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6B937F8-8604-4693-A55F-3D35F52452F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85866" y="192468"/>
          <a:ext cx="2806134" cy="58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Equation" r:id="rId4" imgW="1346040" imgH="279360" progId="Equation.DSMT4">
                  <p:embed/>
                </p:oleObj>
              </mc:Choice>
              <mc:Fallback>
                <p:oleObj name="Equation" r:id="rId4" imgW="1346040" imgH="2793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6B937F8-8604-4693-A55F-3D35F5245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85866" y="192468"/>
                        <a:ext cx="2806134" cy="58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B4FAB8-5D04-4BC8-8DC3-F4B376DCA6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65258" y="1633431"/>
          <a:ext cx="1823031" cy="57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4B4FAB8-5D04-4BC8-8DC3-F4B376DCA6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5258" y="1633431"/>
                        <a:ext cx="1823031" cy="575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62CD854-AF74-44DD-9334-54871022F389}"/>
              </a:ext>
            </a:extLst>
          </p:cNvPr>
          <p:cNvSpPr txBox="1">
            <a:spLocks/>
          </p:cNvSpPr>
          <p:nvPr/>
        </p:nvSpPr>
        <p:spPr>
          <a:xfrm>
            <a:off x="879293" y="1588205"/>
            <a:ext cx="5973567" cy="57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对于一个线性回归模型</a:t>
            </a:r>
            <a:endParaRPr kumimoji="1" lang="en-US" altLang="zh-CN" sz="20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1E049C-6265-4D69-9A4E-58931799F4D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57081" y="2225334"/>
          <a:ext cx="4006255" cy="75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8" imgW="2286000" imgH="431640" progId="Equation.DSMT4">
                  <p:embed/>
                </p:oleObj>
              </mc:Choice>
              <mc:Fallback>
                <p:oleObj name="Equation" r:id="rId8" imgW="2286000" imgH="431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F1E049C-6265-4D69-9A4E-58931799F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7081" y="2225334"/>
                        <a:ext cx="4006255" cy="75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A2EB3F8-A11A-4F7B-8543-29597016A50C}"/>
              </a:ext>
            </a:extLst>
          </p:cNvPr>
          <p:cNvSpPr txBox="1">
            <a:spLocks/>
          </p:cNvSpPr>
          <p:nvPr/>
        </p:nvSpPr>
        <p:spPr>
          <a:xfrm>
            <a:off x="879295" y="2301844"/>
            <a:ext cx="5973567" cy="57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最小化最小二乘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loss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8572F8-AC5A-4CA5-80C9-9404BEE39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776163"/>
              </p:ext>
            </p:extLst>
          </p:nvPr>
        </p:nvGraphicFramePr>
        <p:xfrm>
          <a:off x="3857081" y="3070898"/>
          <a:ext cx="5106846" cy="69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10" imgW="3187440" imgH="431640" progId="Equation.DSMT4">
                  <p:embed/>
                </p:oleObj>
              </mc:Choice>
              <mc:Fallback>
                <p:oleObj name="Equation" r:id="rId10" imgW="3187440" imgH="4316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8572F8-AC5A-4CA5-80C9-9404BEE39E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7081" y="3070898"/>
                        <a:ext cx="5106846" cy="691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B66B60D-AB01-4693-B9EE-68FA4637D0D7}"/>
              </a:ext>
            </a:extLst>
          </p:cNvPr>
          <p:cNvSpPr/>
          <p:nvPr/>
        </p:nvSpPr>
        <p:spPr>
          <a:xfrm>
            <a:off x="879293" y="3083118"/>
            <a:ext cx="1414170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求导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8D85B1F-94C9-4C5D-BAD4-14B49C81F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361233"/>
              </p:ext>
            </p:extLst>
          </p:nvPr>
        </p:nvGraphicFramePr>
        <p:xfrm>
          <a:off x="9287838" y="3007897"/>
          <a:ext cx="2640692" cy="71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12" imgW="1460160" imgH="393480" progId="Equation.DSMT4">
                  <p:embed/>
                </p:oleObj>
              </mc:Choice>
              <mc:Fallback>
                <p:oleObj name="Equation" r:id="rId12" imgW="146016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8D85B1F-94C9-4C5D-BAD4-14B49C81FC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87838" y="3007897"/>
                        <a:ext cx="2640692" cy="71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94CB17BD-0902-49D8-9BAB-196CE7B7CFB8}"/>
              </a:ext>
            </a:extLst>
          </p:cNvPr>
          <p:cNvSpPr/>
          <p:nvPr/>
        </p:nvSpPr>
        <p:spPr>
          <a:xfrm>
            <a:off x="891897" y="3917233"/>
            <a:ext cx="2069797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带入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loss function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AF026C3-8A0E-4EB5-A40B-0AA41B4EA83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57081" y="3894356"/>
          <a:ext cx="4603708" cy="55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14" imgW="3288960" imgH="393480" progId="Equation.DSMT4">
                  <p:embed/>
                </p:oleObj>
              </mc:Choice>
              <mc:Fallback>
                <p:oleObj name="Equation" r:id="rId14" imgW="328896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AF026C3-8A0E-4EB5-A40B-0AA41B4EA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7081" y="3894356"/>
                        <a:ext cx="4603708" cy="551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47E21FA2-A81D-4EE9-A415-3170CB6E9C18}"/>
              </a:ext>
            </a:extLst>
          </p:cNvPr>
          <p:cNvSpPr/>
          <p:nvPr/>
        </p:nvSpPr>
        <p:spPr>
          <a:xfrm>
            <a:off x="891896" y="4574900"/>
            <a:ext cx="2674130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Gram matrix</a:t>
            </a: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A4AEB8A-E5D9-4880-BC38-332FE7B3887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66076" y="4685016"/>
          <a:ext cx="1124334" cy="34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16" imgW="622080" imgH="190440" progId="Equation.DSMT4">
                  <p:embed/>
                </p:oleObj>
              </mc:Choice>
              <mc:Fallback>
                <p:oleObj name="Equation" r:id="rId16" imgW="622080" imgH="1904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A4AEB8A-E5D9-4880-BC38-332FE7B388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66076" y="4685016"/>
                        <a:ext cx="1124334" cy="344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C7FA73-B4C7-4ACD-B7FD-02664B369D0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90460" y="4599704"/>
          <a:ext cx="3559837" cy="50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18" imgW="1968480" imgH="279360" progId="Equation.DSMT4">
                  <p:embed/>
                </p:oleObj>
              </mc:Choice>
              <mc:Fallback>
                <p:oleObj name="Equation" r:id="rId18" imgW="196848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C7FA73-B4C7-4ACD-B7FD-02664B36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90460" y="4599704"/>
                        <a:ext cx="3559837" cy="505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D0E2D1A4-5B0F-487C-B685-71AB525FF9C2}"/>
              </a:ext>
            </a:extLst>
          </p:cNvPr>
          <p:cNvSpPr/>
          <p:nvPr/>
        </p:nvSpPr>
        <p:spPr>
          <a:xfrm>
            <a:off x="932592" y="5319358"/>
            <a:ext cx="2069797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带入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loss function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62D5065-F94F-48A7-B0FA-43FF68DDD44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19001" y="5268837"/>
          <a:ext cx="3738576" cy="64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20" imgW="2425680" imgH="419040" progId="Equation.DSMT4">
                  <p:embed/>
                </p:oleObj>
              </mc:Choice>
              <mc:Fallback>
                <p:oleObj name="Equation" r:id="rId20" imgW="24256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62D5065-F94F-48A7-B0FA-43FF68DDD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19001" y="5268837"/>
                        <a:ext cx="3738576" cy="645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E4967302-5577-4CA2-8E30-A329F0804CE4}"/>
              </a:ext>
            </a:extLst>
          </p:cNvPr>
          <p:cNvSpPr/>
          <p:nvPr/>
        </p:nvSpPr>
        <p:spPr>
          <a:xfrm>
            <a:off x="932592" y="5921386"/>
            <a:ext cx="1356462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求导</a:t>
            </a:r>
            <a:r>
              <a:rPr kumimoji="1"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47E183D-8A45-4E49-B88E-5DDC3D3F649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28243" y="6078635"/>
          <a:ext cx="1755177" cy="45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22" imgW="1079280" imgH="279360" progId="Equation.DSMT4">
                  <p:embed/>
                </p:oleObj>
              </mc:Choice>
              <mc:Fallback>
                <p:oleObj name="Equation" r:id="rId22" imgW="1079280" imgH="27936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47E183D-8A45-4E49-B88E-5DDC3D3F64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28243" y="6078635"/>
                        <a:ext cx="1755177" cy="45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C2E5DE39-B8DF-4992-AAC3-5323820453FB}"/>
              </a:ext>
            </a:extLst>
          </p:cNvPr>
          <p:cNvSpPr/>
          <p:nvPr/>
        </p:nvSpPr>
        <p:spPr>
          <a:xfrm>
            <a:off x="8823080" y="1127415"/>
            <a:ext cx="1723549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带入线性回归</a:t>
            </a:r>
            <a:endParaRPr kumimoji="1" lang="en-US" altLang="zh-CN" sz="20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CEB1F15-7170-48F1-ACB0-6FF91CE153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59256" y="1626248"/>
          <a:ext cx="5432744" cy="5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24" imgW="2908080" imgH="279360" progId="Equation.DSMT4">
                  <p:embed/>
                </p:oleObj>
              </mc:Choice>
              <mc:Fallback>
                <p:oleObj name="Equation" r:id="rId24" imgW="2908080" imgH="2793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DCEB1F15-7170-48F1-ACB0-6FF91CE15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59256" y="1626248"/>
                        <a:ext cx="5432744" cy="5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0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核方法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9572" y="337661"/>
            <a:ext cx="7688822" cy="706371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Memory-based method </a:t>
            </a: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根据与数据集相似情况预测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B4FAB8-5D04-4BC8-8DC3-F4B376DCA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605659"/>
              </p:ext>
            </p:extLst>
          </p:nvPr>
        </p:nvGraphicFramePr>
        <p:xfrm>
          <a:off x="978398" y="1410448"/>
          <a:ext cx="1823031" cy="57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4" imgW="723600" imgH="228600" progId="Equation.DSMT4">
                  <p:embed/>
                </p:oleObj>
              </mc:Choice>
              <mc:Fallback>
                <p:oleObj name="Equation" r:id="rId4" imgW="72360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4B4FAB8-5D04-4BC8-8DC3-F4B376DCA6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398" y="1410448"/>
                        <a:ext cx="1823031" cy="575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A4AEB8A-E5D9-4880-BC38-332FE7B38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76962"/>
              </p:ext>
            </p:extLst>
          </p:nvPr>
        </p:nvGraphicFramePr>
        <p:xfrm>
          <a:off x="3720151" y="2142693"/>
          <a:ext cx="1434932" cy="43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6" imgW="622080" imgH="190440" progId="Equation.DSMT4">
                  <p:embed/>
                </p:oleObj>
              </mc:Choice>
              <mc:Fallback>
                <p:oleObj name="Equation" r:id="rId6" imgW="622080" imgH="1904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A4AEB8A-E5D9-4880-BC38-332FE7B388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20151" y="2142693"/>
                        <a:ext cx="1434932" cy="43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C7FA73-B4C7-4ACD-B7FD-02664B369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56677"/>
              </p:ext>
            </p:extLst>
          </p:nvPr>
        </p:nvGraphicFramePr>
        <p:xfrm>
          <a:off x="3153392" y="2587431"/>
          <a:ext cx="3816489" cy="54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8" imgW="1968480" imgH="279360" progId="Equation.DSMT4">
                  <p:embed/>
                </p:oleObj>
              </mc:Choice>
              <mc:Fallback>
                <p:oleObj name="Equation" r:id="rId8" imgW="196848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C7FA73-B4C7-4ACD-B7FD-02664B36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3392" y="2587431"/>
                        <a:ext cx="3816489" cy="54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CEB1F15-7170-48F1-ACB0-6FF91CE15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54325"/>
              </p:ext>
            </p:extLst>
          </p:nvPr>
        </p:nvGraphicFramePr>
        <p:xfrm>
          <a:off x="3631009" y="1460664"/>
          <a:ext cx="5992451" cy="57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10" imgW="2908080" imgH="279360" progId="Equation.DSMT4">
                  <p:embed/>
                </p:oleObj>
              </mc:Choice>
              <mc:Fallback>
                <p:oleObj name="Equation" r:id="rId10" imgW="2908080" imgH="2793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DCEB1F15-7170-48F1-ACB0-6FF91CE15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1009" y="1460664"/>
                        <a:ext cx="5992451" cy="575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F5142FE-463E-4157-98F3-3A9DDC39B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04072"/>
              </p:ext>
            </p:extLst>
          </p:nvPr>
        </p:nvGraphicFramePr>
        <p:xfrm>
          <a:off x="3935600" y="3209367"/>
          <a:ext cx="1004034" cy="43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35600" y="3209367"/>
                        <a:ext cx="1004034" cy="43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BC47F6B8-41F0-44AA-A97D-62145B911299}"/>
              </a:ext>
            </a:extLst>
          </p:cNvPr>
          <p:cNvSpPr txBox="1">
            <a:spLocks/>
          </p:cNvSpPr>
          <p:nvPr/>
        </p:nvSpPr>
        <p:spPr>
          <a:xfrm>
            <a:off x="3450729" y="3933824"/>
            <a:ext cx="3408708" cy="1448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相似度矩阵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（概率中就是协方差矩阵）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712FA37-3B1B-4C02-B7B3-C8D7462FE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98241"/>
              </p:ext>
            </p:extLst>
          </p:nvPr>
        </p:nvGraphicFramePr>
        <p:xfrm>
          <a:off x="8413956" y="2162438"/>
          <a:ext cx="732229" cy="43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14" imgW="380880" imgH="228600" progId="Equation.DSMT4">
                  <p:embed/>
                </p:oleObj>
              </mc:Choice>
              <mc:Fallback>
                <p:oleObj name="Equation" r:id="rId14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13956" y="2162438"/>
                        <a:ext cx="732229" cy="43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B2B2391-47A9-44BA-A7AF-0E2F9B44B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9079"/>
              </p:ext>
            </p:extLst>
          </p:nvPr>
        </p:nvGraphicFramePr>
        <p:xfrm>
          <a:off x="7912381" y="2689789"/>
          <a:ext cx="1735381" cy="43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16" imgW="1002960" imgH="253800" progId="Equation.DSMT4">
                  <p:embed/>
                </p:oleObj>
              </mc:Choice>
              <mc:Fallback>
                <p:oleObj name="Equation" r:id="rId16" imgW="1002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12381" y="2689789"/>
                        <a:ext cx="1735381" cy="43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8F54792-22DE-4BA9-89F2-EBF4D5E461AD}"/>
              </a:ext>
            </a:extLst>
          </p:cNvPr>
          <p:cNvSpPr txBox="1">
            <a:spLocks/>
          </p:cNvSpPr>
          <p:nvPr/>
        </p:nvSpPr>
        <p:spPr>
          <a:xfrm>
            <a:off x="8027285" y="3933824"/>
            <a:ext cx="3408708" cy="1448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相似度计算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BEE1A9B-A02D-41A9-845B-6C7FCD128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68252"/>
              </p:ext>
            </p:extLst>
          </p:nvPr>
        </p:nvGraphicFramePr>
        <p:xfrm>
          <a:off x="8615363" y="3317875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18" imgW="330120" imgH="177480" progId="Equation.DSMT4">
                  <p:embed/>
                </p:oleObj>
              </mc:Choice>
              <mc:Fallback>
                <p:oleObj name="Equation" r:id="rId18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615363" y="3317875"/>
                        <a:ext cx="330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5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构造核函数</a:t>
            </a: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BC47F6B8-41F0-44AA-A97D-62145B911299}"/>
              </a:ext>
            </a:extLst>
          </p:cNvPr>
          <p:cNvSpPr txBox="1">
            <a:spLocks/>
          </p:cNvSpPr>
          <p:nvPr/>
        </p:nvSpPr>
        <p:spPr>
          <a:xfrm>
            <a:off x="838200" y="924332"/>
            <a:ext cx="3408708" cy="66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Arial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两条思路：</a:t>
            </a:r>
            <a:endParaRPr kumimoji="1" lang="en-US" altLang="zh-CN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0934B69-F4EA-4888-9425-EC5C08E1E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504447"/>
              </p:ext>
            </p:extLst>
          </p:nvPr>
        </p:nvGraphicFramePr>
        <p:xfrm>
          <a:off x="3762198" y="1965300"/>
          <a:ext cx="730178" cy="46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2198" y="1965300"/>
                        <a:ext cx="730178" cy="467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212C85C-2F68-4D9D-A44C-3257A18EF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975" y="1400175"/>
            <a:ext cx="7058025" cy="405765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1ED4C60-9025-4C4B-82C5-F75B919D1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796176"/>
              </p:ext>
            </p:extLst>
          </p:nvPr>
        </p:nvGraphicFramePr>
        <p:xfrm>
          <a:off x="207000" y="2764338"/>
          <a:ext cx="4957074" cy="91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7" imgW="2336760" imgH="431640" progId="Equation.DSMT4">
                  <p:embed/>
                </p:oleObj>
              </mc:Choice>
              <mc:Fallback>
                <p:oleObj name="Equation" r:id="rId7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000" y="2764338"/>
                        <a:ext cx="4957074" cy="915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7BCBC27-986B-40A9-B36D-4774606EA295}"/>
              </a:ext>
            </a:extLst>
          </p:cNvPr>
          <p:cNvSpPr/>
          <p:nvPr/>
        </p:nvSpPr>
        <p:spPr>
          <a:xfrm>
            <a:off x="1000275" y="5666001"/>
            <a:ext cx="324663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直接构造核函数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3C4540-5DF6-4198-9130-4A989C68D59B}"/>
              </a:ext>
            </a:extLst>
          </p:cNvPr>
          <p:cNvSpPr/>
          <p:nvPr/>
        </p:nvSpPr>
        <p:spPr>
          <a:xfrm>
            <a:off x="113017" y="1473020"/>
            <a:ext cx="11989940" cy="4057650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9E47CC-DCA3-42D8-ADBA-6616D64D8C98}"/>
              </a:ext>
            </a:extLst>
          </p:cNvPr>
          <p:cNvSpPr/>
          <p:nvPr/>
        </p:nvSpPr>
        <p:spPr>
          <a:xfrm>
            <a:off x="607752" y="1800239"/>
            <a:ext cx="2954655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先选择特征空间映射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构造核函数</a:t>
            </a:r>
            <a:r>
              <a:rPr kumimoji="1" lang="en-US" altLang="zh-CN" sz="2800" dirty="0"/>
              <a:t>-</a:t>
            </a:r>
            <a:r>
              <a:rPr kumimoji="1"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直接构造核函数</a:t>
            </a:r>
            <a:r>
              <a:rPr kumimoji="1"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验证有效性</a:t>
            </a:r>
            <a:r>
              <a:rPr kumimoji="1"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CBC27-986B-40A9-B36D-4774606EA295}"/>
              </a:ext>
            </a:extLst>
          </p:cNvPr>
          <p:cNvSpPr/>
          <p:nvPr/>
        </p:nvSpPr>
        <p:spPr>
          <a:xfrm>
            <a:off x="838200" y="1231271"/>
            <a:ext cx="615850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构造后凑特征分解验证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D244E36-62BC-4475-930E-FDF2F6923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77126"/>
              </p:ext>
            </p:extLst>
          </p:nvPr>
        </p:nvGraphicFramePr>
        <p:xfrm>
          <a:off x="4060825" y="2039938"/>
          <a:ext cx="21209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4" imgW="977760" imgH="304560" progId="Equation.DSMT4">
                  <p:embed/>
                </p:oleObj>
              </mc:Choice>
              <mc:Fallback>
                <p:oleObj name="Equation" r:id="rId4" imgW="977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0825" y="2039938"/>
                        <a:ext cx="212090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BAECD145-A30A-43FC-84F4-621819EAE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879" y="2087385"/>
            <a:ext cx="4298756" cy="1373067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262265C-24E5-41AC-9C17-925ED36D5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78976"/>
              </p:ext>
            </p:extLst>
          </p:nvPr>
        </p:nvGraphicFramePr>
        <p:xfrm>
          <a:off x="6886275" y="3654326"/>
          <a:ext cx="2816401" cy="66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7" imgW="1460160" imgH="342720" progId="Equation.DSMT4">
                  <p:embed/>
                </p:oleObj>
              </mc:Choice>
              <mc:Fallback>
                <p:oleObj name="Equation" r:id="rId7" imgW="1460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6275" y="3654326"/>
                        <a:ext cx="2816401" cy="66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A2B9EF-D14A-4179-91AB-FEE6F7615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56859"/>
              </p:ext>
            </p:extLst>
          </p:nvPr>
        </p:nvGraphicFramePr>
        <p:xfrm>
          <a:off x="7431668" y="1565097"/>
          <a:ext cx="17256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31668" y="1565097"/>
                        <a:ext cx="1725613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A5FB566-EA71-4EE3-96D5-229AB8028B64}"/>
              </a:ext>
            </a:extLst>
          </p:cNvPr>
          <p:cNvSpPr/>
          <p:nvPr/>
        </p:nvSpPr>
        <p:spPr>
          <a:xfrm>
            <a:off x="990600" y="4246121"/>
            <a:ext cx="674584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验证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Gram matrix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矩阵半正定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511774-B611-43CE-B37B-4A7C372BD866}"/>
              </a:ext>
            </a:extLst>
          </p:cNvPr>
          <p:cNvSpPr/>
          <p:nvPr/>
        </p:nvSpPr>
        <p:spPr>
          <a:xfrm>
            <a:off x="2293063" y="2049033"/>
            <a:ext cx="2789272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一个例子</a:t>
            </a:r>
            <a:endParaRPr kumimoji="1" lang="en-US" altLang="zh-CN" sz="24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C8D5D4-3F34-4607-A57D-E572CFA94344}"/>
              </a:ext>
            </a:extLst>
          </p:cNvPr>
          <p:cNvSpPr/>
          <p:nvPr/>
        </p:nvSpPr>
        <p:spPr>
          <a:xfrm>
            <a:off x="5984289" y="4858786"/>
            <a:ext cx="4064285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特征值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&gt;=0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任意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，存在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&gt;=0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0DD236-04DD-44E7-AC07-448E03B44C95}"/>
              </a:ext>
            </a:extLst>
          </p:cNvPr>
          <p:cNvSpPr/>
          <p:nvPr/>
        </p:nvSpPr>
        <p:spPr>
          <a:xfrm>
            <a:off x="838200" y="1075544"/>
            <a:ext cx="9980435" cy="3240024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3B5E5E-7FF7-48FE-ABF0-33360B3BA7CC}"/>
              </a:ext>
            </a:extLst>
          </p:cNvPr>
          <p:cNvSpPr/>
          <p:nvPr/>
        </p:nvSpPr>
        <p:spPr>
          <a:xfrm>
            <a:off x="838200" y="4324663"/>
            <a:ext cx="9980435" cy="2118546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73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 Template" id="{71975EBB-976B-114F-8B6D-B8FC27F96272}" vid="{7C12C6E6-2D7D-0B45-AD19-283B07437F4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MyPPT Template</Template>
  <TotalTime>6531</TotalTime>
  <Words>503</Words>
  <Application>Microsoft Office PowerPoint</Application>
  <PresentationFormat>宽屏</PresentationFormat>
  <Paragraphs>118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-apple-system</vt:lpstr>
      <vt:lpstr>Helvetica Neue</vt:lpstr>
      <vt:lpstr>等线</vt:lpstr>
      <vt:lpstr>等线</vt:lpstr>
      <vt:lpstr>微软雅黑</vt:lpstr>
      <vt:lpstr>Arial</vt:lpstr>
      <vt:lpstr>Times New Roman</vt:lpstr>
      <vt:lpstr>Office 主题</vt:lpstr>
      <vt:lpstr>Equation</vt:lpstr>
      <vt:lpstr>MathType 7.0 Equation</vt:lpstr>
      <vt:lpstr> Kernel Methods</vt:lpstr>
      <vt:lpstr>核方法</vt:lpstr>
      <vt:lpstr>对偶表示</vt:lpstr>
      <vt:lpstr>对偶表示</vt:lpstr>
      <vt:lpstr>对偶表示</vt:lpstr>
      <vt:lpstr>核方法</vt:lpstr>
      <vt:lpstr>核方法</vt:lpstr>
      <vt:lpstr>构造核函数</vt:lpstr>
      <vt:lpstr>构造核函数-直接构造核函数(验证有效性)</vt:lpstr>
      <vt:lpstr>构造核函数</vt:lpstr>
      <vt:lpstr>常见的几种核函数</vt:lpstr>
      <vt:lpstr>radial basis functions Networks</vt:lpstr>
      <vt:lpstr>概率密度估计</vt:lpstr>
      <vt:lpstr>概率密度估计</vt:lpstr>
      <vt:lpstr>Kernel Regression</vt:lpstr>
      <vt:lpstr>Kernel Regression</vt:lpstr>
      <vt:lpstr>感谢聆听！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Qi Yu</dc:creator>
  <cp:lastModifiedBy>Liz</cp:lastModifiedBy>
  <cp:revision>370</cp:revision>
  <cp:lastPrinted>2019-10-26T05:01:47Z</cp:lastPrinted>
  <dcterms:created xsi:type="dcterms:W3CDTF">2020-06-19T06:02:24Z</dcterms:created>
  <dcterms:modified xsi:type="dcterms:W3CDTF">2021-12-20T10:58:47Z</dcterms:modified>
</cp:coreProperties>
</file>