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152" r:id="rId3"/>
    <p:sldId id="2153" r:id="rId4"/>
    <p:sldId id="2144" r:id="rId5"/>
    <p:sldId id="2145" r:id="rId6"/>
    <p:sldId id="2146" r:id="rId7"/>
    <p:sldId id="2147" r:id="rId8"/>
    <p:sldId id="2149" r:id="rId9"/>
    <p:sldId id="2148" r:id="rId10"/>
    <p:sldId id="2151" r:id="rId11"/>
    <p:sldId id="2154" r:id="rId12"/>
    <p:sldId id="2150" r:id="rId13"/>
    <p:sldId id="2155" r:id="rId14"/>
    <p:sldId id="2156" r:id="rId15"/>
    <p:sldId id="2157" r:id="rId16"/>
    <p:sldId id="2158" r:id="rId17"/>
    <p:sldId id="2159" r:id="rId18"/>
    <p:sldId id="2161" r:id="rId19"/>
    <p:sldId id="2162" r:id="rId20"/>
    <p:sldId id="2163" r:id="rId21"/>
    <p:sldId id="216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C55A11"/>
    <a:srgbClr val="FFC000"/>
    <a:srgbClr val="F0A6E0"/>
    <a:srgbClr val="BF9000"/>
    <a:srgbClr val="ED7D31"/>
    <a:srgbClr val="F6B99F"/>
    <a:srgbClr val="CE9A28"/>
    <a:srgbClr val="A0B3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1"/>
    <p:restoredTop sz="95535" autoAdjust="0"/>
  </p:normalViewPr>
  <p:slideViewPr>
    <p:cSldViewPr snapToGrid="0" snapToObjects="1">
      <p:cViewPr varScale="1">
        <p:scale>
          <a:sx n="105" d="100"/>
          <a:sy n="105" d="100"/>
        </p:scale>
        <p:origin x="1068" y="90"/>
      </p:cViewPr>
      <p:guideLst>
        <p:guide orient="horz" pos="2160"/>
        <p:guide pos="3840"/>
      </p:guideLst>
    </p:cSldViewPr>
  </p:slideViewPr>
  <p:notesTextViewPr>
    <p:cViewPr>
      <p:scale>
        <a:sx n="1" d="1"/>
        <a:sy n="1" d="1"/>
      </p:scale>
      <p:origin x="0" y="0"/>
    </p:cViewPr>
  </p:notesTextViewPr>
  <p:sorterViewPr>
    <p:cViewPr>
      <p:scale>
        <a:sx n="100" d="100"/>
        <a:sy n="100" d="100"/>
      </p:scale>
      <p:origin x="0" y="-40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93E13-6BA9-9F4B-BC46-D563558962A2}" type="datetimeFigureOut">
              <a:rPr kumimoji="1" lang="zh-CN" altLang="en-US" smtClean="0"/>
              <a:t>2022/8/15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19EBE-46F6-1B4A-B939-8F944DB13322}" type="slidenum">
              <a:rPr kumimoji="1" lang="zh-CN" altLang="en-US" smtClean="0"/>
              <a:t>‹#›</a:t>
            </a:fld>
            <a:endParaRPr kumimoji="1" lang="zh-CN" altLang="en-US"/>
          </a:p>
        </p:txBody>
      </p:sp>
    </p:spTree>
    <p:extLst>
      <p:ext uri="{BB962C8B-B14F-4D97-AF65-F5344CB8AC3E}">
        <p14:creationId xmlns:p14="http://schemas.microsoft.com/office/powerpoint/2010/main" val="1164903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FA19EBE-46F6-1B4A-B939-8F944DB13322}" type="slidenum">
              <a:rPr kumimoji="1" lang="zh-CN" altLang="en-US" smtClean="0"/>
              <a:t>1</a:t>
            </a:fld>
            <a:endParaRPr kumimoji="1" lang="zh-CN" altLang="en-US"/>
          </a:p>
        </p:txBody>
      </p:sp>
    </p:spTree>
    <p:extLst>
      <p:ext uri="{BB962C8B-B14F-4D97-AF65-F5344CB8AC3E}">
        <p14:creationId xmlns:p14="http://schemas.microsoft.com/office/powerpoint/2010/main" val="198568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1955189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32221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48596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2004001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extLst>
      <p:ext uri="{BB962C8B-B14F-4D97-AF65-F5344CB8AC3E}">
        <p14:creationId xmlns:p14="http://schemas.microsoft.com/office/powerpoint/2010/main" val="1155660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extLst>
      <p:ext uri="{BB962C8B-B14F-4D97-AF65-F5344CB8AC3E}">
        <p14:creationId xmlns:p14="http://schemas.microsoft.com/office/powerpoint/2010/main" val="400322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extLst>
      <p:ext uri="{BB962C8B-B14F-4D97-AF65-F5344CB8AC3E}">
        <p14:creationId xmlns:p14="http://schemas.microsoft.com/office/powerpoint/2010/main" val="2073720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extLst>
      <p:ext uri="{BB962C8B-B14F-4D97-AF65-F5344CB8AC3E}">
        <p14:creationId xmlns:p14="http://schemas.microsoft.com/office/powerpoint/2010/main" val="100748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extLst>
      <p:ext uri="{BB962C8B-B14F-4D97-AF65-F5344CB8AC3E}">
        <p14:creationId xmlns:p14="http://schemas.microsoft.com/office/powerpoint/2010/main" val="291815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extLst>
      <p:ext uri="{BB962C8B-B14F-4D97-AF65-F5344CB8AC3E}">
        <p14:creationId xmlns:p14="http://schemas.microsoft.com/office/powerpoint/2010/main" val="347062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852026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extLst>
      <p:ext uri="{BB962C8B-B14F-4D97-AF65-F5344CB8AC3E}">
        <p14:creationId xmlns:p14="http://schemas.microsoft.com/office/powerpoint/2010/main" val="140248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247765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411161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55849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150467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335514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3585322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204063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281479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0878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40756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50664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dirty="0"/>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445418" y="136108"/>
            <a:ext cx="529180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445418" y="78277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212904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chemeClr val="accent1">
                    <a:lumMod val="75000"/>
                  </a:schemeClr>
                </a:solidFill>
              </a:defRPr>
            </a:lvl1pPr>
          </a:lstStyle>
          <a:p>
            <a:r>
              <a:rPr kumimoji="1" lang="zh-CN" altLang="en-US" dirty="0"/>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214140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023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61228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76989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99445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058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78176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4E1A8045-A205-C64E-9347-2EFB885CAA75}" type="datetimeFigureOut">
              <a:rPr kumimoji="1" lang="zh-CN" altLang="en-US" smtClean="0"/>
              <a:t>2022/8/15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8275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61242"/>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838200" y="1212980"/>
            <a:ext cx="10515600" cy="496398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A8045-A205-C64E-9347-2EFB885CAA75}" type="datetimeFigureOut">
              <a:rPr kumimoji="1" lang="zh-CN" altLang="en-US" smtClean="0"/>
              <a:t>2022/8/15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C5549-8AF1-0446-AED0-F67BEC942D4A}" type="slidenum">
              <a:rPr kumimoji="1" lang="zh-CN" altLang="en-US" smtClean="0"/>
              <a:t>‹#›</a:t>
            </a:fld>
            <a:endParaRPr kumimoji="1" lang="zh-CN" altLang="en-US"/>
          </a:p>
        </p:txBody>
      </p:sp>
    </p:spTree>
    <p:extLst>
      <p:ext uri="{BB962C8B-B14F-4D97-AF65-F5344CB8AC3E}">
        <p14:creationId xmlns:p14="http://schemas.microsoft.com/office/powerpoint/2010/main" val="1576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accent1"/>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1692" y="1577086"/>
            <a:ext cx="11499948" cy="888683"/>
          </a:xfrm>
        </p:spPr>
        <p:txBody>
          <a:bodyPr>
            <a:noAutofit/>
          </a:bodyPr>
          <a:lstStyle/>
          <a:p>
            <a:pPr>
              <a:lnSpc>
                <a:spcPct val="150000"/>
              </a:lnSpc>
            </a:pPr>
            <a:br>
              <a:rPr lang="en-US" altLang="zh-CN" sz="4800" b="1" dirty="0">
                <a:solidFill>
                  <a:schemeClr val="accent1">
                    <a:lumMod val="75000"/>
                  </a:schemeClr>
                </a:solidFill>
              </a:rPr>
            </a:br>
            <a:r>
              <a:rPr lang="en-US" altLang="zh-CN" sz="4800" b="1" dirty="0">
                <a:solidFill>
                  <a:schemeClr val="accent1">
                    <a:lumMod val="75000"/>
                  </a:schemeClr>
                </a:solidFill>
              </a:rPr>
              <a:t>Linear Readout</a:t>
            </a:r>
            <a:endParaRPr lang="en-US" altLang="zh-CN" sz="3200" b="1" dirty="0">
              <a:solidFill>
                <a:schemeClr val="accent1">
                  <a:lumMod val="75000"/>
                </a:schemeClr>
              </a:solidFill>
            </a:endParaRPr>
          </a:p>
        </p:txBody>
      </p:sp>
      <p:sp>
        <p:nvSpPr>
          <p:cNvPr id="3" name="副标题 2"/>
          <p:cNvSpPr>
            <a:spLocks noGrp="1"/>
          </p:cNvSpPr>
          <p:nvPr>
            <p:ph type="subTitle" idx="1"/>
          </p:nvPr>
        </p:nvSpPr>
        <p:spPr>
          <a:xfrm>
            <a:off x="1524000" y="4422710"/>
            <a:ext cx="9144000" cy="1505650"/>
          </a:xfrm>
        </p:spPr>
        <p:txBody>
          <a:bodyPr>
            <a:normAutofit/>
          </a:bodyPr>
          <a:lstStyle/>
          <a:p>
            <a:r>
              <a:rPr kumimoji="1" lang="zh-CN" altLang="en-US" sz="2800" b="1" u="sng" dirty="0"/>
              <a:t>汇报人：孙华琴</a:t>
            </a:r>
            <a:endParaRPr kumimoji="1" lang="en-US" altLang="zh-CN" sz="2800" b="1" u="sng" dirty="0"/>
          </a:p>
          <a:p>
            <a:r>
              <a:rPr kumimoji="1" lang="zh-CN" altLang="en-US" sz="2800" b="1" u="sng" dirty="0"/>
              <a:t>日期：</a:t>
            </a:r>
            <a:r>
              <a:rPr kumimoji="1" lang="en-US" altLang="zh-CN" sz="2800" b="1" u="sng" dirty="0"/>
              <a:t>2022</a:t>
            </a:r>
            <a:r>
              <a:rPr kumimoji="1" lang="zh-CN" altLang="en-US" sz="2800" b="1" u="sng" dirty="0"/>
              <a:t>年</a:t>
            </a:r>
            <a:r>
              <a:rPr kumimoji="1" lang="en-US" altLang="zh-CN" sz="2800" b="1" u="sng" dirty="0"/>
              <a:t>8</a:t>
            </a:r>
            <a:r>
              <a:rPr kumimoji="1" lang="zh-CN" altLang="en-US" sz="2800" b="1" u="sng" dirty="0"/>
              <a:t>月</a:t>
            </a:r>
            <a:r>
              <a:rPr kumimoji="1" lang="en-US" altLang="zh-CN" sz="2800" b="1" u="sng" dirty="0"/>
              <a:t>12</a:t>
            </a:r>
            <a:r>
              <a:rPr kumimoji="1" lang="zh-CN" altLang="en-US" sz="2800" b="1" u="sng" dirty="0"/>
              <a:t>日</a:t>
            </a:r>
            <a:endParaRPr kumimoji="1" lang="en-US" altLang="zh-CN" sz="2800" b="1" u="sng" dirty="0"/>
          </a:p>
        </p:txBody>
      </p:sp>
    </p:spTree>
    <p:extLst>
      <p:ext uri="{BB962C8B-B14F-4D97-AF65-F5344CB8AC3E}">
        <p14:creationId xmlns:p14="http://schemas.microsoft.com/office/powerpoint/2010/main" val="15169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1734989" y="1395801"/>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模型不同划分方式，训练轮次等</a:t>
            </a:r>
            <a:endParaRPr kumimoji="1" lang="en-US" altLang="zh-CN" sz="1800" b="1" dirty="0">
              <a:solidFill>
                <a:schemeClr val="accent1">
                  <a:lumMod val="75000"/>
                </a:schemeClr>
              </a:solidFill>
            </a:endParaRPr>
          </a:p>
        </p:txBody>
      </p:sp>
      <p:pic>
        <p:nvPicPr>
          <p:cNvPr id="2" name="图片 1">
            <a:extLst>
              <a:ext uri="{FF2B5EF4-FFF2-40B4-BE49-F238E27FC236}">
                <a16:creationId xmlns:a16="http://schemas.microsoft.com/office/drawing/2014/main" id="{035F7315-EFC1-42E7-9A04-406260A865F8}"/>
              </a:ext>
            </a:extLst>
          </p:cNvPr>
          <p:cNvPicPr>
            <a:picLocks noChangeAspect="1"/>
          </p:cNvPicPr>
          <p:nvPr/>
        </p:nvPicPr>
        <p:blipFill>
          <a:blip r:embed="rId3"/>
          <a:stretch>
            <a:fillRect/>
          </a:stretch>
        </p:blipFill>
        <p:spPr>
          <a:xfrm>
            <a:off x="1302226" y="2958894"/>
            <a:ext cx="10594717" cy="3426289"/>
          </a:xfrm>
          <a:prstGeom prst="rect">
            <a:avLst/>
          </a:prstGeom>
        </p:spPr>
      </p:pic>
    </p:spTree>
    <p:extLst>
      <p:ext uri="{BB962C8B-B14F-4D97-AF65-F5344CB8AC3E}">
        <p14:creationId xmlns:p14="http://schemas.microsoft.com/office/powerpoint/2010/main" val="122912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总结</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2982031" cy="3641759"/>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目标：</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为了超越对象识别的生物基质的定性模型，我们问：单个腹侧流神经元连接假设能否定量解释广泛任务中的核心对象识别性能？</a:t>
            </a:r>
            <a:endParaRPr kumimoji="1" lang="en-US" altLang="zh-CN" sz="1800" b="1" dirty="0">
              <a:solidFill>
                <a:schemeClr val="accent1">
                  <a:lumMod val="75000"/>
                </a:schemeClr>
              </a:solidFill>
            </a:endParaRPr>
          </a:p>
          <a:p>
            <a:pPr marL="0" lvl="1" indent="0">
              <a:lnSpc>
                <a:spcPct val="150000"/>
              </a:lnSpc>
              <a:buNone/>
            </a:pPr>
            <a:r>
              <a:rPr kumimoji="1" lang="zh-CN" altLang="en-US" sz="1800" b="1" dirty="0">
                <a:solidFill>
                  <a:schemeClr val="accent1">
                    <a:lumMod val="75000"/>
                  </a:schemeClr>
                </a:solidFill>
              </a:rPr>
              <a:t>结论</a:t>
            </a:r>
            <a:r>
              <a:rPr kumimoji="1" lang="en-US" altLang="zh-CN" sz="1800" b="1" dirty="0">
                <a:solidFill>
                  <a:schemeClr val="accent1">
                    <a:lumMod val="75000"/>
                  </a:schemeClr>
                </a:solidFill>
              </a:rPr>
              <a:t>:</a:t>
            </a:r>
          </a:p>
          <a:p>
            <a:pPr marL="285750" lvl="1" indent="-285750">
              <a:lnSpc>
                <a:spcPct val="150000"/>
              </a:lnSpc>
            </a:pPr>
            <a:r>
              <a:rPr kumimoji="1" lang="en-US" altLang="zh-CN" sz="1800" b="1" dirty="0">
                <a:solidFill>
                  <a:schemeClr val="accent1">
                    <a:lumMod val="75000"/>
                  </a:schemeClr>
                </a:solidFill>
              </a:rPr>
              <a:t>IT</a:t>
            </a:r>
            <a:r>
              <a:rPr kumimoji="1" lang="zh-CN" altLang="en-US" sz="1800" b="1" dirty="0">
                <a:solidFill>
                  <a:schemeClr val="accent1">
                    <a:lumMod val="75000"/>
                  </a:schemeClr>
                </a:solidFill>
              </a:rPr>
              <a:t>层的神经活动是</a:t>
            </a:r>
            <a:r>
              <a:rPr kumimoji="1" lang="en-US" altLang="zh-CN" sz="1800" b="1" dirty="0">
                <a:solidFill>
                  <a:schemeClr val="accent1">
                    <a:lumMod val="75000"/>
                  </a:schemeClr>
                </a:solidFill>
              </a:rPr>
              <a:t>Linear Readout</a:t>
            </a:r>
            <a:r>
              <a:rPr kumimoji="1" lang="zh-CN" altLang="en-US" sz="1800" b="1" dirty="0">
                <a:solidFill>
                  <a:schemeClr val="accent1">
                    <a:lumMod val="75000"/>
                  </a:schemeClr>
                </a:solidFill>
              </a:rPr>
              <a:t>可以精确的预测出人类的物体识别的表现</a:t>
            </a:r>
            <a:endParaRPr kumimoji="1" lang="en-US" altLang="zh-CN" sz="20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5" name="图片 4">
            <a:extLst>
              <a:ext uri="{FF2B5EF4-FFF2-40B4-BE49-F238E27FC236}">
                <a16:creationId xmlns:a16="http://schemas.microsoft.com/office/drawing/2014/main" id="{A3B9DFA1-6FE0-45BB-A1B0-2B5E2B3D8D8F}"/>
              </a:ext>
            </a:extLst>
          </p:cNvPr>
          <p:cNvPicPr>
            <a:picLocks noChangeAspect="1"/>
          </p:cNvPicPr>
          <p:nvPr/>
        </p:nvPicPr>
        <p:blipFill>
          <a:blip r:embed="rId3"/>
          <a:stretch>
            <a:fillRect/>
          </a:stretch>
        </p:blipFill>
        <p:spPr>
          <a:xfrm>
            <a:off x="4276568" y="1303883"/>
            <a:ext cx="7309296" cy="3225348"/>
          </a:xfrm>
          <a:prstGeom prst="rect">
            <a:avLst/>
          </a:prstGeom>
        </p:spPr>
      </p:pic>
      <p:pic>
        <p:nvPicPr>
          <p:cNvPr id="8" name="图片 7">
            <a:extLst>
              <a:ext uri="{FF2B5EF4-FFF2-40B4-BE49-F238E27FC236}">
                <a16:creationId xmlns:a16="http://schemas.microsoft.com/office/drawing/2014/main" id="{49B31703-38B5-4C8E-952A-8310314E0192}"/>
              </a:ext>
            </a:extLst>
          </p:cNvPr>
          <p:cNvPicPr>
            <a:picLocks noChangeAspect="1"/>
          </p:cNvPicPr>
          <p:nvPr/>
        </p:nvPicPr>
        <p:blipFill>
          <a:blip r:embed="rId4"/>
          <a:stretch>
            <a:fillRect/>
          </a:stretch>
        </p:blipFill>
        <p:spPr>
          <a:xfrm>
            <a:off x="1371189" y="4875945"/>
            <a:ext cx="10186188" cy="1640589"/>
          </a:xfrm>
          <a:prstGeom prst="rect">
            <a:avLst/>
          </a:prstGeom>
        </p:spPr>
      </p:pic>
    </p:spTree>
    <p:extLst>
      <p:ext uri="{BB962C8B-B14F-4D97-AF65-F5344CB8AC3E}">
        <p14:creationId xmlns:p14="http://schemas.microsoft.com/office/powerpoint/2010/main" val="197361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总结</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1002698" y="2436213"/>
            <a:ext cx="4313058" cy="1903143"/>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将刺激分为有意义的类别的能力是一个基本的认知过程。 为了探索其神经基础，我们训练猴子将计算机生成的刺激分类为“猫”和“狗”。使用变形系统系统地改变刺激物的形状并精确定义类别边界。 外侧前额叶皮层的神经活动影响了视觉刺激的类别，即使猴子接受了分配给新类别的刺激的再训练</a:t>
            </a:r>
            <a:endParaRPr kumimoji="1" lang="en-US" altLang="zh-CN" sz="1800" b="1" dirty="0">
              <a:solidFill>
                <a:schemeClr val="accent1">
                  <a:lumMod val="75000"/>
                </a:schemeClr>
              </a:solidFill>
            </a:endParaRPr>
          </a:p>
        </p:txBody>
      </p:sp>
      <p:pic>
        <p:nvPicPr>
          <p:cNvPr id="3" name="图片 2">
            <a:extLst>
              <a:ext uri="{FF2B5EF4-FFF2-40B4-BE49-F238E27FC236}">
                <a16:creationId xmlns:a16="http://schemas.microsoft.com/office/drawing/2014/main" id="{9EC4CD9A-3B99-4131-86E9-DDE1EEC8972F}"/>
              </a:ext>
            </a:extLst>
          </p:cNvPr>
          <p:cNvPicPr>
            <a:picLocks noChangeAspect="1"/>
          </p:cNvPicPr>
          <p:nvPr/>
        </p:nvPicPr>
        <p:blipFill>
          <a:blip r:embed="rId3"/>
          <a:stretch>
            <a:fillRect/>
          </a:stretch>
        </p:blipFill>
        <p:spPr>
          <a:xfrm>
            <a:off x="5296095" y="1355917"/>
            <a:ext cx="5848350" cy="3581400"/>
          </a:xfrm>
          <a:prstGeom prst="rect">
            <a:avLst/>
          </a:prstGeom>
        </p:spPr>
      </p:pic>
    </p:spTree>
    <p:extLst>
      <p:ext uri="{BB962C8B-B14F-4D97-AF65-F5344CB8AC3E}">
        <p14:creationId xmlns:p14="http://schemas.microsoft.com/office/powerpoint/2010/main" val="422514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981892" y="1271440"/>
            <a:ext cx="4313058" cy="1903143"/>
          </a:xfrm>
          <a:prstGeom prst="rect">
            <a:avLst/>
          </a:prstGeom>
        </p:spPr>
        <p:txBody>
          <a:bodyPr vert="horz" lIns="135005" tIns="67502" rIns="135005" bIns="67502"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使用变形系统系统地改变刺激物的形状并精确定义类别边界：</a:t>
            </a:r>
            <a:endParaRPr kumimoji="1" lang="en-US" altLang="zh-CN" sz="2000" b="1" dirty="0">
              <a:solidFill>
                <a:schemeClr val="accent1">
                  <a:lumMod val="75000"/>
                </a:schemeClr>
              </a:solidFill>
            </a:endParaRPr>
          </a:p>
          <a:p>
            <a:pPr marL="0" lvl="1" indent="0">
              <a:lnSpc>
                <a:spcPct val="150000"/>
              </a:lnSpc>
              <a:buNone/>
            </a:pPr>
            <a:r>
              <a:rPr kumimoji="1" lang="zh-CN" altLang="en-US" sz="2000" b="1" dirty="0">
                <a:solidFill>
                  <a:schemeClr val="accent1">
                    <a:lumMod val="75000"/>
                  </a:schemeClr>
                </a:solidFill>
              </a:rPr>
              <a:t>不同比例线性组合视觉刺激，让猴子判断属于哪个类别</a:t>
            </a:r>
            <a:endParaRPr kumimoji="1" lang="en-US" altLang="zh-CN" sz="1800" b="1" dirty="0">
              <a:solidFill>
                <a:schemeClr val="accent1">
                  <a:lumMod val="75000"/>
                </a:schemeClr>
              </a:solidFill>
            </a:endParaRPr>
          </a:p>
        </p:txBody>
      </p:sp>
      <p:pic>
        <p:nvPicPr>
          <p:cNvPr id="2" name="图片 1">
            <a:extLst>
              <a:ext uri="{FF2B5EF4-FFF2-40B4-BE49-F238E27FC236}">
                <a16:creationId xmlns:a16="http://schemas.microsoft.com/office/drawing/2014/main" id="{FACBC73C-90B6-4461-B465-A68757F3041F}"/>
              </a:ext>
            </a:extLst>
          </p:cNvPr>
          <p:cNvPicPr>
            <a:picLocks noChangeAspect="1"/>
          </p:cNvPicPr>
          <p:nvPr/>
        </p:nvPicPr>
        <p:blipFill>
          <a:blip r:embed="rId3"/>
          <a:stretch>
            <a:fillRect/>
          </a:stretch>
        </p:blipFill>
        <p:spPr>
          <a:xfrm>
            <a:off x="1533556" y="3465712"/>
            <a:ext cx="2877740" cy="3008334"/>
          </a:xfrm>
          <a:prstGeom prst="rect">
            <a:avLst/>
          </a:prstGeom>
        </p:spPr>
      </p:pic>
      <p:pic>
        <p:nvPicPr>
          <p:cNvPr id="4" name="图片 3">
            <a:extLst>
              <a:ext uri="{FF2B5EF4-FFF2-40B4-BE49-F238E27FC236}">
                <a16:creationId xmlns:a16="http://schemas.microsoft.com/office/drawing/2014/main" id="{281EDD19-77E5-4A3C-AAA2-2CCFA261A009}"/>
              </a:ext>
            </a:extLst>
          </p:cNvPr>
          <p:cNvPicPr>
            <a:picLocks noChangeAspect="1"/>
          </p:cNvPicPr>
          <p:nvPr/>
        </p:nvPicPr>
        <p:blipFill>
          <a:blip r:embed="rId4"/>
          <a:stretch>
            <a:fillRect/>
          </a:stretch>
        </p:blipFill>
        <p:spPr>
          <a:xfrm>
            <a:off x="4996431" y="2197312"/>
            <a:ext cx="6521524" cy="4357985"/>
          </a:xfrm>
          <a:prstGeom prst="rect">
            <a:avLst/>
          </a:prstGeom>
        </p:spPr>
      </p:pic>
    </p:spTree>
    <p:extLst>
      <p:ext uri="{BB962C8B-B14F-4D97-AF65-F5344CB8AC3E}">
        <p14:creationId xmlns:p14="http://schemas.microsoft.com/office/powerpoint/2010/main" val="275420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981892" y="1271440"/>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1800" b="1" dirty="0">
                <a:solidFill>
                  <a:schemeClr val="accent1">
                    <a:lumMod val="75000"/>
                  </a:schemeClr>
                </a:solidFill>
              </a:rPr>
              <a:t>可视化采集神经信号的位置和不同刺激下神经信号的反应</a:t>
            </a:r>
            <a:endParaRPr kumimoji="1" lang="en-US" altLang="zh-CN" sz="1800" b="1" dirty="0">
              <a:solidFill>
                <a:schemeClr val="accent1">
                  <a:lumMod val="75000"/>
                </a:schemeClr>
              </a:solidFill>
            </a:endParaRPr>
          </a:p>
        </p:txBody>
      </p:sp>
      <p:pic>
        <p:nvPicPr>
          <p:cNvPr id="3" name="图片 2">
            <a:extLst>
              <a:ext uri="{FF2B5EF4-FFF2-40B4-BE49-F238E27FC236}">
                <a16:creationId xmlns:a16="http://schemas.microsoft.com/office/drawing/2014/main" id="{F2BBD569-BE22-4B84-B3AE-5B34A86D943E}"/>
              </a:ext>
            </a:extLst>
          </p:cNvPr>
          <p:cNvPicPr>
            <a:picLocks noChangeAspect="1"/>
          </p:cNvPicPr>
          <p:nvPr/>
        </p:nvPicPr>
        <p:blipFill>
          <a:blip r:embed="rId3"/>
          <a:stretch>
            <a:fillRect/>
          </a:stretch>
        </p:blipFill>
        <p:spPr>
          <a:xfrm>
            <a:off x="5251843" y="1388262"/>
            <a:ext cx="5892602" cy="5286337"/>
          </a:xfrm>
          <a:prstGeom prst="rect">
            <a:avLst/>
          </a:prstGeom>
        </p:spPr>
      </p:pic>
    </p:spTree>
    <p:extLst>
      <p:ext uri="{BB962C8B-B14F-4D97-AF65-F5344CB8AC3E}">
        <p14:creationId xmlns:p14="http://schemas.microsoft.com/office/powerpoint/2010/main" val="104653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981892" y="1271440"/>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1800" b="1" dirty="0">
                <a:solidFill>
                  <a:schemeClr val="accent1">
                    <a:lumMod val="75000"/>
                  </a:schemeClr>
                </a:solidFill>
              </a:rPr>
              <a:t>对不同类别有显著差异的反应，都是定性研究</a:t>
            </a:r>
            <a:endParaRPr kumimoji="1" lang="en-US" altLang="zh-CN" sz="1800" b="1" dirty="0">
              <a:solidFill>
                <a:schemeClr val="accent1">
                  <a:lumMod val="75000"/>
                </a:schemeClr>
              </a:solidFill>
            </a:endParaRPr>
          </a:p>
        </p:txBody>
      </p:sp>
      <p:pic>
        <p:nvPicPr>
          <p:cNvPr id="2" name="图片 1">
            <a:extLst>
              <a:ext uri="{FF2B5EF4-FFF2-40B4-BE49-F238E27FC236}">
                <a16:creationId xmlns:a16="http://schemas.microsoft.com/office/drawing/2014/main" id="{DDC5D9B4-56B7-4BA0-B583-D8DC2F799275}"/>
              </a:ext>
            </a:extLst>
          </p:cNvPr>
          <p:cNvPicPr>
            <a:picLocks noChangeAspect="1"/>
          </p:cNvPicPr>
          <p:nvPr/>
        </p:nvPicPr>
        <p:blipFill>
          <a:blip r:embed="rId3"/>
          <a:stretch>
            <a:fillRect/>
          </a:stretch>
        </p:blipFill>
        <p:spPr>
          <a:xfrm>
            <a:off x="6407545" y="1174660"/>
            <a:ext cx="5035679" cy="5458968"/>
          </a:xfrm>
          <a:prstGeom prst="rect">
            <a:avLst/>
          </a:prstGeom>
        </p:spPr>
      </p:pic>
    </p:spTree>
    <p:extLst>
      <p:ext uri="{BB962C8B-B14F-4D97-AF65-F5344CB8AC3E}">
        <p14:creationId xmlns:p14="http://schemas.microsoft.com/office/powerpoint/2010/main" val="126550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总结</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278139" y="1110031"/>
            <a:ext cx="10364132" cy="2921399"/>
          </a:xfrm>
          <a:prstGeom prst="rect">
            <a:avLst/>
          </a:prstGeom>
        </p:spPr>
        <p:txBody>
          <a:bodyPr vert="horz" lIns="135005" tIns="67502" rIns="135005" bIns="67502"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目标：</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寻找的视觉目标需要我们的大脑灵活地将关于我们正在寻找的东西的工作记忆信息与关于我们正在看的东西的视觉信息结合起来。 为了研究寻找视觉目标所涉及的神经计算，</a:t>
            </a:r>
            <a:endParaRPr kumimoji="1" lang="en-US" altLang="zh-CN" sz="1800" b="1" dirty="0">
              <a:solidFill>
                <a:schemeClr val="accent1">
                  <a:lumMod val="75000"/>
                </a:schemeClr>
              </a:solidFill>
            </a:endParaRPr>
          </a:p>
          <a:p>
            <a:pPr marL="0" lvl="1" indent="0">
              <a:lnSpc>
                <a:spcPct val="150000"/>
              </a:lnSpc>
              <a:buNone/>
            </a:pPr>
            <a:r>
              <a:rPr kumimoji="1" lang="zh-CN" altLang="en-US" sz="1800" b="1" dirty="0">
                <a:solidFill>
                  <a:schemeClr val="accent1">
                    <a:lumMod val="75000"/>
                  </a:schemeClr>
                </a:solidFill>
              </a:rPr>
              <a:t>方法：我们在猕猴执行一项要求它们在干扰物序列中寻找目标的任务时记录了颞下皮层 </a:t>
            </a:r>
            <a:r>
              <a:rPr kumimoji="1" lang="en-US" altLang="zh-CN" sz="1800" b="1" dirty="0">
                <a:solidFill>
                  <a:schemeClr val="accent1">
                    <a:lumMod val="75000"/>
                  </a:schemeClr>
                </a:solidFill>
              </a:rPr>
              <a:t>(IT) </a:t>
            </a:r>
            <a:r>
              <a:rPr kumimoji="1" lang="zh-CN" altLang="en-US" sz="1800" b="1" dirty="0">
                <a:solidFill>
                  <a:schemeClr val="accent1">
                    <a:lumMod val="75000"/>
                  </a:schemeClr>
                </a:solidFill>
              </a:rPr>
              <a:t>和鼻周皮层 </a:t>
            </a:r>
            <a:r>
              <a:rPr kumimoji="1" lang="en-US" altLang="zh-CN" sz="1800" b="1" dirty="0">
                <a:solidFill>
                  <a:schemeClr val="accent1">
                    <a:lumMod val="75000"/>
                  </a:schemeClr>
                </a:solidFill>
              </a:rPr>
              <a:t>(PRH) </a:t>
            </a:r>
            <a:r>
              <a:rPr kumimoji="1" lang="zh-CN" altLang="en-US" sz="1800" b="1" dirty="0">
                <a:solidFill>
                  <a:schemeClr val="accent1">
                    <a:lumMod val="75000"/>
                  </a:schemeClr>
                </a:solidFill>
              </a:rPr>
              <a:t>的神经反应。 </a:t>
            </a:r>
            <a:endParaRPr kumimoji="1" lang="en-US" altLang="zh-CN" sz="1800" b="1" dirty="0">
              <a:solidFill>
                <a:schemeClr val="accent1">
                  <a:lumMod val="75000"/>
                </a:schemeClr>
              </a:solidFill>
            </a:endParaRPr>
          </a:p>
          <a:p>
            <a:pPr marL="0" lvl="1" indent="0">
              <a:lnSpc>
                <a:spcPct val="150000"/>
              </a:lnSpc>
              <a:buNone/>
            </a:pPr>
            <a:r>
              <a:rPr kumimoji="1" lang="zh-CN" altLang="en-US" sz="1800" b="1" dirty="0">
                <a:solidFill>
                  <a:schemeClr val="accent1">
                    <a:lumMod val="75000"/>
                  </a:schemeClr>
                </a:solidFill>
              </a:rPr>
              <a:t>结论：</a:t>
            </a:r>
            <a:endParaRPr kumimoji="1" lang="en-US" altLang="zh-CN" sz="18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我们在这两个领域发现了相似数量的特定任务信息； </a:t>
            </a:r>
            <a:endParaRPr kumimoji="1" lang="en-US" altLang="zh-CN" sz="18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然而，关于目标是否在视野中的信息更容易使用线性读数获得，或者等效地，在 </a:t>
            </a:r>
            <a:r>
              <a:rPr kumimoji="1" lang="en-US" altLang="zh-CN" sz="1800" b="1" dirty="0">
                <a:solidFill>
                  <a:schemeClr val="accent1">
                    <a:lumMod val="75000"/>
                  </a:schemeClr>
                </a:solidFill>
              </a:rPr>
              <a:t>PRH </a:t>
            </a:r>
            <a:r>
              <a:rPr kumimoji="1" lang="zh-CN" altLang="en-US" sz="1800" b="1" dirty="0">
                <a:solidFill>
                  <a:schemeClr val="accent1">
                    <a:lumMod val="75000"/>
                  </a:schemeClr>
                </a:solidFill>
              </a:rPr>
              <a:t>中更清晰。 </a:t>
            </a:r>
            <a:endParaRPr kumimoji="1" lang="en-US" altLang="zh-CN" sz="18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与从 </a:t>
            </a:r>
            <a:r>
              <a:rPr kumimoji="1" lang="en-US" altLang="zh-CN" sz="1800" b="1" dirty="0">
                <a:solidFill>
                  <a:schemeClr val="accent1">
                    <a:lumMod val="75000"/>
                  </a:schemeClr>
                </a:solidFill>
              </a:rPr>
              <a:t>IT </a:t>
            </a:r>
            <a:r>
              <a:rPr kumimoji="1" lang="zh-CN" altLang="en-US" sz="1800" b="1" dirty="0">
                <a:solidFill>
                  <a:schemeClr val="accent1">
                    <a:lumMod val="75000"/>
                  </a:schemeClr>
                </a:solidFill>
              </a:rPr>
              <a:t>到 </a:t>
            </a:r>
            <a:r>
              <a:rPr kumimoji="1" lang="en-US" altLang="zh-CN" sz="1800" b="1" dirty="0">
                <a:solidFill>
                  <a:schemeClr val="accent1">
                    <a:lumMod val="75000"/>
                  </a:schemeClr>
                </a:solidFill>
              </a:rPr>
              <a:t>PRH </a:t>
            </a:r>
            <a:r>
              <a:rPr kumimoji="1" lang="zh-CN" altLang="en-US" sz="1800" b="1" dirty="0">
                <a:solidFill>
                  <a:schemeClr val="accent1">
                    <a:lumMod val="75000"/>
                  </a:schemeClr>
                </a:solidFill>
              </a:rPr>
              <a:t>的信息流一致，我们还发现与任务相关的信息更早地到达 </a:t>
            </a:r>
            <a:r>
              <a:rPr kumimoji="1" lang="en-US" altLang="zh-CN" sz="1800" b="1" dirty="0">
                <a:solidFill>
                  <a:schemeClr val="accent1">
                    <a:lumMod val="75000"/>
                  </a:schemeClr>
                </a:solidFill>
              </a:rPr>
              <a:t>IT</a:t>
            </a:r>
            <a:r>
              <a:rPr kumimoji="1" lang="zh-CN" altLang="en-US" sz="1800" b="1" dirty="0">
                <a:solidFill>
                  <a:schemeClr val="accent1">
                    <a:lumMod val="75000"/>
                  </a:schemeClr>
                </a:solidFill>
              </a:rPr>
              <a:t>。</a:t>
            </a:r>
            <a:endParaRPr kumimoji="1" lang="en-US" altLang="zh-CN" sz="18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 </a:t>
            </a:r>
            <a:r>
              <a:rPr kumimoji="1" lang="en-US" altLang="zh-CN" sz="1800" b="1" dirty="0">
                <a:solidFill>
                  <a:schemeClr val="accent1">
                    <a:lumMod val="75000"/>
                  </a:schemeClr>
                </a:solidFill>
              </a:rPr>
              <a:t>PRH </a:t>
            </a:r>
            <a:r>
              <a:rPr kumimoji="1" lang="zh-CN" altLang="en-US" sz="1800" b="1" dirty="0">
                <a:solidFill>
                  <a:schemeClr val="accent1">
                    <a:lumMod val="75000"/>
                  </a:schemeClr>
                </a:solidFill>
              </a:rPr>
              <a:t>反应通过一个功能模型得到了很好的描述，其中 </a:t>
            </a:r>
            <a:r>
              <a:rPr kumimoji="1" lang="en-US" altLang="zh-CN" sz="1800" b="1" dirty="0">
                <a:solidFill>
                  <a:schemeClr val="accent1">
                    <a:lumMod val="75000"/>
                  </a:schemeClr>
                </a:solidFill>
              </a:rPr>
              <a:t>PRH </a:t>
            </a:r>
            <a:r>
              <a:rPr kumimoji="1" lang="zh-CN" altLang="en-US" sz="1800" b="1" dirty="0">
                <a:solidFill>
                  <a:schemeClr val="accent1">
                    <a:lumMod val="75000"/>
                  </a:schemeClr>
                </a:solidFill>
              </a:rPr>
              <a:t>中的计算通过将神经元与目标匹配和干扰项的不对称调谐相关性相结合来解开来自 </a:t>
            </a:r>
            <a:r>
              <a:rPr kumimoji="1" lang="en-US" altLang="zh-CN" sz="1800" b="1" dirty="0">
                <a:solidFill>
                  <a:schemeClr val="accent1">
                    <a:lumMod val="75000"/>
                  </a:schemeClr>
                </a:solidFill>
              </a:rPr>
              <a:t>IT </a:t>
            </a:r>
            <a:r>
              <a:rPr kumimoji="1" lang="zh-CN" altLang="en-US" sz="1800" b="1" dirty="0">
                <a:solidFill>
                  <a:schemeClr val="accent1">
                    <a:lumMod val="75000"/>
                  </a:schemeClr>
                </a:solidFill>
              </a:rPr>
              <a:t>的输入。</a:t>
            </a:r>
            <a:endParaRPr kumimoji="1" lang="en-US" altLang="zh-CN" sz="20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4" name="图片 3">
            <a:extLst>
              <a:ext uri="{FF2B5EF4-FFF2-40B4-BE49-F238E27FC236}">
                <a16:creationId xmlns:a16="http://schemas.microsoft.com/office/drawing/2014/main" id="{68CB6D25-8C0A-4727-ADB9-E2B45CF19D8C}"/>
              </a:ext>
            </a:extLst>
          </p:cNvPr>
          <p:cNvPicPr>
            <a:picLocks noChangeAspect="1"/>
          </p:cNvPicPr>
          <p:nvPr/>
        </p:nvPicPr>
        <p:blipFill>
          <a:blip r:embed="rId3"/>
          <a:stretch>
            <a:fillRect/>
          </a:stretch>
        </p:blipFill>
        <p:spPr>
          <a:xfrm>
            <a:off x="2221086" y="3866127"/>
            <a:ext cx="7873950" cy="2686956"/>
          </a:xfrm>
          <a:prstGeom prst="rect">
            <a:avLst/>
          </a:prstGeom>
        </p:spPr>
      </p:pic>
    </p:spTree>
    <p:extLst>
      <p:ext uri="{BB962C8B-B14F-4D97-AF65-F5344CB8AC3E}">
        <p14:creationId xmlns:p14="http://schemas.microsoft.com/office/powerpoint/2010/main" val="164879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278139" y="1110031"/>
            <a:ext cx="4189973" cy="5153609"/>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两个主要结论：</a:t>
            </a:r>
            <a:endParaRPr kumimoji="1" lang="en-US" altLang="zh-CN" sz="2000" b="1" dirty="0">
              <a:solidFill>
                <a:schemeClr val="accent1">
                  <a:lumMod val="75000"/>
                </a:schemeClr>
              </a:solidFill>
            </a:endParaRPr>
          </a:p>
          <a:p>
            <a:pPr marL="0" lvl="1" indent="0">
              <a:lnSpc>
                <a:spcPct val="150000"/>
              </a:lnSpc>
              <a:buNone/>
            </a:pPr>
            <a:r>
              <a:rPr kumimoji="1" lang="zh-CN" altLang="en-US" sz="2000" b="1" dirty="0">
                <a:solidFill>
                  <a:schemeClr val="accent1">
                    <a:lumMod val="75000"/>
                  </a:schemeClr>
                </a:solidFill>
              </a:rPr>
              <a:t>在</a:t>
            </a:r>
            <a:r>
              <a:rPr kumimoji="1" lang="en-US" altLang="zh-CN" sz="2000" b="1" dirty="0">
                <a:solidFill>
                  <a:schemeClr val="accent1">
                    <a:lumMod val="75000"/>
                  </a:schemeClr>
                </a:solidFill>
              </a:rPr>
              <a:t>IT</a:t>
            </a:r>
            <a:r>
              <a:rPr kumimoji="1" lang="zh-CN" altLang="en-US" sz="2000" b="1" dirty="0">
                <a:solidFill>
                  <a:schemeClr val="accent1">
                    <a:lumMod val="75000"/>
                  </a:schemeClr>
                </a:solidFill>
              </a:rPr>
              <a:t>区，视觉和工作记忆信号以异构方式组合在一起，结果是一个非线性可分离或纠结的 </a:t>
            </a:r>
            <a:r>
              <a:rPr kumimoji="1" lang="en-US" altLang="zh-CN" sz="2000" b="1" dirty="0">
                <a:solidFill>
                  <a:schemeClr val="accent1">
                    <a:lumMod val="75000"/>
                  </a:schemeClr>
                </a:solidFill>
              </a:rPr>
              <a:t>IT </a:t>
            </a:r>
            <a:r>
              <a:rPr kumimoji="1" lang="zh-CN" altLang="en-US" sz="2000" b="1" dirty="0">
                <a:solidFill>
                  <a:schemeClr val="accent1">
                    <a:lumMod val="75000"/>
                  </a:schemeClr>
                </a:solidFill>
              </a:rPr>
              <a:t>表示，来表示目标当前是否在视野中。</a:t>
            </a:r>
            <a:endParaRPr kumimoji="1" lang="en-US" altLang="zh-CN" sz="2000" b="1" dirty="0">
              <a:solidFill>
                <a:schemeClr val="accent1">
                  <a:lumMod val="75000"/>
                </a:schemeClr>
              </a:solidFill>
            </a:endParaRPr>
          </a:p>
          <a:p>
            <a:pPr marL="0" lvl="1" indent="0">
              <a:lnSpc>
                <a:spcPct val="150000"/>
              </a:lnSpc>
              <a:buNone/>
            </a:pPr>
            <a:r>
              <a:rPr kumimoji="1" lang="zh-CN" altLang="en-US" sz="2000" b="1" dirty="0">
                <a:solidFill>
                  <a:schemeClr val="accent1">
                    <a:lumMod val="75000"/>
                  </a:schemeClr>
                </a:solidFill>
              </a:rPr>
              <a:t>在</a:t>
            </a:r>
            <a:r>
              <a:rPr kumimoji="1" lang="en-US" altLang="zh-CN" sz="2000" b="1" dirty="0">
                <a:solidFill>
                  <a:schemeClr val="accent1">
                    <a:lumMod val="75000"/>
                  </a:schemeClr>
                </a:solidFill>
              </a:rPr>
              <a:t>PRH</a:t>
            </a:r>
            <a:r>
              <a:rPr kumimoji="1" lang="zh-CN" altLang="en-US" sz="2000" b="1" dirty="0">
                <a:solidFill>
                  <a:schemeClr val="accent1">
                    <a:lumMod val="75000"/>
                  </a:schemeClr>
                </a:solidFill>
              </a:rPr>
              <a:t>区，为了探索将这种类型的表示转换为目标是否存在的报告的计算，我们还在 </a:t>
            </a:r>
            <a:r>
              <a:rPr kumimoji="1" lang="en-US" altLang="zh-CN" sz="2000" b="1" dirty="0">
                <a:solidFill>
                  <a:schemeClr val="accent1">
                    <a:lumMod val="75000"/>
                  </a:schemeClr>
                </a:solidFill>
              </a:rPr>
              <a:t>PRH </a:t>
            </a:r>
            <a:r>
              <a:rPr kumimoji="1" lang="zh-CN" altLang="en-US" sz="2000" b="1" dirty="0">
                <a:solidFill>
                  <a:schemeClr val="accent1">
                    <a:lumMod val="75000"/>
                  </a:schemeClr>
                </a:solidFill>
              </a:rPr>
              <a:t>中记录了信号，该信号从 </a:t>
            </a:r>
            <a:r>
              <a:rPr kumimoji="1" lang="en-US" altLang="zh-CN" sz="2000" b="1" dirty="0">
                <a:solidFill>
                  <a:schemeClr val="accent1">
                    <a:lumMod val="75000"/>
                  </a:schemeClr>
                </a:solidFill>
              </a:rPr>
              <a:t>IT17 </a:t>
            </a:r>
            <a:r>
              <a:rPr kumimoji="1" lang="zh-CN" altLang="en-US" sz="2000" b="1" dirty="0">
                <a:solidFill>
                  <a:schemeClr val="accent1">
                    <a:lumMod val="75000"/>
                  </a:schemeClr>
                </a:solidFill>
              </a:rPr>
              <a:t>接收其主要输入。</a:t>
            </a:r>
            <a:endParaRPr kumimoji="1" lang="en-US" altLang="zh-CN" sz="2000" b="1" dirty="0">
              <a:solidFill>
                <a:schemeClr val="accent1">
                  <a:lumMod val="75000"/>
                </a:schemeClr>
              </a:solidFill>
            </a:endParaRPr>
          </a:p>
          <a:p>
            <a:pPr marL="342900" lvl="1" indent="-342900">
              <a:lnSpc>
                <a:spcPct val="150000"/>
              </a:lnSpc>
            </a:pPr>
            <a:r>
              <a:rPr kumimoji="1" lang="zh-CN" altLang="en-US" sz="2000" b="1" dirty="0">
                <a:solidFill>
                  <a:schemeClr val="accent1">
                    <a:lumMod val="75000"/>
                  </a:schemeClr>
                </a:solidFill>
              </a:rPr>
              <a:t>我们的结果表明，关于目标当前是否在视野中的信息在 </a:t>
            </a:r>
            <a:r>
              <a:rPr kumimoji="1" lang="en-US" altLang="zh-CN" sz="2000" b="1" dirty="0">
                <a:solidFill>
                  <a:schemeClr val="accent1">
                    <a:lumMod val="75000"/>
                  </a:schemeClr>
                </a:solidFill>
              </a:rPr>
              <a:t>PRH </a:t>
            </a:r>
            <a:r>
              <a:rPr kumimoji="1" lang="zh-CN" altLang="en-US" sz="2000" b="1" dirty="0">
                <a:solidFill>
                  <a:schemeClr val="accent1">
                    <a:lumMod val="75000"/>
                  </a:schemeClr>
                </a:solidFill>
              </a:rPr>
              <a:t>中更清晰</a:t>
            </a:r>
            <a:r>
              <a:rPr kumimoji="1" lang="en-US" altLang="zh-CN" sz="2000" b="1" dirty="0">
                <a:solidFill>
                  <a:schemeClr val="accent1">
                    <a:lumMod val="75000"/>
                  </a:schemeClr>
                </a:solidFill>
              </a:rPr>
              <a:t> </a:t>
            </a:r>
            <a:r>
              <a:rPr kumimoji="1" lang="zh-CN" altLang="en-US" sz="2000" b="1" dirty="0">
                <a:solidFill>
                  <a:schemeClr val="accent1">
                    <a:lumMod val="75000"/>
                  </a:schemeClr>
                </a:solidFill>
              </a:rPr>
              <a:t>或更线性可分，并且与错误试验相比，</a:t>
            </a:r>
            <a:r>
              <a:rPr kumimoji="1" lang="en-US" altLang="zh-CN" sz="2000" b="1" dirty="0">
                <a:solidFill>
                  <a:schemeClr val="accent1">
                    <a:lumMod val="75000"/>
                  </a:schemeClr>
                </a:solidFill>
              </a:rPr>
              <a:t>PRH </a:t>
            </a:r>
            <a:r>
              <a:rPr kumimoji="1" lang="zh-CN" altLang="en-US" sz="2000" b="1" dirty="0">
                <a:solidFill>
                  <a:schemeClr val="accent1">
                    <a:lumMod val="75000"/>
                  </a:schemeClr>
                </a:solidFill>
              </a:rPr>
              <a:t>群体的代表在正确上有所不同。</a:t>
            </a:r>
            <a:endParaRPr kumimoji="1" lang="en-US" altLang="zh-CN" sz="2000" b="1" dirty="0">
              <a:solidFill>
                <a:schemeClr val="accent1">
                  <a:lumMod val="75000"/>
                </a:schemeClr>
              </a:solidFill>
            </a:endParaRPr>
          </a:p>
          <a:p>
            <a:pPr marL="342900" lvl="1" indent="-342900">
              <a:lnSpc>
                <a:spcPct val="150000"/>
              </a:lnSpc>
            </a:pPr>
            <a:r>
              <a:rPr kumimoji="1" lang="zh-CN" altLang="en-US" sz="2000" b="1" dirty="0">
                <a:solidFill>
                  <a:schemeClr val="accent1">
                    <a:lumMod val="75000"/>
                  </a:schemeClr>
                </a:solidFill>
              </a:rPr>
              <a:t>适合我们数据的模型显示，</a:t>
            </a:r>
            <a:r>
              <a:rPr kumimoji="1" lang="en-US" altLang="zh-CN" sz="2000" b="1" dirty="0">
                <a:solidFill>
                  <a:schemeClr val="accent1">
                    <a:lumMod val="75000"/>
                  </a:schemeClr>
                </a:solidFill>
              </a:rPr>
              <a:t>PRH </a:t>
            </a:r>
            <a:r>
              <a:rPr kumimoji="1" lang="zh-CN" altLang="en-US" sz="2000" b="1" dirty="0">
                <a:solidFill>
                  <a:schemeClr val="accent1">
                    <a:lumMod val="75000"/>
                  </a:schemeClr>
                </a:solidFill>
              </a:rPr>
              <a:t>中神经元的反应可以通过一个解开过程得到很好的描述，该过程通过组合来自 </a:t>
            </a:r>
            <a:r>
              <a:rPr kumimoji="1" lang="en-US" altLang="zh-CN" sz="2000" b="1" dirty="0">
                <a:solidFill>
                  <a:schemeClr val="accent1">
                    <a:lumMod val="75000"/>
                  </a:schemeClr>
                </a:solidFill>
              </a:rPr>
              <a:t>IT </a:t>
            </a:r>
            <a:r>
              <a:rPr kumimoji="1" lang="zh-CN" altLang="en-US" sz="2000" b="1" dirty="0">
                <a:solidFill>
                  <a:schemeClr val="accent1">
                    <a:lumMod val="75000"/>
                  </a:schemeClr>
                </a:solidFill>
              </a:rPr>
              <a:t>神经元的信号来工作</a:t>
            </a:r>
            <a:endParaRPr kumimoji="1" lang="en-US" altLang="zh-CN" sz="2000" b="1" dirty="0">
              <a:solidFill>
                <a:schemeClr val="accent1">
                  <a:lumMod val="75000"/>
                </a:schemeClr>
              </a:solidFill>
            </a:endParaRPr>
          </a:p>
          <a:p>
            <a:pPr marL="342900" lvl="1" indent="-342900">
              <a:lnSpc>
                <a:spcPct val="150000"/>
              </a:lnSpc>
            </a:pPr>
            <a:r>
              <a:rPr kumimoji="1" lang="zh-CN" altLang="en-US" sz="2000" b="1" dirty="0">
                <a:solidFill>
                  <a:schemeClr val="accent1">
                    <a:lumMod val="75000"/>
                  </a:schemeClr>
                </a:solidFill>
              </a:rPr>
              <a:t>这些信号对目标匹配和干扰物具有不对称的调整相关性（例如，对目标匹配和干扰有类似的调整）干扰项的反相关调整）</a:t>
            </a:r>
            <a:endParaRPr kumimoji="1" lang="en-US" altLang="zh-CN" sz="20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2" name="图片 1">
            <a:extLst>
              <a:ext uri="{FF2B5EF4-FFF2-40B4-BE49-F238E27FC236}">
                <a16:creationId xmlns:a16="http://schemas.microsoft.com/office/drawing/2014/main" id="{A36A853E-E9F9-4D22-BD23-F9FE2FF6B27E}"/>
              </a:ext>
            </a:extLst>
          </p:cNvPr>
          <p:cNvPicPr>
            <a:picLocks noChangeAspect="1"/>
          </p:cNvPicPr>
          <p:nvPr/>
        </p:nvPicPr>
        <p:blipFill>
          <a:blip r:embed="rId3"/>
          <a:stretch>
            <a:fillRect/>
          </a:stretch>
        </p:blipFill>
        <p:spPr>
          <a:xfrm>
            <a:off x="5774898" y="1786890"/>
            <a:ext cx="5676900" cy="4476750"/>
          </a:xfrm>
          <a:prstGeom prst="rect">
            <a:avLst/>
          </a:prstGeom>
        </p:spPr>
      </p:pic>
    </p:spTree>
    <p:extLst>
      <p:ext uri="{BB962C8B-B14F-4D97-AF65-F5344CB8AC3E}">
        <p14:creationId xmlns:p14="http://schemas.microsoft.com/office/powerpoint/2010/main" val="869698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278139" y="1110031"/>
            <a:ext cx="10819373" cy="207195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目标检测理论模型：</a:t>
            </a:r>
            <a:endParaRPr kumimoji="1" lang="en-US" altLang="zh-CN" sz="2000" b="1" dirty="0">
              <a:solidFill>
                <a:schemeClr val="accent1">
                  <a:lumMod val="75000"/>
                </a:schemeClr>
              </a:solidFill>
            </a:endParaRPr>
          </a:p>
          <a:p>
            <a:pPr marL="0" lvl="1" indent="0">
              <a:lnSpc>
                <a:spcPct val="150000"/>
              </a:lnSpc>
              <a:buNone/>
            </a:pPr>
            <a:r>
              <a:rPr kumimoji="1" lang="zh-CN" altLang="en-US" sz="2000" b="1" dirty="0">
                <a:solidFill>
                  <a:schemeClr val="accent1">
                    <a:lumMod val="75000"/>
                  </a:schemeClr>
                </a:solidFill>
              </a:rPr>
              <a:t>关于我们的大脑如何找到对象并在目标之间切换的理论建议在细节上有所不同 </a:t>
            </a:r>
            <a:r>
              <a:rPr kumimoji="1" lang="en-US" altLang="zh-CN" sz="2000" b="1" dirty="0">
                <a:solidFill>
                  <a:schemeClr val="accent1">
                    <a:lumMod val="75000"/>
                  </a:schemeClr>
                </a:solidFill>
              </a:rPr>
              <a:t>1-4</a:t>
            </a:r>
            <a:r>
              <a:rPr kumimoji="1" lang="zh-CN" altLang="en-US" sz="2000" b="1" dirty="0">
                <a:solidFill>
                  <a:schemeClr val="accent1">
                    <a:lumMod val="75000"/>
                  </a:schemeClr>
                </a:solidFill>
              </a:rPr>
              <a:t>，但都建议首先将视觉和目标特定的工作记忆信号结合起来以产生目标调制的视觉表示，然后是第二阶段组合信号被重新格式化以产生一个信号，该信号报告当前查看的场景何时包含目标（图 </a:t>
            </a:r>
            <a:r>
              <a:rPr kumimoji="1" lang="en-US" altLang="zh-CN" sz="2000" b="1" dirty="0">
                <a:solidFill>
                  <a:schemeClr val="accent1">
                    <a:lumMod val="75000"/>
                  </a:schemeClr>
                </a:solidFill>
              </a:rPr>
              <a:t>1</a:t>
            </a:r>
            <a:r>
              <a:rPr kumimoji="1" lang="zh-CN" altLang="en-US" sz="2000" b="1" dirty="0">
                <a:solidFill>
                  <a:schemeClr val="accent1">
                    <a:lumMod val="75000"/>
                  </a:schemeClr>
                </a:solidFill>
              </a:rPr>
              <a:t>）</a:t>
            </a:r>
          </a:p>
          <a:p>
            <a:pPr marL="0" lvl="1" indent="0">
              <a:lnSpc>
                <a:spcPct val="150000"/>
              </a:lnSpc>
              <a:buNone/>
            </a:pPr>
            <a:endParaRPr kumimoji="1" lang="zh-CN" altLang="en-US" sz="20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4" name="图片 3">
            <a:extLst>
              <a:ext uri="{FF2B5EF4-FFF2-40B4-BE49-F238E27FC236}">
                <a16:creationId xmlns:a16="http://schemas.microsoft.com/office/drawing/2014/main" id="{BC0C9866-5FDC-4217-9030-57DD313CE1EA}"/>
              </a:ext>
            </a:extLst>
          </p:cNvPr>
          <p:cNvPicPr>
            <a:picLocks noChangeAspect="1"/>
          </p:cNvPicPr>
          <p:nvPr/>
        </p:nvPicPr>
        <p:blipFill>
          <a:blip r:embed="rId3"/>
          <a:stretch>
            <a:fillRect/>
          </a:stretch>
        </p:blipFill>
        <p:spPr>
          <a:xfrm>
            <a:off x="2066544" y="3429000"/>
            <a:ext cx="8725591" cy="3313238"/>
          </a:xfrm>
          <a:prstGeom prst="rect">
            <a:avLst/>
          </a:prstGeom>
        </p:spPr>
      </p:pic>
    </p:spTree>
    <p:extLst>
      <p:ext uri="{BB962C8B-B14F-4D97-AF65-F5344CB8AC3E}">
        <p14:creationId xmlns:p14="http://schemas.microsoft.com/office/powerpoint/2010/main" val="359174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278139" y="1110031"/>
            <a:ext cx="10819373" cy="207195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目标检测理论模型：</a:t>
            </a:r>
            <a:endParaRPr kumimoji="1" lang="en-US" altLang="zh-CN" sz="2000" b="1" dirty="0">
              <a:solidFill>
                <a:schemeClr val="accent1">
                  <a:lumMod val="75000"/>
                </a:schemeClr>
              </a:solidFill>
            </a:endParaRPr>
          </a:p>
          <a:p>
            <a:pPr marL="0" lvl="1" indent="0">
              <a:lnSpc>
                <a:spcPct val="150000"/>
              </a:lnSpc>
              <a:buNone/>
            </a:pPr>
            <a:r>
              <a:rPr kumimoji="1" lang="zh-CN" altLang="en-US" sz="2000" b="1" dirty="0">
                <a:solidFill>
                  <a:schemeClr val="accent1">
                    <a:lumMod val="75000"/>
                  </a:schemeClr>
                </a:solidFill>
              </a:rPr>
              <a:t>关于我们的大脑如何找到对象并在目标之间切换的理论建议在细节上有所不同 </a:t>
            </a:r>
            <a:r>
              <a:rPr kumimoji="1" lang="en-US" altLang="zh-CN" sz="2000" b="1" dirty="0">
                <a:solidFill>
                  <a:schemeClr val="accent1">
                    <a:lumMod val="75000"/>
                  </a:schemeClr>
                </a:solidFill>
              </a:rPr>
              <a:t>1-4</a:t>
            </a:r>
            <a:r>
              <a:rPr kumimoji="1" lang="zh-CN" altLang="en-US" sz="2000" b="1" dirty="0">
                <a:solidFill>
                  <a:schemeClr val="accent1">
                    <a:lumMod val="75000"/>
                  </a:schemeClr>
                </a:solidFill>
              </a:rPr>
              <a:t>，但都建议首先将视觉和目标特定的工作记忆信号结合起来以产生目标调制的视觉表示，然后是第二阶段组合信号被重新格式化以产生一个信号，该信号报告当前查看的场景何时包含目标（图 </a:t>
            </a:r>
            <a:r>
              <a:rPr kumimoji="1" lang="en-US" altLang="zh-CN" sz="2000" b="1" dirty="0">
                <a:solidFill>
                  <a:schemeClr val="accent1">
                    <a:lumMod val="75000"/>
                  </a:schemeClr>
                </a:solidFill>
              </a:rPr>
              <a:t>1</a:t>
            </a:r>
            <a:r>
              <a:rPr kumimoji="1" lang="zh-CN" altLang="en-US" sz="2000" b="1" dirty="0">
                <a:solidFill>
                  <a:schemeClr val="accent1">
                    <a:lumMod val="75000"/>
                  </a:schemeClr>
                </a:solidFill>
              </a:rPr>
              <a:t>）</a:t>
            </a:r>
          </a:p>
          <a:p>
            <a:pPr marL="0" lvl="1" indent="0">
              <a:lnSpc>
                <a:spcPct val="150000"/>
              </a:lnSpc>
              <a:buNone/>
            </a:pPr>
            <a:endParaRPr kumimoji="1" lang="zh-CN" altLang="en-US" sz="20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Tree>
    <p:extLst>
      <p:ext uri="{BB962C8B-B14F-4D97-AF65-F5344CB8AC3E}">
        <p14:creationId xmlns:p14="http://schemas.microsoft.com/office/powerpoint/2010/main" val="393517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总结</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2982031" cy="5011167"/>
          </a:xfrm>
          <a:prstGeom prst="rect">
            <a:avLst/>
          </a:prstGeom>
        </p:spPr>
        <p:txBody>
          <a:bodyPr vert="horz" lIns="135005" tIns="67502" rIns="135005" bIns="67502"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en-US" altLang="zh-CN" sz="2000" b="1" dirty="0">
                <a:solidFill>
                  <a:schemeClr val="accent1">
                    <a:lumMod val="75000"/>
                  </a:schemeClr>
                </a:solidFill>
              </a:rPr>
              <a:t>Linear Readout</a:t>
            </a:r>
            <a:r>
              <a:rPr kumimoji="1" lang="zh-CN" altLang="en-US" sz="2000" b="1" dirty="0">
                <a:solidFill>
                  <a:schemeClr val="accent1">
                    <a:lumMod val="75000"/>
                  </a:schemeClr>
                </a:solidFill>
              </a:rPr>
              <a:t>定义：</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大脑区域（如</a:t>
            </a:r>
            <a:r>
              <a:rPr kumimoji="1" lang="en-US" altLang="zh-CN" sz="1800" b="1" dirty="0">
                <a:solidFill>
                  <a:schemeClr val="accent1">
                    <a:lumMod val="75000"/>
                  </a:schemeClr>
                </a:solidFill>
              </a:rPr>
              <a:t>PFC</a:t>
            </a:r>
            <a:r>
              <a:rPr kumimoji="1" lang="zh-CN" altLang="en-US" sz="1800" b="1" dirty="0">
                <a:solidFill>
                  <a:schemeClr val="accent1">
                    <a:lumMod val="75000"/>
                  </a:schemeClr>
                </a:solidFill>
              </a:rPr>
              <a:t>、运动皮层、顶叶皮层）的神经元通过线性组合的方式使用高层脑区的信息表征</a:t>
            </a:r>
            <a:r>
              <a:rPr kumimoji="1" lang="en-US" altLang="zh-CN" sz="1800" b="1" dirty="0">
                <a:solidFill>
                  <a:schemeClr val="accent1">
                    <a:lumMod val="75000"/>
                  </a:schemeClr>
                </a:solidFill>
              </a:rPr>
              <a:t>(</a:t>
            </a:r>
            <a:r>
              <a:rPr kumimoji="1" lang="zh-CN" altLang="en-US" sz="1800" b="1" dirty="0">
                <a:solidFill>
                  <a:schemeClr val="accent1">
                    <a:lumMod val="75000"/>
                  </a:schemeClr>
                </a:solidFill>
              </a:rPr>
              <a:t>例如，</a:t>
            </a:r>
            <a:r>
              <a:rPr kumimoji="1" lang="en-US" altLang="zh-CN" sz="1800" b="1" dirty="0">
                <a:solidFill>
                  <a:schemeClr val="accent1">
                    <a:lumMod val="75000"/>
                  </a:schemeClr>
                </a:solidFill>
              </a:rPr>
              <a:t>IT</a:t>
            </a:r>
            <a:r>
              <a:rPr kumimoji="1" lang="zh-CN" altLang="en-US" sz="1800" b="1" dirty="0">
                <a:solidFill>
                  <a:schemeClr val="accent1">
                    <a:lumMod val="75000"/>
                  </a:schemeClr>
                </a:solidFill>
              </a:rPr>
              <a:t>）。也就是说，线性分类器不仅仅是信息衡量的方式，而是一个具体的，多个下游脑区使用如何鲁棒且明确的使用高级脑区信息来做任务的假设。</a:t>
            </a:r>
            <a:endParaRPr kumimoji="1" lang="en-US" altLang="zh-CN" sz="18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pic>
        <p:nvPicPr>
          <p:cNvPr id="2" name="图片 1">
            <a:extLst>
              <a:ext uri="{FF2B5EF4-FFF2-40B4-BE49-F238E27FC236}">
                <a16:creationId xmlns:a16="http://schemas.microsoft.com/office/drawing/2014/main" id="{D6F95C6D-1C31-48B6-9279-9F8C6A62F445}"/>
              </a:ext>
            </a:extLst>
          </p:cNvPr>
          <p:cNvPicPr>
            <a:picLocks noChangeAspect="1"/>
          </p:cNvPicPr>
          <p:nvPr/>
        </p:nvPicPr>
        <p:blipFill>
          <a:blip r:embed="rId3"/>
          <a:stretch>
            <a:fillRect/>
          </a:stretch>
        </p:blipFill>
        <p:spPr>
          <a:xfrm>
            <a:off x="4078084" y="1347442"/>
            <a:ext cx="7512500" cy="2101240"/>
          </a:xfrm>
          <a:prstGeom prst="rect">
            <a:avLst/>
          </a:prstGeom>
        </p:spPr>
      </p:pic>
      <p:pic>
        <p:nvPicPr>
          <p:cNvPr id="3" name="图片 2">
            <a:extLst>
              <a:ext uri="{FF2B5EF4-FFF2-40B4-BE49-F238E27FC236}">
                <a16:creationId xmlns:a16="http://schemas.microsoft.com/office/drawing/2014/main" id="{FEE70385-F321-4E54-BCEE-651BF620FA92}"/>
              </a:ext>
            </a:extLst>
          </p:cNvPr>
          <p:cNvPicPr>
            <a:picLocks noChangeAspect="1"/>
          </p:cNvPicPr>
          <p:nvPr/>
        </p:nvPicPr>
        <p:blipFill>
          <a:blip r:embed="rId4"/>
          <a:stretch>
            <a:fillRect/>
          </a:stretch>
        </p:blipFill>
        <p:spPr>
          <a:xfrm>
            <a:off x="4737489" y="3429000"/>
            <a:ext cx="6115050" cy="1562100"/>
          </a:xfrm>
          <a:prstGeom prst="rect">
            <a:avLst/>
          </a:prstGeom>
        </p:spPr>
      </p:pic>
      <p:pic>
        <p:nvPicPr>
          <p:cNvPr id="4" name="图片 3">
            <a:extLst>
              <a:ext uri="{FF2B5EF4-FFF2-40B4-BE49-F238E27FC236}">
                <a16:creationId xmlns:a16="http://schemas.microsoft.com/office/drawing/2014/main" id="{1C102A27-ACAB-4D2B-B5C8-C08ED8262EE5}"/>
              </a:ext>
            </a:extLst>
          </p:cNvPr>
          <p:cNvPicPr>
            <a:picLocks noChangeAspect="1"/>
          </p:cNvPicPr>
          <p:nvPr/>
        </p:nvPicPr>
        <p:blipFill>
          <a:blip r:embed="rId5"/>
          <a:stretch>
            <a:fillRect/>
          </a:stretch>
        </p:blipFill>
        <p:spPr>
          <a:xfrm>
            <a:off x="4829196" y="5156293"/>
            <a:ext cx="6010275" cy="1495425"/>
          </a:xfrm>
          <a:prstGeom prst="rect">
            <a:avLst/>
          </a:prstGeom>
        </p:spPr>
      </p:pic>
    </p:spTree>
    <p:extLst>
      <p:ext uri="{BB962C8B-B14F-4D97-AF65-F5344CB8AC3E}">
        <p14:creationId xmlns:p14="http://schemas.microsoft.com/office/powerpoint/2010/main" val="2533920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69143" y="1145115"/>
            <a:ext cx="4051497" cy="1726102"/>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en-US" altLang="zh-CN" sz="2000" b="1" dirty="0">
                <a:solidFill>
                  <a:schemeClr val="accent1">
                    <a:lumMod val="75000"/>
                  </a:schemeClr>
                </a:solidFill>
              </a:rPr>
              <a:t>a</a:t>
            </a:r>
            <a:r>
              <a:rPr kumimoji="1" lang="zh-CN" altLang="en-US" sz="2000" b="1" dirty="0">
                <a:solidFill>
                  <a:schemeClr val="accent1">
                    <a:lumMod val="75000"/>
                  </a:schemeClr>
                </a:solidFill>
              </a:rPr>
              <a:t>实验范式</a:t>
            </a:r>
            <a:endParaRPr kumimoji="1" lang="en-US" altLang="zh-CN" sz="2000" b="1" dirty="0">
              <a:solidFill>
                <a:schemeClr val="accent1">
                  <a:lumMod val="75000"/>
                </a:schemeClr>
              </a:solidFill>
            </a:endParaRPr>
          </a:p>
          <a:p>
            <a:pPr marL="0" lvl="1" indent="0">
              <a:lnSpc>
                <a:spcPct val="150000"/>
              </a:lnSpc>
              <a:buNone/>
            </a:pPr>
            <a:r>
              <a:rPr kumimoji="1" lang="en-US" altLang="zh-CN" sz="2000" b="1" dirty="0">
                <a:solidFill>
                  <a:schemeClr val="accent1">
                    <a:lumMod val="75000"/>
                  </a:schemeClr>
                </a:solidFill>
              </a:rPr>
              <a:t>b</a:t>
            </a:r>
            <a:r>
              <a:rPr kumimoji="1" lang="zh-CN" altLang="en-US" sz="2000" b="1" dirty="0">
                <a:solidFill>
                  <a:schemeClr val="accent1">
                    <a:lumMod val="75000"/>
                  </a:schemeClr>
                </a:solidFill>
              </a:rPr>
              <a:t>不同功能的</a:t>
            </a:r>
            <a:r>
              <a:rPr kumimoji="1" lang="en-US" altLang="zh-CN" sz="2000" b="1" dirty="0">
                <a:solidFill>
                  <a:schemeClr val="accent1">
                    <a:lumMod val="75000"/>
                  </a:schemeClr>
                </a:solidFill>
              </a:rPr>
              <a:t>neuron</a:t>
            </a:r>
            <a:r>
              <a:rPr kumimoji="1" lang="zh-CN" altLang="en-US" sz="2000" b="1" dirty="0">
                <a:solidFill>
                  <a:schemeClr val="accent1">
                    <a:lumMod val="75000"/>
                  </a:schemeClr>
                </a:solidFill>
              </a:rPr>
              <a:t>例子</a:t>
            </a: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2" name="图片 1">
            <a:extLst>
              <a:ext uri="{FF2B5EF4-FFF2-40B4-BE49-F238E27FC236}">
                <a16:creationId xmlns:a16="http://schemas.microsoft.com/office/drawing/2014/main" id="{54DDB2A4-6E78-4A16-A468-FF6C86FAA282}"/>
              </a:ext>
            </a:extLst>
          </p:cNvPr>
          <p:cNvPicPr>
            <a:picLocks noChangeAspect="1"/>
          </p:cNvPicPr>
          <p:nvPr/>
        </p:nvPicPr>
        <p:blipFill>
          <a:blip r:embed="rId3"/>
          <a:stretch>
            <a:fillRect/>
          </a:stretch>
        </p:blipFill>
        <p:spPr>
          <a:xfrm>
            <a:off x="3447289" y="2081827"/>
            <a:ext cx="7995936" cy="4222875"/>
          </a:xfrm>
          <a:prstGeom prst="rect">
            <a:avLst/>
          </a:prstGeom>
        </p:spPr>
      </p:pic>
    </p:spTree>
    <p:extLst>
      <p:ext uri="{BB962C8B-B14F-4D97-AF65-F5344CB8AC3E}">
        <p14:creationId xmlns:p14="http://schemas.microsoft.com/office/powerpoint/2010/main" val="308288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278139" y="1110031"/>
            <a:ext cx="4189973" cy="515360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三个假设：</a:t>
            </a:r>
            <a:endParaRPr kumimoji="1" lang="en-US" altLang="zh-CN" sz="2000" b="1" dirty="0">
              <a:solidFill>
                <a:schemeClr val="accent1">
                  <a:lumMod val="75000"/>
                </a:schemeClr>
              </a:solidFill>
            </a:endParaRPr>
          </a:p>
          <a:p>
            <a:pPr marL="0" lvl="1" indent="0">
              <a:lnSpc>
                <a:spcPct val="150000"/>
              </a:lnSpc>
              <a:buNone/>
            </a:pPr>
            <a:endParaRPr kumimoji="1" lang="en-US" altLang="zh-CN" sz="20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4" name="图片 3">
            <a:extLst>
              <a:ext uri="{FF2B5EF4-FFF2-40B4-BE49-F238E27FC236}">
                <a16:creationId xmlns:a16="http://schemas.microsoft.com/office/drawing/2014/main" id="{5B315511-240C-4113-9670-C5F2259CD107}"/>
              </a:ext>
            </a:extLst>
          </p:cNvPr>
          <p:cNvPicPr>
            <a:picLocks noChangeAspect="1"/>
          </p:cNvPicPr>
          <p:nvPr/>
        </p:nvPicPr>
        <p:blipFill>
          <a:blip r:embed="rId3"/>
          <a:stretch>
            <a:fillRect/>
          </a:stretch>
        </p:blipFill>
        <p:spPr>
          <a:xfrm>
            <a:off x="1728380" y="2032380"/>
            <a:ext cx="9614394" cy="4211330"/>
          </a:xfrm>
          <a:prstGeom prst="rect">
            <a:avLst/>
          </a:prstGeom>
        </p:spPr>
      </p:pic>
    </p:spTree>
    <p:extLst>
      <p:ext uri="{BB962C8B-B14F-4D97-AF65-F5344CB8AC3E}">
        <p14:creationId xmlns:p14="http://schemas.microsoft.com/office/powerpoint/2010/main" val="333757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相关</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5935683" cy="5011167"/>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en-US" altLang="zh-CN" sz="2000" b="1" dirty="0">
                <a:solidFill>
                  <a:schemeClr val="accent1">
                    <a:lumMod val="75000"/>
                  </a:schemeClr>
                </a:solidFill>
              </a:rPr>
              <a:t>Linear Readout</a:t>
            </a:r>
            <a:r>
              <a:rPr kumimoji="1" lang="zh-CN" altLang="en-US" sz="2000" b="1" dirty="0">
                <a:solidFill>
                  <a:schemeClr val="accent1">
                    <a:lumMod val="75000"/>
                  </a:schemeClr>
                </a:solidFill>
              </a:rPr>
              <a:t>相关问题：</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视觉读出真的像</a:t>
            </a:r>
            <a:r>
              <a:rPr kumimoji="1" lang="en-US" altLang="zh-CN" sz="1800" b="1" dirty="0">
                <a:solidFill>
                  <a:schemeClr val="accent1">
                    <a:lumMod val="75000"/>
                  </a:schemeClr>
                </a:solidFill>
              </a:rPr>
              <a:t>[8]</a:t>
            </a:r>
            <a:r>
              <a:rPr kumimoji="1" lang="zh-CN" altLang="en-US" sz="1800" b="1" dirty="0">
                <a:solidFill>
                  <a:schemeClr val="accent1">
                    <a:lumMod val="75000"/>
                  </a:schemeClr>
                </a:solidFill>
              </a:rPr>
              <a:t>所说的那样是线性的吗？某些任务，它们是否需要（至少在某种程度上）是非线性的？时间编码机制在视觉任务读出中的重要性如何？</a:t>
            </a:r>
          </a:p>
          <a:p>
            <a:pPr marL="285750" lvl="1" indent="-285750">
              <a:lnSpc>
                <a:spcPct val="150000"/>
              </a:lnSpc>
            </a:pPr>
            <a:r>
              <a:rPr kumimoji="1" lang="en-US" altLang="zh-CN" sz="1800" b="1" dirty="0">
                <a:solidFill>
                  <a:schemeClr val="accent1">
                    <a:lumMod val="75000"/>
                  </a:schemeClr>
                </a:solidFill>
              </a:rPr>
              <a:t>- </a:t>
            </a:r>
            <a:r>
              <a:rPr kumimoji="1" lang="zh-CN" altLang="en-US" sz="1800" b="1" dirty="0">
                <a:solidFill>
                  <a:schemeClr val="accent1">
                    <a:lumMod val="75000"/>
                  </a:schemeClr>
                </a:solidFill>
              </a:rPr>
              <a:t>在</a:t>
            </a:r>
            <a:r>
              <a:rPr kumimoji="1" lang="en-US" altLang="zh-CN" sz="1800" b="1" dirty="0">
                <a:solidFill>
                  <a:schemeClr val="accent1">
                    <a:lumMod val="75000"/>
                  </a:schemeClr>
                </a:solidFill>
              </a:rPr>
              <a:t>[47]</a:t>
            </a:r>
            <a:r>
              <a:rPr kumimoji="1" lang="zh-CN" altLang="en-US" sz="1800" b="1" dirty="0">
                <a:solidFill>
                  <a:schemeClr val="accent1">
                    <a:lumMod val="75000"/>
                  </a:schemeClr>
                </a:solidFill>
              </a:rPr>
              <a:t>的基础上，我们是否可以确定一个或几个这些线性读出的例子，将</a:t>
            </a:r>
            <a:r>
              <a:rPr kumimoji="1" lang="en-US" altLang="zh-CN" sz="1800" b="1" dirty="0">
                <a:solidFill>
                  <a:schemeClr val="accent1">
                    <a:lumMod val="75000"/>
                  </a:schemeClr>
                </a:solidFill>
              </a:rPr>
              <a:t>IT</a:t>
            </a:r>
            <a:r>
              <a:rPr kumimoji="1" lang="zh-CN" altLang="en-US" sz="1800" b="1" dirty="0">
                <a:solidFill>
                  <a:schemeClr val="accent1">
                    <a:lumMod val="75000"/>
                  </a:schemeClr>
                </a:solidFill>
              </a:rPr>
              <a:t>与一些特定的下游脑区联系起来。什么类型的的神经元，在哪些皮层中参与了读出过程？</a:t>
            </a:r>
          </a:p>
          <a:p>
            <a:pPr marL="285750" lvl="1" indent="-285750">
              <a:lnSpc>
                <a:spcPct val="150000"/>
              </a:lnSpc>
            </a:pPr>
            <a:r>
              <a:rPr kumimoji="1" lang="zh-CN" altLang="en-US" sz="1800" b="1" dirty="0">
                <a:solidFill>
                  <a:schemeClr val="accent1">
                    <a:lumMod val="75000"/>
                  </a:schemeClr>
                </a:solidFill>
              </a:rPr>
              <a:t>线性读出是如何学习的？它们是在什么时间尺度形成的？</a:t>
            </a:r>
            <a:endParaRPr kumimoji="1" lang="en-US" altLang="zh-CN" sz="1800" b="1" dirty="0">
              <a:solidFill>
                <a:schemeClr val="accent1">
                  <a:lumMod val="75000"/>
                </a:schemeClr>
              </a:solidFill>
            </a:endParaRPr>
          </a:p>
          <a:p>
            <a:pPr marL="742950" lvl="2" indent="-285750">
              <a:lnSpc>
                <a:spcPct val="150000"/>
              </a:lnSpc>
            </a:pPr>
            <a:r>
              <a:rPr kumimoji="1" lang="zh-CN" altLang="en-US" sz="1400" b="1" dirty="0">
                <a:solidFill>
                  <a:schemeClr val="accent1">
                    <a:lumMod val="75000"/>
                  </a:schemeClr>
                </a:solidFill>
              </a:rPr>
              <a:t>从模型复杂度来说，线性</a:t>
            </a:r>
            <a:r>
              <a:rPr kumimoji="1" lang="en-US" altLang="zh-CN" sz="1400" b="1" dirty="0">
                <a:solidFill>
                  <a:schemeClr val="accent1">
                    <a:lumMod val="75000"/>
                  </a:schemeClr>
                </a:solidFill>
              </a:rPr>
              <a:t>readout</a:t>
            </a:r>
            <a:r>
              <a:rPr kumimoji="1" lang="zh-CN" altLang="en-US" sz="1400" b="1" dirty="0">
                <a:solidFill>
                  <a:schemeClr val="accent1">
                    <a:lumMod val="75000"/>
                  </a:schemeClr>
                </a:solidFill>
              </a:rPr>
              <a:t>需要少量样本和时间就能形成，那么快速学习的这个过程可以被建模么？使用什么学习方式？分类器的</a:t>
            </a:r>
            <a:r>
              <a:rPr kumimoji="1" lang="en-US" altLang="zh-CN" sz="1400" b="1" dirty="0">
                <a:solidFill>
                  <a:schemeClr val="accent1">
                    <a:lumMod val="75000"/>
                  </a:schemeClr>
                </a:solidFill>
              </a:rPr>
              <a:t>weight</a:t>
            </a:r>
            <a:r>
              <a:rPr kumimoji="1" lang="zh-CN" altLang="en-US" sz="1400" b="1" dirty="0">
                <a:solidFill>
                  <a:schemeClr val="accent1">
                    <a:lumMod val="75000"/>
                  </a:schemeClr>
                </a:solidFill>
              </a:rPr>
              <a:t>与机器学习中的算法相似吗？如：</a:t>
            </a:r>
            <a:r>
              <a:rPr kumimoji="1" lang="en-US" altLang="zh-CN" sz="1400" b="1" dirty="0">
                <a:solidFill>
                  <a:schemeClr val="accent1">
                    <a:lumMod val="75000"/>
                  </a:schemeClr>
                </a:solidFill>
              </a:rPr>
              <a:t>SVM</a:t>
            </a:r>
            <a:r>
              <a:rPr kumimoji="1" lang="zh-CN" altLang="en-US" sz="1400" b="1" dirty="0">
                <a:solidFill>
                  <a:schemeClr val="accent1">
                    <a:lumMod val="75000"/>
                  </a:schemeClr>
                </a:solidFill>
              </a:rPr>
              <a:t>，</a:t>
            </a:r>
            <a:r>
              <a:rPr kumimoji="1" lang="en-US" altLang="zh-CN" sz="1400" b="1" dirty="0">
                <a:solidFill>
                  <a:schemeClr val="accent1">
                    <a:lumMod val="75000"/>
                  </a:schemeClr>
                </a:solidFill>
              </a:rPr>
              <a:t>LDA</a:t>
            </a:r>
            <a:r>
              <a:rPr kumimoji="1" lang="zh-CN" altLang="en-US" sz="1400" b="1" dirty="0">
                <a:solidFill>
                  <a:schemeClr val="accent1">
                    <a:lumMod val="75000"/>
                  </a:schemeClr>
                </a:solidFill>
              </a:rPr>
              <a:t>等？是否存在正则化的过程，即不鼓励来自于太多的上游神经元有强的连接（稀疏性）</a:t>
            </a:r>
          </a:p>
          <a:p>
            <a:pPr marL="285750" lvl="1" indent="-285750">
              <a:lnSpc>
                <a:spcPct val="150000"/>
              </a:lnSpc>
            </a:pPr>
            <a:r>
              <a:rPr kumimoji="1" lang="zh-CN" altLang="en-US" sz="1800" b="1" dirty="0">
                <a:solidFill>
                  <a:schemeClr val="accent1">
                    <a:lumMod val="75000"/>
                  </a:schemeClr>
                </a:solidFill>
              </a:rPr>
              <a:t>通常在注意力不集中或被动状态下自动运行的默认读数是什么？任务转换是如何完成的， 这与注意力状态的有什么联系。</a:t>
            </a:r>
            <a:endParaRPr kumimoji="1" lang="en-US" altLang="zh-CN" sz="18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pic>
        <p:nvPicPr>
          <p:cNvPr id="5" name="图片 4">
            <a:extLst>
              <a:ext uri="{FF2B5EF4-FFF2-40B4-BE49-F238E27FC236}">
                <a16:creationId xmlns:a16="http://schemas.microsoft.com/office/drawing/2014/main" id="{C84244F0-F579-483E-869A-ED38B97FCFF7}"/>
              </a:ext>
            </a:extLst>
          </p:cNvPr>
          <p:cNvPicPr>
            <a:picLocks noChangeAspect="1"/>
          </p:cNvPicPr>
          <p:nvPr/>
        </p:nvPicPr>
        <p:blipFill>
          <a:blip r:embed="rId3"/>
          <a:stretch>
            <a:fillRect/>
          </a:stretch>
        </p:blipFill>
        <p:spPr>
          <a:xfrm>
            <a:off x="7167433" y="1234185"/>
            <a:ext cx="3977012" cy="5281214"/>
          </a:xfrm>
          <a:prstGeom prst="rect">
            <a:avLst/>
          </a:prstGeom>
        </p:spPr>
      </p:pic>
    </p:spTree>
    <p:extLst>
      <p:ext uri="{BB962C8B-B14F-4D97-AF65-F5344CB8AC3E}">
        <p14:creationId xmlns:p14="http://schemas.microsoft.com/office/powerpoint/2010/main" val="251368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总结</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2982031" cy="3641759"/>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目标：</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为了超越对象识别的生物基质的定性模型，我们问：单个腹侧流神经元连接假设能否定量解释广泛任务中的核心对象识别性能？</a:t>
            </a:r>
            <a:endParaRPr kumimoji="1" lang="en-US" altLang="zh-CN" sz="1800" b="1" dirty="0">
              <a:solidFill>
                <a:schemeClr val="accent1">
                  <a:lumMod val="75000"/>
                </a:schemeClr>
              </a:solidFill>
            </a:endParaRPr>
          </a:p>
          <a:p>
            <a:pPr marL="0" lvl="1" indent="0">
              <a:lnSpc>
                <a:spcPct val="150000"/>
              </a:lnSpc>
              <a:buNone/>
            </a:pPr>
            <a:r>
              <a:rPr kumimoji="1" lang="zh-CN" altLang="en-US" sz="1800" b="1" dirty="0">
                <a:solidFill>
                  <a:schemeClr val="accent1">
                    <a:lumMod val="75000"/>
                  </a:schemeClr>
                </a:solidFill>
              </a:rPr>
              <a:t>结论</a:t>
            </a:r>
            <a:r>
              <a:rPr kumimoji="1" lang="en-US" altLang="zh-CN" sz="1800" b="1" dirty="0">
                <a:solidFill>
                  <a:schemeClr val="accent1">
                    <a:lumMod val="75000"/>
                  </a:schemeClr>
                </a:solidFill>
              </a:rPr>
              <a:t>:</a:t>
            </a:r>
          </a:p>
          <a:p>
            <a:pPr marL="285750" lvl="1" indent="-285750">
              <a:lnSpc>
                <a:spcPct val="150000"/>
              </a:lnSpc>
            </a:pPr>
            <a:r>
              <a:rPr kumimoji="1" lang="en-US" altLang="zh-CN" sz="1800" b="1" dirty="0">
                <a:solidFill>
                  <a:schemeClr val="accent1">
                    <a:lumMod val="75000"/>
                  </a:schemeClr>
                </a:solidFill>
              </a:rPr>
              <a:t>IT</a:t>
            </a:r>
            <a:r>
              <a:rPr kumimoji="1" lang="zh-CN" altLang="en-US" sz="1800" b="1" dirty="0">
                <a:solidFill>
                  <a:schemeClr val="accent1">
                    <a:lumMod val="75000"/>
                  </a:schemeClr>
                </a:solidFill>
              </a:rPr>
              <a:t>层的神经活动是</a:t>
            </a:r>
            <a:r>
              <a:rPr kumimoji="1" lang="en-US" altLang="zh-CN" sz="1800" b="1" dirty="0">
                <a:solidFill>
                  <a:schemeClr val="accent1">
                    <a:lumMod val="75000"/>
                  </a:schemeClr>
                </a:solidFill>
              </a:rPr>
              <a:t>Linear Readout</a:t>
            </a:r>
            <a:r>
              <a:rPr kumimoji="1" lang="zh-CN" altLang="en-US" sz="1800" b="1" dirty="0">
                <a:solidFill>
                  <a:schemeClr val="accent1">
                    <a:lumMod val="75000"/>
                  </a:schemeClr>
                </a:solidFill>
              </a:rPr>
              <a:t>可以精确的预测出人类的物体识别的表现</a:t>
            </a:r>
            <a:endParaRPr kumimoji="1" lang="en-US" altLang="zh-CN" sz="20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5" name="图片 4">
            <a:extLst>
              <a:ext uri="{FF2B5EF4-FFF2-40B4-BE49-F238E27FC236}">
                <a16:creationId xmlns:a16="http://schemas.microsoft.com/office/drawing/2014/main" id="{A3B9DFA1-6FE0-45BB-A1B0-2B5E2B3D8D8F}"/>
              </a:ext>
            </a:extLst>
          </p:cNvPr>
          <p:cNvPicPr>
            <a:picLocks noChangeAspect="1"/>
          </p:cNvPicPr>
          <p:nvPr/>
        </p:nvPicPr>
        <p:blipFill>
          <a:blip r:embed="rId3"/>
          <a:stretch>
            <a:fillRect/>
          </a:stretch>
        </p:blipFill>
        <p:spPr>
          <a:xfrm>
            <a:off x="4276568" y="1303883"/>
            <a:ext cx="7309296" cy="3225348"/>
          </a:xfrm>
          <a:prstGeom prst="rect">
            <a:avLst/>
          </a:prstGeom>
        </p:spPr>
      </p:pic>
      <p:pic>
        <p:nvPicPr>
          <p:cNvPr id="8" name="图片 7">
            <a:extLst>
              <a:ext uri="{FF2B5EF4-FFF2-40B4-BE49-F238E27FC236}">
                <a16:creationId xmlns:a16="http://schemas.microsoft.com/office/drawing/2014/main" id="{49B31703-38B5-4C8E-952A-8310314E0192}"/>
              </a:ext>
            </a:extLst>
          </p:cNvPr>
          <p:cNvPicPr>
            <a:picLocks noChangeAspect="1"/>
          </p:cNvPicPr>
          <p:nvPr/>
        </p:nvPicPr>
        <p:blipFill>
          <a:blip r:embed="rId4"/>
          <a:stretch>
            <a:fillRect/>
          </a:stretch>
        </p:blipFill>
        <p:spPr>
          <a:xfrm>
            <a:off x="1371189" y="4875945"/>
            <a:ext cx="10186188" cy="1640589"/>
          </a:xfrm>
          <a:prstGeom prst="rect">
            <a:avLst/>
          </a:prstGeom>
        </p:spPr>
      </p:pic>
    </p:spTree>
    <p:extLst>
      <p:ext uri="{BB962C8B-B14F-4D97-AF65-F5344CB8AC3E}">
        <p14:creationId xmlns:p14="http://schemas.microsoft.com/office/powerpoint/2010/main" val="18454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2982031"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方法：</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比较假设模型的表现和生物的表现之间的相似程度</a:t>
            </a:r>
            <a:endParaRPr kumimoji="1" lang="en-US" altLang="zh-CN" sz="18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3" name="图片 2">
            <a:extLst>
              <a:ext uri="{FF2B5EF4-FFF2-40B4-BE49-F238E27FC236}">
                <a16:creationId xmlns:a16="http://schemas.microsoft.com/office/drawing/2014/main" id="{5FF73E62-7810-4AF8-A1BD-036B91D43033}"/>
              </a:ext>
            </a:extLst>
          </p:cNvPr>
          <p:cNvPicPr>
            <a:picLocks noChangeAspect="1"/>
          </p:cNvPicPr>
          <p:nvPr/>
        </p:nvPicPr>
        <p:blipFill>
          <a:blip r:embed="rId3"/>
          <a:stretch>
            <a:fillRect/>
          </a:stretch>
        </p:blipFill>
        <p:spPr>
          <a:xfrm>
            <a:off x="939309" y="3242314"/>
            <a:ext cx="3092223" cy="3229816"/>
          </a:xfrm>
          <a:prstGeom prst="rect">
            <a:avLst/>
          </a:prstGeom>
        </p:spPr>
      </p:pic>
      <p:pic>
        <p:nvPicPr>
          <p:cNvPr id="4" name="图片 3">
            <a:extLst>
              <a:ext uri="{FF2B5EF4-FFF2-40B4-BE49-F238E27FC236}">
                <a16:creationId xmlns:a16="http://schemas.microsoft.com/office/drawing/2014/main" id="{80D02B27-DBE7-4164-AF2B-4B11C7511BBF}"/>
              </a:ext>
            </a:extLst>
          </p:cNvPr>
          <p:cNvPicPr>
            <a:picLocks noChangeAspect="1"/>
          </p:cNvPicPr>
          <p:nvPr/>
        </p:nvPicPr>
        <p:blipFill>
          <a:blip r:embed="rId4"/>
          <a:stretch>
            <a:fillRect/>
          </a:stretch>
        </p:blipFill>
        <p:spPr>
          <a:xfrm>
            <a:off x="4376863" y="3229744"/>
            <a:ext cx="4078881" cy="3395033"/>
          </a:xfrm>
          <a:prstGeom prst="rect">
            <a:avLst/>
          </a:prstGeom>
        </p:spPr>
      </p:pic>
      <p:sp>
        <p:nvSpPr>
          <p:cNvPr id="15" name="内容占位符 2">
            <a:extLst>
              <a:ext uri="{FF2B5EF4-FFF2-40B4-BE49-F238E27FC236}">
                <a16:creationId xmlns:a16="http://schemas.microsoft.com/office/drawing/2014/main" id="{18F1CE47-D619-417C-9E04-8EB675A6BCF0}"/>
              </a:ext>
            </a:extLst>
          </p:cNvPr>
          <p:cNvSpPr txBox="1">
            <a:spLocks/>
          </p:cNvSpPr>
          <p:nvPr/>
        </p:nvSpPr>
        <p:spPr>
          <a:xfrm>
            <a:off x="4816425" y="1362620"/>
            <a:ext cx="2982031" cy="1903143"/>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神经信号：</a:t>
            </a:r>
            <a:endParaRPr kumimoji="1" lang="en-US" altLang="zh-CN" sz="2000" b="1" dirty="0">
              <a:solidFill>
                <a:schemeClr val="accent1">
                  <a:lumMod val="75000"/>
                </a:schemeClr>
              </a:solidFill>
            </a:endParaRPr>
          </a:p>
          <a:p>
            <a:pPr marL="342900" lvl="1" indent="-342900">
              <a:lnSpc>
                <a:spcPct val="150000"/>
              </a:lnSpc>
            </a:pPr>
            <a:r>
              <a:rPr kumimoji="1" lang="zh-CN" altLang="en-US" sz="2000" b="1" dirty="0">
                <a:solidFill>
                  <a:schemeClr val="accent1">
                    <a:lumMod val="75000"/>
                  </a:schemeClr>
                </a:solidFill>
              </a:rPr>
              <a:t>多个神经元信号在图片出现后的</a:t>
            </a:r>
            <a:r>
              <a:rPr kumimoji="1" lang="en-US" altLang="zh-CN" sz="2000" b="1" dirty="0">
                <a:solidFill>
                  <a:schemeClr val="accent1">
                    <a:lumMod val="75000"/>
                  </a:schemeClr>
                </a:solidFill>
              </a:rPr>
              <a:t>100ms</a:t>
            </a:r>
            <a:r>
              <a:rPr kumimoji="1" lang="zh-CN" altLang="en-US" sz="2000" b="1" dirty="0">
                <a:solidFill>
                  <a:schemeClr val="accent1">
                    <a:lumMod val="75000"/>
                  </a:schemeClr>
                </a:solidFill>
              </a:rPr>
              <a:t>的平均发放率，拉成向量</a:t>
            </a:r>
            <a:endParaRPr kumimoji="1" lang="en-US" altLang="zh-CN" sz="2000" b="1" dirty="0">
              <a:solidFill>
                <a:schemeClr val="accent1">
                  <a:lumMod val="75000"/>
                </a:schemeClr>
              </a:solidFill>
            </a:endParaRPr>
          </a:p>
        </p:txBody>
      </p:sp>
    </p:spTree>
    <p:extLst>
      <p:ext uri="{BB962C8B-B14F-4D97-AF65-F5344CB8AC3E}">
        <p14:creationId xmlns:p14="http://schemas.microsoft.com/office/powerpoint/2010/main" val="419110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9" y="321563"/>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0" name="内容占位符 2">
            <a:extLst>
              <a:ext uri="{FF2B5EF4-FFF2-40B4-BE49-F238E27FC236}">
                <a16:creationId xmlns:a16="http://schemas.microsoft.com/office/drawing/2014/main" id="{55776839-28EA-4E6F-B3C6-5AADBAEFFE69}"/>
              </a:ext>
            </a:extLst>
          </p:cNvPr>
          <p:cNvSpPr txBox="1">
            <a:spLocks/>
          </p:cNvSpPr>
          <p:nvPr/>
        </p:nvSpPr>
        <p:spPr>
          <a:xfrm>
            <a:off x="1096053" y="1234185"/>
            <a:ext cx="2982031"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生物的表现：</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人在不同任务难度中的不同表现</a:t>
            </a:r>
            <a:endParaRPr kumimoji="1" lang="en-US" altLang="zh-CN" sz="1800" b="1" dirty="0">
              <a:solidFill>
                <a:schemeClr val="accent1">
                  <a:lumMod val="75000"/>
                </a:schemeClr>
              </a:solidFill>
            </a:endParaRPr>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pic>
        <p:nvPicPr>
          <p:cNvPr id="2" name="图片 1">
            <a:extLst>
              <a:ext uri="{FF2B5EF4-FFF2-40B4-BE49-F238E27FC236}">
                <a16:creationId xmlns:a16="http://schemas.microsoft.com/office/drawing/2014/main" id="{38F618BB-B4B1-4649-90BB-DA215BB6668C}"/>
              </a:ext>
            </a:extLst>
          </p:cNvPr>
          <p:cNvPicPr>
            <a:picLocks noChangeAspect="1"/>
          </p:cNvPicPr>
          <p:nvPr/>
        </p:nvPicPr>
        <p:blipFill>
          <a:blip r:embed="rId3"/>
          <a:stretch>
            <a:fillRect/>
          </a:stretch>
        </p:blipFill>
        <p:spPr>
          <a:xfrm>
            <a:off x="1047556" y="2971794"/>
            <a:ext cx="6189066" cy="3469628"/>
          </a:xfrm>
          <a:prstGeom prst="rect">
            <a:avLst/>
          </a:prstGeom>
        </p:spPr>
      </p:pic>
      <p:pic>
        <p:nvPicPr>
          <p:cNvPr id="5" name="图片 4">
            <a:extLst>
              <a:ext uri="{FF2B5EF4-FFF2-40B4-BE49-F238E27FC236}">
                <a16:creationId xmlns:a16="http://schemas.microsoft.com/office/drawing/2014/main" id="{4889B87B-67D5-41D0-82CA-E62CF4AD2209}"/>
              </a:ext>
            </a:extLst>
          </p:cNvPr>
          <p:cNvPicPr>
            <a:picLocks noChangeAspect="1"/>
          </p:cNvPicPr>
          <p:nvPr/>
        </p:nvPicPr>
        <p:blipFill>
          <a:blip r:embed="rId4"/>
          <a:stretch>
            <a:fillRect/>
          </a:stretch>
        </p:blipFill>
        <p:spPr>
          <a:xfrm>
            <a:off x="7276530" y="2239279"/>
            <a:ext cx="4442239" cy="4297158"/>
          </a:xfrm>
          <a:prstGeom prst="rect">
            <a:avLst/>
          </a:prstGeom>
        </p:spPr>
      </p:pic>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7389619" y="1185293"/>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假设模型的表现：</a:t>
            </a:r>
          </a:p>
          <a:p>
            <a:pPr marL="285750" lvl="1" indent="-285750">
              <a:lnSpc>
                <a:spcPct val="150000"/>
              </a:lnSpc>
            </a:pPr>
            <a:r>
              <a:rPr kumimoji="1" lang="zh-CN" altLang="en-US" sz="1800" b="1" dirty="0">
                <a:solidFill>
                  <a:schemeClr val="accent1">
                    <a:lumMod val="75000"/>
                  </a:schemeClr>
                </a:solidFill>
              </a:rPr>
              <a:t>采集到的脑信号在假设模型下的表现</a:t>
            </a:r>
            <a:endParaRPr kumimoji="1" lang="en-US" altLang="zh-CN" sz="1800" b="1" dirty="0">
              <a:solidFill>
                <a:schemeClr val="accent1">
                  <a:lumMod val="75000"/>
                </a:schemeClr>
              </a:solidFill>
            </a:endParaRPr>
          </a:p>
        </p:txBody>
      </p:sp>
    </p:spTree>
    <p:extLst>
      <p:ext uri="{BB962C8B-B14F-4D97-AF65-F5344CB8AC3E}">
        <p14:creationId xmlns:p14="http://schemas.microsoft.com/office/powerpoint/2010/main" val="185565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1279359" y="1881079"/>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不同假设模型：</a:t>
            </a:r>
          </a:p>
          <a:p>
            <a:pPr marL="285750" lvl="1" indent="-285750">
              <a:lnSpc>
                <a:spcPct val="150000"/>
              </a:lnSpc>
            </a:pPr>
            <a:r>
              <a:rPr kumimoji="1" lang="zh-CN" altLang="en-US" sz="1800" b="1" dirty="0">
                <a:solidFill>
                  <a:schemeClr val="accent1">
                    <a:lumMod val="75000"/>
                  </a:schemeClr>
                </a:solidFill>
              </a:rPr>
              <a:t>信号，模型，时长等各种参数</a:t>
            </a:r>
            <a:endParaRPr kumimoji="1" lang="en-US" altLang="zh-CN" sz="1800" b="1" dirty="0">
              <a:solidFill>
                <a:schemeClr val="accent1">
                  <a:lumMod val="75000"/>
                </a:schemeClr>
              </a:solidFill>
            </a:endParaRPr>
          </a:p>
        </p:txBody>
      </p:sp>
      <p:pic>
        <p:nvPicPr>
          <p:cNvPr id="3" name="图片 2">
            <a:extLst>
              <a:ext uri="{FF2B5EF4-FFF2-40B4-BE49-F238E27FC236}">
                <a16:creationId xmlns:a16="http://schemas.microsoft.com/office/drawing/2014/main" id="{B74A25E6-1DA5-4B41-AFB6-4277C16DD68E}"/>
              </a:ext>
            </a:extLst>
          </p:cNvPr>
          <p:cNvPicPr>
            <a:picLocks noChangeAspect="1"/>
          </p:cNvPicPr>
          <p:nvPr/>
        </p:nvPicPr>
        <p:blipFill>
          <a:blip r:embed="rId3"/>
          <a:stretch>
            <a:fillRect/>
          </a:stretch>
        </p:blipFill>
        <p:spPr>
          <a:xfrm>
            <a:off x="5156724" y="1239856"/>
            <a:ext cx="6286500" cy="5067300"/>
          </a:xfrm>
          <a:prstGeom prst="rect">
            <a:avLst/>
          </a:prstGeom>
        </p:spPr>
      </p:pic>
      <p:sp>
        <p:nvSpPr>
          <p:cNvPr id="15" name="内容占位符 2">
            <a:extLst>
              <a:ext uri="{FF2B5EF4-FFF2-40B4-BE49-F238E27FC236}">
                <a16:creationId xmlns:a16="http://schemas.microsoft.com/office/drawing/2014/main" id="{38F9C542-6736-490E-9450-D9AFE60EB4FD}"/>
              </a:ext>
            </a:extLst>
          </p:cNvPr>
          <p:cNvSpPr txBox="1">
            <a:spLocks/>
          </p:cNvSpPr>
          <p:nvPr/>
        </p:nvSpPr>
        <p:spPr>
          <a:xfrm>
            <a:off x="1279359" y="4273012"/>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和生物表现的一致性</a:t>
            </a:r>
            <a:endParaRPr kumimoji="1" lang="en-US" altLang="zh-CN" sz="2000" b="1" dirty="0">
              <a:solidFill>
                <a:schemeClr val="accent1">
                  <a:lumMod val="75000"/>
                </a:schemeClr>
              </a:solidFill>
            </a:endParaRPr>
          </a:p>
          <a:p>
            <a:pPr marL="285750" lvl="1" indent="-285750">
              <a:lnSpc>
                <a:spcPct val="150000"/>
              </a:lnSpc>
            </a:pPr>
            <a:r>
              <a:rPr kumimoji="1" lang="zh-CN" altLang="en-US" sz="1800" b="1" dirty="0">
                <a:solidFill>
                  <a:schemeClr val="accent1">
                    <a:lumMod val="75000"/>
                  </a:schemeClr>
                </a:solidFill>
              </a:rPr>
              <a:t>用不同生物表现的一致性作为金标准（灰色区域）</a:t>
            </a:r>
            <a:endParaRPr kumimoji="1" lang="en-US" altLang="zh-CN" sz="1800" b="1" dirty="0">
              <a:solidFill>
                <a:schemeClr val="accent1">
                  <a:lumMod val="75000"/>
                </a:schemeClr>
              </a:solidFill>
            </a:endParaRPr>
          </a:p>
        </p:txBody>
      </p:sp>
    </p:spTree>
    <p:extLst>
      <p:ext uri="{BB962C8B-B14F-4D97-AF65-F5344CB8AC3E}">
        <p14:creationId xmlns:p14="http://schemas.microsoft.com/office/powerpoint/2010/main" val="317992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1138480" y="1248137"/>
            <a:ext cx="3411037" cy="1446716"/>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1800" b="1" dirty="0">
                <a:solidFill>
                  <a:schemeClr val="accent1">
                    <a:lumMod val="75000"/>
                  </a:schemeClr>
                </a:solidFill>
              </a:rPr>
              <a:t>不同脑区，不同</a:t>
            </a:r>
            <a:r>
              <a:rPr kumimoji="1" lang="en-US" altLang="zh-CN" sz="1800" b="1" dirty="0">
                <a:solidFill>
                  <a:schemeClr val="accent1">
                    <a:lumMod val="75000"/>
                  </a:schemeClr>
                </a:solidFill>
              </a:rPr>
              <a:t>neuron</a:t>
            </a:r>
            <a:r>
              <a:rPr kumimoji="1" lang="zh-CN" altLang="en-US" sz="1800" b="1" dirty="0">
                <a:solidFill>
                  <a:schemeClr val="accent1">
                    <a:lumMod val="75000"/>
                  </a:schemeClr>
                </a:solidFill>
              </a:rPr>
              <a:t>，在不同生物表现下的，假设模型和生物表现的一致性</a:t>
            </a:r>
            <a:endParaRPr kumimoji="1" lang="en-US" altLang="zh-CN" sz="1800" b="1" dirty="0">
              <a:solidFill>
                <a:schemeClr val="accent1">
                  <a:lumMod val="75000"/>
                </a:schemeClr>
              </a:solidFill>
            </a:endParaRPr>
          </a:p>
        </p:txBody>
      </p:sp>
      <p:pic>
        <p:nvPicPr>
          <p:cNvPr id="2" name="图片 1">
            <a:extLst>
              <a:ext uri="{FF2B5EF4-FFF2-40B4-BE49-F238E27FC236}">
                <a16:creationId xmlns:a16="http://schemas.microsoft.com/office/drawing/2014/main" id="{8BDBC533-8101-4A9F-8DD7-B080EA3D837E}"/>
              </a:ext>
            </a:extLst>
          </p:cNvPr>
          <p:cNvPicPr>
            <a:picLocks noChangeAspect="1"/>
          </p:cNvPicPr>
          <p:nvPr/>
        </p:nvPicPr>
        <p:blipFill>
          <a:blip r:embed="rId3"/>
          <a:stretch>
            <a:fillRect/>
          </a:stretch>
        </p:blipFill>
        <p:spPr>
          <a:xfrm>
            <a:off x="1105876" y="2883454"/>
            <a:ext cx="3185356" cy="3595168"/>
          </a:xfrm>
          <a:prstGeom prst="rect">
            <a:avLst/>
          </a:prstGeom>
        </p:spPr>
      </p:pic>
      <p:pic>
        <p:nvPicPr>
          <p:cNvPr id="4" name="图片 3">
            <a:extLst>
              <a:ext uri="{FF2B5EF4-FFF2-40B4-BE49-F238E27FC236}">
                <a16:creationId xmlns:a16="http://schemas.microsoft.com/office/drawing/2014/main" id="{543EC69E-3A8A-42FD-836B-D3CED8828446}"/>
              </a:ext>
            </a:extLst>
          </p:cNvPr>
          <p:cNvPicPr>
            <a:picLocks noChangeAspect="1"/>
          </p:cNvPicPr>
          <p:nvPr/>
        </p:nvPicPr>
        <p:blipFill>
          <a:blip r:embed="rId4"/>
          <a:stretch>
            <a:fillRect/>
          </a:stretch>
        </p:blipFill>
        <p:spPr>
          <a:xfrm>
            <a:off x="6158061" y="1638318"/>
            <a:ext cx="5603591" cy="4817619"/>
          </a:xfrm>
          <a:prstGeom prst="rect">
            <a:avLst/>
          </a:prstGeom>
        </p:spPr>
      </p:pic>
      <p:sp>
        <p:nvSpPr>
          <p:cNvPr id="17" name="内容占位符 2">
            <a:extLst>
              <a:ext uri="{FF2B5EF4-FFF2-40B4-BE49-F238E27FC236}">
                <a16:creationId xmlns:a16="http://schemas.microsoft.com/office/drawing/2014/main" id="{C0C19B49-E597-45F9-8E4E-74363EC12302}"/>
              </a:ext>
            </a:extLst>
          </p:cNvPr>
          <p:cNvSpPr txBox="1">
            <a:spLocks/>
          </p:cNvSpPr>
          <p:nvPr/>
        </p:nvSpPr>
        <p:spPr>
          <a:xfrm>
            <a:off x="6843288" y="3948114"/>
            <a:ext cx="2321217"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不同时间窗长度</a:t>
            </a:r>
            <a:endParaRPr kumimoji="1" lang="en-US" altLang="zh-CN" sz="1800" b="1" dirty="0">
              <a:solidFill>
                <a:schemeClr val="accent1">
                  <a:lumMod val="75000"/>
                </a:schemeClr>
              </a:solidFill>
            </a:endParaRPr>
          </a:p>
        </p:txBody>
      </p:sp>
      <p:sp>
        <p:nvSpPr>
          <p:cNvPr id="20" name="内容占位符 2">
            <a:extLst>
              <a:ext uri="{FF2B5EF4-FFF2-40B4-BE49-F238E27FC236}">
                <a16:creationId xmlns:a16="http://schemas.microsoft.com/office/drawing/2014/main" id="{332949B4-9DD8-41C3-A1D9-D6C295EFB6A4}"/>
              </a:ext>
            </a:extLst>
          </p:cNvPr>
          <p:cNvSpPr txBox="1">
            <a:spLocks/>
          </p:cNvSpPr>
          <p:nvPr/>
        </p:nvSpPr>
        <p:spPr>
          <a:xfrm>
            <a:off x="6481876" y="1061061"/>
            <a:ext cx="2321217"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zh-CN" altLang="en-US" sz="2000" b="1" dirty="0">
                <a:solidFill>
                  <a:schemeClr val="accent1">
                    <a:lumMod val="75000"/>
                  </a:schemeClr>
                </a:solidFill>
              </a:rPr>
              <a:t>不同</a:t>
            </a:r>
            <a:r>
              <a:rPr kumimoji="1" lang="en-US" altLang="zh-CN" sz="2000" b="1" dirty="0">
                <a:solidFill>
                  <a:schemeClr val="accent1">
                    <a:lumMod val="75000"/>
                  </a:schemeClr>
                </a:solidFill>
              </a:rPr>
              <a:t>neuron</a:t>
            </a:r>
            <a:r>
              <a:rPr kumimoji="1" lang="zh-CN" altLang="en-US" sz="2000" b="1" dirty="0">
                <a:solidFill>
                  <a:schemeClr val="accent1">
                    <a:lumMod val="75000"/>
                  </a:schemeClr>
                </a:solidFill>
              </a:rPr>
              <a:t>数量</a:t>
            </a:r>
            <a:endParaRPr kumimoji="1" lang="en-US" altLang="zh-CN" sz="1800" b="1" dirty="0">
              <a:solidFill>
                <a:schemeClr val="accent1">
                  <a:lumMod val="75000"/>
                </a:schemeClr>
              </a:solidFill>
            </a:endParaRPr>
          </a:p>
        </p:txBody>
      </p:sp>
    </p:spTree>
    <p:extLst>
      <p:ext uri="{BB962C8B-B14F-4D97-AF65-F5344CB8AC3E}">
        <p14:creationId xmlns:p14="http://schemas.microsoft.com/office/powerpoint/2010/main" val="373316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1047555" y="1161760"/>
            <a:ext cx="10594716" cy="5757836"/>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939308" y="351109"/>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t>论证</a:t>
            </a:r>
            <a:endParaRPr lang="en-US" altLang="zh-CN" dirty="0"/>
          </a:p>
        </p:txBody>
      </p:sp>
      <p:sp>
        <p:nvSpPr>
          <p:cNvPr id="13" name="内容占位符 2">
            <a:extLst>
              <a:ext uri="{FF2B5EF4-FFF2-40B4-BE49-F238E27FC236}">
                <a16:creationId xmlns:a16="http://schemas.microsoft.com/office/drawing/2014/main" id="{2264CC02-5F60-44CB-A72E-9A9D68E1B0E8}"/>
              </a:ext>
            </a:extLst>
          </p:cNvPr>
          <p:cNvSpPr txBox="1">
            <a:spLocks/>
          </p:cNvSpPr>
          <p:nvPr/>
        </p:nvSpPr>
        <p:spPr>
          <a:xfrm>
            <a:off x="1008234" y="2112011"/>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4" name="内容占位符 2">
            <a:extLst>
              <a:ext uri="{FF2B5EF4-FFF2-40B4-BE49-F238E27FC236}">
                <a16:creationId xmlns:a16="http://schemas.microsoft.com/office/drawing/2014/main" id="{B499CBBA-2D42-4E82-B514-1FAE49BB9F9C}"/>
              </a:ext>
            </a:extLst>
          </p:cNvPr>
          <p:cNvSpPr txBox="1">
            <a:spLocks/>
          </p:cNvSpPr>
          <p:nvPr/>
        </p:nvSpPr>
        <p:spPr>
          <a:xfrm>
            <a:off x="1008234" y="3387785"/>
            <a:ext cx="3030530" cy="7714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kumimoji="1" lang="en-US" altLang="zh-CN" sz="2900" b="1" dirty="0">
              <a:solidFill>
                <a:schemeClr val="accent1">
                  <a:lumMod val="75000"/>
                </a:schemeClr>
              </a:solidFill>
            </a:endParaRPr>
          </a:p>
        </p:txBody>
      </p:sp>
      <p:sp>
        <p:nvSpPr>
          <p:cNvPr id="18" name="内容占位符 2">
            <a:extLst>
              <a:ext uri="{FF2B5EF4-FFF2-40B4-BE49-F238E27FC236}">
                <a16:creationId xmlns:a16="http://schemas.microsoft.com/office/drawing/2014/main" id="{9F5D1E8C-7D29-4EDD-92AD-F9443BA4CCEE}"/>
              </a:ext>
            </a:extLst>
          </p:cNvPr>
          <p:cNvSpPr txBox="1">
            <a:spLocks/>
          </p:cNvSpPr>
          <p:nvPr/>
        </p:nvSpPr>
        <p:spPr>
          <a:xfrm>
            <a:off x="748776" y="1250100"/>
            <a:ext cx="4843641" cy="528633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kumimoji="1" lang="en-US" altLang="zh-CN" sz="2900" b="1" dirty="0">
              <a:solidFill>
                <a:schemeClr val="accent1">
                  <a:lumMod val="75000"/>
                </a:schemeClr>
              </a:solidFill>
            </a:endParaRPr>
          </a:p>
        </p:txBody>
      </p:sp>
      <p:sp>
        <p:nvSpPr>
          <p:cNvPr id="16" name="内容占位符 2">
            <a:extLst>
              <a:ext uri="{FF2B5EF4-FFF2-40B4-BE49-F238E27FC236}">
                <a16:creationId xmlns:a16="http://schemas.microsoft.com/office/drawing/2014/main" id="{B48D6165-D79A-4C6B-A73E-CB0BB687B88F}"/>
              </a:ext>
            </a:extLst>
          </p:cNvPr>
          <p:cNvSpPr txBox="1">
            <a:spLocks/>
          </p:cNvSpPr>
          <p:nvPr/>
        </p:nvSpPr>
        <p:spPr>
          <a:xfrm>
            <a:off x="1318680" y="1204986"/>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en-US" altLang="zh-CN" sz="2000" b="1" dirty="0">
                <a:solidFill>
                  <a:schemeClr val="accent1">
                    <a:lumMod val="75000"/>
                  </a:schemeClr>
                </a:solidFill>
              </a:rPr>
              <a:t>SUA vs MUA</a:t>
            </a:r>
            <a:endParaRPr kumimoji="1" lang="en-US" altLang="zh-CN" sz="1800" b="1" dirty="0">
              <a:solidFill>
                <a:schemeClr val="accent1">
                  <a:lumMod val="75000"/>
                </a:schemeClr>
              </a:solidFill>
            </a:endParaRPr>
          </a:p>
        </p:txBody>
      </p:sp>
      <p:sp>
        <p:nvSpPr>
          <p:cNvPr id="15" name="内容占位符 2">
            <a:extLst>
              <a:ext uri="{FF2B5EF4-FFF2-40B4-BE49-F238E27FC236}">
                <a16:creationId xmlns:a16="http://schemas.microsoft.com/office/drawing/2014/main" id="{38F9C542-6736-490E-9450-D9AFE60EB4FD}"/>
              </a:ext>
            </a:extLst>
          </p:cNvPr>
          <p:cNvSpPr txBox="1">
            <a:spLocks/>
          </p:cNvSpPr>
          <p:nvPr/>
        </p:nvSpPr>
        <p:spPr>
          <a:xfrm>
            <a:off x="5354535" y="1219774"/>
            <a:ext cx="4313058" cy="1903143"/>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kumimoji="1" lang="en-US" altLang="zh-CN" sz="2000" b="1" dirty="0">
                <a:solidFill>
                  <a:schemeClr val="accent1">
                    <a:lumMod val="75000"/>
                  </a:schemeClr>
                </a:solidFill>
              </a:rPr>
              <a:t>Average trial vs single trial</a:t>
            </a:r>
            <a:endParaRPr kumimoji="1" lang="en-US" altLang="zh-CN" sz="1800" b="1" dirty="0">
              <a:solidFill>
                <a:schemeClr val="accent1">
                  <a:lumMod val="75000"/>
                </a:schemeClr>
              </a:solidFill>
            </a:endParaRPr>
          </a:p>
        </p:txBody>
      </p:sp>
      <p:pic>
        <p:nvPicPr>
          <p:cNvPr id="5" name="图片 4">
            <a:extLst>
              <a:ext uri="{FF2B5EF4-FFF2-40B4-BE49-F238E27FC236}">
                <a16:creationId xmlns:a16="http://schemas.microsoft.com/office/drawing/2014/main" id="{8C3403DF-D236-4218-9CE0-0747198031BF}"/>
              </a:ext>
            </a:extLst>
          </p:cNvPr>
          <p:cNvPicPr>
            <a:picLocks noChangeAspect="1"/>
          </p:cNvPicPr>
          <p:nvPr/>
        </p:nvPicPr>
        <p:blipFill>
          <a:blip r:embed="rId3"/>
          <a:stretch>
            <a:fillRect/>
          </a:stretch>
        </p:blipFill>
        <p:spPr>
          <a:xfrm>
            <a:off x="1030926" y="1681283"/>
            <a:ext cx="3800475" cy="3543300"/>
          </a:xfrm>
          <a:prstGeom prst="rect">
            <a:avLst/>
          </a:prstGeom>
        </p:spPr>
      </p:pic>
      <p:pic>
        <p:nvPicPr>
          <p:cNvPr id="6" name="图片 5">
            <a:extLst>
              <a:ext uri="{FF2B5EF4-FFF2-40B4-BE49-F238E27FC236}">
                <a16:creationId xmlns:a16="http://schemas.microsoft.com/office/drawing/2014/main" id="{FA9CC0D8-5F06-4955-9472-45379F787175}"/>
              </a:ext>
            </a:extLst>
          </p:cNvPr>
          <p:cNvPicPr>
            <a:picLocks noChangeAspect="1"/>
          </p:cNvPicPr>
          <p:nvPr/>
        </p:nvPicPr>
        <p:blipFill>
          <a:blip r:embed="rId4"/>
          <a:stretch>
            <a:fillRect/>
          </a:stretch>
        </p:blipFill>
        <p:spPr>
          <a:xfrm>
            <a:off x="5540007" y="1787337"/>
            <a:ext cx="3409950" cy="3514725"/>
          </a:xfrm>
          <a:prstGeom prst="rect">
            <a:avLst/>
          </a:prstGeom>
        </p:spPr>
      </p:pic>
    </p:spTree>
    <p:extLst>
      <p:ext uri="{BB962C8B-B14F-4D97-AF65-F5344CB8AC3E}">
        <p14:creationId xmlns:p14="http://schemas.microsoft.com/office/powerpoint/2010/main" val="39442683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MyPPT Template" id="{71975EBB-976B-114F-8B6D-B8FC27F96272}" vid="{7C12C6E6-2D7D-0B45-AD19-283B07437F4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MyPPT Template</Template>
  <TotalTime>56545</TotalTime>
  <Words>1282</Words>
  <Application>Microsoft Office PowerPoint</Application>
  <PresentationFormat>宽屏</PresentationFormat>
  <Paragraphs>104</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DengXian</vt:lpstr>
      <vt:lpstr>方正粗雅宋简体</vt:lpstr>
      <vt:lpstr>方正准雅宋简体</vt:lpstr>
      <vt:lpstr>Microsoft YaHei</vt:lpstr>
      <vt:lpstr>Arial</vt:lpstr>
      <vt:lpstr>Times New Roman</vt:lpstr>
      <vt:lpstr>Office 主题</vt:lpstr>
      <vt:lpstr> Linear Readout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Qi Yu</dc:creator>
  <cp:lastModifiedBy>Liz</cp:lastModifiedBy>
  <cp:revision>955</cp:revision>
  <cp:lastPrinted>2019-10-26T05:01:47Z</cp:lastPrinted>
  <dcterms:created xsi:type="dcterms:W3CDTF">2020-06-19T06:02:24Z</dcterms:created>
  <dcterms:modified xsi:type="dcterms:W3CDTF">2022-08-15T12:08:45Z</dcterms:modified>
</cp:coreProperties>
</file>