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025" r:id="rId2"/>
    <p:sldId id="1986" r:id="rId3"/>
    <p:sldId id="1988" r:id="rId4"/>
    <p:sldId id="1987" r:id="rId5"/>
    <p:sldId id="2092" r:id="rId6"/>
    <p:sldId id="1989" r:id="rId7"/>
    <p:sldId id="2091" r:id="rId8"/>
    <p:sldId id="1990" r:id="rId9"/>
    <p:sldId id="1991" r:id="rId10"/>
    <p:sldId id="1992" r:id="rId11"/>
    <p:sldId id="1993" r:id="rId12"/>
    <p:sldId id="1994" r:id="rId13"/>
    <p:sldId id="1995" r:id="rId14"/>
    <p:sldId id="1996" r:id="rId15"/>
    <p:sldId id="1997" r:id="rId16"/>
    <p:sldId id="1998" r:id="rId17"/>
    <p:sldId id="1999" r:id="rId18"/>
    <p:sldId id="2000" r:id="rId19"/>
    <p:sldId id="2001" r:id="rId20"/>
    <p:sldId id="2002" r:id="rId21"/>
    <p:sldId id="2003" r:id="rId22"/>
    <p:sldId id="2004" r:id="rId23"/>
    <p:sldId id="2005" r:id="rId24"/>
    <p:sldId id="2006" r:id="rId25"/>
    <p:sldId id="2007" r:id="rId26"/>
    <p:sldId id="2008" r:id="rId27"/>
    <p:sldId id="200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249BD-C921-4BA6-AE52-DC10BBCEC329}" type="datetimeFigureOut">
              <a:rPr lang="zh-CN" altLang="en-US" smtClean="0"/>
              <a:t>2023/3/22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35E9F-7476-43DE-B4DA-7623963CB52B}" type="slidenum">
              <a:rPr lang="zh-CN" altLang="en-US" smtClean="0"/>
              <a:t>‹#›</a:t>
            </a:fld>
            <a:endParaRPr lang="zh-CN" altLang="en-US"/>
          </a:p>
        </p:txBody>
      </p:sp>
    </p:spTree>
    <p:extLst>
      <p:ext uri="{BB962C8B-B14F-4D97-AF65-F5344CB8AC3E}">
        <p14:creationId xmlns:p14="http://schemas.microsoft.com/office/powerpoint/2010/main" val="1012002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a:t>
            </a:fld>
            <a:endParaRPr lang="zh-CN" altLang="en-US"/>
          </a:p>
        </p:txBody>
      </p:sp>
    </p:spTree>
    <p:extLst>
      <p:ext uri="{BB962C8B-B14F-4D97-AF65-F5344CB8AC3E}">
        <p14:creationId xmlns:p14="http://schemas.microsoft.com/office/powerpoint/2010/main" val="4061968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10</a:t>
            </a:fld>
            <a:endParaRPr lang="zh-CN" altLang="en-US"/>
          </a:p>
        </p:txBody>
      </p:sp>
    </p:spTree>
    <p:extLst>
      <p:ext uri="{BB962C8B-B14F-4D97-AF65-F5344CB8AC3E}">
        <p14:creationId xmlns:p14="http://schemas.microsoft.com/office/powerpoint/2010/main" val="2723660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a:t>使用 </a:t>
            </a:r>
            <a:r>
              <a:rPr lang="en-US" altLang="zh-CN" sz="3200" dirty="0" err="1"/>
              <a:t>dPCA</a:t>
            </a:r>
            <a:r>
              <a:rPr lang="en-US" altLang="zh-CN" sz="3200" dirty="0"/>
              <a:t> </a:t>
            </a:r>
            <a:r>
              <a:rPr lang="zh-CN" altLang="en-US" sz="3200" dirty="0"/>
              <a:t>检查了不同动作中潜在动力学的时间模式</a:t>
            </a:r>
          </a:p>
          <a:p>
            <a:r>
              <a:rPr lang="zh-CN" altLang="en-US" sz="3200" dirty="0"/>
              <a:t>每个 </a:t>
            </a:r>
            <a:r>
              <a:rPr lang="en-US" altLang="zh-CN" sz="3200" dirty="0" err="1"/>
              <a:t>dPC</a:t>
            </a:r>
            <a:r>
              <a:rPr lang="en-US" altLang="zh-CN" sz="3200" dirty="0"/>
              <a:t> </a:t>
            </a:r>
            <a:r>
              <a:rPr lang="zh-CN" altLang="en-US" sz="3200" dirty="0"/>
              <a:t>模式的 </a:t>
            </a:r>
            <a:r>
              <a:rPr lang="en-US" altLang="zh-CN" sz="3200" dirty="0"/>
              <a:t>VAF </a:t>
            </a:r>
            <a:r>
              <a:rPr lang="zh-CN" altLang="en-US" sz="3200" dirty="0"/>
              <a:t>描述了所有八个动作的总体方差的比例是由于时间上一致的神经动力学还是动作之间时间上不同的神经动力学</a:t>
            </a:r>
          </a:p>
          <a:p>
            <a:r>
              <a:rPr lang="zh-CN" altLang="en-US" sz="3200" dirty="0"/>
              <a:t>如下图。特定于运动的 </a:t>
            </a:r>
            <a:r>
              <a:rPr lang="en-US" altLang="zh-CN" sz="3200" dirty="0" err="1"/>
              <a:t>dPCA</a:t>
            </a:r>
            <a:r>
              <a:rPr lang="en-US" altLang="zh-CN" sz="3200" dirty="0"/>
              <a:t> </a:t>
            </a:r>
            <a:r>
              <a:rPr lang="zh-CN" altLang="en-US" sz="3200" dirty="0"/>
              <a:t>模式导致了 </a:t>
            </a:r>
            <a:r>
              <a:rPr lang="en-US" altLang="zh-CN" sz="3200" dirty="0" err="1"/>
              <a:t>dPCA</a:t>
            </a:r>
            <a:r>
              <a:rPr lang="en-US" altLang="zh-CN" sz="3200" dirty="0"/>
              <a:t> </a:t>
            </a:r>
            <a:r>
              <a:rPr lang="zh-CN" altLang="en-US" sz="3200" dirty="0"/>
              <a:t>分析中的大部分差异，即每个运动的特征在于其在公共子空间中具有自己独特的潜在动力学时间模式</a:t>
            </a:r>
          </a:p>
        </p:txBody>
      </p:sp>
      <p:sp>
        <p:nvSpPr>
          <p:cNvPr id="4" name="灯片编号占位符 3"/>
          <p:cNvSpPr>
            <a:spLocks noGrp="1"/>
          </p:cNvSpPr>
          <p:nvPr>
            <p:ph type="sldNum" sz="quarter" idx="5"/>
          </p:nvPr>
        </p:nvSpPr>
        <p:spPr/>
        <p:txBody>
          <a:bodyPr/>
          <a:lstStyle/>
          <a:p>
            <a:fld id="{8C538A16-44D0-4638-ACD6-43A88F095A25}" type="slidenum">
              <a:rPr lang="zh-CN" altLang="en-US" smtClean="0"/>
              <a:t>11</a:t>
            </a:fld>
            <a:endParaRPr lang="zh-CN" altLang="en-US"/>
          </a:p>
        </p:txBody>
      </p:sp>
    </p:spTree>
    <p:extLst>
      <p:ext uri="{BB962C8B-B14F-4D97-AF65-F5344CB8AC3E}">
        <p14:creationId xmlns:p14="http://schemas.microsoft.com/office/powerpoint/2010/main" val="3184984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12</a:t>
            </a:fld>
            <a:endParaRPr lang="zh-CN" altLang="en-US"/>
          </a:p>
        </p:txBody>
      </p:sp>
    </p:spTree>
    <p:extLst>
      <p:ext uri="{BB962C8B-B14F-4D97-AF65-F5344CB8AC3E}">
        <p14:creationId xmlns:p14="http://schemas.microsoft.com/office/powerpoint/2010/main" val="2226691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3200" dirty="0"/>
              <a:t>因此，我们使用希尔伯特变换提取了 </a:t>
            </a:r>
            <a:r>
              <a:rPr lang="en-US" altLang="zh-CN" sz="3200" dirty="0"/>
              <a:t>LFO </a:t>
            </a:r>
            <a:r>
              <a:rPr lang="zh-CN" altLang="en-US" sz="3200" dirty="0"/>
              <a:t>振荡和 </a:t>
            </a:r>
            <a:r>
              <a:rPr lang="en-US" altLang="zh-CN" sz="3200" dirty="0" err="1"/>
              <a:t>gLFOh</a:t>
            </a:r>
            <a:r>
              <a:rPr lang="en-US" altLang="zh-CN" sz="3200" dirty="0"/>
              <a:t> </a:t>
            </a:r>
            <a:r>
              <a:rPr lang="zh-CN" altLang="en-US" sz="3200" dirty="0"/>
              <a:t>的各个相位，并评估了首选相位差（图 </a:t>
            </a:r>
            <a:r>
              <a:rPr lang="en-US" altLang="zh-CN" sz="3200" dirty="0"/>
              <a:t>5A</a:t>
            </a:r>
            <a:r>
              <a:rPr lang="zh-CN" altLang="en-US" sz="3200" dirty="0"/>
              <a:t>）。</a:t>
            </a:r>
            <a:endParaRPr lang="en-US" altLang="zh-CN" sz="3200" dirty="0"/>
          </a:p>
          <a:p>
            <a:pPr>
              <a:lnSpc>
                <a:spcPct val="150000"/>
              </a:lnSpc>
            </a:pPr>
            <a:r>
              <a:rPr lang="zh-CN" altLang="en-US" sz="3200" dirty="0"/>
              <a:t>两个信号之间优选相位差的循环平均值是锁相值 </a:t>
            </a:r>
            <a:r>
              <a:rPr lang="en-US" altLang="zh-CN" sz="3200" dirty="0"/>
              <a:t>(PLV) (</a:t>
            </a:r>
            <a:r>
              <a:rPr lang="en-US" altLang="zh-CN" sz="3200" dirty="0" err="1"/>
              <a:t>Canolty</a:t>
            </a:r>
            <a:r>
              <a:rPr lang="en-US" altLang="zh-CN" sz="3200" dirty="0"/>
              <a:t> et al., 2012b)</a:t>
            </a:r>
            <a:r>
              <a:rPr lang="zh-CN" altLang="en-US" sz="3200" dirty="0"/>
              <a:t>。</a:t>
            </a:r>
            <a:endParaRPr lang="en-US" altLang="zh-CN" sz="3200" dirty="0"/>
          </a:p>
          <a:p>
            <a:pPr>
              <a:lnSpc>
                <a:spcPct val="150000"/>
              </a:lnSpc>
            </a:pPr>
            <a:r>
              <a:rPr lang="zh-CN" altLang="en-US" sz="3200" dirty="0"/>
              <a:t> </a:t>
            </a:r>
            <a:r>
              <a:rPr lang="en-US" altLang="zh-CN" sz="3200" dirty="0"/>
              <a:t>PLV </a:t>
            </a:r>
            <a:r>
              <a:rPr lang="zh-CN" altLang="en-US" sz="3200" dirty="0"/>
              <a:t>是一个复数；它的大小代表试验到试验的相位一致性，它的角度代表两个信号之间的首选相位关系。对 </a:t>
            </a:r>
            <a:r>
              <a:rPr lang="en-US" altLang="zh-CN" sz="3200" dirty="0"/>
              <a:t>PLV </a:t>
            </a:r>
            <a:r>
              <a:rPr lang="zh-CN" altLang="en-US" sz="3200" dirty="0"/>
              <a:t>幅度的分析表明存在显着的相位关系（通过循环改组 </a:t>
            </a:r>
            <a:r>
              <a:rPr lang="en-US" altLang="zh-CN" sz="3200" dirty="0"/>
              <a:t>LFO </a:t>
            </a:r>
            <a:r>
              <a:rPr lang="zh-CN" altLang="en-US" sz="3200" dirty="0"/>
              <a:t>的相位来评估），单个 </a:t>
            </a:r>
            <a:r>
              <a:rPr lang="en-US" altLang="zh-CN" sz="3200" dirty="0"/>
              <a:t>M1 </a:t>
            </a:r>
            <a:r>
              <a:rPr lang="zh-CN" altLang="en-US" sz="3200" dirty="0"/>
              <a:t>通道如图 </a:t>
            </a:r>
            <a:r>
              <a:rPr lang="en-US" altLang="zh-CN" sz="3200" dirty="0"/>
              <a:t>5A </a:t>
            </a:r>
            <a:r>
              <a:rPr lang="zh-CN" altLang="en-US" sz="3200" dirty="0"/>
              <a:t>所示（极坐标直方图）平均而言，我们受试者中 </a:t>
            </a:r>
            <a:r>
              <a:rPr lang="en-US" altLang="zh-CN" sz="3200" dirty="0"/>
              <a:t>70% </a:t>
            </a:r>
            <a:r>
              <a:rPr lang="zh-CN" altLang="en-US" sz="3200" dirty="0"/>
              <a:t>的通道表现出如此显着的关系（图 </a:t>
            </a:r>
            <a:r>
              <a:rPr lang="en-US" altLang="zh-CN" sz="3200" dirty="0"/>
              <a:t>5B</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13</a:t>
            </a:fld>
            <a:endParaRPr lang="zh-CN" altLang="en-US"/>
          </a:p>
        </p:txBody>
      </p:sp>
    </p:spTree>
    <p:extLst>
      <p:ext uri="{BB962C8B-B14F-4D97-AF65-F5344CB8AC3E}">
        <p14:creationId xmlns:p14="http://schemas.microsoft.com/office/powerpoint/2010/main" val="2646949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14</a:t>
            </a:fld>
            <a:endParaRPr lang="zh-CN" altLang="en-US"/>
          </a:p>
        </p:txBody>
      </p:sp>
    </p:spTree>
    <p:extLst>
      <p:ext uri="{BB962C8B-B14F-4D97-AF65-F5344CB8AC3E}">
        <p14:creationId xmlns:p14="http://schemas.microsoft.com/office/powerpoint/2010/main" val="3461188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15</a:t>
            </a:fld>
            <a:endParaRPr lang="zh-CN" altLang="en-US"/>
          </a:p>
        </p:txBody>
      </p:sp>
    </p:spTree>
    <p:extLst>
      <p:ext uri="{BB962C8B-B14F-4D97-AF65-F5344CB8AC3E}">
        <p14:creationId xmlns:p14="http://schemas.microsoft.com/office/powerpoint/2010/main" val="1185330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16</a:t>
            </a:fld>
            <a:endParaRPr lang="zh-CN" altLang="en-US"/>
          </a:p>
        </p:txBody>
      </p:sp>
    </p:spTree>
    <p:extLst>
      <p:ext uri="{BB962C8B-B14F-4D97-AF65-F5344CB8AC3E}">
        <p14:creationId xmlns:p14="http://schemas.microsoft.com/office/powerpoint/2010/main" val="485249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17</a:t>
            </a:fld>
            <a:endParaRPr lang="zh-CN" altLang="en-US"/>
          </a:p>
        </p:txBody>
      </p:sp>
    </p:spTree>
    <p:extLst>
      <p:ext uri="{BB962C8B-B14F-4D97-AF65-F5344CB8AC3E}">
        <p14:creationId xmlns:p14="http://schemas.microsoft.com/office/powerpoint/2010/main" val="3321924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a:t>关节之间的这种时间协变模式可以用基本的全手控制姿势来表示，称为运动学“协同作用”</a:t>
            </a:r>
          </a:p>
          <a:p>
            <a:r>
              <a:rPr lang="zh-CN" altLang="en-US" sz="3200" dirty="0"/>
              <a:t>在单个动作中做</a:t>
            </a:r>
            <a:r>
              <a:rPr lang="en-US" altLang="zh-CN" sz="3200" dirty="0"/>
              <a:t>PCA</a:t>
            </a:r>
            <a:r>
              <a:rPr lang="zh-CN" altLang="en-US" sz="3200" dirty="0"/>
              <a:t>得到</a:t>
            </a:r>
            <a:r>
              <a:rPr lang="en-US" altLang="zh-CN" sz="3200" dirty="0"/>
              <a:t>3</a:t>
            </a:r>
            <a:r>
              <a:rPr lang="zh-CN" altLang="en-US" sz="3200" dirty="0"/>
              <a:t>个协同作用， 时间上的三维点，单个</a:t>
            </a:r>
            <a:r>
              <a:rPr lang="en-US" altLang="zh-CN" sz="3200" dirty="0"/>
              <a:t>trial</a:t>
            </a:r>
            <a:r>
              <a:rPr lang="zh-CN" altLang="en-US" sz="3200" dirty="0"/>
              <a:t>的集合表示</a:t>
            </a:r>
          </a:p>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18</a:t>
            </a:fld>
            <a:endParaRPr lang="zh-CN" altLang="en-US"/>
          </a:p>
        </p:txBody>
      </p:sp>
    </p:spTree>
    <p:extLst>
      <p:ext uri="{BB962C8B-B14F-4D97-AF65-F5344CB8AC3E}">
        <p14:creationId xmlns:p14="http://schemas.microsoft.com/office/powerpoint/2010/main" val="2126847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r>
              <a:rPr lang="zh-CN" altLang="en-US" dirty="0"/>
              <a:t>下面是只有拇指运动时做</a:t>
            </a:r>
            <a:r>
              <a:rPr lang="en-US" altLang="zh-CN" dirty="0" err="1"/>
              <a:t>pca</a:t>
            </a:r>
            <a:r>
              <a:rPr lang="zh-CN" altLang="en-US" dirty="0"/>
              <a:t>得到的协同作用的</a:t>
            </a:r>
            <a:r>
              <a:rPr lang="en-US" altLang="zh-CN" dirty="0" err="1"/>
              <a:t>pca</a:t>
            </a:r>
            <a:endParaRPr lang="en-US" altLang="zh-CN" dirty="0"/>
          </a:p>
          <a:p>
            <a:pPr lvl="1">
              <a:lnSpc>
                <a:spcPct val="150000"/>
              </a:lnSpc>
            </a:pPr>
            <a:endParaRPr lang="en-US" altLang="zh-CN" dirty="0"/>
          </a:p>
          <a:p>
            <a:pPr lvl="1">
              <a:lnSpc>
                <a:spcPct val="150000"/>
              </a:lnSpc>
            </a:pPr>
            <a:r>
              <a:rPr lang="zh-CN" altLang="en-US" dirty="0"/>
              <a:t>但是。虽然第一个协同作用确实特定于主导手指（图 </a:t>
            </a:r>
            <a:r>
              <a:rPr lang="en-US" altLang="zh-CN" dirty="0"/>
              <a:t>6C</a:t>
            </a:r>
            <a:r>
              <a:rPr lang="zh-CN" altLang="en-US" dirty="0"/>
              <a:t>），但随后的协同作用表现出多关节协变。</a:t>
            </a:r>
          </a:p>
          <a:p>
            <a:pPr lvl="1">
              <a:lnSpc>
                <a:spcPct val="150000"/>
              </a:lnSpc>
            </a:pPr>
            <a:endParaRPr lang="zh-CN" altLang="en-US" dirty="0"/>
          </a:p>
          <a:p>
            <a:pPr lvl="1">
              <a:lnSpc>
                <a:spcPct val="150000"/>
              </a:lnSpc>
            </a:pPr>
            <a:r>
              <a:rPr lang="zh-CN" altLang="en-US" dirty="0"/>
              <a:t>猜测 后面两个协同作用是是运动学数据中的一个重要变化来源？</a:t>
            </a:r>
            <a:endParaRPr lang="en-US" altLang="zh-CN" dirty="0"/>
          </a:p>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19</a:t>
            </a:fld>
            <a:endParaRPr lang="zh-CN" altLang="en-US"/>
          </a:p>
        </p:txBody>
      </p:sp>
    </p:spTree>
    <p:extLst>
      <p:ext uri="{BB962C8B-B14F-4D97-AF65-F5344CB8AC3E}">
        <p14:creationId xmlns:p14="http://schemas.microsoft.com/office/powerpoint/2010/main" val="174459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a:t>
            </a:fld>
            <a:endParaRPr lang="zh-CN" altLang="en-US"/>
          </a:p>
        </p:txBody>
      </p:sp>
    </p:spTree>
    <p:extLst>
      <p:ext uri="{BB962C8B-B14F-4D97-AF65-F5344CB8AC3E}">
        <p14:creationId xmlns:p14="http://schemas.microsoft.com/office/powerpoint/2010/main" val="1899703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en-US" altLang="zh-CN" sz="3200" b="1" dirty="0">
                <a:solidFill>
                  <a:srgbClr val="000000"/>
                </a:solidFill>
                <a:latin typeface="Times New Roman" panose="02020603050405020304" pitchFamily="18" charset="0"/>
                <a:cs typeface="Times New Roman" panose="02020603050405020304" pitchFamily="18" charset="0"/>
              </a:rPr>
              <a:t>B:</a:t>
            </a:r>
            <a:r>
              <a:rPr lang="zh-CN" altLang="en-US" sz="3200" dirty="0"/>
              <a:t>前三个 </a:t>
            </a:r>
            <a:r>
              <a:rPr lang="en-US" altLang="zh-CN" sz="3200" dirty="0"/>
              <a:t>CCA </a:t>
            </a:r>
            <a:r>
              <a:rPr lang="zh-CN" altLang="en-US" sz="3200" dirty="0"/>
              <a:t>轨迹的交叉验证 </a:t>
            </a:r>
            <a:r>
              <a:rPr lang="en-US" altLang="zh-CN" sz="3200" dirty="0"/>
              <a:t>CCA R </a:t>
            </a:r>
            <a:r>
              <a:rPr lang="zh-CN" altLang="en-US" sz="3200" dirty="0"/>
              <a:t>值的箱线图表示。 饼图显示达到显着性的数据集的比例。 蓝色框的边缘对应于数据的第 </a:t>
            </a:r>
            <a:r>
              <a:rPr lang="en-US" altLang="zh-CN" sz="3200" dirty="0"/>
              <a:t>25 </a:t>
            </a:r>
            <a:r>
              <a:rPr lang="zh-CN" altLang="en-US" sz="3200" dirty="0"/>
              <a:t>和第 </a:t>
            </a:r>
            <a:r>
              <a:rPr lang="en-US" altLang="zh-CN" sz="3200" dirty="0"/>
              <a:t>75 </a:t>
            </a:r>
            <a:r>
              <a:rPr lang="zh-CN" altLang="en-US" sz="3200" dirty="0"/>
              <a:t>个百分位数，红色水平线对应于中位数，而晶须延伸到不被视为异常值的整个数据分布。</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20</a:t>
            </a:fld>
            <a:endParaRPr lang="zh-CN" altLang="en-US"/>
          </a:p>
        </p:txBody>
      </p:sp>
    </p:spTree>
    <p:extLst>
      <p:ext uri="{BB962C8B-B14F-4D97-AF65-F5344CB8AC3E}">
        <p14:creationId xmlns:p14="http://schemas.microsoft.com/office/powerpoint/2010/main" val="1929341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en-US" altLang="zh-CN" sz="3200" b="1" dirty="0">
                <a:solidFill>
                  <a:srgbClr val="000000"/>
                </a:solidFill>
                <a:latin typeface="Times New Roman" panose="02020603050405020304" pitchFamily="18" charset="0"/>
                <a:cs typeface="Times New Roman" panose="02020603050405020304" pitchFamily="18" charset="0"/>
              </a:rPr>
              <a:t>B:</a:t>
            </a:r>
            <a:r>
              <a:rPr lang="zh-CN" altLang="en-US" sz="3200" dirty="0"/>
              <a:t>前三个 </a:t>
            </a:r>
            <a:r>
              <a:rPr lang="en-US" altLang="zh-CN" sz="3200" dirty="0"/>
              <a:t>CCA </a:t>
            </a:r>
            <a:r>
              <a:rPr lang="zh-CN" altLang="en-US" sz="3200" dirty="0"/>
              <a:t>轨迹的交叉验证 </a:t>
            </a:r>
            <a:r>
              <a:rPr lang="en-US" altLang="zh-CN" sz="3200" dirty="0"/>
              <a:t>CCA R </a:t>
            </a:r>
            <a:r>
              <a:rPr lang="zh-CN" altLang="en-US" sz="3200" dirty="0"/>
              <a:t>值的箱线图表示。 饼图显示达到显着性的数据集的比例。 蓝色框的边缘对应于数据的第 </a:t>
            </a:r>
            <a:r>
              <a:rPr lang="en-US" altLang="zh-CN" sz="3200" dirty="0"/>
              <a:t>25 </a:t>
            </a:r>
            <a:r>
              <a:rPr lang="zh-CN" altLang="en-US" sz="3200" dirty="0"/>
              <a:t>和第 </a:t>
            </a:r>
            <a:r>
              <a:rPr lang="en-US" altLang="zh-CN" sz="3200" dirty="0"/>
              <a:t>75 </a:t>
            </a:r>
            <a:r>
              <a:rPr lang="zh-CN" altLang="en-US" sz="3200" dirty="0"/>
              <a:t>个百分位数，红色水平线对应于中位数，而晶须延伸到不被视为异常值的整个数据分布。</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21</a:t>
            </a:fld>
            <a:endParaRPr lang="zh-CN" altLang="en-US"/>
          </a:p>
        </p:txBody>
      </p:sp>
    </p:spTree>
    <p:extLst>
      <p:ext uri="{BB962C8B-B14F-4D97-AF65-F5344CB8AC3E}">
        <p14:creationId xmlns:p14="http://schemas.microsoft.com/office/powerpoint/2010/main" val="2897059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en-US" altLang="zh-CN" sz="3200" b="1" dirty="0">
                <a:solidFill>
                  <a:srgbClr val="000000"/>
                </a:solidFill>
                <a:latin typeface="Times New Roman" panose="02020603050405020304" pitchFamily="18" charset="0"/>
                <a:cs typeface="Times New Roman" panose="02020603050405020304" pitchFamily="18" charset="0"/>
              </a:rPr>
              <a:t>B:</a:t>
            </a:r>
            <a:r>
              <a:rPr lang="zh-CN" altLang="en-US" sz="3200" dirty="0"/>
              <a:t>前三个 </a:t>
            </a:r>
            <a:r>
              <a:rPr lang="en-US" altLang="zh-CN" sz="3200" dirty="0"/>
              <a:t>CCA </a:t>
            </a:r>
            <a:r>
              <a:rPr lang="zh-CN" altLang="en-US" sz="3200" dirty="0"/>
              <a:t>轨迹的交叉验证 </a:t>
            </a:r>
            <a:r>
              <a:rPr lang="en-US" altLang="zh-CN" sz="3200" dirty="0"/>
              <a:t>CCA R </a:t>
            </a:r>
            <a:r>
              <a:rPr lang="zh-CN" altLang="en-US" sz="3200" dirty="0"/>
              <a:t>值的箱线图表示。 饼图显示达到显着性的数据集的比例。 蓝色框的边缘对应于数据的第 </a:t>
            </a:r>
            <a:r>
              <a:rPr lang="en-US" altLang="zh-CN" sz="3200" dirty="0"/>
              <a:t>25 </a:t>
            </a:r>
            <a:r>
              <a:rPr lang="zh-CN" altLang="en-US" sz="3200" dirty="0"/>
              <a:t>和第 </a:t>
            </a:r>
            <a:r>
              <a:rPr lang="en-US" altLang="zh-CN" sz="3200" dirty="0"/>
              <a:t>75 </a:t>
            </a:r>
            <a:r>
              <a:rPr lang="zh-CN" altLang="en-US" sz="3200" dirty="0"/>
              <a:t>个百分位数，红色水平线对应于中位数，而晶须延伸到不被视为异常值的整个数据分布。</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22</a:t>
            </a:fld>
            <a:endParaRPr lang="zh-CN" altLang="en-US"/>
          </a:p>
        </p:txBody>
      </p:sp>
    </p:spTree>
    <p:extLst>
      <p:ext uri="{BB962C8B-B14F-4D97-AF65-F5344CB8AC3E}">
        <p14:creationId xmlns:p14="http://schemas.microsoft.com/office/powerpoint/2010/main" val="1433809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en-US" altLang="zh-CN" sz="3200" b="1" dirty="0">
                <a:solidFill>
                  <a:srgbClr val="000000"/>
                </a:solidFill>
                <a:latin typeface="Times New Roman" panose="02020603050405020304" pitchFamily="18" charset="0"/>
                <a:cs typeface="Times New Roman" panose="02020603050405020304" pitchFamily="18" charset="0"/>
              </a:rPr>
              <a:t>B:</a:t>
            </a:r>
            <a:r>
              <a:rPr lang="zh-CN" altLang="en-US" sz="3200" dirty="0"/>
              <a:t>前三个 </a:t>
            </a:r>
            <a:r>
              <a:rPr lang="en-US" altLang="zh-CN" sz="3200" dirty="0"/>
              <a:t>CCA </a:t>
            </a:r>
            <a:r>
              <a:rPr lang="zh-CN" altLang="en-US" sz="3200" dirty="0"/>
              <a:t>轨迹的交叉验证 </a:t>
            </a:r>
            <a:r>
              <a:rPr lang="en-US" altLang="zh-CN" sz="3200" dirty="0"/>
              <a:t>CCA R </a:t>
            </a:r>
            <a:r>
              <a:rPr lang="zh-CN" altLang="en-US" sz="3200" dirty="0"/>
              <a:t>值的箱线图表示。 饼图显示达到显着性的数据集的比例。 蓝色框的边缘对应于数据的第 </a:t>
            </a:r>
            <a:r>
              <a:rPr lang="en-US" altLang="zh-CN" sz="3200" dirty="0"/>
              <a:t>25 </a:t>
            </a:r>
            <a:r>
              <a:rPr lang="zh-CN" altLang="en-US" sz="3200" dirty="0"/>
              <a:t>和第 </a:t>
            </a:r>
            <a:r>
              <a:rPr lang="en-US" altLang="zh-CN" sz="3200" dirty="0"/>
              <a:t>75 </a:t>
            </a:r>
            <a:r>
              <a:rPr lang="zh-CN" altLang="en-US" sz="3200" dirty="0"/>
              <a:t>个百分位数，红色水平线对应于中位数，而晶须延伸到不被视为异常值的整个数据分布。</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23</a:t>
            </a:fld>
            <a:endParaRPr lang="zh-CN" altLang="en-US"/>
          </a:p>
        </p:txBody>
      </p:sp>
    </p:spTree>
    <p:extLst>
      <p:ext uri="{BB962C8B-B14F-4D97-AF65-F5344CB8AC3E}">
        <p14:creationId xmlns:p14="http://schemas.microsoft.com/office/powerpoint/2010/main" val="590449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3200" dirty="0"/>
              <a:t>找最重要的</a:t>
            </a:r>
            <a:r>
              <a:rPr lang="en-US" altLang="zh-CN" sz="3200" dirty="0"/>
              <a:t>channel</a:t>
            </a:r>
            <a:r>
              <a:rPr lang="zh-CN" altLang="en-US" sz="3200" dirty="0"/>
              <a:t>，在第一个 </a:t>
            </a:r>
            <a:r>
              <a:rPr lang="en-US" altLang="zh-CN" sz="3200" dirty="0"/>
              <a:t>CCA </a:t>
            </a:r>
            <a:r>
              <a:rPr lang="zh-CN" altLang="en-US" sz="3200" dirty="0"/>
              <a:t>神经模式中删除权重最高的 </a:t>
            </a:r>
            <a:r>
              <a:rPr lang="en-US" altLang="zh-CN" sz="3200" dirty="0"/>
              <a:t>LFO </a:t>
            </a:r>
            <a:r>
              <a:rPr lang="zh-CN" altLang="en-US" sz="3200" dirty="0"/>
              <a:t>通道会显着降低与协同作用的相关性。 使用所有通道时，</a:t>
            </a:r>
            <a:r>
              <a:rPr lang="en-US" altLang="zh-CN" sz="3200" dirty="0"/>
              <a:t>y </a:t>
            </a:r>
            <a:r>
              <a:rPr lang="zh-CN" altLang="en-US" sz="3200" dirty="0"/>
              <a:t>轴的比例被归一化为最大平方相关。</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24</a:t>
            </a:fld>
            <a:endParaRPr lang="zh-CN" altLang="en-US"/>
          </a:p>
        </p:txBody>
      </p:sp>
    </p:spTree>
    <p:extLst>
      <p:ext uri="{BB962C8B-B14F-4D97-AF65-F5344CB8AC3E}">
        <p14:creationId xmlns:p14="http://schemas.microsoft.com/office/powerpoint/2010/main" val="3978011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en-US" altLang="zh-CN" sz="3200" b="1" dirty="0">
                <a:solidFill>
                  <a:srgbClr val="000000"/>
                </a:solidFill>
                <a:latin typeface="Times New Roman" panose="02020603050405020304" pitchFamily="18" charset="0"/>
                <a:cs typeface="Times New Roman" panose="02020603050405020304" pitchFamily="18" charset="0"/>
              </a:rPr>
              <a:t>B:</a:t>
            </a:r>
            <a:r>
              <a:rPr lang="zh-CN" altLang="en-US" sz="3200" dirty="0"/>
              <a:t>前三个 </a:t>
            </a:r>
            <a:r>
              <a:rPr lang="en-US" altLang="zh-CN" sz="3200" dirty="0"/>
              <a:t>CCA </a:t>
            </a:r>
            <a:r>
              <a:rPr lang="zh-CN" altLang="en-US" sz="3200" dirty="0"/>
              <a:t>轨迹的交叉验证 </a:t>
            </a:r>
            <a:r>
              <a:rPr lang="en-US" altLang="zh-CN" sz="3200" dirty="0"/>
              <a:t>CCA R </a:t>
            </a:r>
            <a:r>
              <a:rPr lang="zh-CN" altLang="en-US" sz="3200" dirty="0"/>
              <a:t>值的箱线图表示。 饼图显示达到显着性的数据集的比例。 蓝色框的边缘对应于数据的第 </a:t>
            </a:r>
            <a:r>
              <a:rPr lang="en-US" altLang="zh-CN" sz="3200" dirty="0"/>
              <a:t>25 </a:t>
            </a:r>
            <a:r>
              <a:rPr lang="zh-CN" altLang="en-US" sz="3200" dirty="0"/>
              <a:t>和第 </a:t>
            </a:r>
            <a:r>
              <a:rPr lang="en-US" altLang="zh-CN" sz="3200" dirty="0"/>
              <a:t>75 </a:t>
            </a:r>
            <a:r>
              <a:rPr lang="zh-CN" altLang="en-US" sz="3200" dirty="0"/>
              <a:t>个百分位数，红色水平线对应于中位数，而晶须延伸到不被视为异常值的整个数据分布。</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25</a:t>
            </a:fld>
            <a:endParaRPr lang="zh-CN" altLang="en-US"/>
          </a:p>
        </p:txBody>
      </p:sp>
    </p:spTree>
    <p:extLst>
      <p:ext uri="{BB962C8B-B14F-4D97-AF65-F5344CB8AC3E}">
        <p14:creationId xmlns:p14="http://schemas.microsoft.com/office/powerpoint/2010/main" val="429320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kumimoji="1" lang="en-US" altLang="zh-CN" sz="3200" b="1" dirty="0">
                <a:solidFill>
                  <a:srgbClr val="000000"/>
                </a:solidFill>
                <a:latin typeface="Times New Roman" panose="02020603050405020304" pitchFamily="18" charset="0"/>
                <a:cs typeface="Times New Roman" panose="02020603050405020304" pitchFamily="18" charset="0"/>
              </a:rPr>
              <a:t>B:</a:t>
            </a:r>
            <a:r>
              <a:rPr lang="zh-CN" altLang="en-US" sz="3200" dirty="0"/>
              <a:t>前三个 </a:t>
            </a:r>
            <a:r>
              <a:rPr lang="en-US" altLang="zh-CN" sz="3200" dirty="0"/>
              <a:t>CCA </a:t>
            </a:r>
            <a:r>
              <a:rPr lang="zh-CN" altLang="en-US" sz="3200" dirty="0"/>
              <a:t>轨迹的交叉验证 </a:t>
            </a:r>
            <a:r>
              <a:rPr lang="en-US" altLang="zh-CN" sz="3200" dirty="0"/>
              <a:t>CCA R </a:t>
            </a:r>
            <a:r>
              <a:rPr lang="zh-CN" altLang="en-US" sz="3200" dirty="0"/>
              <a:t>值的箱线图表示。 饼图显示达到显着性的数据集的比例。 蓝色框的边缘对应于数据的第 </a:t>
            </a:r>
            <a:r>
              <a:rPr lang="en-US" altLang="zh-CN" sz="3200" dirty="0"/>
              <a:t>25 </a:t>
            </a:r>
            <a:r>
              <a:rPr lang="zh-CN" altLang="en-US" sz="3200" dirty="0"/>
              <a:t>和第 </a:t>
            </a:r>
            <a:r>
              <a:rPr lang="en-US" altLang="zh-CN" sz="3200" dirty="0"/>
              <a:t>75 </a:t>
            </a:r>
            <a:r>
              <a:rPr lang="zh-CN" altLang="en-US" sz="3200" dirty="0"/>
              <a:t>个百分位数，红色水平线对应于中位数，而晶须延伸到不被视为异常值的整个数据分布。</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26</a:t>
            </a:fld>
            <a:endParaRPr lang="zh-CN" altLang="en-US"/>
          </a:p>
        </p:txBody>
      </p:sp>
    </p:spTree>
    <p:extLst>
      <p:ext uri="{BB962C8B-B14F-4D97-AF65-F5344CB8AC3E}">
        <p14:creationId xmlns:p14="http://schemas.microsoft.com/office/powerpoint/2010/main" val="172551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27</a:t>
            </a:fld>
            <a:endParaRPr lang="zh-CN" altLang="en-US"/>
          </a:p>
        </p:txBody>
      </p:sp>
    </p:spTree>
    <p:extLst>
      <p:ext uri="{BB962C8B-B14F-4D97-AF65-F5344CB8AC3E}">
        <p14:creationId xmlns:p14="http://schemas.microsoft.com/office/powerpoint/2010/main" val="313574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a:t>
            </a:fld>
            <a:endParaRPr lang="zh-CN" altLang="en-US"/>
          </a:p>
        </p:txBody>
      </p:sp>
    </p:spTree>
    <p:extLst>
      <p:ext uri="{BB962C8B-B14F-4D97-AF65-F5344CB8AC3E}">
        <p14:creationId xmlns:p14="http://schemas.microsoft.com/office/powerpoint/2010/main" val="233285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4</a:t>
            </a:fld>
            <a:endParaRPr lang="zh-CN" altLang="en-US"/>
          </a:p>
        </p:txBody>
      </p:sp>
    </p:spTree>
    <p:extLst>
      <p:ext uri="{BB962C8B-B14F-4D97-AF65-F5344CB8AC3E}">
        <p14:creationId xmlns:p14="http://schemas.microsoft.com/office/powerpoint/2010/main" val="121982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5</a:t>
            </a:fld>
            <a:endParaRPr lang="zh-CN" altLang="en-US"/>
          </a:p>
        </p:txBody>
      </p:sp>
    </p:spTree>
    <p:extLst>
      <p:ext uri="{BB962C8B-B14F-4D97-AF65-F5344CB8AC3E}">
        <p14:creationId xmlns:p14="http://schemas.microsoft.com/office/powerpoint/2010/main" val="385335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6</a:t>
            </a:fld>
            <a:endParaRPr lang="zh-CN" altLang="en-US"/>
          </a:p>
        </p:txBody>
      </p:sp>
    </p:spTree>
    <p:extLst>
      <p:ext uri="{BB962C8B-B14F-4D97-AF65-F5344CB8AC3E}">
        <p14:creationId xmlns:p14="http://schemas.microsoft.com/office/powerpoint/2010/main" val="162483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7</a:t>
            </a:fld>
            <a:endParaRPr lang="zh-CN" altLang="en-US"/>
          </a:p>
        </p:txBody>
      </p:sp>
    </p:spTree>
    <p:extLst>
      <p:ext uri="{BB962C8B-B14F-4D97-AF65-F5344CB8AC3E}">
        <p14:creationId xmlns:p14="http://schemas.microsoft.com/office/powerpoint/2010/main" val="10049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8</a:t>
            </a:fld>
            <a:endParaRPr lang="zh-CN" altLang="en-US"/>
          </a:p>
        </p:txBody>
      </p:sp>
    </p:spTree>
    <p:extLst>
      <p:ext uri="{BB962C8B-B14F-4D97-AF65-F5344CB8AC3E}">
        <p14:creationId xmlns:p14="http://schemas.microsoft.com/office/powerpoint/2010/main" val="385374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3200" dirty="0"/>
              <a:t>单个被试单个动作用</a:t>
            </a:r>
            <a:r>
              <a:rPr lang="en-US" altLang="zh-CN" sz="3200" dirty="0"/>
              <a:t>PCA</a:t>
            </a:r>
            <a:r>
              <a:rPr lang="zh-CN" altLang="en-US" sz="3200" dirty="0"/>
              <a:t>找</a:t>
            </a:r>
            <a:r>
              <a:rPr lang="en-US" altLang="zh-CN" sz="3200" dirty="0"/>
              <a:t>manifold</a:t>
            </a:r>
            <a:r>
              <a:rPr lang="zh-CN" altLang="en-US" sz="3200" dirty="0"/>
              <a:t>，</a:t>
            </a:r>
            <a:r>
              <a:rPr lang="en-US" altLang="zh-CN" sz="3200" dirty="0"/>
              <a:t>45D</a:t>
            </a:r>
            <a:r>
              <a:rPr lang="zh-CN" altLang="en-US" sz="3200" dirty="0"/>
              <a:t>可以得到</a:t>
            </a:r>
            <a:r>
              <a:rPr lang="en-US" altLang="zh-CN" sz="3200" dirty="0"/>
              <a:t>75</a:t>
            </a:r>
            <a:r>
              <a:rPr lang="zh-CN" altLang="en-US" sz="3200" dirty="0"/>
              <a:t>的</a:t>
            </a:r>
            <a:r>
              <a:rPr lang="en-US" altLang="zh-CN" sz="3200" dirty="0"/>
              <a:t>variance</a:t>
            </a:r>
            <a:r>
              <a:rPr lang="zh-CN" altLang="en-US" sz="3200" dirty="0"/>
              <a:t>，</a:t>
            </a:r>
            <a:r>
              <a:rPr lang="en-US" altLang="zh-CN" sz="3200" dirty="0"/>
              <a:t>5</a:t>
            </a:r>
            <a:r>
              <a:rPr lang="zh-CN" altLang="en-US" sz="3200" dirty="0"/>
              <a:t>折之内，故用这个维度作为流行维度</a:t>
            </a:r>
            <a:endParaRPr lang="en-US" altLang="zh-CN" sz="3200" dirty="0"/>
          </a:p>
          <a:p>
            <a:pPr>
              <a:lnSpc>
                <a:spcPct val="150000"/>
              </a:lnSpc>
            </a:pPr>
            <a:r>
              <a:rPr lang="zh-CN" altLang="en-US" sz="3200" dirty="0"/>
              <a:t>图 </a:t>
            </a:r>
            <a:r>
              <a:rPr lang="en-US" altLang="zh-CN" sz="3200" dirty="0"/>
              <a:t>3B </a:t>
            </a:r>
            <a:r>
              <a:rPr lang="zh-CN" altLang="en-US" sz="3200" dirty="0"/>
              <a:t>显示了一名参与者的拇指和其他七个动作流形之间的主要角度，拇指和其他七个动作之间的主要角度远低于偶然预期的角度（图 </a:t>
            </a:r>
            <a:r>
              <a:rPr lang="en-US" altLang="zh-CN" sz="3200" dirty="0"/>
              <a:t>3B</a:t>
            </a:r>
            <a:r>
              <a:rPr lang="zh-CN" altLang="en-US" sz="3200" dirty="0"/>
              <a:t>）</a:t>
            </a:r>
            <a:endParaRPr lang="en-US" altLang="zh-CN" sz="3200" dirty="0"/>
          </a:p>
          <a:p>
            <a:pPr>
              <a:lnSpc>
                <a:spcPct val="150000"/>
              </a:lnSpc>
            </a:pPr>
            <a:r>
              <a:rPr lang="zh-CN" altLang="en-US" sz="3200" dirty="0"/>
              <a:t>图 </a:t>
            </a:r>
            <a:r>
              <a:rPr lang="en-US" altLang="zh-CN" sz="3200" dirty="0"/>
              <a:t>3C 28</a:t>
            </a:r>
            <a:r>
              <a:rPr lang="zh-CN" altLang="en-US" sz="3200" dirty="0"/>
              <a:t>（</a:t>
            </a:r>
            <a:r>
              <a:rPr lang="en-US" altLang="zh-CN" sz="3200" dirty="0"/>
              <a:t>8*7/2</a:t>
            </a:r>
            <a:r>
              <a:rPr lang="zh-CN" altLang="en-US" sz="3200" dirty="0"/>
              <a:t>）次比较中，</a:t>
            </a:r>
            <a:r>
              <a:rPr lang="en-US" altLang="zh-CN" sz="3200" dirty="0"/>
              <a:t>45 </a:t>
            </a:r>
            <a:r>
              <a:rPr lang="zh-CN" altLang="en-US" sz="3200" dirty="0"/>
              <a:t>个主角中至少有 </a:t>
            </a:r>
            <a:r>
              <a:rPr lang="en-US" altLang="zh-CN" sz="3200" dirty="0"/>
              <a:t>44 </a:t>
            </a:r>
            <a:r>
              <a:rPr lang="zh-CN" altLang="en-US" sz="3200" dirty="0"/>
              <a:t>个比偶然预期的要小得多，因此流形在运动中类似地定向在高维通道空间中</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9</a:t>
            </a:fld>
            <a:endParaRPr lang="zh-CN" altLang="en-US"/>
          </a:p>
        </p:txBody>
      </p:sp>
    </p:spTree>
    <p:extLst>
      <p:ext uri="{BB962C8B-B14F-4D97-AF65-F5344CB8AC3E}">
        <p14:creationId xmlns:p14="http://schemas.microsoft.com/office/powerpoint/2010/main" val="32509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E845E-0685-4DD8-8756-3C37608DED8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F452A7-875F-4193-9AA0-F0133A0CA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A10981-9512-4FC5-80B9-42B78A13687A}"/>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4DF49C8A-B314-46E7-AABC-02A59E7B5D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6E1A19-9ABB-4C1B-9579-03C28E4D7F08}"/>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64302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E8FE2-3B8D-413B-B06D-46A13B4807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3040EF-030A-4A1D-9CC9-B2229E6F426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6C802B-EA49-49D4-B0F2-F622B2F0026D}"/>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35BD5912-9F23-4CDB-9276-EFDB6A2A62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FE0708-0647-4D7D-9A24-74D8C7A74D10}"/>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21213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E5E569-AD72-480F-9462-32D55EF6C8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CBCFCF-C26B-421C-A11F-02593C69D06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BAE60F-FE0F-418E-9AE8-C780BE13A4A8}"/>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6DE3AA4F-BDDB-4684-AA78-37BD2D95EF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A47CC7-51CB-4785-B766-A0EB9FF20441}"/>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261738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t>‹#›</a:t>
            </a:fld>
            <a:endParaRPr lang="zh-CN" altLang="en-US" dirty="0"/>
          </a:p>
        </p:txBody>
      </p:sp>
      <p:grpSp>
        <p:nvGrpSpPr>
          <p:cNvPr id="3" name="Group 74"/>
          <p:cNvGrpSpPr>
            <a:grpSpLocks noChangeAspect="1"/>
          </p:cNvGrpSpPr>
          <p:nvPr userDrawn="1"/>
        </p:nvGrpSpPr>
        <p:grpSpPr bwMode="auto">
          <a:xfrm>
            <a:off x="9873198" y="224064"/>
            <a:ext cx="1873384" cy="521122"/>
            <a:chOff x="954" y="660"/>
            <a:chExt cx="1269" cy="353"/>
          </a:xfrm>
          <a:solidFill>
            <a:schemeClr val="tx2"/>
          </a:solidFill>
        </p:grpSpPr>
        <p:sp>
          <p:nvSpPr>
            <p:cNvPr id="5"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8"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9"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0"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1"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2"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3"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4"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5"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6"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7"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8"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9"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0"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1"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2"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3"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4"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5"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6"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7"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8"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9"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0"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1"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2"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3"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4"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5"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6"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7"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8"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9"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0"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1"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2"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3"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4"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5"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6"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7"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8"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9"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0"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1"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2"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3"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4"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5"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6"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7"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8"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9"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0"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1"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2"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3"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4"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5"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6"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7"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8"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9"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0"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1"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grpSp>
      <p:grpSp>
        <p:nvGrpSpPr>
          <p:cNvPr id="74" name="组合 73"/>
          <p:cNvGrpSpPr/>
          <p:nvPr userDrawn="1"/>
        </p:nvGrpSpPr>
        <p:grpSpPr>
          <a:xfrm>
            <a:off x="445418" y="5902169"/>
            <a:ext cx="637411" cy="612930"/>
            <a:chOff x="1717634" y="914982"/>
            <a:chExt cx="637411" cy="612930"/>
          </a:xfrm>
          <a:solidFill>
            <a:schemeClr val="tx2"/>
          </a:solidFill>
        </p:grpSpPr>
        <p:sp>
          <p:nvSpPr>
            <p:cNvPr id="75" name="Freeform 6"/>
            <p:cNvSpPr/>
            <p:nvPr/>
          </p:nvSpPr>
          <p:spPr bwMode="auto">
            <a:xfrm>
              <a:off x="1717634" y="914982"/>
              <a:ext cx="315186" cy="288564"/>
            </a:xfrm>
            <a:custGeom>
              <a:avLst/>
              <a:gdLst>
                <a:gd name="T0" fmla="*/ 106 w 385"/>
                <a:gd name="T1" fmla="*/ 0 h 352"/>
                <a:gd name="T2" fmla="*/ 155 w 385"/>
                <a:gd name="T3" fmla="*/ 33 h 352"/>
                <a:gd name="T4" fmla="*/ 195 w 385"/>
                <a:gd name="T5" fmla="*/ 44 h 352"/>
                <a:gd name="T6" fmla="*/ 299 w 385"/>
                <a:gd name="T7" fmla="*/ 187 h 352"/>
                <a:gd name="T8" fmla="*/ 291 w 385"/>
                <a:gd name="T9" fmla="*/ 223 h 352"/>
                <a:gd name="T10" fmla="*/ 300 w 385"/>
                <a:gd name="T11" fmla="*/ 259 h 352"/>
                <a:gd name="T12" fmla="*/ 337 w 385"/>
                <a:gd name="T13" fmla="*/ 252 h 352"/>
                <a:gd name="T14" fmla="*/ 352 w 385"/>
                <a:gd name="T15" fmla="*/ 218 h 352"/>
                <a:gd name="T16" fmla="*/ 379 w 385"/>
                <a:gd name="T17" fmla="*/ 225 h 352"/>
                <a:gd name="T18" fmla="*/ 349 w 385"/>
                <a:gd name="T19" fmla="*/ 300 h 352"/>
                <a:gd name="T20" fmla="*/ 302 w 385"/>
                <a:gd name="T21" fmla="*/ 301 h 352"/>
                <a:gd name="T22" fmla="*/ 267 w 385"/>
                <a:gd name="T23" fmla="*/ 314 h 352"/>
                <a:gd name="T24" fmla="*/ 180 w 385"/>
                <a:gd name="T25" fmla="*/ 331 h 352"/>
                <a:gd name="T26" fmla="*/ 183 w 385"/>
                <a:gd name="T27" fmla="*/ 327 h 352"/>
                <a:gd name="T28" fmla="*/ 177 w 385"/>
                <a:gd name="T29" fmla="*/ 272 h 352"/>
                <a:gd name="T30" fmla="*/ 169 w 385"/>
                <a:gd name="T31" fmla="*/ 242 h 352"/>
                <a:gd name="T32" fmla="*/ 200 w 385"/>
                <a:gd name="T33" fmla="*/ 232 h 352"/>
                <a:gd name="T34" fmla="*/ 246 w 385"/>
                <a:gd name="T35" fmla="*/ 207 h 352"/>
                <a:gd name="T36" fmla="*/ 241 w 385"/>
                <a:gd name="T37" fmla="*/ 136 h 352"/>
                <a:gd name="T38" fmla="*/ 186 w 385"/>
                <a:gd name="T39" fmla="*/ 93 h 352"/>
                <a:gd name="T40" fmla="*/ 152 w 385"/>
                <a:gd name="T41" fmla="*/ 163 h 352"/>
                <a:gd name="T42" fmla="*/ 152 w 385"/>
                <a:gd name="T43" fmla="*/ 184 h 352"/>
                <a:gd name="T44" fmla="*/ 152 w 385"/>
                <a:gd name="T45" fmla="*/ 219 h 352"/>
                <a:gd name="T46" fmla="*/ 119 w 385"/>
                <a:gd name="T47" fmla="*/ 228 h 352"/>
                <a:gd name="T48" fmla="*/ 82 w 385"/>
                <a:gd name="T49" fmla="*/ 253 h 352"/>
                <a:gd name="T50" fmla="*/ 77 w 385"/>
                <a:gd name="T51" fmla="*/ 318 h 352"/>
                <a:gd name="T52" fmla="*/ 63 w 385"/>
                <a:gd name="T53" fmla="*/ 339 h 352"/>
                <a:gd name="T54" fmla="*/ 33 w 385"/>
                <a:gd name="T55" fmla="*/ 342 h 352"/>
                <a:gd name="T56" fmla="*/ 28 w 385"/>
                <a:gd name="T57" fmla="*/ 316 h 352"/>
                <a:gd name="T58" fmla="*/ 32 w 385"/>
                <a:gd name="T59" fmla="*/ 215 h 352"/>
                <a:gd name="T60" fmla="*/ 47 w 385"/>
                <a:gd name="T61" fmla="*/ 182 h 352"/>
                <a:gd name="T62" fmla="*/ 34 w 385"/>
                <a:gd name="T63" fmla="*/ 133 h 352"/>
                <a:gd name="T64" fmla="*/ 24 w 385"/>
                <a:gd name="T65" fmla="*/ 131 h 352"/>
                <a:gd name="T66" fmla="*/ 7 w 385"/>
                <a:gd name="T67" fmla="*/ 110 h 352"/>
                <a:gd name="T68" fmla="*/ 34 w 385"/>
                <a:gd name="T69" fmla="*/ 94 h 352"/>
                <a:gd name="T70" fmla="*/ 77 w 385"/>
                <a:gd name="T71" fmla="*/ 116 h 352"/>
                <a:gd name="T72" fmla="*/ 129 w 385"/>
                <a:gd name="T73" fmla="*/ 127 h 352"/>
                <a:gd name="T74" fmla="*/ 126 w 385"/>
                <a:gd name="T75" fmla="*/ 69 h 352"/>
                <a:gd name="T76" fmla="*/ 88 w 385"/>
                <a:gd name="T77" fmla="*/ 47 h 352"/>
                <a:gd name="T78" fmla="*/ 74 w 385"/>
                <a:gd name="T79" fmla="*/ 0 h 352"/>
                <a:gd name="T80" fmla="*/ 106 w 385"/>
                <a:gd name="T81"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52">
                  <a:moveTo>
                    <a:pt x="106" y="0"/>
                  </a:moveTo>
                  <a:cubicBezTo>
                    <a:pt x="122" y="11"/>
                    <a:pt x="138" y="24"/>
                    <a:pt x="155" y="33"/>
                  </a:cubicBezTo>
                  <a:cubicBezTo>
                    <a:pt x="167" y="39"/>
                    <a:pt x="181" y="42"/>
                    <a:pt x="195" y="44"/>
                  </a:cubicBezTo>
                  <a:cubicBezTo>
                    <a:pt x="275" y="55"/>
                    <a:pt x="312" y="107"/>
                    <a:pt x="299" y="187"/>
                  </a:cubicBezTo>
                  <a:cubicBezTo>
                    <a:pt x="297" y="199"/>
                    <a:pt x="291" y="211"/>
                    <a:pt x="291" y="223"/>
                  </a:cubicBezTo>
                  <a:cubicBezTo>
                    <a:pt x="292" y="235"/>
                    <a:pt x="294" y="249"/>
                    <a:pt x="300" y="259"/>
                  </a:cubicBezTo>
                  <a:cubicBezTo>
                    <a:pt x="313" y="276"/>
                    <a:pt x="329" y="272"/>
                    <a:pt x="337" y="252"/>
                  </a:cubicBezTo>
                  <a:cubicBezTo>
                    <a:pt x="341" y="240"/>
                    <a:pt x="344" y="228"/>
                    <a:pt x="352" y="218"/>
                  </a:cubicBezTo>
                  <a:cubicBezTo>
                    <a:pt x="363" y="205"/>
                    <a:pt x="374" y="208"/>
                    <a:pt x="379" y="225"/>
                  </a:cubicBezTo>
                  <a:cubicBezTo>
                    <a:pt x="385" y="248"/>
                    <a:pt x="371" y="291"/>
                    <a:pt x="349" y="300"/>
                  </a:cubicBezTo>
                  <a:cubicBezTo>
                    <a:pt x="335" y="306"/>
                    <a:pt x="317" y="303"/>
                    <a:pt x="302" y="301"/>
                  </a:cubicBezTo>
                  <a:cubicBezTo>
                    <a:pt x="287" y="300"/>
                    <a:pt x="276" y="300"/>
                    <a:pt x="267" y="314"/>
                  </a:cubicBezTo>
                  <a:cubicBezTo>
                    <a:pt x="248" y="345"/>
                    <a:pt x="214" y="352"/>
                    <a:pt x="180" y="331"/>
                  </a:cubicBezTo>
                  <a:cubicBezTo>
                    <a:pt x="181" y="330"/>
                    <a:pt x="182" y="328"/>
                    <a:pt x="183" y="327"/>
                  </a:cubicBezTo>
                  <a:cubicBezTo>
                    <a:pt x="210" y="304"/>
                    <a:pt x="209" y="289"/>
                    <a:pt x="177" y="272"/>
                  </a:cubicBezTo>
                  <a:cubicBezTo>
                    <a:pt x="163" y="264"/>
                    <a:pt x="161" y="255"/>
                    <a:pt x="169" y="242"/>
                  </a:cubicBezTo>
                  <a:cubicBezTo>
                    <a:pt x="177" y="229"/>
                    <a:pt x="184" y="221"/>
                    <a:pt x="200" y="232"/>
                  </a:cubicBezTo>
                  <a:cubicBezTo>
                    <a:pt x="229" y="251"/>
                    <a:pt x="245" y="242"/>
                    <a:pt x="246" y="207"/>
                  </a:cubicBezTo>
                  <a:cubicBezTo>
                    <a:pt x="247" y="183"/>
                    <a:pt x="246" y="159"/>
                    <a:pt x="241" y="136"/>
                  </a:cubicBezTo>
                  <a:cubicBezTo>
                    <a:pt x="235" y="108"/>
                    <a:pt x="212" y="91"/>
                    <a:pt x="186" y="93"/>
                  </a:cubicBezTo>
                  <a:cubicBezTo>
                    <a:pt x="190" y="123"/>
                    <a:pt x="173" y="144"/>
                    <a:pt x="152" y="163"/>
                  </a:cubicBezTo>
                  <a:cubicBezTo>
                    <a:pt x="145" y="170"/>
                    <a:pt x="143" y="177"/>
                    <a:pt x="152" y="184"/>
                  </a:cubicBezTo>
                  <a:cubicBezTo>
                    <a:pt x="164" y="195"/>
                    <a:pt x="159" y="208"/>
                    <a:pt x="152" y="219"/>
                  </a:cubicBezTo>
                  <a:cubicBezTo>
                    <a:pt x="144" y="229"/>
                    <a:pt x="134" y="235"/>
                    <a:pt x="119" y="228"/>
                  </a:cubicBezTo>
                  <a:cubicBezTo>
                    <a:pt x="92" y="216"/>
                    <a:pt x="84" y="222"/>
                    <a:pt x="82" y="253"/>
                  </a:cubicBezTo>
                  <a:cubicBezTo>
                    <a:pt x="80" y="275"/>
                    <a:pt x="80" y="297"/>
                    <a:pt x="77" y="318"/>
                  </a:cubicBezTo>
                  <a:cubicBezTo>
                    <a:pt x="76" y="326"/>
                    <a:pt x="70" y="336"/>
                    <a:pt x="63" y="339"/>
                  </a:cubicBezTo>
                  <a:cubicBezTo>
                    <a:pt x="54" y="343"/>
                    <a:pt x="42" y="345"/>
                    <a:pt x="33" y="342"/>
                  </a:cubicBezTo>
                  <a:cubicBezTo>
                    <a:pt x="28" y="340"/>
                    <a:pt x="25" y="323"/>
                    <a:pt x="28" y="316"/>
                  </a:cubicBezTo>
                  <a:cubicBezTo>
                    <a:pt x="40" y="282"/>
                    <a:pt x="42" y="250"/>
                    <a:pt x="32" y="215"/>
                  </a:cubicBezTo>
                  <a:cubicBezTo>
                    <a:pt x="29" y="206"/>
                    <a:pt x="39" y="191"/>
                    <a:pt x="47" y="182"/>
                  </a:cubicBezTo>
                  <a:cubicBezTo>
                    <a:pt x="69" y="156"/>
                    <a:pt x="67" y="145"/>
                    <a:pt x="34" y="133"/>
                  </a:cubicBezTo>
                  <a:cubicBezTo>
                    <a:pt x="31" y="132"/>
                    <a:pt x="27" y="132"/>
                    <a:pt x="24" y="131"/>
                  </a:cubicBezTo>
                  <a:cubicBezTo>
                    <a:pt x="15" y="126"/>
                    <a:pt x="0" y="124"/>
                    <a:pt x="7" y="110"/>
                  </a:cubicBezTo>
                  <a:cubicBezTo>
                    <a:pt x="12" y="102"/>
                    <a:pt x="26" y="92"/>
                    <a:pt x="34" y="94"/>
                  </a:cubicBezTo>
                  <a:cubicBezTo>
                    <a:pt x="49" y="97"/>
                    <a:pt x="66" y="105"/>
                    <a:pt x="77" y="116"/>
                  </a:cubicBezTo>
                  <a:cubicBezTo>
                    <a:pt x="96" y="136"/>
                    <a:pt x="114" y="141"/>
                    <a:pt x="129" y="127"/>
                  </a:cubicBezTo>
                  <a:cubicBezTo>
                    <a:pt x="146" y="111"/>
                    <a:pt x="145" y="85"/>
                    <a:pt x="126" y="69"/>
                  </a:cubicBezTo>
                  <a:cubicBezTo>
                    <a:pt x="115" y="60"/>
                    <a:pt x="102" y="52"/>
                    <a:pt x="88" y="47"/>
                  </a:cubicBezTo>
                  <a:cubicBezTo>
                    <a:pt x="59" y="34"/>
                    <a:pt x="56" y="27"/>
                    <a:pt x="74" y="0"/>
                  </a:cubicBezTo>
                  <a:cubicBezTo>
                    <a:pt x="85" y="0"/>
                    <a:pt x="95" y="0"/>
                    <a:pt x="1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
            <p:cNvSpPr>
              <a:spLocks noEditPoints="1"/>
            </p:cNvSpPr>
            <p:nvPr/>
          </p:nvSpPr>
          <p:spPr bwMode="auto">
            <a:xfrm>
              <a:off x="1722531" y="1236288"/>
              <a:ext cx="216958" cy="291624"/>
            </a:xfrm>
            <a:custGeom>
              <a:avLst/>
              <a:gdLst>
                <a:gd name="T0" fmla="*/ 20 w 265"/>
                <a:gd name="T1" fmla="*/ 356 h 356"/>
                <a:gd name="T2" fmla="*/ 2 w 265"/>
                <a:gd name="T3" fmla="*/ 340 h 356"/>
                <a:gd name="T4" fmla="*/ 45 w 265"/>
                <a:gd name="T5" fmla="*/ 263 h 356"/>
                <a:gd name="T6" fmla="*/ 73 w 265"/>
                <a:gd name="T7" fmla="*/ 232 h 356"/>
                <a:gd name="T8" fmla="*/ 117 w 265"/>
                <a:gd name="T9" fmla="*/ 227 h 356"/>
                <a:gd name="T10" fmla="*/ 114 w 265"/>
                <a:gd name="T11" fmla="*/ 180 h 356"/>
                <a:gd name="T12" fmla="*/ 68 w 265"/>
                <a:gd name="T13" fmla="*/ 186 h 356"/>
                <a:gd name="T14" fmla="*/ 0 w 265"/>
                <a:gd name="T15" fmla="*/ 134 h 356"/>
                <a:gd name="T16" fmla="*/ 1 w 265"/>
                <a:gd name="T17" fmla="*/ 52 h 356"/>
                <a:gd name="T18" fmla="*/ 11 w 265"/>
                <a:gd name="T19" fmla="*/ 29 h 356"/>
                <a:gd name="T20" fmla="*/ 32 w 265"/>
                <a:gd name="T21" fmla="*/ 35 h 356"/>
                <a:gd name="T22" fmla="*/ 39 w 265"/>
                <a:gd name="T23" fmla="*/ 114 h 356"/>
                <a:gd name="T24" fmla="*/ 67 w 265"/>
                <a:gd name="T25" fmla="*/ 150 h 356"/>
                <a:gd name="T26" fmla="*/ 116 w 265"/>
                <a:gd name="T27" fmla="*/ 138 h 356"/>
                <a:gd name="T28" fmla="*/ 106 w 265"/>
                <a:gd name="T29" fmla="*/ 108 h 356"/>
                <a:gd name="T30" fmla="*/ 64 w 265"/>
                <a:gd name="T31" fmla="*/ 58 h 356"/>
                <a:gd name="T32" fmla="*/ 120 w 265"/>
                <a:gd name="T33" fmla="*/ 4 h 356"/>
                <a:gd name="T34" fmla="*/ 187 w 265"/>
                <a:gd name="T35" fmla="*/ 80 h 356"/>
                <a:gd name="T36" fmla="*/ 167 w 265"/>
                <a:gd name="T37" fmla="*/ 102 h 356"/>
                <a:gd name="T38" fmla="*/ 153 w 265"/>
                <a:gd name="T39" fmla="*/ 129 h 356"/>
                <a:gd name="T40" fmla="*/ 179 w 265"/>
                <a:gd name="T41" fmla="*/ 148 h 356"/>
                <a:gd name="T42" fmla="*/ 227 w 265"/>
                <a:gd name="T43" fmla="*/ 105 h 356"/>
                <a:gd name="T44" fmla="*/ 232 w 265"/>
                <a:gd name="T45" fmla="*/ 54 h 356"/>
                <a:gd name="T46" fmla="*/ 231 w 265"/>
                <a:gd name="T47" fmla="*/ 40 h 356"/>
                <a:gd name="T48" fmla="*/ 245 w 265"/>
                <a:gd name="T49" fmla="*/ 26 h 356"/>
                <a:gd name="T50" fmla="*/ 260 w 265"/>
                <a:gd name="T51" fmla="*/ 38 h 356"/>
                <a:gd name="T52" fmla="*/ 263 w 265"/>
                <a:gd name="T53" fmla="*/ 128 h 356"/>
                <a:gd name="T54" fmla="*/ 200 w 265"/>
                <a:gd name="T55" fmla="*/ 176 h 356"/>
                <a:gd name="T56" fmla="*/ 188 w 265"/>
                <a:gd name="T57" fmla="*/ 176 h 356"/>
                <a:gd name="T58" fmla="*/ 156 w 265"/>
                <a:gd name="T59" fmla="*/ 209 h 356"/>
                <a:gd name="T60" fmla="*/ 179 w 265"/>
                <a:gd name="T61" fmla="*/ 231 h 356"/>
                <a:gd name="T62" fmla="*/ 191 w 265"/>
                <a:gd name="T63" fmla="*/ 228 h 356"/>
                <a:gd name="T64" fmla="*/ 225 w 265"/>
                <a:gd name="T65" fmla="*/ 262 h 356"/>
                <a:gd name="T66" fmla="*/ 226 w 265"/>
                <a:gd name="T67" fmla="*/ 298 h 356"/>
                <a:gd name="T68" fmla="*/ 227 w 265"/>
                <a:gd name="T69" fmla="*/ 325 h 356"/>
                <a:gd name="T70" fmla="*/ 208 w 265"/>
                <a:gd name="T71" fmla="*/ 347 h 356"/>
                <a:gd name="T72" fmla="*/ 192 w 265"/>
                <a:gd name="T73" fmla="*/ 330 h 356"/>
                <a:gd name="T74" fmla="*/ 187 w 265"/>
                <a:gd name="T75" fmla="*/ 279 h 356"/>
                <a:gd name="T76" fmla="*/ 175 w 265"/>
                <a:gd name="T77" fmla="*/ 261 h 356"/>
                <a:gd name="T78" fmla="*/ 164 w 265"/>
                <a:gd name="T79" fmla="*/ 279 h 356"/>
                <a:gd name="T80" fmla="*/ 160 w 265"/>
                <a:gd name="T81" fmla="*/ 334 h 356"/>
                <a:gd name="T82" fmla="*/ 137 w 265"/>
                <a:gd name="T83" fmla="*/ 347 h 356"/>
                <a:gd name="T84" fmla="*/ 116 w 265"/>
                <a:gd name="T85" fmla="*/ 334 h 356"/>
                <a:gd name="T86" fmla="*/ 112 w 265"/>
                <a:gd name="T87" fmla="*/ 278 h 356"/>
                <a:gd name="T88" fmla="*/ 98 w 265"/>
                <a:gd name="T89" fmla="*/ 264 h 356"/>
                <a:gd name="T90" fmla="*/ 88 w 265"/>
                <a:gd name="T91" fmla="*/ 278 h 356"/>
                <a:gd name="T92" fmla="*/ 36 w 265"/>
                <a:gd name="T93" fmla="*/ 356 h 356"/>
                <a:gd name="T94" fmla="*/ 20 w 265"/>
                <a:gd name="T95" fmla="*/ 356 h 356"/>
                <a:gd name="T96" fmla="*/ 152 w 265"/>
                <a:gd name="T97" fmla="*/ 62 h 356"/>
                <a:gd name="T98" fmla="*/ 131 w 265"/>
                <a:gd name="T99" fmla="*/ 32 h 356"/>
                <a:gd name="T100" fmla="*/ 102 w 265"/>
                <a:gd name="T101" fmla="*/ 53 h 356"/>
                <a:gd name="T102" fmla="*/ 129 w 265"/>
                <a:gd name="T103" fmla="*/ 79 h 356"/>
                <a:gd name="T104" fmla="*/ 152 w 265"/>
                <a:gd name="T105" fmla="*/ 6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5" h="356">
                  <a:moveTo>
                    <a:pt x="20" y="356"/>
                  </a:moveTo>
                  <a:cubicBezTo>
                    <a:pt x="15" y="352"/>
                    <a:pt x="10" y="347"/>
                    <a:pt x="2" y="340"/>
                  </a:cubicBezTo>
                  <a:cubicBezTo>
                    <a:pt x="43" y="327"/>
                    <a:pt x="46" y="296"/>
                    <a:pt x="45" y="263"/>
                  </a:cubicBezTo>
                  <a:cubicBezTo>
                    <a:pt x="43" y="234"/>
                    <a:pt x="44" y="234"/>
                    <a:pt x="73" y="232"/>
                  </a:cubicBezTo>
                  <a:cubicBezTo>
                    <a:pt x="87" y="231"/>
                    <a:pt x="100" y="229"/>
                    <a:pt x="117" y="227"/>
                  </a:cubicBezTo>
                  <a:cubicBezTo>
                    <a:pt x="116" y="212"/>
                    <a:pt x="115" y="196"/>
                    <a:pt x="114" y="180"/>
                  </a:cubicBezTo>
                  <a:cubicBezTo>
                    <a:pt x="96" y="182"/>
                    <a:pt x="82" y="184"/>
                    <a:pt x="68" y="186"/>
                  </a:cubicBezTo>
                  <a:cubicBezTo>
                    <a:pt x="37" y="191"/>
                    <a:pt x="1" y="177"/>
                    <a:pt x="0" y="134"/>
                  </a:cubicBezTo>
                  <a:cubicBezTo>
                    <a:pt x="0" y="106"/>
                    <a:pt x="0" y="79"/>
                    <a:pt x="1" y="52"/>
                  </a:cubicBezTo>
                  <a:cubicBezTo>
                    <a:pt x="1" y="44"/>
                    <a:pt x="5" y="35"/>
                    <a:pt x="11" y="29"/>
                  </a:cubicBezTo>
                  <a:cubicBezTo>
                    <a:pt x="18" y="20"/>
                    <a:pt x="30" y="23"/>
                    <a:pt x="32" y="35"/>
                  </a:cubicBezTo>
                  <a:cubicBezTo>
                    <a:pt x="35" y="61"/>
                    <a:pt x="38" y="88"/>
                    <a:pt x="39" y="114"/>
                  </a:cubicBezTo>
                  <a:cubicBezTo>
                    <a:pt x="40" y="134"/>
                    <a:pt x="49" y="145"/>
                    <a:pt x="67" y="150"/>
                  </a:cubicBezTo>
                  <a:cubicBezTo>
                    <a:pt x="86" y="156"/>
                    <a:pt x="103" y="153"/>
                    <a:pt x="116" y="138"/>
                  </a:cubicBezTo>
                  <a:cubicBezTo>
                    <a:pt x="125" y="127"/>
                    <a:pt x="120" y="112"/>
                    <a:pt x="106" y="108"/>
                  </a:cubicBezTo>
                  <a:cubicBezTo>
                    <a:pt x="71" y="97"/>
                    <a:pt x="62" y="86"/>
                    <a:pt x="64" y="58"/>
                  </a:cubicBezTo>
                  <a:cubicBezTo>
                    <a:pt x="67" y="30"/>
                    <a:pt x="91" y="7"/>
                    <a:pt x="120" y="4"/>
                  </a:cubicBezTo>
                  <a:cubicBezTo>
                    <a:pt x="173" y="0"/>
                    <a:pt x="205" y="34"/>
                    <a:pt x="187" y="80"/>
                  </a:cubicBezTo>
                  <a:cubicBezTo>
                    <a:pt x="184" y="89"/>
                    <a:pt x="175" y="99"/>
                    <a:pt x="167" y="102"/>
                  </a:cubicBezTo>
                  <a:cubicBezTo>
                    <a:pt x="152" y="107"/>
                    <a:pt x="147" y="118"/>
                    <a:pt x="153" y="129"/>
                  </a:cubicBezTo>
                  <a:cubicBezTo>
                    <a:pt x="157" y="138"/>
                    <a:pt x="169" y="146"/>
                    <a:pt x="179" y="148"/>
                  </a:cubicBezTo>
                  <a:cubicBezTo>
                    <a:pt x="198" y="151"/>
                    <a:pt x="221" y="130"/>
                    <a:pt x="227" y="105"/>
                  </a:cubicBezTo>
                  <a:cubicBezTo>
                    <a:pt x="231" y="89"/>
                    <a:pt x="231" y="71"/>
                    <a:pt x="232" y="54"/>
                  </a:cubicBezTo>
                  <a:cubicBezTo>
                    <a:pt x="232" y="49"/>
                    <a:pt x="230" y="44"/>
                    <a:pt x="231" y="40"/>
                  </a:cubicBezTo>
                  <a:cubicBezTo>
                    <a:pt x="235" y="34"/>
                    <a:pt x="240" y="26"/>
                    <a:pt x="245" y="26"/>
                  </a:cubicBezTo>
                  <a:cubicBezTo>
                    <a:pt x="250" y="25"/>
                    <a:pt x="260" y="33"/>
                    <a:pt x="260" y="38"/>
                  </a:cubicBezTo>
                  <a:cubicBezTo>
                    <a:pt x="263" y="68"/>
                    <a:pt x="265" y="98"/>
                    <a:pt x="263" y="128"/>
                  </a:cubicBezTo>
                  <a:cubicBezTo>
                    <a:pt x="261" y="155"/>
                    <a:pt x="234" y="173"/>
                    <a:pt x="200" y="176"/>
                  </a:cubicBezTo>
                  <a:cubicBezTo>
                    <a:pt x="196" y="176"/>
                    <a:pt x="192" y="176"/>
                    <a:pt x="188" y="176"/>
                  </a:cubicBezTo>
                  <a:cubicBezTo>
                    <a:pt x="155" y="176"/>
                    <a:pt x="156" y="176"/>
                    <a:pt x="156" y="209"/>
                  </a:cubicBezTo>
                  <a:cubicBezTo>
                    <a:pt x="156" y="227"/>
                    <a:pt x="166" y="230"/>
                    <a:pt x="179" y="231"/>
                  </a:cubicBezTo>
                  <a:cubicBezTo>
                    <a:pt x="183" y="231"/>
                    <a:pt x="187" y="229"/>
                    <a:pt x="191" y="228"/>
                  </a:cubicBezTo>
                  <a:cubicBezTo>
                    <a:pt x="224" y="226"/>
                    <a:pt x="227" y="229"/>
                    <a:pt x="225" y="262"/>
                  </a:cubicBezTo>
                  <a:cubicBezTo>
                    <a:pt x="224" y="274"/>
                    <a:pt x="225" y="286"/>
                    <a:pt x="226" y="298"/>
                  </a:cubicBezTo>
                  <a:cubicBezTo>
                    <a:pt x="226" y="307"/>
                    <a:pt x="230" y="317"/>
                    <a:pt x="227" y="325"/>
                  </a:cubicBezTo>
                  <a:cubicBezTo>
                    <a:pt x="223" y="334"/>
                    <a:pt x="214" y="340"/>
                    <a:pt x="208" y="347"/>
                  </a:cubicBezTo>
                  <a:cubicBezTo>
                    <a:pt x="202" y="342"/>
                    <a:pt x="193" y="337"/>
                    <a:pt x="192" y="330"/>
                  </a:cubicBezTo>
                  <a:cubicBezTo>
                    <a:pt x="189" y="314"/>
                    <a:pt x="190" y="296"/>
                    <a:pt x="187" y="279"/>
                  </a:cubicBezTo>
                  <a:cubicBezTo>
                    <a:pt x="186" y="272"/>
                    <a:pt x="180" y="262"/>
                    <a:pt x="175" y="261"/>
                  </a:cubicBezTo>
                  <a:cubicBezTo>
                    <a:pt x="162" y="258"/>
                    <a:pt x="164" y="270"/>
                    <a:pt x="164" y="279"/>
                  </a:cubicBezTo>
                  <a:cubicBezTo>
                    <a:pt x="162" y="297"/>
                    <a:pt x="160" y="316"/>
                    <a:pt x="160" y="334"/>
                  </a:cubicBezTo>
                  <a:cubicBezTo>
                    <a:pt x="159" y="352"/>
                    <a:pt x="146" y="347"/>
                    <a:pt x="137" y="347"/>
                  </a:cubicBezTo>
                  <a:cubicBezTo>
                    <a:pt x="127" y="348"/>
                    <a:pt x="116" y="350"/>
                    <a:pt x="116" y="334"/>
                  </a:cubicBezTo>
                  <a:cubicBezTo>
                    <a:pt x="116" y="315"/>
                    <a:pt x="115" y="296"/>
                    <a:pt x="112" y="278"/>
                  </a:cubicBezTo>
                  <a:cubicBezTo>
                    <a:pt x="111" y="273"/>
                    <a:pt x="103" y="269"/>
                    <a:pt x="98" y="264"/>
                  </a:cubicBezTo>
                  <a:cubicBezTo>
                    <a:pt x="95" y="269"/>
                    <a:pt x="88" y="273"/>
                    <a:pt x="88" y="278"/>
                  </a:cubicBezTo>
                  <a:cubicBezTo>
                    <a:pt x="84" y="313"/>
                    <a:pt x="71" y="342"/>
                    <a:pt x="36" y="356"/>
                  </a:cubicBezTo>
                  <a:cubicBezTo>
                    <a:pt x="31" y="356"/>
                    <a:pt x="25" y="356"/>
                    <a:pt x="20" y="356"/>
                  </a:cubicBezTo>
                  <a:close/>
                  <a:moveTo>
                    <a:pt x="152" y="62"/>
                  </a:moveTo>
                  <a:cubicBezTo>
                    <a:pt x="148" y="45"/>
                    <a:pt x="150" y="32"/>
                    <a:pt x="131" y="32"/>
                  </a:cubicBezTo>
                  <a:cubicBezTo>
                    <a:pt x="117" y="32"/>
                    <a:pt x="105" y="39"/>
                    <a:pt x="102" y="53"/>
                  </a:cubicBezTo>
                  <a:cubicBezTo>
                    <a:pt x="99" y="64"/>
                    <a:pt x="116" y="82"/>
                    <a:pt x="129" y="79"/>
                  </a:cubicBezTo>
                  <a:cubicBezTo>
                    <a:pt x="137" y="77"/>
                    <a:pt x="144" y="68"/>
                    <a:pt x="15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8"/>
            <p:cNvSpPr/>
            <p:nvPr/>
          </p:nvSpPr>
          <p:spPr bwMode="auto">
            <a:xfrm>
              <a:off x="2056383" y="1243632"/>
              <a:ext cx="287340" cy="271121"/>
            </a:xfrm>
            <a:custGeom>
              <a:avLst/>
              <a:gdLst>
                <a:gd name="T0" fmla="*/ 52 w 351"/>
                <a:gd name="T1" fmla="*/ 170 h 331"/>
                <a:gd name="T2" fmla="*/ 56 w 351"/>
                <a:gd name="T3" fmla="*/ 115 h 331"/>
                <a:gd name="T4" fmla="*/ 51 w 351"/>
                <a:gd name="T5" fmla="*/ 13 h 331"/>
                <a:gd name="T6" fmla="*/ 66 w 351"/>
                <a:gd name="T7" fmla="*/ 1 h 331"/>
                <a:gd name="T8" fmla="*/ 83 w 351"/>
                <a:gd name="T9" fmla="*/ 19 h 331"/>
                <a:gd name="T10" fmla="*/ 84 w 351"/>
                <a:gd name="T11" fmla="*/ 79 h 331"/>
                <a:gd name="T12" fmla="*/ 127 w 351"/>
                <a:gd name="T13" fmla="*/ 112 h 331"/>
                <a:gd name="T14" fmla="*/ 144 w 351"/>
                <a:gd name="T15" fmla="*/ 81 h 331"/>
                <a:gd name="T16" fmla="*/ 135 w 351"/>
                <a:gd name="T17" fmla="*/ 61 h 331"/>
                <a:gd name="T18" fmla="*/ 142 w 351"/>
                <a:gd name="T19" fmla="*/ 29 h 331"/>
                <a:gd name="T20" fmla="*/ 175 w 351"/>
                <a:gd name="T21" fmla="*/ 28 h 331"/>
                <a:gd name="T22" fmla="*/ 188 w 351"/>
                <a:gd name="T23" fmla="*/ 55 h 331"/>
                <a:gd name="T24" fmla="*/ 182 w 351"/>
                <a:gd name="T25" fmla="*/ 80 h 331"/>
                <a:gd name="T26" fmla="*/ 193 w 351"/>
                <a:gd name="T27" fmla="*/ 111 h 331"/>
                <a:gd name="T28" fmla="*/ 233 w 351"/>
                <a:gd name="T29" fmla="*/ 93 h 331"/>
                <a:gd name="T30" fmla="*/ 232 w 351"/>
                <a:gd name="T31" fmla="*/ 27 h 331"/>
                <a:gd name="T32" fmla="*/ 234 w 351"/>
                <a:gd name="T33" fmla="*/ 7 h 331"/>
                <a:gd name="T34" fmla="*/ 255 w 351"/>
                <a:gd name="T35" fmla="*/ 4 h 331"/>
                <a:gd name="T36" fmla="*/ 313 w 351"/>
                <a:gd name="T37" fmla="*/ 16 h 331"/>
                <a:gd name="T38" fmla="*/ 331 w 351"/>
                <a:gd name="T39" fmla="*/ 34 h 331"/>
                <a:gd name="T40" fmla="*/ 309 w 351"/>
                <a:gd name="T41" fmla="*/ 45 h 331"/>
                <a:gd name="T42" fmla="*/ 279 w 351"/>
                <a:gd name="T43" fmla="*/ 70 h 331"/>
                <a:gd name="T44" fmla="*/ 275 w 351"/>
                <a:gd name="T45" fmla="*/ 139 h 331"/>
                <a:gd name="T46" fmla="*/ 236 w 351"/>
                <a:gd name="T47" fmla="*/ 175 h 331"/>
                <a:gd name="T48" fmla="*/ 211 w 351"/>
                <a:gd name="T49" fmla="*/ 173 h 331"/>
                <a:gd name="T50" fmla="*/ 190 w 351"/>
                <a:gd name="T51" fmla="*/ 180 h 331"/>
                <a:gd name="T52" fmla="*/ 197 w 351"/>
                <a:gd name="T53" fmla="*/ 208 h 331"/>
                <a:gd name="T54" fmla="*/ 287 w 351"/>
                <a:gd name="T55" fmla="*/ 212 h 331"/>
                <a:gd name="T56" fmla="*/ 300 w 351"/>
                <a:gd name="T57" fmla="*/ 192 h 331"/>
                <a:gd name="T58" fmla="*/ 305 w 351"/>
                <a:gd name="T59" fmla="*/ 165 h 331"/>
                <a:gd name="T60" fmla="*/ 321 w 351"/>
                <a:gd name="T61" fmla="*/ 150 h 331"/>
                <a:gd name="T62" fmla="*/ 339 w 351"/>
                <a:gd name="T63" fmla="*/ 166 h 331"/>
                <a:gd name="T64" fmla="*/ 331 w 351"/>
                <a:gd name="T65" fmla="*/ 231 h 331"/>
                <a:gd name="T66" fmla="*/ 285 w 351"/>
                <a:gd name="T67" fmla="*/ 258 h 331"/>
                <a:gd name="T68" fmla="*/ 154 w 351"/>
                <a:gd name="T69" fmla="*/ 250 h 331"/>
                <a:gd name="T70" fmla="*/ 137 w 351"/>
                <a:gd name="T71" fmla="*/ 251 h 331"/>
                <a:gd name="T72" fmla="*/ 125 w 351"/>
                <a:gd name="T73" fmla="*/ 270 h 331"/>
                <a:gd name="T74" fmla="*/ 140 w 351"/>
                <a:gd name="T75" fmla="*/ 286 h 331"/>
                <a:gd name="T76" fmla="*/ 315 w 351"/>
                <a:gd name="T77" fmla="*/ 289 h 331"/>
                <a:gd name="T78" fmla="*/ 333 w 351"/>
                <a:gd name="T79" fmla="*/ 288 h 331"/>
                <a:gd name="T80" fmla="*/ 350 w 351"/>
                <a:gd name="T81" fmla="*/ 304 h 331"/>
                <a:gd name="T82" fmla="*/ 343 w 351"/>
                <a:gd name="T83" fmla="*/ 324 h 331"/>
                <a:gd name="T84" fmla="*/ 317 w 351"/>
                <a:gd name="T85" fmla="*/ 330 h 331"/>
                <a:gd name="T86" fmla="*/ 45 w 351"/>
                <a:gd name="T87" fmla="*/ 331 h 331"/>
                <a:gd name="T88" fmla="*/ 3 w 351"/>
                <a:gd name="T89" fmla="*/ 295 h 331"/>
                <a:gd name="T90" fmla="*/ 6 w 351"/>
                <a:gd name="T91" fmla="*/ 221 h 331"/>
                <a:gd name="T92" fmla="*/ 29 w 351"/>
                <a:gd name="T93" fmla="*/ 204 h 331"/>
                <a:gd name="T94" fmla="*/ 39 w 351"/>
                <a:gd name="T95" fmla="*/ 225 h 331"/>
                <a:gd name="T96" fmla="*/ 47 w 351"/>
                <a:gd name="T97" fmla="*/ 268 h 331"/>
                <a:gd name="T98" fmla="*/ 65 w 351"/>
                <a:gd name="T99" fmla="*/ 283 h 331"/>
                <a:gd name="T100" fmla="*/ 70 w 351"/>
                <a:gd name="T101" fmla="*/ 263 h 331"/>
                <a:gd name="T102" fmla="*/ 68 w 351"/>
                <a:gd name="T103" fmla="*/ 243 h 331"/>
                <a:gd name="T104" fmla="*/ 104 w 351"/>
                <a:gd name="T105" fmla="*/ 210 h 331"/>
                <a:gd name="T106" fmla="*/ 123 w 351"/>
                <a:gd name="T107" fmla="*/ 208 h 331"/>
                <a:gd name="T108" fmla="*/ 135 w 351"/>
                <a:gd name="T109" fmla="*/ 187 h 331"/>
                <a:gd name="T110" fmla="*/ 118 w 351"/>
                <a:gd name="T111" fmla="*/ 172 h 331"/>
                <a:gd name="T112" fmla="*/ 79 w 351"/>
                <a:gd name="T113" fmla="*/ 176 h 331"/>
                <a:gd name="T114" fmla="*/ 57 w 351"/>
                <a:gd name="T115" fmla="*/ 175 h 331"/>
                <a:gd name="T116" fmla="*/ 52 w 351"/>
                <a:gd name="T117" fmla="*/ 17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331">
                  <a:moveTo>
                    <a:pt x="52" y="170"/>
                  </a:moveTo>
                  <a:cubicBezTo>
                    <a:pt x="80" y="151"/>
                    <a:pt x="66" y="134"/>
                    <a:pt x="56" y="115"/>
                  </a:cubicBezTo>
                  <a:cubicBezTo>
                    <a:pt x="38" y="83"/>
                    <a:pt x="42" y="47"/>
                    <a:pt x="51" y="13"/>
                  </a:cubicBezTo>
                  <a:cubicBezTo>
                    <a:pt x="52" y="8"/>
                    <a:pt x="63" y="0"/>
                    <a:pt x="66" y="1"/>
                  </a:cubicBezTo>
                  <a:cubicBezTo>
                    <a:pt x="73" y="5"/>
                    <a:pt x="82" y="12"/>
                    <a:pt x="83" y="19"/>
                  </a:cubicBezTo>
                  <a:cubicBezTo>
                    <a:pt x="85" y="39"/>
                    <a:pt x="83" y="59"/>
                    <a:pt x="84" y="79"/>
                  </a:cubicBezTo>
                  <a:cubicBezTo>
                    <a:pt x="85" y="105"/>
                    <a:pt x="103" y="118"/>
                    <a:pt x="127" y="112"/>
                  </a:cubicBezTo>
                  <a:cubicBezTo>
                    <a:pt x="144" y="107"/>
                    <a:pt x="150" y="97"/>
                    <a:pt x="144" y="81"/>
                  </a:cubicBezTo>
                  <a:cubicBezTo>
                    <a:pt x="141" y="74"/>
                    <a:pt x="135" y="68"/>
                    <a:pt x="135" y="61"/>
                  </a:cubicBezTo>
                  <a:cubicBezTo>
                    <a:pt x="135" y="50"/>
                    <a:pt x="136" y="35"/>
                    <a:pt x="142" y="29"/>
                  </a:cubicBezTo>
                  <a:cubicBezTo>
                    <a:pt x="149" y="24"/>
                    <a:pt x="166" y="23"/>
                    <a:pt x="175" y="28"/>
                  </a:cubicBezTo>
                  <a:cubicBezTo>
                    <a:pt x="182" y="31"/>
                    <a:pt x="186" y="45"/>
                    <a:pt x="188" y="55"/>
                  </a:cubicBezTo>
                  <a:cubicBezTo>
                    <a:pt x="189" y="63"/>
                    <a:pt x="184" y="72"/>
                    <a:pt x="182" y="80"/>
                  </a:cubicBezTo>
                  <a:cubicBezTo>
                    <a:pt x="178" y="93"/>
                    <a:pt x="176" y="106"/>
                    <a:pt x="193" y="111"/>
                  </a:cubicBezTo>
                  <a:cubicBezTo>
                    <a:pt x="212" y="116"/>
                    <a:pt x="231" y="109"/>
                    <a:pt x="233" y="93"/>
                  </a:cubicBezTo>
                  <a:cubicBezTo>
                    <a:pt x="235" y="71"/>
                    <a:pt x="232" y="49"/>
                    <a:pt x="232" y="27"/>
                  </a:cubicBezTo>
                  <a:cubicBezTo>
                    <a:pt x="232" y="20"/>
                    <a:pt x="230" y="10"/>
                    <a:pt x="234" y="7"/>
                  </a:cubicBezTo>
                  <a:cubicBezTo>
                    <a:pt x="239" y="3"/>
                    <a:pt x="248" y="3"/>
                    <a:pt x="255" y="4"/>
                  </a:cubicBezTo>
                  <a:cubicBezTo>
                    <a:pt x="275" y="7"/>
                    <a:pt x="294" y="10"/>
                    <a:pt x="313" y="16"/>
                  </a:cubicBezTo>
                  <a:cubicBezTo>
                    <a:pt x="320" y="18"/>
                    <a:pt x="331" y="27"/>
                    <a:pt x="331" y="34"/>
                  </a:cubicBezTo>
                  <a:cubicBezTo>
                    <a:pt x="332" y="47"/>
                    <a:pt x="321" y="47"/>
                    <a:pt x="309" y="45"/>
                  </a:cubicBezTo>
                  <a:cubicBezTo>
                    <a:pt x="285" y="40"/>
                    <a:pt x="280" y="45"/>
                    <a:pt x="279" y="70"/>
                  </a:cubicBezTo>
                  <a:cubicBezTo>
                    <a:pt x="279" y="93"/>
                    <a:pt x="278" y="116"/>
                    <a:pt x="275" y="139"/>
                  </a:cubicBezTo>
                  <a:cubicBezTo>
                    <a:pt x="273" y="168"/>
                    <a:pt x="264" y="175"/>
                    <a:pt x="236" y="175"/>
                  </a:cubicBezTo>
                  <a:cubicBezTo>
                    <a:pt x="228" y="174"/>
                    <a:pt x="219" y="172"/>
                    <a:pt x="211" y="173"/>
                  </a:cubicBezTo>
                  <a:cubicBezTo>
                    <a:pt x="203" y="173"/>
                    <a:pt x="190" y="177"/>
                    <a:pt x="190" y="180"/>
                  </a:cubicBezTo>
                  <a:cubicBezTo>
                    <a:pt x="189" y="190"/>
                    <a:pt x="191" y="204"/>
                    <a:pt x="197" y="208"/>
                  </a:cubicBezTo>
                  <a:cubicBezTo>
                    <a:pt x="225" y="226"/>
                    <a:pt x="257" y="223"/>
                    <a:pt x="287" y="212"/>
                  </a:cubicBezTo>
                  <a:cubicBezTo>
                    <a:pt x="293" y="210"/>
                    <a:pt x="297" y="199"/>
                    <a:pt x="300" y="192"/>
                  </a:cubicBezTo>
                  <a:cubicBezTo>
                    <a:pt x="303" y="183"/>
                    <a:pt x="301" y="173"/>
                    <a:pt x="305" y="165"/>
                  </a:cubicBezTo>
                  <a:cubicBezTo>
                    <a:pt x="307" y="158"/>
                    <a:pt x="317" y="149"/>
                    <a:pt x="321" y="150"/>
                  </a:cubicBezTo>
                  <a:cubicBezTo>
                    <a:pt x="328" y="152"/>
                    <a:pt x="339" y="161"/>
                    <a:pt x="339" y="166"/>
                  </a:cubicBezTo>
                  <a:cubicBezTo>
                    <a:pt x="338" y="188"/>
                    <a:pt x="336" y="210"/>
                    <a:pt x="331" y="231"/>
                  </a:cubicBezTo>
                  <a:cubicBezTo>
                    <a:pt x="325" y="253"/>
                    <a:pt x="305" y="259"/>
                    <a:pt x="285" y="258"/>
                  </a:cubicBezTo>
                  <a:cubicBezTo>
                    <a:pt x="242" y="257"/>
                    <a:pt x="198" y="253"/>
                    <a:pt x="154" y="250"/>
                  </a:cubicBezTo>
                  <a:cubicBezTo>
                    <a:pt x="149" y="249"/>
                    <a:pt x="141" y="248"/>
                    <a:pt x="137" y="251"/>
                  </a:cubicBezTo>
                  <a:cubicBezTo>
                    <a:pt x="131" y="256"/>
                    <a:pt x="124" y="264"/>
                    <a:pt x="125" y="270"/>
                  </a:cubicBezTo>
                  <a:cubicBezTo>
                    <a:pt x="125" y="276"/>
                    <a:pt x="134" y="286"/>
                    <a:pt x="140" y="286"/>
                  </a:cubicBezTo>
                  <a:cubicBezTo>
                    <a:pt x="198" y="288"/>
                    <a:pt x="257" y="288"/>
                    <a:pt x="315" y="289"/>
                  </a:cubicBezTo>
                  <a:cubicBezTo>
                    <a:pt x="321" y="289"/>
                    <a:pt x="328" y="286"/>
                    <a:pt x="333" y="288"/>
                  </a:cubicBezTo>
                  <a:cubicBezTo>
                    <a:pt x="340" y="291"/>
                    <a:pt x="348" y="297"/>
                    <a:pt x="350" y="304"/>
                  </a:cubicBezTo>
                  <a:cubicBezTo>
                    <a:pt x="351" y="309"/>
                    <a:pt x="348" y="320"/>
                    <a:pt x="343" y="324"/>
                  </a:cubicBezTo>
                  <a:cubicBezTo>
                    <a:pt x="336" y="329"/>
                    <a:pt x="326" y="330"/>
                    <a:pt x="317" y="330"/>
                  </a:cubicBezTo>
                  <a:cubicBezTo>
                    <a:pt x="227" y="331"/>
                    <a:pt x="136" y="331"/>
                    <a:pt x="45" y="331"/>
                  </a:cubicBezTo>
                  <a:cubicBezTo>
                    <a:pt x="16" y="331"/>
                    <a:pt x="7" y="325"/>
                    <a:pt x="3" y="295"/>
                  </a:cubicBezTo>
                  <a:cubicBezTo>
                    <a:pt x="0" y="271"/>
                    <a:pt x="3" y="245"/>
                    <a:pt x="6" y="221"/>
                  </a:cubicBezTo>
                  <a:cubicBezTo>
                    <a:pt x="7" y="214"/>
                    <a:pt x="21" y="209"/>
                    <a:pt x="29" y="204"/>
                  </a:cubicBezTo>
                  <a:cubicBezTo>
                    <a:pt x="33" y="211"/>
                    <a:pt x="38" y="218"/>
                    <a:pt x="39" y="225"/>
                  </a:cubicBezTo>
                  <a:cubicBezTo>
                    <a:pt x="43" y="240"/>
                    <a:pt x="42" y="255"/>
                    <a:pt x="47" y="268"/>
                  </a:cubicBezTo>
                  <a:cubicBezTo>
                    <a:pt x="49" y="274"/>
                    <a:pt x="59" y="278"/>
                    <a:pt x="65" y="283"/>
                  </a:cubicBezTo>
                  <a:cubicBezTo>
                    <a:pt x="67" y="276"/>
                    <a:pt x="70" y="270"/>
                    <a:pt x="70" y="263"/>
                  </a:cubicBezTo>
                  <a:cubicBezTo>
                    <a:pt x="71" y="257"/>
                    <a:pt x="68" y="250"/>
                    <a:pt x="68" y="243"/>
                  </a:cubicBezTo>
                  <a:cubicBezTo>
                    <a:pt x="67" y="210"/>
                    <a:pt x="71" y="207"/>
                    <a:pt x="104" y="210"/>
                  </a:cubicBezTo>
                  <a:cubicBezTo>
                    <a:pt x="110" y="211"/>
                    <a:pt x="118" y="211"/>
                    <a:pt x="123" y="208"/>
                  </a:cubicBezTo>
                  <a:cubicBezTo>
                    <a:pt x="129" y="203"/>
                    <a:pt x="136" y="194"/>
                    <a:pt x="135" y="187"/>
                  </a:cubicBezTo>
                  <a:cubicBezTo>
                    <a:pt x="134" y="181"/>
                    <a:pt x="125" y="172"/>
                    <a:pt x="118" y="172"/>
                  </a:cubicBezTo>
                  <a:cubicBezTo>
                    <a:pt x="105" y="170"/>
                    <a:pt x="92" y="175"/>
                    <a:pt x="79" y="176"/>
                  </a:cubicBezTo>
                  <a:cubicBezTo>
                    <a:pt x="72" y="176"/>
                    <a:pt x="64" y="175"/>
                    <a:pt x="57" y="175"/>
                  </a:cubicBezTo>
                  <a:cubicBezTo>
                    <a:pt x="56" y="173"/>
                    <a:pt x="54" y="171"/>
                    <a:pt x="5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9"/>
            <p:cNvSpPr/>
            <p:nvPr/>
          </p:nvSpPr>
          <p:spPr bwMode="auto">
            <a:xfrm>
              <a:off x="2057301" y="922326"/>
              <a:ext cx="297744" cy="283668"/>
            </a:xfrm>
            <a:custGeom>
              <a:avLst/>
              <a:gdLst>
                <a:gd name="T0" fmla="*/ 80 w 364"/>
                <a:gd name="T1" fmla="*/ 151 h 346"/>
                <a:gd name="T2" fmla="*/ 165 w 364"/>
                <a:gd name="T3" fmla="*/ 250 h 346"/>
                <a:gd name="T4" fmla="*/ 245 w 364"/>
                <a:gd name="T5" fmla="*/ 256 h 346"/>
                <a:gd name="T6" fmla="*/ 267 w 364"/>
                <a:gd name="T7" fmla="*/ 211 h 346"/>
                <a:gd name="T8" fmla="*/ 249 w 364"/>
                <a:gd name="T9" fmla="*/ 203 h 346"/>
                <a:gd name="T10" fmla="*/ 139 w 364"/>
                <a:gd name="T11" fmla="*/ 170 h 346"/>
                <a:gd name="T12" fmla="*/ 108 w 364"/>
                <a:gd name="T13" fmla="*/ 136 h 346"/>
                <a:gd name="T14" fmla="*/ 118 w 364"/>
                <a:gd name="T15" fmla="*/ 109 h 346"/>
                <a:gd name="T16" fmla="*/ 138 w 364"/>
                <a:gd name="T17" fmla="*/ 107 h 346"/>
                <a:gd name="T18" fmla="*/ 191 w 364"/>
                <a:gd name="T19" fmla="*/ 73 h 346"/>
                <a:gd name="T20" fmla="*/ 241 w 364"/>
                <a:gd name="T21" fmla="*/ 6 h 346"/>
                <a:gd name="T22" fmla="*/ 243 w 364"/>
                <a:gd name="T23" fmla="*/ 35 h 346"/>
                <a:gd name="T24" fmla="*/ 191 w 364"/>
                <a:gd name="T25" fmla="*/ 109 h 346"/>
                <a:gd name="T26" fmla="*/ 170 w 364"/>
                <a:gd name="T27" fmla="*/ 124 h 346"/>
                <a:gd name="T28" fmla="*/ 209 w 364"/>
                <a:gd name="T29" fmla="*/ 135 h 346"/>
                <a:gd name="T30" fmla="*/ 259 w 364"/>
                <a:gd name="T31" fmla="*/ 59 h 346"/>
                <a:gd name="T32" fmla="*/ 268 w 364"/>
                <a:gd name="T33" fmla="*/ 29 h 346"/>
                <a:gd name="T34" fmla="*/ 306 w 364"/>
                <a:gd name="T35" fmla="*/ 9 h 346"/>
                <a:gd name="T36" fmla="*/ 295 w 364"/>
                <a:gd name="T37" fmla="*/ 59 h 346"/>
                <a:gd name="T38" fmla="*/ 255 w 364"/>
                <a:gd name="T39" fmla="*/ 134 h 346"/>
                <a:gd name="T40" fmla="*/ 251 w 364"/>
                <a:gd name="T41" fmla="*/ 162 h 346"/>
                <a:gd name="T42" fmla="*/ 283 w 364"/>
                <a:gd name="T43" fmla="*/ 153 h 346"/>
                <a:gd name="T44" fmla="*/ 319 w 364"/>
                <a:gd name="T45" fmla="*/ 61 h 346"/>
                <a:gd name="T46" fmla="*/ 323 w 364"/>
                <a:gd name="T47" fmla="*/ 14 h 346"/>
                <a:gd name="T48" fmla="*/ 335 w 364"/>
                <a:gd name="T49" fmla="*/ 0 h 346"/>
                <a:gd name="T50" fmla="*/ 357 w 364"/>
                <a:gd name="T51" fmla="*/ 9 h 346"/>
                <a:gd name="T52" fmla="*/ 364 w 364"/>
                <a:gd name="T53" fmla="*/ 49 h 346"/>
                <a:gd name="T54" fmla="*/ 318 w 364"/>
                <a:gd name="T55" fmla="*/ 173 h 346"/>
                <a:gd name="T56" fmla="*/ 326 w 364"/>
                <a:gd name="T57" fmla="*/ 257 h 346"/>
                <a:gd name="T58" fmla="*/ 317 w 364"/>
                <a:gd name="T59" fmla="*/ 289 h 346"/>
                <a:gd name="T60" fmla="*/ 266 w 364"/>
                <a:gd name="T61" fmla="*/ 292 h 346"/>
                <a:gd name="T62" fmla="*/ 221 w 364"/>
                <a:gd name="T63" fmla="*/ 319 h 346"/>
                <a:gd name="T64" fmla="*/ 190 w 364"/>
                <a:gd name="T65" fmla="*/ 342 h 346"/>
                <a:gd name="T66" fmla="*/ 165 w 364"/>
                <a:gd name="T67" fmla="*/ 325 h 346"/>
                <a:gd name="T68" fmla="*/ 152 w 364"/>
                <a:gd name="T69" fmla="*/ 298 h 346"/>
                <a:gd name="T70" fmla="*/ 97 w 364"/>
                <a:gd name="T71" fmla="*/ 295 h 346"/>
                <a:gd name="T72" fmla="*/ 77 w 364"/>
                <a:gd name="T73" fmla="*/ 317 h 346"/>
                <a:gd name="T74" fmla="*/ 16 w 364"/>
                <a:gd name="T75" fmla="*/ 334 h 346"/>
                <a:gd name="T76" fmla="*/ 14 w 364"/>
                <a:gd name="T77" fmla="*/ 315 h 346"/>
                <a:gd name="T78" fmla="*/ 64 w 364"/>
                <a:gd name="T79" fmla="*/ 284 h 346"/>
                <a:gd name="T80" fmla="*/ 72 w 364"/>
                <a:gd name="T81" fmla="*/ 237 h 346"/>
                <a:gd name="T82" fmla="*/ 46 w 364"/>
                <a:gd name="T83" fmla="*/ 233 h 346"/>
                <a:gd name="T84" fmla="*/ 16 w 364"/>
                <a:gd name="T85" fmla="*/ 252 h 346"/>
                <a:gd name="T86" fmla="*/ 0 w 364"/>
                <a:gd name="T87" fmla="*/ 250 h 346"/>
                <a:gd name="T88" fmla="*/ 3 w 364"/>
                <a:gd name="T89" fmla="*/ 234 h 346"/>
                <a:gd name="T90" fmla="*/ 10 w 364"/>
                <a:gd name="T91" fmla="*/ 227 h 346"/>
                <a:gd name="T92" fmla="*/ 68 w 364"/>
                <a:gd name="T93" fmla="*/ 168 h 346"/>
                <a:gd name="T94" fmla="*/ 80 w 364"/>
                <a:gd name="T95" fmla="*/ 15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 h="346">
                  <a:moveTo>
                    <a:pt x="80" y="151"/>
                  </a:moveTo>
                  <a:cubicBezTo>
                    <a:pt x="92" y="203"/>
                    <a:pt x="125" y="230"/>
                    <a:pt x="165" y="250"/>
                  </a:cubicBezTo>
                  <a:cubicBezTo>
                    <a:pt x="190" y="262"/>
                    <a:pt x="217" y="268"/>
                    <a:pt x="245" y="256"/>
                  </a:cubicBezTo>
                  <a:cubicBezTo>
                    <a:pt x="264" y="247"/>
                    <a:pt x="274" y="229"/>
                    <a:pt x="267" y="211"/>
                  </a:cubicBezTo>
                  <a:cubicBezTo>
                    <a:pt x="265" y="206"/>
                    <a:pt x="255" y="203"/>
                    <a:pt x="249" y="203"/>
                  </a:cubicBezTo>
                  <a:cubicBezTo>
                    <a:pt x="210" y="200"/>
                    <a:pt x="171" y="194"/>
                    <a:pt x="139" y="170"/>
                  </a:cubicBezTo>
                  <a:cubicBezTo>
                    <a:pt x="127" y="161"/>
                    <a:pt x="117" y="148"/>
                    <a:pt x="108" y="136"/>
                  </a:cubicBezTo>
                  <a:cubicBezTo>
                    <a:pt x="98" y="123"/>
                    <a:pt x="105" y="114"/>
                    <a:pt x="118" y="109"/>
                  </a:cubicBezTo>
                  <a:cubicBezTo>
                    <a:pt x="125" y="107"/>
                    <a:pt x="132" y="108"/>
                    <a:pt x="138" y="107"/>
                  </a:cubicBezTo>
                  <a:cubicBezTo>
                    <a:pt x="162" y="106"/>
                    <a:pt x="181" y="97"/>
                    <a:pt x="191" y="73"/>
                  </a:cubicBezTo>
                  <a:cubicBezTo>
                    <a:pt x="202" y="49"/>
                    <a:pt x="214" y="26"/>
                    <a:pt x="241" y="6"/>
                  </a:cubicBezTo>
                  <a:cubicBezTo>
                    <a:pt x="242" y="19"/>
                    <a:pt x="245" y="27"/>
                    <a:pt x="243" y="35"/>
                  </a:cubicBezTo>
                  <a:cubicBezTo>
                    <a:pt x="236" y="66"/>
                    <a:pt x="218" y="91"/>
                    <a:pt x="191" y="109"/>
                  </a:cubicBezTo>
                  <a:cubicBezTo>
                    <a:pt x="184" y="114"/>
                    <a:pt x="177" y="119"/>
                    <a:pt x="170" y="124"/>
                  </a:cubicBezTo>
                  <a:cubicBezTo>
                    <a:pt x="181" y="141"/>
                    <a:pt x="193" y="144"/>
                    <a:pt x="209" y="135"/>
                  </a:cubicBezTo>
                  <a:cubicBezTo>
                    <a:pt x="239" y="119"/>
                    <a:pt x="250" y="90"/>
                    <a:pt x="259" y="59"/>
                  </a:cubicBezTo>
                  <a:cubicBezTo>
                    <a:pt x="262" y="49"/>
                    <a:pt x="264" y="39"/>
                    <a:pt x="268" y="29"/>
                  </a:cubicBezTo>
                  <a:cubicBezTo>
                    <a:pt x="274" y="16"/>
                    <a:pt x="282" y="5"/>
                    <a:pt x="306" y="9"/>
                  </a:cubicBezTo>
                  <a:cubicBezTo>
                    <a:pt x="302" y="26"/>
                    <a:pt x="302" y="44"/>
                    <a:pt x="295" y="59"/>
                  </a:cubicBezTo>
                  <a:cubicBezTo>
                    <a:pt x="284" y="85"/>
                    <a:pt x="267" y="109"/>
                    <a:pt x="255" y="134"/>
                  </a:cubicBezTo>
                  <a:cubicBezTo>
                    <a:pt x="251" y="142"/>
                    <a:pt x="252" y="153"/>
                    <a:pt x="251" y="162"/>
                  </a:cubicBezTo>
                  <a:cubicBezTo>
                    <a:pt x="262" y="159"/>
                    <a:pt x="275" y="160"/>
                    <a:pt x="283" y="153"/>
                  </a:cubicBezTo>
                  <a:cubicBezTo>
                    <a:pt x="309" y="129"/>
                    <a:pt x="317" y="96"/>
                    <a:pt x="319" y="61"/>
                  </a:cubicBezTo>
                  <a:cubicBezTo>
                    <a:pt x="320" y="46"/>
                    <a:pt x="321" y="30"/>
                    <a:pt x="323" y="14"/>
                  </a:cubicBezTo>
                  <a:cubicBezTo>
                    <a:pt x="324" y="9"/>
                    <a:pt x="331" y="0"/>
                    <a:pt x="335" y="0"/>
                  </a:cubicBezTo>
                  <a:cubicBezTo>
                    <a:pt x="343" y="0"/>
                    <a:pt x="354" y="4"/>
                    <a:pt x="357" y="9"/>
                  </a:cubicBezTo>
                  <a:cubicBezTo>
                    <a:pt x="362" y="21"/>
                    <a:pt x="364" y="36"/>
                    <a:pt x="364" y="49"/>
                  </a:cubicBezTo>
                  <a:cubicBezTo>
                    <a:pt x="364" y="96"/>
                    <a:pt x="346" y="136"/>
                    <a:pt x="318" y="173"/>
                  </a:cubicBezTo>
                  <a:cubicBezTo>
                    <a:pt x="304" y="193"/>
                    <a:pt x="309" y="240"/>
                    <a:pt x="326" y="257"/>
                  </a:cubicBezTo>
                  <a:cubicBezTo>
                    <a:pt x="339" y="269"/>
                    <a:pt x="335" y="286"/>
                    <a:pt x="317" y="289"/>
                  </a:cubicBezTo>
                  <a:cubicBezTo>
                    <a:pt x="300" y="293"/>
                    <a:pt x="283" y="294"/>
                    <a:pt x="266" y="292"/>
                  </a:cubicBezTo>
                  <a:cubicBezTo>
                    <a:pt x="236" y="288"/>
                    <a:pt x="232" y="291"/>
                    <a:pt x="221" y="319"/>
                  </a:cubicBezTo>
                  <a:cubicBezTo>
                    <a:pt x="217" y="329"/>
                    <a:pt x="202" y="337"/>
                    <a:pt x="190" y="342"/>
                  </a:cubicBezTo>
                  <a:cubicBezTo>
                    <a:pt x="178" y="346"/>
                    <a:pt x="169" y="337"/>
                    <a:pt x="165" y="325"/>
                  </a:cubicBezTo>
                  <a:cubicBezTo>
                    <a:pt x="161" y="315"/>
                    <a:pt x="157" y="306"/>
                    <a:pt x="152" y="298"/>
                  </a:cubicBezTo>
                  <a:cubicBezTo>
                    <a:pt x="137" y="278"/>
                    <a:pt x="114" y="277"/>
                    <a:pt x="97" y="295"/>
                  </a:cubicBezTo>
                  <a:cubicBezTo>
                    <a:pt x="90" y="302"/>
                    <a:pt x="83" y="309"/>
                    <a:pt x="77" y="317"/>
                  </a:cubicBezTo>
                  <a:cubicBezTo>
                    <a:pt x="60" y="335"/>
                    <a:pt x="38" y="337"/>
                    <a:pt x="16" y="334"/>
                  </a:cubicBezTo>
                  <a:cubicBezTo>
                    <a:pt x="2" y="332"/>
                    <a:pt x="6" y="321"/>
                    <a:pt x="14" y="315"/>
                  </a:cubicBezTo>
                  <a:cubicBezTo>
                    <a:pt x="30" y="304"/>
                    <a:pt x="47" y="294"/>
                    <a:pt x="64" y="284"/>
                  </a:cubicBezTo>
                  <a:cubicBezTo>
                    <a:pt x="85" y="272"/>
                    <a:pt x="88" y="256"/>
                    <a:pt x="72" y="237"/>
                  </a:cubicBezTo>
                  <a:cubicBezTo>
                    <a:pt x="64" y="228"/>
                    <a:pt x="56" y="227"/>
                    <a:pt x="46" y="233"/>
                  </a:cubicBezTo>
                  <a:cubicBezTo>
                    <a:pt x="36" y="240"/>
                    <a:pt x="27" y="247"/>
                    <a:pt x="16" y="252"/>
                  </a:cubicBezTo>
                  <a:cubicBezTo>
                    <a:pt x="12" y="254"/>
                    <a:pt x="6" y="251"/>
                    <a:pt x="0" y="250"/>
                  </a:cubicBezTo>
                  <a:cubicBezTo>
                    <a:pt x="1" y="245"/>
                    <a:pt x="1" y="239"/>
                    <a:pt x="3" y="234"/>
                  </a:cubicBezTo>
                  <a:cubicBezTo>
                    <a:pt x="4" y="231"/>
                    <a:pt x="8" y="230"/>
                    <a:pt x="10" y="227"/>
                  </a:cubicBezTo>
                  <a:cubicBezTo>
                    <a:pt x="30" y="208"/>
                    <a:pt x="49" y="188"/>
                    <a:pt x="68" y="168"/>
                  </a:cubicBezTo>
                  <a:cubicBezTo>
                    <a:pt x="71" y="164"/>
                    <a:pt x="74" y="160"/>
                    <a:pt x="8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
            <p:cNvSpPr/>
            <p:nvPr/>
          </p:nvSpPr>
          <p:spPr bwMode="auto">
            <a:xfrm>
              <a:off x="1949281" y="1249141"/>
              <a:ext cx="74359" cy="268979"/>
            </a:xfrm>
            <a:custGeom>
              <a:avLst/>
              <a:gdLst>
                <a:gd name="T0" fmla="*/ 91 w 91"/>
                <a:gd name="T1" fmla="*/ 1 h 328"/>
                <a:gd name="T2" fmla="*/ 91 w 91"/>
                <a:gd name="T3" fmla="*/ 103 h 328"/>
                <a:gd name="T4" fmla="*/ 73 w 91"/>
                <a:gd name="T5" fmla="*/ 147 h 328"/>
                <a:gd name="T6" fmla="*/ 52 w 91"/>
                <a:gd name="T7" fmla="*/ 239 h 328"/>
                <a:gd name="T8" fmla="*/ 73 w 91"/>
                <a:gd name="T9" fmla="*/ 304 h 328"/>
                <a:gd name="T10" fmla="*/ 76 w 91"/>
                <a:gd name="T11" fmla="*/ 327 h 328"/>
                <a:gd name="T12" fmla="*/ 25 w 91"/>
                <a:gd name="T13" fmla="*/ 326 h 328"/>
                <a:gd name="T14" fmla="*/ 3 w 91"/>
                <a:gd name="T15" fmla="*/ 299 h 328"/>
                <a:gd name="T16" fmla="*/ 13 w 91"/>
                <a:gd name="T17" fmla="*/ 179 h 328"/>
                <a:gd name="T18" fmla="*/ 36 w 91"/>
                <a:gd name="T19" fmla="*/ 143 h 328"/>
                <a:gd name="T20" fmla="*/ 55 w 91"/>
                <a:gd name="T21" fmla="*/ 57 h 328"/>
                <a:gd name="T22" fmla="*/ 42 w 91"/>
                <a:gd name="T23" fmla="*/ 48 h 328"/>
                <a:gd name="T24" fmla="*/ 13 w 91"/>
                <a:gd name="T25" fmla="*/ 44 h 328"/>
                <a:gd name="T26" fmla="*/ 0 w 91"/>
                <a:gd name="T27" fmla="*/ 33 h 328"/>
                <a:gd name="T28" fmla="*/ 9 w 91"/>
                <a:gd name="T29" fmla="*/ 18 h 328"/>
                <a:gd name="T30" fmla="*/ 79 w 91"/>
                <a:gd name="T31" fmla="*/ 0 h 328"/>
                <a:gd name="T32" fmla="*/ 91 w 91"/>
                <a:gd name="T33" fmla="*/ 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328">
                  <a:moveTo>
                    <a:pt x="91" y="1"/>
                  </a:moveTo>
                  <a:cubicBezTo>
                    <a:pt x="91" y="37"/>
                    <a:pt x="90" y="70"/>
                    <a:pt x="91" y="103"/>
                  </a:cubicBezTo>
                  <a:cubicBezTo>
                    <a:pt x="91" y="120"/>
                    <a:pt x="88" y="136"/>
                    <a:pt x="73" y="147"/>
                  </a:cubicBezTo>
                  <a:cubicBezTo>
                    <a:pt x="43" y="172"/>
                    <a:pt x="44" y="205"/>
                    <a:pt x="52" y="239"/>
                  </a:cubicBezTo>
                  <a:cubicBezTo>
                    <a:pt x="57" y="261"/>
                    <a:pt x="66" y="282"/>
                    <a:pt x="73" y="304"/>
                  </a:cubicBezTo>
                  <a:cubicBezTo>
                    <a:pt x="75" y="311"/>
                    <a:pt x="75" y="318"/>
                    <a:pt x="76" y="327"/>
                  </a:cubicBezTo>
                  <a:cubicBezTo>
                    <a:pt x="57" y="327"/>
                    <a:pt x="41" y="328"/>
                    <a:pt x="25" y="326"/>
                  </a:cubicBezTo>
                  <a:cubicBezTo>
                    <a:pt x="10" y="325"/>
                    <a:pt x="2" y="317"/>
                    <a:pt x="3" y="299"/>
                  </a:cubicBezTo>
                  <a:cubicBezTo>
                    <a:pt x="7" y="259"/>
                    <a:pt x="7" y="219"/>
                    <a:pt x="13" y="179"/>
                  </a:cubicBezTo>
                  <a:cubicBezTo>
                    <a:pt x="15" y="166"/>
                    <a:pt x="26" y="153"/>
                    <a:pt x="36" y="143"/>
                  </a:cubicBezTo>
                  <a:cubicBezTo>
                    <a:pt x="60" y="118"/>
                    <a:pt x="58" y="88"/>
                    <a:pt x="55" y="57"/>
                  </a:cubicBezTo>
                  <a:cubicBezTo>
                    <a:pt x="55" y="54"/>
                    <a:pt x="47" y="49"/>
                    <a:pt x="42" y="48"/>
                  </a:cubicBezTo>
                  <a:cubicBezTo>
                    <a:pt x="33" y="46"/>
                    <a:pt x="22" y="46"/>
                    <a:pt x="13" y="44"/>
                  </a:cubicBezTo>
                  <a:cubicBezTo>
                    <a:pt x="8" y="42"/>
                    <a:pt x="1" y="37"/>
                    <a:pt x="0" y="33"/>
                  </a:cubicBezTo>
                  <a:cubicBezTo>
                    <a:pt x="0" y="28"/>
                    <a:pt x="5" y="19"/>
                    <a:pt x="9" y="18"/>
                  </a:cubicBezTo>
                  <a:cubicBezTo>
                    <a:pt x="32" y="11"/>
                    <a:pt x="56" y="6"/>
                    <a:pt x="79" y="0"/>
                  </a:cubicBezTo>
                  <a:cubicBezTo>
                    <a:pt x="82" y="0"/>
                    <a:pt x="86" y="1"/>
                    <a:pt x="9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2041695" y="922326"/>
              <a:ext cx="153921" cy="155757"/>
            </a:xfrm>
            <a:custGeom>
              <a:avLst/>
              <a:gdLst>
                <a:gd name="T0" fmla="*/ 6 w 188"/>
                <a:gd name="T1" fmla="*/ 14 h 190"/>
                <a:gd name="T2" fmla="*/ 63 w 188"/>
                <a:gd name="T3" fmla="*/ 21 h 190"/>
                <a:gd name="T4" fmla="*/ 142 w 188"/>
                <a:gd name="T5" fmla="*/ 37 h 190"/>
                <a:gd name="T6" fmla="*/ 174 w 188"/>
                <a:gd name="T7" fmla="*/ 16 h 190"/>
                <a:gd name="T8" fmla="*/ 182 w 188"/>
                <a:gd name="T9" fmla="*/ 40 h 190"/>
                <a:gd name="T10" fmla="*/ 120 w 188"/>
                <a:gd name="T11" fmla="*/ 79 h 190"/>
                <a:gd name="T12" fmla="*/ 81 w 188"/>
                <a:gd name="T13" fmla="*/ 109 h 190"/>
                <a:gd name="T14" fmla="*/ 45 w 188"/>
                <a:gd name="T15" fmla="*/ 169 h 190"/>
                <a:gd name="T16" fmla="*/ 12 w 188"/>
                <a:gd name="T17" fmla="*/ 174 h 190"/>
                <a:gd name="T18" fmla="*/ 18 w 188"/>
                <a:gd name="T19" fmla="*/ 140 h 190"/>
                <a:gd name="T20" fmla="*/ 39 w 188"/>
                <a:gd name="T21" fmla="*/ 118 h 190"/>
                <a:gd name="T22" fmla="*/ 41 w 188"/>
                <a:gd name="T23" fmla="*/ 56 h 190"/>
                <a:gd name="T24" fmla="*/ 6 w 188"/>
                <a:gd name="T25" fmla="*/ 1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90">
                  <a:moveTo>
                    <a:pt x="6" y="14"/>
                  </a:moveTo>
                  <a:cubicBezTo>
                    <a:pt x="29" y="0"/>
                    <a:pt x="50" y="4"/>
                    <a:pt x="63" y="21"/>
                  </a:cubicBezTo>
                  <a:cubicBezTo>
                    <a:pt x="87" y="55"/>
                    <a:pt x="107" y="59"/>
                    <a:pt x="142" y="37"/>
                  </a:cubicBezTo>
                  <a:cubicBezTo>
                    <a:pt x="153" y="31"/>
                    <a:pt x="163" y="23"/>
                    <a:pt x="174" y="16"/>
                  </a:cubicBezTo>
                  <a:cubicBezTo>
                    <a:pt x="187" y="21"/>
                    <a:pt x="188" y="29"/>
                    <a:pt x="182" y="40"/>
                  </a:cubicBezTo>
                  <a:cubicBezTo>
                    <a:pt x="168" y="64"/>
                    <a:pt x="147" y="78"/>
                    <a:pt x="120" y="79"/>
                  </a:cubicBezTo>
                  <a:cubicBezTo>
                    <a:pt x="99" y="79"/>
                    <a:pt x="89" y="88"/>
                    <a:pt x="81" y="109"/>
                  </a:cubicBezTo>
                  <a:cubicBezTo>
                    <a:pt x="74" y="131"/>
                    <a:pt x="59" y="150"/>
                    <a:pt x="45" y="169"/>
                  </a:cubicBezTo>
                  <a:cubicBezTo>
                    <a:pt x="38" y="178"/>
                    <a:pt x="25" y="190"/>
                    <a:pt x="12" y="174"/>
                  </a:cubicBezTo>
                  <a:cubicBezTo>
                    <a:pt x="0" y="161"/>
                    <a:pt x="8" y="150"/>
                    <a:pt x="18" y="140"/>
                  </a:cubicBezTo>
                  <a:cubicBezTo>
                    <a:pt x="26" y="133"/>
                    <a:pt x="33" y="126"/>
                    <a:pt x="39" y="118"/>
                  </a:cubicBezTo>
                  <a:cubicBezTo>
                    <a:pt x="58" y="94"/>
                    <a:pt x="59" y="81"/>
                    <a:pt x="41" y="56"/>
                  </a:cubicBezTo>
                  <a:cubicBezTo>
                    <a:pt x="31" y="41"/>
                    <a:pt x="18" y="29"/>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1" name="标题 1"/>
          <p:cNvSpPr>
            <a:spLocks noGrp="1"/>
          </p:cNvSpPr>
          <p:nvPr>
            <p:ph type="title"/>
          </p:nvPr>
        </p:nvSpPr>
        <p:spPr>
          <a:xfrm>
            <a:off x="445418" y="136108"/>
            <a:ext cx="5291803" cy="601075"/>
          </a:xfrm>
          <a:prstGeom prst="rect">
            <a:avLst/>
          </a:prstGeom>
        </p:spPr>
        <p:txBody>
          <a:bodyPr lIns="0" rIns="0" anchor="ctr">
            <a:normAutofit/>
          </a:bodyPr>
          <a:lstStyle>
            <a:lvl1pPr algn="ctr">
              <a:defRPr sz="32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cxnSp>
        <p:nvCxnSpPr>
          <p:cNvPr id="84" name="直接连接符 83" hidden="1"/>
          <p:cNvCxnSpPr/>
          <p:nvPr userDrawn="1"/>
        </p:nvCxnSpPr>
        <p:spPr>
          <a:xfrm rot="5400000">
            <a:off x="702289" y="507839"/>
            <a:ext cx="40445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hidden="1"/>
          <p:cNvSpPr/>
          <p:nvPr userDrawn="1"/>
        </p:nvSpPr>
        <p:spPr>
          <a:xfrm>
            <a:off x="869887" y="-2227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87"/>
          <p:cNvSpPr>
            <a:spLocks noGrp="1"/>
          </p:cNvSpPr>
          <p:nvPr>
            <p:ph type="body" sz="quarter" idx="13"/>
          </p:nvPr>
        </p:nvSpPr>
        <p:spPr>
          <a:xfrm>
            <a:off x="445418" y="782778"/>
            <a:ext cx="5014430" cy="601662"/>
          </a:xfrm>
          <a:prstGeom prst="rect">
            <a:avLst/>
          </a:prstGeom>
        </p:spPr>
        <p:txBody>
          <a:bodyPr/>
          <a:lstStyle>
            <a:lvl1pPr marL="0" indent="0" algn="ctr">
              <a:buNone/>
              <a:defRPr sz="1800" b="1">
                <a:solidFill>
                  <a:schemeClr val="tx2"/>
                </a:solidFill>
                <a:latin typeface="方正准雅宋简体" panose="02000000000000000000" pitchFamily="2" charset="-122"/>
                <a:ea typeface="方正准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236661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C474C-03A2-4FAD-BCEB-BF768FC2E9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F338D6-2BBB-4394-8E11-8DA423D6B79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7B3B7E-0427-4593-9A41-EF5057444A72}"/>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BC93EAEB-49CB-44E2-BC55-FF0FE2571C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6AF55E-774D-4565-9CB5-FC27AB44F221}"/>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152220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DF7F1-9382-4FF6-8CC0-6460183BA5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CD5B05-55AB-4C02-8FE8-FD43A0B5D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DA16D10-C48F-4E25-9ACC-D695B83C2AA3}"/>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B519CCD6-1B4F-4206-9054-B5960EACB1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F007DE-A40A-44ED-9EB4-23F6FFAF6DB6}"/>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261513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BFBBB-A687-466B-9245-3B2C3054C7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3730D6-8437-4640-A594-EC39D832A8D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4E3A2ED-1AC9-40F7-A1A0-8B9A0EABA85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46C0F7F-FAFB-4A5D-B61F-E046C00A2039}"/>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6" name="页脚占位符 5">
            <a:extLst>
              <a:ext uri="{FF2B5EF4-FFF2-40B4-BE49-F238E27FC236}">
                <a16:creationId xmlns:a16="http://schemas.microsoft.com/office/drawing/2014/main" id="{FC39033B-E9E4-403A-86C7-A5B50566FB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427223-F8EC-4A8F-A45F-CBCAFB64982E}"/>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334750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9AFB1-588D-466D-BAAF-58615BC0BDF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11A1EEC-E210-4428-83BD-8EF8AEA3C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1D4DD91-1003-435D-B742-15EBC06B277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9C4B6B2-23F2-40A2-854F-93D030C45E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1A76783-DCD9-49B1-8A18-4016FFF7295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2D744CD-C6CA-412B-8021-DCA058F545F3}"/>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8" name="页脚占位符 7">
            <a:extLst>
              <a:ext uri="{FF2B5EF4-FFF2-40B4-BE49-F238E27FC236}">
                <a16:creationId xmlns:a16="http://schemas.microsoft.com/office/drawing/2014/main" id="{0578D253-1731-4CA3-BAAC-0EE5E59996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55DDE5A-D1BF-41B2-97A6-BB9CD88EB147}"/>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316710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56D7F-5FB9-40CE-A109-48CF0C3DF7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28F0E3-C816-4BD9-99E8-5E30E1D6D9FD}"/>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4" name="页脚占位符 3">
            <a:extLst>
              <a:ext uri="{FF2B5EF4-FFF2-40B4-BE49-F238E27FC236}">
                <a16:creationId xmlns:a16="http://schemas.microsoft.com/office/drawing/2014/main" id="{DACF7705-7965-4CBC-BE7C-46DB4B604C5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DA6F260-707C-40CE-84DB-3A733ABA6CE3}"/>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235680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5B2E84-81B8-45EA-8830-0ED004DF189B}"/>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3" name="页脚占位符 2">
            <a:extLst>
              <a:ext uri="{FF2B5EF4-FFF2-40B4-BE49-F238E27FC236}">
                <a16:creationId xmlns:a16="http://schemas.microsoft.com/office/drawing/2014/main" id="{75A178BE-0DB2-467E-977B-4C36FA738EC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702649-11B9-4008-B7E3-A1D9507843C6}"/>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193425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7C3DF-7249-4E5C-A8E3-66B8C02EF5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1FF18B-B112-4D40-9C7E-3EE8695D1F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0B69E96-99EC-4F04-A3AE-5EB8D9EEF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A813FD0-BDCA-490B-BC37-906DAE4E4C4D}"/>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6" name="页脚占位符 5">
            <a:extLst>
              <a:ext uri="{FF2B5EF4-FFF2-40B4-BE49-F238E27FC236}">
                <a16:creationId xmlns:a16="http://schemas.microsoft.com/office/drawing/2014/main" id="{6A6FE3EB-57AA-4944-AF97-70BAD38465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0B90C5-874E-4A83-99A2-F39AFDBD80C3}"/>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415425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13711-EE9A-4E7A-91D8-BE5291E6BF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20C131-366B-427D-919F-D6E80A2F7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7B343AD-8182-4E16-B9B7-F2DD245F5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E6917A4-8586-4EEA-ADBA-B9FAE8E6101B}"/>
              </a:ext>
            </a:extLst>
          </p:cNvPr>
          <p:cNvSpPr>
            <a:spLocks noGrp="1"/>
          </p:cNvSpPr>
          <p:nvPr>
            <p:ph type="dt" sz="half" idx="10"/>
          </p:nvPr>
        </p:nvSpPr>
        <p:spPr/>
        <p:txBody>
          <a:bodyPr/>
          <a:lstStyle/>
          <a:p>
            <a:fld id="{26DF95C5-F0C6-4182-BB69-FC64CDC5B2F7}" type="datetimeFigureOut">
              <a:rPr lang="zh-CN" altLang="en-US" smtClean="0"/>
              <a:t>2023/3/22</a:t>
            </a:fld>
            <a:endParaRPr lang="zh-CN" altLang="en-US"/>
          </a:p>
        </p:txBody>
      </p:sp>
      <p:sp>
        <p:nvSpPr>
          <p:cNvPr id="6" name="页脚占位符 5">
            <a:extLst>
              <a:ext uri="{FF2B5EF4-FFF2-40B4-BE49-F238E27FC236}">
                <a16:creationId xmlns:a16="http://schemas.microsoft.com/office/drawing/2014/main" id="{F969DFD6-A057-4F0A-B43E-862F2D55D3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38D796-F41D-4D0E-8782-3E233F29E037}"/>
              </a:ext>
            </a:extLst>
          </p:cNvPr>
          <p:cNvSpPr>
            <a:spLocks noGrp="1"/>
          </p:cNvSpPr>
          <p:nvPr>
            <p:ph type="sldNum" sz="quarter" idx="12"/>
          </p:nvPr>
        </p:nvSpPr>
        <p:spPr/>
        <p:txBody>
          <a:body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402128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0FD9CB-AE30-4A78-B7A8-7ADBB3D8E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7E2F71-A41D-4904-948D-69BF9089E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AB4BD65-3297-432A-A123-EF8837EAB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F95C5-F0C6-4182-BB69-FC64CDC5B2F7}"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6889E74A-6128-4C4F-ABAE-F0ECA4E37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772BAE3-DDA4-4115-B593-67C78EF70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4F73E-4B14-43EA-BB80-E545F44F7914}" type="slidenum">
              <a:rPr lang="zh-CN" altLang="en-US" smtClean="0"/>
              <a:t>‹#›</a:t>
            </a:fld>
            <a:endParaRPr lang="zh-CN" altLang="en-US"/>
          </a:p>
        </p:txBody>
      </p:sp>
    </p:spTree>
    <p:extLst>
      <p:ext uri="{BB962C8B-B14F-4D97-AF65-F5344CB8AC3E}">
        <p14:creationId xmlns:p14="http://schemas.microsoft.com/office/powerpoint/2010/main" val="3347438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highlight>
                  <a:srgbClr val="FFC000"/>
                </a:highlight>
              </a:rPr>
              <a:t>人类手部运动在共同多区域中尺度流形内的分块动力学表征</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465437" y="3228841"/>
            <a:ext cx="7134897" cy="2965482"/>
          </a:xfrm>
          <a:prstGeom prst="rect">
            <a:avLst/>
          </a:prstGeom>
        </p:spPr>
        <p:txBody>
          <a:bodyPr vert="horz" lIns="135005" tIns="67502" rIns="135005" bIns="67502"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sz="2000" b="1" dirty="0">
                <a:latin typeface="Times New Roman" panose="02020603050405020304" pitchFamily="18" charset="0"/>
                <a:cs typeface="Times New Roman" panose="02020603050405020304" pitchFamily="18" charset="0"/>
              </a:rPr>
              <a:t>主要贡献：</a:t>
            </a:r>
            <a:endParaRPr kumimoji="1" lang="en-US" altLang="zh-CN" sz="2000" b="1" dirty="0">
              <a:latin typeface="Times New Roman" panose="02020603050405020304" pitchFamily="18" charset="0"/>
              <a:cs typeface="Times New Roman" panose="02020603050405020304" pitchFamily="18" charset="0"/>
            </a:endParaRPr>
          </a:p>
          <a:p>
            <a:pPr marL="457200" lvl="1" indent="0">
              <a:lnSpc>
                <a:spcPct val="150000"/>
              </a:lnSpc>
              <a:buNone/>
            </a:pPr>
            <a:r>
              <a:rPr lang="zh-CN" altLang="en-US" sz="2200" dirty="0"/>
              <a:t>评估了人类大脑如何支持一系列手指和抓握动作</a:t>
            </a:r>
            <a:endParaRPr lang="en-US" altLang="zh-CN" sz="2200" dirty="0"/>
          </a:p>
          <a:p>
            <a:pPr marL="457200" lvl="1" indent="0">
              <a:lnSpc>
                <a:spcPct val="150000"/>
              </a:lnSpc>
              <a:buNone/>
            </a:pPr>
            <a:r>
              <a:rPr lang="zh-CN" altLang="en-US" sz="2200" dirty="0"/>
              <a:t>一个共有的中尺度“抓取网络”流形表征了所有手部动作</a:t>
            </a:r>
            <a:endParaRPr lang="en-US" altLang="zh-CN" sz="2200" dirty="0"/>
          </a:p>
          <a:p>
            <a:pPr marL="457200" lvl="1" indent="0">
              <a:lnSpc>
                <a:spcPct val="150000"/>
              </a:lnSpc>
              <a:buNone/>
            </a:pPr>
            <a:r>
              <a:rPr lang="zh-CN" altLang="en-US" sz="2200" dirty="0"/>
              <a:t>流形内的潜在神经动力学是特定于运动类型的</a:t>
            </a:r>
            <a:endParaRPr lang="en-US" altLang="zh-CN" sz="2200" dirty="0"/>
          </a:p>
          <a:p>
            <a:pPr marL="457200" lvl="1" indent="0">
              <a:lnSpc>
                <a:spcPct val="150000"/>
              </a:lnSpc>
              <a:buNone/>
            </a:pPr>
            <a:r>
              <a:rPr lang="zh-CN" altLang="en-US" sz="2200" dirty="0"/>
              <a:t>运动学相关动力学被划分为不同的子流形</a:t>
            </a:r>
            <a:endParaRPr lang="en-US" altLang="zh-CN" sz="1500" dirty="0"/>
          </a:p>
          <a:p>
            <a:pPr marL="457200" lvl="1" indent="0">
              <a:lnSpc>
                <a:spcPct val="150000"/>
              </a:lnSpc>
              <a:buNone/>
            </a:pPr>
            <a:endParaRPr kumimoji="1" lang="en-US" altLang="zh-CN" sz="20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972DBA4-3EC3-47AD-8DED-4CA7AB5AEB36}"/>
              </a:ext>
            </a:extLst>
          </p:cNvPr>
          <p:cNvPicPr>
            <a:picLocks noChangeAspect="1"/>
          </p:cNvPicPr>
          <p:nvPr/>
        </p:nvPicPr>
        <p:blipFill>
          <a:blip r:embed="rId3"/>
          <a:stretch>
            <a:fillRect/>
          </a:stretch>
        </p:blipFill>
        <p:spPr>
          <a:xfrm>
            <a:off x="949244" y="1246247"/>
            <a:ext cx="7524750" cy="1762125"/>
          </a:xfrm>
          <a:prstGeom prst="rect">
            <a:avLst/>
          </a:prstGeom>
        </p:spPr>
      </p:pic>
      <p:pic>
        <p:nvPicPr>
          <p:cNvPr id="6" name="图片 5">
            <a:extLst>
              <a:ext uri="{FF2B5EF4-FFF2-40B4-BE49-F238E27FC236}">
                <a16:creationId xmlns:a16="http://schemas.microsoft.com/office/drawing/2014/main" id="{5DF6966E-B146-4C75-96F9-BDB02EBE0C2C}"/>
              </a:ext>
            </a:extLst>
          </p:cNvPr>
          <p:cNvPicPr>
            <a:picLocks noChangeAspect="1"/>
          </p:cNvPicPr>
          <p:nvPr/>
        </p:nvPicPr>
        <p:blipFill>
          <a:blip r:embed="rId4"/>
          <a:stretch>
            <a:fillRect/>
          </a:stretch>
        </p:blipFill>
        <p:spPr>
          <a:xfrm>
            <a:off x="8340185" y="1575635"/>
            <a:ext cx="2771775" cy="847725"/>
          </a:xfrm>
          <a:prstGeom prst="rect">
            <a:avLst/>
          </a:prstGeom>
        </p:spPr>
      </p:pic>
      <p:pic>
        <p:nvPicPr>
          <p:cNvPr id="8" name="图片 7">
            <a:extLst>
              <a:ext uri="{FF2B5EF4-FFF2-40B4-BE49-F238E27FC236}">
                <a16:creationId xmlns:a16="http://schemas.microsoft.com/office/drawing/2014/main" id="{FAD498B1-A683-4D4E-869C-0DBB64FBBB45}"/>
              </a:ext>
            </a:extLst>
          </p:cNvPr>
          <p:cNvPicPr>
            <a:picLocks noChangeAspect="1"/>
          </p:cNvPicPr>
          <p:nvPr/>
        </p:nvPicPr>
        <p:blipFill>
          <a:blip r:embed="rId5"/>
          <a:stretch>
            <a:fillRect/>
          </a:stretch>
        </p:blipFill>
        <p:spPr>
          <a:xfrm>
            <a:off x="7453906" y="2454087"/>
            <a:ext cx="3991071" cy="4003054"/>
          </a:xfrm>
          <a:prstGeom prst="rect">
            <a:avLst/>
          </a:prstGeom>
        </p:spPr>
      </p:pic>
    </p:spTree>
    <p:extLst>
      <p:ext uri="{BB962C8B-B14F-4D97-AF65-F5344CB8AC3E}">
        <p14:creationId xmlns:p14="http://schemas.microsoft.com/office/powerpoint/2010/main" val="908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主要结果二</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465438" y="809739"/>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目标：验证抓握网络中不同动作共享子空间</a:t>
            </a: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90240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548681" y="1447247"/>
            <a:ext cx="4638329" cy="4968777"/>
          </a:xfrm>
          <a:prstGeom prst="rect">
            <a:avLst/>
          </a:prstGeom>
        </p:spPr>
        <p:txBody>
          <a:bodyPr vert="horz" lIns="135005" tIns="67502" rIns="135005" bIns="67502"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D</a:t>
            </a:r>
            <a:r>
              <a:rPr lang="zh-CN" altLang="en-US" dirty="0"/>
              <a:t>：跨运动 </a:t>
            </a:r>
            <a:r>
              <a:rPr lang="en-US" altLang="zh-CN" dirty="0"/>
              <a:t>VAF</a:t>
            </a:r>
            <a:r>
              <a:rPr lang="zh-CN" altLang="en-US" dirty="0"/>
              <a:t> （跨运动</a:t>
            </a:r>
            <a:r>
              <a:rPr lang="en-US" altLang="zh-CN" dirty="0"/>
              <a:t>PC</a:t>
            </a:r>
            <a:r>
              <a:rPr lang="zh-CN" altLang="en-US" dirty="0"/>
              <a:t>投影）</a:t>
            </a:r>
            <a:r>
              <a:rPr lang="en-US" altLang="zh-CN" dirty="0"/>
              <a:t> </a:t>
            </a:r>
            <a:r>
              <a:rPr lang="zh-CN" altLang="en-US" dirty="0"/>
              <a:t>与运动内 </a:t>
            </a:r>
            <a:r>
              <a:rPr lang="en-US" altLang="zh-CN" dirty="0"/>
              <a:t>VAF </a:t>
            </a:r>
            <a:r>
              <a:rPr lang="zh-CN" altLang="en-US" dirty="0"/>
              <a:t>的比率来说明不同运动共享同一个</a:t>
            </a:r>
            <a:r>
              <a:rPr lang="en-US" altLang="zh-CN" dirty="0"/>
              <a:t>manifold</a:t>
            </a:r>
            <a:r>
              <a:rPr lang="zh-CN" altLang="en-US" dirty="0"/>
              <a:t>，显著高于随机值</a:t>
            </a:r>
            <a:endParaRPr lang="en-US" altLang="zh-CN" dirty="0"/>
          </a:p>
          <a:p>
            <a:pPr lvl="1">
              <a:lnSpc>
                <a:spcPct val="150000"/>
              </a:lnSpc>
            </a:pPr>
            <a:r>
              <a:rPr lang="en-US" altLang="zh-CN" dirty="0"/>
              <a:t>E:</a:t>
            </a:r>
            <a:r>
              <a:rPr lang="zh-CN" altLang="en-US" dirty="0"/>
              <a:t>第一个</a:t>
            </a:r>
            <a:r>
              <a:rPr lang="en-US" altLang="zh-CN" dirty="0"/>
              <a:t>PC</a:t>
            </a:r>
            <a:r>
              <a:rPr lang="zh-CN" altLang="en-US" dirty="0"/>
              <a:t>的</a:t>
            </a:r>
            <a:r>
              <a:rPr lang="en-US" altLang="zh-CN" dirty="0"/>
              <a:t>weight</a:t>
            </a:r>
            <a:r>
              <a:rPr lang="zh-CN" altLang="en-US" dirty="0"/>
              <a:t>可视化，</a:t>
            </a:r>
            <a:r>
              <a:rPr lang="en-US" altLang="zh-CN" dirty="0"/>
              <a:t>weight</a:t>
            </a:r>
            <a:r>
              <a:rPr lang="zh-CN" altLang="en-US" dirty="0"/>
              <a:t>大表示改维度可以表示的</a:t>
            </a:r>
            <a:r>
              <a:rPr lang="en-US" altLang="zh-CN" dirty="0"/>
              <a:t>variance</a:t>
            </a:r>
            <a:r>
              <a:rPr lang="zh-CN" altLang="en-US" dirty="0"/>
              <a:t>大。</a:t>
            </a:r>
            <a:endParaRPr lang="en-US" altLang="zh-CN" dirty="0"/>
          </a:p>
          <a:p>
            <a:pPr lvl="1">
              <a:lnSpc>
                <a:spcPct val="150000"/>
              </a:lnSpc>
            </a:pPr>
            <a:r>
              <a:rPr lang="en-US" altLang="zh-CN" dirty="0"/>
              <a:t>F</a:t>
            </a:r>
            <a:r>
              <a:rPr lang="zh-CN" altLang="en-US" dirty="0"/>
              <a:t>：我们计算了每个动作的 </a:t>
            </a:r>
            <a:r>
              <a:rPr lang="en-US" altLang="zh-CN" dirty="0"/>
              <a:t>45D </a:t>
            </a:r>
            <a:r>
              <a:rPr lang="zh-CN" altLang="en-US" dirty="0"/>
              <a:t>流形的抓取网络在每个节点内（脑区）的平均通道权重大小， </a:t>
            </a:r>
            <a:r>
              <a:rPr lang="en-US" altLang="zh-CN" dirty="0"/>
              <a:t>45D </a:t>
            </a:r>
            <a:r>
              <a:rPr lang="zh-CN" altLang="en-US" dirty="0"/>
              <a:t>流形的模式平等地参与了抓取网络的所有区域</a:t>
            </a:r>
            <a:endParaRPr lang="en-US" altLang="zh-CN" dirty="0"/>
          </a:p>
        </p:txBody>
      </p:sp>
      <p:pic>
        <p:nvPicPr>
          <p:cNvPr id="3" name="图片 2">
            <a:extLst>
              <a:ext uri="{FF2B5EF4-FFF2-40B4-BE49-F238E27FC236}">
                <a16:creationId xmlns:a16="http://schemas.microsoft.com/office/drawing/2014/main" id="{453DEF49-D5D0-49AD-AF65-6F2910C06836}"/>
              </a:ext>
            </a:extLst>
          </p:cNvPr>
          <p:cNvPicPr>
            <a:picLocks noChangeAspect="1"/>
          </p:cNvPicPr>
          <p:nvPr/>
        </p:nvPicPr>
        <p:blipFill>
          <a:blip r:embed="rId3"/>
          <a:stretch>
            <a:fillRect/>
          </a:stretch>
        </p:blipFill>
        <p:spPr>
          <a:xfrm>
            <a:off x="6133220" y="1395583"/>
            <a:ext cx="5534025" cy="2924175"/>
          </a:xfrm>
          <a:prstGeom prst="rect">
            <a:avLst/>
          </a:prstGeom>
        </p:spPr>
      </p:pic>
      <p:pic>
        <p:nvPicPr>
          <p:cNvPr id="4" name="图片 3">
            <a:extLst>
              <a:ext uri="{FF2B5EF4-FFF2-40B4-BE49-F238E27FC236}">
                <a16:creationId xmlns:a16="http://schemas.microsoft.com/office/drawing/2014/main" id="{307735E3-CFDF-44B7-B9C7-CA9EA7996961}"/>
              </a:ext>
            </a:extLst>
          </p:cNvPr>
          <p:cNvPicPr>
            <a:picLocks noChangeAspect="1"/>
          </p:cNvPicPr>
          <p:nvPr/>
        </p:nvPicPr>
        <p:blipFill>
          <a:blip r:embed="rId4"/>
          <a:stretch>
            <a:fillRect/>
          </a:stretch>
        </p:blipFill>
        <p:spPr>
          <a:xfrm>
            <a:off x="5977699" y="4516005"/>
            <a:ext cx="6018294" cy="2086948"/>
          </a:xfrm>
          <a:prstGeom prst="rect">
            <a:avLst/>
          </a:prstGeom>
        </p:spPr>
      </p:pic>
    </p:spTree>
    <p:extLst>
      <p:ext uri="{BB962C8B-B14F-4D97-AF65-F5344CB8AC3E}">
        <p14:creationId xmlns:p14="http://schemas.microsoft.com/office/powerpoint/2010/main" val="85108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主要结果三</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465438" y="809739"/>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目标：验证不同动作中潜在动力学的时间模式不同</a:t>
            </a: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90240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548681" y="1447247"/>
            <a:ext cx="4638329"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A</a:t>
            </a:r>
            <a:r>
              <a:rPr lang="zh-CN" altLang="en-US" dirty="0"/>
              <a:t>：针对运动的 </a:t>
            </a:r>
            <a:r>
              <a:rPr lang="en-US" altLang="zh-CN" dirty="0" err="1"/>
              <a:t>dPCA</a:t>
            </a:r>
            <a:r>
              <a:rPr lang="en-US" altLang="zh-CN" dirty="0"/>
              <a:t> </a:t>
            </a:r>
            <a:r>
              <a:rPr lang="zh-CN" altLang="en-US" dirty="0"/>
              <a:t>模式导致了 </a:t>
            </a:r>
            <a:r>
              <a:rPr lang="en-US" altLang="zh-CN" dirty="0" err="1"/>
              <a:t>dPCA</a:t>
            </a:r>
            <a:r>
              <a:rPr lang="en-US" altLang="zh-CN" dirty="0"/>
              <a:t> </a:t>
            </a:r>
            <a:r>
              <a:rPr lang="zh-CN" altLang="en-US" dirty="0"/>
              <a:t>分析中的大部分差异（和运动的</a:t>
            </a:r>
            <a:r>
              <a:rPr lang="en-US" altLang="zh-CN" dirty="0"/>
              <a:t>spike</a:t>
            </a:r>
            <a:r>
              <a:rPr lang="zh-CN" altLang="en-US" dirty="0"/>
              <a:t>数据总，</a:t>
            </a:r>
            <a:r>
              <a:rPr lang="en-US" altLang="zh-CN" dirty="0"/>
              <a:t>invariant</a:t>
            </a:r>
            <a:r>
              <a:rPr lang="zh-CN" altLang="en-US" dirty="0"/>
              <a:t>部分的</a:t>
            </a:r>
            <a:r>
              <a:rPr lang="en-US" altLang="zh-CN" dirty="0"/>
              <a:t>variance</a:t>
            </a:r>
            <a:r>
              <a:rPr lang="zh-CN" altLang="en-US" dirty="0"/>
              <a:t>占大多数的情况不同）</a:t>
            </a:r>
            <a:endParaRPr lang="en-US" altLang="zh-CN" dirty="0"/>
          </a:p>
          <a:p>
            <a:pPr lvl="1">
              <a:lnSpc>
                <a:spcPct val="150000"/>
              </a:lnSpc>
            </a:pPr>
            <a:r>
              <a:rPr lang="en-US" altLang="zh-CN" dirty="0"/>
              <a:t>B: </a:t>
            </a:r>
            <a:r>
              <a:rPr lang="zh-CN" altLang="en-US" dirty="0"/>
              <a:t>多个被试的统计结果</a:t>
            </a:r>
            <a:endParaRPr lang="en-US" altLang="zh-CN" dirty="0"/>
          </a:p>
          <a:p>
            <a:pPr lvl="1">
              <a:lnSpc>
                <a:spcPct val="150000"/>
              </a:lnSpc>
            </a:pPr>
            <a:endParaRPr lang="en-US" altLang="zh-CN" dirty="0"/>
          </a:p>
        </p:txBody>
      </p:sp>
      <p:pic>
        <p:nvPicPr>
          <p:cNvPr id="3" name="图片 2">
            <a:extLst>
              <a:ext uri="{FF2B5EF4-FFF2-40B4-BE49-F238E27FC236}">
                <a16:creationId xmlns:a16="http://schemas.microsoft.com/office/drawing/2014/main" id="{5E8C2AB5-413E-4084-B52A-A7FF2605FAB1}"/>
              </a:ext>
            </a:extLst>
          </p:cNvPr>
          <p:cNvPicPr>
            <a:picLocks noChangeAspect="1"/>
          </p:cNvPicPr>
          <p:nvPr/>
        </p:nvPicPr>
        <p:blipFill>
          <a:blip r:embed="rId3"/>
          <a:stretch>
            <a:fillRect/>
          </a:stretch>
        </p:blipFill>
        <p:spPr>
          <a:xfrm>
            <a:off x="5643726" y="1593849"/>
            <a:ext cx="4324350" cy="2562225"/>
          </a:xfrm>
          <a:prstGeom prst="rect">
            <a:avLst/>
          </a:prstGeom>
        </p:spPr>
      </p:pic>
      <p:pic>
        <p:nvPicPr>
          <p:cNvPr id="4" name="图片 3">
            <a:extLst>
              <a:ext uri="{FF2B5EF4-FFF2-40B4-BE49-F238E27FC236}">
                <a16:creationId xmlns:a16="http://schemas.microsoft.com/office/drawing/2014/main" id="{A45F1BC9-C830-4D74-ACFF-F4CCCE13AFF6}"/>
              </a:ext>
            </a:extLst>
          </p:cNvPr>
          <p:cNvPicPr>
            <a:picLocks noChangeAspect="1"/>
          </p:cNvPicPr>
          <p:nvPr/>
        </p:nvPicPr>
        <p:blipFill rotWithShape="1">
          <a:blip r:embed="rId4"/>
          <a:srcRect r="56164"/>
          <a:stretch/>
        </p:blipFill>
        <p:spPr>
          <a:xfrm>
            <a:off x="9908084" y="1465120"/>
            <a:ext cx="1527524" cy="2562225"/>
          </a:xfrm>
          <a:prstGeom prst="rect">
            <a:avLst/>
          </a:prstGeom>
        </p:spPr>
      </p:pic>
    </p:spTree>
    <p:extLst>
      <p:ext uri="{BB962C8B-B14F-4D97-AF65-F5344CB8AC3E}">
        <p14:creationId xmlns:p14="http://schemas.microsoft.com/office/powerpoint/2010/main" val="31875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主要结果三</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465438" y="809739"/>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目标：验证不同动作中潜在动力学的时间模式不同</a:t>
            </a: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90240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548681" y="1447247"/>
            <a:ext cx="3639861" cy="4968777"/>
          </a:xfrm>
          <a:prstGeom prst="rect">
            <a:avLst/>
          </a:prstGeom>
        </p:spPr>
        <p:txBody>
          <a:bodyPr vert="horz" lIns="135005" tIns="67502" rIns="135005" bIns="67502" rtlCol="0">
            <a:normAutofit fontScale="5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D</a:t>
            </a:r>
            <a:r>
              <a:rPr lang="zh-CN" altLang="en-US" dirty="0"/>
              <a:t>：可视化时间和特定运动下的潜在动力学（图 </a:t>
            </a:r>
            <a:r>
              <a:rPr lang="en-US" altLang="zh-CN" dirty="0"/>
              <a:t>4D</a:t>
            </a:r>
            <a:r>
              <a:rPr lang="zh-CN" altLang="en-US" dirty="0"/>
              <a:t>）。</a:t>
            </a:r>
            <a:endParaRPr lang="en-US" altLang="zh-CN" dirty="0"/>
          </a:p>
          <a:p>
            <a:pPr lvl="1">
              <a:lnSpc>
                <a:spcPct val="150000"/>
              </a:lnSpc>
            </a:pPr>
            <a:r>
              <a:rPr lang="zh-CN" altLang="en-US" dirty="0"/>
              <a:t>时间上的神经动力学在与运动周期高度相关（</a:t>
            </a:r>
            <a:r>
              <a:rPr lang="en-US" altLang="zh-CN" dirty="0"/>
              <a:t>C</a:t>
            </a:r>
            <a:r>
              <a:rPr lang="zh-CN" altLang="en-US" dirty="0"/>
              <a:t>）</a:t>
            </a:r>
            <a:endParaRPr lang="en-US" altLang="zh-CN" dirty="0"/>
          </a:p>
          <a:p>
            <a:pPr lvl="2">
              <a:lnSpc>
                <a:spcPct val="150000"/>
              </a:lnSpc>
            </a:pPr>
            <a:r>
              <a:rPr lang="zh-CN" altLang="en-US" dirty="0"/>
              <a:t>投影到</a:t>
            </a:r>
            <a:r>
              <a:rPr lang="en-US" altLang="zh-CN" dirty="0"/>
              <a:t>PC1</a:t>
            </a:r>
            <a:r>
              <a:rPr lang="zh-CN" altLang="en-US" dirty="0"/>
              <a:t>在完全屈曲或抓握闭合之前在 </a:t>
            </a:r>
            <a:r>
              <a:rPr lang="en-US" altLang="zh-CN" dirty="0"/>
              <a:t>LFO </a:t>
            </a:r>
            <a:r>
              <a:rPr lang="zh-CN" altLang="en-US" dirty="0"/>
              <a:t>包络中表现出一个峰值。</a:t>
            </a:r>
            <a:endParaRPr lang="en-US" altLang="zh-CN" dirty="0"/>
          </a:p>
          <a:p>
            <a:pPr lvl="2">
              <a:lnSpc>
                <a:spcPct val="150000"/>
              </a:lnSpc>
            </a:pPr>
            <a:r>
              <a:rPr lang="zh-CN" altLang="en-US" dirty="0"/>
              <a:t>投影到</a:t>
            </a:r>
            <a:r>
              <a:rPr lang="en-US" altLang="zh-CN" dirty="0"/>
              <a:t>PC2</a:t>
            </a:r>
            <a:r>
              <a:rPr lang="zh-CN" altLang="en-US" dirty="0"/>
              <a:t>在完全屈曲或抓握闭合后出现峰值。</a:t>
            </a:r>
            <a:endParaRPr lang="en-US" altLang="zh-CN" dirty="0"/>
          </a:p>
          <a:p>
            <a:pPr lvl="2">
              <a:lnSpc>
                <a:spcPct val="150000"/>
              </a:lnSpc>
            </a:pPr>
            <a:r>
              <a:rPr lang="zh-CN" altLang="en-US" dirty="0"/>
              <a:t>投影到</a:t>
            </a:r>
            <a:r>
              <a:rPr lang="en-US" altLang="zh-CN" dirty="0"/>
              <a:t>PC3</a:t>
            </a:r>
            <a:r>
              <a:rPr lang="zh-CN" altLang="en-US" dirty="0"/>
              <a:t>在弯曲</a:t>
            </a:r>
            <a:r>
              <a:rPr lang="en-US" altLang="zh-CN" dirty="0"/>
              <a:t>/</a:t>
            </a:r>
            <a:r>
              <a:rPr lang="zh-CN" altLang="en-US" dirty="0"/>
              <a:t>伸展或打开</a:t>
            </a:r>
            <a:r>
              <a:rPr lang="en-US" altLang="zh-CN" dirty="0"/>
              <a:t>/</a:t>
            </a:r>
            <a:r>
              <a:rPr lang="zh-CN" altLang="en-US" dirty="0"/>
              <a:t>抓握的两个阶段保持 </a:t>
            </a:r>
            <a:r>
              <a:rPr lang="en-US" altLang="zh-CN" dirty="0"/>
              <a:t>LFO </a:t>
            </a:r>
            <a:r>
              <a:rPr lang="zh-CN" altLang="en-US" dirty="0"/>
              <a:t>功率的阶段循环。</a:t>
            </a:r>
          </a:p>
          <a:p>
            <a:pPr lvl="1">
              <a:lnSpc>
                <a:spcPct val="150000"/>
              </a:lnSpc>
            </a:pPr>
            <a:r>
              <a:rPr lang="zh-CN" altLang="en-US" dirty="0"/>
              <a:t>特定动作的潜在神经动力学的时间差异很大（图 </a:t>
            </a:r>
            <a:r>
              <a:rPr lang="en-US" altLang="zh-CN" dirty="0"/>
              <a:t>4D</a:t>
            </a:r>
            <a:r>
              <a:rPr lang="zh-CN" altLang="en-US" dirty="0"/>
              <a:t>，顶部）。每次运动的神经动力学起始位置都不同，潜在子空间中的时变轨迹也不同。</a:t>
            </a:r>
            <a:endParaRPr lang="en-US" altLang="zh-CN" dirty="0"/>
          </a:p>
          <a:p>
            <a:pPr lvl="1">
              <a:lnSpc>
                <a:spcPct val="150000"/>
              </a:lnSpc>
            </a:pPr>
            <a:r>
              <a:rPr lang="zh-CN" altLang="en-US" dirty="0"/>
              <a:t>结论：在一个共同的多区域子空间内的时间上存在不同的潜在动力学</a:t>
            </a:r>
            <a:endParaRPr lang="en-US" altLang="zh-CN" dirty="0"/>
          </a:p>
        </p:txBody>
      </p:sp>
      <p:pic>
        <p:nvPicPr>
          <p:cNvPr id="5" name="图片 4">
            <a:extLst>
              <a:ext uri="{FF2B5EF4-FFF2-40B4-BE49-F238E27FC236}">
                <a16:creationId xmlns:a16="http://schemas.microsoft.com/office/drawing/2014/main" id="{19BE184D-835D-4D25-8E12-6E17D9DC4595}"/>
              </a:ext>
            </a:extLst>
          </p:cNvPr>
          <p:cNvPicPr>
            <a:picLocks noChangeAspect="1"/>
          </p:cNvPicPr>
          <p:nvPr/>
        </p:nvPicPr>
        <p:blipFill>
          <a:blip r:embed="rId3"/>
          <a:stretch>
            <a:fillRect/>
          </a:stretch>
        </p:blipFill>
        <p:spPr>
          <a:xfrm>
            <a:off x="5914953" y="1429068"/>
            <a:ext cx="6236916" cy="5154675"/>
          </a:xfrm>
          <a:prstGeom prst="rect">
            <a:avLst/>
          </a:prstGeom>
        </p:spPr>
      </p:pic>
      <p:pic>
        <p:nvPicPr>
          <p:cNvPr id="15" name="图片 14">
            <a:extLst>
              <a:ext uri="{FF2B5EF4-FFF2-40B4-BE49-F238E27FC236}">
                <a16:creationId xmlns:a16="http://schemas.microsoft.com/office/drawing/2014/main" id="{DD16E951-9AB8-42D6-B35D-E2A651201E8B}"/>
              </a:ext>
            </a:extLst>
          </p:cNvPr>
          <p:cNvPicPr>
            <a:picLocks noChangeAspect="1"/>
          </p:cNvPicPr>
          <p:nvPr/>
        </p:nvPicPr>
        <p:blipFill rotWithShape="1">
          <a:blip r:embed="rId4"/>
          <a:srcRect l="44214"/>
          <a:stretch/>
        </p:blipFill>
        <p:spPr>
          <a:xfrm>
            <a:off x="4104102" y="4160520"/>
            <a:ext cx="1956749" cy="2579102"/>
          </a:xfrm>
          <a:prstGeom prst="rect">
            <a:avLst/>
          </a:prstGeom>
        </p:spPr>
      </p:pic>
    </p:spTree>
    <p:extLst>
      <p:ext uri="{BB962C8B-B14F-4D97-AF65-F5344CB8AC3E}">
        <p14:creationId xmlns:p14="http://schemas.microsoft.com/office/powerpoint/2010/main" val="207244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主要结果四</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465438" y="809739"/>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a:t>
            </a:r>
            <a:r>
              <a:rPr kumimoji="1" lang="en-US" altLang="zh-CN" b="1" dirty="0">
                <a:solidFill>
                  <a:schemeClr val="accent1">
                    <a:lumMod val="75000"/>
                  </a:schemeClr>
                </a:solidFill>
              </a:rPr>
              <a:t>high-gamma</a:t>
            </a:r>
            <a:r>
              <a:rPr kumimoji="1" lang="zh-CN" altLang="en-US" b="1" dirty="0">
                <a:solidFill>
                  <a:schemeClr val="accent1">
                    <a:lumMod val="75000"/>
                  </a:schemeClr>
                </a:solidFill>
              </a:rPr>
              <a:t>段的数据是否和</a:t>
            </a:r>
            <a:r>
              <a:rPr kumimoji="1" lang="en-US" altLang="zh-CN" b="1" dirty="0">
                <a:solidFill>
                  <a:schemeClr val="accent1">
                    <a:lumMod val="75000"/>
                  </a:schemeClr>
                </a:solidFill>
              </a:rPr>
              <a:t>LFO</a:t>
            </a:r>
            <a:r>
              <a:rPr kumimoji="1" lang="zh-CN" altLang="en-US" b="1" dirty="0">
                <a:solidFill>
                  <a:schemeClr val="accent1">
                    <a:lumMod val="75000"/>
                  </a:schemeClr>
                </a:solidFill>
              </a:rPr>
              <a:t>有相似结论</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90240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450358" y="1266792"/>
            <a:ext cx="11741642"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zh-CN" altLang="en-US" sz="1800" dirty="0"/>
              <a:t>动机：因为行为期间的神经流形框架主要是基于 </a:t>
            </a:r>
            <a:r>
              <a:rPr lang="en-US" altLang="zh-CN" sz="1800" dirty="0"/>
              <a:t>M1 </a:t>
            </a:r>
            <a:r>
              <a:rPr lang="zh-CN" altLang="en-US" sz="1800" dirty="0"/>
              <a:t>中的</a:t>
            </a:r>
            <a:r>
              <a:rPr lang="en-US" altLang="zh-CN" sz="1800" dirty="0"/>
              <a:t>spikes</a:t>
            </a:r>
            <a:r>
              <a:rPr lang="zh-CN" altLang="en-US" sz="1800" dirty="0"/>
              <a:t>开发的。我们在于</a:t>
            </a:r>
            <a:r>
              <a:rPr lang="en-US" altLang="zh-CN" sz="1800" dirty="0"/>
              <a:t>spike</a:t>
            </a:r>
            <a:r>
              <a:rPr lang="zh-CN" altLang="en-US" sz="1800" dirty="0"/>
              <a:t>活动相关信最好的</a:t>
            </a:r>
            <a:r>
              <a:rPr lang="en-US" altLang="zh-CN" sz="1800" dirty="0"/>
              <a:t>high gamma </a:t>
            </a:r>
            <a:r>
              <a:rPr lang="zh-CN" altLang="en-US" sz="1800" dirty="0"/>
              <a:t>段做了相似的实验</a:t>
            </a:r>
            <a:endParaRPr lang="en-US" altLang="zh-CN" sz="1800" dirty="0"/>
          </a:p>
          <a:p>
            <a:pPr lvl="1">
              <a:lnSpc>
                <a:spcPct val="150000"/>
              </a:lnSpc>
            </a:pPr>
            <a:r>
              <a:rPr lang="en-US" altLang="zh-CN" sz="1800" dirty="0"/>
              <a:t>A: </a:t>
            </a:r>
            <a:r>
              <a:rPr lang="zh-CN" altLang="en-US" sz="1800" dirty="0"/>
              <a:t>数据预处理：先得到两段频段的滤波后信号，得到包络，对</a:t>
            </a:r>
            <a:r>
              <a:rPr lang="en-US" altLang="zh-CN" sz="1800" dirty="0"/>
              <a:t>high-gamma</a:t>
            </a:r>
            <a:r>
              <a:rPr lang="zh-CN" altLang="en-US" sz="1800" dirty="0"/>
              <a:t>段做</a:t>
            </a:r>
            <a:r>
              <a:rPr lang="en-US" altLang="zh-CN" sz="1800" dirty="0"/>
              <a:t>0-0.4hz</a:t>
            </a:r>
            <a:r>
              <a:rPr lang="zh-CN" altLang="en-US" sz="1800" dirty="0"/>
              <a:t>的低频滤波，计算两个信号之间的</a:t>
            </a:r>
            <a:r>
              <a:rPr lang="en-US" altLang="zh-CN" sz="1800" dirty="0"/>
              <a:t>phase</a:t>
            </a:r>
          </a:p>
          <a:p>
            <a:pPr lvl="1">
              <a:lnSpc>
                <a:spcPct val="150000"/>
              </a:lnSpc>
            </a:pPr>
            <a:r>
              <a:rPr lang="en-US" altLang="zh-CN" sz="1800" dirty="0"/>
              <a:t>B</a:t>
            </a:r>
            <a:r>
              <a:rPr lang="zh-CN" altLang="en-US" sz="1800" dirty="0"/>
              <a:t>：两个信号显著相关</a:t>
            </a:r>
            <a:endParaRPr lang="en-US" altLang="zh-CN" sz="1800" dirty="0"/>
          </a:p>
          <a:p>
            <a:pPr lvl="1">
              <a:lnSpc>
                <a:spcPct val="150000"/>
              </a:lnSpc>
            </a:pPr>
            <a:endParaRPr lang="en-US" altLang="zh-CN" sz="1800" dirty="0"/>
          </a:p>
        </p:txBody>
      </p:sp>
      <p:pic>
        <p:nvPicPr>
          <p:cNvPr id="4" name="图片 3">
            <a:extLst>
              <a:ext uri="{FF2B5EF4-FFF2-40B4-BE49-F238E27FC236}">
                <a16:creationId xmlns:a16="http://schemas.microsoft.com/office/drawing/2014/main" id="{A09389BF-4BF3-42E5-A5EB-3B8F987B2BC0}"/>
              </a:ext>
            </a:extLst>
          </p:cNvPr>
          <p:cNvPicPr>
            <a:picLocks noChangeAspect="1"/>
          </p:cNvPicPr>
          <p:nvPr/>
        </p:nvPicPr>
        <p:blipFill>
          <a:blip r:embed="rId3"/>
          <a:stretch>
            <a:fillRect/>
          </a:stretch>
        </p:blipFill>
        <p:spPr>
          <a:xfrm>
            <a:off x="1846418" y="3513911"/>
            <a:ext cx="9477375" cy="3124200"/>
          </a:xfrm>
          <a:prstGeom prst="rect">
            <a:avLst/>
          </a:prstGeom>
        </p:spPr>
      </p:pic>
    </p:spTree>
    <p:extLst>
      <p:ext uri="{BB962C8B-B14F-4D97-AF65-F5344CB8AC3E}">
        <p14:creationId xmlns:p14="http://schemas.microsoft.com/office/powerpoint/2010/main" val="100958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主要结果四</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465438" y="809739"/>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a:t>
            </a:r>
            <a:r>
              <a:rPr kumimoji="1" lang="en-US" altLang="zh-CN" b="1" dirty="0">
                <a:solidFill>
                  <a:schemeClr val="accent1">
                    <a:lumMod val="75000"/>
                  </a:schemeClr>
                </a:solidFill>
              </a:rPr>
              <a:t>high-gamma</a:t>
            </a:r>
            <a:r>
              <a:rPr kumimoji="1" lang="zh-CN" altLang="en-US" b="1" dirty="0">
                <a:solidFill>
                  <a:schemeClr val="accent1">
                    <a:lumMod val="75000"/>
                  </a:schemeClr>
                </a:solidFill>
              </a:rPr>
              <a:t>段的数据是否和</a:t>
            </a:r>
            <a:r>
              <a:rPr kumimoji="1" lang="en-US" altLang="zh-CN" b="1" dirty="0">
                <a:solidFill>
                  <a:schemeClr val="accent1">
                    <a:lumMod val="75000"/>
                  </a:schemeClr>
                </a:solidFill>
              </a:rPr>
              <a:t>LFO</a:t>
            </a:r>
            <a:r>
              <a:rPr kumimoji="1" lang="zh-CN" altLang="en-US" b="1" dirty="0">
                <a:solidFill>
                  <a:schemeClr val="accent1">
                    <a:lumMod val="75000"/>
                  </a:schemeClr>
                </a:solidFill>
              </a:rPr>
              <a:t>有相似结论</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90240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450358" y="1380003"/>
            <a:ext cx="11741642"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C: </a:t>
            </a:r>
            <a:r>
              <a:rPr lang="zh-CN" altLang="en-US" dirty="0"/>
              <a:t>整个网络中不同位置处采样得到的两种信号密切相关</a:t>
            </a:r>
            <a:endParaRPr lang="en-US" altLang="zh-CN" dirty="0"/>
          </a:p>
        </p:txBody>
      </p:sp>
      <p:pic>
        <p:nvPicPr>
          <p:cNvPr id="4" name="图片 3">
            <a:extLst>
              <a:ext uri="{FF2B5EF4-FFF2-40B4-BE49-F238E27FC236}">
                <a16:creationId xmlns:a16="http://schemas.microsoft.com/office/drawing/2014/main" id="{D8DD8377-2292-4C65-B742-D8D9D6B4D7A8}"/>
              </a:ext>
            </a:extLst>
          </p:cNvPr>
          <p:cNvPicPr>
            <a:picLocks noChangeAspect="1"/>
          </p:cNvPicPr>
          <p:nvPr/>
        </p:nvPicPr>
        <p:blipFill>
          <a:blip r:embed="rId3"/>
          <a:stretch>
            <a:fillRect/>
          </a:stretch>
        </p:blipFill>
        <p:spPr>
          <a:xfrm>
            <a:off x="2712712" y="2389856"/>
            <a:ext cx="9258300" cy="4048125"/>
          </a:xfrm>
          <a:prstGeom prst="rect">
            <a:avLst/>
          </a:prstGeom>
        </p:spPr>
      </p:pic>
    </p:spTree>
    <p:extLst>
      <p:ext uri="{BB962C8B-B14F-4D97-AF65-F5344CB8AC3E}">
        <p14:creationId xmlns:p14="http://schemas.microsoft.com/office/powerpoint/2010/main" val="2263464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主要结果四</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465438" y="809739"/>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a:t>
            </a:r>
            <a:r>
              <a:rPr kumimoji="1" lang="en-US" altLang="zh-CN" b="1" dirty="0">
                <a:solidFill>
                  <a:schemeClr val="accent1">
                    <a:lumMod val="75000"/>
                  </a:schemeClr>
                </a:solidFill>
              </a:rPr>
              <a:t>high-gamma</a:t>
            </a:r>
            <a:r>
              <a:rPr kumimoji="1" lang="zh-CN" altLang="en-US" b="1" dirty="0">
                <a:solidFill>
                  <a:schemeClr val="accent1">
                    <a:lumMod val="75000"/>
                  </a:schemeClr>
                </a:solidFill>
              </a:rPr>
              <a:t>段的数据是否和</a:t>
            </a:r>
            <a:r>
              <a:rPr kumimoji="1" lang="en-US" altLang="zh-CN" b="1" dirty="0">
                <a:solidFill>
                  <a:schemeClr val="accent1">
                    <a:lumMod val="75000"/>
                  </a:schemeClr>
                </a:solidFill>
              </a:rPr>
              <a:t>LFO</a:t>
            </a:r>
            <a:r>
              <a:rPr kumimoji="1" lang="zh-CN" altLang="en-US" b="1" dirty="0">
                <a:solidFill>
                  <a:schemeClr val="accent1">
                    <a:lumMod val="75000"/>
                  </a:schemeClr>
                </a:solidFill>
              </a:rPr>
              <a:t>有相似结论</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90240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450358" y="1380003"/>
            <a:ext cx="11741642"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D-I: high-gamma</a:t>
            </a:r>
            <a:r>
              <a:rPr lang="zh-CN" altLang="en-US" dirty="0"/>
              <a:t>段的信号分析了</a:t>
            </a:r>
            <a:r>
              <a:rPr lang="en-US" altLang="zh-CN" dirty="0"/>
              <a:t>manifold</a:t>
            </a:r>
            <a:r>
              <a:rPr lang="zh-CN" altLang="en-US" dirty="0"/>
              <a:t>和</a:t>
            </a:r>
            <a:r>
              <a:rPr lang="en-US" altLang="zh-CN" dirty="0"/>
              <a:t>dynamics</a:t>
            </a:r>
            <a:r>
              <a:rPr lang="zh-CN" altLang="en-US" dirty="0"/>
              <a:t>，基本和</a:t>
            </a:r>
            <a:r>
              <a:rPr lang="en-US" altLang="zh-CN" dirty="0"/>
              <a:t>LFO</a:t>
            </a:r>
            <a:r>
              <a:rPr lang="zh-CN" altLang="en-US" dirty="0"/>
              <a:t>相同</a:t>
            </a:r>
            <a:endParaRPr lang="en-US" altLang="zh-CN" dirty="0"/>
          </a:p>
        </p:txBody>
      </p:sp>
      <p:pic>
        <p:nvPicPr>
          <p:cNvPr id="3" name="图片 2">
            <a:extLst>
              <a:ext uri="{FF2B5EF4-FFF2-40B4-BE49-F238E27FC236}">
                <a16:creationId xmlns:a16="http://schemas.microsoft.com/office/drawing/2014/main" id="{6D895A35-EB18-43FE-B2E1-F2A5B542E139}"/>
              </a:ext>
            </a:extLst>
          </p:cNvPr>
          <p:cNvPicPr>
            <a:picLocks noChangeAspect="1"/>
          </p:cNvPicPr>
          <p:nvPr/>
        </p:nvPicPr>
        <p:blipFill>
          <a:blip r:embed="rId3"/>
          <a:stretch>
            <a:fillRect/>
          </a:stretch>
        </p:blipFill>
        <p:spPr>
          <a:xfrm>
            <a:off x="2551161" y="1983328"/>
            <a:ext cx="9563100" cy="4619625"/>
          </a:xfrm>
          <a:prstGeom prst="rect">
            <a:avLst/>
          </a:prstGeom>
        </p:spPr>
      </p:pic>
    </p:spTree>
    <p:extLst>
      <p:ext uri="{BB962C8B-B14F-4D97-AF65-F5344CB8AC3E}">
        <p14:creationId xmlns:p14="http://schemas.microsoft.com/office/powerpoint/2010/main" val="129352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主要结果四</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465438" y="809739"/>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a:t>
            </a:r>
            <a:r>
              <a:rPr kumimoji="1" lang="en-US" altLang="zh-CN" b="1" dirty="0">
                <a:solidFill>
                  <a:schemeClr val="accent1">
                    <a:lumMod val="75000"/>
                  </a:schemeClr>
                </a:solidFill>
              </a:rPr>
              <a:t>high-gamma</a:t>
            </a:r>
            <a:r>
              <a:rPr kumimoji="1" lang="zh-CN" altLang="en-US" b="1" dirty="0">
                <a:solidFill>
                  <a:schemeClr val="accent1">
                    <a:lumMod val="75000"/>
                  </a:schemeClr>
                </a:solidFill>
              </a:rPr>
              <a:t>段的数据是否和</a:t>
            </a:r>
            <a:r>
              <a:rPr kumimoji="1" lang="en-US" altLang="zh-CN" b="1" dirty="0">
                <a:solidFill>
                  <a:schemeClr val="accent1">
                    <a:lumMod val="75000"/>
                  </a:schemeClr>
                </a:solidFill>
              </a:rPr>
              <a:t>LFO</a:t>
            </a:r>
            <a:r>
              <a:rPr kumimoji="1" lang="zh-CN" altLang="en-US" b="1" dirty="0">
                <a:solidFill>
                  <a:schemeClr val="accent1">
                    <a:lumMod val="75000"/>
                  </a:schemeClr>
                </a:solidFill>
              </a:rPr>
              <a:t>有相似结论</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90240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450358" y="1380003"/>
            <a:ext cx="11741642"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J:</a:t>
            </a:r>
            <a:r>
              <a:rPr lang="zh-CN" altLang="en-US" dirty="0"/>
              <a:t>分析这两个视角的子空间的类似程度</a:t>
            </a:r>
            <a:endParaRPr lang="en-US" altLang="zh-CN" dirty="0"/>
          </a:p>
          <a:p>
            <a:pPr lvl="1">
              <a:lnSpc>
                <a:spcPct val="150000"/>
              </a:lnSpc>
            </a:pPr>
            <a:r>
              <a:rPr lang="zh-CN" altLang="en-US" dirty="0"/>
              <a:t>使用信号在跨子空间上共享的方差，得到两个信号的 </a:t>
            </a:r>
            <a:r>
              <a:rPr lang="en-US" altLang="zh-CN" dirty="0"/>
              <a:t>45D </a:t>
            </a:r>
            <a:r>
              <a:rPr lang="zh-CN" altLang="en-US" dirty="0"/>
              <a:t>多区域子空间和低维协方差结构比偶然预期的更相似</a:t>
            </a:r>
            <a:endParaRPr lang="en-US" altLang="zh-CN" dirty="0"/>
          </a:p>
        </p:txBody>
      </p:sp>
      <p:pic>
        <p:nvPicPr>
          <p:cNvPr id="4" name="图片 3">
            <a:extLst>
              <a:ext uri="{FF2B5EF4-FFF2-40B4-BE49-F238E27FC236}">
                <a16:creationId xmlns:a16="http://schemas.microsoft.com/office/drawing/2014/main" id="{7C00611E-81F1-4F8A-B967-B94A3D16A605}"/>
              </a:ext>
            </a:extLst>
          </p:cNvPr>
          <p:cNvPicPr>
            <a:picLocks noChangeAspect="1"/>
          </p:cNvPicPr>
          <p:nvPr/>
        </p:nvPicPr>
        <p:blipFill>
          <a:blip r:embed="rId3"/>
          <a:stretch>
            <a:fillRect/>
          </a:stretch>
        </p:blipFill>
        <p:spPr>
          <a:xfrm>
            <a:off x="2199217" y="3676135"/>
            <a:ext cx="9267825" cy="2514600"/>
          </a:xfrm>
          <a:prstGeom prst="rect">
            <a:avLst/>
          </a:prstGeom>
        </p:spPr>
      </p:pic>
    </p:spTree>
    <p:extLst>
      <p:ext uri="{BB962C8B-B14F-4D97-AF65-F5344CB8AC3E}">
        <p14:creationId xmlns:p14="http://schemas.microsoft.com/office/powerpoint/2010/main" val="256069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主要结果五</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目标：验证与运动学对齐的神经潜在动力学会有不同的子流形</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450358" y="1380003"/>
            <a:ext cx="3644175"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5</a:t>
            </a:r>
            <a:r>
              <a:rPr lang="zh-CN" altLang="en-US" dirty="0"/>
              <a:t>个手指，</a:t>
            </a:r>
            <a:r>
              <a:rPr lang="en-US" altLang="zh-CN" dirty="0"/>
              <a:t>5</a:t>
            </a:r>
            <a:r>
              <a:rPr lang="zh-CN" altLang="en-US" dirty="0"/>
              <a:t>个位置，</a:t>
            </a:r>
            <a:r>
              <a:rPr lang="en-US" altLang="zh-CN" dirty="0"/>
              <a:t>3D</a:t>
            </a:r>
            <a:r>
              <a:rPr lang="zh-CN" altLang="en-US" dirty="0"/>
              <a:t>位置信号，共得到</a:t>
            </a:r>
            <a:r>
              <a:rPr lang="en-US" altLang="zh-CN" dirty="0"/>
              <a:t>75</a:t>
            </a:r>
            <a:r>
              <a:rPr lang="zh-CN" altLang="en-US" dirty="0"/>
              <a:t>维运动数据</a:t>
            </a:r>
            <a:endParaRPr lang="en-US" altLang="zh-CN" dirty="0"/>
          </a:p>
          <a:p>
            <a:pPr lvl="1">
              <a:lnSpc>
                <a:spcPct val="150000"/>
              </a:lnSpc>
            </a:pPr>
            <a:r>
              <a:rPr lang="zh-CN" altLang="en-US" dirty="0"/>
              <a:t>张开闭合算一个动作</a:t>
            </a:r>
            <a:endParaRPr lang="en-US" altLang="zh-CN" dirty="0"/>
          </a:p>
        </p:txBody>
      </p:sp>
      <p:pic>
        <p:nvPicPr>
          <p:cNvPr id="3" name="图片 2">
            <a:extLst>
              <a:ext uri="{FF2B5EF4-FFF2-40B4-BE49-F238E27FC236}">
                <a16:creationId xmlns:a16="http://schemas.microsoft.com/office/drawing/2014/main" id="{D33CE840-6584-4DFE-A9F7-B0CA977175D9}"/>
              </a:ext>
            </a:extLst>
          </p:cNvPr>
          <p:cNvPicPr>
            <a:picLocks noChangeAspect="1"/>
          </p:cNvPicPr>
          <p:nvPr/>
        </p:nvPicPr>
        <p:blipFill>
          <a:blip r:embed="rId3"/>
          <a:stretch>
            <a:fillRect/>
          </a:stretch>
        </p:blipFill>
        <p:spPr>
          <a:xfrm>
            <a:off x="4352700" y="1395552"/>
            <a:ext cx="2785518" cy="5276415"/>
          </a:xfrm>
          <a:prstGeom prst="rect">
            <a:avLst/>
          </a:prstGeom>
        </p:spPr>
      </p:pic>
      <p:pic>
        <p:nvPicPr>
          <p:cNvPr id="5" name="图片 4">
            <a:extLst>
              <a:ext uri="{FF2B5EF4-FFF2-40B4-BE49-F238E27FC236}">
                <a16:creationId xmlns:a16="http://schemas.microsoft.com/office/drawing/2014/main" id="{DD2F93C9-534E-422A-B120-2103DC43FA75}"/>
              </a:ext>
            </a:extLst>
          </p:cNvPr>
          <p:cNvPicPr>
            <a:picLocks noChangeAspect="1"/>
          </p:cNvPicPr>
          <p:nvPr/>
        </p:nvPicPr>
        <p:blipFill rotWithShape="1">
          <a:blip r:embed="rId4"/>
          <a:srcRect l="4350"/>
          <a:stretch/>
        </p:blipFill>
        <p:spPr>
          <a:xfrm>
            <a:off x="9429135" y="903756"/>
            <a:ext cx="2541877" cy="2305050"/>
          </a:xfrm>
          <a:prstGeom prst="rect">
            <a:avLst/>
          </a:prstGeom>
        </p:spPr>
      </p:pic>
      <p:pic>
        <p:nvPicPr>
          <p:cNvPr id="6" name="图片 5">
            <a:extLst>
              <a:ext uri="{FF2B5EF4-FFF2-40B4-BE49-F238E27FC236}">
                <a16:creationId xmlns:a16="http://schemas.microsoft.com/office/drawing/2014/main" id="{AEC58EC0-1EB8-41B9-B0C5-D3CFBE24CEF3}"/>
              </a:ext>
            </a:extLst>
          </p:cNvPr>
          <p:cNvPicPr>
            <a:picLocks noChangeAspect="1"/>
          </p:cNvPicPr>
          <p:nvPr/>
        </p:nvPicPr>
        <p:blipFill rotWithShape="1">
          <a:blip r:embed="rId5"/>
          <a:srcRect l="1423"/>
          <a:stretch/>
        </p:blipFill>
        <p:spPr>
          <a:xfrm>
            <a:off x="7138218" y="3415700"/>
            <a:ext cx="4843607" cy="3284876"/>
          </a:xfrm>
          <a:prstGeom prst="rect">
            <a:avLst/>
          </a:prstGeom>
        </p:spPr>
      </p:pic>
      <p:pic>
        <p:nvPicPr>
          <p:cNvPr id="15" name="图片 14">
            <a:extLst>
              <a:ext uri="{FF2B5EF4-FFF2-40B4-BE49-F238E27FC236}">
                <a16:creationId xmlns:a16="http://schemas.microsoft.com/office/drawing/2014/main" id="{3CCBE43D-A268-4205-BB4C-20B9751BAFC1}"/>
              </a:ext>
            </a:extLst>
          </p:cNvPr>
          <p:cNvPicPr>
            <a:picLocks noChangeAspect="1"/>
          </p:cNvPicPr>
          <p:nvPr/>
        </p:nvPicPr>
        <p:blipFill rotWithShape="1">
          <a:blip r:embed="rId6"/>
          <a:srcRect l="44214"/>
          <a:stretch/>
        </p:blipFill>
        <p:spPr>
          <a:xfrm>
            <a:off x="2165668" y="4109742"/>
            <a:ext cx="1943945" cy="2562225"/>
          </a:xfrm>
          <a:prstGeom prst="rect">
            <a:avLst/>
          </a:prstGeom>
        </p:spPr>
      </p:pic>
    </p:spTree>
    <p:extLst>
      <p:ext uri="{BB962C8B-B14F-4D97-AF65-F5344CB8AC3E}">
        <p14:creationId xmlns:p14="http://schemas.microsoft.com/office/powerpoint/2010/main" val="165193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主要结果五</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目标：验证与运动学对齐的神经潜在动力学会有不同的子流形</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450358" y="1380003"/>
            <a:ext cx="3644175" cy="4968777"/>
          </a:xfrm>
          <a:prstGeom prst="rect">
            <a:avLst/>
          </a:prstGeom>
        </p:spPr>
        <p:txBody>
          <a:bodyPr vert="horz" lIns="135005" tIns="67502" rIns="135005" bIns="67502"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zh-CN" altLang="en-US" dirty="0"/>
              <a:t>在单个动作中做</a:t>
            </a:r>
            <a:r>
              <a:rPr lang="en-US" altLang="zh-CN" dirty="0"/>
              <a:t>PCA</a:t>
            </a:r>
            <a:r>
              <a:rPr lang="zh-CN" altLang="en-US" dirty="0"/>
              <a:t>得到</a:t>
            </a:r>
            <a:r>
              <a:rPr lang="en-US" altLang="zh-CN" dirty="0"/>
              <a:t>3</a:t>
            </a:r>
            <a:r>
              <a:rPr lang="zh-CN" altLang="en-US" dirty="0"/>
              <a:t>个协同作用</a:t>
            </a:r>
            <a:endParaRPr lang="en-US" altLang="zh-CN" dirty="0"/>
          </a:p>
          <a:p>
            <a:pPr lvl="1">
              <a:lnSpc>
                <a:spcPct val="150000"/>
              </a:lnSpc>
            </a:pPr>
            <a:r>
              <a:rPr lang="en-US" altLang="zh-CN" dirty="0"/>
              <a:t>A B</a:t>
            </a:r>
            <a:r>
              <a:rPr lang="zh-CN" altLang="en-US" dirty="0"/>
              <a:t>：抓取和拇指</a:t>
            </a:r>
            <a:r>
              <a:rPr lang="en-US" altLang="zh-CN" dirty="0"/>
              <a:t>PCA</a:t>
            </a:r>
            <a:r>
              <a:rPr lang="zh-CN" altLang="en-US" dirty="0"/>
              <a:t>后得到的运动协同，以及</a:t>
            </a:r>
            <a:r>
              <a:rPr lang="en-US" altLang="zh-CN" dirty="0"/>
              <a:t>trial</a:t>
            </a:r>
            <a:r>
              <a:rPr lang="zh-CN" altLang="en-US" dirty="0"/>
              <a:t>平均平均时间激活</a:t>
            </a:r>
            <a:endParaRPr lang="en-US" altLang="zh-CN" dirty="0"/>
          </a:p>
          <a:p>
            <a:pPr lvl="1">
              <a:lnSpc>
                <a:spcPct val="150000"/>
              </a:lnSpc>
            </a:pPr>
            <a:r>
              <a:rPr lang="en-US" altLang="zh-CN" dirty="0"/>
              <a:t>E</a:t>
            </a:r>
            <a:r>
              <a:rPr lang="zh-CN" altLang="en-US" dirty="0"/>
              <a:t>： 单个</a:t>
            </a:r>
            <a:r>
              <a:rPr lang="en-US" altLang="zh-CN" dirty="0"/>
              <a:t>trial</a:t>
            </a:r>
            <a:r>
              <a:rPr lang="zh-CN" altLang="en-US" dirty="0"/>
              <a:t>的三维时间激活 </a:t>
            </a:r>
            <a:endParaRPr lang="en-US" altLang="zh-CN" dirty="0"/>
          </a:p>
        </p:txBody>
      </p:sp>
      <p:pic>
        <p:nvPicPr>
          <p:cNvPr id="4" name="图片 3">
            <a:extLst>
              <a:ext uri="{FF2B5EF4-FFF2-40B4-BE49-F238E27FC236}">
                <a16:creationId xmlns:a16="http://schemas.microsoft.com/office/drawing/2014/main" id="{328564E9-B51F-4ABD-A965-51EE12609EA7}"/>
              </a:ext>
            </a:extLst>
          </p:cNvPr>
          <p:cNvPicPr>
            <a:picLocks noChangeAspect="1"/>
          </p:cNvPicPr>
          <p:nvPr/>
        </p:nvPicPr>
        <p:blipFill>
          <a:blip r:embed="rId3"/>
          <a:stretch>
            <a:fillRect/>
          </a:stretch>
        </p:blipFill>
        <p:spPr>
          <a:xfrm>
            <a:off x="4439294" y="1521593"/>
            <a:ext cx="4695825" cy="5019675"/>
          </a:xfrm>
          <a:prstGeom prst="rect">
            <a:avLst/>
          </a:prstGeom>
        </p:spPr>
      </p:pic>
      <p:pic>
        <p:nvPicPr>
          <p:cNvPr id="9" name="图片 8">
            <a:extLst>
              <a:ext uri="{FF2B5EF4-FFF2-40B4-BE49-F238E27FC236}">
                <a16:creationId xmlns:a16="http://schemas.microsoft.com/office/drawing/2014/main" id="{B1F210ED-6DEF-49EB-AE72-2BC267EEF279}"/>
              </a:ext>
            </a:extLst>
          </p:cNvPr>
          <p:cNvPicPr>
            <a:picLocks noChangeAspect="1"/>
          </p:cNvPicPr>
          <p:nvPr/>
        </p:nvPicPr>
        <p:blipFill>
          <a:blip r:embed="rId4"/>
          <a:stretch>
            <a:fillRect/>
          </a:stretch>
        </p:blipFill>
        <p:spPr>
          <a:xfrm>
            <a:off x="9135119" y="3510115"/>
            <a:ext cx="2874345" cy="2723995"/>
          </a:xfrm>
          <a:prstGeom prst="rect">
            <a:avLst/>
          </a:prstGeom>
        </p:spPr>
      </p:pic>
    </p:spTree>
    <p:extLst>
      <p:ext uri="{BB962C8B-B14F-4D97-AF65-F5344CB8AC3E}">
        <p14:creationId xmlns:p14="http://schemas.microsoft.com/office/powerpoint/2010/main" val="2429555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主要结果五</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目标：验证与运动学对齐的神经潜在动力学会有不同的子流形</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335440" y="1385091"/>
            <a:ext cx="4102500" cy="5472909"/>
          </a:xfrm>
          <a:prstGeom prst="rect">
            <a:avLst/>
          </a:prstGeom>
        </p:spPr>
        <p:txBody>
          <a:bodyPr vert="horz" lIns="135005" tIns="67502" rIns="135005" bIns="67502" rtlCol="0">
            <a:normAutofit fontScale="5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zh-CN" altLang="en-US" dirty="0"/>
              <a:t>小目标：比较单个手指运动和抓握运动的协同作用是否不同？</a:t>
            </a:r>
            <a:endParaRPr lang="en-US" altLang="zh-CN" dirty="0"/>
          </a:p>
          <a:p>
            <a:pPr lvl="1">
              <a:lnSpc>
                <a:spcPct val="150000"/>
              </a:lnSpc>
            </a:pPr>
            <a:r>
              <a:rPr lang="zh-CN" altLang="en-US" dirty="0"/>
              <a:t>猜想：若手指动作不涉及全手控制策略，那么这些手指协同作用也应该仅限于个体手指的关节；与抓握相比，显着协同作用的数量应该更少</a:t>
            </a:r>
            <a:endParaRPr lang="en-US" altLang="zh-CN" dirty="0"/>
          </a:p>
          <a:p>
            <a:pPr lvl="1">
              <a:lnSpc>
                <a:spcPct val="150000"/>
              </a:lnSpc>
            </a:pPr>
            <a:r>
              <a:rPr lang="en-US" altLang="zh-CN" dirty="0"/>
              <a:t>C-E</a:t>
            </a:r>
            <a:r>
              <a:rPr lang="zh-CN" altLang="en-US" dirty="0"/>
              <a:t>：虽然第一个协同作用确实特定于主导手指（图 </a:t>
            </a:r>
            <a:r>
              <a:rPr lang="en-US" altLang="zh-CN" dirty="0"/>
              <a:t>6C</a:t>
            </a:r>
            <a:r>
              <a:rPr lang="zh-CN" altLang="en-US" dirty="0"/>
              <a:t>），但随后的协同作用表现出多关节协变。</a:t>
            </a:r>
            <a:endParaRPr lang="en-US" altLang="zh-CN" dirty="0"/>
          </a:p>
          <a:p>
            <a:pPr lvl="1">
              <a:lnSpc>
                <a:spcPct val="150000"/>
              </a:lnSpc>
            </a:pPr>
            <a:r>
              <a:rPr lang="en-US" altLang="zh-CN" dirty="0"/>
              <a:t>F</a:t>
            </a:r>
            <a:r>
              <a:rPr lang="zh-CN" altLang="en-US" dirty="0"/>
              <a:t>：手指运动和抓握运动中重要的</a:t>
            </a:r>
            <a:r>
              <a:rPr lang="en-US" altLang="zh-CN" dirty="0"/>
              <a:t>PC</a:t>
            </a:r>
            <a:r>
              <a:rPr lang="zh-CN" altLang="en-US" dirty="0"/>
              <a:t>数目没有显著差别</a:t>
            </a:r>
            <a:endParaRPr lang="en-US" altLang="zh-CN" dirty="0"/>
          </a:p>
          <a:p>
            <a:pPr lvl="1">
              <a:lnSpc>
                <a:spcPct val="150000"/>
              </a:lnSpc>
            </a:pPr>
            <a:r>
              <a:rPr lang="en-US" altLang="zh-CN" dirty="0"/>
              <a:t>G: </a:t>
            </a:r>
            <a:r>
              <a:rPr lang="zh-CN" altLang="en-US" dirty="0"/>
              <a:t>量化手指协同作用是涉及整个手的多关节协变还是仅沿着单个手指的片段，我们检查了非优势手指权重的表示。</a:t>
            </a:r>
            <a:endParaRPr lang="en-US" altLang="zh-CN" dirty="0"/>
          </a:p>
          <a:p>
            <a:pPr marL="457200" lvl="1" indent="0">
              <a:lnSpc>
                <a:spcPct val="150000"/>
              </a:lnSpc>
              <a:buNone/>
            </a:pPr>
            <a:r>
              <a:rPr lang="zh-CN" altLang="en-US" dirty="0"/>
              <a:t>结论：即使是“简单”的单个人类手指运动的协同作用也以全手协变模式为特征</a:t>
            </a:r>
            <a:endParaRPr lang="en-US" altLang="zh-CN" dirty="0"/>
          </a:p>
          <a:p>
            <a:pPr lvl="1">
              <a:lnSpc>
                <a:spcPct val="150000"/>
              </a:lnSpc>
            </a:pPr>
            <a:endParaRPr lang="zh-CN" altLang="en-US" dirty="0"/>
          </a:p>
          <a:p>
            <a:pPr lvl="1">
              <a:lnSpc>
                <a:spcPct val="150000"/>
              </a:lnSpc>
            </a:pPr>
            <a:endParaRPr lang="zh-CN" altLang="en-US" dirty="0"/>
          </a:p>
        </p:txBody>
      </p:sp>
      <p:pic>
        <p:nvPicPr>
          <p:cNvPr id="3" name="图片 2">
            <a:extLst>
              <a:ext uri="{FF2B5EF4-FFF2-40B4-BE49-F238E27FC236}">
                <a16:creationId xmlns:a16="http://schemas.microsoft.com/office/drawing/2014/main" id="{68939E46-ABC4-45C7-9832-12E9F29C8261}"/>
              </a:ext>
            </a:extLst>
          </p:cNvPr>
          <p:cNvPicPr>
            <a:picLocks noChangeAspect="1"/>
          </p:cNvPicPr>
          <p:nvPr/>
        </p:nvPicPr>
        <p:blipFill>
          <a:blip r:embed="rId3"/>
          <a:stretch>
            <a:fillRect/>
          </a:stretch>
        </p:blipFill>
        <p:spPr>
          <a:xfrm>
            <a:off x="4481817" y="1547042"/>
            <a:ext cx="2923565" cy="4968778"/>
          </a:xfrm>
          <a:prstGeom prst="rect">
            <a:avLst/>
          </a:prstGeom>
        </p:spPr>
      </p:pic>
      <p:pic>
        <p:nvPicPr>
          <p:cNvPr id="5" name="图片 4">
            <a:extLst>
              <a:ext uri="{FF2B5EF4-FFF2-40B4-BE49-F238E27FC236}">
                <a16:creationId xmlns:a16="http://schemas.microsoft.com/office/drawing/2014/main" id="{D6462794-AFB5-4B51-A546-D2164A19E70B}"/>
              </a:ext>
            </a:extLst>
          </p:cNvPr>
          <p:cNvPicPr>
            <a:picLocks noChangeAspect="1"/>
          </p:cNvPicPr>
          <p:nvPr/>
        </p:nvPicPr>
        <p:blipFill>
          <a:blip r:embed="rId4"/>
          <a:stretch>
            <a:fillRect/>
          </a:stretch>
        </p:blipFill>
        <p:spPr>
          <a:xfrm>
            <a:off x="7752238" y="1482515"/>
            <a:ext cx="3846155" cy="2449121"/>
          </a:xfrm>
          <a:prstGeom prst="rect">
            <a:avLst/>
          </a:prstGeom>
        </p:spPr>
      </p:pic>
      <p:pic>
        <p:nvPicPr>
          <p:cNvPr id="6" name="图片 5">
            <a:extLst>
              <a:ext uri="{FF2B5EF4-FFF2-40B4-BE49-F238E27FC236}">
                <a16:creationId xmlns:a16="http://schemas.microsoft.com/office/drawing/2014/main" id="{5A0EA850-4D8D-427F-AFE6-2052126B74B4}"/>
              </a:ext>
            </a:extLst>
          </p:cNvPr>
          <p:cNvPicPr>
            <a:picLocks noChangeAspect="1"/>
          </p:cNvPicPr>
          <p:nvPr/>
        </p:nvPicPr>
        <p:blipFill>
          <a:blip r:embed="rId5"/>
          <a:stretch>
            <a:fillRect/>
          </a:stretch>
        </p:blipFill>
        <p:spPr>
          <a:xfrm>
            <a:off x="7642638" y="3931636"/>
            <a:ext cx="3762375" cy="2867025"/>
          </a:xfrm>
          <a:prstGeom prst="rect">
            <a:avLst/>
          </a:prstGeom>
        </p:spPr>
      </p:pic>
    </p:spTree>
    <p:extLst>
      <p:ext uri="{BB962C8B-B14F-4D97-AF65-F5344CB8AC3E}">
        <p14:creationId xmlns:p14="http://schemas.microsoft.com/office/powerpoint/2010/main" val="219085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SUMMARY</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sz="2000" b="1" dirty="0">
                <a:latin typeface="Times New Roman" panose="02020603050405020304" pitchFamily="18" charset="0"/>
                <a:cs typeface="Times New Roman" panose="02020603050405020304" pitchFamily="18" charset="0"/>
              </a:rPr>
              <a:t>目标：</a:t>
            </a:r>
            <a:r>
              <a:rPr lang="zh-CN" altLang="en-US" sz="1700" dirty="0"/>
              <a:t>研究大脑如何表征多样的手部运动</a:t>
            </a:r>
            <a:endParaRPr lang="en-US" altLang="zh-CN" sz="1700" dirty="0"/>
          </a:p>
          <a:p>
            <a:pPr marL="457200" lvl="1" indent="0">
              <a:lnSpc>
                <a:spcPct val="150000"/>
              </a:lnSpc>
              <a:buNone/>
            </a:pPr>
            <a:r>
              <a:rPr kumimoji="1" lang="zh-CN" altLang="en-US" sz="2000" b="1" dirty="0">
                <a:latin typeface="Times New Roman" panose="02020603050405020304" pitchFamily="18" charset="0"/>
                <a:cs typeface="Times New Roman" panose="02020603050405020304" pitchFamily="18" charset="0"/>
              </a:rPr>
              <a:t>方法：</a:t>
            </a:r>
            <a:r>
              <a:rPr lang="zh-CN" altLang="en-US" sz="1700" dirty="0"/>
              <a:t>基于</a:t>
            </a:r>
            <a:r>
              <a:rPr lang="en-US" altLang="zh-CN" sz="1700" dirty="0" err="1"/>
              <a:t>Ecog</a:t>
            </a:r>
            <a:r>
              <a:rPr lang="zh-CN" altLang="en-US" sz="1700" dirty="0"/>
              <a:t>和降维方式，研究了人类手部动作所在的的“抓握网络”的中尺度神经动力学信息</a:t>
            </a:r>
            <a:endParaRPr lang="en-US" altLang="zh-CN" sz="1700" dirty="0"/>
          </a:p>
          <a:p>
            <a:pPr marL="457200" lvl="1" indent="0">
              <a:lnSpc>
                <a:spcPct val="150000"/>
              </a:lnSpc>
              <a:buNone/>
            </a:pPr>
            <a:r>
              <a:rPr kumimoji="1" lang="zh-CN" altLang="en-US" sz="2000" b="1" dirty="0">
                <a:latin typeface="Times New Roman" panose="02020603050405020304" pitchFamily="18" charset="0"/>
                <a:cs typeface="Times New Roman" panose="02020603050405020304" pitchFamily="18" charset="0"/>
              </a:rPr>
              <a:t>主要结果：</a:t>
            </a:r>
            <a:endParaRPr kumimoji="1" lang="en-US" altLang="zh-CN" sz="2000" b="1" dirty="0">
              <a:latin typeface="Times New Roman" panose="02020603050405020304" pitchFamily="18" charset="0"/>
              <a:cs typeface="Times New Roman" panose="02020603050405020304" pitchFamily="18" charset="0"/>
            </a:endParaRPr>
          </a:p>
          <a:p>
            <a:pPr lvl="1">
              <a:lnSpc>
                <a:spcPct val="150000"/>
              </a:lnSpc>
            </a:pPr>
            <a:r>
              <a:rPr lang="zh-CN" altLang="en-US" sz="1900" dirty="0"/>
              <a:t>抓取网络表征了手指和抓取动作；具体而言</a:t>
            </a:r>
            <a:r>
              <a:rPr lang="en-US" altLang="zh-CN" sz="1900" dirty="0"/>
              <a:t>:</a:t>
            </a:r>
          </a:p>
          <a:p>
            <a:pPr lvl="1">
              <a:lnSpc>
                <a:spcPct val="150000"/>
              </a:lnSpc>
            </a:pPr>
            <a:r>
              <a:rPr lang="zh-CN" altLang="en-US" sz="1900" dirty="0"/>
              <a:t>引起手指动作和抓握动作的多区域神经协方差结构的被保留在</a:t>
            </a:r>
            <a:r>
              <a:rPr lang="zh-CN" altLang="en-US" sz="1900" b="1" dirty="0"/>
              <a:t>同一个流形</a:t>
            </a:r>
            <a:r>
              <a:rPr lang="zh-CN" altLang="en-US" sz="1900" dirty="0"/>
              <a:t>中（不同动作做</a:t>
            </a:r>
            <a:r>
              <a:rPr lang="en-US" altLang="zh-CN" sz="1900" dirty="0"/>
              <a:t>PCA</a:t>
            </a:r>
            <a:r>
              <a:rPr lang="zh-CN" altLang="en-US" sz="1900" dirty="0"/>
              <a:t>得到的</a:t>
            </a:r>
            <a:r>
              <a:rPr lang="en-US" altLang="zh-CN" sz="1900" dirty="0"/>
              <a:t>PC</a:t>
            </a:r>
            <a:r>
              <a:rPr lang="zh-CN" altLang="en-US" sz="1900" dirty="0"/>
              <a:t>很相似</a:t>
            </a:r>
            <a:r>
              <a:rPr lang="en-US" altLang="zh-CN" sz="1900" dirty="0"/>
              <a:t>)</a:t>
            </a:r>
            <a:r>
              <a:rPr lang="zh-CN" altLang="en-US" sz="1900" dirty="0"/>
              <a:t>；</a:t>
            </a:r>
            <a:endParaRPr lang="en-US" altLang="zh-CN" sz="1900" dirty="0"/>
          </a:p>
          <a:p>
            <a:pPr lvl="1">
              <a:lnSpc>
                <a:spcPct val="150000"/>
              </a:lnSpc>
            </a:pPr>
            <a:r>
              <a:rPr lang="zh-CN" altLang="en-US" sz="1900" dirty="0"/>
              <a:t>但是，这个</a:t>
            </a:r>
            <a:r>
              <a:rPr lang="zh-CN" altLang="en-US" sz="1900" b="1" dirty="0"/>
              <a:t>流形中的潜在神经动力学是特定于运动类型</a:t>
            </a:r>
            <a:r>
              <a:rPr lang="zh-CN" altLang="en-US" sz="1900" dirty="0"/>
              <a:t>的（降维之后的数据做</a:t>
            </a:r>
            <a:r>
              <a:rPr lang="en-US" altLang="zh-CN" sz="1900" dirty="0" err="1"/>
              <a:t>dPCA</a:t>
            </a:r>
            <a:r>
              <a:rPr lang="zh-CN" altLang="en-US" sz="1900" dirty="0"/>
              <a:t>后，</a:t>
            </a:r>
            <a:r>
              <a:rPr lang="en-US" altLang="zh-CN" sz="1900" dirty="0"/>
              <a:t>common temporal variance</a:t>
            </a:r>
            <a:r>
              <a:rPr lang="zh-CN" altLang="en-US" sz="1900" dirty="0"/>
              <a:t>占比小）；</a:t>
            </a:r>
            <a:endParaRPr lang="en-US" altLang="zh-CN" sz="1900" dirty="0"/>
          </a:p>
          <a:p>
            <a:pPr lvl="1">
              <a:lnSpc>
                <a:spcPct val="150000"/>
              </a:lnSpc>
            </a:pPr>
            <a:r>
              <a:rPr lang="zh-CN" altLang="en-US" sz="1900" b="1" dirty="0"/>
              <a:t>尽管手部运动的协同作用相似（运动数据分别做</a:t>
            </a:r>
            <a:r>
              <a:rPr lang="en-US" altLang="zh-CN" sz="1900" b="1" dirty="0" err="1"/>
              <a:t>pca</a:t>
            </a:r>
            <a:r>
              <a:rPr lang="zh-CN" altLang="en-US" sz="1900" b="1" dirty="0"/>
              <a:t>得到相似数量的</a:t>
            </a:r>
            <a:r>
              <a:rPr lang="en-US" altLang="zh-CN" sz="1900" b="1" dirty="0"/>
              <a:t>pc</a:t>
            </a:r>
            <a:r>
              <a:rPr lang="zh-CN" altLang="en-US" sz="1900" b="1" dirty="0"/>
              <a:t>），将神经活动与该运动的协同运动对齐之后（</a:t>
            </a:r>
            <a:r>
              <a:rPr lang="en-US" altLang="zh-CN" sz="1900" b="1" dirty="0"/>
              <a:t>45dim</a:t>
            </a:r>
            <a:r>
              <a:rPr lang="zh-CN" altLang="en-US" sz="1900" b="1" dirty="0"/>
              <a:t>的数据与运动数据的</a:t>
            </a:r>
            <a:r>
              <a:rPr lang="en-US" altLang="zh-CN" sz="1900" b="1" dirty="0"/>
              <a:t>3</a:t>
            </a:r>
            <a:r>
              <a:rPr lang="zh-CN" altLang="en-US" sz="1900" b="1" dirty="0"/>
              <a:t>维协同数据做</a:t>
            </a:r>
            <a:r>
              <a:rPr lang="en-US" altLang="zh-CN" sz="1900" b="1" dirty="0" err="1"/>
              <a:t>cca</a:t>
            </a:r>
            <a:r>
              <a:rPr lang="zh-CN" altLang="en-US" sz="1900" b="1" dirty="0"/>
              <a:t>），进一步揭示了不同的子流形（得到的</a:t>
            </a:r>
            <a:r>
              <a:rPr lang="en-US" altLang="zh-CN" sz="1900" b="1" dirty="0" err="1"/>
              <a:t>cca</a:t>
            </a:r>
            <a:r>
              <a:rPr lang="zh-CN" altLang="en-US" sz="1900" b="1" dirty="0"/>
              <a:t>的转移子流形有很大不同）</a:t>
            </a:r>
            <a:r>
              <a:rPr lang="zh-CN" altLang="en-US" sz="1900" dirty="0"/>
              <a:t>。</a:t>
            </a:r>
            <a:endParaRPr lang="en-US" altLang="zh-CN" sz="1900" dirty="0"/>
          </a:p>
          <a:p>
            <a:pPr marL="457200" lvl="1" indent="0">
              <a:lnSpc>
                <a:spcPct val="150000"/>
              </a:lnSpc>
              <a:buNone/>
            </a:pPr>
            <a:r>
              <a:rPr kumimoji="1" lang="zh-CN" altLang="en-US" sz="2000" b="1" dirty="0">
                <a:latin typeface="Times New Roman" panose="02020603050405020304" pitchFamily="18" charset="0"/>
                <a:cs typeface="Times New Roman" panose="02020603050405020304" pitchFamily="18" charset="0"/>
              </a:rPr>
              <a:t>结论：</a:t>
            </a:r>
            <a:r>
              <a:rPr lang="zh-CN" altLang="en-US" sz="1700" dirty="0"/>
              <a:t>因此，我们发现，尽管在分布式网络级别保留了神经协方差，但中尺度动力学被划分为特定于运动的子流形；这种中尺度组织可以允许在一系列手部动作之间灵活切换</a:t>
            </a:r>
            <a:endParaRPr lang="en-US" altLang="zh-CN" dirty="0"/>
          </a:p>
        </p:txBody>
      </p:sp>
    </p:spTree>
    <p:extLst>
      <p:ext uri="{BB962C8B-B14F-4D97-AF65-F5344CB8AC3E}">
        <p14:creationId xmlns:p14="http://schemas.microsoft.com/office/powerpoint/2010/main" val="25112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主要结果五</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目标：验证与运动学对齐的神经潜在动力学会有不同的子流形</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335440" y="1385091"/>
            <a:ext cx="4102500" cy="547290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lang="zh-CN" altLang="en-US" dirty="0"/>
              <a:t>识别运动对齐的子流形</a:t>
            </a:r>
            <a:endParaRPr lang="en-US" altLang="zh-CN" dirty="0"/>
          </a:p>
          <a:p>
            <a:pPr lvl="1">
              <a:lnSpc>
                <a:spcPct val="150000"/>
              </a:lnSpc>
            </a:pPr>
            <a:r>
              <a:rPr lang="en-US" altLang="zh-CN" dirty="0"/>
              <a:t>A</a:t>
            </a:r>
            <a:r>
              <a:rPr lang="zh-CN" altLang="en-US" dirty="0"/>
              <a:t>：使用</a:t>
            </a:r>
            <a:r>
              <a:rPr lang="en-US" altLang="zh-CN" dirty="0"/>
              <a:t>CCA</a:t>
            </a:r>
            <a:r>
              <a:rPr lang="zh-CN" altLang="en-US" dirty="0"/>
              <a:t>对齐 </a:t>
            </a:r>
            <a:r>
              <a:rPr lang="en-US" altLang="zh-CN" dirty="0"/>
              <a:t>45D </a:t>
            </a:r>
            <a:r>
              <a:rPr lang="zh-CN" altLang="en-US" dirty="0"/>
              <a:t>潜在 </a:t>
            </a:r>
            <a:r>
              <a:rPr lang="en-US" altLang="zh-CN" dirty="0"/>
              <a:t>LFO </a:t>
            </a:r>
            <a:r>
              <a:rPr lang="zh-CN" altLang="en-US" dirty="0"/>
              <a:t>动力学与其前三个多关节运动协同作用。</a:t>
            </a:r>
            <a:endParaRPr lang="en-US" altLang="zh-CN" dirty="0"/>
          </a:p>
          <a:p>
            <a:pPr lvl="1">
              <a:lnSpc>
                <a:spcPct val="150000"/>
              </a:lnSpc>
            </a:pPr>
            <a:r>
              <a:rPr lang="en-US" altLang="zh-CN" dirty="0"/>
              <a:t>B</a:t>
            </a:r>
            <a:r>
              <a:rPr lang="zh-CN" altLang="en-US" dirty="0"/>
              <a:t>：对齐两个信号的效果较好</a:t>
            </a:r>
          </a:p>
          <a:p>
            <a:pPr lvl="1">
              <a:lnSpc>
                <a:spcPct val="150000"/>
              </a:lnSpc>
            </a:pPr>
            <a:endParaRPr lang="zh-CN" altLang="en-US" dirty="0"/>
          </a:p>
        </p:txBody>
      </p:sp>
      <p:pic>
        <p:nvPicPr>
          <p:cNvPr id="4" name="图片 3">
            <a:extLst>
              <a:ext uri="{FF2B5EF4-FFF2-40B4-BE49-F238E27FC236}">
                <a16:creationId xmlns:a16="http://schemas.microsoft.com/office/drawing/2014/main" id="{CC648AC0-9EB0-4AE1-9DF6-C244971513A1}"/>
              </a:ext>
            </a:extLst>
          </p:cNvPr>
          <p:cNvPicPr>
            <a:picLocks noChangeAspect="1"/>
          </p:cNvPicPr>
          <p:nvPr/>
        </p:nvPicPr>
        <p:blipFill>
          <a:blip r:embed="rId3"/>
          <a:stretch>
            <a:fillRect/>
          </a:stretch>
        </p:blipFill>
        <p:spPr>
          <a:xfrm>
            <a:off x="4456499" y="1385091"/>
            <a:ext cx="7524750" cy="3286125"/>
          </a:xfrm>
          <a:prstGeom prst="rect">
            <a:avLst/>
          </a:prstGeom>
        </p:spPr>
      </p:pic>
      <p:pic>
        <p:nvPicPr>
          <p:cNvPr id="9" name="图片 8">
            <a:extLst>
              <a:ext uri="{FF2B5EF4-FFF2-40B4-BE49-F238E27FC236}">
                <a16:creationId xmlns:a16="http://schemas.microsoft.com/office/drawing/2014/main" id="{F3CFC1CA-3C4B-4C71-A4EA-F3BBAC6A8451}"/>
              </a:ext>
            </a:extLst>
          </p:cNvPr>
          <p:cNvPicPr>
            <a:picLocks noChangeAspect="1"/>
          </p:cNvPicPr>
          <p:nvPr/>
        </p:nvPicPr>
        <p:blipFill>
          <a:blip r:embed="rId4"/>
          <a:stretch>
            <a:fillRect/>
          </a:stretch>
        </p:blipFill>
        <p:spPr>
          <a:xfrm>
            <a:off x="4996461" y="4599039"/>
            <a:ext cx="1589185" cy="2200921"/>
          </a:xfrm>
          <a:prstGeom prst="rect">
            <a:avLst/>
          </a:prstGeom>
        </p:spPr>
      </p:pic>
    </p:spTree>
    <p:extLst>
      <p:ext uri="{BB962C8B-B14F-4D97-AF65-F5344CB8AC3E}">
        <p14:creationId xmlns:p14="http://schemas.microsoft.com/office/powerpoint/2010/main" val="297506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主要结果五</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目标：验证与运动学对齐的神经潜在动力学会有不同的子流形</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335439" y="1043126"/>
            <a:ext cx="5502614" cy="259301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a:p>
            <a:pPr lvl="1">
              <a:lnSpc>
                <a:spcPct val="150000"/>
              </a:lnSpc>
            </a:pPr>
            <a:r>
              <a:rPr lang="en-US" altLang="zh-CN" dirty="0"/>
              <a:t>C-D</a:t>
            </a:r>
            <a:r>
              <a:rPr lang="zh-CN" altLang="en-US" dirty="0"/>
              <a:t>：对齐后不同运动间神经子流形差异较大（</a:t>
            </a:r>
            <a:r>
              <a:rPr lang="en-US" altLang="zh-CN" dirty="0"/>
              <a:t>principal angles</a:t>
            </a:r>
            <a:r>
              <a:rPr lang="zh-CN" altLang="en-US" dirty="0"/>
              <a:t>）</a:t>
            </a:r>
            <a:endParaRPr lang="en-US" altLang="zh-CN" dirty="0"/>
          </a:p>
          <a:p>
            <a:pPr lvl="1">
              <a:lnSpc>
                <a:spcPct val="150000"/>
              </a:lnSpc>
            </a:pPr>
            <a:r>
              <a:rPr lang="en-US" altLang="zh-CN" dirty="0"/>
              <a:t>B</a:t>
            </a:r>
            <a:r>
              <a:rPr lang="zh-CN" altLang="en-US" dirty="0"/>
              <a:t>：原始的神经流形</a:t>
            </a:r>
          </a:p>
          <a:p>
            <a:pPr lvl="1">
              <a:lnSpc>
                <a:spcPct val="150000"/>
              </a:lnSpc>
            </a:pPr>
            <a:endParaRPr lang="zh-CN" altLang="en-US" dirty="0"/>
          </a:p>
        </p:txBody>
      </p:sp>
      <p:pic>
        <p:nvPicPr>
          <p:cNvPr id="3" name="图片 2">
            <a:extLst>
              <a:ext uri="{FF2B5EF4-FFF2-40B4-BE49-F238E27FC236}">
                <a16:creationId xmlns:a16="http://schemas.microsoft.com/office/drawing/2014/main" id="{4A5A0F14-10B3-453A-B114-7068C4F722D4}"/>
              </a:ext>
            </a:extLst>
          </p:cNvPr>
          <p:cNvPicPr>
            <a:picLocks noChangeAspect="1"/>
          </p:cNvPicPr>
          <p:nvPr/>
        </p:nvPicPr>
        <p:blipFill>
          <a:blip r:embed="rId3"/>
          <a:stretch>
            <a:fillRect/>
          </a:stretch>
        </p:blipFill>
        <p:spPr>
          <a:xfrm>
            <a:off x="3038168" y="3736929"/>
            <a:ext cx="8889008" cy="2890067"/>
          </a:xfrm>
          <a:prstGeom prst="rect">
            <a:avLst/>
          </a:prstGeom>
        </p:spPr>
      </p:pic>
      <p:pic>
        <p:nvPicPr>
          <p:cNvPr id="15" name="图片 14">
            <a:extLst>
              <a:ext uri="{FF2B5EF4-FFF2-40B4-BE49-F238E27FC236}">
                <a16:creationId xmlns:a16="http://schemas.microsoft.com/office/drawing/2014/main" id="{5A6E6A40-8060-42FB-B86F-2EE6037629CF}"/>
              </a:ext>
            </a:extLst>
          </p:cNvPr>
          <p:cNvPicPr>
            <a:picLocks noChangeAspect="1"/>
          </p:cNvPicPr>
          <p:nvPr/>
        </p:nvPicPr>
        <p:blipFill>
          <a:blip r:embed="rId4"/>
          <a:stretch>
            <a:fillRect/>
          </a:stretch>
        </p:blipFill>
        <p:spPr>
          <a:xfrm>
            <a:off x="6533306" y="1407141"/>
            <a:ext cx="5208944" cy="2079200"/>
          </a:xfrm>
          <a:prstGeom prst="rect">
            <a:avLst/>
          </a:prstGeom>
        </p:spPr>
      </p:pic>
    </p:spTree>
    <p:extLst>
      <p:ext uri="{BB962C8B-B14F-4D97-AF65-F5344CB8AC3E}">
        <p14:creationId xmlns:p14="http://schemas.microsoft.com/office/powerpoint/2010/main" val="95840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主要结果五</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目标：验证与运动学对齐的神经潜在动力学会有不同的子流形</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335439" y="1371643"/>
            <a:ext cx="11562940" cy="1965703"/>
          </a:xfrm>
          <a:prstGeom prst="rect">
            <a:avLst/>
          </a:prstGeom>
        </p:spPr>
        <p:txBody>
          <a:bodyPr vert="horz" lIns="135005" tIns="67502" rIns="135005" bIns="67502"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E</a:t>
            </a:r>
            <a:r>
              <a:rPr lang="zh-CN" altLang="en-US" dirty="0"/>
              <a:t>：不同动作的潜在动力学交叉投影到其他动作的</a:t>
            </a:r>
            <a:r>
              <a:rPr lang="en-US" altLang="zh-CN" dirty="0"/>
              <a:t>CCA </a:t>
            </a:r>
            <a:r>
              <a:rPr lang="zh-CN" altLang="en-US" dirty="0"/>
              <a:t>对齐子流形中，发现会降低运动的运动学相关神经轨迹的时间结构</a:t>
            </a:r>
            <a:endParaRPr lang="en-US" altLang="zh-CN" dirty="0"/>
          </a:p>
          <a:p>
            <a:pPr lvl="1">
              <a:lnSpc>
                <a:spcPct val="150000"/>
              </a:lnSpc>
            </a:pPr>
            <a:r>
              <a:rPr lang="en-US" altLang="zh-CN" dirty="0"/>
              <a:t>F:</a:t>
            </a:r>
            <a:r>
              <a:rPr lang="zh-CN" altLang="en-US" dirty="0"/>
              <a:t>将运动的潜在动力学投影到另一个运动的 </a:t>
            </a:r>
            <a:r>
              <a:rPr lang="en-US" altLang="zh-CN" dirty="0"/>
              <a:t>3D CCA </a:t>
            </a:r>
            <a:r>
              <a:rPr lang="zh-CN" altLang="en-US" dirty="0"/>
              <a:t>对齐子流形上会导致与其三个 </a:t>
            </a:r>
            <a:r>
              <a:rPr lang="en-US" altLang="zh-CN" dirty="0"/>
              <a:t>CCA </a:t>
            </a:r>
            <a:r>
              <a:rPr lang="zh-CN" altLang="en-US" dirty="0"/>
              <a:t>运动轨迹的相关性较低</a:t>
            </a:r>
          </a:p>
        </p:txBody>
      </p:sp>
      <p:pic>
        <p:nvPicPr>
          <p:cNvPr id="4" name="图片 3">
            <a:extLst>
              <a:ext uri="{FF2B5EF4-FFF2-40B4-BE49-F238E27FC236}">
                <a16:creationId xmlns:a16="http://schemas.microsoft.com/office/drawing/2014/main" id="{6B13DB14-E667-43FA-86C7-8059F5176B4B}"/>
              </a:ext>
            </a:extLst>
          </p:cNvPr>
          <p:cNvPicPr>
            <a:picLocks noChangeAspect="1"/>
          </p:cNvPicPr>
          <p:nvPr/>
        </p:nvPicPr>
        <p:blipFill>
          <a:blip r:embed="rId3"/>
          <a:stretch>
            <a:fillRect/>
          </a:stretch>
        </p:blipFill>
        <p:spPr>
          <a:xfrm>
            <a:off x="3785419" y="3439670"/>
            <a:ext cx="7901096" cy="3102860"/>
          </a:xfrm>
          <a:prstGeom prst="rect">
            <a:avLst/>
          </a:prstGeom>
        </p:spPr>
      </p:pic>
    </p:spTree>
    <p:extLst>
      <p:ext uri="{BB962C8B-B14F-4D97-AF65-F5344CB8AC3E}">
        <p14:creationId xmlns:p14="http://schemas.microsoft.com/office/powerpoint/2010/main" val="1951899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主要结果五</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目标：验证与运动学对齐的神经潜在动力学会有不同的子流形</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335439" y="1371644"/>
            <a:ext cx="11562940" cy="1654516"/>
          </a:xfrm>
          <a:prstGeom prst="rect">
            <a:avLst/>
          </a:prstGeom>
        </p:spPr>
        <p:txBody>
          <a:bodyPr vert="horz" lIns="135005" tIns="67502" rIns="135005" bIns="67502"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zh-CN" altLang="en-US" dirty="0"/>
              <a:t>小目标：验证 </a:t>
            </a:r>
            <a:r>
              <a:rPr lang="en-US" altLang="zh-CN" dirty="0"/>
              <a:t>CCA </a:t>
            </a:r>
            <a:r>
              <a:rPr lang="zh-CN" altLang="en-US" dirty="0"/>
              <a:t>子流形的独特性不是其维度的伪影</a:t>
            </a:r>
            <a:endParaRPr lang="en-US" altLang="zh-CN" dirty="0"/>
          </a:p>
          <a:p>
            <a:pPr lvl="1">
              <a:lnSpc>
                <a:spcPct val="150000"/>
              </a:lnSpc>
            </a:pPr>
            <a:r>
              <a:rPr lang="en-US" altLang="zh-CN" dirty="0"/>
              <a:t>G</a:t>
            </a:r>
            <a:r>
              <a:rPr lang="zh-CN" altLang="en-US" dirty="0"/>
              <a:t>：我们将潜在神经动力学与第一个协同作用对齐，此时 </a:t>
            </a:r>
            <a:r>
              <a:rPr lang="en-US" altLang="zh-CN" dirty="0"/>
              <a:t>CCA </a:t>
            </a:r>
            <a:r>
              <a:rPr lang="zh-CN" altLang="en-US" dirty="0"/>
              <a:t>简化为多元回归。然而，即使在这种高度受限的场景中，一个共同的运动学输出被回归到神经数据上，一维子流形也高度特定于运动类型</a:t>
            </a:r>
            <a:endParaRPr lang="en-US" altLang="zh-CN" dirty="0"/>
          </a:p>
          <a:p>
            <a:pPr lvl="1">
              <a:lnSpc>
                <a:spcPct val="150000"/>
              </a:lnSpc>
            </a:pPr>
            <a:r>
              <a:rPr lang="en-US" altLang="zh-CN" dirty="0"/>
              <a:t>H</a:t>
            </a:r>
            <a:r>
              <a:rPr lang="zh-CN" altLang="en-US" dirty="0"/>
              <a:t>：在运动之间交换 </a:t>
            </a:r>
            <a:r>
              <a:rPr lang="en-US" altLang="zh-CN" dirty="0"/>
              <a:t>1D </a:t>
            </a:r>
            <a:r>
              <a:rPr lang="zh-CN" altLang="en-US" dirty="0"/>
              <a:t>子流形导致与第一个协同作用的运动相关性显着丧失</a:t>
            </a:r>
          </a:p>
        </p:txBody>
      </p:sp>
      <p:pic>
        <p:nvPicPr>
          <p:cNvPr id="3" name="图片 2">
            <a:extLst>
              <a:ext uri="{FF2B5EF4-FFF2-40B4-BE49-F238E27FC236}">
                <a16:creationId xmlns:a16="http://schemas.microsoft.com/office/drawing/2014/main" id="{5D62409D-A5C6-4D31-AF5C-307DD5C3A34A}"/>
              </a:ext>
            </a:extLst>
          </p:cNvPr>
          <p:cNvPicPr>
            <a:picLocks noChangeAspect="1"/>
          </p:cNvPicPr>
          <p:nvPr/>
        </p:nvPicPr>
        <p:blipFill>
          <a:blip r:embed="rId3"/>
          <a:stretch>
            <a:fillRect/>
          </a:stretch>
        </p:blipFill>
        <p:spPr>
          <a:xfrm>
            <a:off x="2291775" y="3342159"/>
            <a:ext cx="9705975" cy="3429000"/>
          </a:xfrm>
          <a:prstGeom prst="rect">
            <a:avLst/>
          </a:prstGeom>
        </p:spPr>
      </p:pic>
    </p:spTree>
    <p:extLst>
      <p:ext uri="{BB962C8B-B14F-4D97-AF65-F5344CB8AC3E}">
        <p14:creationId xmlns:p14="http://schemas.microsoft.com/office/powerpoint/2010/main" val="646714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主要结果六</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目标：验证对齐后的子流形在抓取网络中运动分布平均</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335439" y="1371643"/>
            <a:ext cx="4973980" cy="471976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zh-CN" altLang="en-US" dirty="0"/>
              <a:t>首先：去掉神经信号的</a:t>
            </a:r>
            <a:r>
              <a:rPr lang="en-US" altLang="zh-CN" dirty="0"/>
              <a:t>PCA</a:t>
            </a:r>
            <a:r>
              <a:rPr lang="zh-CN" altLang="en-US" dirty="0"/>
              <a:t>，直接用原始</a:t>
            </a:r>
            <a:r>
              <a:rPr lang="en-US" altLang="zh-CN" dirty="0"/>
              <a:t>channel</a:t>
            </a:r>
            <a:r>
              <a:rPr lang="zh-CN" altLang="en-US" dirty="0"/>
              <a:t>信号对齐运动的协同效应得到子流形</a:t>
            </a:r>
            <a:endParaRPr lang="en-US" altLang="zh-CN" dirty="0"/>
          </a:p>
          <a:p>
            <a:pPr lvl="1">
              <a:lnSpc>
                <a:spcPct val="150000"/>
              </a:lnSpc>
            </a:pPr>
            <a:r>
              <a:rPr lang="en-US" altLang="zh-CN" dirty="0"/>
              <a:t>A</a:t>
            </a:r>
            <a:r>
              <a:rPr lang="zh-CN" altLang="en-US" dirty="0"/>
              <a:t>：删除权重不同的 </a:t>
            </a:r>
            <a:r>
              <a:rPr lang="en-US" altLang="zh-CN" dirty="0"/>
              <a:t>LFO </a:t>
            </a:r>
            <a:r>
              <a:rPr lang="zh-CN" altLang="en-US" dirty="0"/>
              <a:t>通道对与协同作用的相关性的影响（识别通道的重要性）</a:t>
            </a:r>
            <a:endParaRPr lang="en-US" altLang="zh-CN" dirty="0"/>
          </a:p>
          <a:p>
            <a:pPr lvl="1">
              <a:lnSpc>
                <a:spcPct val="150000"/>
              </a:lnSpc>
            </a:pPr>
            <a:r>
              <a:rPr lang="en-US" altLang="zh-CN" dirty="0"/>
              <a:t>B</a:t>
            </a:r>
            <a:r>
              <a:rPr lang="zh-CN" altLang="en-US" dirty="0"/>
              <a:t>：均值</a:t>
            </a:r>
          </a:p>
        </p:txBody>
      </p:sp>
      <p:pic>
        <p:nvPicPr>
          <p:cNvPr id="4" name="图片 3">
            <a:extLst>
              <a:ext uri="{FF2B5EF4-FFF2-40B4-BE49-F238E27FC236}">
                <a16:creationId xmlns:a16="http://schemas.microsoft.com/office/drawing/2014/main" id="{BA02BAC7-E42D-4325-AFC9-DAD682C3EBFB}"/>
              </a:ext>
            </a:extLst>
          </p:cNvPr>
          <p:cNvPicPr>
            <a:picLocks noChangeAspect="1"/>
          </p:cNvPicPr>
          <p:nvPr/>
        </p:nvPicPr>
        <p:blipFill>
          <a:blip r:embed="rId3"/>
          <a:stretch>
            <a:fillRect/>
          </a:stretch>
        </p:blipFill>
        <p:spPr>
          <a:xfrm>
            <a:off x="5484124" y="4127457"/>
            <a:ext cx="6124575" cy="2600325"/>
          </a:xfrm>
          <a:prstGeom prst="rect">
            <a:avLst/>
          </a:prstGeom>
        </p:spPr>
      </p:pic>
      <p:pic>
        <p:nvPicPr>
          <p:cNvPr id="12" name="图片 11">
            <a:extLst>
              <a:ext uri="{FF2B5EF4-FFF2-40B4-BE49-F238E27FC236}">
                <a16:creationId xmlns:a16="http://schemas.microsoft.com/office/drawing/2014/main" id="{6E7B4A3B-C7FA-4F7A-B4C3-E542AB86221A}"/>
              </a:ext>
            </a:extLst>
          </p:cNvPr>
          <p:cNvPicPr>
            <a:picLocks noChangeAspect="1"/>
          </p:cNvPicPr>
          <p:nvPr/>
        </p:nvPicPr>
        <p:blipFill>
          <a:blip r:embed="rId4"/>
          <a:stretch>
            <a:fillRect/>
          </a:stretch>
        </p:blipFill>
        <p:spPr>
          <a:xfrm>
            <a:off x="5956599" y="1476830"/>
            <a:ext cx="5568657" cy="2431882"/>
          </a:xfrm>
          <a:prstGeom prst="rect">
            <a:avLst/>
          </a:prstGeom>
        </p:spPr>
      </p:pic>
    </p:spTree>
    <p:extLst>
      <p:ext uri="{BB962C8B-B14F-4D97-AF65-F5344CB8AC3E}">
        <p14:creationId xmlns:p14="http://schemas.microsoft.com/office/powerpoint/2010/main" val="4143290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主要结果六</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目标：验证对齐后的子流形在抓取网络中运动分布平均</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335439" y="1401911"/>
            <a:ext cx="4223548" cy="471976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C</a:t>
            </a:r>
            <a:r>
              <a:rPr lang="zh-CN" altLang="en-US" dirty="0"/>
              <a:t>：量化通道的重要性</a:t>
            </a:r>
            <a:endParaRPr lang="en-US" altLang="zh-CN" dirty="0"/>
          </a:p>
          <a:p>
            <a:pPr lvl="1">
              <a:lnSpc>
                <a:spcPct val="150000"/>
              </a:lnSpc>
            </a:pPr>
            <a:r>
              <a:rPr lang="zh-CN" altLang="en-US" dirty="0"/>
              <a:t>不同动作下通道的重要性分布相似</a:t>
            </a:r>
            <a:endParaRPr lang="en-US" altLang="zh-CN" dirty="0"/>
          </a:p>
        </p:txBody>
      </p:sp>
      <p:pic>
        <p:nvPicPr>
          <p:cNvPr id="3" name="图片 2">
            <a:extLst>
              <a:ext uri="{FF2B5EF4-FFF2-40B4-BE49-F238E27FC236}">
                <a16:creationId xmlns:a16="http://schemas.microsoft.com/office/drawing/2014/main" id="{79337127-F565-43FE-A95F-375E362E54DE}"/>
              </a:ext>
            </a:extLst>
          </p:cNvPr>
          <p:cNvPicPr>
            <a:picLocks noChangeAspect="1"/>
          </p:cNvPicPr>
          <p:nvPr/>
        </p:nvPicPr>
        <p:blipFill>
          <a:blip r:embed="rId3"/>
          <a:stretch>
            <a:fillRect/>
          </a:stretch>
        </p:blipFill>
        <p:spPr>
          <a:xfrm>
            <a:off x="4643279" y="1611258"/>
            <a:ext cx="3845400" cy="2220583"/>
          </a:xfrm>
          <a:prstGeom prst="rect">
            <a:avLst/>
          </a:prstGeom>
        </p:spPr>
      </p:pic>
      <p:pic>
        <p:nvPicPr>
          <p:cNvPr id="5" name="图片 4">
            <a:extLst>
              <a:ext uri="{FF2B5EF4-FFF2-40B4-BE49-F238E27FC236}">
                <a16:creationId xmlns:a16="http://schemas.microsoft.com/office/drawing/2014/main" id="{ADA92FE8-99C9-471A-9635-3A1D9A1873E3}"/>
              </a:ext>
            </a:extLst>
          </p:cNvPr>
          <p:cNvPicPr>
            <a:picLocks noChangeAspect="1"/>
          </p:cNvPicPr>
          <p:nvPr/>
        </p:nvPicPr>
        <p:blipFill>
          <a:blip r:embed="rId4"/>
          <a:stretch>
            <a:fillRect/>
          </a:stretch>
        </p:blipFill>
        <p:spPr>
          <a:xfrm>
            <a:off x="8745817" y="1043754"/>
            <a:ext cx="2980745" cy="5844343"/>
          </a:xfrm>
          <a:prstGeom prst="rect">
            <a:avLst/>
          </a:prstGeom>
        </p:spPr>
      </p:pic>
    </p:spTree>
    <p:extLst>
      <p:ext uri="{BB962C8B-B14F-4D97-AF65-F5344CB8AC3E}">
        <p14:creationId xmlns:p14="http://schemas.microsoft.com/office/powerpoint/2010/main" val="1905795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主要结果六</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目标：验证对齐后的子流形在抓取网络中运动分布平均</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335439" y="1371644"/>
            <a:ext cx="11458310" cy="1410462"/>
          </a:xfrm>
          <a:prstGeom prst="rect">
            <a:avLst/>
          </a:prstGeom>
        </p:spPr>
        <p:txBody>
          <a:bodyPr vert="horz" lIns="135005" tIns="67502" rIns="135005" bIns="67502"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D:</a:t>
            </a:r>
            <a:r>
              <a:rPr lang="zh-CN" altLang="en-US" dirty="0"/>
              <a:t>重要通道投影到 </a:t>
            </a:r>
            <a:r>
              <a:rPr lang="en-US" altLang="zh-CN" dirty="0"/>
              <a:t>3D </a:t>
            </a:r>
            <a:r>
              <a:rPr lang="zh-CN" altLang="en-US" dirty="0"/>
              <a:t>皮质表面，创建</a:t>
            </a:r>
            <a:r>
              <a:rPr lang="en-US" altLang="zh-CN" dirty="0"/>
              <a:t>LFO </a:t>
            </a:r>
            <a:r>
              <a:rPr lang="zh-CN" altLang="en-US" dirty="0"/>
              <a:t>皮质通道密度图</a:t>
            </a:r>
            <a:endParaRPr lang="en-US" altLang="zh-CN" dirty="0"/>
          </a:p>
          <a:p>
            <a:pPr lvl="1">
              <a:lnSpc>
                <a:spcPct val="150000"/>
              </a:lnSpc>
            </a:pPr>
            <a:r>
              <a:rPr lang="en-US" altLang="zh-CN" dirty="0"/>
              <a:t>E: </a:t>
            </a:r>
            <a:r>
              <a:rPr lang="zh-CN" altLang="en-US" dirty="0"/>
              <a:t>余弦距离度量评估了运动的 </a:t>
            </a:r>
            <a:r>
              <a:rPr lang="en-US" altLang="zh-CN" dirty="0"/>
              <a:t>LFO </a:t>
            </a:r>
            <a:r>
              <a:rPr lang="zh-CN" altLang="en-US" dirty="0"/>
              <a:t>皮质通道密度图之间的相似性。没有明显相似的运动</a:t>
            </a:r>
            <a:endParaRPr lang="en-US" altLang="zh-CN" dirty="0"/>
          </a:p>
          <a:p>
            <a:pPr lvl="1">
              <a:lnSpc>
                <a:spcPct val="150000"/>
              </a:lnSpc>
            </a:pPr>
            <a:r>
              <a:rPr lang="en-US" altLang="zh-CN" dirty="0"/>
              <a:t>F</a:t>
            </a:r>
            <a:r>
              <a:rPr lang="zh-CN" altLang="en-US" dirty="0"/>
              <a:t>：没有明显集群结构</a:t>
            </a:r>
          </a:p>
        </p:txBody>
      </p:sp>
      <p:pic>
        <p:nvPicPr>
          <p:cNvPr id="4" name="图片 3">
            <a:extLst>
              <a:ext uri="{FF2B5EF4-FFF2-40B4-BE49-F238E27FC236}">
                <a16:creationId xmlns:a16="http://schemas.microsoft.com/office/drawing/2014/main" id="{31D1B42B-0C5B-4C52-B2E1-A4F7736F9D5F}"/>
              </a:ext>
            </a:extLst>
          </p:cNvPr>
          <p:cNvPicPr>
            <a:picLocks noChangeAspect="1"/>
          </p:cNvPicPr>
          <p:nvPr/>
        </p:nvPicPr>
        <p:blipFill>
          <a:blip r:embed="rId3"/>
          <a:stretch>
            <a:fillRect/>
          </a:stretch>
        </p:blipFill>
        <p:spPr>
          <a:xfrm>
            <a:off x="868207" y="3015685"/>
            <a:ext cx="10753725" cy="3895725"/>
          </a:xfrm>
          <a:prstGeom prst="rect">
            <a:avLst/>
          </a:prstGeom>
        </p:spPr>
      </p:pic>
    </p:spTree>
    <p:extLst>
      <p:ext uri="{BB962C8B-B14F-4D97-AF65-F5344CB8AC3E}">
        <p14:creationId xmlns:p14="http://schemas.microsoft.com/office/powerpoint/2010/main" val="4277718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主要结果六</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236068" y="826784"/>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目标：验证对齐后的子流形在抓取网络中运动分布平均</a:t>
            </a:r>
            <a:endParaRPr kumimoji="1" lang="en-US" altLang="zh-CN" b="1" dirty="0">
              <a:solidFill>
                <a:schemeClr val="accent1">
                  <a:lumMod val="75000"/>
                </a:schemeClr>
              </a:solidFill>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75034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335439" y="1371644"/>
            <a:ext cx="11458310" cy="1828240"/>
          </a:xfrm>
          <a:prstGeom prst="rect">
            <a:avLst/>
          </a:prstGeom>
        </p:spPr>
        <p:txBody>
          <a:bodyPr vert="horz" lIns="135005" tIns="67502" rIns="135005" bIns="67502"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zh-CN" altLang="en-US" dirty="0"/>
              <a:t>每个运动学对齐的流形的空间范围跨越了一个分布式网络，即使直接将高维通道 </a:t>
            </a:r>
            <a:r>
              <a:rPr lang="en-US" altLang="zh-CN" dirty="0"/>
              <a:t>LFO </a:t>
            </a:r>
            <a:r>
              <a:rPr lang="zh-CN" altLang="en-US" dirty="0"/>
              <a:t>与协同效应对齐也是如此。</a:t>
            </a:r>
            <a:endParaRPr lang="en-US" altLang="zh-CN" dirty="0"/>
          </a:p>
          <a:p>
            <a:pPr lvl="1">
              <a:lnSpc>
                <a:spcPct val="150000"/>
              </a:lnSpc>
            </a:pPr>
            <a:r>
              <a:rPr lang="zh-CN" altLang="en-US" dirty="0"/>
              <a:t>手指和抓握运动的网络平等地跨越了抓握网络，尽管人们可能预计手指运动的运动学更多地由初级感觉运动区域驱动</a:t>
            </a:r>
          </a:p>
        </p:txBody>
      </p:sp>
      <p:pic>
        <p:nvPicPr>
          <p:cNvPr id="3" name="图片 2">
            <a:extLst>
              <a:ext uri="{FF2B5EF4-FFF2-40B4-BE49-F238E27FC236}">
                <a16:creationId xmlns:a16="http://schemas.microsoft.com/office/drawing/2014/main" id="{71C1286B-B7FF-4224-827A-CFFF1CAEE6DE}"/>
              </a:ext>
            </a:extLst>
          </p:cNvPr>
          <p:cNvPicPr>
            <a:picLocks noChangeAspect="1"/>
          </p:cNvPicPr>
          <p:nvPr/>
        </p:nvPicPr>
        <p:blipFill>
          <a:blip r:embed="rId3"/>
          <a:stretch>
            <a:fillRect/>
          </a:stretch>
        </p:blipFill>
        <p:spPr>
          <a:xfrm>
            <a:off x="836509" y="3376818"/>
            <a:ext cx="11163300" cy="2990850"/>
          </a:xfrm>
          <a:prstGeom prst="rect">
            <a:avLst/>
          </a:prstGeom>
        </p:spPr>
      </p:pic>
    </p:spTree>
    <p:extLst>
      <p:ext uri="{BB962C8B-B14F-4D97-AF65-F5344CB8AC3E}">
        <p14:creationId xmlns:p14="http://schemas.microsoft.com/office/powerpoint/2010/main" val="292644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主要结论</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977066" y="1161761"/>
            <a:ext cx="10793374"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spcBef>
                <a:spcPct val="0"/>
              </a:spcBef>
              <a:buNone/>
            </a:pPr>
            <a:r>
              <a:rPr kumimoji="1" lang="zh-CN" altLang="en-US" b="1" dirty="0">
                <a:solidFill>
                  <a:schemeClr val="accent1">
                    <a:lumMod val="75000"/>
                  </a:schemeClr>
                </a:solidFill>
              </a:rPr>
              <a:t>结论一</a:t>
            </a:r>
            <a:endParaRPr kumimoji="1" lang="en-US" altLang="zh-CN" b="1" dirty="0">
              <a:solidFill>
                <a:schemeClr val="accent1">
                  <a:lumMod val="75000"/>
                </a:schemeClr>
              </a:solidFill>
            </a:endParaRPr>
          </a:p>
          <a:p>
            <a:pPr lvl="1">
              <a:lnSpc>
                <a:spcPct val="150000"/>
              </a:lnSpc>
            </a:pPr>
            <a:r>
              <a:rPr lang="zh-CN" altLang="en-US" sz="1800" dirty="0"/>
              <a:t>目标：单指运动与抓握运动是否在</a:t>
            </a:r>
            <a:r>
              <a:rPr lang="en-US" altLang="zh-CN" sz="1800" dirty="0"/>
              <a:t>grasp network</a:t>
            </a:r>
            <a:r>
              <a:rPr lang="zh-CN" altLang="en-US" sz="1800" dirty="0"/>
              <a:t>中共享同一个流形空间</a:t>
            </a:r>
            <a:endParaRPr lang="en-US" altLang="zh-CN" sz="1800" dirty="0"/>
          </a:p>
          <a:p>
            <a:pPr lvl="1">
              <a:lnSpc>
                <a:spcPct val="150000"/>
              </a:lnSpc>
            </a:pPr>
            <a:r>
              <a:rPr lang="zh-CN" altLang="en-US" sz="1800" dirty="0"/>
              <a:t>方法：比较不同动作下神经活动</a:t>
            </a:r>
            <a:r>
              <a:rPr lang="en-US" altLang="zh-CN" sz="1800" dirty="0"/>
              <a:t>PCA</a:t>
            </a:r>
            <a:r>
              <a:rPr lang="zh-CN" altLang="en-US" sz="1800" dirty="0"/>
              <a:t>得到的流形空间的距离</a:t>
            </a:r>
            <a:endParaRPr lang="en-US" altLang="zh-CN" sz="1800"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C4628E22-9754-4A4B-A22B-A20A0815EDFD}"/>
              </a:ext>
            </a:extLst>
          </p:cNvPr>
          <p:cNvPicPr>
            <a:picLocks noChangeAspect="1"/>
          </p:cNvPicPr>
          <p:nvPr/>
        </p:nvPicPr>
        <p:blipFill>
          <a:blip r:embed="rId3"/>
          <a:stretch>
            <a:fillRect/>
          </a:stretch>
        </p:blipFill>
        <p:spPr>
          <a:xfrm>
            <a:off x="569098" y="2710530"/>
            <a:ext cx="2566260" cy="3559466"/>
          </a:xfrm>
          <a:prstGeom prst="rect">
            <a:avLst/>
          </a:prstGeom>
        </p:spPr>
      </p:pic>
      <p:pic>
        <p:nvPicPr>
          <p:cNvPr id="4" name="图片 3">
            <a:extLst>
              <a:ext uri="{FF2B5EF4-FFF2-40B4-BE49-F238E27FC236}">
                <a16:creationId xmlns:a16="http://schemas.microsoft.com/office/drawing/2014/main" id="{CEE7A294-36C0-46A0-93C1-7BCA4EBBD091}"/>
              </a:ext>
            </a:extLst>
          </p:cNvPr>
          <p:cNvPicPr>
            <a:picLocks noChangeAspect="1"/>
          </p:cNvPicPr>
          <p:nvPr/>
        </p:nvPicPr>
        <p:blipFill>
          <a:blip r:embed="rId4"/>
          <a:stretch>
            <a:fillRect/>
          </a:stretch>
        </p:blipFill>
        <p:spPr>
          <a:xfrm>
            <a:off x="3263527" y="2705929"/>
            <a:ext cx="4242695" cy="3195044"/>
          </a:xfrm>
          <a:prstGeom prst="rect">
            <a:avLst/>
          </a:prstGeom>
        </p:spPr>
      </p:pic>
      <p:sp>
        <p:nvSpPr>
          <p:cNvPr id="13" name="矩形 12">
            <a:extLst>
              <a:ext uri="{FF2B5EF4-FFF2-40B4-BE49-F238E27FC236}">
                <a16:creationId xmlns:a16="http://schemas.microsoft.com/office/drawing/2014/main" id="{780DFF1B-993E-48EF-8352-F7C2BB621351}"/>
              </a:ext>
            </a:extLst>
          </p:cNvPr>
          <p:cNvSpPr/>
          <p:nvPr/>
        </p:nvSpPr>
        <p:spPr>
          <a:xfrm>
            <a:off x="852949" y="1140183"/>
            <a:ext cx="11249466" cy="5380757"/>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a:extLst>
              <a:ext uri="{FF2B5EF4-FFF2-40B4-BE49-F238E27FC236}">
                <a16:creationId xmlns:a16="http://schemas.microsoft.com/office/drawing/2014/main" id="{F6A30F1C-E699-4831-B95E-6B0B9558136A}"/>
              </a:ext>
            </a:extLst>
          </p:cNvPr>
          <p:cNvPicPr>
            <a:picLocks noChangeAspect="1"/>
          </p:cNvPicPr>
          <p:nvPr/>
        </p:nvPicPr>
        <p:blipFill>
          <a:blip r:embed="rId5"/>
          <a:stretch>
            <a:fillRect/>
          </a:stretch>
        </p:blipFill>
        <p:spPr>
          <a:xfrm>
            <a:off x="7275870" y="3103025"/>
            <a:ext cx="4768645" cy="2149909"/>
          </a:xfrm>
          <a:prstGeom prst="rect">
            <a:avLst/>
          </a:prstGeom>
        </p:spPr>
      </p:pic>
    </p:spTree>
    <p:extLst>
      <p:ext uri="{BB962C8B-B14F-4D97-AF65-F5344CB8AC3E}">
        <p14:creationId xmlns:p14="http://schemas.microsoft.com/office/powerpoint/2010/main" val="244094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主要结论</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519278" y="1000977"/>
            <a:ext cx="3688926" cy="4968777"/>
          </a:xfrm>
          <a:prstGeom prst="rect">
            <a:avLst/>
          </a:prstGeom>
        </p:spPr>
        <p:txBody>
          <a:bodyPr vert="horz" lIns="135005" tIns="67502" rIns="135005" bIns="67502"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结论二</a:t>
            </a:r>
            <a:endParaRPr lang="en-US" altLang="zh-CN" dirty="0"/>
          </a:p>
          <a:p>
            <a:pPr lvl="1">
              <a:lnSpc>
                <a:spcPct val="150000"/>
              </a:lnSpc>
            </a:pPr>
            <a:r>
              <a:rPr lang="zh-CN" altLang="en-US" dirty="0"/>
              <a:t>目标：在公共流形中捕获的时间活动模式是否相似</a:t>
            </a:r>
            <a:endParaRPr lang="en-US" altLang="zh-CN" dirty="0"/>
          </a:p>
          <a:p>
            <a:pPr lvl="1">
              <a:lnSpc>
                <a:spcPct val="150000"/>
              </a:lnSpc>
            </a:pPr>
            <a:r>
              <a:rPr lang="zh-CN" altLang="en-US" dirty="0"/>
              <a:t>方法：</a:t>
            </a:r>
            <a:r>
              <a:rPr lang="en-US" altLang="zh-CN" dirty="0" err="1"/>
              <a:t>dPCA</a:t>
            </a:r>
            <a:r>
              <a:rPr lang="zh-CN" altLang="en-US" dirty="0"/>
              <a:t>比较时间和运动类型占比方差的不同</a:t>
            </a:r>
            <a:endParaRPr lang="en-US" altLang="zh-CN" dirty="0"/>
          </a:p>
          <a:p>
            <a:pPr marL="457200" lvl="1" indent="0">
              <a:lnSpc>
                <a:spcPct val="150000"/>
              </a:lnSpc>
              <a:buNone/>
            </a:pPr>
            <a:r>
              <a:rPr kumimoji="1" lang="zh-CN" altLang="en-US" b="1" dirty="0">
                <a:solidFill>
                  <a:schemeClr val="accent1">
                    <a:lumMod val="75000"/>
                  </a:schemeClr>
                </a:solidFill>
              </a:rPr>
              <a:t>结论三</a:t>
            </a:r>
            <a:endParaRPr lang="en-US" altLang="zh-CN" dirty="0"/>
          </a:p>
          <a:p>
            <a:pPr lvl="1">
              <a:lnSpc>
                <a:spcPct val="150000"/>
              </a:lnSpc>
            </a:pPr>
            <a:r>
              <a:rPr lang="zh-CN" altLang="en-US" dirty="0"/>
              <a:t>目标：每个动作的神经动力学与其手关节运动学对齐如何反映与行为相关的子流形。</a:t>
            </a:r>
            <a:endParaRPr lang="en-US" altLang="zh-CN" dirty="0"/>
          </a:p>
          <a:p>
            <a:pPr lvl="1">
              <a:lnSpc>
                <a:spcPct val="150000"/>
              </a:lnSpc>
            </a:pPr>
            <a:r>
              <a:rPr lang="zh-CN" altLang="en-US" dirty="0"/>
              <a:t>方法：</a:t>
            </a:r>
            <a:r>
              <a:rPr lang="en-US" altLang="zh-CN" dirty="0"/>
              <a:t>CCA</a:t>
            </a:r>
            <a:r>
              <a:rPr lang="zh-CN" altLang="en-US" dirty="0"/>
              <a:t>对齐神经活动和运动</a:t>
            </a: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C9573833-6782-448A-ADF3-C84FD8166E66}"/>
              </a:ext>
            </a:extLst>
          </p:cNvPr>
          <p:cNvPicPr>
            <a:picLocks noChangeAspect="1"/>
          </p:cNvPicPr>
          <p:nvPr/>
        </p:nvPicPr>
        <p:blipFill>
          <a:blip r:embed="rId3"/>
          <a:stretch>
            <a:fillRect/>
          </a:stretch>
        </p:blipFill>
        <p:spPr>
          <a:xfrm>
            <a:off x="4282533" y="1221958"/>
            <a:ext cx="7909467" cy="4417709"/>
          </a:xfrm>
          <a:prstGeom prst="rect">
            <a:avLst/>
          </a:prstGeom>
        </p:spPr>
      </p:pic>
      <p:sp>
        <p:nvSpPr>
          <p:cNvPr id="14" name="矩形 13">
            <a:extLst>
              <a:ext uri="{FF2B5EF4-FFF2-40B4-BE49-F238E27FC236}">
                <a16:creationId xmlns:a16="http://schemas.microsoft.com/office/drawing/2014/main" id="{771B0941-D63C-4418-8991-475973A9BB63}"/>
              </a:ext>
            </a:extLst>
          </p:cNvPr>
          <p:cNvSpPr/>
          <p:nvPr/>
        </p:nvSpPr>
        <p:spPr>
          <a:xfrm>
            <a:off x="868206" y="1000378"/>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127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实验设计</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519277" y="1000977"/>
            <a:ext cx="5321083" cy="5281836"/>
          </a:xfrm>
          <a:prstGeom prst="rect">
            <a:avLst/>
          </a:prstGeom>
        </p:spPr>
        <p:txBody>
          <a:bodyPr vert="horz" lIns="135005" tIns="67502" rIns="135005" bIns="67502" rtlCol="0">
            <a:normAutofit fontScale="4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神经数据：</a:t>
            </a:r>
            <a:endParaRPr lang="en-US" altLang="zh-CN" dirty="0"/>
          </a:p>
          <a:p>
            <a:pPr lvl="1">
              <a:lnSpc>
                <a:spcPct val="150000"/>
              </a:lnSpc>
            </a:pPr>
            <a:r>
              <a:rPr lang="en-US" altLang="zh-CN" dirty="0"/>
              <a:t>grasp network </a:t>
            </a:r>
            <a:r>
              <a:rPr lang="zh-CN" altLang="en-US" dirty="0"/>
              <a:t>区的</a:t>
            </a:r>
            <a:r>
              <a:rPr lang="en-US" altLang="zh-CN" dirty="0" err="1"/>
              <a:t>ECoG</a:t>
            </a:r>
            <a:endParaRPr lang="en-US" altLang="zh-CN" dirty="0"/>
          </a:p>
          <a:p>
            <a:pPr lvl="1">
              <a:lnSpc>
                <a:spcPct val="150000"/>
              </a:lnSpc>
            </a:pPr>
            <a:r>
              <a:rPr lang="zh-CN" altLang="en-US" dirty="0"/>
              <a:t>特征：</a:t>
            </a:r>
            <a:r>
              <a:rPr lang="en-US" altLang="zh-CN" dirty="0" err="1"/>
              <a:t>Ecog</a:t>
            </a:r>
            <a:r>
              <a:rPr lang="zh-CN" altLang="en-US" dirty="0"/>
              <a:t>的低频振荡或（</a:t>
            </a:r>
            <a:r>
              <a:rPr lang="en-US" altLang="zh-CN" dirty="0"/>
              <a:t>LFO</a:t>
            </a:r>
            <a:r>
              <a:rPr lang="zh-CN" altLang="en-US" dirty="0"/>
              <a:t>（</a:t>
            </a:r>
            <a:r>
              <a:rPr lang="en-US" altLang="zh-CN" dirty="0"/>
              <a:t>0.5-4hz</a:t>
            </a:r>
            <a:r>
              <a:rPr lang="zh-CN" altLang="en-US" dirty="0"/>
              <a:t>）</a:t>
            </a:r>
            <a:r>
              <a:rPr lang="en-US" altLang="zh-CN" dirty="0"/>
              <a:t>)</a:t>
            </a:r>
          </a:p>
          <a:p>
            <a:pPr lvl="1">
              <a:lnSpc>
                <a:spcPct val="150000"/>
              </a:lnSpc>
            </a:pPr>
            <a:r>
              <a:rPr lang="zh-CN" altLang="en-US" dirty="0"/>
              <a:t>处理：降采样（</a:t>
            </a:r>
            <a:r>
              <a:rPr lang="en-US" altLang="zh-CN" dirty="0"/>
              <a:t>508hz</a:t>
            </a:r>
            <a:r>
              <a:rPr lang="zh-CN" altLang="en-US" dirty="0"/>
              <a:t>），去工频，去坏道，</a:t>
            </a:r>
            <a:r>
              <a:rPr lang="en-US" altLang="zh-CN" dirty="0"/>
              <a:t>common media reference</a:t>
            </a:r>
            <a:r>
              <a:rPr lang="zh-CN" altLang="en-US" dirty="0"/>
              <a:t>，四阶带通滤波器得低频（</a:t>
            </a:r>
            <a:r>
              <a:rPr lang="en-US" altLang="zh-CN" dirty="0"/>
              <a:t>0.5-4</a:t>
            </a:r>
            <a:r>
              <a:rPr lang="zh-CN" altLang="en-US" dirty="0"/>
              <a:t>），</a:t>
            </a:r>
            <a:r>
              <a:rPr lang="en-US" altLang="zh-CN" dirty="0" err="1"/>
              <a:t>hilbert</a:t>
            </a:r>
            <a:r>
              <a:rPr lang="en-US" altLang="zh-CN" dirty="0"/>
              <a:t> transform</a:t>
            </a:r>
            <a:r>
              <a:rPr lang="zh-CN" altLang="en-US" dirty="0"/>
              <a:t>并提取了每个通道的解析幅度，提取 </a:t>
            </a:r>
            <a:r>
              <a:rPr lang="en-US" altLang="zh-CN" dirty="0"/>
              <a:t>LFO </a:t>
            </a:r>
            <a:r>
              <a:rPr lang="zh-CN" altLang="en-US" dirty="0"/>
              <a:t>的包络</a:t>
            </a:r>
            <a:endParaRPr lang="en-US" altLang="zh-CN" dirty="0"/>
          </a:p>
          <a:p>
            <a:pPr marL="457200" lvl="1" indent="0">
              <a:lnSpc>
                <a:spcPct val="150000"/>
              </a:lnSpc>
              <a:buNone/>
            </a:pPr>
            <a:r>
              <a:rPr kumimoji="1" lang="zh-CN" altLang="en-US" b="1" dirty="0">
                <a:solidFill>
                  <a:schemeClr val="accent1">
                    <a:lumMod val="75000"/>
                  </a:schemeClr>
                </a:solidFill>
              </a:rPr>
              <a:t>运动数据</a:t>
            </a:r>
          </a:p>
          <a:p>
            <a:pPr lvl="1">
              <a:lnSpc>
                <a:spcPct val="150000"/>
              </a:lnSpc>
            </a:pPr>
            <a:r>
              <a:rPr lang="zh-CN" altLang="en-US" dirty="0"/>
              <a:t>我们使用 </a:t>
            </a:r>
            <a:r>
              <a:rPr lang="en-US" altLang="zh-CN" dirty="0" err="1"/>
              <a:t>LeapMotion</a:t>
            </a:r>
            <a:r>
              <a:rPr lang="en-US" altLang="zh-CN" dirty="0"/>
              <a:t> </a:t>
            </a:r>
            <a:r>
              <a:rPr lang="zh-CN" altLang="en-US" dirty="0"/>
              <a:t>系统记录了人手、手掌中心和手腕各关节的</a:t>
            </a:r>
            <a:r>
              <a:rPr lang="zh-CN" altLang="en-US" b="1" dirty="0"/>
              <a:t>瞬时 </a:t>
            </a:r>
            <a:r>
              <a:rPr lang="en-US" altLang="zh-CN" b="1" dirty="0"/>
              <a:t>3D </a:t>
            </a:r>
            <a:r>
              <a:rPr lang="zh-CN" altLang="en-US" b="1" dirty="0"/>
              <a:t>位置数据</a:t>
            </a:r>
            <a:r>
              <a:rPr lang="zh-CN" altLang="en-US" dirty="0"/>
              <a:t>。</a:t>
            </a:r>
            <a:endParaRPr lang="en-US" altLang="zh-CN" dirty="0"/>
          </a:p>
          <a:p>
            <a:pPr lvl="1">
              <a:lnSpc>
                <a:spcPct val="150000"/>
              </a:lnSpc>
            </a:pPr>
            <a:r>
              <a:rPr lang="en-US" altLang="zh-CN" dirty="0" err="1"/>
              <a:t>LeapMotion</a:t>
            </a:r>
            <a:r>
              <a:rPr lang="zh-CN" altLang="en-US" dirty="0"/>
              <a:t>：</a:t>
            </a:r>
            <a:endParaRPr lang="en-US" altLang="zh-CN" dirty="0"/>
          </a:p>
          <a:p>
            <a:pPr lvl="2">
              <a:lnSpc>
                <a:spcPct val="150000"/>
              </a:lnSpc>
            </a:pPr>
            <a:r>
              <a:rPr lang="zh-CN" altLang="en-US" b="1" dirty="0"/>
              <a:t>硬件：</a:t>
            </a:r>
            <a:r>
              <a:rPr lang="zh-CN" altLang="en-US" dirty="0"/>
              <a:t>两个摄像头和三个红外 </a:t>
            </a:r>
            <a:r>
              <a:rPr lang="en-US" altLang="zh-CN" dirty="0"/>
              <a:t>LED </a:t>
            </a:r>
            <a:r>
              <a:rPr lang="zh-CN" altLang="en-US" dirty="0"/>
              <a:t>组成。由于其广角镜头，该设备有一个</a:t>
            </a:r>
            <a:r>
              <a:rPr lang="en-US" altLang="zh-CN" dirty="0"/>
              <a:t>8</a:t>
            </a:r>
            <a:r>
              <a:rPr lang="zh-CN" altLang="en-US" dirty="0"/>
              <a:t>立方英尺的大互动空间，其形状为倒金字塔</a:t>
            </a:r>
            <a:r>
              <a:rPr lang="en-US" altLang="zh-CN" dirty="0"/>
              <a:t>--</a:t>
            </a:r>
            <a:r>
              <a:rPr lang="zh-CN" altLang="en-US" dirty="0"/>
              <a:t>双目摄像头视野的交点。</a:t>
            </a:r>
            <a:r>
              <a:rPr lang="en-US" altLang="zh-CN" dirty="0"/>
              <a:t>Leap Motion</a:t>
            </a:r>
            <a:r>
              <a:rPr lang="zh-CN" altLang="en-US" dirty="0"/>
              <a:t>控制器的观察范围被限制在设备上方大约</a:t>
            </a:r>
            <a:r>
              <a:rPr lang="en-US" altLang="zh-CN" dirty="0"/>
              <a:t>2</a:t>
            </a:r>
            <a:r>
              <a:rPr lang="zh-CN" altLang="en-US" dirty="0"/>
              <a:t>英尺（</a:t>
            </a:r>
            <a:r>
              <a:rPr lang="en-US" altLang="zh-CN" dirty="0"/>
              <a:t>60</a:t>
            </a:r>
            <a:r>
              <a:rPr lang="zh-CN" altLang="en-US" dirty="0"/>
              <a:t>厘米）。以近红外方式追踪，所以图像显示为</a:t>
            </a:r>
            <a:r>
              <a:rPr lang="zh-CN" altLang="en-US" b="1" dirty="0"/>
              <a:t>灰度图</a:t>
            </a:r>
            <a:r>
              <a:rPr lang="zh-CN" altLang="en-US" dirty="0"/>
              <a:t>。强烈的红外光源或反射器会使手和手指难以区分和追踪。</a:t>
            </a:r>
            <a:endParaRPr lang="en-US" altLang="zh-CN" dirty="0"/>
          </a:p>
          <a:p>
            <a:pPr lvl="2">
              <a:lnSpc>
                <a:spcPct val="150000"/>
              </a:lnSpc>
            </a:pPr>
            <a:r>
              <a:rPr lang="zh-CN" altLang="en-US" dirty="0"/>
              <a:t>软件：将</a:t>
            </a:r>
            <a:r>
              <a:rPr lang="zh-CN" altLang="en-US" b="1" dirty="0"/>
              <a:t>图像数据</a:t>
            </a:r>
            <a:r>
              <a:rPr lang="zh-CN" altLang="en-US" dirty="0"/>
              <a:t>流式传输到您的计算机后，而是将高级算法应用于原始传感器数据。在补偿背景对象（例如头部）和周围环境照明后，对图像进行分析以重建设备所见内容的 </a:t>
            </a:r>
            <a:r>
              <a:rPr lang="en-US" altLang="zh-CN" dirty="0"/>
              <a:t>3D </a:t>
            </a:r>
            <a:r>
              <a:rPr lang="zh-CN" altLang="en-US" dirty="0"/>
              <a:t>表示。接下来，跟踪层匹配数据以提取跟踪信息，例如手指和工具。我们的跟踪算法解释 </a:t>
            </a:r>
            <a:r>
              <a:rPr lang="en-US" altLang="zh-CN" dirty="0"/>
              <a:t>3D </a:t>
            </a:r>
            <a:r>
              <a:rPr lang="zh-CN" altLang="en-US" dirty="0"/>
              <a:t>数据并推断被遮挡对象的位置。应用过滤技术来确保数据的平滑时间一致性。然后，</a:t>
            </a:r>
            <a:r>
              <a:rPr lang="en-US" altLang="zh-CN" dirty="0"/>
              <a:t>Leap Motion </a:t>
            </a:r>
            <a:r>
              <a:rPr lang="zh-CN" altLang="en-US" dirty="0"/>
              <a:t>服务将结果（以包含所有跟踪数据的一系列帧或快照表示）输入传输协议。</a:t>
            </a:r>
          </a:p>
          <a:p>
            <a:pPr lvl="1">
              <a:lnSpc>
                <a:spcPct val="150000"/>
              </a:lnSpc>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6" y="1000378"/>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EB3CB0BB-A626-48B8-AFA3-3508EF8F8779}"/>
              </a:ext>
            </a:extLst>
          </p:cNvPr>
          <p:cNvPicPr>
            <a:picLocks noChangeAspect="1"/>
          </p:cNvPicPr>
          <p:nvPr/>
        </p:nvPicPr>
        <p:blipFill>
          <a:blip r:embed="rId3"/>
          <a:stretch>
            <a:fillRect/>
          </a:stretch>
        </p:blipFill>
        <p:spPr>
          <a:xfrm>
            <a:off x="5943600" y="1370200"/>
            <a:ext cx="4310971" cy="1943570"/>
          </a:xfrm>
          <a:prstGeom prst="rect">
            <a:avLst/>
          </a:prstGeom>
        </p:spPr>
      </p:pic>
      <p:pic>
        <p:nvPicPr>
          <p:cNvPr id="2050" name="Picture 2" descr="Tracking | Leap Motion Controller | Ultraleap">
            <a:extLst>
              <a:ext uri="{FF2B5EF4-FFF2-40B4-BE49-F238E27FC236}">
                <a16:creationId xmlns:a16="http://schemas.microsoft.com/office/drawing/2014/main" id="{842D399B-490C-479D-9BC1-6E112361C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228" y="4097740"/>
            <a:ext cx="2836803" cy="189178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F513EE3B-39D6-45A1-96D1-62C19A6FE716}"/>
              </a:ext>
            </a:extLst>
          </p:cNvPr>
          <p:cNvPicPr>
            <a:picLocks noChangeAspect="1"/>
          </p:cNvPicPr>
          <p:nvPr/>
        </p:nvPicPr>
        <p:blipFill>
          <a:blip r:embed="rId5"/>
          <a:stretch>
            <a:fillRect/>
          </a:stretch>
        </p:blipFill>
        <p:spPr>
          <a:xfrm>
            <a:off x="6094209" y="4138086"/>
            <a:ext cx="2298170" cy="1891786"/>
          </a:xfrm>
          <a:prstGeom prst="rect">
            <a:avLst/>
          </a:prstGeom>
        </p:spPr>
      </p:pic>
    </p:spTree>
    <p:extLst>
      <p:ext uri="{BB962C8B-B14F-4D97-AF65-F5344CB8AC3E}">
        <p14:creationId xmlns:p14="http://schemas.microsoft.com/office/powerpoint/2010/main" val="32449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实验设计</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519277" y="1000977"/>
            <a:ext cx="5321083" cy="5281836"/>
          </a:xfrm>
          <a:prstGeom prst="rect">
            <a:avLst/>
          </a:prstGeom>
        </p:spPr>
        <p:txBody>
          <a:bodyPr vert="horz" lIns="135005" tIns="67502" rIns="135005" bIns="67502"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实验范式</a:t>
            </a:r>
          </a:p>
          <a:p>
            <a:pPr lvl="1">
              <a:lnSpc>
                <a:spcPct val="150000"/>
              </a:lnSpc>
            </a:pPr>
            <a:r>
              <a:rPr lang="zh-CN" altLang="en-US" dirty="0"/>
              <a:t>基于</a:t>
            </a:r>
            <a:r>
              <a:rPr lang="en-US" altLang="zh-CN" dirty="0"/>
              <a:t>block</a:t>
            </a:r>
            <a:r>
              <a:rPr lang="zh-CN" altLang="en-US" dirty="0"/>
              <a:t>的：</a:t>
            </a:r>
            <a:r>
              <a:rPr lang="en-US" altLang="zh-CN" dirty="0"/>
              <a:t>8</a:t>
            </a:r>
            <a:r>
              <a:rPr lang="zh-CN" altLang="en-US" dirty="0"/>
              <a:t>个</a:t>
            </a:r>
            <a:r>
              <a:rPr lang="en-US" altLang="zh-CN" dirty="0"/>
              <a:t>self-paced</a:t>
            </a:r>
            <a:r>
              <a:rPr lang="zh-CN" altLang="en-US" dirty="0"/>
              <a:t>的动作，包括</a:t>
            </a:r>
            <a:r>
              <a:rPr lang="en-US" altLang="zh-CN" dirty="0"/>
              <a:t>5</a:t>
            </a:r>
            <a:r>
              <a:rPr lang="zh-CN" altLang="en-US" dirty="0"/>
              <a:t>个单手指的动作和</a:t>
            </a:r>
            <a:r>
              <a:rPr lang="en-US" altLang="zh-CN" dirty="0"/>
              <a:t>3</a:t>
            </a:r>
            <a:r>
              <a:rPr lang="zh-CN" altLang="en-US" dirty="0"/>
              <a:t>个抓握动作；顺序完成不同的手部动作：一个</a:t>
            </a:r>
            <a:r>
              <a:rPr lang="en-US" altLang="zh-CN" dirty="0"/>
              <a:t>trial</a:t>
            </a:r>
            <a:r>
              <a:rPr lang="zh-CN" altLang="en-US" dirty="0"/>
              <a:t>包括一个动作的完整伸展和收拢，重复约</a:t>
            </a:r>
            <a:r>
              <a:rPr lang="en-US" altLang="zh-CN" dirty="0"/>
              <a:t>23</a:t>
            </a:r>
            <a:r>
              <a:rPr lang="zh-CN" altLang="en-US" dirty="0"/>
              <a:t>次后，休息一会，进行下一个姿势的收拢</a:t>
            </a:r>
            <a:r>
              <a:rPr lang="en-US" altLang="zh-CN" dirty="0"/>
              <a:t>/</a:t>
            </a:r>
            <a:r>
              <a:rPr lang="zh-CN" altLang="en-US" dirty="0"/>
              <a:t>展开动作，直到最后</a:t>
            </a:r>
            <a:r>
              <a:rPr lang="en-US" altLang="zh-CN" dirty="0"/>
              <a:t>power</a:t>
            </a:r>
            <a:r>
              <a:rPr lang="zh-CN" altLang="en-US" dirty="0"/>
              <a:t>的完成</a:t>
            </a:r>
            <a:endParaRPr lang="en-US" altLang="zh-CN" dirty="0"/>
          </a:p>
          <a:p>
            <a:pPr marL="457200" lvl="1" indent="0">
              <a:lnSpc>
                <a:spcPct val="150000"/>
              </a:lnSpc>
              <a:buNone/>
            </a:pPr>
            <a:r>
              <a:rPr kumimoji="1" lang="zh-CN" altLang="en-US" b="1" dirty="0">
                <a:solidFill>
                  <a:schemeClr val="accent1">
                    <a:lumMod val="75000"/>
                  </a:schemeClr>
                </a:solidFill>
              </a:rPr>
              <a:t>实验对象</a:t>
            </a:r>
            <a:endParaRPr kumimoji="1" lang="en-US" altLang="zh-CN" b="1" dirty="0">
              <a:solidFill>
                <a:schemeClr val="accent1">
                  <a:lumMod val="75000"/>
                </a:schemeClr>
              </a:solidFill>
            </a:endParaRPr>
          </a:p>
          <a:p>
            <a:pPr lvl="1">
              <a:lnSpc>
                <a:spcPct val="150000"/>
              </a:lnSpc>
            </a:pPr>
            <a:r>
              <a:rPr lang="en-US" altLang="zh-CN" dirty="0"/>
              <a:t>5</a:t>
            </a:r>
            <a:r>
              <a:rPr lang="zh-CN" altLang="en-US" dirty="0"/>
              <a:t>个癫痫病人，五名参与者中有四名完成了所有自定节奏的抓取和单独的手指运动。</a:t>
            </a:r>
            <a:endParaRPr lang="en-US" altLang="zh-CN" dirty="0"/>
          </a:p>
          <a:p>
            <a:pPr lvl="1">
              <a:lnSpc>
                <a:spcPct val="150000"/>
              </a:lnSpc>
            </a:pPr>
            <a:r>
              <a:rPr lang="zh-CN" altLang="en-US" dirty="0"/>
              <a:t>这四名参与者中的两名也进行了基于提示的拇指运动，而最后的第五名受试者由于临床时间限制只能进行基于提示的拇指运动。</a:t>
            </a:r>
            <a:endParaRPr kumimoji="1" lang="zh-CN" altLang="en-US" b="1" dirty="0">
              <a:solidFill>
                <a:schemeClr val="accent1">
                  <a:lumMod val="75000"/>
                </a:schemeClr>
              </a:solidFill>
            </a:endParaRPr>
          </a:p>
          <a:p>
            <a:pPr lvl="1">
              <a:lnSpc>
                <a:spcPct val="150000"/>
              </a:lnSpc>
            </a:pP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6" y="1000378"/>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a:extLst>
              <a:ext uri="{FF2B5EF4-FFF2-40B4-BE49-F238E27FC236}">
                <a16:creationId xmlns:a16="http://schemas.microsoft.com/office/drawing/2014/main" id="{B0A2E5E5-C857-4C9C-80FC-F4A08937B8A7}"/>
              </a:ext>
            </a:extLst>
          </p:cNvPr>
          <p:cNvPicPr>
            <a:picLocks noChangeAspect="1"/>
          </p:cNvPicPr>
          <p:nvPr/>
        </p:nvPicPr>
        <p:blipFill>
          <a:blip r:embed="rId3"/>
          <a:stretch>
            <a:fillRect/>
          </a:stretch>
        </p:blipFill>
        <p:spPr>
          <a:xfrm>
            <a:off x="7872236" y="1089634"/>
            <a:ext cx="2213558" cy="3070260"/>
          </a:xfrm>
          <a:prstGeom prst="rect">
            <a:avLst/>
          </a:prstGeom>
        </p:spPr>
      </p:pic>
      <p:pic>
        <p:nvPicPr>
          <p:cNvPr id="12" name="图片 11">
            <a:extLst>
              <a:ext uri="{FF2B5EF4-FFF2-40B4-BE49-F238E27FC236}">
                <a16:creationId xmlns:a16="http://schemas.microsoft.com/office/drawing/2014/main" id="{EB3CB0BB-A626-48B8-AFA3-3508EF8F8779}"/>
              </a:ext>
            </a:extLst>
          </p:cNvPr>
          <p:cNvPicPr>
            <a:picLocks noChangeAspect="1"/>
          </p:cNvPicPr>
          <p:nvPr/>
        </p:nvPicPr>
        <p:blipFill>
          <a:blip r:embed="rId4"/>
          <a:stretch>
            <a:fillRect/>
          </a:stretch>
        </p:blipFill>
        <p:spPr>
          <a:xfrm>
            <a:off x="7510927" y="4460466"/>
            <a:ext cx="4310971" cy="1943570"/>
          </a:xfrm>
          <a:prstGeom prst="rect">
            <a:avLst/>
          </a:prstGeom>
        </p:spPr>
      </p:pic>
    </p:spTree>
    <p:extLst>
      <p:ext uri="{BB962C8B-B14F-4D97-AF65-F5344CB8AC3E}">
        <p14:creationId xmlns:p14="http://schemas.microsoft.com/office/powerpoint/2010/main" val="87193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B3CB0BB-A626-48B8-AFA3-3508EF8F8779}"/>
              </a:ext>
            </a:extLst>
          </p:cNvPr>
          <p:cNvPicPr>
            <a:picLocks noChangeAspect="1"/>
          </p:cNvPicPr>
          <p:nvPr/>
        </p:nvPicPr>
        <p:blipFill>
          <a:blip r:embed="rId3"/>
          <a:stretch>
            <a:fillRect/>
          </a:stretch>
        </p:blipFill>
        <p:spPr>
          <a:xfrm>
            <a:off x="7510927" y="4460466"/>
            <a:ext cx="4310971" cy="1943570"/>
          </a:xfrm>
          <a:prstGeom prst="rect">
            <a:avLst/>
          </a:prstGeom>
        </p:spPr>
      </p:pic>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范式</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519277" y="1000976"/>
            <a:ext cx="7481723" cy="6325110"/>
          </a:xfrm>
          <a:prstGeom prst="rect">
            <a:avLst/>
          </a:prstGeom>
        </p:spPr>
        <p:txBody>
          <a:bodyPr vert="horz" lIns="135005" tIns="67502" rIns="135005" bIns="67502" rtlCol="0">
            <a:normAutofit fontScale="5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实验范式</a:t>
            </a:r>
          </a:p>
          <a:p>
            <a:pPr lvl="1">
              <a:lnSpc>
                <a:spcPct val="150000"/>
              </a:lnSpc>
            </a:pPr>
            <a:r>
              <a:rPr lang="zh-CN" altLang="en-US" dirty="0"/>
              <a:t>完成八个自定进度的动作：每个手指的屈</a:t>
            </a:r>
            <a:r>
              <a:rPr lang="en-US" altLang="zh-CN" dirty="0"/>
              <a:t>/</a:t>
            </a:r>
            <a:r>
              <a:rPr lang="zh-CN" altLang="en-US" dirty="0"/>
              <a:t>伸，以及三种抓取动作的幻象（捏住</a:t>
            </a:r>
            <a:r>
              <a:rPr lang="en-US" altLang="zh-CN" dirty="0"/>
              <a:t>pinch</a:t>
            </a:r>
            <a:r>
              <a:rPr lang="zh-CN" altLang="en-US" dirty="0"/>
              <a:t>、三足鼎立的抓握</a:t>
            </a:r>
            <a:r>
              <a:rPr lang="en-US" altLang="zh-CN" dirty="0" err="1"/>
              <a:t>ripod</a:t>
            </a:r>
            <a:r>
              <a:rPr lang="en-US" altLang="zh-CN" dirty="0"/>
              <a:t> </a:t>
            </a:r>
            <a:r>
              <a:rPr lang="zh-CN" altLang="en-US" dirty="0"/>
              <a:t>和力量抓取</a:t>
            </a:r>
            <a:r>
              <a:rPr lang="en-US" altLang="zh-CN" dirty="0"/>
              <a:t> power grasp </a:t>
            </a:r>
            <a:r>
              <a:rPr lang="zh-CN" altLang="en-US" dirty="0"/>
              <a:t>）。</a:t>
            </a:r>
            <a:endParaRPr lang="en-US" altLang="zh-CN" dirty="0"/>
          </a:p>
          <a:p>
            <a:pPr lvl="2">
              <a:lnSpc>
                <a:spcPct val="150000"/>
              </a:lnSpc>
            </a:pPr>
            <a:r>
              <a:rPr lang="zh-CN" altLang="en-US" dirty="0"/>
              <a:t>在捏握动作中，参与者被要求</a:t>
            </a:r>
            <a:r>
              <a:rPr lang="zh-CN" altLang="en-US" b="1" dirty="0"/>
              <a:t>想象</a:t>
            </a:r>
            <a:r>
              <a:rPr lang="zh-CN" altLang="en-US" dirty="0"/>
              <a:t>用他们的</a:t>
            </a:r>
            <a:r>
              <a:rPr lang="zh-CN" altLang="en-US" b="1" dirty="0"/>
              <a:t>拇指和食指拿起一个小物体。</a:t>
            </a:r>
            <a:endParaRPr lang="en-US" altLang="zh-CN" b="1" dirty="0"/>
          </a:p>
          <a:p>
            <a:pPr lvl="2">
              <a:lnSpc>
                <a:spcPct val="150000"/>
              </a:lnSpc>
            </a:pPr>
            <a:r>
              <a:rPr lang="zh-CN" altLang="en-US" dirty="0"/>
              <a:t>对于三足鼎立的抓握，参与者被要求</a:t>
            </a:r>
            <a:r>
              <a:rPr lang="zh-CN" altLang="en-US" b="1" dirty="0"/>
              <a:t>想象</a:t>
            </a:r>
            <a:r>
              <a:rPr lang="zh-CN" altLang="en-US" dirty="0"/>
              <a:t>用</a:t>
            </a:r>
            <a:r>
              <a:rPr lang="zh-CN" altLang="en-US" b="1" dirty="0"/>
              <a:t>拇指、食指和中指</a:t>
            </a:r>
            <a:r>
              <a:rPr lang="zh-CN" altLang="en-US" dirty="0"/>
              <a:t>拿起一个</a:t>
            </a:r>
            <a:r>
              <a:rPr lang="zh-CN" altLang="en-US" b="1" dirty="0"/>
              <a:t>较大的物体</a:t>
            </a:r>
            <a:r>
              <a:rPr lang="zh-CN" altLang="en-US" dirty="0"/>
              <a:t>，如笔</a:t>
            </a:r>
            <a:r>
              <a:rPr lang="en-US" altLang="zh-CN" dirty="0"/>
              <a:t>/</a:t>
            </a:r>
            <a:r>
              <a:rPr lang="zh-CN" altLang="en-US" dirty="0"/>
              <a:t>标记。</a:t>
            </a:r>
            <a:endParaRPr lang="en-US" altLang="zh-CN" dirty="0"/>
          </a:p>
          <a:p>
            <a:pPr lvl="2">
              <a:lnSpc>
                <a:spcPct val="150000"/>
              </a:lnSpc>
            </a:pPr>
            <a:r>
              <a:rPr lang="zh-CN" altLang="en-US" dirty="0"/>
              <a:t>对于力量抓握，参与者被指示想象用他们</a:t>
            </a:r>
            <a:r>
              <a:rPr lang="zh-CN" altLang="en-US" b="1" dirty="0"/>
              <a:t>所有的手指</a:t>
            </a:r>
            <a:r>
              <a:rPr lang="zh-CN" altLang="en-US" dirty="0"/>
              <a:t>来拿起</a:t>
            </a:r>
            <a:r>
              <a:rPr lang="en-US" altLang="zh-CN" dirty="0"/>
              <a:t>/</a:t>
            </a:r>
            <a:r>
              <a:rPr lang="zh-CN" altLang="en-US" dirty="0"/>
              <a:t>抓取一个</a:t>
            </a:r>
            <a:r>
              <a:rPr lang="zh-CN" altLang="en-US" b="1" dirty="0"/>
              <a:t>较大的物体</a:t>
            </a:r>
            <a:r>
              <a:rPr lang="zh-CN" altLang="en-US" dirty="0"/>
              <a:t>。</a:t>
            </a:r>
            <a:endParaRPr lang="en-US" altLang="zh-CN" dirty="0"/>
          </a:p>
          <a:p>
            <a:pPr lvl="2">
              <a:lnSpc>
                <a:spcPct val="150000"/>
              </a:lnSpc>
            </a:pPr>
            <a:r>
              <a:rPr lang="zh-CN" altLang="en-US" dirty="0"/>
              <a:t>这三种特定类型的抓握动作的演变被认为是人类预感的关键，并被认为是所有人类手部抓握动作的基础（</a:t>
            </a:r>
            <a:r>
              <a:rPr lang="en-US" altLang="zh-CN" dirty="0"/>
              <a:t>Young, 2003, Napier, 1960</a:t>
            </a:r>
            <a:r>
              <a:rPr lang="zh-CN" altLang="en-US" dirty="0"/>
              <a:t>）。</a:t>
            </a:r>
            <a:endParaRPr lang="en-US" altLang="zh-CN" dirty="0"/>
          </a:p>
          <a:p>
            <a:pPr lvl="1">
              <a:lnSpc>
                <a:spcPct val="150000"/>
              </a:lnSpc>
            </a:pPr>
            <a:r>
              <a:rPr lang="zh-CN" altLang="en-US" dirty="0"/>
              <a:t>参与者按顺序而不是随机地进行自定节奏的运动。例如，参与者连续进行的循环的自定节奏的拇指运动，休息几分钟，然后进行食指运动，以此类推，最后完成抓取运动。</a:t>
            </a:r>
            <a:endParaRPr lang="en-US" altLang="zh-CN" dirty="0"/>
          </a:p>
          <a:p>
            <a:pPr lvl="1">
              <a:lnSpc>
                <a:spcPct val="150000"/>
              </a:lnSpc>
            </a:pPr>
            <a:r>
              <a:rPr lang="zh-CN" altLang="en-US" dirty="0"/>
              <a:t>四名参与者中的两名还进行了基于提示的拇指运动，而最后的第五名参与者由于临床时间限制而只能进行基于提示的拇指运动。</a:t>
            </a:r>
            <a:endParaRPr lang="en-US" altLang="zh-CN" dirty="0"/>
          </a:p>
          <a:p>
            <a:pPr lvl="1">
              <a:lnSpc>
                <a:spcPct val="150000"/>
              </a:lnSpc>
            </a:pPr>
            <a:r>
              <a:rPr lang="zh-CN" altLang="en-US" dirty="0"/>
              <a:t>在基于提示的动作中，</a:t>
            </a:r>
            <a:r>
              <a:rPr lang="en-US" altLang="zh-CN" dirty="0"/>
              <a:t>Ready</a:t>
            </a:r>
            <a:r>
              <a:rPr lang="zh-CN" altLang="en-US" dirty="0"/>
              <a:t>：</a:t>
            </a:r>
            <a:r>
              <a:rPr lang="en-US" altLang="zh-CN" dirty="0"/>
              <a:t>1.5-2s </a:t>
            </a:r>
            <a:r>
              <a:rPr lang="en-US" altLang="zh-CN" dirty="0">
                <a:sym typeface="Wingdings" panose="05000000000000000000" pitchFamily="2" charset="2"/>
              </a:rPr>
              <a:t> GO</a:t>
            </a:r>
            <a:r>
              <a:rPr lang="zh-CN" altLang="en-US" dirty="0">
                <a:sym typeface="Wingdings" panose="05000000000000000000" pitchFamily="2" charset="2"/>
              </a:rPr>
              <a:t>：</a:t>
            </a:r>
            <a:r>
              <a:rPr lang="en-US" altLang="zh-CN" dirty="0">
                <a:sym typeface="Wingdings" panose="05000000000000000000" pitchFamily="2" charset="2"/>
              </a:rPr>
              <a:t>3s  Rest</a:t>
            </a:r>
            <a:r>
              <a:rPr lang="zh-CN" altLang="en-US" dirty="0">
                <a:sym typeface="Wingdings" panose="05000000000000000000" pitchFamily="2" charset="2"/>
              </a:rPr>
              <a:t>：</a:t>
            </a:r>
            <a:r>
              <a:rPr lang="en-US" altLang="zh-CN" dirty="0">
                <a:sym typeface="Wingdings" panose="05000000000000000000" pitchFamily="2" charset="2"/>
              </a:rPr>
              <a:t>3s</a:t>
            </a:r>
            <a:r>
              <a:rPr lang="zh-CN" altLang="en-US" dirty="0">
                <a:sym typeface="Wingdings" panose="05000000000000000000" pitchFamily="2" charset="2"/>
              </a:rPr>
              <a:t>。</a:t>
            </a:r>
            <a:r>
              <a:rPr lang="zh-CN" altLang="en-US" dirty="0"/>
              <a:t>这种基于提示的设计，平均每个参与者重复大约</a:t>
            </a:r>
            <a:r>
              <a:rPr lang="en-US" altLang="zh-CN" dirty="0"/>
              <a:t>25</a:t>
            </a:r>
            <a:r>
              <a:rPr lang="zh-CN" altLang="en-US" dirty="0"/>
              <a:t>次试验。参与者在空间中进行自由的无约束的手部运动，尽管他们的前臂和肘部由一个枕头支撑。</a:t>
            </a:r>
            <a:endParaRPr lang="en-US" altLang="zh-CN" dirty="0"/>
          </a:p>
          <a:p>
            <a:pPr lvl="1">
              <a:lnSpc>
                <a:spcPct val="150000"/>
              </a:lnSpc>
            </a:pPr>
            <a:r>
              <a:rPr lang="zh-CN" altLang="en-US" dirty="0"/>
              <a:t>我们提取了从 </a:t>
            </a:r>
            <a:r>
              <a:rPr lang="en-US" altLang="zh-CN" dirty="0"/>
              <a:t>Go cue </a:t>
            </a:r>
            <a:r>
              <a:rPr lang="zh-CN" altLang="en-US" dirty="0"/>
              <a:t>前 </a:t>
            </a:r>
            <a:r>
              <a:rPr lang="en-US" altLang="zh-CN" dirty="0"/>
              <a:t>500ms </a:t>
            </a:r>
            <a:r>
              <a:rPr lang="zh-CN" altLang="en-US" dirty="0"/>
              <a:t>到 </a:t>
            </a:r>
            <a:r>
              <a:rPr lang="en-US" altLang="zh-CN" dirty="0"/>
              <a:t>Go cue </a:t>
            </a:r>
            <a:r>
              <a:rPr lang="zh-CN" altLang="en-US" dirty="0"/>
              <a:t>后 </a:t>
            </a:r>
            <a:r>
              <a:rPr lang="en-US" altLang="zh-CN" dirty="0"/>
              <a:t>3s </a:t>
            </a:r>
            <a:r>
              <a:rPr lang="zh-CN" altLang="en-US" dirty="0"/>
              <a:t>的数据纪元；因此，每个时期的长度始终为 </a:t>
            </a:r>
            <a:r>
              <a:rPr lang="en-US" altLang="zh-CN" dirty="0"/>
              <a:t>3.5 </a:t>
            </a:r>
            <a:r>
              <a:rPr lang="zh-CN" altLang="en-US" dirty="0"/>
              <a:t>秒。</a:t>
            </a:r>
            <a:endParaRPr lang="en-US" altLang="zh-CN" dirty="0"/>
          </a:p>
          <a:p>
            <a:pPr lvl="1">
              <a:lnSpc>
                <a:spcPct val="150000"/>
              </a:lnSpc>
            </a:pPr>
            <a:r>
              <a:rPr lang="zh-CN" altLang="en-US" dirty="0"/>
              <a:t>在自定步调的实验中，由于每次试验都没有实验提示，所以开始和执行一个完整的自定步调的周期所需的确切时间是有变化的。出于这个原因，我们将每次试验的长度归一化为</a:t>
            </a:r>
            <a:r>
              <a:rPr lang="en-US" altLang="zh-CN" dirty="0"/>
              <a:t>3s</a:t>
            </a:r>
            <a:r>
              <a:rPr lang="zh-CN" altLang="en-US" dirty="0"/>
              <a:t>，并相应地将每个神经数据的历时插值为</a:t>
            </a:r>
            <a:r>
              <a:rPr lang="en-US" altLang="zh-CN" dirty="0"/>
              <a:t>25Hz</a:t>
            </a:r>
            <a:r>
              <a:rPr lang="zh-CN" altLang="en-US" dirty="0"/>
              <a:t>的</a:t>
            </a:r>
            <a:r>
              <a:rPr lang="en-US" altLang="zh-CN" dirty="0"/>
              <a:t>75</a:t>
            </a:r>
            <a:r>
              <a:rPr lang="zh-CN" altLang="en-US" dirty="0"/>
              <a:t>个样本（</a:t>
            </a:r>
            <a:r>
              <a:rPr lang="en-US" altLang="zh-CN" dirty="0"/>
              <a:t>0s</a:t>
            </a:r>
            <a:r>
              <a:rPr lang="zh-CN" altLang="en-US" dirty="0"/>
              <a:t>至</a:t>
            </a:r>
            <a:r>
              <a:rPr lang="en-US" altLang="zh-CN" dirty="0"/>
              <a:t>2.96s</a:t>
            </a:r>
            <a:r>
              <a:rPr lang="zh-CN" altLang="en-US" dirty="0"/>
              <a:t>，</a:t>
            </a:r>
            <a:r>
              <a:rPr lang="en-US" altLang="zh-CN" dirty="0"/>
              <a:t>Dt=40ms</a:t>
            </a:r>
            <a:r>
              <a:rPr lang="zh-CN" altLang="en-US" dirty="0"/>
              <a:t>）</a:t>
            </a: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6" y="1000378"/>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a:extLst>
              <a:ext uri="{FF2B5EF4-FFF2-40B4-BE49-F238E27FC236}">
                <a16:creationId xmlns:a16="http://schemas.microsoft.com/office/drawing/2014/main" id="{B0A2E5E5-C857-4C9C-80FC-F4A08937B8A7}"/>
              </a:ext>
            </a:extLst>
          </p:cNvPr>
          <p:cNvPicPr>
            <a:picLocks noChangeAspect="1"/>
          </p:cNvPicPr>
          <p:nvPr/>
        </p:nvPicPr>
        <p:blipFill>
          <a:blip r:embed="rId4"/>
          <a:stretch>
            <a:fillRect/>
          </a:stretch>
        </p:blipFill>
        <p:spPr>
          <a:xfrm>
            <a:off x="7872236" y="1089634"/>
            <a:ext cx="2213558" cy="3070260"/>
          </a:xfrm>
          <a:prstGeom prst="rect">
            <a:avLst/>
          </a:prstGeom>
        </p:spPr>
      </p:pic>
    </p:spTree>
    <p:extLst>
      <p:ext uri="{BB962C8B-B14F-4D97-AF65-F5344CB8AC3E}">
        <p14:creationId xmlns:p14="http://schemas.microsoft.com/office/powerpoint/2010/main" val="418060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1EB0C9C-5A0C-443B-B66B-6A413D4A2BB0}"/>
              </a:ext>
            </a:extLst>
          </p:cNvPr>
          <p:cNvPicPr>
            <a:picLocks noChangeAspect="1"/>
          </p:cNvPicPr>
          <p:nvPr/>
        </p:nvPicPr>
        <p:blipFill>
          <a:blip r:embed="rId3"/>
          <a:stretch>
            <a:fillRect/>
          </a:stretch>
        </p:blipFill>
        <p:spPr>
          <a:xfrm>
            <a:off x="9071504" y="1237651"/>
            <a:ext cx="2969426" cy="3271867"/>
          </a:xfrm>
          <a:prstGeom prst="rect">
            <a:avLst/>
          </a:prstGeom>
        </p:spPr>
      </p:pic>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主要结果一</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465438" y="809739"/>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 </a:t>
            </a:r>
            <a:r>
              <a:rPr kumimoji="1" lang="en-US" altLang="zh-CN" b="1" dirty="0">
                <a:solidFill>
                  <a:schemeClr val="accent1">
                    <a:lumMod val="75000"/>
                  </a:schemeClr>
                </a:solidFill>
              </a:rPr>
              <a:t>LFO </a:t>
            </a:r>
            <a:r>
              <a:rPr kumimoji="1" lang="zh-CN" altLang="en-US" b="1" dirty="0">
                <a:solidFill>
                  <a:schemeClr val="accent1">
                    <a:lumMod val="75000"/>
                  </a:schemeClr>
                </a:solidFill>
              </a:rPr>
              <a:t>携带重要的运动相关信息，静态信号预分析（信号在时间维度上做平均）</a:t>
            </a: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90240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a:extLst>
              <a:ext uri="{FF2B5EF4-FFF2-40B4-BE49-F238E27FC236}">
                <a16:creationId xmlns:a16="http://schemas.microsoft.com/office/drawing/2014/main" id="{C1CF00FC-6E39-497C-92D2-320BC8AEF929}"/>
              </a:ext>
            </a:extLst>
          </p:cNvPr>
          <p:cNvPicPr>
            <a:picLocks noChangeAspect="1"/>
          </p:cNvPicPr>
          <p:nvPr/>
        </p:nvPicPr>
        <p:blipFill>
          <a:blip r:embed="rId4"/>
          <a:stretch>
            <a:fillRect/>
          </a:stretch>
        </p:blipFill>
        <p:spPr>
          <a:xfrm>
            <a:off x="5220135" y="1554112"/>
            <a:ext cx="3706216" cy="2411468"/>
          </a:xfrm>
          <a:prstGeom prst="rect">
            <a:avLst/>
          </a:prstGeom>
        </p:spPr>
      </p:pic>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555929" y="1889223"/>
            <a:ext cx="4638329" cy="4968777"/>
          </a:xfrm>
          <a:prstGeom prst="rect">
            <a:avLst/>
          </a:prstGeom>
        </p:spPr>
        <p:txBody>
          <a:bodyPr vert="horz" lIns="135005" tIns="67502" rIns="135005" bIns="67502"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A</a:t>
            </a:r>
            <a:r>
              <a:rPr lang="zh-CN" altLang="en-US" dirty="0"/>
              <a:t>：马氏距离衡量不同运动间的距离</a:t>
            </a:r>
            <a:endParaRPr lang="en-US" altLang="zh-CN" dirty="0"/>
          </a:p>
          <a:p>
            <a:pPr lvl="1">
              <a:lnSpc>
                <a:spcPct val="150000"/>
              </a:lnSpc>
            </a:pPr>
            <a:r>
              <a:rPr lang="en-US" altLang="zh-CN" dirty="0"/>
              <a:t>B:</a:t>
            </a:r>
            <a:r>
              <a:rPr lang="zh-CN" altLang="en-US" dirty="0"/>
              <a:t>可视化了不同动作在区域静态的数据特点</a:t>
            </a:r>
            <a:endParaRPr lang="en-US" altLang="zh-CN" dirty="0"/>
          </a:p>
          <a:p>
            <a:pPr lvl="1">
              <a:lnSpc>
                <a:spcPct val="150000"/>
              </a:lnSpc>
            </a:pPr>
            <a:r>
              <a:rPr lang="en-US" altLang="zh-CN" dirty="0"/>
              <a:t>C D</a:t>
            </a:r>
            <a:r>
              <a:rPr lang="zh-CN" altLang="en-US" dirty="0"/>
              <a:t>：量化不同运动之间的距离</a:t>
            </a:r>
            <a:endParaRPr lang="en-US" altLang="zh-CN" dirty="0"/>
          </a:p>
          <a:p>
            <a:pPr lvl="2">
              <a:lnSpc>
                <a:spcPct val="150000"/>
              </a:lnSpc>
            </a:pPr>
            <a:r>
              <a:rPr lang="zh-CN" altLang="en-US" dirty="0"/>
              <a:t>主要结论：</a:t>
            </a:r>
            <a:endParaRPr lang="en-US" altLang="zh-CN" dirty="0"/>
          </a:p>
          <a:p>
            <a:pPr lvl="3">
              <a:lnSpc>
                <a:spcPct val="150000"/>
              </a:lnSpc>
            </a:pPr>
            <a:r>
              <a:rPr lang="zh-CN" altLang="en-US" dirty="0"/>
              <a:t>三个抓握动作聚集在一起。</a:t>
            </a:r>
            <a:endParaRPr lang="en-US" altLang="zh-CN" dirty="0"/>
          </a:p>
          <a:p>
            <a:pPr lvl="3">
              <a:lnSpc>
                <a:spcPct val="150000"/>
              </a:lnSpc>
            </a:pPr>
            <a:r>
              <a:rPr lang="zh-CN" altLang="en-US" dirty="0"/>
              <a:t>食指、中指、无名指和小指聚集在一起。</a:t>
            </a:r>
            <a:endParaRPr lang="en-US" altLang="zh-CN" dirty="0"/>
          </a:p>
          <a:p>
            <a:pPr lvl="3">
              <a:lnSpc>
                <a:spcPct val="150000"/>
              </a:lnSpc>
            </a:pPr>
            <a:r>
              <a:rPr lang="zh-CN" altLang="en-US" dirty="0"/>
              <a:t>与其他手指动作相比，拇指总体上类似于抓握动作</a:t>
            </a:r>
            <a:endParaRPr lang="en-US" altLang="zh-CN" dirty="0"/>
          </a:p>
          <a:p>
            <a:pPr lvl="1">
              <a:lnSpc>
                <a:spcPct val="150000"/>
              </a:lnSpc>
            </a:pPr>
            <a:endParaRPr lang="en-US" altLang="zh-CN" dirty="0"/>
          </a:p>
        </p:txBody>
      </p:sp>
      <p:pic>
        <p:nvPicPr>
          <p:cNvPr id="5" name="图片 4">
            <a:extLst>
              <a:ext uri="{FF2B5EF4-FFF2-40B4-BE49-F238E27FC236}">
                <a16:creationId xmlns:a16="http://schemas.microsoft.com/office/drawing/2014/main" id="{1DC2DF4C-1F17-4E1E-9986-E70E3A829843}"/>
              </a:ext>
            </a:extLst>
          </p:cNvPr>
          <p:cNvPicPr>
            <a:picLocks noChangeAspect="1"/>
          </p:cNvPicPr>
          <p:nvPr/>
        </p:nvPicPr>
        <p:blipFill>
          <a:blip r:embed="rId5"/>
          <a:stretch>
            <a:fillRect/>
          </a:stretch>
        </p:blipFill>
        <p:spPr>
          <a:xfrm>
            <a:off x="5213056" y="4120133"/>
            <a:ext cx="6148107" cy="2673800"/>
          </a:xfrm>
          <a:prstGeom prst="rect">
            <a:avLst/>
          </a:prstGeom>
        </p:spPr>
      </p:pic>
    </p:spTree>
    <p:extLst>
      <p:ext uri="{BB962C8B-B14F-4D97-AF65-F5344CB8AC3E}">
        <p14:creationId xmlns:p14="http://schemas.microsoft.com/office/powerpoint/2010/main" val="270213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主要结果二</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endParaRPr lang="en-US" altLang="zh-CN" dirty="0"/>
          </a:p>
        </p:txBody>
      </p:sp>
      <p:sp>
        <p:nvSpPr>
          <p:cNvPr id="8" name="内容占位符 2">
            <a:extLst>
              <a:ext uri="{FF2B5EF4-FFF2-40B4-BE49-F238E27FC236}">
                <a16:creationId xmlns:a16="http://schemas.microsoft.com/office/drawing/2014/main" id="{4A30F60C-8C1C-47DA-BE15-6A3BA41AC74F}"/>
              </a:ext>
            </a:extLst>
          </p:cNvPr>
          <p:cNvSpPr txBox="1">
            <a:spLocks/>
          </p:cNvSpPr>
          <p:nvPr/>
        </p:nvSpPr>
        <p:spPr>
          <a:xfrm>
            <a:off x="465438" y="809739"/>
            <a:ext cx="11505574" cy="1238659"/>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75000"/>
                  </a:schemeClr>
                </a:solidFill>
              </a:rPr>
              <a:t>目标：验证抓握网络中不同动作共享子空间</a:t>
            </a:r>
            <a:endParaRPr lang="en-US" altLang="zh-CN" dirty="0"/>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902404" y="870161"/>
            <a:ext cx="11249465" cy="58576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内容占位符 2">
            <a:extLst>
              <a:ext uri="{FF2B5EF4-FFF2-40B4-BE49-F238E27FC236}">
                <a16:creationId xmlns:a16="http://schemas.microsoft.com/office/drawing/2014/main" id="{96A5E679-9E84-469A-80E2-7D89FC045548}"/>
              </a:ext>
            </a:extLst>
          </p:cNvPr>
          <p:cNvSpPr txBox="1">
            <a:spLocks/>
          </p:cNvSpPr>
          <p:nvPr/>
        </p:nvSpPr>
        <p:spPr>
          <a:xfrm>
            <a:off x="548681" y="1447247"/>
            <a:ext cx="4638329" cy="4968777"/>
          </a:xfrm>
          <a:prstGeom prst="rect">
            <a:avLst/>
          </a:prstGeom>
        </p:spPr>
        <p:txBody>
          <a:bodyPr vert="horz" lIns="135005" tIns="67502" rIns="135005" bIns="67502"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r>
              <a:rPr lang="en-US" altLang="zh-CN" dirty="0"/>
              <a:t>A</a:t>
            </a:r>
            <a:r>
              <a:rPr lang="zh-CN" altLang="en-US" dirty="0"/>
              <a:t>：单个被试单个动作分别</a:t>
            </a:r>
            <a:r>
              <a:rPr lang="en-US" altLang="zh-CN" dirty="0"/>
              <a:t>PCA</a:t>
            </a:r>
            <a:r>
              <a:rPr lang="zh-CN" altLang="en-US" dirty="0"/>
              <a:t>找</a:t>
            </a:r>
            <a:r>
              <a:rPr lang="en-US" altLang="zh-CN" dirty="0"/>
              <a:t>manifold</a:t>
            </a:r>
            <a:r>
              <a:rPr lang="zh-CN" altLang="en-US" dirty="0"/>
              <a:t>得到</a:t>
            </a:r>
            <a:r>
              <a:rPr lang="en-US" altLang="zh-CN" dirty="0"/>
              <a:t>45D</a:t>
            </a:r>
            <a:r>
              <a:rPr lang="zh-CN" altLang="en-US" dirty="0"/>
              <a:t>的隐空间维度</a:t>
            </a:r>
            <a:endParaRPr lang="en-US" altLang="zh-CN" dirty="0"/>
          </a:p>
          <a:p>
            <a:pPr lvl="1">
              <a:lnSpc>
                <a:spcPct val="150000"/>
              </a:lnSpc>
            </a:pPr>
            <a:r>
              <a:rPr lang="en-US" altLang="zh-CN" dirty="0"/>
              <a:t>B: </a:t>
            </a:r>
            <a:r>
              <a:rPr lang="zh-CN" altLang="en-US" dirty="0"/>
              <a:t>用</a:t>
            </a:r>
            <a:r>
              <a:rPr lang="en-US" altLang="zh-CN" dirty="0"/>
              <a:t>principal angles</a:t>
            </a:r>
            <a:r>
              <a:rPr lang="zh-CN" altLang="en-US" dirty="0"/>
              <a:t>衡量各个动作的子空间的相似程度，角度差越小，越相似（远小于</a:t>
            </a:r>
            <a:r>
              <a:rPr lang="en-US" altLang="zh-CN" dirty="0"/>
              <a:t>MED</a:t>
            </a:r>
            <a:r>
              <a:rPr lang="zh-CN" altLang="en-US" dirty="0"/>
              <a:t>）</a:t>
            </a:r>
            <a:endParaRPr lang="en-US" altLang="zh-CN" dirty="0"/>
          </a:p>
          <a:p>
            <a:pPr lvl="1">
              <a:lnSpc>
                <a:spcPct val="150000"/>
              </a:lnSpc>
            </a:pPr>
            <a:r>
              <a:rPr lang="en-US" altLang="zh-CN" dirty="0"/>
              <a:t>C: </a:t>
            </a:r>
            <a:r>
              <a:rPr lang="zh-CN" altLang="en-US" dirty="0"/>
              <a:t>多个被试，多组动作比较（</a:t>
            </a:r>
            <a:r>
              <a:rPr lang="en-US" altLang="zh-CN" dirty="0"/>
              <a:t>8</a:t>
            </a:r>
            <a:r>
              <a:rPr lang="zh-CN" altLang="en-US" dirty="0"/>
              <a:t>*</a:t>
            </a:r>
            <a:r>
              <a:rPr lang="en-US" altLang="zh-CN" dirty="0"/>
              <a:t>7/2</a:t>
            </a:r>
            <a:r>
              <a:rPr lang="zh-CN" altLang="en-US" dirty="0"/>
              <a:t>）统计验证结论</a:t>
            </a:r>
            <a:endParaRPr lang="en-US" altLang="zh-CN" dirty="0"/>
          </a:p>
          <a:p>
            <a:pPr lvl="1">
              <a:lnSpc>
                <a:spcPct val="150000"/>
              </a:lnSpc>
            </a:pPr>
            <a:endParaRPr lang="en-US" altLang="zh-CN" dirty="0"/>
          </a:p>
        </p:txBody>
      </p:sp>
      <p:pic>
        <p:nvPicPr>
          <p:cNvPr id="6" name="图片 5">
            <a:extLst>
              <a:ext uri="{FF2B5EF4-FFF2-40B4-BE49-F238E27FC236}">
                <a16:creationId xmlns:a16="http://schemas.microsoft.com/office/drawing/2014/main" id="{B2403E4F-66BC-41DF-B7DD-ADEDE3E5AAEC}"/>
              </a:ext>
            </a:extLst>
          </p:cNvPr>
          <p:cNvPicPr>
            <a:picLocks noChangeAspect="1"/>
          </p:cNvPicPr>
          <p:nvPr/>
        </p:nvPicPr>
        <p:blipFill>
          <a:blip r:embed="rId3"/>
          <a:stretch>
            <a:fillRect/>
          </a:stretch>
        </p:blipFill>
        <p:spPr>
          <a:xfrm>
            <a:off x="5129034" y="1673796"/>
            <a:ext cx="3132725" cy="2507686"/>
          </a:xfrm>
          <a:prstGeom prst="rect">
            <a:avLst/>
          </a:prstGeom>
        </p:spPr>
      </p:pic>
      <p:pic>
        <p:nvPicPr>
          <p:cNvPr id="9" name="图片 8">
            <a:extLst>
              <a:ext uri="{FF2B5EF4-FFF2-40B4-BE49-F238E27FC236}">
                <a16:creationId xmlns:a16="http://schemas.microsoft.com/office/drawing/2014/main" id="{C172576B-0C93-4DC2-BBCC-F11B1270A604}"/>
              </a:ext>
            </a:extLst>
          </p:cNvPr>
          <p:cNvPicPr>
            <a:picLocks noChangeAspect="1"/>
          </p:cNvPicPr>
          <p:nvPr/>
        </p:nvPicPr>
        <p:blipFill>
          <a:blip r:embed="rId4"/>
          <a:stretch>
            <a:fillRect/>
          </a:stretch>
        </p:blipFill>
        <p:spPr>
          <a:xfrm>
            <a:off x="5659034" y="4181482"/>
            <a:ext cx="5983236" cy="2388266"/>
          </a:xfrm>
          <a:prstGeom prst="rect">
            <a:avLst/>
          </a:prstGeom>
        </p:spPr>
      </p:pic>
      <p:pic>
        <p:nvPicPr>
          <p:cNvPr id="10" name="图片 9">
            <a:extLst>
              <a:ext uri="{FF2B5EF4-FFF2-40B4-BE49-F238E27FC236}">
                <a16:creationId xmlns:a16="http://schemas.microsoft.com/office/drawing/2014/main" id="{D396E8CD-0E20-4F42-9DB8-4506E528BD6A}"/>
              </a:ext>
            </a:extLst>
          </p:cNvPr>
          <p:cNvPicPr>
            <a:picLocks noChangeAspect="1"/>
          </p:cNvPicPr>
          <p:nvPr/>
        </p:nvPicPr>
        <p:blipFill>
          <a:blip r:embed="rId5"/>
          <a:stretch>
            <a:fillRect/>
          </a:stretch>
        </p:blipFill>
        <p:spPr>
          <a:xfrm>
            <a:off x="8311214" y="1793313"/>
            <a:ext cx="3571226" cy="2005658"/>
          </a:xfrm>
          <a:prstGeom prst="rect">
            <a:avLst/>
          </a:prstGeom>
        </p:spPr>
      </p:pic>
    </p:spTree>
    <p:extLst>
      <p:ext uri="{BB962C8B-B14F-4D97-AF65-F5344CB8AC3E}">
        <p14:creationId xmlns:p14="http://schemas.microsoft.com/office/powerpoint/2010/main" val="28945138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3576</Words>
  <Application>Microsoft Office PowerPoint</Application>
  <PresentationFormat>宽屏</PresentationFormat>
  <Paragraphs>232</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等线</vt:lpstr>
      <vt:lpstr>等线 Light</vt:lpstr>
      <vt:lpstr>方正粗雅宋简体</vt:lpstr>
      <vt:lpstr>方正准雅宋简体</vt:lpstr>
      <vt:lpstr>STFangsong</vt:lpstr>
      <vt:lpstr>Microsoft YaHei</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dc:creator>
  <cp:lastModifiedBy>Liz</cp:lastModifiedBy>
  <cp:revision>1</cp:revision>
  <dcterms:created xsi:type="dcterms:W3CDTF">2023-03-22T04:03:36Z</dcterms:created>
  <dcterms:modified xsi:type="dcterms:W3CDTF">2023-03-22T04:04:01Z</dcterms:modified>
</cp:coreProperties>
</file>