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093" r:id="rId2"/>
    <p:sldId id="2095" r:id="rId3"/>
    <p:sldId id="2161" r:id="rId4"/>
    <p:sldId id="2115" r:id="rId5"/>
    <p:sldId id="2162" r:id="rId6"/>
    <p:sldId id="2158" r:id="rId7"/>
    <p:sldId id="2098" r:id="rId8"/>
    <p:sldId id="2159" r:id="rId9"/>
    <p:sldId id="2160" r:id="rId10"/>
    <p:sldId id="2163" r:id="rId11"/>
    <p:sldId id="2164" r:id="rId12"/>
    <p:sldId id="2165" r:id="rId13"/>
    <p:sldId id="21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11" autoAdjust="0"/>
    <p:restoredTop sz="78496" autoAdjust="0"/>
  </p:normalViewPr>
  <p:slideViewPr>
    <p:cSldViewPr snapToGrid="0">
      <p:cViewPr varScale="1">
        <p:scale>
          <a:sx n="86" d="100"/>
          <a:sy n="86" d="100"/>
        </p:scale>
        <p:origin x="1110"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35563-E772-4DD8-A2A2-34D634D5447D}" type="datetimeFigureOut">
              <a:rPr lang="zh-CN" altLang="en-US" smtClean="0"/>
              <a:t>2024/1/30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0D457-077A-4AD0-B701-1990F9EE1385}" type="slidenum">
              <a:rPr lang="zh-CN" altLang="en-US" smtClean="0"/>
              <a:t>‹#›</a:t>
            </a:fld>
            <a:endParaRPr lang="zh-CN" altLang="en-US"/>
          </a:p>
        </p:txBody>
      </p:sp>
    </p:spTree>
    <p:extLst>
      <p:ext uri="{BB962C8B-B14F-4D97-AF65-F5344CB8AC3E}">
        <p14:creationId xmlns:p14="http://schemas.microsoft.com/office/powerpoint/2010/main" val="49031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a:t>
            </a:fld>
            <a:endParaRPr lang="zh-CN" altLang="en-US"/>
          </a:p>
        </p:txBody>
      </p:sp>
    </p:spTree>
    <p:extLst>
      <p:ext uri="{BB962C8B-B14F-4D97-AF65-F5344CB8AC3E}">
        <p14:creationId xmlns:p14="http://schemas.microsoft.com/office/powerpoint/2010/main" val="2407269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10</a:t>
            </a:fld>
            <a:endParaRPr lang="zh-CN" altLang="en-US"/>
          </a:p>
        </p:txBody>
      </p:sp>
    </p:spTree>
    <p:extLst>
      <p:ext uri="{BB962C8B-B14F-4D97-AF65-F5344CB8AC3E}">
        <p14:creationId xmlns:p14="http://schemas.microsoft.com/office/powerpoint/2010/main" val="4716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11</a:t>
            </a:fld>
            <a:endParaRPr lang="zh-CN" altLang="en-US"/>
          </a:p>
        </p:txBody>
      </p:sp>
    </p:spTree>
    <p:extLst>
      <p:ext uri="{BB962C8B-B14F-4D97-AF65-F5344CB8AC3E}">
        <p14:creationId xmlns:p14="http://schemas.microsoft.com/office/powerpoint/2010/main" val="388490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12</a:t>
            </a:fld>
            <a:endParaRPr lang="zh-CN" altLang="en-US"/>
          </a:p>
        </p:txBody>
      </p:sp>
    </p:spTree>
    <p:extLst>
      <p:ext uri="{BB962C8B-B14F-4D97-AF65-F5344CB8AC3E}">
        <p14:creationId xmlns:p14="http://schemas.microsoft.com/office/powerpoint/2010/main" val="178374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13</a:t>
            </a:fld>
            <a:endParaRPr lang="zh-CN" altLang="en-US"/>
          </a:p>
        </p:txBody>
      </p:sp>
    </p:spTree>
    <p:extLst>
      <p:ext uri="{BB962C8B-B14F-4D97-AF65-F5344CB8AC3E}">
        <p14:creationId xmlns:p14="http://schemas.microsoft.com/office/powerpoint/2010/main" val="140992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2</a:t>
            </a:fld>
            <a:endParaRPr lang="zh-CN" altLang="en-US"/>
          </a:p>
        </p:txBody>
      </p:sp>
    </p:spTree>
    <p:extLst>
      <p:ext uri="{BB962C8B-B14F-4D97-AF65-F5344CB8AC3E}">
        <p14:creationId xmlns:p14="http://schemas.microsoft.com/office/powerpoint/2010/main" val="177985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3</a:t>
            </a:fld>
            <a:endParaRPr lang="zh-CN" altLang="en-US"/>
          </a:p>
        </p:txBody>
      </p:sp>
    </p:spTree>
    <p:extLst>
      <p:ext uri="{BB962C8B-B14F-4D97-AF65-F5344CB8AC3E}">
        <p14:creationId xmlns:p14="http://schemas.microsoft.com/office/powerpoint/2010/main" val="98878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4</a:t>
            </a:fld>
            <a:endParaRPr lang="zh-CN" altLang="en-US"/>
          </a:p>
        </p:txBody>
      </p:sp>
    </p:spTree>
    <p:extLst>
      <p:ext uri="{BB962C8B-B14F-4D97-AF65-F5344CB8AC3E}">
        <p14:creationId xmlns:p14="http://schemas.microsoft.com/office/powerpoint/2010/main" val="267921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5</a:t>
            </a:fld>
            <a:endParaRPr lang="zh-CN" altLang="en-US"/>
          </a:p>
        </p:txBody>
      </p:sp>
    </p:spTree>
    <p:extLst>
      <p:ext uri="{BB962C8B-B14F-4D97-AF65-F5344CB8AC3E}">
        <p14:creationId xmlns:p14="http://schemas.microsoft.com/office/powerpoint/2010/main" val="323515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自底向上的研究方案，首先可视化</a:t>
            </a:r>
            <a:r>
              <a:rPr kumimoji="1" lang="en-US" altLang="zh-CN" sz="3200" b="1" dirty="0">
                <a:solidFill>
                  <a:srgbClr val="000000"/>
                </a:solidFill>
                <a:latin typeface="Times New Roman" panose="02020603050405020304" pitchFamily="18" charset="0"/>
                <a:cs typeface="Times New Roman" panose="02020603050405020304" pitchFamily="18" charset="0"/>
              </a:rPr>
              <a:t>neural population dynamics, </a:t>
            </a:r>
            <a:r>
              <a:rPr kumimoji="1" lang="zh-CN" altLang="en-US" sz="3200" b="1" dirty="0">
                <a:solidFill>
                  <a:srgbClr val="000000"/>
                </a:solidFill>
                <a:latin typeface="Times New Roman" panose="02020603050405020304" pitchFamily="18" charset="0"/>
                <a:cs typeface="Times New Roman" panose="02020603050405020304" pitchFamily="18" charset="0"/>
              </a:rPr>
              <a:t>然后提出计算和应用的假设</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故我们首先需要可视化</a:t>
            </a:r>
            <a:r>
              <a:rPr kumimoji="1" lang="en-US" altLang="zh-CN" sz="3200" b="1" dirty="0">
                <a:solidFill>
                  <a:srgbClr val="000000"/>
                </a:solidFill>
                <a:latin typeface="Times New Roman" panose="02020603050405020304" pitchFamily="18" charset="0"/>
                <a:cs typeface="Times New Roman" panose="02020603050405020304" pitchFamily="18" charset="0"/>
              </a:rPr>
              <a:t>neural population dynamics</a:t>
            </a:r>
            <a:r>
              <a:rPr kumimoji="1" lang="zh-CN" altLang="en-US" sz="3200" b="1" dirty="0">
                <a:solidFill>
                  <a:srgbClr val="000000"/>
                </a:solidFill>
                <a:latin typeface="Times New Roman" panose="02020603050405020304" pitchFamily="18" charset="0"/>
                <a:cs typeface="Times New Roman" panose="02020603050405020304" pitchFamily="18" charset="0"/>
              </a:rPr>
              <a:t>，</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现有的研究都发现高维神经活动都被限制在一个低维的神经流形空间中，有许多非线性的方法可以用少量的轴来近似流形，但是非线性的复杂映射使得不好解释</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我们所追求的替代方案是基于物理系统的平滑性和连续性，只要将模型限制在系统参数空间的一个足够局部的区域内，通常就可以利用简单（如低阶多项式）的模型来精确近似系统的行为。</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我们提出利用</a:t>
            </a:r>
            <a:r>
              <a:rPr kumimoji="1" lang="en-US" altLang="zh-CN" sz="3200" b="1" dirty="0">
                <a:solidFill>
                  <a:srgbClr val="000000"/>
                </a:solidFill>
                <a:latin typeface="Times New Roman" panose="02020603050405020304" pitchFamily="18" charset="0"/>
                <a:cs typeface="Times New Roman" panose="02020603050405020304" pitchFamily="18" charset="0"/>
              </a:rPr>
              <a:t>local linear projection</a:t>
            </a:r>
            <a:r>
              <a:rPr kumimoji="1" lang="zh-CN" altLang="en-US" sz="3200" b="1" dirty="0">
                <a:solidFill>
                  <a:srgbClr val="000000"/>
                </a:solidFill>
                <a:latin typeface="Times New Roman" panose="02020603050405020304" pitchFamily="18" charset="0"/>
                <a:cs typeface="Times New Roman" panose="02020603050405020304" pitchFamily="18" charset="0"/>
              </a:rPr>
              <a:t>来可视化以及量化神经数据中的结构，具体而言，神经数据编码的不是绝对时间，而是任务相关的一次</a:t>
            </a:r>
            <a:r>
              <a:rPr kumimoji="1" lang="en-US" altLang="zh-CN" sz="3200" b="1" dirty="0">
                <a:solidFill>
                  <a:srgbClr val="000000"/>
                </a:solidFill>
                <a:latin typeface="Times New Roman" panose="02020603050405020304" pitchFamily="18" charset="0"/>
                <a:cs typeface="Times New Roman" panose="02020603050405020304" pitchFamily="18" charset="0"/>
              </a:rPr>
              <a:t>trial</a:t>
            </a:r>
            <a:r>
              <a:rPr kumimoji="1" lang="zh-CN" altLang="en-US" sz="3200" b="1" dirty="0">
                <a:solidFill>
                  <a:srgbClr val="000000"/>
                </a:solidFill>
                <a:latin typeface="Times New Roman" panose="02020603050405020304" pitchFamily="18" charset="0"/>
                <a:cs typeface="Times New Roman" panose="02020603050405020304" pitchFamily="18" charset="0"/>
              </a:rPr>
              <a:t>的完成进度，在相近的进度下可以用一个线性近似出神经状态和行为变量的关系、</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200" b="1" dirty="0">
                <a:solidFill>
                  <a:srgbClr val="231F20"/>
                </a:solidFill>
                <a:latin typeface="AdvTTec37d199"/>
              </a:rPr>
              <a:t>基于局部线性编码模型定义</a:t>
            </a:r>
            <a:r>
              <a:rPr lang="en-US" altLang="zh-CN" sz="3200" b="1" dirty="0">
                <a:solidFill>
                  <a:srgbClr val="231F20"/>
                </a:solidFill>
                <a:latin typeface="AdvTTec37d199"/>
              </a:rPr>
              <a:t>encoding directions</a:t>
            </a:r>
            <a:r>
              <a:rPr lang="zh-CN" altLang="en-US" sz="3200" b="1" dirty="0">
                <a:solidFill>
                  <a:srgbClr val="231F20"/>
                </a:solidFill>
                <a:latin typeface="AdvTTec37d199"/>
              </a:rPr>
              <a:t>（也就矩阵的行，将行为数据转换到神经编码中）</a:t>
            </a:r>
            <a:endParaRPr lang="en-US" altLang="zh-CN" sz="3200" b="1" dirty="0">
              <a:solidFill>
                <a:srgbClr val="231F20"/>
              </a:solidFill>
              <a:latin typeface="AdvTTec37d199"/>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200" b="1" dirty="0">
                <a:solidFill>
                  <a:srgbClr val="231F20"/>
                </a:solidFill>
                <a:latin typeface="AdvTTec37d199"/>
              </a:rPr>
              <a:t>那个</a:t>
            </a:r>
            <a:r>
              <a:rPr lang="en-US" altLang="zh-CN" sz="3200" b="1" dirty="0">
                <a:solidFill>
                  <a:srgbClr val="231F20"/>
                </a:solidFill>
                <a:latin typeface="AdvTTec37d199"/>
              </a:rPr>
              <a:t>w</a:t>
            </a:r>
            <a:r>
              <a:rPr lang="zh-CN" altLang="en-US" sz="3200" b="1" dirty="0">
                <a:solidFill>
                  <a:srgbClr val="231F20"/>
                </a:solidFill>
                <a:latin typeface="AdvTTec37d199"/>
              </a:rPr>
              <a:t>可以作为神经数据对于这个变量的表征，当</a:t>
            </a:r>
            <a:r>
              <a:rPr lang="en-US" altLang="zh-CN" sz="3200" b="1" dirty="0">
                <a:solidFill>
                  <a:srgbClr val="231F20"/>
                </a:solidFill>
                <a:latin typeface="AdvTTec37d199"/>
              </a:rPr>
              <a:t>w</a:t>
            </a:r>
            <a:r>
              <a:rPr lang="zh-CN" altLang="en-US" sz="3200" b="1" dirty="0">
                <a:solidFill>
                  <a:srgbClr val="231F20"/>
                </a:solidFill>
                <a:latin typeface="AdvTTec37d199"/>
              </a:rPr>
              <a:t>相似时，说明在这两类行为在神经数据是无法区分的，也就支持了认知中的概括功能，这两个变量是等价的。</a:t>
            </a:r>
            <a:endParaRPr lang="en-US" altLang="zh-CN" sz="3200" b="1" dirty="0">
              <a:solidFill>
                <a:srgbClr val="231F20"/>
              </a:solidFill>
              <a:latin typeface="AdvTTec37d199"/>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3200" b="1" dirty="0">
                <a:solidFill>
                  <a:srgbClr val="231F20"/>
                </a:solidFill>
                <a:latin typeface="AdvTTec37d199"/>
              </a:rPr>
              <a:t>因此根据</a:t>
            </a:r>
            <a:r>
              <a:rPr lang="en-US" altLang="zh-CN" sz="3200" b="1" dirty="0">
                <a:solidFill>
                  <a:srgbClr val="231F20"/>
                </a:solidFill>
                <a:latin typeface="AdvTTec37d199"/>
              </a:rPr>
              <a:t>w</a:t>
            </a:r>
            <a:r>
              <a:rPr lang="zh-CN" altLang="en-US" sz="3200" b="1" dirty="0">
                <a:solidFill>
                  <a:srgbClr val="231F20"/>
                </a:solidFill>
                <a:latin typeface="AdvTTec37d199"/>
              </a:rPr>
              <a:t>之间的关系可以构建基于神经表征的外部世界的结构，基于</a:t>
            </a:r>
            <a:r>
              <a:rPr lang="en-US" altLang="zh-CN" sz="3200" b="1" dirty="0">
                <a:solidFill>
                  <a:srgbClr val="231F20"/>
                </a:solidFill>
                <a:latin typeface="AdvTTec37d199"/>
              </a:rPr>
              <a:t>encoding directions</a:t>
            </a:r>
            <a:r>
              <a:rPr lang="zh-CN" altLang="en-US" sz="3200" b="1" dirty="0">
                <a:solidFill>
                  <a:srgbClr val="231F20"/>
                </a:solidFill>
                <a:latin typeface="AdvTTec37d199"/>
              </a:rPr>
              <a:t>之间的点积构建</a:t>
            </a:r>
            <a:r>
              <a:rPr lang="en-US" altLang="zh-CN" sz="3200" b="1" dirty="0">
                <a:solidFill>
                  <a:srgbClr val="231F20"/>
                </a:solidFill>
                <a:latin typeface="AdvTTec37d199"/>
              </a:rPr>
              <a:t>encoding geometry</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6</a:t>
            </a:fld>
            <a:endParaRPr lang="zh-CN" altLang="en-US"/>
          </a:p>
        </p:txBody>
      </p:sp>
    </p:spTree>
    <p:extLst>
      <p:ext uri="{BB962C8B-B14F-4D97-AF65-F5344CB8AC3E}">
        <p14:creationId xmlns:p14="http://schemas.microsoft.com/office/powerpoint/2010/main" val="96957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rgbClr val="000000"/>
                </a:solidFill>
                <a:latin typeface="Times New Roman" panose="02020603050405020304" pitchFamily="18" charset="0"/>
                <a:cs typeface="Times New Roman" panose="02020603050405020304" pitchFamily="18" charset="0"/>
              </a:rPr>
              <a:t>11 </a:t>
            </a:r>
            <a:r>
              <a:rPr kumimoji="1" lang="zh-CN" altLang="en-US" sz="3200" b="1" dirty="0">
                <a:solidFill>
                  <a:srgbClr val="000000"/>
                </a:solidFill>
                <a:latin typeface="Times New Roman" panose="02020603050405020304" pitchFamily="18" charset="0"/>
                <a:cs typeface="Times New Roman" panose="02020603050405020304" pitchFamily="18" charset="0"/>
              </a:rPr>
              <a:t>只小鼠的 </a:t>
            </a:r>
            <a:r>
              <a:rPr kumimoji="1" lang="en-US" altLang="zh-CN" sz="3200" b="1" dirty="0">
                <a:solidFill>
                  <a:srgbClr val="000000"/>
                </a:solidFill>
                <a:latin typeface="Times New Roman" panose="02020603050405020304" pitchFamily="18" charset="0"/>
                <a:cs typeface="Times New Roman" panose="02020603050405020304" pitchFamily="18" charset="0"/>
              </a:rPr>
              <a:t>6 </a:t>
            </a:r>
            <a:r>
              <a:rPr kumimoji="1" lang="zh-CN" altLang="en-US" sz="3200" b="1" dirty="0">
                <a:solidFill>
                  <a:srgbClr val="000000"/>
                </a:solidFill>
                <a:latin typeface="Times New Roman" panose="02020603050405020304" pitchFamily="18" charset="0"/>
                <a:cs typeface="Times New Roman" panose="02020603050405020304" pitchFamily="18" charset="0"/>
              </a:rPr>
              <a:t>个后部皮层区域进行了细胞分辨率双光子成像，小鼠接受过 </a:t>
            </a:r>
            <a:r>
              <a:rPr kumimoji="1" lang="en-US" altLang="zh-CN" sz="3200" b="1" dirty="0">
                <a:solidFill>
                  <a:srgbClr val="000000"/>
                </a:solidFill>
                <a:latin typeface="Times New Roman" panose="02020603050405020304" pitchFamily="18" charset="0"/>
                <a:cs typeface="Times New Roman" panose="02020603050405020304" pitchFamily="18" charset="0"/>
              </a:rPr>
              <a:t>"</a:t>
            </a:r>
            <a:r>
              <a:rPr kumimoji="1" lang="zh-CN" altLang="en-US" sz="3200" b="1" dirty="0">
                <a:solidFill>
                  <a:srgbClr val="000000"/>
                </a:solidFill>
                <a:latin typeface="Times New Roman" panose="02020603050405020304" pitchFamily="18" charset="0"/>
                <a:cs typeface="Times New Roman" panose="02020603050405020304" pitchFamily="18" charset="0"/>
              </a:rPr>
              <a:t>塔楼累积 </a:t>
            </a:r>
            <a:r>
              <a:rPr kumimoji="1" lang="en-US" altLang="zh-CN" sz="3200" b="1" dirty="0">
                <a:solidFill>
                  <a:srgbClr val="000000"/>
                </a:solidFill>
                <a:latin typeface="Times New Roman" panose="02020603050405020304" pitchFamily="18" charset="0"/>
                <a:cs typeface="Times New Roman" panose="02020603050405020304" pitchFamily="18" charset="0"/>
              </a:rPr>
              <a:t>"</a:t>
            </a:r>
            <a:r>
              <a:rPr kumimoji="1" lang="zh-CN" altLang="en-US" sz="3200" b="1" dirty="0">
                <a:solidFill>
                  <a:srgbClr val="000000"/>
                </a:solidFill>
                <a:latin typeface="Times New Roman" panose="02020603050405020304" pitchFamily="18" charset="0"/>
                <a:cs typeface="Times New Roman" panose="02020603050405020304" pitchFamily="18" charset="0"/>
              </a:rPr>
              <a:t>任务训练（图 </a:t>
            </a:r>
            <a:r>
              <a:rPr kumimoji="1" lang="en-US" altLang="zh-CN" sz="3200" b="1" dirty="0">
                <a:solidFill>
                  <a:srgbClr val="000000"/>
                </a:solidFill>
                <a:latin typeface="Times New Roman" panose="02020603050405020304" pitchFamily="18" charset="0"/>
                <a:cs typeface="Times New Roman" panose="02020603050405020304" pitchFamily="18" charset="0"/>
              </a:rPr>
              <a:t>2A</a:t>
            </a:r>
            <a:r>
              <a:rPr kumimoji="1" lang="zh-CN" altLang="en-US" sz="3200" b="1" dirty="0">
                <a:solidFill>
                  <a:srgbClr val="000000"/>
                </a:solidFill>
                <a:latin typeface="Times New Roman" panose="02020603050405020304" pitchFamily="18" charset="0"/>
                <a:cs typeface="Times New Roman" panose="02020603050405020304" pitchFamily="18" charset="0"/>
              </a:rPr>
              <a:t>）。</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3200" b="1" dirty="0">
                <a:solidFill>
                  <a:srgbClr val="000000"/>
                </a:solidFill>
                <a:latin typeface="Times New Roman" panose="02020603050405020304" pitchFamily="18" charset="0"/>
                <a:cs typeface="Times New Roman" panose="02020603050405020304" pitchFamily="18" charset="0"/>
              </a:rPr>
              <a:t>在头固定虚拟现实系统中训练限水小鼠在 </a:t>
            </a:r>
            <a:r>
              <a:rPr kumimoji="1" lang="en-US" altLang="zh-CN" sz="3200" b="1" dirty="0">
                <a:solidFill>
                  <a:srgbClr val="000000"/>
                </a:solidFill>
                <a:latin typeface="Times New Roman" panose="02020603050405020304" pitchFamily="18" charset="0"/>
                <a:cs typeface="Times New Roman" panose="02020603050405020304" pitchFamily="18" charset="0"/>
              </a:rPr>
              <a:t>T </a:t>
            </a:r>
            <a:r>
              <a:rPr kumimoji="1" lang="zh-CN" altLang="en-US" sz="3200" b="1" dirty="0">
                <a:solidFill>
                  <a:srgbClr val="000000"/>
                </a:solidFill>
                <a:latin typeface="Times New Roman" panose="02020603050405020304" pitchFamily="18" charset="0"/>
                <a:cs typeface="Times New Roman" panose="02020603050405020304" pitchFamily="18" charset="0"/>
              </a:rPr>
              <a:t>型迷宫中导航。当小鼠沿着迷宫的茎部向下跑时，沿着提示区域走廊的左右两侧墙壁会出现一系列瞬时的随机提示，随后是一个没有提示的延迟区域。小鼠向下转动与有更多提示的一侧相对应的手臂时会获得液体奖励，否则会在试验间歇（</a:t>
            </a:r>
            <a:r>
              <a:rPr kumimoji="1" lang="en-US" altLang="zh-CN" sz="3200" b="1" dirty="0">
                <a:solidFill>
                  <a:srgbClr val="000000"/>
                </a:solidFill>
                <a:latin typeface="Times New Roman" panose="02020603050405020304" pitchFamily="18" charset="0"/>
                <a:cs typeface="Times New Roman" panose="02020603050405020304" pitchFamily="18" charset="0"/>
              </a:rPr>
              <a:t>ITI</a:t>
            </a:r>
            <a:r>
              <a:rPr kumimoji="1" lang="zh-CN" altLang="en-US" sz="3200" b="1" dirty="0">
                <a:solidFill>
                  <a:srgbClr val="000000"/>
                </a:solidFill>
                <a:latin typeface="Times New Roman" panose="02020603050405020304" pitchFamily="18" charset="0"/>
                <a:cs typeface="Times New Roman" panose="02020603050405020304" pitchFamily="18" charset="0"/>
              </a:rPr>
              <a:t>）中经历更长的超时。 与之前的工作（</a:t>
            </a:r>
            <a:r>
              <a:rPr kumimoji="1" lang="en-US" altLang="zh-CN" sz="3200" b="1" dirty="0">
                <a:solidFill>
                  <a:srgbClr val="000000"/>
                </a:solidFill>
                <a:latin typeface="Times New Roman" panose="02020603050405020304" pitchFamily="18" charset="0"/>
                <a:cs typeface="Times New Roman" panose="02020603050405020304" pitchFamily="18" charset="0"/>
              </a:rPr>
              <a:t>Pinto </a:t>
            </a:r>
            <a:r>
              <a:rPr kumimoji="1" lang="zh-CN" altLang="en-US" sz="3200" b="1" dirty="0">
                <a:solidFill>
                  <a:srgbClr val="000000"/>
                </a:solidFill>
                <a:latin typeface="Times New Roman" panose="02020603050405020304" pitchFamily="18" charset="0"/>
                <a:cs typeface="Times New Roman" panose="02020603050405020304" pitchFamily="18" charset="0"/>
              </a:rPr>
              <a:t>等人，</a:t>
            </a:r>
            <a:r>
              <a:rPr kumimoji="1" lang="en-US" altLang="zh-CN" sz="3200" b="1" dirty="0">
                <a:solidFill>
                  <a:srgbClr val="000000"/>
                </a:solidFill>
                <a:latin typeface="Times New Roman" panose="02020603050405020304" pitchFamily="18" charset="0"/>
                <a:cs typeface="Times New Roman" panose="02020603050405020304" pitchFamily="18" charset="0"/>
              </a:rPr>
              <a:t>2018 </a:t>
            </a:r>
            <a:r>
              <a:rPr kumimoji="1" lang="zh-CN" altLang="en-US" sz="3200" b="1" dirty="0">
                <a:solidFill>
                  <a:srgbClr val="000000"/>
                </a:solidFill>
                <a:latin typeface="Times New Roman" panose="02020603050405020304" pitchFamily="18" charset="0"/>
                <a:cs typeface="Times New Roman" panose="02020603050405020304" pitchFamily="18" charset="0"/>
              </a:rPr>
              <a:t>年）一致，所有小鼠都利用多种线索做出决定（图 </a:t>
            </a:r>
            <a:r>
              <a:rPr kumimoji="1" lang="en-US" altLang="zh-CN" sz="3200" b="1" dirty="0">
                <a:solidFill>
                  <a:srgbClr val="000000"/>
                </a:solidFill>
                <a:latin typeface="Times New Roman" panose="02020603050405020304" pitchFamily="18" charset="0"/>
                <a:cs typeface="Times New Roman" panose="02020603050405020304" pitchFamily="18" charset="0"/>
              </a:rPr>
              <a:t>2B</a:t>
            </a:r>
            <a:r>
              <a:rPr kumimoji="1" lang="zh-CN" altLang="en-US" sz="3200" b="1" dirty="0">
                <a:solidFill>
                  <a:srgbClr val="000000"/>
                </a:solidFill>
                <a:latin typeface="Times New Roman" panose="02020603050405020304" pitchFamily="18" charset="0"/>
                <a:cs typeface="Times New Roman" panose="02020603050405020304" pitchFamily="18" charset="0"/>
              </a:rPr>
              <a:t>）。</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rgbClr val="000000"/>
                </a:solidFill>
                <a:latin typeface="Times New Roman" panose="02020603050405020304" pitchFamily="18" charset="0"/>
                <a:cs typeface="Times New Roman" panose="02020603050405020304" pitchFamily="18" charset="0"/>
              </a:rPr>
              <a:t>B</a:t>
            </a:r>
            <a:r>
              <a:rPr kumimoji="1" lang="zh-CN" altLang="en-US" sz="3200" b="1" dirty="0">
                <a:solidFill>
                  <a:srgbClr val="000000"/>
                </a:solidFill>
                <a:latin typeface="Times New Roman" panose="02020603050405020304" pitchFamily="18" charset="0"/>
                <a:cs typeface="Times New Roman" panose="02020603050405020304" pitchFamily="18" charset="0"/>
              </a:rPr>
              <a:t>说明小鼠根据数量的差距做出判断，两侧差距越大时成功率高</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3200" b="1" dirty="0">
                <a:solidFill>
                  <a:srgbClr val="000000"/>
                </a:solidFill>
                <a:latin typeface="Times New Roman" panose="02020603050405020304" pitchFamily="18" charset="0"/>
                <a:cs typeface="Times New Roman" panose="02020603050405020304" pitchFamily="18" charset="0"/>
              </a:rPr>
              <a:t>C:(1</a:t>
            </a:r>
            <a:r>
              <a:rPr kumimoji="1" lang="zh-CN" altLang="en-US" sz="3200" b="1" dirty="0">
                <a:solidFill>
                  <a:srgbClr val="000000"/>
                </a:solidFill>
                <a:latin typeface="Times New Roman" panose="02020603050405020304" pitchFamily="18" charset="0"/>
                <a:cs typeface="Times New Roman" panose="02020603050405020304" pitchFamily="18" charset="0"/>
              </a:rPr>
              <a:t>和</a:t>
            </a:r>
            <a:r>
              <a:rPr kumimoji="1" lang="en-US" altLang="zh-CN" sz="3200" b="1" dirty="0">
                <a:solidFill>
                  <a:srgbClr val="000000"/>
                </a:solidFill>
                <a:latin typeface="Times New Roman" panose="02020603050405020304" pitchFamily="18" charset="0"/>
                <a:cs typeface="Times New Roman" panose="02020603050405020304" pitchFamily="18" charset="0"/>
              </a:rPr>
              <a:t>2) </a:t>
            </a:r>
            <a:r>
              <a:rPr kumimoji="1" lang="zh-CN" altLang="en-US" sz="3200" b="1" dirty="0">
                <a:solidFill>
                  <a:srgbClr val="000000"/>
                </a:solidFill>
                <a:latin typeface="Times New Roman" panose="02020603050405020304" pitchFamily="18" charset="0"/>
                <a:cs typeface="Times New Roman" panose="02020603050405020304" pitchFamily="18" charset="0"/>
              </a:rPr>
              <a:t>被成像大脑半球同侧和对侧线索计数的运行计数 </a:t>
            </a:r>
            <a:r>
              <a:rPr kumimoji="1" lang="en-US" altLang="zh-CN" sz="3200" b="1" dirty="0">
                <a:solidFill>
                  <a:srgbClr val="000000"/>
                </a:solidFill>
                <a:latin typeface="Times New Roman" panose="02020603050405020304" pitchFamily="18" charset="0"/>
                <a:cs typeface="Times New Roman" panose="02020603050405020304" pitchFamily="18" charset="0"/>
              </a:rPr>
              <a:t>#</a:t>
            </a:r>
            <a:r>
              <a:rPr kumimoji="1" lang="en-US" altLang="zh-CN" sz="3200" b="1" dirty="0" err="1">
                <a:solidFill>
                  <a:srgbClr val="000000"/>
                </a:solidFill>
                <a:latin typeface="Times New Roman" panose="02020603050405020304" pitchFamily="18" charset="0"/>
                <a:cs typeface="Times New Roman" panose="02020603050405020304" pitchFamily="18" charset="0"/>
              </a:rPr>
              <a:t>ipsi</a:t>
            </a:r>
            <a:r>
              <a:rPr kumimoji="1" lang="en-US" altLang="zh-CN" sz="3200" b="1" dirty="0">
                <a:solidFill>
                  <a:srgbClr val="000000"/>
                </a:solidFill>
                <a:latin typeface="Times New Roman" panose="02020603050405020304" pitchFamily="18" charset="0"/>
                <a:cs typeface="Times New Roman" panose="02020603050405020304" pitchFamily="18" charset="0"/>
              </a:rPr>
              <a:t> </a:t>
            </a:r>
            <a:r>
              <a:rPr kumimoji="1" lang="zh-CN" altLang="en-US" sz="3200" b="1" dirty="0">
                <a:solidFill>
                  <a:srgbClr val="000000"/>
                </a:solidFill>
                <a:latin typeface="Times New Roman" panose="02020603050405020304" pitchFamily="18" charset="0"/>
                <a:cs typeface="Times New Roman" panose="02020603050405020304" pitchFamily="18" charset="0"/>
              </a:rPr>
              <a:t>和 </a:t>
            </a:r>
            <a:r>
              <a:rPr kumimoji="1" lang="en-US" altLang="zh-CN" sz="3200" b="1" dirty="0">
                <a:solidFill>
                  <a:srgbClr val="000000"/>
                </a:solidFill>
                <a:latin typeface="Times New Roman" panose="02020603050405020304" pitchFamily="18" charset="0"/>
                <a:cs typeface="Times New Roman" panose="02020603050405020304" pitchFamily="18" charset="0"/>
              </a:rPr>
              <a:t>#contra</a:t>
            </a:r>
            <a:r>
              <a:rPr kumimoji="1" lang="zh-CN" altLang="en-US" sz="3200" b="1" dirty="0">
                <a:solidFill>
                  <a:srgbClr val="000000"/>
                </a:solidFill>
                <a:latin typeface="Times New Roman" panose="02020603050405020304" pitchFamily="18" charset="0"/>
                <a:cs typeface="Times New Roman" panose="02020603050405020304" pitchFamily="18" charset="0"/>
              </a:rPr>
              <a:t>；</a:t>
            </a:r>
            <a:r>
              <a:rPr kumimoji="1" lang="en-US" altLang="zh-CN" sz="3200" b="1" dirty="0">
                <a:solidFill>
                  <a:srgbClr val="000000"/>
                </a:solidFill>
                <a:latin typeface="Times New Roman" panose="02020603050405020304" pitchFamily="18" charset="0"/>
                <a:cs typeface="Times New Roman" panose="02020603050405020304" pitchFamily="18" charset="0"/>
              </a:rPr>
              <a:t>(3</a:t>
            </a:r>
            <a:r>
              <a:rPr kumimoji="1" lang="zh-CN" altLang="en-US" sz="3200" b="1" dirty="0">
                <a:solidFill>
                  <a:srgbClr val="000000"/>
                </a:solidFill>
                <a:latin typeface="Times New Roman" panose="02020603050405020304" pitchFamily="18" charset="0"/>
                <a:cs typeface="Times New Roman" panose="02020603050405020304" pitchFamily="18" charset="0"/>
              </a:rPr>
              <a:t>和</a:t>
            </a:r>
            <a:r>
              <a:rPr kumimoji="1" lang="en-US" altLang="zh-CN" sz="3200" b="1" dirty="0">
                <a:solidFill>
                  <a:srgbClr val="000000"/>
                </a:solidFill>
                <a:latin typeface="Times New Roman" panose="02020603050405020304" pitchFamily="18" charset="0"/>
                <a:cs typeface="Times New Roman" panose="02020603050405020304" pitchFamily="18" charset="0"/>
              </a:rPr>
              <a:t>4) </a:t>
            </a:r>
            <a:r>
              <a:rPr kumimoji="1" lang="zh-CN" altLang="en-US" sz="3200" b="1" dirty="0">
                <a:solidFill>
                  <a:srgbClr val="000000"/>
                </a:solidFill>
                <a:latin typeface="Times New Roman" panose="02020603050405020304" pitchFamily="18" charset="0"/>
                <a:cs typeface="Times New Roman" panose="02020603050405020304" pitchFamily="18" charset="0"/>
              </a:rPr>
              <a:t>过去试验的同侧</a:t>
            </a:r>
            <a:r>
              <a:rPr kumimoji="1" lang="en-US" altLang="zh-CN" sz="3200" b="1" dirty="0">
                <a:solidFill>
                  <a:srgbClr val="000000"/>
                </a:solidFill>
                <a:latin typeface="Times New Roman" panose="02020603050405020304" pitchFamily="18" charset="0"/>
                <a:cs typeface="Times New Roman" panose="02020603050405020304" pitchFamily="18" charset="0"/>
              </a:rPr>
              <a:t>/</a:t>
            </a:r>
            <a:r>
              <a:rPr kumimoji="1" lang="zh-CN" altLang="en-US" sz="3200" b="1" dirty="0">
                <a:solidFill>
                  <a:srgbClr val="000000"/>
                </a:solidFill>
                <a:latin typeface="Times New Roman" panose="02020603050405020304" pitchFamily="18" charset="0"/>
                <a:cs typeface="Times New Roman" panose="02020603050405020304" pitchFamily="18" charset="0"/>
              </a:rPr>
              <a:t>对侧线索计数的最终计数；</a:t>
            </a:r>
            <a:r>
              <a:rPr kumimoji="1" lang="en-US" altLang="zh-CN" sz="3200" b="1" dirty="0">
                <a:solidFill>
                  <a:srgbClr val="000000"/>
                </a:solidFill>
                <a:latin typeface="Times New Roman" panose="02020603050405020304" pitchFamily="18" charset="0"/>
                <a:cs typeface="Times New Roman" panose="02020603050405020304" pitchFamily="18" charset="0"/>
              </a:rPr>
              <a:t>(5) </a:t>
            </a:r>
            <a:r>
              <a:rPr kumimoji="1" lang="zh-CN" altLang="en-US" sz="3200" b="1" dirty="0">
                <a:solidFill>
                  <a:srgbClr val="000000"/>
                </a:solidFill>
                <a:latin typeface="Times New Roman" panose="02020603050405020304" pitchFamily="18" charset="0"/>
                <a:cs typeface="Times New Roman" panose="02020603050405020304" pitchFamily="18" charset="0"/>
              </a:rPr>
              <a:t>右转或左转的导航选择；</a:t>
            </a:r>
            <a:r>
              <a:rPr kumimoji="1" lang="en-US" altLang="zh-CN" sz="3200" b="1" dirty="0">
                <a:solidFill>
                  <a:srgbClr val="000000"/>
                </a:solidFill>
                <a:latin typeface="Times New Roman" panose="02020603050405020304" pitchFamily="18" charset="0"/>
                <a:cs typeface="Times New Roman" panose="02020603050405020304" pitchFamily="18" charset="0"/>
              </a:rPr>
              <a:t>(6) </a:t>
            </a:r>
            <a:r>
              <a:rPr kumimoji="1" lang="zh-CN" altLang="en-US" sz="3200" b="1" dirty="0">
                <a:solidFill>
                  <a:srgbClr val="000000"/>
                </a:solidFill>
                <a:latin typeface="Times New Roman" panose="02020603050405020304" pitchFamily="18" charset="0"/>
                <a:cs typeface="Times New Roman" panose="02020603050405020304" pitchFamily="18" charset="0"/>
              </a:rPr>
              <a:t>过去试验中的选择；</a:t>
            </a:r>
            <a:r>
              <a:rPr kumimoji="1" lang="en-US" altLang="zh-CN" sz="3200" b="1" dirty="0">
                <a:solidFill>
                  <a:srgbClr val="000000"/>
                </a:solidFill>
                <a:latin typeface="Times New Roman" panose="02020603050405020304" pitchFamily="18" charset="0"/>
                <a:cs typeface="Times New Roman" panose="02020603050405020304" pitchFamily="18" charset="0"/>
              </a:rPr>
              <a:t>(7) </a:t>
            </a:r>
            <a:r>
              <a:rPr kumimoji="1" lang="zh-CN" altLang="en-US" sz="3200" b="1" dirty="0">
                <a:solidFill>
                  <a:srgbClr val="000000"/>
                </a:solidFill>
                <a:latin typeface="Times New Roman" panose="02020603050405020304" pitchFamily="18" charset="0"/>
                <a:cs typeface="Times New Roman" panose="02020603050405020304" pitchFamily="18" charset="0"/>
              </a:rPr>
              <a:t>是否有奖励；</a:t>
            </a:r>
            <a:r>
              <a:rPr kumimoji="1" lang="en-US" altLang="zh-CN" sz="3200" b="1" dirty="0">
                <a:solidFill>
                  <a:srgbClr val="000000"/>
                </a:solidFill>
                <a:latin typeface="Times New Roman" panose="02020603050405020304" pitchFamily="18" charset="0"/>
                <a:cs typeface="Times New Roman" panose="02020603050405020304" pitchFamily="18" charset="0"/>
              </a:rPr>
              <a:t>(8) </a:t>
            </a:r>
            <a:r>
              <a:rPr kumimoji="1" lang="zh-CN" altLang="en-US" sz="3200" b="1" dirty="0">
                <a:solidFill>
                  <a:srgbClr val="000000"/>
                </a:solidFill>
                <a:latin typeface="Times New Roman" panose="02020603050405020304" pitchFamily="18" charset="0"/>
                <a:cs typeface="Times New Roman" panose="02020603050405020304" pitchFamily="18" charset="0"/>
              </a:rPr>
              <a:t>过去的试验是否有奖励；</a:t>
            </a:r>
            <a:r>
              <a:rPr kumimoji="1" lang="en-US" altLang="zh-CN" sz="3200" b="1" dirty="0">
                <a:solidFill>
                  <a:srgbClr val="000000"/>
                </a:solidFill>
                <a:latin typeface="Times New Roman" panose="02020603050405020304" pitchFamily="18" charset="0"/>
                <a:cs typeface="Times New Roman" panose="02020603050405020304" pitchFamily="18" charset="0"/>
              </a:rPr>
              <a:t>(9) </a:t>
            </a:r>
            <a:r>
              <a:rPr kumimoji="1" lang="zh-CN" altLang="en-US" sz="3200" b="1" dirty="0">
                <a:solidFill>
                  <a:srgbClr val="000000"/>
                </a:solidFill>
                <a:latin typeface="Times New Roman" panose="02020603050405020304" pitchFamily="18" charset="0"/>
                <a:cs typeface="Times New Roman" panose="02020603050405020304" pitchFamily="18" charset="0"/>
              </a:rPr>
              <a:t>虚拟观察角度 </a:t>
            </a:r>
            <a:r>
              <a:rPr kumimoji="1" lang="en-US" altLang="zh-CN" sz="3200" b="1" dirty="0">
                <a:solidFill>
                  <a:srgbClr val="000000"/>
                </a:solidFill>
                <a:latin typeface="Times New Roman" panose="02020603050405020304" pitchFamily="18" charset="0"/>
                <a:cs typeface="Times New Roman" panose="02020603050405020304" pitchFamily="18" charset="0"/>
              </a:rPr>
              <a:t>q</a:t>
            </a:r>
            <a:r>
              <a:rPr kumimoji="1" lang="zh-CN" altLang="en-US" sz="3200" b="1" dirty="0">
                <a:solidFill>
                  <a:srgbClr val="000000"/>
                </a:solidFill>
                <a:latin typeface="Times New Roman" panose="02020603050405020304" pitchFamily="18" charset="0"/>
                <a:cs typeface="Times New Roman" panose="02020603050405020304" pitchFamily="18" charset="0"/>
              </a:rPr>
              <a:t>；</a:t>
            </a:r>
            <a:r>
              <a:rPr kumimoji="1" lang="en-US" altLang="zh-CN" sz="3200" b="1" dirty="0">
                <a:solidFill>
                  <a:srgbClr val="000000"/>
                </a:solidFill>
                <a:latin typeface="Times New Roman" panose="02020603050405020304" pitchFamily="18" charset="0"/>
                <a:cs typeface="Times New Roman" panose="02020603050405020304" pitchFamily="18" charset="0"/>
              </a:rPr>
              <a:t>(10) </a:t>
            </a:r>
            <a:r>
              <a:rPr kumimoji="1" lang="zh-CN" altLang="en-US" sz="3200" b="1" dirty="0">
                <a:solidFill>
                  <a:srgbClr val="000000"/>
                </a:solidFill>
                <a:latin typeface="Times New Roman" panose="02020603050405020304" pitchFamily="18" charset="0"/>
                <a:cs typeface="Times New Roman" panose="02020603050405020304" pitchFamily="18" charset="0"/>
              </a:rPr>
              <a:t>过去试验中 </a:t>
            </a:r>
            <a:r>
              <a:rPr kumimoji="1" lang="en-US" altLang="zh-CN" sz="3200" b="1" dirty="0">
                <a:solidFill>
                  <a:srgbClr val="000000"/>
                </a:solidFill>
                <a:latin typeface="Times New Roman" panose="02020603050405020304" pitchFamily="18" charset="0"/>
                <a:cs typeface="Times New Roman" panose="02020603050405020304" pitchFamily="18" charset="0"/>
              </a:rPr>
              <a:t>q </a:t>
            </a:r>
            <a:r>
              <a:rPr kumimoji="1" lang="zh-CN" altLang="en-US" sz="3200" b="1" dirty="0">
                <a:solidFill>
                  <a:srgbClr val="000000"/>
                </a:solidFill>
                <a:latin typeface="Times New Roman" panose="02020603050405020304" pitchFamily="18" charset="0"/>
                <a:cs typeface="Times New Roman" panose="02020603050405020304" pitchFamily="18" charset="0"/>
              </a:rPr>
              <a:t>的最后值；</a:t>
            </a:r>
            <a:r>
              <a:rPr kumimoji="1" lang="en-US" altLang="zh-CN" sz="3200" b="1" dirty="0">
                <a:solidFill>
                  <a:srgbClr val="000000"/>
                </a:solidFill>
                <a:latin typeface="Times New Roman" panose="02020603050405020304" pitchFamily="18" charset="0"/>
                <a:cs typeface="Times New Roman" panose="02020603050405020304" pitchFamily="18" charset="0"/>
              </a:rPr>
              <a:t>(11 </a:t>
            </a:r>
            <a:r>
              <a:rPr kumimoji="1" lang="zh-CN" altLang="en-US" sz="3200" b="1" dirty="0">
                <a:solidFill>
                  <a:srgbClr val="000000"/>
                </a:solidFill>
                <a:latin typeface="Times New Roman" panose="02020603050405020304" pitchFamily="18" charset="0"/>
                <a:cs typeface="Times New Roman" panose="02020603050405020304" pitchFamily="18" charset="0"/>
              </a:rPr>
              <a:t>和 </a:t>
            </a:r>
            <a:r>
              <a:rPr kumimoji="1" lang="en-US" altLang="zh-CN" sz="3200" b="1" dirty="0">
                <a:solidFill>
                  <a:srgbClr val="000000"/>
                </a:solidFill>
                <a:latin typeface="Times New Roman" panose="02020603050405020304" pitchFamily="18" charset="0"/>
                <a:cs typeface="Times New Roman" panose="02020603050405020304" pitchFamily="18" charset="0"/>
              </a:rPr>
              <a:t>12) </a:t>
            </a:r>
            <a:r>
              <a:rPr kumimoji="1" lang="zh-CN" altLang="en-US" sz="3200" b="1" dirty="0">
                <a:solidFill>
                  <a:srgbClr val="000000"/>
                </a:solidFill>
                <a:latin typeface="Times New Roman" panose="02020603050405020304" pitchFamily="18" charset="0"/>
                <a:cs typeface="Times New Roman" panose="02020603050405020304" pitchFamily="18" charset="0"/>
              </a:rPr>
              <a:t>跑步机速度 </a:t>
            </a:r>
            <a:r>
              <a:rPr kumimoji="1" lang="en-US" altLang="zh-CN" sz="3200" b="1" dirty="0" err="1">
                <a:solidFill>
                  <a:srgbClr val="000000"/>
                </a:solidFill>
                <a:latin typeface="Times New Roman" panose="02020603050405020304" pitchFamily="18" charset="0"/>
                <a:cs typeface="Times New Roman" panose="02020603050405020304" pitchFamily="18" charset="0"/>
              </a:rPr>
              <a:t>vx</a:t>
            </a:r>
            <a:r>
              <a:rPr kumimoji="1" lang="en-US" altLang="zh-CN" sz="3200" b="1" dirty="0">
                <a:solidFill>
                  <a:srgbClr val="000000"/>
                </a:solidFill>
                <a:latin typeface="Times New Roman" panose="02020603050405020304" pitchFamily="18" charset="0"/>
                <a:cs typeface="Times New Roman" panose="02020603050405020304" pitchFamily="18" charset="0"/>
              </a:rPr>
              <a:t> </a:t>
            </a:r>
            <a:r>
              <a:rPr kumimoji="1" lang="zh-CN" altLang="en-US" sz="3200" b="1" dirty="0">
                <a:solidFill>
                  <a:srgbClr val="000000"/>
                </a:solidFill>
                <a:latin typeface="Times New Roman" panose="02020603050405020304" pitchFamily="18" charset="0"/>
                <a:cs typeface="Times New Roman" panose="02020603050405020304" pitchFamily="18" charset="0"/>
              </a:rPr>
              <a:t>和 </a:t>
            </a:r>
            <a:r>
              <a:rPr kumimoji="1" lang="en-US" altLang="zh-CN" sz="3200" b="1" dirty="0" err="1">
                <a:solidFill>
                  <a:srgbClr val="000000"/>
                </a:solidFill>
                <a:latin typeface="Times New Roman" panose="02020603050405020304" pitchFamily="18" charset="0"/>
                <a:cs typeface="Times New Roman" panose="02020603050405020304" pitchFamily="18" charset="0"/>
              </a:rPr>
              <a:t>vy</a:t>
            </a:r>
            <a:r>
              <a:rPr kumimoji="1" lang="zh-CN" altLang="en-US" sz="3200" b="1" dirty="0">
                <a:solidFill>
                  <a:srgbClr val="000000"/>
                </a:solidFill>
                <a:latin typeface="Times New Roman" panose="02020603050405020304" pitchFamily="18" charset="0"/>
                <a:cs typeface="Times New Roman" panose="02020603050405020304" pitchFamily="18" charset="0"/>
              </a:rPr>
              <a:t>；以及 </a:t>
            </a:r>
            <a:r>
              <a:rPr kumimoji="1" lang="en-US" altLang="zh-CN" sz="3200" b="1" dirty="0">
                <a:solidFill>
                  <a:srgbClr val="000000"/>
                </a:solidFill>
                <a:latin typeface="Times New Roman" panose="02020603050405020304" pitchFamily="18" charset="0"/>
                <a:cs typeface="Times New Roman" panose="02020603050405020304" pitchFamily="18" charset="0"/>
              </a:rPr>
              <a:t>(13) T </a:t>
            </a:r>
            <a:r>
              <a:rPr kumimoji="1" lang="zh-CN" altLang="en-US" sz="3200" b="1" dirty="0">
                <a:solidFill>
                  <a:srgbClr val="000000"/>
                </a:solidFill>
                <a:latin typeface="Times New Roman" panose="02020603050405020304" pitchFamily="18" charset="0"/>
                <a:cs typeface="Times New Roman" panose="02020603050405020304" pitchFamily="18" charset="0"/>
              </a:rPr>
              <a:t>型迷宫中的 </a:t>
            </a:r>
            <a:r>
              <a:rPr kumimoji="1" lang="en-US" altLang="zh-CN" sz="3200" b="1" dirty="0">
                <a:solidFill>
                  <a:srgbClr val="000000"/>
                </a:solidFill>
                <a:latin typeface="Times New Roman" panose="02020603050405020304" pitchFamily="18" charset="0"/>
                <a:cs typeface="Times New Roman" panose="02020603050405020304" pitchFamily="18" charset="0"/>
              </a:rPr>
              <a:t>y </a:t>
            </a:r>
            <a:r>
              <a:rPr kumimoji="1" lang="zh-CN" altLang="en-US" sz="3200" b="1" dirty="0">
                <a:solidFill>
                  <a:srgbClr val="000000"/>
                </a:solidFill>
                <a:latin typeface="Times New Roman" panose="02020603050405020304" pitchFamily="18" charset="0"/>
                <a:cs typeface="Times New Roman" panose="02020603050405020304" pitchFamily="18" charset="0"/>
              </a:rPr>
              <a:t>空间位置（沿茎干）。</a:t>
            </a: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7</a:t>
            </a:fld>
            <a:endParaRPr lang="zh-CN" altLang="en-US"/>
          </a:p>
        </p:txBody>
      </p:sp>
    </p:spTree>
    <p:extLst>
      <p:ext uri="{BB962C8B-B14F-4D97-AF65-F5344CB8AC3E}">
        <p14:creationId xmlns:p14="http://schemas.microsoft.com/office/powerpoint/2010/main" val="153933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8</a:t>
            </a:fld>
            <a:endParaRPr lang="zh-CN" altLang="en-US"/>
          </a:p>
        </p:txBody>
      </p:sp>
    </p:spTree>
    <p:extLst>
      <p:ext uri="{BB962C8B-B14F-4D97-AF65-F5344CB8AC3E}">
        <p14:creationId xmlns:p14="http://schemas.microsoft.com/office/powerpoint/2010/main" val="846641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C538A16-44D0-4638-ACD6-43A88F095A25}" type="slidenum">
              <a:rPr lang="zh-CN" altLang="en-US" smtClean="0"/>
              <a:t>9</a:t>
            </a:fld>
            <a:endParaRPr lang="zh-CN" altLang="en-US"/>
          </a:p>
        </p:txBody>
      </p:sp>
    </p:spTree>
    <p:extLst>
      <p:ext uri="{BB962C8B-B14F-4D97-AF65-F5344CB8AC3E}">
        <p14:creationId xmlns:p14="http://schemas.microsoft.com/office/powerpoint/2010/main" val="31227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0C80-32E4-4056-A931-89C44E0BD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8F90BA-A71D-4769-873C-87555F38D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8ABA0B-4882-443A-B178-0B2B17AB2423}"/>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CA64A28B-6384-4D14-983C-6BC5BEF282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FCF467-73D5-4CBF-A2EA-1E6C8987725E}"/>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5908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0393D-A113-4A5A-8D85-EE1D76C67E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4654279-7AA1-4F9B-A454-D1D859600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762AF3-54F8-425D-A4E7-15A9D4502AF9}"/>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2840AD86-2EAE-445E-B5E1-54E415D9C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C23B1-4CD7-40CD-9998-9149548B5A54}"/>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37041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B2D10F-E618-48FC-96AB-EEF8A8F008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2E706F6-9289-4D61-A818-B6309A2227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7CEFF8-DCF5-4969-972A-69DF5105EFAC}"/>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9F8C0F8A-DCF6-4C69-ADAC-79F51B1E67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3C8BB-352C-45F4-BDB8-5B81A620359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54749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003382" y="6232973"/>
            <a:ext cx="2743200" cy="341761"/>
          </a:xfrm>
          <a:prstGeom prst="rect">
            <a:avLst/>
          </a:prstGeom>
        </p:spPr>
        <p:txBody>
          <a:bodyPr lIns="0" tIns="0" rIns="0" bIns="0" anchor="b"/>
          <a:lstStyle>
            <a:lvl1pPr algn="r">
              <a:defRPr sz="1600" b="1">
                <a:solidFill>
                  <a:schemeClr val="tx2"/>
                </a:solidFill>
              </a:defRPr>
            </a:lvl1pPr>
          </a:lstStyle>
          <a:p>
            <a:fld id="{1AAC388E-FA9E-4A2C-95EA-1F6B3A07935A}" type="slidenum">
              <a:rPr lang="zh-CN" altLang="en-US" smtClean="0"/>
              <a:t>‹#›</a:t>
            </a:fld>
            <a:endParaRPr lang="zh-CN" altLang="en-US" dirty="0"/>
          </a:p>
        </p:txBody>
      </p:sp>
      <p:grpSp>
        <p:nvGrpSpPr>
          <p:cNvPr id="3" name="Group 74"/>
          <p:cNvGrpSpPr>
            <a:grpSpLocks noChangeAspect="1"/>
          </p:cNvGrpSpPr>
          <p:nvPr userDrawn="1"/>
        </p:nvGrpSpPr>
        <p:grpSpPr bwMode="auto">
          <a:xfrm>
            <a:off x="9873198" y="224064"/>
            <a:ext cx="1873384" cy="521122"/>
            <a:chOff x="954" y="660"/>
            <a:chExt cx="1269" cy="353"/>
          </a:xfrm>
          <a:solidFill>
            <a:schemeClr val="tx2"/>
          </a:solidFill>
        </p:grpSpPr>
        <p:sp>
          <p:nvSpPr>
            <p:cNvPr id="5" name="Freeform 75"/>
            <p:cNvSpPr/>
            <p:nvPr userDrawn="1"/>
          </p:nvSpPr>
          <p:spPr bwMode="auto">
            <a:xfrm>
              <a:off x="1968" y="833"/>
              <a:ext cx="45" cy="46"/>
            </a:xfrm>
            <a:custGeom>
              <a:avLst/>
              <a:gdLst>
                <a:gd name="T0" fmla="*/ 10 w 36"/>
                <a:gd name="T1" fmla="*/ 35 h 37"/>
                <a:gd name="T2" fmla="*/ 6 w 36"/>
                <a:gd name="T3" fmla="*/ 25 h 37"/>
                <a:gd name="T4" fmla="*/ 0 w 36"/>
                <a:gd name="T5" fmla="*/ 11 h 37"/>
                <a:gd name="T6" fmla="*/ 23 w 36"/>
                <a:gd name="T7" fmla="*/ 4 h 37"/>
                <a:gd name="T8" fmla="*/ 28 w 36"/>
                <a:gd name="T9" fmla="*/ 9 h 37"/>
                <a:gd name="T10" fmla="*/ 30 w 36"/>
                <a:gd name="T11" fmla="*/ 29 h 37"/>
                <a:gd name="T12" fmla="*/ 10 w 3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10" y="35"/>
                  </a:moveTo>
                  <a:cubicBezTo>
                    <a:pt x="3" y="34"/>
                    <a:pt x="7" y="31"/>
                    <a:pt x="6" y="25"/>
                  </a:cubicBezTo>
                  <a:cubicBezTo>
                    <a:pt x="5" y="20"/>
                    <a:pt x="0" y="14"/>
                    <a:pt x="0" y="11"/>
                  </a:cubicBezTo>
                  <a:cubicBezTo>
                    <a:pt x="1" y="0"/>
                    <a:pt x="15" y="0"/>
                    <a:pt x="23" y="4"/>
                  </a:cubicBezTo>
                  <a:cubicBezTo>
                    <a:pt x="25" y="4"/>
                    <a:pt x="26" y="7"/>
                    <a:pt x="28" y="9"/>
                  </a:cubicBezTo>
                  <a:cubicBezTo>
                    <a:pt x="32" y="14"/>
                    <a:pt x="36" y="23"/>
                    <a:pt x="30" y="29"/>
                  </a:cubicBezTo>
                  <a:cubicBezTo>
                    <a:pt x="25" y="34"/>
                    <a:pt x="17" y="37"/>
                    <a:pt x="10"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 name="Freeform 76"/>
            <p:cNvSpPr/>
            <p:nvPr userDrawn="1"/>
          </p:nvSpPr>
          <p:spPr bwMode="auto">
            <a:xfrm>
              <a:off x="1837" y="698"/>
              <a:ext cx="160" cy="165"/>
            </a:xfrm>
            <a:custGeom>
              <a:avLst/>
              <a:gdLst>
                <a:gd name="T0" fmla="*/ 33 w 129"/>
                <a:gd name="T1" fmla="*/ 133 h 133"/>
                <a:gd name="T2" fmla="*/ 32 w 129"/>
                <a:gd name="T3" fmla="*/ 133 h 133"/>
                <a:gd name="T4" fmla="*/ 33 w 129"/>
                <a:gd name="T5" fmla="*/ 130 h 133"/>
                <a:gd name="T6" fmla="*/ 55 w 129"/>
                <a:gd name="T7" fmla="*/ 116 h 133"/>
                <a:gd name="T8" fmla="*/ 67 w 129"/>
                <a:gd name="T9" fmla="*/ 99 h 133"/>
                <a:gd name="T10" fmla="*/ 25 w 129"/>
                <a:gd name="T11" fmla="*/ 115 h 133"/>
                <a:gd name="T12" fmla="*/ 8 w 129"/>
                <a:gd name="T13" fmla="*/ 108 h 133"/>
                <a:gd name="T14" fmla="*/ 8 w 129"/>
                <a:gd name="T15" fmla="*/ 107 h 133"/>
                <a:gd name="T16" fmla="*/ 8 w 129"/>
                <a:gd name="T17" fmla="*/ 92 h 133"/>
                <a:gd name="T18" fmla="*/ 60 w 129"/>
                <a:gd name="T19" fmla="*/ 80 h 133"/>
                <a:gd name="T20" fmla="*/ 75 w 129"/>
                <a:gd name="T21" fmla="*/ 72 h 133"/>
                <a:gd name="T22" fmla="*/ 77 w 129"/>
                <a:gd name="T23" fmla="*/ 14 h 133"/>
                <a:gd name="T24" fmla="*/ 99 w 129"/>
                <a:gd name="T25" fmla="*/ 16 h 133"/>
                <a:gd name="T26" fmla="*/ 103 w 129"/>
                <a:gd name="T27" fmla="*/ 21 h 133"/>
                <a:gd name="T28" fmla="*/ 104 w 129"/>
                <a:gd name="T29" fmla="*/ 21 h 133"/>
                <a:gd name="T30" fmla="*/ 103 w 129"/>
                <a:gd name="T31" fmla="*/ 35 h 133"/>
                <a:gd name="T32" fmla="*/ 98 w 129"/>
                <a:gd name="T33" fmla="*/ 65 h 133"/>
                <a:gd name="T34" fmla="*/ 126 w 129"/>
                <a:gd name="T35" fmla="*/ 54 h 133"/>
                <a:gd name="T36" fmla="*/ 123 w 129"/>
                <a:gd name="T37" fmla="*/ 69 h 133"/>
                <a:gd name="T38" fmla="*/ 95 w 129"/>
                <a:gd name="T39" fmla="*/ 81 h 133"/>
                <a:gd name="T40" fmla="*/ 82 w 129"/>
                <a:gd name="T41" fmla="*/ 111 h 133"/>
                <a:gd name="T42" fmla="*/ 75 w 129"/>
                <a:gd name="T43" fmla="*/ 118 h 133"/>
                <a:gd name="T44" fmla="*/ 56 w 129"/>
                <a:gd name="T45" fmla="*/ 128 h 133"/>
                <a:gd name="T46" fmla="*/ 33 w 129"/>
                <a:gd name="T4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33">
                  <a:moveTo>
                    <a:pt x="33" y="133"/>
                  </a:moveTo>
                  <a:cubicBezTo>
                    <a:pt x="33" y="133"/>
                    <a:pt x="33" y="133"/>
                    <a:pt x="32" y="133"/>
                  </a:cubicBezTo>
                  <a:cubicBezTo>
                    <a:pt x="32" y="132"/>
                    <a:pt x="32" y="131"/>
                    <a:pt x="33" y="130"/>
                  </a:cubicBezTo>
                  <a:cubicBezTo>
                    <a:pt x="35" y="130"/>
                    <a:pt x="55" y="117"/>
                    <a:pt x="55" y="116"/>
                  </a:cubicBezTo>
                  <a:cubicBezTo>
                    <a:pt x="60" y="111"/>
                    <a:pt x="66" y="106"/>
                    <a:pt x="67" y="99"/>
                  </a:cubicBezTo>
                  <a:cubicBezTo>
                    <a:pt x="53" y="104"/>
                    <a:pt x="40" y="114"/>
                    <a:pt x="25" y="115"/>
                  </a:cubicBezTo>
                  <a:cubicBezTo>
                    <a:pt x="18" y="113"/>
                    <a:pt x="13" y="110"/>
                    <a:pt x="8" y="108"/>
                  </a:cubicBezTo>
                  <a:cubicBezTo>
                    <a:pt x="8" y="107"/>
                    <a:pt x="8" y="107"/>
                    <a:pt x="8" y="107"/>
                  </a:cubicBezTo>
                  <a:cubicBezTo>
                    <a:pt x="1" y="102"/>
                    <a:pt x="0" y="95"/>
                    <a:pt x="8" y="92"/>
                  </a:cubicBezTo>
                  <a:cubicBezTo>
                    <a:pt x="23" y="96"/>
                    <a:pt x="46" y="85"/>
                    <a:pt x="60" y="80"/>
                  </a:cubicBezTo>
                  <a:cubicBezTo>
                    <a:pt x="63" y="78"/>
                    <a:pt x="72" y="75"/>
                    <a:pt x="75" y="72"/>
                  </a:cubicBezTo>
                  <a:cubicBezTo>
                    <a:pt x="78" y="52"/>
                    <a:pt x="76" y="33"/>
                    <a:pt x="77" y="14"/>
                  </a:cubicBezTo>
                  <a:cubicBezTo>
                    <a:pt x="82" y="0"/>
                    <a:pt x="90" y="10"/>
                    <a:pt x="99" y="16"/>
                  </a:cubicBezTo>
                  <a:cubicBezTo>
                    <a:pt x="99" y="18"/>
                    <a:pt x="101" y="19"/>
                    <a:pt x="103" y="21"/>
                  </a:cubicBezTo>
                  <a:cubicBezTo>
                    <a:pt x="103" y="21"/>
                    <a:pt x="103" y="21"/>
                    <a:pt x="104" y="21"/>
                  </a:cubicBezTo>
                  <a:cubicBezTo>
                    <a:pt x="107" y="27"/>
                    <a:pt x="108" y="30"/>
                    <a:pt x="103" y="35"/>
                  </a:cubicBezTo>
                  <a:cubicBezTo>
                    <a:pt x="99" y="44"/>
                    <a:pt x="97" y="54"/>
                    <a:pt x="98" y="65"/>
                  </a:cubicBezTo>
                  <a:cubicBezTo>
                    <a:pt x="108" y="63"/>
                    <a:pt x="114" y="55"/>
                    <a:pt x="126" y="54"/>
                  </a:cubicBezTo>
                  <a:cubicBezTo>
                    <a:pt x="129" y="60"/>
                    <a:pt x="128" y="65"/>
                    <a:pt x="123" y="69"/>
                  </a:cubicBezTo>
                  <a:cubicBezTo>
                    <a:pt x="114" y="73"/>
                    <a:pt x="105" y="77"/>
                    <a:pt x="95" y="81"/>
                  </a:cubicBezTo>
                  <a:cubicBezTo>
                    <a:pt x="93" y="91"/>
                    <a:pt x="89" y="103"/>
                    <a:pt x="82" y="111"/>
                  </a:cubicBezTo>
                  <a:cubicBezTo>
                    <a:pt x="81" y="113"/>
                    <a:pt x="76" y="117"/>
                    <a:pt x="75" y="118"/>
                  </a:cubicBezTo>
                  <a:cubicBezTo>
                    <a:pt x="69" y="122"/>
                    <a:pt x="63" y="126"/>
                    <a:pt x="56" y="128"/>
                  </a:cubicBezTo>
                  <a:cubicBezTo>
                    <a:pt x="37" y="133"/>
                    <a:pt x="37" y="133"/>
                    <a:pt x="33" y="1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 name="Freeform 77"/>
            <p:cNvSpPr/>
            <p:nvPr userDrawn="1"/>
          </p:nvSpPr>
          <p:spPr bwMode="auto">
            <a:xfrm>
              <a:off x="1630" y="796"/>
              <a:ext cx="94" cy="110"/>
            </a:xfrm>
            <a:custGeom>
              <a:avLst/>
              <a:gdLst>
                <a:gd name="T0" fmla="*/ 17 w 76"/>
                <a:gd name="T1" fmla="*/ 88 h 88"/>
                <a:gd name="T2" fmla="*/ 0 w 76"/>
                <a:gd name="T3" fmla="*/ 70 h 88"/>
                <a:gd name="T4" fmla="*/ 2 w 76"/>
                <a:gd name="T5" fmla="*/ 65 h 88"/>
                <a:gd name="T6" fmla="*/ 50 w 76"/>
                <a:gd name="T7" fmla="*/ 26 h 88"/>
                <a:gd name="T8" fmla="*/ 65 w 76"/>
                <a:gd name="T9" fmla="*/ 5 h 88"/>
                <a:gd name="T10" fmla="*/ 66 w 76"/>
                <a:gd name="T11" fmla="*/ 4 h 88"/>
                <a:gd name="T12" fmla="*/ 66 w 76"/>
                <a:gd name="T13" fmla="*/ 4 h 88"/>
                <a:gd name="T14" fmla="*/ 76 w 76"/>
                <a:gd name="T15" fmla="*/ 5 h 88"/>
                <a:gd name="T16" fmla="*/ 65 w 76"/>
                <a:gd name="T17" fmla="*/ 19 h 88"/>
                <a:gd name="T18" fmla="*/ 54 w 76"/>
                <a:gd name="T19" fmla="*/ 43 h 88"/>
                <a:gd name="T20" fmla="*/ 48 w 76"/>
                <a:gd name="T21" fmla="*/ 54 h 88"/>
                <a:gd name="T22" fmla="*/ 35 w 76"/>
                <a:gd name="T23" fmla="*/ 72 h 88"/>
                <a:gd name="T24" fmla="*/ 21 w 76"/>
                <a:gd name="T25" fmla="*/ 87 h 88"/>
                <a:gd name="T26" fmla="*/ 17 w 76"/>
                <a:gd name="T2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88">
                  <a:moveTo>
                    <a:pt x="17" y="88"/>
                  </a:moveTo>
                  <a:cubicBezTo>
                    <a:pt x="10" y="84"/>
                    <a:pt x="3" y="76"/>
                    <a:pt x="0" y="70"/>
                  </a:cubicBezTo>
                  <a:cubicBezTo>
                    <a:pt x="0" y="69"/>
                    <a:pt x="1" y="67"/>
                    <a:pt x="2" y="65"/>
                  </a:cubicBezTo>
                  <a:cubicBezTo>
                    <a:pt x="18" y="52"/>
                    <a:pt x="35" y="41"/>
                    <a:pt x="50" y="26"/>
                  </a:cubicBezTo>
                  <a:cubicBezTo>
                    <a:pt x="54" y="19"/>
                    <a:pt x="60" y="12"/>
                    <a:pt x="65" y="5"/>
                  </a:cubicBezTo>
                  <a:cubicBezTo>
                    <a:pt x="65" y="5"/>
                    <a:pt x="66" y="5"/>
                    <a:pt x="66" y="4"/>
                  </a:cubicBezTo>
                  <a:cubicBezTo>
                    <a:pt x="66" y="4"/>
                    <a:pt x="66" y="4"/>
                    <a:pt x="66" y="4"/>
                  </a:cubicBezTo>
                  <a:cubicBezTo>
                    <a:pt x="70" y="0"/>
                    <a:pt x="72" y="0"/>
                    <a:pt x="76" y="5"/>
                  </a:cubicBezTo>
                  <a:cubicBezTo>
                    <a:pt x="76" y="10"/>
                    <a:pt x="68" y="14"/>
                    <a:pt x="65" y="19"/>
                  </a:cubicBezTo>
                  <a:cubicBezTo>
                    <a:pt x="62" y="27"/>
                    <a:pt x="58" y="35"/>
                    <a:pt x="54" y="43"/>
                  </a:cubicBezTo>
                  <a:cubicBezTo>
                    <a:pt x="53" y="45"/>
                    <a:pt x="53" y="45"/>
                    <a:pt x="48" y="54"/>
                  </a:cubicBezTo>
                  <a:cubicBezTo>
                    <a:pt x="43" y="57"/>
                    <a:pt x="37" y="66"/>
                    <a:pt x="35" y="72"/>
                  </a:cubicBezTo>
                  <a:cubicBezTo>
                    <a:pt x="29" y="75"/>
                    <a:pt x="27" y="84"/>
                    <a:pt x="21" y="87"/>
                  </a:cubicBezTo>
                  <a:cubicBezTo>
                    <a:pt x="19" y="87"/>
                    <a:pt x="18" y="87"/>
                    <a:pt x="17" y="8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8" name="Freeform 78"/>
            <p:cNvSpPr/>
            <p:nvPr userDrawn="1"/>
          </p:nvSpPr>
          <p:spPr bwMode="auto">
            <a:xfrm>
              <a:off x="1749" y="791"/>
              <a:ext cx="53" cy="41"/>
            </a:xfrm>
            <a:custGeom>
              <a:avLst/>
              <a:gdLst>
                <a:gd name="T0" fmla="*/ 19 w 43"/>
                <a:gd name="T1" fmla="*/ 33 h 33"/>
                <a:gd name="T2" fmla="*/ 0 w 43"/>
                <a:gd name="T3" fmla="*/ 20 h 33"/>
                <a:gd name="T4" fmla="*/ 2 w 43"/>
                <a:gd name="T5" fmla="*/ 14 h 33"/>
                <a:gd name="T6" fmla="*/ 6 w 43"/>
                <a:gd name="T7" fmla="*/ 13 h 33"/>
                <a:gd name="T8" fmla="*/ 17 w 43"/>
                <a:gd name="T9" fmla="*/ 12 h 33"/>
                <a:gd name="T10" fmla="*/ 43 w 43"/>
                <a:gd name="T11" fmla="*/ 5 h 33"/>
                <a:gd name="T12" fmla="*/ 19 w 43"/>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43" h="33">
                  <a:moveTo>
                    <a:pt x="19" y="33"/>
                  </a:moveTo>
                  <a:cubicBezTo>
                    <a:pt x="9" y="33"/>
                    <a:pt x="6" y="26"/>
                    <a:pt x="0" y="20"/>
                  </a:cubicBezTo>
                  <a:cubicBezTo>
                    <a:pt x="0" y="18"/>
                    <a:pt x="2" y="16"/>
                    <a:pt x="2" y="14"/>
                  </a:cubicBezTo>
                  <a:cubicBezTo>
                    <a:pt x="4" y="14"/>
                    <a:pt x="4" y="14"/>
                    <a:pt x="6" y="13"/>
                  </a:cubicBezTo>
                  <a:cubicBezTo>
                    <a:pt x="10" y="12"/>
                    <a:pt x="12" y="12"/>
                    <a:pt x="17" y="12"/>
                  </a:cubicBezTo>
                  <a:cubicBezTo>
                    <a:pt x="22" y="11"/>
                    <a:pt x="38" y="0"/>
                    <a:pt x="43" y="5"/>
                  </a:cubicBezTo>
                  <a:cubicBezTo>
                    <a:pt x="43" y="17"/>
                    <a:pt x="30" y="30"/>
                    <a:pt x="19"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9" name="Freeform 79"/>
            <p:cNvSpPr/>
            <p:nvPr userDrawn="1"/>
          </p:nvSpPr>
          <p:spPr bwMode="auto">
            <a:xfrm>
              <a:off x="1668" y="766"/>
              <a:ext cx="36" cy="42"/>
            </a:xfrm>
            <a:custGeom>
              <a:avLst/>
              <a:gdLst>
                <a:gd name="T0" fmla="*/ 5 w 29"/>
                <a:gd name="T1" fmla="*/ 34 h 34"/>
                <a:gd name="T2" fmla="*/ 0 w 29"/>
                <a:gd name="T3" fmla="*/ 9 h 34"/>
                <a:gd name="T4" fmla="*/ 19 w 29"/>
                <a:gd name="T5" fmla="*/ 6 h 34"/>
                <a:gd name="T6" fmla="*/ 23 w 29"/>
                <a:gd name="T7" fmla="*/ 26 h 34"/>
                <a:gd name="T8" fmla="*/ 5 w 29"/>
                <a:gd name="T9" fmla="*/ 34 h 34"/>
              </a:gdLst>
              <a:ahLst/>
              <a:cxnLst>
                <a:cxn ang="0">
                  <a:pos x="T0" y="T1"/>
                </a:cxn>
                <a:cxn ang="0">
                  <a:pos x="T2" y="T3"/>
                </a:cxn>
                <a:cxn ang="0">
                  <a:pos x="T4" y="T5"/>
                </a:cxn>
                <a:cxn ang="0">
                  <a:pos x="T6" y="T7"/>
                </a:cxn>
                <a:cxn ang="0">
                  <a:pos x="T8" y="T9"/>
                </a:cxn>
              </a:cxnLst>
              <a:rect l="0" t="0" r="r" b="b"/>
              <a:pathLst>
                <a:path w="29" h="34">
                  <a:moveTo>
                    <a:pt x="5" y="34"/>
                  </a:moveTo>
                  <a:cubicBezTo>
                    <a:pt x="1" y="30"/>
                    <a:pt x="0" y="14"/>
                    <a:pt x="0" y="9"/>
                  </a:cubicBezTo>
                  <a:cubicBezTo>
                    <a:pt x="3" y="0"/>
                    <a:pt x="12" y="0"/>
                    <a:pt x="19" y="6"/>
                  </a:cubicBezTo>
                  <a:cubicBezTo>
                    <a:pt x="25" y="14"/>
                    <a:pt x="29" y="17"/>
                    <a:pt x="23" y="26"/>
                  </a:cubicBezTo>
                  <a:cubicBezTo>
                    <a:pt x="16" y="32"/>
                    <a:pt x="13" y="32"/>
                    <a:pt x="5"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0" name="Freeform 80"/>
            <p:cNvSpPr/>
            <p:nvPr userDrawn="1"/>
          </p:nvSpPr>
          <p:spPr bwMode="auto">
            <a:xfrm>
              <a:off x="1748" y="739"/>
              <a:ext cx="63" cy="60"/>
            </a:xfrm>
            <a:custGeom>
              <a:avLst/>
              <a:gdLst>
                <a:gd name="T0" fmla="*/ 17 w 51"/>
                <a:gd name="T1" fmla="*/ 48 h 48"/>
                <a:gd name="T2" fmla="*/ 21 w 51"/>
                <a:gd name="T3" fmla="*/ 30 h 48"/>
                <a:gd name="T4" fmla="*/ 13 w 51"/>
                <a:gd name="T5" fmla="*/ 32 h 48"/>
                <a:gd name="T6" fmla="*/ 3 w 51"/>
                <a:gd name="T7" fmla="*/ 15 h 48"/>
                <a:gd name="T8" fmla="*/ 13 w 51"/>
                <a:gd name="T9" fmla="*/ 11 h 48"/>
                <a:gd name="T10" fmla="*/ 33 w 51"/>
                <a:gd name="T11" fmla="*/ 2 h 48"/>
                <a:gd name="T12" fmla="*/ 51 w 51"/>
                <a:gd name="T13" fmla="*/ 18 h 48"/>
                <a:gd name="T14" fmla="*/ 39 w 51"/>
                <a:gd name="T15" fmla="*/ 36 h 48"/>
                <a:gd name="T16" fmla="*/ 22 w 51"/>
                <a:gd name="T17" fmla="*/ 47 h 48"/>
                <a:gd name="T18" fmla="*/ 17 w 51"/>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17" y="48"/>
                  </a:moveTo>
                  <a:cubicBezTo>
                    <a:pt x="16" y="43"/>
                    <a:pt x="23" y="33"/>
                    <a:pt x="21" y="30"/>
                  </a:cubicBezTo>
                  <a:cubicBezTo>
                    <a:pt x="18" y="31"/>
                    <a:pt x="16" y="32"/>
                    <a:pt x="13" y="32"/>
                  </a:cubicBezTo>
                  <a:cubicBezTo>
                    <a:pt x="7" y="29"/>
                    <a:pt x="0" y="21"/>
                    <a:pt x="3" y="15"/>
                  </a:cubicBezTo>
                  <a:cubicBezTo>
                    <a:pt x="7" y="10"/>
                    <a:pt x="6" y="12"/>
                    <a:pt x="13" y="11"/>
                  </a:cubicBezTo>
                  <a:cubicBezTo>
                    <a:pt x="19" y="8"/>
                    <a:pt x="26" y="5"/>
                    <a:pt x="33" y="2"/>
                  </a:cubicBezTo>
                  <a:cubicBezTo>
                    <a:pt x="45" y="0"/>
                    <a:pt x="50" y="6"/>
                    <a:pt x="51" y="18"/>
                  </a:cubicBezTo>
                  <a:cubicBezTo>
                    <a:pt x="49" y="25"/>
                    <a:pt x="44" y="31"/>
                    <a:pt x="39" y="36"/>
                  </a:cubicBezTo>
                  <a:cubicBezTo>
                    <a:pt x="33" y="40"/>
                    <a:pt x="27" y="44"/>
                    <a:pt x="22" y="47"/>
                  </a:cubicBezTo>
                  <a:cubicBezTo>
                    <a:pt x="20" y="47"/>
                    <a:pt x="19" y="48"/>
                    <a:pt x="17" y="4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1" name="Freeform 81"/>
            <p:cNvSpPr/>
            <p:nvPr userDrawn="1"/>
          </p:nvSpPr>
          <p:spPr bwMode="auto">
            <a:xfrm>
              <a:off x="1687" y="715"/>
              <a:ext cx="38" cy="42"/>
            </a:xfrm>
            <a:custGeom>
              <a:avLst/>
              <a:gdLst>
                <a:gd name="T0" fmla="*/ 3 w 31"/>
                <a:gd name="T1" fmla="*/ 34 h 34"/>
                <a:gd name="T2" fmla="*/ 3 w 31"/>
                <a:gd name="T3" fmla="*/ 29 h 34"/>
                <a:gd name="T4" fmla="*/ 0 w 31"/>
                <a:gd name="T5" fmla="*/ 16 h 34"/>
                <a:gd name="T6" fmla="*/ 7 w 31"/>
                <a:gd name="T7" fmla="*/ 0 h 34"/>
                <a:gd name="T8" fmla="*/ 26 w 31"/>
                <a:gd name="T9" fmla="*/ 23 h 34"/>
                <a:gd name="T10" fmla="*/ 3 w 31"/>
                <a:gd name="T11" fmla="*/ 34 h 34"/>
              </a:gdLst>
              <a:ahLst/>
              <a:cxnLst>
                <a:cxn ang="0">
                  <a:pos x="T0" y="T1"/>
                </a:cxn>
                <a:cxn ang="0">
                  <a:pos x="T2" y="T3"/>
                </a:cxn>
                <a:cxn ang="0">
                  <a:pos x="T4" y="T5"/>
                </a:cxn>
                <a:cxn ang="0">
                  <a:pos x="T6" y="T7"/>
                </a:cxn>
                <a:cxn ang="0">
                  <a:pos x="T8" y="T9"/>
                </a:cxn>
                <a:cxn ang="0">
                  <a:pos x="T10" y="T11"/>
                </a:cxn>
              </a:cxnLst>
              <a:rect l="0" t="0" r="r" b="b"/>
              <a:pathLst>
                <a:path w="31" h="34">
                  <a:moveTo>
                    <a:pt x="3" y="34"/>
                  </a:moveTo>
                  <a:cubicBezTo>
                    <a:pt x="1" y="32"/>
                    <a:pt x="2" y="31"/>
                    <a:pt x="3" y="29"/>
                  </a:cubicBezTo>
                  <a:cubicBezTo>
                    <a:pt x="3" y="24"/>
                    <a:pt x="0" y="20"/>
                    <a:pt x="0" y="16"/>
                  </a:cubicBezTo>
                  <a:cubicBezTo>
                    <a:pt x="1" y="7"/>
                    <a:pt x="0" y="4"/>
                    <a:pt x="7" y="0"/>
                  </a:cubicBezTo>
                  <a:cubicBezTo>
                    <a:pt x="12" y="3"/>
                    <a:pt x="31" y="12"/>
                    <a:pt x="26" y="23"/>
                  </a:cubicBezTo>
                  <a:cubicBezTo>
                    <a:pt x="21" y="29"/>
                    <a:pt x="11" y="33"/>
                    <a:pt x="3" y="3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2" name="Freeform 82"/>
            <p:cNvSpPr/>
            <p:nvPr userDrawn="1"/>
          </p:nvSpPr>
          <p:spPr bwMode="auto">
            <a:xfrm>
              <a:off x="1365" y="728"/>
              <a:ext cx="244" cy="186"/>
            </a:xfrm>
            <a:custGeom>
              <a:avLst/>
              <a:gdLst>
                <a:gd name="T0" fmla="*/ 20 w 197"/>
                <a:gd name="T1" fmla="*/ 150 h 150"/>
                <a:gd name="T2" fmla="*/ 13 w 197"/>
                <a:gd name="T3" fmla="*/ 119 h 150"/>
                <a:gd name="T4" fmla="*/ 17 w 197"/>
                <a:gd name="T5" fmla="*/ 114 h 150"/>
                <a:gd name="T6" fmla="*/ 17 w 197"/>
                <a:gd name="T7" fmla="*/ 113 h 150"/>
                <a:gd name="T8" fmla="*/ 44 w 197"/>
                <a:gd name="T9" fmla="*/ 77 h 150"/>
                <a:gd name="T10" fmla="*/ 52 w 197"/>
                <a:gd name="T11" fmla="*/ 67 h 150"/>
                <a:gd name="T12" fmla="*/ 53 w 197"/>
                <a:gd name="T13" fmla="*/ 78 h 150"/>
                <a:gd name="T14" fmla="*/ 60 w 197"/>
                <a:gd name="T15" fmla="*/ 77 h 150"/>
                <a:gd name="T16" fmla="*/ 85 w 197"/>
                <a:gd name="T17" fmla="*/ 58 h 150"/>
                <a:gd name="T18" fmla="*/ 87 w 197"/>
                <a:gd name="T19" fmla="*/ 48 h 150"/>
                <a:gd name="T20" fmla="*/ 68 w 197"/>
                <a:gd name="T21" fmla="*/ 44 h 150"/>
                <a:gd name="T22" fmla="*/ 88 w 197"/>
                <a:gd name="T23" fmla="*/ 29 h 150"/>
                <a:gd name="T24" fmla="*/ 92 w 197"/>
                <a:gd name="T25" fmla="*/ 9 h 150"/>
                <a:gd name="T26" fmla="*/ 109 w 197"/>
                <a:gd name="T27" fmla="*/ 22 h 150"/>
                <a:gd name="T28" fmla="*/ 110 w 197"/>
                <a:gd name="T29" fmla="*/ 37 h 150"/>
                <a:gd name="T30" fmla="*/ 108 w 197"/>
                <a:gd name="T31" fmla="*/ 46 h 150"/>
                <a:gd name="T32" fmla="*/ 111 w 197"/>
                <a:gd name="T33" fmla="*/ 46 h 150"/>
                <a:gd name="T34" fmla="*/ 131 w 197"/>
                <a:gd name="T35" fmla="*/ 32 h 150"/>
                <a:gd name="T36" fmla="*/ 140 w 197"/>
                <a:gd name="T37" fmla="*/ 5 h 150"/>
                <a:gd name="T38" fmla="*/ 163 w 197"/>
                <a:gd name="T39" fmla="*/ 11 h 150"/>
                <a:gd name="T40" fmla="*/ 176 w 197"/>
                <a:gd name="T41" fmla="*/ 5 h 150"/>
                <a:gd name="T42" fmla="*/ 182 w 197"/>
                <a:gd name="T43" fmla="*/ 4 h 150"/>
                <a:gd name="T44" fmla="*/ 184 w 197"/>
                <a:gd name="T45" fmla="*/ 13 h 150"/>
                <a:gd name="T46" fmla="*/ 157 w 197"/>
                <a:gd name="T47" fmla="*/ 39 h 150"/>
                <a:gd name="T48" fmla="*/ 166 w 197"/>
                <a:gd name="T49" fmla="*/ 29 h 150"/>
                <a:gd name="T50" fmla="*/ 190 w 197"/>
                <a:gd name="T51" fmla="*/ 34 h 150"/>
                <a:gd name="T52" fmla="*/ 184 w 197"/>
                <a:gd name="T53" fmla="*/ 50 h 150"/>
                <a:gd name="T54" fmla="*/ 182 w 197"/>
                <a:gd name="T55" fmla="*/ 54 h 150"/>
                <a:gd name="T56" fmla="*/ 182 w 197"/>
                <a:gd name="T57" fmla="*/ 93 h 150"/>
                <a:gd name="T58" fmla="*/ 173 w 197"/>
                <a:gd name="T59" fmla="*/ 107 h 150"/>
                <a:gd name="T60" fmla="*/ 173 w 197"/>
                <a:gd name="T61" fmla="*/ 107 h 150"/>
                <a:gd name="T62" fmla="*/ 172 w 197"/>
                <a:gd name="T63" fmla="*/ 107 h 150"/>
                <a:gd name="T64" fmla="*/ 158 w 197"/>
                <a:gd name="T65" fmla="*/ 113 h 150"/>
                <a:gd name="T66" fmla="*/ 158 w 197"/>
                <a:gd name="T67" fmla="*/ 58 h 150"/>
                <a:gd name="T68" fmla="*/ 157 w 197"/>
                <a:gd name="T69" fmla="*/ 58 h 150"/>
                <a:gd name="T70" fmla="*/ 139 w 197"/>
                <a:gd name="T71" fmla="*/ 89 h 150"/>
                <a:gd name="T72" fmla="*/ 124 w 197"/>
                <a:gd name="T73" fmla="*/ 80 h 150"/>
                <a:gd name="T74" fmla="*/ 128 w 197"/>
                <a:gd name="T75" fmla="*/ 76 h 150"/>
                <a:gd name="T76" fmla="*/ 130 w 197"/>
                <a:gd name="T77" fmla="*/ 45 h 150"/>
                <a:gd name="T78" fmla="*/ 111 w 197"/>
                <a:gd name="T79" fmla="*/ 64 h 150"/>
                <a:gd name="T80" fmla="*/ 102 w 197"/>
                <a:gd name="T81" fmla="*/ 70 h 150"/>
                <a:gd name="T82" fmla="*/ 97 w 197"/>
                <a:gd name="T83" fmla="*/ 91 h 150"/>
                <a:gd name="T84" fmla="*/ 92 w 197"/>
                <a:gd name="T85" fmla="*/ 101 h 150"/>
                <a:gd name="T86" fmla="*/ 91 w 197"/>
                <a:gd name="T87" fmla="*/ 102 h 150"/>
                <a:gd name="T88" fmla="*/ 74 w 197"/>
                <a:gd name="T89" fmla="*/ 110 h 150"/>
                <a:gd name="T90" fmla="*/ 74 w 197"/>
                <a:gd name="T91" fmla="*/ 107 h 150"/>
                <a:gd name="T92" fmla="*/ 82 w 197"/>
                <a:gd name="T93" fmla="*/ 85 h 150"/>
                <a:gd name="T94" fmla="*/ 63 w 197"/>
                <a:gd name="T95" fmla="*/ 94 h 150"/>
                <a:gd name="T96" fmla="*/ 53 w 197"/>
                <a:gd name="T97" fmla="*/ 91 h 150"/>
                <a:gd name="T98" fmla="*/ 52 w 197"/>
                <a:gd name="T99" fmla="*/ 90 h 150"/>
                <a:gd name="T100" fmla="*/ 48 w 197"/>
                <a:gd name="T101" fmla="*/ 88 h 150"/>
                <a:gd name="T102" fmla="*/ 44 w 197"/>
                <a:gd name="T103" fmla="*/ 100 h 150"/>
                <a:gd name="T104" fmla="*/ 27 w 197"/>
                <a:gd name="T105" fmla="*/ 147 h 150"/>
                <a:gd name="T106" fmla="*/ 20 w 197"/>
                <a:gd name="T10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50">
                  <a:moveTo>
                    <a:pt x="20" y="150"/>
                  </a:moveTo>
                  <a:cubicBezTo>
                    <a:pt x="9" y="146"/>
                    <a:pt x="0" y="124"/>
                    <a:pt x="13" y="119"/>
                  </a:cubicBezTo>
                  <a:cubicBezTo>
                    <a:pt x="13" y="117"/>
                    <a:pt x="15" y="115"/>
                    <a:pt x="17" y="114"/>
                  </a:cubicBezTo>
                  <a:cubicBezTo>
                    <a:pt x="17" y="114"/>
                    <a:pt x="17" y="113"/>
                    <a:pt x="17" y="113"/>
                  </a:cubicBezTo>
                  <a:cubicBezTo>
                    <a:pt x="27" y="103"/>
                    <a:pt x="35" y="88"/>
                    <a:pt x="44" y="77"/>
                  </a:cubicBezTo>
                  <a:cubicBezTo>
                    <a:pt x="46" y="72"/>
                    <a:pt x="47" y="68"/>
                    <a:pt x="52" y="67"/>
                  </a:cubicBezTo>
                  <a:cubicBezTo>
                    <a:pt x="55" y="69"/>
                    <a:pt x="54" y="74"/>
                    <a:pt x="53" y="78"/>
                  </a:cubicBezTo>
                  <a:cubicBezTo>
                    <a:pt x="54" y="79"/>
                    <a:pt x="58" y="78"/>
                    <a:pt x="60" y="77"/>
                  </a:cubicBezTo>
                  <a:cubicBezTo>
                    <a:pt x="68" y="71"/>
                    <a:pt x="78" y="65"/>
                    <a:pt x="85" y="58"/>
                  </a:cubicBezTo>
                  <a:cubicBezTo>
                    <a:pt x="86" y="55"/>
                    <a:pt x="86" y="52"/>
                    <a:pt x="87" y="48"/>
                  </a:cubicBezTo>
                  <a:cubicBezTo>
                    <a:pt x="81" y="50"/>
                    <a:pt x="64" y="54"/>
                    <a:pt x="68" y="44"/>
                  </a:cubicBezTo>
                  <a:cubicBezTo>
                    <a:pt x="75" y="41"/>
                    <a:pt x="84" y="36"/>
                    <a:pt x="88" y="29"/>
                  </a:cubicBezTo>
                  <a:cubicBezTo>
                    <a:pt x="90" y="22"/>
                    <a:pt x="89" y="14"/>
                    <a:pt x="92" y="9"/>
                  </a:cubicBezTo>
                  <a:cubicBezTo>
                    <a:pt x="99" y="5"/>
                    <a:pt x="108" y="14"/>
                    <a:pt x="109" y="22"/>
                  </a:cubicBezTo>
                  <a:cubicBezTo>
                    <a:pt x="112" y="27"/>
                    <a:pt x="121" y="21"/>
                    <a:pt x="110" y="37"/>
                  </a:cubicBezTo>
                  <a:cubicBezTo>
                    <a:pt x="108" y="39"/>
                    <a:pt x="108" y="42"/>
                    <a:pt x="108" y="46"/>
                  </a:cubicBezTo>
                  <a:cubicBezTo>
                    <a:pt x="109" y="46"/>
                    <a:pt x="110" y="46"/>
                    <a:pt x="111" y="46"/>
                  </a:cubicBezTo>
                  <a:cubicBezTo>
                    <a:pt x="117" y="41"/>
                    <a:pt x="124" y="36"/>
                    <a:pt x="131" y="32"/>
                  </a:cubicBezTo>
                  <a:cubicBezTo>
                    <a:pt x="133" y="22"/>
                    <a:pt x="135" y="14"/>
                    <a:pt x="140" y="5"/>
                  </a:cubicBezTo>
                  <a:cubicBezTo>
                    <a:pt x="147" y="0"/>
                    <a:pt x="156" y="5"/>
                    <a:pt x="163" y="11"/>
                  </a:cubicBezTo>
                  <a:cubicBezTo>
                    <a:pt x="168" y="11"/>
                    <a:pt x="172" y="8"/>
                    <a:pt x="176" y="5"/>
                  </a:cubicBezTo>
                  <a:cubicBezTo>
                    <a:pt x="178" y="4"/>
                    <a:pt x="178" y="4"/>
                    <a:pt x="182" y="4"/>
                  </a:cubicBezTo>
                  <a:cubicBezTo>
                    <a:pt x="183" y="7"/>
                    <a:pt x="184" y="9"/>
                    <a:pt x="184" y="13"/>
                  </a:cubicBezTo>
                  <a:cubicBezTo>
                    <a:pt x="181" y="24"/>
                    <a:pt x="151" y="27"/>
                    <a:pt x="157" y="39"/>
                  </a:cubicBezTo>
                  <a:cubicBezTo>
                    <a:pt x="162" y="39"/>
                    <a:pt x="164" y="33"/>
                    <a:pt x="166" y="29"/>
                  </a:cubicBezTo>
                  <a:cubicBezTo>
                    <a:pt x="171" y="26"/>
                    <a:pt x="184" y="30"/>
                    <a:pt x="190" y="34"/>
                  </a:cubicBezTo>
                  <a:cubicBezTo>
                    <a:pt x="197" y="42"/>
                    <a:pt x="192" y="45"/>
                    <a:pt x="184" y="50"/>
                  </a:cubicBezTo>
                  <a:cubicBezTo>
                    <a:pt x="183" y="52"/>
                    <a:pt x="183" y="53"/>
                    <a:pt x="182" y="54"/>
                  </a:cubicBezTo>
                  <a:cubicBezTo>
                    <a:pt x="181" y="70"/>
                    <a:pt x="181" y="70"/>
                    <a:pt x="182" y="93"/>
                  </a:cubicBezTo>
                  <a:cubicBezTo>
                    <a:pt x="179" y="99"/>
                    <a:pt x="177" y="102"/>
                    <a:pt x="173" y="107"/>
                  </a:cubicBezTo>
                  <a:cubicBezTo>
                    <a:pt x="173" y="107"/>
                    <a:pt x="173" y="107"/>
                    <a:pt x="173" y="107"/>
                  </a:cubicBezTo>
                  <a:cubicBezTo>
                    <a:pt x="172" y="107"/>
                    <a:pt x="172" y="107"/>
                    <a:pt x="172" y="107"/>
                  </a:cubicBezTo>
                  <a:cubicBezTo>
                    <a:pt x="169" y="112"/>
                    <a:pt x="162" y="117"/>
                    <a:pt x="158" y="113"/>
                  </a:cubicBezTo>
                  <a:cubicBezTo>
                    <a:pt x="158" y="94"/>
                    <a:pt x="159" y="75"/>
                    <a:pt x="158" y="58"/>
                  </a:cubicBezTo>
                  <a:cubicBezTo>
                    <a:pt x="158" y="58"/>
                    <a:pt x="157" y="58"/>
                    <a:pt x="157" y="58"/>
                  </a:cubicBezTo>
                  <a:cubicBezTo>
                    <a:pt x="156" y="67"/>
                    <a:pt x="147" y="84"/>
                    <a:pt x="139" y="89"/>
                  </a:cubicBezTo>
                  <a:cubicBezTo>
                    <a:pt x="132" y="90"/>
                    <a:pt x="126" y="86"/>
                    <a:pt x="124" y="80"/>
                  </a:cubicBezTo>
                  <a:cubicBezTo>
                    <a:pt x="125" y="78"/>
                    <a:pt x="126" y="77"/>
                    <a:pt x="128" y="76"/>
                  </a:cubicBezTo>
                  <a:cubicBezTo>
                    <a:pt x="132" y="68"/>
                    <a:pt x="130" y="53"/>
                    <a:pt x="130" y="45"/>
                  </a:cubicBezTo>
                  <a:cubicBezTo>
                    <a:pt x="125" y="46"/>
                    <a:pt x="115" y="59"/>
                    <a:pt x="111" y="64"/>
                  </a:cubicBezTo>
                  <a:cubicBezTo>
                    <a:pt x="108" y="66"/>
                    <a:pt x="105" y="68"/>
                    <a:pt x="102" y="70"/>
                  </a:cubicBezTo>
                  <a:cubicBezTo>
                    <a:pt x="100" y="77"/>
                    <a:pt x="98" y="84"/>
                    <a:pt x="97" y="91"/>
                  </a:cubicBezTo>
                  <a:cubicBezTo>
                    <a:pt x="95" y="95"/>
                    <a:pt x="93" y="98"/>
                    <a:pt x="92" y="101"/>
                  </a:cubicBezTo>
                  <a:cubicBezTo>
                    <a:pt x="91" y="101"/>
                    <a:pt x="91" y="101"/>
                    <a:pt x="91" y="102"/>
                  </a:cubicBezTo>
                  <a:cubicBezTo>
                    <a:pt x="88" y="106"/>
                    <a:pt x="80" y="118"/>
                    <a:pt x="74" y="110"/>
                  </a:cubicBezTo>
                  <a:cubicBezTo>
                    <a:pt x="74" y="109"/>
                    <a:pt x="74" y="108"/>
                    <a:pt x="74" y="107"/>
                  </a:cubicBezTo>
                  <a:cubicBezTo>
                    <a:pt x="79" y="101"/>
                    <a:pt x="82" y="92"/>
                    <a:pt x="82" y="85"/>
                  </a:cubicBezTo>
                  <a:cubicBezTo>
                    <a:pt x="75" y="87"/>
                    <a:pt x="70" y="94"/>
                    <a:pt x="63" y="94"/>
                  </a:cubicBezTo>
                  <a:cubicBezTo>
                    <a:pt x="59" y="93"/>
                    <a:pt x="55" y="92"/>
                    <a:pt x="53" y="91"/>
                  </a:cubicBezTo>
                  <a:cubicBezTo>
                    <a:pt x="53" y="90"/>
                    <a:pt x="53" y="90"/>
                    <a:pt x="52" y="90"/>
                  </a:cubicBezTo>
                  <a:cubicBezTo>
                    <a:pt x="51" y="89"/>
                    <a:pt x="49" y="87"/>
                    <a:pt x="48" y="88"/>
                  </a:cubicBezTo>
                  <a:cubicBezTo>
                    <a:pt x="47" y="91"/>
                    <a:pt x="45" y="96"/>
                    <a:pt x="44" y="100"/>
                  </a:cubicBezTo>
                  <a:cubicBezTo>
                    <a:pt x="37" y="115"/>
                    <a:pt x="32" y="130"/>
                    <a:pt x="27" y="147"/>
                  </a:cubicBezTo>
                  <a:cubicBezTo>
                    <a:pt x="24" y="149"/>
                    <a:pt x="23" y="150"/>
                    <a:pt x="20" y="15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3" name="Freeform 83"/>
            <p:cNvSpPr/>
            <p:nvPr userDrawn="1"/>
          </p:nvSpPr>
          <p:spPr bwMode="auto">
            <a:xfrm>
              <a:off x="1401" y="757"/>
              <a:ext cx="37" cy="49"/>
            </a:xfrm>
            <a:custGeom>
              <a:avLst/>
              <a:gdLst>
                <a:gd name="T0" fmla="*/ 5 w 30"/>
                <a:gd name="T1" fmla="*/ 39 h 39"/>
                <a:gd name="T2" fmla="*/ 6 w 30"/>
                <a:gd name="T3" fmla="*/ 28 h 39"/>
                <a:gd name="T4" fmla="*/ 6 w 30"/>
                <a:gd name="T5" fmla="*/ 1 h 39"/>
                <a:gd name="T6" fmla="*/ 10 w 30"/>
                <a:gd name="T7" fmla="*/ 0 h 39"/>
                <a:gd name="T8" fmla="*/ 25 w 30"/>
                <a:gd name="T9" fmla="*/ 17 h 39"/>
                <a:gd name="T10" fmla="*/ 5 w 30"/>
                <a:gd name="T11" fmla="*/ 39 h 39"/>
              </a:gdLst>
              <a:ahLst/>
              <a:cxnLst>
                <a:cxn ang="0">
                  <a:pos x="T0" y="T1"/>
                </a:cxn>
                <a:cxn ang="0">
                  <a:pos x="T2" y="T3"/>
                </a:cxn>
                <a:cxn ang="0">
                  <a:pos x="T4" y="T5"/>
                </a:cxn>
                <a:cxn ang="0">
                  <a:pos x="T6" y="T7"/>
                </a:cxn>
                <a:cxn ang="0">
                  <a:pos x="T8" y="T9"/>
                </a:cxn>
                <a:cxn ang="0">
                  <a:pos x="T10" y="T11"/>
                </a:cxn>
              </a:cxnLst>
              <a:rect l="0" t="0" r="r" b="b"/>
              <a:pathLst>
                <a:path w="30" h="39">
                  <a:moveTo>
                    <a:pt x="5" y="39"/>
                  </a:moveTo>
                  <a:cubicBezTo>
                    <a:pt x="3" y="35"/>
                    <a:pt x="6" y="31"/>
                    <a:pt x="6" y="28"/>
                  </a:cubicBezTo>
                  <a:cubicBezTo>
                    <a:pt x="3" y="17"/>
                    <a:pt x="0" y="9"/>
                    <a:pt x="6" y="1"/>
                  </a:cubicBezTo>
                  <a:cubicBezTo>
                    <a:pt x="7" y="0"/>
                    <a:pt x="9" y="0"/>
                    <a:pt x="10" y="0"/>
                  </a:cubicBezTo>
                  <a:cubicBezTo>
                    <a:pt x="14" y="4"/>
                    <a:pt x="21" y="11"/>
                    <a:pt x="25" y="17"/>
                  </a:cubicBezTo>
                  <a:cubicBezTo>
                    <a:pt x="30" y="29"/>
                    <a:pt x="14" y="35"/>
                    <a:pt x="5" y="3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4" name="Freeform 84"/>
            <p:cNvSpPr/>
            <p:nvPr userDrawn="1"/>
          </p:nvSpPr>
          <p:spPr bwMode="auto">
            <a:xfrm>
              <a:off x="1411" y="708"/>
              <a:ext cx="46" cy="47"/>
            </a:xfrm>
            <a:custGeom>
              <a:avLst/>
              <a:gdLst>
                <a:gd name="T0" fmla="*/ 7 w 37"/>
                <a:gd name="T1" fmla="*/ 38 h 38"/>
                <a:gd name="T2" fmla="*/ 4 w 37"/>
                <a:gd name="T3" fmla="*/ 36 h 38"/>
                <a:gd name="T4" fmla="*/ 6 w 37"/>
                <a:gd name="T5" fmla="*/ 29 h 38"/>
                <a:gd name="T6" fmla="*/ 11 w 37"/>
                <a:gd name="T7" fmla="*/ 0 h 38"/>
                <a:gd name="T8" fmla="*/ 16 w 37"/>
                <a:gd name="T9" fmla="*/ 7 h 38"/>
                <a:gd name="T10" fmla="*/ 24 w 37"/>
                <a:gd name="T11" fmla="*/ 32 h 38"/>
                <a:gd name="T12" fmla="*/ 7 w 37"/>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7" h="38">
                  <a:moveTo>
                    <a:pt x="7" y="38"/>
                  </a:moveTo>
                  <a:cubicBezTo>
                    <a:pt x="5" y="37"/>
                    <a:pt x="5" y="37"/>
                    <a:pt x="4" y="36"/>
                  </a:cubicBezTo>
                  <a:cubicBezTo>
                    <a:pt x="6" y="33"/>
                    <a:pt x="7" y="32"/>
                    <a:pt x="6" y="29"/>
                  </a:cubicBezTo>
                  <a:cubicBezTo>
                    <a:pt x="0" y="20"/>
                    <a:pt x="0" y="5"/>
                    <a:pt x="11" y="0"/>
                  </a:cubicBezTo>
                  <a:cubicBezTo>
                    <a:pt x="14" y="0"/>
                    <a:pt x="15" y="3"/>
                    <a:pt x="16" y="7"/>
                  </a:cubicBezTo>
                  <a:cubicBezTo>
                    <a:pt x="23" y="14"/>
                    <a:pt x="37" y="23"/>
                    <a:pt x="24" y="32"/>
                  </a:cubicBezTo>
                  <a:cubicBezTo>
                    <a:pt x="18" y="35"/>
                    <a:pt x="13" y="36"/>
                    <a:pt x="7" y="38"/>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5" name="Freeform 85"/>
            <p:cNvSpPr/>
            <p:nvPr userDrawn="1"/>
          </p:nvSpPr>
          <p:spPr bwMode="auto">
            <a:xfrm>
              <a:off x="2067" y="765"/>
              <a:ext cx="26" cy="39"/>
            </a:xfrm>
            <a:custGeom>
              <a:avLst/>
              <a:gdLst>
                <a:gd name="T0" fmla="*/ 10 w 21"/>
                <a:gd name="T1" fmla="*/ 31 h 31"/>
                <a:gd name="T2" fmla="*/ 3 w 21"/>
                <a:gd name="T3" fmla="*/ 4 h 31"/>
                <a:gd name="T4" fmla="*/ 21 w 21"/>
                <a:gd name="T5" fmla="*/ 18 h 31"/>
                <a:gd name="T6" fmla="*/ 10 w 21"/>
                <a:gd name="T7" fmla="*/ 31 h 31"/>
              </a:gdLst>
              <a:ahLst/>
              <a:cxnLst>
                <a:cxn ang="0">
                  <a:pos x="T0" y="T1"/>
                </a:cxn>
                <a:cxn ang="0">
                  <a:pos x="T2" y="T3"/>
                </a:cxn>
                <a:cxn ang="0">
                  <a:pos x="T4" y="T5"/>
                </a:cxn>
                <a:cxn ang="0">
                  <a:pos x="T6" y="T7"/>
                </a:cxn>
              </a:cxnLst>
              <a:rect l="0" t="0" r="r" b="b"/>
              <a:pathLst>
                <a:path w="21" h="31">
                  <a:moveTo>
                    <a:pt x="10" y="31"/>
                  </a:moveTo>
                  <a:cubicBezTo>
                    <a:pt x="0" y="27"/>
                    <a:pt x="2" y="11"/>
                    <a:pt x="3" y="4"/>
                  </a:cubicBezTo>
                  <a:cubicBezTo>
                    <a:pt x="11" y="0"/>
                    <a:pt x="20" y="9"/>
                    <a:pt x="21" y="18"/>
                  </a:cubicBezTo>
                  <a:cubicBezTo>
                    <a:pt x="19" y="27"/>
                    <a:pt x="19" y="29"/>
                    <a:pt x="10" y="3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6" name="Freeform 86"/>
            <p:cNvSpPr>
              <a:spLocks noEditPoints="1"/>
            </p:cNvSpPr>
            <p:nvPr userDrawn="1"/>
          </p:nvSpPr>
          <p:spPr bwMode="auto">
            <a:xfrm>
              <a:off x="2057" y="673"/>
              <a:ext cx="166" cy="224"/>
            </a:xfrm>
            <a:custGeom>
              <a:avLst/>
              <a:gdLst>
                <a:gd name="T0" fmla="*/ 71 w 134"/>
                <a:gd name="T1" fmla="*/ 180 h 180"/>
                <a:gd name="T2" fmla="*/ 34 w 134"/>
                <a:gd name="T3" fmla="*/ 173 h 180"/>
                <a:gd name="T4" fmla="*/ 56 w 134"/>
                <a:gd name="T5" fmla="*/ 148 h 180"/>
                <a:gd name="T6" fmla="*/ 0 w 134"/>
                <a:gd name="T7" fmla="*/ 147 h 180"/>
                <a:gd name="T8" fmla="*/ 56 w 134"/>
                <a:gd name="T9" fmla="*/ 124 h 180"/>
                <a:gd name="T10" fmla="*/ 75 w 134"/>
                <a:gd name="T11" fmla="*/ 108 h 180"/>
                <a:gd name="T12" fmla="*/ 91 w 134"/>
                <a:gd name="T13" fmla="*/ 96 h 180"/>
                <a:gd name="T14" fmla="*/ 32 w 134"/>
                <a:gd name="T15" fmla="*/ 119 h 180"/>
                <a:gd name="T16" fmla="*/ 34 w 134"/>
                <a:gd name="T17" fmla="*/ 108 h 180"/>
                <a:gd name="T18" fmla="*/ 73 w 134"/>
                <a:gd name="T19" fmla="*/ 81 h 180"/>
                <a:gd name="T20" fmla="*/ 71 w 134"/>
                <a:gd name="T21" fmla="*/ 78 h 180"/>
                <a:gd name="T22" fmla="*/ 39 w 134"/>
                <a:gd name="T23" fmla="*/ 93 h 180"/>
                <a:gd name="T24" fmla="*/ 27 w 134"/>
                <a:gd name="T25" fmla="*/ 61 h 180"/>
                <a:gd name="T26" fmla="*/ 33 w 134"/>
                <a:gd name="T27" fmla="*/ 44 h 180"/>
                <a:gd name="T28" fmla="*/ 46 w 134"/>
                <a:gd name="T29" fmla="*/ 56 h 180"/>
                <a:gd name="T30" fmla="*/ 60 w 134"/>
                <a:gd name="T31" fmla="*/ 66 h 180"/>
                <a:gd name="T32" fmla="*/ 68 w 134"/>
                <a:gd name="T33" fmla="*/ 55 h 180"/>
                <a:gd name="T34" fmla="*/ 64 w 134"/>
                <a:gd name="T35" fmla="*/ 45 h 180"/>
                <a:gd name="T36" fmla="*/ 84 w 134"/>
                <a:gd name="T37" fmla="*/ 25 h 180"/>
                <a:gd name="T38" fmla="*/ 111 w 134"/>
                <a:gd name="T39" fmla="*/ 20 h 180"/>
                <a:gd name="T40" fmla="*/ 110 w 134"/>
                <a:gd name="T41" fmla="*/ 29 h 180"/>
                <a:gd name="T42" fmla="*/ 132 w 134"/>
                <a:gd name="T43" fmla="*/ 44 h 180"/>
                <a:gd name="T44" fmla="*/ 115 w 134"/>
                <a:gd name="T45" fmla="*/ 77 h 180"/>
                <a:gd name="T46" fmla="*/ 120 w 134"/>
                <a:gd name="T47" fmla="*/ 94 h 180"/>
                <a:gd name="T48" fmla="*/ 78 w 134"/>
                <a:gd name="T49" fmla="*/ 114 h 180"/>
                <a:gd name="T50" fmla="*/ 92 w 134"/>
                <a:gd name="T51" fmla="*/ 119 h 180"/>
                <a:gd name="T52" fmla="*/ 81 w 134"/>
                <a:gd name="T53" fmla="*/ 140 h 180"/>
                <a:gd name="T54" fmla="*/ 72 w 134"/>
                <a:gd name="T55" fmla="*/ 180 h 180"/>
                <a:gd name="T56" fmla="*/ 106 w 134"/>
                <a:gd name="T57" fmla="*/ 53 h 180"/>
                <a:gd name="T58" fmla="*/ 87 w 134"/>
                <a:gd name="T59" fmla="*/ 59 h 180"/>
                <a:gd name="T60" fmla="*/ 87 w 134"/>
                <a:gd name="T61" fmla="*/ 60 h 180"/>
                <a:gd name="T62" fmla="*/ 92 w 134"/>
                <a:gd name="T63" fmla="*/ 58 h 180"/>
                <a:gd name="T64" fmla="*/ 99 w 134"/>
                <a:gd name="T65" fmla="*/ 6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4" h="180">
                  <a:moveTo>
                    <a:pt x="72" y="180"/>
                  </a:moveTo>
                  <a:cubicBezTo>
                    <a:pt x="71" y="180"/>
                    <a:pt x="71" y="180"/>
                    <a:pt x="71" y="180"/>
                  </a:cubicBezTo>
                  <a:cubicBezTo>
                    <a:pt x="58" y="180"/>
                    <a:pt x="46" y="179"/>
                    <a:pt x="34" y="175"/>
                  </a:cubicBezTo>
                  <a:cubicBezTo>
                    <a:pt x="34" y="174"/>
                    <a:pt x="34" y="174"/>
                    <a:pt x="34" y="173"/>
                  </a:cubicBezTo>
                  <a:cubicBezTo>
                    <a:pt x="41" y="169"/>
                    <a:pt x="50" y="170"/>
                    <a:pt x="55" y="163"/>
                  </a:cubicBezTo>
                  <a:cubicBezTo>
                    <a:pt x="56" y="157"/>
                    <a:pt x="57" y="152"/>
                    <a:pt x="56" y="148"/>
                  </a:cubicBezTo>
                  <a:cubicBezTo>
                    <a:pt x="43" y="148"/>
                    <a:pt x="37" y="157"/>
                    <a:pt x="27" y="161"/>
                  </a:cubicBezTo>
                  <a:cubicBezTo>
                    <a:pt x="18" y="162"/>
                    <a:pt x="3" y="154"/>
                    <a:pt x="0" y="147"/>
                  </a:cubicBezTo>
                  <a:cubicBezTo>
                    <a:pt x="0" y="136"/>
                    <a:pt x="3" y="141"/>
                    <a:pt x="14" y="140"/>
                  </a:cubicBezTo>
                  <a:cubicBezTo>
                    <a:pt x="28" y="138"/>
                    <a:pt x="43" y="130"/>
                    <a:pt x="56" y="124"/>
                  </a:cubicBezTo>
                  <a:cubicBezTo>
                    <a:pt x="59" y="121"/>
                    <a:pt x="59" y="121"/>
                    <a:pt x="61" y="121"/>
                  </a:cubicBezTo>
                  <a:cubicBezTo>
                    <a:pt x="64" y="112"/>
                    <a:pt x="66" y="110"/>
                    <a:pt x="75" y="108"/>
                  </a:cubicBezTo>
                  <a:cubicBezTo>
                    <a:pt x="79" y="106"/>
                    <a:pt x="79" y="106"/>
                    <a:pt x="90" y="100"/>
                  </a:cubicBezTo>
                  <a:cubicBezTo>
                    <a:pt x="90" y="99"/>
                    <a:pt x="91" y="98"/>
                    <a:pt x="91" y="96"/>
                  </a:cubicBezTo>
                  <a:cubicBezTo>
                    <a:pt x="74" y="98"/>
                    <a:pt x="61" y="112"/>
                    <a:pt x="48" y="121"/>
                  </a:cubicBezTo>
                  <a:cubicBezTo>
                    <a:pt x="41" y="122"/>
                    <a:pt x="36" y="121"/>
                    <a:pt x="32" y="119"/>
                  </a:cubicBezTo>
                  <a:cubicBezTo>
                    <a:pt x="29" y="120"/>
                    <a:pt x="12" y="123"/>
                    <a:pt x="20" y="116"/>
                  </a:cubicBezTo>
                  <a:cubicBezTo>
                    <a:pt x="25" y="114"/>
                    <a:pt x="29" y="111"/>
                    <a:pt x="34" y="108"/>
                  </a:cubicBezTo>
                  <a:cubicBezTo>
                    <a:pt x="47" y="100"/>
                    <a:pt x="61" y="93"/>
                    <a:pt x="74" y="85"/>
                  </a:cubicBezTo>
                  <a:cubicBezTo>
                    <a:pt x="74" y="83"/>
                    <a:pt x="73" y="82"/>
                    <a:pt x="73" y="81"/>
                  </a:cubicBezTo>
                  <a:cubicBezTo>
                    <a:pt x="73" y="79"/>
                    <a:pt x="74" y="77"/>
                    <a:pt x="74" y="75"/>
                  </a:cubicBezTo>
                  <a:cubicBezTo>
                    <a:pt x="72" y="76"/>
                    <a:pt x="71" y="76"/>
                    <a:pt x="71" y="78"/>
                  </a:cubicBezTo>
                  <a:cubicBezTo>
                    <a:pt x="63" y="81"/>
                    <a:pt x="59" y="88"/>
                    <a:pt x="53" y="81"/>
                  </a:cubicBezTo>
                  <a:cubicBezTo>
                    <a:pt x="51" y="88"/>
                    <a:pt x="46" y="93"/>
                    <a:pt x="39" y="93"/>
                  </a:cubicBezTo>
                  <a:cubicBezTo>
                    <a:pt x="32" y="89"/>
                    <a:pt x="32" y="77"/>
                    <a:pt x="31" y="72"/>
                  </a:cubicBezTo>
                  <a:cubicBezTo>
                    <a:pt x="30" y="71"/>
                    <a:pt x="29" y="67"/>
                    <a:pt x="27" y="61"/>
                  </a:cubicBezTo>
                  <a:cubicBezTo>
                    <a:pt x="24" y="55"/>
                    <a:pt x="18" y="47"/>
                    <a:pt x="22" y="42"/>
                  </a:cubicBezTo>
                  <a:cubicBezTo>
                    <a:pt x="27" y="38"/>
                    <a:pt x="29" y="37"/>
                    <a:pt x="33" y="44"/>
                  </a:cubicBezTo>
                  <a:cubicBezTo>
                    <a:pt x="37" y="47"/>
                    <a:pt x="42" y="51"/>
                    <a:pt x="45" y="56"/>
                  </a:cubicBezTo>
                  <a:cubicBezTo>
                    <a:pt x="45" y="56"/>
                    <a:pt x="46" y="56"/>
                    <a:pt x="46" y="56"/>
                  </a:cubicBezTo>
                  <a:cubicBezTo>
                    <a:pt x="48" y="62"/>
                    <a:pt x="54" y="69"/>
                    <a:pt x="53" y="77"/>
                  </a:cubicBezTo>
                  <a:cubicBezTo>
                    <a:pt x="57" y="75"/>
                    <a:pt x="62" y="71"/>
                    <a:pt x="60" y="66"/>
                  </a:cubicBezTo>
                  <a:cubicBezTo>
                    <a:pt x="53" y="63"/>
                    <a:pt x="57" y="57"/>
                    <a:pt x="61" y="55"/>
                  </a:cubicBezTo>
                  <a:cubicBezTo>
                    <a:pt x="64" y="55"/>
                    <a:pt x="64" y="55"/>
                    <a:pt x="68" y="55"/>
                  </a:cubicBezTo>
                  <a:cubicBezTo>
                    <a:pt x="68" y="53"/>
                    <a:pt x="68" y="53"/>
                    <a:pt x="67" y="52"/>
                  </a:cubicBezTo>
                  <a:cubicBezTo>
                    <a:pt x="62" y="50"/>
                    <a:pt x="63" y="49"/>
                    <a:pt x="64" y="45"/>
                  </a:cubicBezTo>
                  <a:cubicBezTo>
                    <a:pt x="58" y="43"/>
                    <a:pt x="56" y="37"/>
                    <a:pt x="58" y="32"/>
                  </a:cubicBezTo>
                  <a:cubicBezTo>
                    <a:pt x="76" y="28"/>
                    <a:pt x="76" y="28"/>
                    <a:pt x="84" y="25"/>
                  </a:cubicBezTo>
                  <a:cubicBezTo>
                    <a:pt x="89" y="19"/>
                    <a:pt x="95" y="0"/>
                    <a:pt x="106" y="4"/>
                  </a:cubicBezTo>
                  <a:cubicBezTo>
                    <a:pt x="109" y="7"/>
                    <a:pt x="111" y="14"/>
                    <a:pt x="111" y="20"/>
                  </a:cubicBezTo>
                  <a:cubicBezTo>
                    <a:pt x="109" y="23"/>
                    <a:pt x="107" y="25"/>
                    <a:pt x="107" y="28"/>
                  </a:cubicBezTo>
                  <a:cubicBezTo>
                    <a:pt x="108" y="28"/>
                    <a:pt x="109" y="28"/>
                    <a:pt x="110" y="29"/>
                  </a:cubicBezTo>
                  <a:cubicBezTo>
                    <a:pt x="117" y="25"/>
                    <a:pt x="121" y="21"/>
                    <a:pt x="125" y="31"/>
                  </a:cubicBezTo>
                  <a:cubicBezTo>
                    <a:pt x="132" y="35"/>
                    <a:pt x="134" y="34"/>
                    <a:pt x="132" y="44"/>
                  </a:cubicBezTo>
                  <a:cubicBezTo>
                    <a:pt x="127" y="55"/>
                    <a:pt x="121" y="66"/>
                    <a:pt x="115" y="76"/>
                  </a:cubicBezTo>
                  <a:cubicBezTo>
                    <a:pt x="115" y="76"/>
                    <a:pt x="115" y="77"/>
                    <a:pt x="115" y="77"/>
                  </a:cubicBezTo>
                  <a:cubicBezTo>
                    <a:pt x="117" y="77"/>
                    <a:pt x="118" y="78"/>
                    <a:pt x="119" y="78"/>
                  </a:cubicBezTo>
                  <a:cubicBezTo>
                    <a:pt x="120" y="83"/>
                    <a:pt x="120" y="88"/>
                    <a:pt x="120" y="94"/>
                  </a:cubicBezTo>
                  <a:cubicBezTo>
                    <a:pt x="116" y="100"/>
                    <a:pt x="110" y="100"/>
                    <a:pt x="103" y="101"/>
                  </a:cubicBezTo>
                  <a:cubicBezTo>
                    <a:pt x="94" y="106"/>
                    <a:pt x="86" y="109"/>
                    <a:pt x="78" y="114"/>
                  </a:cubicBezTo>
                  <a:cubicBezTo>
                    <a:pt x="78" y="116"/>
                    <a:pt x="78" y="118"/>
                    <a:pt x="79" y="120"/>
                  </a:cubicBezTo>
                  <a:cubicBezTo>
                    <a:pt x="83" y="120"/>
                    <a:pt x="87" y="120"/>
                    <a:pt x="92" y="119"/>
                  </a:cubicBezTo>
                  <a:cubicBezTo>
                    <a:pt x="96" y="123"/>
                    <a:pt x="96" y="131"/>
                    <a:pt x="93" y="136"/>
                  </a:cubicBezTo>
                  <a:cubicBezTo>
                    <a:pt x="88" y="137"/>
                    <a:pt x="85" y="138"/>
                    <a:pt x="81" y="140"/>
                  </a:cubicBezTo>
                  <a:cubicBezTo>
                    <a:pt x="81" y="142"/>
                    <a:pt x="81" y="144"/>
                    <a:pt x="80" y="147"/>
                  </a:cubicBezTo>
                  <a:cubicBezTo>
                    <a:pt x="81" y="156"/>
                    <a:pt x="85" y="178"/>
                    <a:pt x="72" y="180"/>
                  </a:cubicBezTo>
                  <a:moveTo>
                    <a:pt x="99" y="67"/>
                  </a:moveTo>
                  <a:cubicBezTo>
                    <a:pt x="103" y="63"/>
                    <a:pt x="106" y="58"/>
                    <a:pt x="106" y="53"/>
                  </a:cubicBezTo>
                  <a:cubicBezTo>
                    <a:pt x="102" y="49"/>
                    <a:pt x="96" y="49"/>
                    <a:pt x="92" y="49"/>
                  </a:cubicBezTo>
                  <a:cubicBezTo>
                    <a:pt x="92" y="51"/>
                    <a:pt x="92" y="51"/>
                    <a:pt x="87" y="59"/>
                  </a:cubicBezTo>
                  <a:cubicBezTo>
                    <a:pt x="88" y="59"/>
                    <a:pt x="88" y="59"/>
                    <a:pt x="89" y="59"/>
                  </a:cubicBezTo>
                  <a:cubicBezTo>
                    <a:pt x="88" y="60"/>
                    <a:pt x="88" y="60"/>
                    <a:pt x="87" y="60"/>
                  </a:cubicBezTo>
                  <a:cubicBezTo>
                    <a:pt x="87" y="60"/>
                    <a:pt x="88" y="60"/>
                    <a:pt x="88" y="61"/>
                  </a:cubicBezTo>
                  <a:cubicBezTo>
                    <a:pt x="90" y="61"/>
                    <a:pt x="91" y="59"/>
                    <a:pt x="92" y="58"/>
                  </a:cubicBezTo>
                  <a:cubicBezTo>
                    <a:pt x="98" y="57"/>
                    <a:pt x="98" y="59"/>
                    <a:pt x="98" y="67"/>
                  </a:cubicBezTo>
                  <a:cubicBezTo>
                    <a:pt x="98" y="67"/>
                    <a:pt x="98" y="67"/>
                    <a:pt x="99" y="6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7" name="Freeform 87"/>
            <p:cNvSpPr/>
            <p:nvPr userDrawn="1"/>
          </p:nvSpPr>
          <p:spPr bwMode="auto">
            <a:xfrm>
              <a:off x="1415" y="933"/>
              <a:ext cx="31" cy="40"/>
            </a:xfrm>
            <a:custGeom>
              <a:avLst/>
              <a:gdLst>
                <a:gd name="T0" fmla="*/ 0 w 31"/>
                <a:gd name="T1" fmla="*/ 35 h 40"/>
                <a:gd name="T2" fmla="*/ 24 w 31"/>
                <a:gd name="T3" fmla="*/ 5 h 40"/>
                <a:gd name="T4" fmla="*/ 2 w 31"/>
                <a:gd name="T5" fmla="*/ 5 h 40"/>
                <a:gd name="T6" fmla="*/ 2 w 31"/>
                <a:gd name="T7" fmla="*/ 3 h 40"/>
                <a:gd name="T8" fmla="*/ 2 w 31"/>
                <a:gd name="T9" fmla="*/ 0 h 40"/>
                <a:gd name="T10" fmla="*/ 31 w 31"/>
                <a:gd name="T11" fmla="*/ 0 h 40"/>
                <a:gd name="T12" fmla="*/ 31 w 31"/>
                <a:gd name="T13" fmla="*/ 3 h 40"/>
                <a:gd name="T14" fmla="*/ 31 w 31"/>
                <a:gd name="T15" fmla="*/ 5 h 40"/>
                <a:gd name="T16" fmla="*/ 6 w 31"/>
                <a:gd name="T17" fmla="*/ 35 h 40"/>
                <a:gd name="T18" fmla="*/ 31 w 31"/>
                <a:gd name="T19" fmla="*/ 35 h 40"/>
                <a:gd name="T20" fmla="*/ 31 w 31"/>
                <a:gd name="T21" fmla="*/ 37 h 40"/>
                <a:gd name="T22" fmla="*/ 31 w 31"/>
                <a:gd name="T23" fmla="*/ 40 h 40"/>
                <a:gd name="T24" fmla="*/ 0 w 31"/>
                <a:gd name="T25" fmla="*/ 40 h 40"/>
                <a:gd name="T26" fmla="*/ 0 w 31"/>
                <a:gd name="T27" fmla="*/ 37 h 40"/>
                <a:gd name="T28" fmla="*/ 0 w 31"/>
                <a:gd name="T29"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0" y="35"/>
                  </a:moveTo>
                  <a:lnTo>
                    <a:pt x="24" y="5"/>
                  </a:lnTo>
                  <a:lnTo>
                    <a:pt x="2" y="5"/>
                  </a:lnTo>
                  <a:lnTo>
                    <a:pt x="2" y="3"/>
                  </a:lnTo>
                  <a:lnTo>
                    <a:pt x="2" y="0"/>
                  </a:lnTo>
                  <a:lnTo>
                    <a:pt x="31" y="0"/>
                  </a:lnTo>
                  <a:lnTo>
                    <a:pt x="31" y="3"/>
                  </a:lnTo>
                  <a:lnTo>
                    <a:pt x="31" y="5"/>
                  </a:lnTo>
                  <a:lnTo>
                    <a:pt x="6" y="35"/>
                  </a:lnTo>
                  <a:lnTo>
                    <a:pt x="31" y="35"/>
                  </a:lnTo>
                  <a:lnTo>
                    <a:pt x="31" y="37"/>
                  </a:lnTo>
                  <a:lnTo>
                    <a:pt x="31" y="40"/>
                  </a:lnTo>
                  <a:lnTo>
                    <a:pt x="0" y="40"/>
                  </a:lnTo>
                  <a:lnTo>
                    <a:pt x="0" y="37"/>
                  </a:lnTo>
                  <a:lnTo>
                    <a:pt x="0" y="3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8" name="Freeform 88"/>
            <p:cNvSpPr/>
            <p:nvPr userDrawn="1"/>
          </p:nvSpPr>
          <p:spPr bwMode="auto">
            <a:xfrm>
              <a:off x="1458" y="933"/>
              <a:ext cx="31" cy="40"/>
            </a:xfrm>
            <a:custGeom>
              <a:avLst/>
              <a:gdLst>
                <a:gd name="T0" fmla="*/ 0 w 31"/>
                <a:gd name="T1" fmla="*/ 0 h 40"/>
                <a:gd name="T2" fmla="*/ 2 w 31"/>
                <a:gd name="T3" fmla="*/ 0 h 40"/>
                <a:gd name="T4" fmla="*/ 5 w 31"/>
                <a:gd name="T5" fmla="*/ 0 h 40"/>
                <a:gd name="T6" fmla="*/ 5 w 31"/>
                <a:gd name="T7" fmla="*/ 16 h 40"/>
                <a:gd name="T8" fmla="*/ 26 w 31"/>
                <a:gd name="T9" fmla="*/ 16 h 40"/>
                <a:gd name="T10" fmla="*/ 26 w 31"/>
                <a:gd name="T11" fmla="*/ 0 h 40"/>
                <a:gd name="T12" fmla="*/ 28 w 31"/>
                <a:gd name="T13" fmla="*/ 0 h 40"/>
                <a:gd name="T14" fmla="*/ 31 w 31"/>
                <a:gd name="T15" fmla="*/ 0 h 40"/>
                <a:gd name="T16" fmla="*/ 31 w 31"/>
                <a:gd name="T17" fmla="*/ 40 h 40"/>
                <a:gd name="T18" fmla="*/ 28 w 31"/>
                <a:gd name="T19" fmla="*/ 40 h 40"/>
                <a:gd name="T20" fmla="*/ 26 w 31"/>
                <a:gd name="T21" fmla="*/ 40 h 40"/>
                <a:gd name="T22" fmla="*/ 26 w 31"/>
                <a:gd name="T23" fmla="*/ 21 h 40"/>
                <a:gd name="T24" fmla="*/ 5 w 31"/>
                <a:gd name="T25" fmla="*/ 21 h 40"/>
                <a:gd name="T26" fmla="*/ 5 w 31"/>
                <a:gd name="T27" fmla="*/ 40 h 40"/>
                <a:gd name="T28" fmla="*/ 2 w 31"/>
                <a:gd name="T29" fmla="*/ 40 h 40"/>
                <a:gd name="T30" fmla="*/ 0 w 31"/>
                <a:gd name="T31" fmla="*/ 40 h 40"/>
                <a:gd name="T32" fmla="*/ 0 w 31"/>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0" y="0"/>
                  </a:moveTo>
                  <a:lnTo>
                    <a:pt x="2" y="0"/>
                  </a:lnTo>
                  <a:lnTo>
                    <a:pt x="5" y="0"/>
                  </a:lnTo>
                  <a:lnTo>
                    <a:pt x="5" y="16"/>
                  </a:lnTo>
                  <a:lnTo>
                    <a:pt x="26" y="16"/>
                  </a:lnTo>
                  <a:lnTo>
                    <a:pt x="26" y="0"/>
                  </a:lnTo>
                  <a:lnTo>
                    <a:pt x="28" y="0"/>
                  </a:lnTo>
                  <a:lnTo>
                    <a:pt x="31" y="0"/>
                  </a:lnTo>
                  <a:lnTo>
                    <a:pt x="31" y="40"/>
                  </a:lnTo>
                  <a:lnTo>
                    <a:pt x="28" y="40"/>
                  </a:lnTo>
                  <a:lnTo>
                    <a:pt x="26" y="40"/>
                  </a:lnTo>
                  <a:lnTo>
                    <a:pt x="26" y="21"/>
                  </a:lnTo>
                  <a:lnTo>
                    <a:pt x="5" y="21"/>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19" name="Freeform 89"/>
            <p:cNvSpPr/>
            <p:nvPr userDrawn="1"/>
          </p:nvSpPr>
          <p:spPr bwMode="auto">
            <a:xfrm>
              <a:off x="1503" y="933"/>
              <a:ext cx="29" cy="40"/>
            </a:xfrm>
            <a:custGeom>
              <a:avLst/>
              <a:gdLst>
                <a:gd name="T0" fmla="*/ 0 w 29"/>
                <a:gd name="T1" fmla="*/ 40 h 40"/>
                <a:gd name="T2" fmla="*/ 0 w 29"/>
                <a:gd name="T3" fmla="*/ 0 h 40"/>
                <a:gd name="T4" fmla="*/ 29 w 29"/>
                <a:gd name="T5" fmla="*/ 0 h 40"/>
                <a:gd name="T6" fmla="*/ 29 w 29"/>
                <a:gd name="T7" fmla="*/ 3 h 40"/>
                <a:gd name="T8" fmla="*/ 29 w 29"/>
                <a:gd name="T9" fmla="*/ 5 h 40"/>
                <a:gd name="T10" fmla="*/ 6 w 29"/>
                <a:gd name="T11" fmla="*/ 5 h 40"/>
                <a:gd name="T12" fmla="*/ 6 w 29"/>
                <a:gd name="T13" fmla="*/ 16 h 40"/>
                <a:gd name="T14" fmla="*/ 27 w 29"/>
                <a:gd name="T15" fmla="*/ 16 h 40"/>
                <a:gd name="T16" fmla="*/ 27 w 29"/>
                <a:gd name="T17" fmla="*/ 19 h 40"/>
                <a:gd name="T18" fmla="*/ 27 w 29"/>
                <a:gd name="T19" fmla="*/ 21 h 40"/>
                <a:gd name="T20" fmla="*/ 6 w 29"/>
                <a:gd name="T21" fmla="*/ 21 h 40"/>
                <a:gd name="T22" fmla="*/ 6 w 29"/>
                <a:gd name="T23" fmla="*/ 35 h 40"/>
                <a:gd name="T24" fmla="*/ 29 w 29"/>
                <a:gd name="T25" fmla="*/ 35 h 40"/>
                <a:gd name="T26" fmla="*/ 29 w 29"/>
                <a:gd name="T27" fmla="*/ 37 h 40"/>
                <a:gd name="T28" fmla="*/ 29 w 29"/>
                <a:gd name="T29" fmla="*/ 40 h 40"/>
                <a:gd name="T30" fmla="*/ 0 w 2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40">
                  <a:moveTo>
                    <a:pt x="0" y="40"/>
                  </a:moveTo>
                  <a:lnTo>
                    <a:pt x="0" y="0"/>
                  </a:lnTo>
                  <a:lnTo>
                    <a:pt x="29" y="0"/>
                  </a:lnTo>
                  <a:lnTo>
                    <a:pt x="29" y="3"/>
                  </a:lnTo>
                  <a:lnTo>
                    <a:pt x="29" y="5"/>
                  </a:lnTo>
                  <a:lnTo>
                    <a:pt x="6" y="5"/>
                  </a:lnTo>
                  <a:lnTo>
                    <a:pt x="6" y="16"/>
                  </a:lnTo>
                  <a:lnTo>
                    <a:pt x="27" y="16"/>
                  </a:lnTo>
                  <a:lnTo>
                    <a:pt x="27" y="19"/>
                  </a:lnTo>
                  <a:lnTo>
                    <a:pt x="27" y="21"/>
                  </a:lnTo>
                  <a:lnTo>
                    <a:pt x="6" y="21"/>
                  </a:lnTo>
                  <a:lnTo>
                    <a:pt x="6" y="35"/>
                  </a:lnTo>
                  <a:lnTo>
                    <a:pt x="29" y="35"/>
                  </a:lnTo>
                  <a:lnTo>
                    <a:pt x="29" y="37"/>
                  </a:lnTo>
                  <a:lnTo>
                    <a:pt x="29"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0" name="Freeform 90"/>
            <p:cNvSpPr/>
            <p:nvPr userDrawn="1"/>
          </p:nvSpPr>
          <p:spPr bwMode="auto">
            <a:xfrm>
              <a:off x="1542" y="933"/>
              <a:ext cx="22" cy="40"/>
            </a:xfrm>
            <a:custGeom>
              <a:avLst/>
              <a:gdLst>
                <a:gd name="T0" fmla="*/ 14 w 18"/>
                <a:gd name="T1" fmla="*/ 0 h 32"/>
                <a:gd name="T2" fmla="*/ 16 w 18"/>
                <a:gd name="T3" fmla="*/ 0 h 32"/>
                <a:gd name="T4" fmla="*/ 18 w 18"/>
                <a:gd name="T5" fmla="*/ 0 h 32"/>
                <a:gd name="T6" fmla="*/ 18 w 18"/>
                <a:gd name="T7" fmla="*/ 23 h 32"/>
                <a:gd name="T8" fmla="*/ 16 w 18"/>
                <a:gd name="T9" fmla="*/ 30 h 32"/>
                <a:gd name="T10" fmla="*/ 9 w 18"/>
                <a:gd name="T11" fmla="*/ 32 h 32"/>
                <a:gd name="T12" fmla="*/ 2 w 18"/>
                <a:gd name="T13" fmla="*/ 30 h 32"/>
                <a:gd name="T14" fmla="*/ 0 w 18"/>
                <a:gd name="T15" fmla="*/ 23 h 32"/>
                <a:gd name="T16" fmla="*/ 0 w 18"/>
                <a:gd name="T17" fmla="*/ 21 h 32"/>
                <a:gd name="T18" fmla="*/ 4 w 18"/>
                <a:gd name="T19" fmla="*/ 21 h 32"/>
                <a:gd name="T20" fmla="*/ 4 w 18"/>
                <a:gd name="T21" fmla="*/ 23 h 32"/>
                <a:gd name="T22" fmla="*/ 6 w 18"/>
                <a:gd name="T23" fmla="*/ 27 h 32"/>
                <a:gd name="T24" fmla="*/ 9 w 18"/>
                <a:gd name="T25" fmla="*/ 29 h 32"/>
                <a:gd name="T26" fmla="*/ 13 w 18"/>
                <a:gd name="T27" fmla="*/ 27 h 32"/>
                <a:gd name="T28" fmla="*/ 14 w 18"/>
                <a:gd name="T29" fmla="*/ 23 h 32"/>
                <a:gd name="T30" fmla="*/ 14 w 18"/>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2">
                  <a:moveTo>
                    <a:pt x="14" y="0"/>
                  </a:moveTo>
                  <a:cubicBezTo>
                    <a:pt x="16" y="0"/>
                    <a:pt x="16" y="0"/>
                    <a:pt x="16" y="0"/>
                  </a:cubicBezTo>
                  <a:cubicBezTo>
                    <a:pt x="18" y="0"/>
                    <a:pt x="18" y="0"/>
                    <a:pt x="18" y="0"/>
                  </a:cubicBezTo>
                  <a:cubicBezTo>
                    <a:pt x="18" y="23"/>
                    <a:pt x="18" y="23"/>
                    <a:pt x="18" y="23"/>
                  </a:cubicBezTo>
                  <a:cubicBezTo>
                    <a:pt x="18" y="26"/>
                    <a:pt x="18" y="28"/>
                    <a:pt x="16" y="30"/>
                  </a:cubicBezTo>
                  <a:cubicBezTo>
                    <a:pt x="14" y="32"/>
                    <a:pt x="12" y="32"/>
                    <a:pt x="9" y="32"/>
                  </a:cubicBezTo>
                  <a:cubicBezTo>
                    <a:pt x="6" y="32"/>
                    <a:pt x="4" y="32"/>
                    <a:pt x="2" y="30"/>
                  </a:cubicBezTo>
                  <a:cubicBezTo>
                    <a:pt x="1" y="28"/>
                    <a:pt x="0" y="26"/>
                    <a:pt x="0" y="23"/>
                  </a:cubicBezTo>
                  <a:cubicBezTo>
                    <a:pt x="0" y="21"/>
                    <a:pt x="0" y="21"/>
                    <a:pt x="0" y="21"/>
                  </a:cubicBezTo>
                  <a:cubicBezTo>
                    <a:pt x="4" y="21"/>
                    <a:pt x="4" y="21"/>
                    <a:pt x="4" y="21"/>
                  </a:cubicBezTo>
                  <a:cubicBezTo>
                    <a:pt x="4" y="23"/>
                    <a:pt x="4" y="23"/>
                    <a:pt x="4" y="23"/>
                  </a:cubicBezTo>
                  <a:cubicBezTo>
                    <a:pt x="4" y="25"/>
                    <a:pt x="5" y="26"/>
                    <a:pt x="6" y="27"/>
                  </a:cubicBezTo>
                  <a:cubicBezTo>
                    <a:pt x="6" y="28"/>
                    <a:pt x="8" y="29"/>
                    <a:pt x="9" y="29"/>
                  </a:cubicBezTo>
                  <a:cubicBezTo>
                    <a:pt x="11" y="29"/>
                    <a:pt x="12" y="28"/>
                    <a:pt x="13" y="27"/>
                  </a:cubicBezTo>
                  <a:cubicBezTo>
                    <a:pt x="14" y="26"/>
                    <a:pt x="14" y="24"/>
                    <a:pt x="14" y="23"/>
                  </a:cubicBezTo>
                  <a:lnTo>
                    <a:pt x="14"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1" name="Freeform 91"/>
            <p:cNvSpPr/>
            <p:nvPr userDrawn="1"/>
          </p:nvSpPr>
          <p:spPr bwMode="auto">
            <a:xfrm>
              <a:off x="1579" y="933"/>
              <a:ext cx="5" cy="40"/>
            </a:xfrm>
            <a:custGeom>
              <a:avLst/>
              <a:gdLst>
                <a:gd name="T0" fmla="*/ 0 w 5"/>
                <a:gd name="T1" fmla="*/ 0 h 40"/>
                <a:gd name="T2" fmla="*/ 3 w 5"/>
                <a:gd name="T3" fmla="*/ 0 h 40"/>
                <a:gd name="T4" fmla="*/ 5 w 5"/>
                <a:gd name="T5" fmla="*/ 0 h 40"/>
                <a:gd name="T6" fmla="*/ 5 w 5"/>
                <a:gd name="T7" fmla="*/ 40 h 40"/>
                <a:gd name="T8" fmla="*/ 3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3" y="0"/>
                  </a:lnTo>
                  <a:lnTo>
                    <a:pt x="5" y="0"/>
                  </a:lnTo>
                  <a:lnTo>
                    <a:pt x="5" y="40"/>
                  </a:lnTo>
                  <a:lnTo>
                    <a:pt x="3"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2" name="Freeform 92"/>
            <p:cNvSpPr>
              <a:spLocks noEditPoints="1"/>
            </p:cNvSpPr>
            <p:nvPr userDrawn="1"/>
          </p:nvSpPr>
          <p:spPr bwMode="auto">
            <a:xfrm>
              <a:off x="1595" y="933"/>
              <a:ext cx="36" cy="40"/>
            </a:xfrm>
            <a:custGeom>
              <a:avLst/>
              <a:gdLst>
                <a:gd name="T0" fmla="*/ 15 w 36"/>
                <a:gd name="T1" fmla="*/ 0 h 40"/>
                <a:gd name="T2" fmla="*/ 19 w 36"/>
                <a:gd name="T3" fmla="*/ 0 h 40"/>
                <a:gd name="T4" fmla="*/ 21 w 36"/>
                <a:gd name="T5" fmla="*/ 0 h 40"/>
                <a:gd name="T6" fmla="*/ 36 w 36"/>
                <a:gd name="T7" fmla="*/ 40 h 40"/>
                <a:gd name="T8" fmla="*/ 33 w 36"/>
                <a:gd name="T9" fmla="*/ 40 h 40"/>
                <a:gd name="T10" fmla="*/ 30 w 36"/>
                <a:gd name="T11" fmla="*/ 40 h 40"/>
                <a:gd name="T12" fmla="*/ 26 w 36"/>
                <a:gd name="T13" fmla="*/ 27 h 40"/>
                <a:gd name="T14" fmla="*/ 10 w 36"/>
                <a:gd name="T15" fmla="*/ 27 h 40"/>
                <a:gd name="T16" fmla="*/ 7 w 36"/>
                <a:gd name="T17" fmla="*/ 40 h 40"/>
                <a:gd name="T18" fmla="*/ 4 w 36"/>
                <a:gd name="T19" fmla="*/ 40 h 40"/>
                <a:gd name="T20" fmla="*/ 0 w 36"/>
                <a:gd name="T21" fmla="*/ 40 h 40"/>
                <a:gd name="T22" fmla="*/ 15 w 36"/>
                <a:gd name="T23" fmla="*/ 0 h 40"/>
                <a:gd name="T24" fmla="*/ 12 w 36"/>
                <a:gd name="T25" fmla="*/ 24 h 40"/>
                <a:gd name="T26" fmla="*/ 24 w 36"/>
                <a:gd name="T27" fmla="*/ 24 h 40"/>
                <a:gd name="T28" fmla="*/ 19 w 36"/>
                <a:gd name="T29" fmla="*/ 5 h 40"/>
                <a:gd name="T30" fmla="*/ 19 w 36"/>
                <a:gd name="T31" fmla="*/ 5 h 40"/>
                <a:gd name="T32" fmla="*/ 12 w 36"/>
                <a:gd name="T33"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40">
                  <a:moveTo>
                    <a:pt x="15" y="0"/>
                  </a:moveTo>
                  <a:lnTo>
                    <a:pt x="19" y="0"/>
                  </a:lnTo>
                  <a:lnTo>
                    <a:pt x="21" y="0"/>
                  </a:lnTo>
                  <a:lnTo>
                    <a:pt x="36" y="40"/>
                  </a:lnTo>
                  <a:lnTo>
                    <a:pt x="33" y="40"/>
                  </a:lnTo>
                  <a:lnTo>
                    <a:pt x="30" y="40"/>
                  </a:lnTo>
                  <a:lnTo>
                    <a:pt x="26" y="27"/>
                  </a:lnTo>
                  <a:lnTo>
                    <a:pt x="10" y="27"/>
                  </a:lnTo>
                  <a:lnTo>
                    <a:pt x="7" y="40"/>
                  </a:lnTo>
                  <a:lnTo>
                    <a:pt x="4" y="40"/>
                  </a:lnTo>
                  <a:lnTo>
                    <a:pt x="0" y="40"/>
                  </a:lnTo>
                  <a:lnTo>
                    <a:pt x="15" y="0"/>
                  </a:lnTo>
                  <a:close/>
                  <a:moveTo>
                    <a:pt x="12" y="24"/>
                  </a:moveTo>
                  <a:lnTo>
                    <a:pt x="24" y="24"/>
                  </a:lnTo>
                  <a:lnTo>
                    <a:pt x="19" y="5"/>
                  </a:lnTo>
                  <a:lnTo>
                    <a:pt x="19" y="5"/>
                  </a:lnTo>
                  <a:lnTo>
                    <a:pt x="12"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3" name="Freeform 93"/>
            <p:cNvSpPr/>
            <p:nvPr userDrawn="1"/>
          </p:nvSpPr>
          <p:spPr bwMode="auto">
            <a:xfrm>
              <a:off x="1641" y="933"/>
              <a:ext cx="31" cy="40"/>
            </a:xfrm>
            <a:custGeom>
              <a:avLst/>
              <a:gdLst>
                <a:gd name="T0" fmla="*/ 5 w 31"/>
                <a:gd name="T1" fmla="*/ 40 h 40"/>
                <a:gd name="T2" fmla="*/ 3 w 31"/>
                <a:gd name="T3" fmla="*/ 40 h 40"/>
                <a:gd name="T4" fmla="*/ 0 w 31"/>
                <a:gd name="T5" fmla="*/ 40 h 40"/>
                <a:gd name="T6" fmla="*/ 0 w 31"/>
                <a:gd name="T7" fmla="*/ 0 h 40"/>
                <a:gd name="T8" fmla="*/ 4 w 31"/>
                <a:gd name="T9" fmla="*/ 0 h 40"/>
                <a:gd name="T10" fmla="*/ 6 w 31"/>
                <a:gd name="T11" fmla="*/ 0 h 40"/>
                <a:gd name="T12" fmla="*/ 26 w 31"/>
                <a:gd name="T13" fmla="*/ 32 h 40"/>
                <a:gd name="T14" fmla="*/ 26 w 31"/>
                <a:gd name="T15" fmla="*/ 0 h 40"/>
                <a:gd name="T16" fmla="*/ 29 w 31"/>
                <a:gd name="T17" fmla="*/ 0 h 40"/>
                <a:gd name="T18" fmla="*/ 31 w 31"/>
                <a:gd name="T19" fmla="*/ 0 h 40"/>
                <a:gd name="T20" fmla="*/ 31 w 31"/>
                <a:gd name="T21" fmla="*/ 40 h 40"/>
                <a:gd name="T22" fmla="*/ 29 w 31"/>
                <a:gd name="T23" fmla="*/ 40 h 40"/>
                <a:gd name="T24" fmla="*/ 26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3" y="40"/>
                  </a:lnTo>
                  <a:lnTo>
                    <a:pt x="0" y="40"/>
                  </a:lnTo>
                  <a:lnTo>
                    <a:pt x="0" y="0"/>
                  </a:lnTo>
                  <a:lnTo>
                    <a:pt x="4" y="0"/>
                  </a:lnTo>
                  <a:lnTo>
                    <a:pt x="6" y="0"/>
                  </a:lnTo>
                  <a:lnTo>
                    <a:pt x="26" y="32"/>
                  </a:lnTo>
                  <a:lnTo>
                    <a:pt x="26" y="0"/>
                  </a:lnTo>
                  <a:lnTo>
                    <a:pt x="29" y="0"/>
                  </a:lnTo>
                  <a:lnTo>
                    <a:pt x="31" y="0"/>
                  </a:lnTo>
                  <a:lnTo>
                    <a:pt x="31" y="40"/>
                  </a:lnTo>
                  <a:lnTo>
                    <a:pt x="29" y="40"/>
                  </a:lnTo>
                  <a:lnTo>
                    <a:pt x="26"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4" name="Freeform 94"/>
            <p:cNvSpPr/>
            <p:nvPr userDrawn="1"/>
          </p:nvSpPr>
          <p:spPr bwMode="auto">
            <a:xfrm>
              <a:off x="1687" y="932"/>
              <a:ext cx="36" cy="41"/>
            </a:xfrm>
            <a:custGeom>
              <a:avLst/>
              <a:gdLst>
                <a:gd name="T0" fmla="*/ 15 w 29"/>
                <a:gd name="T1" fmla="*/ 33 h 33"/>
                <a:gd name="T2" fmla="*/ 4 w 29"/>
                <a:gd name="T3" fmla="*/ 29 h 33"/>
                <a:gd name="T4" fmla="*/ 0 w 29"/>
                <a:gd name="T5" fmla="*/ 17 h 33"/>
                <a:gd name="T6" fmla="*/ 4 w 29"/>
                <a:gd name="T7" fmla="*/ 5 h 33"/>
                <a:gd name="T8" fmla="*/ 15 w 29"/>
                <a:gd name="T9" fmla="*/ 0 h 33"/>
                <a:gd name="T10" fmla="*/ 24 w 29"/>
                <a:gd name="T11" fmla="*/ 3 h 33"/>
                <a:gd name="T12" fmla="*/ 28 w 29"/>
                <a:gd name="T13" fmla="*/ 10 h 33"/>
                <a:gd name="T14" fmla="*/ 24 w 29"/>
                <a:gd name="T15" fmla="*/ 10 h 33"/>
                <a:gd name="T16" fmla="*/ 21 w 29"/>
                <a:gd name="T17" fmla="*/ 5 h 33"/>
                <a:gd name="T18" fmla="*/ 15 w 29"/>
                <a:gd name="T19" fmla="*/ 4 h 33"/>
                <a:gd name="T20" fmla="*/ 7 w 29"/>
                <a:gd name="T21" fmla="*/ 7 h 33"/>
                <a:gd name="T22" fmla="*/ 4 w 29"/>
                <a:gd name="T23" fmla="*/ 17 h 33"/>
                <a:gd name="T24" fmla="*/ 7 w 29"/>
                <a:gd name="T25" fmla="*/ 26 h 33"/>
                <a:gd name="T26" fmla="*/ 15 w 29"/>
                <a:gd name="T27" fmla="*/ 30 h 33"/>
                <a:gd name="T28" fmla="*/ 23 w 29"/>
                <a:gd name="T29" fmla="*/ 26 h 33"/>
                <a:gd name="T30" fmla="*/ 24 w 29"/>
                <a:gd name="T31" fmla="*/ 25 h 33"/>
                <a:gd name="T32" fmla="*/ 25 w 29"/>
                <a:gd name="T33" fmla="*/ 23 h 33"/>
                <a:gd name="T34" fmla="*/ 25 w 29"/>
                <a:gd name="T35" fmla="*/ 20 h 33"/>
                <a:gd name="T36" fmla="*/ 25 w 29"/>
                <a:gd name="T37" fmla="*/ 19 h 33"/>
                <a:gd name="T38" fmla="*/ 15 w 29"/>
                <a:gd name="T39" fmla="*/ 19 h 33"/>
                <a:gd name="T40" fmla="*/ 15 w 29"/>
                <a:gd name="T41" fmla="*/ 16 h 33"/>
                <a:gd name="T42" fmla="*/ 29 w 29"/>
                <a:gd name="T43" fmla="*/ 16 h 33"/>
                <a:gd name="T44" fmla="*/ 29 w 29"/>
                <a:gd name="T45" fmla="*/ 32 h 33"/>
                <a:gd name="T46" fmla="*/ 26 w 29"/>
                <a:gd name="T47" fmla="*/ 32 h 33"/>
                <a:gd name="T48" fmla="*/ 25 w 29"/>
                <a:gd name="T49" fmla="*/ 28 h 33"/>
                <a:gd name="T50" fmla="*/ 25 w 29"/>
                <a:gd name="T51" fmla="*/ 29 h 33"/>
                <a:gd name="T52" fmla="*/ 15 w 29"/>
                <a:gd name="T5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 h="33">
                  <a:moveTo>
                    <a:pt x="15" y="33"/>
                  </a:moveTo>
                  <a:cubicBezTo>
                    <a:pt x="10" y="33"/>
                    <a:pt x="7" y="32"/>
                    <a:pt x="4" y="29"/>
                  </a:cubicBezTo>
                  <a:cubicBezTo>
                    <a:pt x="1" y="26"/>
                    <a:pt x="0" y="22"/>
                    <a:pt x="0" y="17"/>
                  </a:cubicBezTo>
                  <a:cubicBezTo>
                    <a:pt x="0" y="12"/>
                    <a:pt x="1" y="8"/>
                    <a:pt x="4" y="5"/>
                  </a:cubicBezTo>
                  <a:cubicBezTo>
                    <a:pt x="7" y="1"/>
                    <a:pt x="10" y="0"/>
                    <a:pt x="15" y="0"/>
                  </a:cubicBezTo>
                  <a:cubicBezTo>
                    <a:pt x="18" y="0"/>
                    <a:pt x="21" y="1"/>
                    <a:pt x="24" y="3"/>
                  </a:cubicBezTo>
                  <a:cubicBezTo>
                    <a:pt x="26" y="5"/>
                    <a:pt x="28" y="7"/>
                    <a:pt x="28" y="10"/>
                  </a:cubicBezTo>
                  <a:cubicBezTo>
                    <a:pt x="24" y="10"/>
                    <a:pt x="24" y="10"/>
                    <a:pt x="24" y="10"/>
                  </a:cubicBezTo>
                  <a:cubicBezTo>
                    <a:pt x="24" y="8"/>
                    <a:pt x="23" y="7"/>
                    <a:pt x="21" y="5"/>
                  </a:cubicBezTo>
                  <a:cubicBezTo>
                    <a:pt x="19" y="4"/>
                    <a:pt x="17" y="4"/>
                    <a:pt x="15" y="4"/>
                  </a:cubicBezTo>
                  <a:cubicBezTo>
                    <a:pt x="12" y="4"/>
                    <a:pt x="9" y="5"/>
                    <a:pt x="7" y="7"/>
                  </a:cubicBezTo>
                  <a:cubicBezTo>
                    <a:pt x="5" y="10"/>
                    <a:pt x="4" y="13"/>
                    <a:pt x="4" y="17"/>
                  </a:cubicBezTo>
                  <a:cubicBezTo>
                    <a:pt x="4" y="21"/>
                    <a:pt x="5" y="24"/>
                    <a:pt x="7" y="26"/>
                  </a:cubicBezTo>
                  <a:cubicBezTo>
                    <a:pt x="9" y="29"/>
                    <a:pt x="12" y="30"/>
                    <a:pt x="15" y="30"/>
                  </a:cubicBezTo>
                  <a:cubicBezTo>
                    <a:pt x="18" y="30"/>
                    <a:pt x="21" y="29"/>
                    <a:pt x="23" y="26"/>
                  </a:cubicBezTo>
                  <a:cubicBezTo>
                    <a:pt x="23" y="26"/>
                    <a:pt x="23" y="25"/>
                    <a:pt x="24" y="25"/>
                  </a:cubicBezTo>
                  <a:cubicBezTo>
                    <a:pt x="24" y="24"/>
                    <a:pt x="24" y="24"/>
                    <a:pt x="25" y="23"/>
                  </a:cubicBezTo>
                  <a:cubicBezTo>
                    <a:pt x="25" y="22"/>
                    <a:pt x="25" y="21"/>
                    <a:pt x="25" y="20"/>
                  </a:cubicBezTo>
                  <a:cubicBezTo>
                    <a:pt x="25" y="19"/>
                    <a:pt x="25" y="19"/>
                    <a:pt x="25" y="19"/>
                  </a:cubicBezTo>
                  <a:cubicBezTo>
                    <a:pt x="15" y="19"/>
                    <a:pt x="15" y="19"/>
                    <a:pt x="15" y="19"/>
                  </a:cubicBezTo>
                  <a:cubicBezTo>
                    <a:pt x="15" y="16"/>
                    <a:pt x="15" y="16"/>
                    <a:pt x="15" y="16"/>
                  </a:cubicBezTo>
                  <a:cubicBezTo>
                    <a:pt x="29" y="16"/>
                    <a:pt x="29" y="16"/>
                    <a:pt x="29" y="16"/>
                  </a:cubicBezTo>
                  <a:cubicBezTo>
                    <a:pt x="29" y="32"/>
                    <a:pt x="29" y="32"/>
                    <a:pt x="29" y="32"/>
                  </a:cubicBezTo>
                  <a:cubicBezTo>
                    <a:pt x="26" y="32"/>
                    <a:pt x="26" y="32"/>
                    <a:pt x="26" y="32"/>
                  </a:cubicBezTo>
                  <a:cubicBezTo>
                    <a:pt x="25" y="28"/>
                    <a:pt x="25" y="28"/>
                    <a:pt x="25" y="28"/>
                  </a:cubicBezTo>
                  <a:cubicBezTo>
                    <a:pt x="25" y="29"/>
                    <a:pt x="25" y="29"/>
                    <a:pt x="25" y="29"/>
                  </a:cubicBezTo>
                  <a:cubicBezTo>
                    <a:pt x="22" y="32"/>
                    <a:pt x="19" y="33"/>
                    <a:pt x="15"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5" name="Freeform 95"/>
            <p:cNvSpPr/>
            <p:nvPr userDrawn="1"/>
          </p:nvSpPr>
          <p:spPr bwMode="auto">
            <a:xfrm>
              <a:off x="1760" y="933"/>
              <a:ext cx="31" cy="40"/>
            </a:xfrm>
            <a:custGeom>
              <a:avLst/>
              <a:gdLst>
                <a:gd name="T0" fmla="*/ 25 w 25"/>
                <a:gd name="T1" fmla="*/ 20 h 32"/>
                <a:gd name="T2" fmla="*/ 21 w 25"/>
                <a:gd name="T3" fmla="*/ 29 h 32"/>
                <a:gd name="T4" fmla="*/ 12 w 25"/>
                <a:gd name="T5" fmla="*/ 32 h 32"/>
                <a:gd name="T6" fmla="*/ 3 w 25"/>
                <a:gd name="T7" fmla="*/ 29 h 32"/>
                <a:gd name="T8" fmla="*/ 0 w 25"/>
                <a:gd name="T9" fmla="*/ 20 h 32"/>
                <a:gd name="T10" fmla="*/ 0 w 25"/>
                <a:gd name="T11" fmla="*/ 0 h 32"/>
                <a:gd name="T12" fmla="*/ 2 w 25"/>
                <a:gd name="T13" fmla="*/ 0 h 32"/>
                <a:gd name="T14" fmla="*/ 4 w 25"/>
                <a:gd name="T15" fmla="*/ 0 h 32"/>
                <a:gd name="T16" fmla="*/ 4 w 25"/>
                <a:gd name="T17" fmla="*/ 20 h 32"/>
                <a:gd name="T18" fmla="*/ 6 w 25"/>
                <a:gd name="T19" fmla="*/ 26 h 32"/>
                <a:gd name="T20" fmla="*/ 12 w 25"/>
                <a:gd name="T21" fmla="*/ 29 h 32"/>
                <a:gd name="T22" fmla="*/ 18 w 25"/>
                <a:gd name="T23" fmla="*/ 26 h 32"/>
                <a:gd name="T24" fmla="*/ 20 w 25"/>
                <a:gd name="T25" fmla="*/ 20 h 32"/>
                <a:gd name="T26" fmla="*/ 20 w 25"/>
                <a:gd name="T27" fmla="*/ 0 h 32"/>
                <a:gd name="T28" fmla="*/ 22 w 25"/>
                <a:gd name="T29" fmla="*/ 0 h 32"/>
                <a:gd name="T30" fmla="*/ 25 w 25"/>
                <a:gd name="T31" fmla="*/ 0 h 32"/>
                <a:gd name="T32" fmla="*/ 25 w 25"/>
                <a:gd name="T3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32">
                  <a:moveTo>
                    <a:pt x="25" y="20"/>
                  </a:moveTo>
                  <a:cubicBezTo>
                    <a:pt x="25" y="24"/>
                    <a:pt x="23" y="27"/>
                    <a:pt x="21" y="29"/>
                  </a:cubicBezTo>
                  <a:cubicBezTo>
                    <a:pt x="19" y="31"/>
                    <a:pt x="16" y="32"/>
                    <a:pt x="12" y="32"/>
                  </a:cubicBezTo>
                  <a:cubicBezTo>
                    <a:pt x="8" y="32"/>
                    <a:pt x="5" y="31"/>
                    <a:pt x="3" y="29"/>
                  </a:cubicBezTo>
                  <a:cubicBezTo>
                    <a:pt x="1" y="27"/>
                    <a:pt x="0" y="24"/>
                    <a:pt x="0" y="20"/>
                  </a:cubicBezTo>
                  <a:cubicBezTo>
                    <a:pt x="0" y="0"/>
                    <a:pt x="0" y="0"/>
                    <a:pt x="0" y="0"/>
                  </a:cubicBezTo>
                  <a:cubicBezTo>
                    <a:pt x="2" y="0"/>
                    <a:pt x="2" y="0"/>
                    <a:pt x="2" y="0"/>
                  </a:cubicBezTo>
                  <a:cubicBezTo>
                    <a:pt x="4" y="0"/>
                    <a:pt x="4" y="0"/>
                    <a:pt x="4" y="0"/>
                  </a:cubicBezTo>
                  <a:cubicBezTo>
                    <a:pt x="4" y="20"/>
                    <a:pt x="4" y="20"/>
                    <a:pt x="4" y="20"/>
                  </a:cubicBezTo>
                  <a:cubicBezTo>
                    <a:pt x="4" y="23"/>
                    <a:pt x="5" y="25"/>
                    <a:pt x="6" y="26"/>
                  </a:cubicBezTo>
                  <a:cubicBezTo>
                    <a:pt x="7" y="28"/>
                    <a:pt x="9" y="29"/>
                    <a:pt x="12" y="29"/>
                  </a:cubicBezTo>
                  <a:cubicBezTo>
                    <a:pt x="15" y="29"/>
                    <a:pt x="17" y="28"/>
                    <a:pt x="18" y="26"/>
                  </a:cubicBezTo>
                  <a:cubicBezTo>
                    <a:pt x="20" y="25"/>
                    <a:pt x="20" y="23"/>
                    <a:pt x="20" y="20"/>
                  </a:cubicBezTo>
                  <a:cubicBezTo>
                    <a:pt x="20" y="0"/>
                    <a:pt x="20" y="0"/>
                    <a:pt x="20" y="0"/>
                  </a:cubicBezTo>
                  <a:cubicBezTo>
                    <a:pt x="22" y="0"/>
                    <a:pt x="22" y="0"/>
                    <a:pt x="22" y="0"/>
                  </a:cubicBezTo>
                  <a:cubicBezTo>
                    <a:pt x="25" y="0"/>
                    <a:pt x="25" y="0"/>
                    <a:pt x="25" y="0"/>
                  </a:cubicBezTo>
                  <a:lnTo>
                    <a:pt x="25" y="2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6" name="Freeform 96"/>
            <p:cNvSpPr/>
            <p:nvPr userDrawn="1"/>
          </p:nvSpPr>
          <p:spPr bwMode="auto">
            <a:xfrm>
              <a:off x="1806" y="933"/>
              <a:ext cx="31" cy="40"/>
            </a:xfrm>
            <a:custGeom>
              <a:avLst/>
              <a:gdLst>
                <a:gd name="T0" fmla="*/ 5 w 31"/>
                <a:gd name="T1" fmla="*/ 40 h 40"/>
                <a:gd name="T2" fmla="*/ 2 w 31"/>
                <a:gd name="T3" fmla="*/ 40 h 40"/>
                <a:gd name="T4" fmla="*/ 0 w 31"/>
                <a:gd name="T5" fmla="*/ 40 h 40"/>
                <a:gd name="T6" fmla="*/ 0 w 31"/>
                <a:gd name="T7" fmla="*/ 0 h 40"/>
                <a:gd name="T8" fmla="*/ 2 w 31"/>
                <a:gd name="T9" fmla="*/ 0 h 40"/>
                <a:gd name="T10" fmla="*/ 6 w 31"/>
                <a:gd name="T11" fmla="*/ 0 h 40"/>
                <a:gd name="T12" fmla="*/ 26 w 31"/>
                <a:gd name="T13" fmla="*/ 32 h 40"/>
                <a:gd name="T14" fmla="*/ 26 w 31"/>
                <a:gd name="T15" fmla="*/ 0 h 40"/>
                <a:gd name="T16" fmla="*/ 28 w 31"/>
                <a:gd name="T17" fmla="*/ 0 h 40"/>
                <a:gd name="T18" fmla="*/ 31 w 31"/>
                <a:gd name="T19" fmla="*/ 0 h 40"/>
                <a:gd name="T20" fmla="*/ 31 w 31"/>
                <a:gd name="T21" fmla="*/ 40 h 40"/>
                <a:gd name="T22" fmla="*/ 28 w 31"/>
                <a:gd name="T23" fmla="*/ 40 h 40"/>
                <a:gd name="T24" fmla="*/ 25 w 31"/>
                <a:gd name="T25" fmla="*/ 40 h 40"/>
                <a:gd name="T26" fmla="*/ 5 w 31"/>
                <a:gd name="T27" fmla="*/ 8 h 40"/>
                <a:gd name="T28" fmla="*/ 5 w 31"/>
                <a:gd name="T2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0">
                  <a:moveTo>
                    <a:pt x="5" y="40"/>
                  </a:moveTo>
                  <a:lnTo>
                    <a:pt x="2" y="40"/>
                  </a:lnTo>
                  <a:lnTo>
                    <a:pt x="0" y="40"/>
                  </a:lnTo>
                  <a:lnTo>
                    <a:pt x="0" y="0"/>
                  </a:lnTo>
                  <a:lnTo>
                    <a:pt x="2" y="0"/>
                  </a:lnTo>
                  <a:lnTo>
                    <a:pt x="6" y="0"/>
                  </a:lnTo>
                  <a:lnTo>
                    <a:pt x="26" y="32"/>
                  </a:lnTo>
                  <a:lnTo>
                    <a:pt x="26" y="0"/>
                  </a:lnTo>
                  <a:lnTo>
                    <a:pt x="28" y="0"/>
                  </a:lnTo>
                  <a:lnTo>
                    <a:pt x="31" y="0"/>
                  </a:lnTo>
                  <a:lnTo>
                    <a:pt x="31" y="40"/>
                  </a:lnTo>
                  <a:lnTo>
                    <a:pt x="28" y="40"/>
                  </a:lnTo>
                  <a:lnTo>
                    <a:pt x="25" y="40"/>
                  </a:lnTo>
                  <a:lnTo>
                    <a:pt x="5" y="8"/>
                  </a:lnTo>
                  <a:lnTo>
                    <a:pt x="5"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7" name="Freeform 97"/>
            <p:cNvSpPr/>
            <p:nvPr userDrawn="1"/>
          </p:nvSpPr>
          <p:spPr bwMode="auto">
            <a:xfrm>
              <a:off x="1852"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8" name="Freeform 98"/>
            <p:cNvSpPr/>
            <p:nvPr userDrawn="1"/>
          </p:nvSpPr>
          <p:spPr bwMode="auto">
            <a:xfrm>
              <a:off x="1867" y="933"/>
              <a:ext cx="34" cy="40"/>
            </a:xfrm>
            <a:custGeom>
              <a:avLst/>
              <a:gdLst>
                <a:gd name="T0" fmla="*/ 0 w 34"/>
                <a:gd name="T1" fmla="*/ 0 h 40"/>
                <a:gd name="T2" fmla="*/ 3 w 34"/>
                <a:gd name="T3" fmla="*/ 0 h 40"/>
                <a:gd name="T4" fmla="*/ 6 w 34"/>
                <a:gd name="T5" fmla="*/ 0 h 40"/>
                <a:gd name="T6" fmla="*/ 17 w 34"/>
                <a:gd name="T7" fmla="*/ 34 h 40"/>
                <a:gd name="T8" fmla="*/ 17 w 34"/>
                <a:gd name="T9" fmla="*/ 34 h 40"/>
                <a:gd name="T10" fmla="*/ 28 w 34"/>
                <a:gd name="T11" fmla="*/ 0 h 40"/>
                <a:gd name="T12" fmla="*/ 32 w 34"/>
                <a:gd name="T13" fmla="*/ 0 h 40"/>
                <a:gd name="T14" fmla="*/ 34 w 34"/>
                <a:gd name="T15" fmla="*/ 0 h 40"/>
                <a:gd name="T16" fmla="*/ 21 w 34"/>
                <a:gd name="T17" fmla="*/ 40 h 40"/>
                <a:gd name="T18" fmla="*/ 17 w 34"/>
                <a:gd name="T19" fmla="*/ 40 h 40"/>
                <a:gd name="T20" fmla="*/ 15 w 34"/>
                <a:gd name="T21" fmla="*/ 40 h 40"/>
                <a:gd name="T22" fmla="*/ 0 w 34"/>
                <a:gd name="T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0">
                  <a:moveTo>
                    <a:pt x="0" y="0"/>
                  </a:moveTo>
                  <a:lnTo>
                    <a:pt x="3" y="0"/>
                  </a:lnTo>
                  <a:lnTo>
                    <a:pt x="6" y="0"/>
                  </a:lnTo>
                  <a:lnTo>
                    <a:pt x="17" y="34"/>
                  </a:lnTo>
                  <a:lnTo>
                    <a:pt x="17" y="34"/>
                  </a:lnTo>
                  <a:lnTo>
                    <a:pt x="28" y="0"/>
                  </a:lnTo>
                  <a:lnTo>
                    <a:pt x="32" y="0"/>
                  </a:lnTo>
                  <a:lnTo>
                    <a:pt x="34" y="0"/>
                  </a:lnTo>
                  <a:lnTo>
                    <a:pt x="21" y="40"/>
                  </a:lnTo>
                  <a:lnTo>
                    <a:pt x="17" y="40"/>
                  </a:lnTo>
                  <a:lnTo>
                    <a:pt x="15"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29" name="Freeform 99"/>
            <p:cNvSpPr/>
            <p:nvPr userDrawn="1"/>
          </p:nvSpPr>
          <p:spPr bwMode="auto">
            <a:xfrm>
              <a:off x="1911" y="933"/>
              <a:ext cx="30" cy="40"/>
            </a:xfrm>
            <a:custGeom>
              <a:avLst/>
              <a:gdLst>
                <a:gd name="T0" fmla="*/ 0 w 30"/>
                <a:gd name="T1" fmla="*/ 40 h 40"/>
                <a:gd name="T2" fmla="*/ 0 w 30"/>
                <a:gd name="T3" fmla="*/ 0 h 40"/>
                <a:gd name="T4" fmla="*/ 30 w 30"/>
                <a:gd name="T5" fmla="*/ 0 h 40"/>
                <a:gd name="T6" fmla="*/ 30 w 30"/>
                <a:gd name="T7" fmla="*/ 3 h 40"/>
                <a:gd name="T8" fmla="*/ 30 w 30"/>
                <a:gd name="T9" fmla="*/ 5 h 40"/>
                <a:gd name="T10" fmla="*/ 6 w 30"/>
                <a:gd name="T11" fmla="*/ 5 h 40"/>
                <a:gd name="T12" fmla="*/ 6 w 30"/>
                <a:gd name="T13" fmla="*/ 16 h 40"/>
                <a:gd name="T14" fmla="*/ 27 w 30"/>
                <a:gd name="T15" fmla="*/ 16 h 40"/>
                <a:gd name="T16" fmla="*/ 27 w 30"/>
                <a:gd name="T17" fmla="*/ 19 h 40"/>
                <a:gd name="T18" fmla="*/ 27 w 30"/>
                <a:gd name="T19" fmla="*/ 21 h 40"/>
                <a:gd name="T20" fmla="*/ 6 w 30"/>
                <a:gd name="T21" fmla="*/ 21 h 40"/>
                <a:gd name="T22" fmla="*/ 6 w 30"/>
                <a:gd name="T23" fmla="*/ 35 h 40"/>
                <a:gd name="T24" fmla="*/ 30 w 30"/>
                <a:gd name="T25" fmla="*/ 35 h 40"/>
                <a:gd name="T26" fmla="*/ 30 w 30"/>
                <a:gd name="T27" fmla="*/ 37 h 40"/>
                <a:gd name="T28" fmla="*/ 30 w 30"/>
                <a:gd name="T29" fmla="*/ 40 h 40"/>
                <a:gd name="T30" fmla="*/ 0 w 30"/>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0">
                  <a:moveTo>
                    <a:pt x="0" y="40"/>
                  </a:moveTo>
                  <a:lnTo>
                    <a:pt x="0" y="0"/>
                  </a:lnTo>
                  <a:lnTo>
                    <a:pt x="30" y="0"/>
                  </a:lnTo>
                  <a:lnTo>
                    <a:pt x="30" y="3"/>
                  </a:lnTo>
                  <a:lnTo>
                    <a:pt x="30" y="5"/>
                  </a:lnTo>
                  <a:lnTo>
                    <a:pt x="6" y="5"/>
                  </a:lnTo>
                  <a:lnTo>
                    <a:pt x="6" y="16"/>
                  </a:lnTo>
                  <a:lnTo>
                    <a:pt x="27" y="16"/>
                  </a:lnTo>
                  <a:lnTo>
                    <a:pt x="27" y="19"/>
                  </a:lnTo>
                  <a:lnTo>
                    <a:pt x="27" y="21"/>
                  </a:lnTo>
                  <a:lnTo>
                    <a:pt x="6" y="21"/>
                  </a:lnTo>
                  <a:lnTo>
                    <a:pt x="6" y="35"/>
                  </a:lnTo>
                  <a:lnTo>
                    <a:pt x="30" y="35"/>
                  </a:lnTo>
                  <a:lnTo>
                    <a:pt x="30" y="37"/>
                  </a:lnTo>
                  <a:lnTo>
                    <a:pt x="30" y="40"/>
                  </a:lnTo>
                  <a:lnTo>
                    <a:pt x="0" y="4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0" name="Freeform 100"/>
            <p:cNvSpPr>
              <a:spLocks noEditPoints="1"/>
            </p:cNvSpPr>
            <p:nvPr userDrawn="1"/>
          </p:nvSpPr>
          <p:spPr bwMode="auto">
            <a:xfrm>
              <a:off x="1955" y="933"/>
              <a:ext cx="33" cy="40"/>
            </a:xfrm>
            <a:custGeom>
              <a:avLst/>
              <a:gdLst>
                <a:gd name="T0" fmla="*/ 0 w 27"/>
                <a:gd name="T1" fmla="*/ 0 h 32"/>
                <a:gd name="T2" fmla="*/ 2 w 27"/>
                <a:gd name="T3" fmla="*/ 0 h 32"/>
                <a:gd name="T4" fmla="*/ 15 w 27"/>
                <a:gd name="T5" fmla="*/ 0 h 32"/>
                <a:gd name="T6" fmla="*/ 23 w 27"/>
                <a:gd name="T7" fmla="*/ 2 h 32"/>
                <a:gd name="T8" fmla="*/ 25 w 27"/>
                <a:gd name="T9" fmla="*/ 8 h 32"/>
                <a:gd name="T10" fmla="*/ 23 w 27"/>
                <a:gd name="T11" fmla="*/ 15 h 32"/>
                <a:gd name="T12" fmla="*/ 21 w 27"/>
                <a:gd name="T13" fmla="*/ 16 h 32"/>
                <a:gd name="T14" fmla="*/ 22 w 27"/>
                <a:gd name="T15" fmla="*/ 16 h 32"/>
                <a:gd name="T16" fmla="*/ 25 w 27"/>
                <a:gd name="T17" fmla="*/ 22 h 32"/>
                <a:gd name="T18" fmla="*/ 25 w 27"/>
                <a:gd name="T19" fmla="*/ 28 h 32"/>
                <a:gd name="T20" fmla="*/ 25 w 27"/>
                <a:gd name="T21" fmla="*/ 30 h 32"/>
                <a:gd name="T22" fmla="*/ 27 w 27"/>
                <a:gd name="T23" fmla="*/ 31 h 32"/>
                <a:gd name="T24" fmla="*/ 27 w 27"/>
                <a:gd name="T25" fmla="*/ 31 h 32"/>
                <a:gd name="T26" fmla="*/ 21 w 27"/>
                <a:gd name="T27" fmla="*/ 31 h 32"/>
                <a:gd name="T28" fmla="*/ 21 w 27"/>
                <a:gd name="T29" fmla="*/ 29 h 32"/>
                <a:gd name="T30" fmla="*/ 21 w 27"/>
                <a:gd name="T31" fmla="*/ 26 h 32"/>
                <a:gd name="T32" fmla="*/ 21 w 27"/>
                <a:gd name="T33" fmla="*/ 23 h 32"/>
                <a:gd name="T34" fmla="*/ 19 w 27"/>
                <a:gd name="T35" fmla="*/ 19 h 32"/>
                <a:gd name="T36" fmla="*/ 15 w 27"/>
                <a:gd name="T37" fmla="*/ 18 h 32"/>
                <a:gd name="T38" fmla="*/ 4 w 27"/>
                <a:gd name="T39" fmla="*/ 18 h 32"/>
                <a:gd name="T40" fmla="*/ 4 w 27"/>
                <a:gd name="T41" fmla="*/ 32 h 32"/>
                <a:gd name="T42" fmla="*/ 2 w 27"/>
                <a:gd name="T43" fmla="*/ 32 h 32"/>
                <a:gd name="T44" fmla="*/ 0 w 27"/>
                <a:gd name="T45" fmla="*/ 32 h 32"/>
                <a:gd name="T46" fmla="*/ 0 w 27"/>
                <a:gd name="T47" fmla="*/ 0 h 32"/>
                <a:gd name="T48" fmla="*/ 4 w 27"/>
                <a:gd name="T49" fmla="*/ 14 h 32"/>
                <a:gd name="T50" fmla="*/ 15 w 27"/>
                <a:gd name="T51" fmla="*/ 14 h 32"/>
                <a:gd name="T52" fmla="*/ 19 w 27"/>
                <a:gd name="T53" fmla="*/ 13 h 32"/>
                <a:gd name="T54" fmla="*/ 21 w 27"/>
                <a:gd name="T55" fmla="*/ 9 h 32"/>
                <a:gd name="T56" fmla="*/ 19 w 27"/>
                <a:gd name="T57" fmla="*/ 5 h 32"/>
                <a:gd name="T58" fmla="*/ 15 w 27"/>
                <a:gd name="T59" fmla="*/ 3 h 32"/>
                <a:gd name="T60" fmla="*/ 4 w 27"/>
                <a:gd name="T61" fmla="*/ 3 h 32"/>
                <a:gd name="T62" fmla="*/ 4 w 27"/>
                <a:gd name="T63"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32">
                  <a:moveTo>
                    <a:pt x="0" y="0"/>
                  </a:moveTo>
                  <a:cubicBezTo>
                    <a:pt x="2" y="0"/>
                    <a:pt x="2" y="0"/>
                    <a:pt x="2" y="0"/>
                  </a:cubicBezTo>
                  <a:cubicBezTo>
                    <a:pt x="15" y="0"/>
                    <a:pt x="15" y="0"/>
                    <a:pt x="15" y="0"/>
                  </a:cubicBezTo>
                  <a:cubicBezTo>
                    <a:pt x="18" y="0"/>
                    <a:pt x="21" y="1"/>
                    <a:pt x="23" y="2"/>
                  </a:cubicBezTo>
                  <a:cubicBezTo>
                    <a:pt x="24" y="3"/>
                    <a:pt x="25" y="6"/>
                    <a:pt x="25" y="8"/>
                  </a:cubicBezTo>
                  <a:cubicBezTo>
                    <a:pt x="25" y="11"/>
                    <a:pt x="24" y="13"/>
                    <a:pt x="23" y="15"/>
                  </a:cubicBezTo>
                  <a:cubicBezTo>
                    <a:pt x="22" y="15"/>
                    <a:pt x="22" y="16"/>
                    <a:pt x="21" y="16"/>
                  </a:cubicBezTo>
                  <a:cubicBezTo>
                    <a:pt x="22" y="16"/>
                    <a:pt x="22" y="16"/>
                    <a:pt x="22" y="16"/>
                  </a:cubicBezTo>
                  <a:cubicBezTo>
                    <a:pt x="24" y="17"/>
                    <a:pt x="25" y="19"/>
                    <a:pt x="25" y="22"/>
                  </a:cubicBezTo>
                  <a:cubicBezTo>
                    <a:pt x="25" y="28"/>
                    <a:pt x="25" y="28"/>
                    <a:pt x="25" y="28"/>
                  </a:cubicBezTo>
                  <a:cubicBezTo>
                    <a:pt x="25" y="29"/>
                    <a:pt x="25" y="29"/>
                    <a:pt x="25" y="30"/>
                  </a:cubicBezTo>
                  <a:cubicBezTo>
                    <a:pt x="26" y="30"/>
                    <a:pt x="26" y="30"/>
                    <a:pt x="27" y="31"/>
                  </a:cubicBezTo>
                  <a:cubicBezTo>
                    <a:pt x="27" y="31"/>
                    <a:pt x="27" y="31"/>
                    <a:pt x="27" y="31"/>
                  </a:cubicBezTo>
                  <a:cubicBezTo>
                    <a:pt x="21" y="31"/>
                    <a:pt x="21" y="31"/>
                    <a:pt x="21" y="31"/>
                  </a:cubicBezTo>
                  <a:cubicBezTo>
                    <a:pt x="21" y="31"/>
                    <a:pt x="21" y="31"/>
                    <a:pt x="21" y="29"/>
                  </a:cubicBezTo>
                  <a:cubicBezTo>
                    <a:pt x="21" y="28"/>
                    <a:pt x="21" y="27"/>
                    <a:pt x="21" y="26"/>
                  </a:cubicBezTo>
                  <a:cubicBezTo>
                    <a:pt x="21" y="23"/>
                    <a:pt x="21" y="23"/>
                    <a:pt x="21" y="23"/>
                  </a:cubicBezTo>
                  <a:cubicBezTo>
                    <a:pt x="21" y="21"/>
                    <a:pt x="20" y="20"/>
                    <a:pt x="19" y="19"/>
                  </a:cubicBezTo>
                  <a:cubicBezTo>
                    <a:pt x="18" y="18"/>
                    <a:pt x="17" y="18"/>
                    <a:pt x="15" y="18"/>
                  </a:cubicBezTo>
                  <a:cubicBezTo>
                    <a:pt x="4" y="18"/>
                    <a:pt x="4" y="18"/>
                    <a:pt x="4" y="18"/>
                  </a:cubicBezTo>
                  <a:cubicBezTo>
                    <a:pt x="4" y="32"/>
                    <a:pt x="4" y="32"/>
                    <a:pt x="4" y="32"/>
                  </a:cubicBezTo>
                  <a:cubicBezTo>
                    <a:pt x="2" y="32"/>
                    <a:pt x="2" y="32"/>
                    <a:pt x="2" y="32"/>
                  </a:cubicBezTo>
                  <a:cubicBezTo>
                    <a:pt x="0" y="32"/>
                    <a:pt x="0" y="32"/>
                    <a:pt x="0" y="32"/>
                  </a:cubicBezTo>
                  <a:lnTo>
                    <a:pt x="0" y="0"/>
                  </a:lnTo>
                  <a:close/>
                  <a:moveTo>
                    <a:pt x="4" y="14"/>
                  </a:moveTo>
                  <a:cubicBezTo>
                    <a:pt x="15" y="14"/>
                    <a:pt x="15" y="14"/>
                    <a:pt x="15" y="14"/>
                  </a:cubicBezTo>
                  <a:cubicBezTo>
                    <a:pt x="17" y="14"/>
                    <a:pt x="19" y="14"/>
                    <a:pt x="19" y="13"/>
                  </a:cubicBezTo>
                  <a:cubicBezTo>
                    <a:pt x="20" y="12"/>
                    <a:pt x="21" y="11"/>
                    <a:pt x="21" y="9"/>
                  </a:cubicBezTo>
                  <a:cubicBezTo>
                    <a:pt x="21" y="7"/>
                    <a:pt x="20" y="5"/>
                    <a:pt x="19" y="5"/>
                  </a:cubicBezTo>
                  <a:cubicBezTo>
                    <a:pt x="18" y="4"/>
                    <a:pt x="17" y="3"/>
                    <a:pt x="15" y="3"/>
                  </a:cubicBezTo>
                  <a:cubicBezTo>
                    <a:pt x="4" y="3"/>
                    <a:pt x="4" y="3"/>
                    <a:pt x="4" y="3"/>
                  </a:cubicBezTo>
                  <a:lnTo>
                    <a:pt x="4" y="1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1" name="Freeform 101"/>
            <p:cNvSpPr/>
            <p:nvPr userDrawn="1"/>
          </p:nvSpPr>
          <p:spPr bwMode="auto">
            <a:xfrm>
              <a:off x="1999" y="932"/>
              <a:ext cx="31" cy="41"/>
            </a:xfrm>
            <a:custGeom>
              <a:avLst/>
              <a:gdLst>
                <a:gd name="T0" fmla="*/ 20 w 25"/>
                <a:gd name="T1" fmla="*/ 10 h 33"/>
                <a:gd name="T2" fmla="*/ 18 w 25"/>
                <a:gd name="T3" fmla="*/ 5 h 33"/>
                <a:gd name="T4" fmla="*/ 12 w 25"/>
                <a:gd name="T5" fmla="*/ 4 h 33"/>
                <a:gd name="T6" fmla="*/ 7 w 25"/>
                <a:gd name="T7" fmla="*/ 5 h 33"/>
                <a:gd name="T8" fmla="*/ 5 w 25"/>
                <a:gd name="T9" fmla="*/ 9 h 33"/>
                <a:gd name="T10" fmla="*/ 6 w 25"/>
                <a:gd name="T11" fmla="*/ 12 h 33"/>
                <a:gd name="T12" fmla="*/ 11 w 25"/>
                <a:gd name="T13" fmla="*/ 14 h 33"/>
                <a:gd name="T14" fmla="*/ 17 w 25"/>
                <a:gd name="T15" fmla="*/ 15 h 33"/>
                <a:gd name="T16" fmla="*/ 23 w 25"/>
                <a:gd name="T17" fmla="*/ 18 h 33"/>
                <a:gd name="T18" fmla="*/ 25 w 25"/>
                <a:gd name="T19" fmla="*/ 24 h 33"/>
                <a:gd name="T20" fmla="*/ 22 w 25"/>
                <a:gd name="T21" fmla="*/ 31 h 33"/>
                <a:gd name="T22" fmla="*/ 13 w 25"/>
                <a:gd name="T23" fmla="*/ 33 h 33"/>
                <a:gd name="T24" fmla="*/ 3 w 25"/>
                <a:gd name="T25" fmla="*/ 30 h 33"/>
                <a:gd name="T26" fmla="*/ 0 w 25"/>
                <a:gd name="T27" fmla="*/ 23 h 33"/>
                <a:gd name="T28" fmla="*/ 0 w 25"/>
                <a:gd name="T29" fmla="*/ 22 h 33"/>
                <a:gd name="T30" fmla="*/ 4 w 25"/>
                <a:gd name="T31" fmla="*/ 22 h 33"/>
                <a:gd name="T32" fmla="*/ 6 w 25"/>
                <a:gd name="T33" fmla="*/ 28 h 33"/>
                <a:gd name="T34" fmla="*/ 13 w 25"/>
                <a:gd name="T35" fmla="*/ 30 h 33"/>
                <a:gd name="T36" fmla="*/ 19 w 25"/>
                <a:gd name="T37" fmla="*/ 28 h 33"/>
                <a:gd name="T38" fmla="*/ 21 w 25"/>
                <a:gd name="T39" fmla="*/ 24 h 33"/>
                <a:gd name="T40" fmla="*/ 20 w 25"/>
                <a:gd name="T41" fmla="*/ 21 h 33"/>
                <a:gd name="T42" fmla="*/ 14 w 25"/>
                <a:gd name="T43" fmla="*/ 19 h 33"/>
                <a:gd name="T44" fmla="*/ 9 w 25"/>
                <a:gd name="T45" fmla="*/ 17 h 33"/>
                <a:gd name="T46" fmla="*/ 3 w 25"/>
                <a:gd name="T47" fmla="*/ 15 h 33"/>
                <a:gd name="T48" fmla="*/ 1 w 25"/>
                <a:gd name="T49" fmla="*/ 10 h 33"/>
                <a:gd name="T50" fmla="*/ 4 w 25"/>
                <a:gd name="T51" fmla="*/ 3 h 33"/>
                <a:gd name="T52" fmla="*/ 12 w 25"/>
                <a:gd name="T53" fmla="*/ 0 h 33"/>
                <a:gd name="T54" fmla="*/ 21 w 25"/>
                <a:gd name="T55" fmla="*/ 3 h 33"/>
                <a:gd name="T56" fmla="*/ 24 w 25"/>
                <a:gd name="T57" fmla="*/ 10 h 33"/>
                <a:gd name="T58" fmla="*/ 20 w 25"/>
                <a:gd name="T5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3">
                  <a:moveTo>
                    <a:pt x="20" y="10"/>
                  </a:moveTo>
                  <a:cubicBezTo>
                    <a:pt x="20" y="8"/>
                    <a:pt x="19" y="6"/>
                    <a:pt x="18" y="5"/>
                  </a:cubicBezTo>
                  <a:cubicBezTo>
                    <a:pt x="17" y="4"/>
                    <a:pt x="15" y="4"/>
                    <a:pt x="12" y="4"/>
                  </a:cubicBezTo>
                  <a:cubicBezTo>
                    <a:pt x="10" y="4"/>
                    <a:pt x="8" y="4"/>
                    <a:pt x="7" y="5"/>
                  </a:cubicBezTo>
                  <a:cubicBezTo>
                    <a:pt x="6" y="6"/>
                    <a:pt x="5" y="7"/>
                    <a:pt x="5" y="9"/>
                  </a:cubicBezTo>
                  <a:cubicBezTo>
                    <a:pt x="5" y="10"/>
                    <a:pt x="5" y="11"/>
                    <a:pt x="6" y="12"/>
                  </a:cubicBezTo>
                  <a:cubicBezTo>
                    <a:pt x="7" y="13"/>
                    <a:pt x="9" y="13"/>
                    <a:pt x="11" y="14"/>
                  </a:cubicBezTo>
                  <a:cubicBezTo>
                    <a:pt x="17" y="15"/>
                    <a:pt x="17" y="15"/>
                    <a:pt x="17" y="15"/>
                  </a:cubicBezTo>
                  <a:cubicBezTo>
                    <a:pt x="20" y="16"/>
                    <a:pt x="22" y="17"/>
                    <a:pt x="23" y="18"/>
                  </a:cubicBezTo>
                  <a:cubicBezTo>
                    <a:pt x="24" y="20"/>
                    <a:pt x="25" y="22"/>
                    <a:pt x="25" y="24"/>
                  </a:cubicBezTo>
                  <a:cubicBezTo>
                    <a:pt x="25" y="27"/>
                    <a:pt x="24" y="29"/>
                    <a:pt x="22" y="31"/>
                  </a:cubicBezTo>
                  <a:cubicBezTo>
                    <a:pt x="20" y="33"/>
                    <a:pt x="17" y="33"/>
                    <a:pt x="13" y="33"/>
                  </a:cubicBezTo>
                  <a:cubicBezTo>
                    <a:pt x="9" y="33"/>
                    <a:pt x="5" y="32"/>
                    <a:pt x="3" y="30"/>
                  </a:cubicBezTo>
                  <a:cubicBezTo>
                    <a:pt x="1" y="29"/>
                    <a:pt x="0" y="26"/>
                    <a:pt x="0" y="23"/>
                  </a:cubicBezTo>
                  <a:cubicBezTo>
                    <a:pt x="0" y="22"/>
                    <a:pt x="0" y="22"/>
                    <a:pt x="0" y="22"/>
                  </a:cubicBezTo>
                  <a:cubicBezTo>
                    <a:pt x="4" y="22"/>
                    <a:pt x="4" y="22"/>
                    <a:pt x="4" y="22"/>
                  </a:cubicBezTo>
                  <a:cubicBezTo>
                    <a:pt x="4" y="25"/>
                    <a:pt x="5" y="26"/>
                    <a:pt x="6" y="28"/>
                  </a:cubicBezTo>
                  <a:cubicBezTo>
                    <a:pt x="8" y="29"/>
                    <a:pt x="10" y="30"/>
                    <a:pt x="13" y="30"/>
                  </a:cubicBezTo>
                  <a:cubicBezTo>
                    <a:pt x="15" y="30"/>
                    <a:pt x="17" y="29"/>
                    <a:pt x="19" y="28"/>
                  </a:cubicBezTo>
                  <a:cubicBezTo>
                    <a:pt x="20" y="27"/>
                    <a:pt x="21" y="26"/>
                    <a:pt x="21" y="24"/>
                  </a:cubicBezTo>
                  <a:cubicBezTo>
                    <a:pt x="21" y="23"/>
                    <a:pt x="20" y="22"/>
                    <a:pt x="20" y="21"/>
                  </a:cubicBezTo>
                  <a:cubicBezTo>
                    <a:pt x="19" y="20"/>
                    <a:pt x="17" y="19"/>
                    <a:pt x="14" y="19"/>
                  </a:cubicBezTo>
                  <a:cubicBezTo>
                    <a:pt x="9" y="17"/>
                    <a:pt x="9" y="17"/>
                    <a:pt x="9" y="17"/>
                  </a:cubicBezTo>
                  <a:cubicBezTo>
                    <a:pt x="6" y="17"/>
                    <a:pt x="4" y="16"/>
                    <a:pt x="3" y="15"/>
                  </a:cubicBezTo>
                  <a:cubicBezTo>
                    <a:pt x="1" y="14"/>
                    <a:pt x="1" y="12"/>
                    <a:pt x="1" y="10"/>
                  </a:cubicBezTo>
                  <a:cubicBezTo>
                    <a:pt x="1" y="7"/>
                    <a:pt x="2" y="4"/>
                    <a:pt x="4" y="3"/>
                  </a:cubicBezTo>
                  <a:cubicBezTo>
                    <a:pt x="6" y="1"/>
                    <a:pt x="9" y="0"/>
                    <a:pt x="12" y="0"/>
                  </a:cubicBezTo>
                  <a:cubicBezTo>
                    <a:pt x="16" y="0"/>
                    <a:pt x="19" y="1"/>
                    <a:pt x="21" y="3"/>
                  </a:cubicBezTo>
                  <a:cubicBezTo>
                    <a:pt x="23" y="4"/>
                    <a:pt x="24" y="7"/>
                    <a:pt x="24" y="10"/>
                  </a:cubicBezTo>
                  <a:lnTo>
                    <a:pt x="20" y="1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2" name="Freeform 102"/>
            <p:cNvSpPr/>
            <p:nvPr userDrawn="1"/>
          </p:nvSpPr>
          <p:spPr bwMode="auto">
            <a:xfrm>
              <a:off x="2044" y="933"/>
              <a:ext cx="5" cy="40"/>
            </a:xfrm>
            <a:custGeom>
              <a:avLst/>
              <a:gdLst>
                <a:gd name="T0" fmla="*/ 0 w 5"/>
                <a:gd name="T1" fmla="*/ 0 h 40"/>
                <a:gd name="T2" fmla="*/ 2 w 5"/>
                <a:gd name="T3" fmla="*/ 0 h 40"/>
                <a:gd name="T4" fmla="*/ 5 w 5"/>
                <a:gd name="T5" fmla="*/ 0 h 40"/>
                <a:gd name="T6" fmla="*/ 5 w 5"/>
                <a:gd name="T7" fmla="*/ 40 h 40"/>
                <a:gd name="T8" fmla="*/ 2 w 5"/>
                <a:gd name="T9" fmla="*/ 40 h 40"/>
                <a:gd name="T10" fmla="*/ 0 w 5"/>
                <a:gd name="T11" fmla="*/ 40 h 40"/>
                <a:gd name="T12" fmla="*/ 0 w 5"/>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 h="40">
                  <a:moveTo>
                    <a:pt x="0" y="0"/>
                  </a:moveTo>
                  <a:lnTo>
                    <a:pt x="2" y="0"/>
                  </a:lnTo>
                  <a:lnTo>
                    <a:pt x="5" y="0"/>
                  </a:lnTo>
                  <a:lnTo>
                    <a:pt x="5" y="40"/>
                  </a:lnTo>
                  <a:lnTo>
                    <a:pt x="2" y="40"/>
                  </a:lnTo>
                  <a:lnTo>
                    <a:pt x="0" y="40"/>
                  </a:lnTo>
                  <a:lnTo>
                    <a:pt x="0"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3" name="Freeform 103"/>
            <p:cNvSpPr/>
            <p:nvPr userDrawn="1"/>
          </p:nvSpPr>
          <p:spPr bwMode="auto">
            <a:xfrm>
              <a:off x="2060" y="933"/>
              <a:ext cx="32" cy="40"/>
            </a:xfrm>
            <a:custGeom>
              <a:avLst/>
              <a:gdLst>
                <a:gd name="T0" fmla="*/ 13 w 32"/>
                <a:gd name="T1" fmla="*/ 5 h 40"/>
                <a:gd name="T2" fmla="*/ 0 w 32"/>
                <a:gd name="T3" fmla="*/ 5 h 40"/>
                <a:gd name="T4" fmla="*/ 0 w 32"/>
                <a:gd name="T5" fmla="*/ 3 h 40"/>
                <a:gd name="T6" fmla="*/ 0 w 32"/>
                <a:gd name="T7" fmla="*/ 0 h 40"/>
                <a:gd name="T8" fmla="*/ 32 w 32"/>
                <a:gd name="T9" fmla="*/ 0 h 40"/>
                <a:gd name="T10" fmla="*/ 32 w 32"/>
                <a:gd name="T11" fmla="*/ 3 h 40"/>
                <a:gd name="T12" fmla="*/ 32 w 32"/>
                <a:gd name="T13" fmla="*/ 5 h 40"/>
                <a:gd name="T14" fmla="*/ 18 w 32"/>
                <a:gd name="T15" fmla="*/ 5 h 40"/>
                <a:gd name="T16" fmla="*/ 18 w 32"/>
                <a:gd name="T17" fmla="*/ 40 h 40"/>
                <a:gd name="T18" fmla="*/ 16 w 32"/>
                <a:gd name="T19" fmla="*/ 40 h 40"/>
                <a:gd name="T20" fmla="*/ 13 w 32"/>
                <a:gd name="T21" fmla="*/ 40 h 40"/>
                <a:gd name="T22" fmla="*/ 13 w 32"/>
                <a:gd name="T23"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0">
                  <a:moveTo>
                    <a:pt x="13" y="5"/>
                  </a:moveTo>
                  <a:lnTo>
                    <a:pt x="0" y="5"/>
                  </a:lnTo>
                  <a:lnTo>
                    <a:pt x="0" y="3"/>
                  </a:lnTo>
                  <a:lnTo>
                    <a:pt x="0" y="0"/>
                  </a:lnTo>
                  <a:lnTo>
                    <a:pt x="32" y="0"/>
                  </a:lnTo>
                  <a:lnTo>
                    <a:pt x="32" y="3"/>
                  </a:lnTo>
                  <a:lnTo>
                    <a:pt x="32" y="5"/>
                  </a:lnTo>
                  <a:lnTo>
                    <a:pt x="18" y="5"/>
                  </a:lnTo>
                  <a:lnTo>
                    <a:pt x="18" y="40"/>
                  </a:lnTo>
                  <a:lnTo>
                    <a:pt x="16" y="40"/>
                  </a:lnTo>
                  <a:lnTo>
                    <a:pt x="13" y="40"/>
                  </a:lnTo>
                  <a:lnTo>
                    <a:pt x="13" y="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4" name="Freeform 104"/>
            <p:cNvSpPr/>
            <p:nvPr userDrawn="1"/>
          </p:nvSpPr>
          <p:spPr bwMode="auto">
            <a:xfrm>
              <a:off x="2101" y="933"/>
              <a:ext cx="34" cy="40"/>
            </a:xfrm>
            <a:custGeom>
              <a:avLst/>
              <a:gdLst>
                <a:gd name="T0" fmla="*/ 15 w 34"/>
                <a:gd name="T1" fmla="*/ 24 h 40"/>
                <a:gd name="T2" fmla="*/ 0 w 34"/>
                <a:gd name="T3" fmla="*/ 0 h 40"/>
                <a:gd name="T4" fmla="*/ 3 w 34"/>
                <a:gd name="T5" fmla="*/ 0 h 40"/>
                <a:gd name="T6" fmla="*/ 6 w 34"/>
                <a:gd name="T7" fmla="*/ 0 h 40"/>
                <a:gd name="T8" fmla="*/ 17 w 34"/>
                <a:gd name="T9" fmla="*/ 19 h 40"/>
                <a:gd name="T10" fmla="*/ 17 w 34"/>
                <a:gd name="T11" fmla="*/ 19 h 40"/>
                <a:gd name="T12" fmla="*/ 28 w 34"/>
                <a:gd name="T13" fmla="*/ 0 h 40"/>
                <a:gd name="T14" fmla="*/ 32 w 34"/>
                <a:gd name="T15" fmla="*/ 0 h 40"/>
                <a:gd name="T16" fmla="*/ 34 w 34"/>
                <a:gd name="T17" fmla="*/ 0 h 40"/>
                <a:gd name="T18" fmla="*/ 20 w 34"/>
                <a:gd name="T19" fmla="*/ 24 h 40"/>
                <a:gd name="T20" fmla="*/ 20 w 34"/>
                <a:gd name="T21" fmla="*/ 40 h 40"/>
                <a:gd name="T22" fmla="*/ 17 w 34"/>
                <a:gd name="T23" fmla="*/ 40 h 40"/>
                <a:gd name="T24" fmla="*/ 15 w 34"/>
                <a:gd name="T25" fmla="*/ 40 h 40"/>
                <a:gd name="T26" fmla="*/ 15 w 34"/>
                <a:gd name="T27"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0">
                  <a:moveTo>
                    <a:pt x="15" y="24"/>
                  </a:moveTo>
                  <a:lnTo>
                    <a:pt x="0" y="0"/>
                  </a:lnTo>
                  <a:lnTo>
                    <a:pt x="3" y="0"/>
                  </a:lnTo>
                  <a:lnTo>
                    <a:pt x="6" y="0"/>
                  </a:lnTo>
                  <a:lnTo>
                    <a:pt x="17" y="19"/>
                  </a:lnTo>
                  <a:lnTo>
                    <a:pt x="17" y="19"/>
                  </a:lnTo>
                  <a:lnTo>
                    <a:pt x="28" y="0"/>
                  </a:lnTo>
                  <a:lnTo>
                    <a:pt x="32" y="0"/>
                  </a:lnTo>
                  <a:lnTo>
                    <a:pt x="34" y="0"/>
                  </a:lnTo>
                  <a:lnTo>
                    <a:pt x="20" y="24"/>
                  </a:lnTo>
                  <a:lnTo>
                    <a:pt x="20" y="40"/>
                  </a:lnTo>
                  <a:lnTo>
                    <a:pt x="17" y="40"/>
                  </a:lnTo>
                  <a:lnTo>
                    <a:pt x="15" y="40"/>
                  </a:lnTo>
                  <a:lnTo>
                    <a:pt x="15" y="24"/>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5" name="Freeform 105"/>
            <p:cNvSpPr>
              <a:spLocks noEditPoints="1"/>
            </p:cNvSpPr>
            <p:nvPr userDrawn="1"/>
          </p:nvSpPr>
          <p:spPr bwMode="auto">
            <a:xfrm>
              <a:off x="954" y="660"/>
              <a:ext cx="350" cy="353"/>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6" name="Freeform 106"/>
            <p:cNvSpPr/>
            <p:nvPr userDrawn="1"/>
          </p:nvSpPr>
          <p:spPr bwMode="auto">
            <a:xfrm>
              <a:off x="1033" y="739"/>
              <a:ext cx="193" cy="17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7" name="Freeform 107"/>
            <p:cNvSpPr/>
            <p:nvPr userDrawn="1"/>
          </p:nvSpPr>
          <p:spPr bwMode="auto">
            <a:xfrm>
              <a:off x="972" y="867"/>
              <a:ext cx="40" cy="29"/>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8" name="Freeform 108"/>
            <p:cNvSpPr/>
            <p:nvPr userDrawn="1"/>
          </p:nvSpPr>
          <p:spPr bwMode="auto">
            <a:xfrm>
              <a:off x="984" y="888"/>
              <a:ext cx="38" cy="31"/>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39" name="Freeform 109"/>
            <p:cNvSpPr/>
            <p:nvPr userDrawn="1"/>
          </p:nvSpPr>
          <p:spPr bwMode="auto">
            <a:xfrm>
              <a:off x="995" y="906"/>
              <a:ext cx="38" cy="33"/>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0" name="Freeform 110"/>
            <p:cNvSpPr/>
            <p:nvPr userDrawn="1"/>
          </p:nvSpPr>
          <p:spPr bwMode="auto">
            <a:xfrm>
              <a:off x="1026" y="934"/>
              <a:ext cx="24" cy="29"/>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1" name="Freeform 111"/>
            <p:cNvSpPr>
              <a:spLocks noEditPoints="1"/>
            </p:cNvSpPr>
            <p:nvPr userDrawn="1"/>
          </p:nvSpPr>
          <p:spPr bwMode="auto">
            <a:xfrm>
              <a:off x="1034" y="942"/>
              <a:ext cx="29" cy="35"/>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2" name="Freeform 112"/>
            <p:cNvSpPr/>
            <p:nvPr userDrawn="1"/>
          </p:nvSpPr>
          <p:spPr bwMode="auto">
            <a:xfrm>
              <a:off x="1054" y="948"/>
              <a:ext cx="32" cy="39"/>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3" name="Freeform 113"/>
            <p:cNvSpPr/>
            <p:nvPr userDrawn="1"/>
          </p:nvSpPr>
          <p:spPr bwMode="auto">
            <a:xfrm>
              <a:off x="1079" y="957"/>
              <a:ext cx="23" cy="36"/>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4" name="Freeform 114"/>
            <p:cNvSpPr/>
            <p:nvPr userDrawn="1"/>
          </p:nvSpPr>
          <p:spPr bwMode="auto">
            <a:xfrm>
              <a:off x="1121" y="962"/>
              <a:ext cx="19" cy="33"/>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5" name="Freeform 115"/>
            <p:cNvSpPr/>
            <p:nvPr userDrawn="1"/>
          </p:nvSpPr>
          <p:spPr bwMode="auto">
            <a:xfrm>
              <a:off x="1142" y="959"/>
              <a:ext cx="21" cy="36"/>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6" name="Freeform 116"/>
            <p:cNvSpPr/>
            <p:nvPr userDrawn="1"/>
          </p:nvSpPr>
          <p:spPr bwMode="auto">
            <a:xfrm>
              <a:off x="1162" y="957"/>
              <a:ext cx="14" cy="33"/>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7" name="Freeform 117"/>
            <p:cNvSpPr/>
            <p:nvPr userDrawn="1"/>
          </p:nvSpPr>
          <p:spPr bwMode="auto">
            <a:xfrm>
              <a:off x="1169" y="948"/>
              <a:ext cx="23" cy="37"/>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8" name="Freeform 118"/>
            <p:cNvSpPr/>
            <p:nvPr userDrawn="1"/>
          </p:nvSpPr>
          <p:spPr bwMode="auto">
            <a:xfrm>
              <a:off x="1188" y="939"/>
              <a:ext cx="33" cy="38"/>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49" name="Freeform 119"/>
            <p:cNvSpPr>
              <a:spLocks noEditPoints="1"/>
            </p:cNvSpPr>
            <p:nvPr userDrawn="1"/>
          </p:nvSpPr>
          <p:spPr bwMode="auto">
            <a:xfrm>
              <a:off x="1205" y="931"/>
              <a:ext cx="34" cy="34"/>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0" name="Freeform 120"/>
            <p:cNvSpPr/>
            <p:nvPr userDrawn="1"/>
          </p:nvSpPr>
          <p:spPr bwMode="auto">
            <a:xfrm>
              <a:off x="1223" y="916"/>
              <a:ext cx="34" cy="29"/>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1" name="Freeform 121"/>
            <p:cNvSpPr/>
            <p:nvPr userDrawn="1"/>
          </p:nvSpPr>
          <p:spPr bwMode="auto">
            <a:xfrm>
              <a:off x="1234" y="906"/>
              <a:ext cx="31" cy="21"/>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2" name="Freeform 122"/>
            <p:cNvSpPr/>
            <p:nvPr userDrawn="1"/>
          </p:nvSpPr>
          <p:spPr bwMode="auto">
            <a:xfrm>
              <a:off x="1239" y="884"/>
              <a:ext cx="36" cy="28"/>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3" name="Freeform 123"/>
            <p:cNvSpPr/>
            <p:nvPr userDrawn="1"/>
          </p:nvSpPr>
          <p:spPr bwMode="auto">
            <a:xfrm>
              <a:off x="1247" y="865"/>
              <a:ext cx="36" cy="23"/>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4" name="Freeform 124"/>
            <p:cNvSpPr/>
            <p:nvPr userDrawn="1"/>
          </p:nvSpPr>
          <p:spPr bwMode="auto">
            <a:xfrm>
              <a:off x="1010" y="928"/>
              <a:ext cx="34" cy="25"/>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5" name="Freeform 125"/>
            <p:cNvSpPr>
              <a:spLocks noEditPoints="1"/>
            </p:cNvSpPr>
            <p:nvPr userDrawn="1"/>
          </p:nvSpPr>
          <p:spPr bwMode="auto">
            <a:xfrm>
              <a:off x="1073" y="917"/>
              <a:ext cx="106" cy="33"/>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6" name="Freeform 126"/>
            <p:cNvSpPr/>
            <p:nvPr userDrawn="1"/>
          </p:nvSpPr>
          <p:spPr bwMode="auto">
            <a:xfrm>
              <a:off x="1184" y="728"/>
              <a:ext cx="14" cy="14"/>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7" name="Freeform 127"/>
            <p:cNvSpPr/>
            <p:nvPr userDrawn="1"/>
          </p:nvSpPr>
          <p:spPr bwMode="auto">
            <a:xfrm>
              <a:off x="1148" y="686"/>
              <a:ext cx="51" cy="45"/>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8" name="Freeform 128"/>
            <p:cNvSpPr/>
            <p:nvPr userDrawn="1"/>
          </p:nvSpPr>
          <p:spPr bwMode="auto">
            <a:xfrm>
              <a:off x="1063" y="714"/>
              <a:ext cx="20" cy="41"/>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59" name="Freeform 129"/>
            <p:cNvSpPr/>
            <p:nvPr userDrawn="1"/>
          </p:nvSpPr>
          <p:spPr bwMode="auto">
            <a:xfrm>
              <a:off x="1090" y="704"/>
              <a:ext cx="16" cy="16"/>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0" name="Freeform 130"/>
            <p:cNvSpPr/>
            <p:nvPr userDrawn="1"/>
          </p:nvSpPr>
          <p:spPr bwMode="auto">
            <a:xfrm>
              <a:off x="1062" y="710"/>
              <a:ext cx="12" cy="14"/>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1" name="Freeform 131"/>
            <p:cNvSpPr/>
            <p:nvPr userDrawn="1"/>
          </p:nvSpPr>
          <p:spPr bwMode="auto">
            <a:xfrm>
              <a:off x="1085" y="688"/>
              <a:ext cx="19" cy="21"/>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2" name="Freeform 132"/>
            <p:cNvSpPr/>
            <p:nvPr userDrawn="1"/>
          </p:nvSpPr>
          <p:spPr bwMode="auto">
            <a:xfrm>
              <a:off x="1062" y="693"/>
              <a:ext cx="12" cy="13"/>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3" name="Freeform 133"/>
            <p:cNvSpPr/>
            <p:nvPr userDrawn="1"/>
          </p:nvSpPr>
          <p:spPr bwMode="auto">
            <a:xfrm>
              <a:off x="996" y="742"/>
              <a:ext cx="47" cy="83"/>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4" name="Freeform 134"/>
            <p:cNvSpPr/>
            <p:nvPr userDrawn="1"/>
          </p:nvSpPr>
          <p:spPr bwMode="auto">
            <a:xfrm>
              <a:off x="989" y="789"/>
              <a:ext cx="13" cy="11"/>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5" name="Freeform 135"/>
            <p:cNvSpPr/>
            <p:nvPr userDrawn="1"/>
          </p:nvSpPr>
          <p:spPr bwMode="auto">
            <a:xfrm>
              <a:off x="977" y="776"/>
              <a:ext cx="14" cy="13"/>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6" name="Freeform 136"/>
            <p:cNvSpPr/>
            <p:nvPr userDrawn="1"/>
          </p:nvSpPr>
          <p:spPr bwMode="auto">
            <a:xfrm>
              <a:off x="1048" y="786"/>
              <a:ext cx="163" cy="141"/>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7" name="Freeform 137"/>
            <p:cNvSpPr>
              <a:spLocks noEditPoints="1"/>
            </p:cNvSpPr>
            <p:nvPr userDrawn="1"/>
          </p:nvSpPr>
          <p:spPr bwMode="auto">
            <a:xfrm>
              <a:off x="1214" y="757"/>
              <a:ext cx="64" cy="43"/>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8" name="Freeform 138"/>
            <p:cNvSpPr/>
            <p:nvPr userDrawn="1"/>
          </p:nvSpPr>
          <p:spPr bwMode="auto">
            <a:xfrm>
              <a:off x="1239" y="750"/>
              <a:ext cx="10" cy="19"/>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69" name="Freeform 139"/>
            <p:cNvSpPr/>
            <p:nvPr userDrawn="1"/>
          </p:nvSpPr>
          <p:spPr bwMode="auto">
            <a:xfrm>
              <a:off x="1239" y="750"/>
              <a:ext cx="10" cy="19"/>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0" name="Freeform 140"/>
            <p:cNvSpPr/>
            <p:nvPr userDrawn="1"/>
          </p:nvSpPr>
          <p:spPr bwMode="auto">
            <a:xfrm>
              <a:off x="1229" y="757"/>
              <a:ext cx="7" cy="9"/>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sp>
          <p:nvSpPr>
            <p:cNvPr id="71" name="Freeform 141"/>
            <p:cNvSpPr/>
            <p:nvPr userDrawn="1"/>
          </p:nvSpPr>
          <p:spPr bwMode="auto">
            <a:xfrm>
              <a:off x="1229" y="757"/>
              <a:ext cx="7" cy="9"/>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p:spPr>
          <p:txBody>
            <a:bodyPr vert="horz" wrap="square" lIns="91440" tIns="45720" rIns="91440" bIns="45720" numCol="1" anchor="t" anchorCtr="0" compatLnSpc="1"/>
            <a:lstStyle/>
            <a:p>
              <a:pPr>
                <a:lnSpc>
                  <a:spcPct val="120000"/>
                </a:lnSpc>
                <a:spcAft>
                  <a:spcPts val="100"/>
                </a:spcAft>
              </a:pPr>
              <a:endParaRPr lang="zh-CN" altLang="en-US">
                <a:solidFill>
                  <a:schemeClr val="tx2"/>
                </a:solidFill>
              </a:endParaRPr>
            </a:p>
          </p:txBody>
        </p:sp>
      </p:grpSp>
      <p:grpSp>
        <p:nvGrpSpPr>
          <p:cNvPr id="74" name="组合 73"/>
          <p:cNvGrpSpPr/>
          <p:nvPr userDrawn="1"/>
        </p:nvGrpSpPr>
        <p:grpSpPr>
          <a:xfrm>
            <a:off x="445418" y="5902169"/>
            <a:ext cx="637411" cy="612930"/>
            <a:chOff x="1717634" y="914982"/>
            <a:chExt cx="637411" cy="612930"/>
          </a:xfrm>
          <a:solidFill>
            <a:schemeClr val="tx2"/>
          </a:solidFill>
        </p:grpSpPr>
        <p:sp>
          <p:nvSpPr>
            <p:cNvPr id="75" name="Freeform 6"/>
            <p:cNvSpPr/>
            <p:nvPr/>
          </p:nvSpPr>
          <p:spPr bwMode="auto">
            <a:xfrm>
              <a:off x="1717634" y="914982"/>
              <a:ext cx="315186" cy="288564"/>
            </a:xfrm>
            <a:custGeom>
              <a:avLst/>
              <a:gdLst>
                <a:gd name="T0" fmla="*/ 106 w 385"/>
                <a:gd name="T1" fmla="*/ 0 h 352"/>
                <a:gd name="T2" fmla="*/ 155 w 385"/>
                <a:gd name="T3" fmla="*/ 33 h 352"/>
                <a:gd name="T4" fmla="*/ 195 w 385"/>
                <a:gd name="T5" fmla="*/ 44 h 352"/>
                <a:gd name="T6" fmla="*/ 299 w 385"/>
                <a:gd name="T7" fmla="*/ 187 h 352"/>
                <a:gd name="T8" fmla="*/ 291 w 385"/>
                <a:gd name="T9" fmla="*/ 223 h 352"/>
                <a:gd name="T10" fmla="*/ 300 w 385"/>
                <a:gd name="T11" fmla="*/ 259 h 352"/>
                <a:gd name="T12" fmla="*/ 337 w 385"/>
                <a:gd name="T13" fmla="*/ 252 h 352"/>
                <a:gd name="T14" fmla="*/ 352 w 385"/>
                <a:gd name="T15" fmla="*/ 218 h 352"/>
                <a:gd name="T16" fmla="*/ 379 w 385"/>
                <a:gd name="T17" fmla="*/ 225 h 352"/>
                <a:gd name="T18" fmla="*/ 349 w 385"/>
                <a:gd name="T19" fmla="*/ 300 h 352"/>
                <a:gd name="T20" fmla="*/ 302 w 385"/>
                <a:gd name="T21" fmla="*/ 301 h 352"/>
                <a:gd name="T22" fmla="*/ 267 w 385"/>
                <a:gd name="T23" fmla="*/ 314 h 352"/>
                <a:gd name="T24" fmla="*/ 180 w 385"/>
                <a:gd name="T25" fmla="*/ 331 h 352"/>
                <a:gd name="T26" fmla="*/ 183 w 385"/>
                <a:gd name="T27" fmla="*/ 327 h 352"/>
                <a:gd name="T28" fmla="*/ 177 w 385"/>
                <a:gd name="T29" fmla="*/ 272 h 352"/>
                <a:gd name="T30" fmla="*/ 169 w 385"/>
                <a:gd name="T31" fmla="*/ 242 h 352"/>
                <a:gd name="T32" fmla="*/ 200 w 385"/>
                <a:gd name="T33" fmla="*/ 232 h 352"/>
                <a:gd name="T34" fmla="*/ 246 w 385"/>
                <a:gd name="T35" fmla="*/ 207 h 352"/>
                <a:gd name="T36" fmla="*/ 241 w 385"/>
                <a:gd name="T37" fmla="*/ 136 h 352"/>
                <a:gd name="T38" fmla="*/ 186 w 385"/>
                <a:gd name="T39" fmla="*/ 93 h 352"/>
                <a:gd name="T40" fmla="*/ 152 w 385"/>
                <a:gd name="T41" fmla="*/ 163 h 352"/>
                <a:gd name="T42" fmla="*/ 152 w 385"/>
                <a:gd name="T43" fmla="*/ 184 h 352"/>
                <a:gd name="T44" fmla="*/ 152 w 385"/>
                <a:gd name="T45" fmla="*/ 219 h 352"/>
                <a:gd name="T46" fmla="*/ 119 w 385"/>
                <a:gd name="T47" fmla="*/ 228 h 352"/>
                <a:gd name="T48" fmla="*/ 82 w 385"/>
                <a:gd name="T49" fmla="*/ 253 h 352"/>
                <a:gd name="T50" fmla="*/ 77 w 385"/>
                <a:gd name="T51" fmla="*/ 318 h 352"/>
                <a:gd name="T52" fmla="*/ 63 w 385"/>
                <a:gd name="T53" fmla="*/ 339 h 352"/>
                <a:gd name="T54" fmla="*/ 33 w 385"/>
                <a:gd name="T55" fmla="*/ 342 h 352"/>
                <a:gd name="T56" fmla="*/ 28 w 385"/>
                <a:gd name="T57" fmla="*/ 316 h 352"/>
                <a:gd name="T58" fmla="*/ 32 w 385"/>
                <a:gd name="T59" fmla="*/ 215 h 352"/>
                <a:gd name="T60" fmla="*/ 47 w 385"/>
                <a:gd name="T61" fmla="*/ 182 h 352"/>
                <a:gd name="T62" fmla="*/ 34 w 385"/>
                <a:gd name="T63" fmla="*/ 133 h 352"/>
                <a:gd name="T64" fmla="*/ 24 w 385"/>
                <a:gd name="T65" fmla="*/ 131 h 352"/>
                <a:gd name="T66" fmla="*/ 7 w 385"/>
                <a:gd name="T67" fmla="*/ 110 h 352"/>
                <a:gd name="T68" fmla="*/ 34 w 385"/>
                <a:gd name="T69" fmla="*/ 94 h 352"/>
                <a:gd name="T70" fmla="*/ 77 w 385"/>
                <a:gd name="T71" fmla="*/ 116 h 352"/>
                <a:gd name="T72" fmla="*/ 129 w 385"/>
                <a:gd name="T73" fmla="*/ 127 h 352"/>
                <a:gd name="T74" fmla="*/ 126 w 385"/>
                <a:gd name="T75" fmla="*/ 69 h 352"/>
                <a:gd name="T76" fmla="*/ 88 w 385"/>
                <a:gd name="T77" fmla="*/ 47 h 352"/>
                <a:gd name="T78" fmla="*/ 74 w 385"/>
                <a:gd name="T79" fmla="*/ 0 h 352"/>
                <a:gd name="T80" fmla="*/ 106 w 385"/>
                <a:gd name="T8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5" h="352">
                  <a:moveTo>
                    <a:pt x="106" y="0"/>
                  </a:moveTo>
                  <a:cubicBezTo>
                    <a:pt x="122" y="11"/>
                    <a:pt x="138" y="24"/>
                    <a:pt x="155" y="33"/>
                  </a:cubicBezTo>
                  <a:cubicBezTo>
                    <a:pt x="167" y="39"/>
                    <a:pt x="181" y="42"/>
                    <a:pt x="195" y="44"/>
                  </a:cubicBezTo>
                  <a:cubicBezTo>
                    <a:pt x="275" y="55"/>
                    <a:pt x="312" y="107"/>
                    <a:pt x="299" y="187"/>
                  </a:cubicBezTo>
                  <a:cubicBezTo>
                    <a:pt x="297" y="199"/>
                    <a:pt x="291" y="211"/>
                    <a:pt x="291" y="223"/>
                  </a:cubicBezTo>
                  <a:cubicBezTo>
                    <a:pt x="292" y="235"/>
                    <a:pt x="294" y="249"/>
                    <a:pt x="300" y="259"/>
                  </a:cubicBezTo>
                  <a:cubicBezTo>
                    <a:pt x="313" y="276"/>
                    <a:pt x="329" y="272"/>
                    <a:pt x="337" y="252"/>
                  </a:cubicBezTo>
                  <a:cubicBezTo>
                    <a:pt x="341" y="240"/>
                    <a:pt x="344" y="228"/>
                    <a:pt x="352" y="218"/>
                  </a:cubicBezTo>
                  <a:cubicBezTo>
                    <a:pt x="363" y="205"/>
                    <a:pt x="374" y="208"/>
                    <a:pt x="379" y="225"/>
                  </a:cubicBezTo>
                  <a:cubicBezTo>
                    <a:pt x="385" y="248"/>
                    <a:pt x="371" y="291"/>
                    <a:pt x="349" y="300"/>
                  </a:cubicBezTo>
                  <a:cubicBezTo>
                    <a:pt x="335" y="306"/>
                    <a:pt x="317" y="303"/>
                    <a:pt x="302" y="301"/>
                  </a:cubicBezTo>
                  <a:cubicBezTo>
                    <a:pt x="287" y="300"/>
                    <a:pt x="276" y="300"/>
                    <a:pt x="267" y="314"/>
                  </a:cubicBezTo>
                  <a:cubicBezTo>
                    <a:pt x="248" y="345"/>
                    <a:pt x="214" y="352"/>
                    <a:pt x="180" y="331"/>
                  </a:cubicBezTo>
                  <a:cubicBezTo>
                    <a:pt x="181" y="330"/>
                    <a:pt x="182" y="328"/>
                    <a:pt x="183" y="327"/>
                  </a:cubicBezTo>
                  <a:cubicBezTo>
                    <a:pt x="210" y="304"/>
                    <a:pt x="209" y="289"/>
                    <a:pt x="177" y="272"/>
                  </a:cubicBezTo>
                  <a:cubicBezTo>
                    <a:pt x="163" y="264"/>
                    <a:pt x="161" y="255"/>
                    <a:pt x="169" y="242"/>
                  </a:cubicBezTo>
                  <a:cubicBezTo>
                    <a:pt x="177" y="229"/>
                    <a:pt x="184" y="221"/>
                    <a:pt x="200" y="232"/>
                  </a:cubicBezTo>
                  <a:cubicBezTo>
                    <a:pt x="229" y="251"/>
                    <a:pt x="245" y="242"/>
                    <a:pt x="246" y="207"/>
                  </a:cubicBezTo>
                  <a:cubicBezTo>
                    <a:pt x="247" y="183"/>
                    <a:pt x="246" y="159"/>
                    <a:pt x="241" y="136"/>
                  </a:cubicBezTo>
                  <a:cubicBezTo>
                    <a:pt x="235" y="108"/>
                    <a:pt x="212" y="91"/>
                    <a:pt x="186" y="93"/>
                  </a:cubicBezTo>
                  <a:cubicBezTo>
                    <a:pt x="190" y="123"/>
                    <a:pt x="173" y="144"/>
                    <a:pt x="152" y="163"/>
                  </a:cubicBezTo>
                  <a:cubicBezTo>
                    <a:pt x="145" y="170"/>
                    <a:pt x="143" y="177"/>
                    <a:pt x="152" y="184"/>
                  </a:cubicBezTo>
                  <a:cubicBezTo>
                    <a:pt x="164" y="195"/>
                    <a:pt x="159" y="208"/>
                    <a:pt x="152" y="219"/>
                  </a:cubicBezTo>
                  <a:cubicBezTo>
                    <a:pt x="144" y="229"/>
                    <a:pt x="134" y="235"/>
                    <a:pt x="119" y="228"/>
                  </a:cubicBezTo>
                  <a:cubicBezTo>
                    <a:pt x="92" y="216"/>
                    <a:pt x="84" y="222"/>
                    <a:pt x="82" y="253"/>
                  </a:cubicBezTo>
                  <a:cubicBezTo>
                    <a:pt x="80" y="275"/>
                    <a:pt x="80" y="297"/>
                    <a:pt x="77" y="318"/>
                  </a:cubicBezTo>
                  <a:cubicBezTo>
                    <a:pt x="76" y="326"/>
                    <a:pt x="70" y="336"/>
                    <a:pt x="63" y="339"/>
                  </a:cubicBezTo>
                  <a:cubicBezTo>
                    <a:pt x="54" y="343"/>
                    <a:pt x="42" y="345"/>
                    <a:pt x="33" y="342"/>
                  </a:cubicBezTo>
                  <a:cubicBezTo>
                    <a:pt x="28" y="340"/>
                    <a:pt x="25" y="323"/>
                    <a:pt x="28" y="316"/>
                  </a:cubicBezTo>
                  <a:cubicBezTo>
                    <a:pt x="40" y="282"/>
                    <a:pt x="42" y="250"/>
                    <a:pt x="32" y="215"/>
                  </a:cubicBezTo>
                  <a:cubicBezTo>
                    <a:pt x="29" y="206"/>
                    <a:pt x="39" y="191"/>
                    <a:pt x="47" y="182"/>
                  </a:cubicBezTo>
                  <a:cubicBezTo>
                    <a:pt x="69" y="156"/>
                    <a:pt x="67" y="145"/>
                    <a:pt x="34" y="133"/>
                  </a:cubicBezTo>
                  <a:cubicBezTo>
                    <a:pt x="31" y="132"/>
                    <a:pt x="27" y="132"/>
                    <a:pt x="24" y="131"/>
                  </a:cubicBezTo>
                  <a:cubicBezTo>
                    <a:pt x="15" y="126"/>
                    <a:pt x="0" y="124"/>
                    <a:pt x="7" y="110"/>
                  </a:cubicBezTo>
                  <a:cubicBezTo>
                    <a:pt x="12" y="102"/>
                    <a:pt x="26" y="92"/>
                    <a:pt x="34" y="94"/>
                  </a:cubicBezTo>
                  <a:cubicBezTo>
                    <a:pt x="49" y="97"/>
                    <a:pt x="66" y="105"/>
                    <a:pt x="77" y="116"/>
                  </a:cubicBezTo>
                  <a:cubicBezTo>
                    <a:pt x="96" y="136"/>
                    <a:pt x="114" y="141"/>
                    <a:pt x="129" y="127"/>
                  </a:cubicBezTo>
                  <a:cubicBezTo>
                    <a:pt x="146" y="111"/>
                    <a:pt x="145" y="85"/>
                    <a:pt x="126" y="69"/>
                  </a:cubicBezTo>
                  <a:cubicBezTo>
                    <a:pt x="115" y="60"/>
                    <a:pt x="102" y="52"/>
                    <a:pt x="88" y="47"/>
                  </a:cubicBezTo>
                  <a:cubicBezTo>
                    <a:pt x="59" y="34"/>
                    <a:pt x="56" y="27"/>
                    <a:pt x="74" y="0"/>
                  </a:cubicBezTo>
                  <a:cubicBezTo>
                    <a:pt x="85" y="0"/>
                    <a:pt x="95" y="0"/>
                    <a:pt x="10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
            <p:cNvSpPr>
              <a:spLocks noEditPoints="1"/>
            </p:cNvSpPr>
            <p:nvPr/>
          </p:nvSpPr>
          <p:spPr bwMode="auto">
            <a:xfrm>
              <a:off x="1722531" y="1236288"/>
              <a:ext cx="216958" cy="291624"/>
            </a:xfrm>
            <a:custGeom>
              <a:avLst/>
              <a:gdLst>
                <a:gd name="T0" fmla="*/ 20 w 265"/>
                <a:gd name="T1" fmla="*/ 356 h 356"/>
                <a:gd name="T2" fmla="*/ 2 w 265"/>
                <a:gd name="T3" fmla="*/ 340 h 356"/>
                <a:gd name="T4" fmla="*/ 45 w 265"/>
                <a:gd name="T5" fmla="*/ 263 h 356"/>
                <a:gd name="T6" fmla="*/ 73 w 265"/>
                <a:gd name="T7" fmla="*/ 232 h 356"/>
                <a:gd name="T8" fmla="*/ 117 w 265"/>
                <a:gd name="T9" fmla="*/ 227 h 356"/>
                <a:gd name="T10" fmla="*/ 114 w 265"/>
                <a:gd name="T11" fmla="*/ 180 h 356"/>
                <a:gd name="T12" fmla="*/ 68 w 265"/>
                <a:gd name="T13" fmla="*/ 186 h 356"/>
                <a:gd name="T14" fmla="*/ 0 w 265"/>
                <a:gd name="T15" fmla="*/ 134 h 356"/>
                <a:gd name="T16" fmla="*/ 1 w 265"/>
                <a:gd name="T17" fmla="*/ 52 h 356"/>
                <a:gd name="T18" fmla="*/ 11 w 265"/>
                <a:gd name="T19" fmla="*/ 29 h 356"/>
                <a:gd name="T20" fmla="*/ 32 w 265"/>
                <a:gd name="T21" fmla="*/ 35 h 356"/>
                <a:gd name="T22" fmla="*/ 39 w 265"/>
                <a:gd name="T23" fmla="*/ 114 h 356"/>
                <a:gd name="T24" fmla="*/ 67 w 265"/>
                <a:gd name="T25" fmla="*/ 150 h 356"/>
                <a:gd name="T26" fmla="*/ 116 w 265"/>
                <a:gd name="T27" fmla="*/ 138 h 356"/>
                <a:gd name="T28" fmla="*/ 106 w 265"/>
                <a:gd name="T29" fmla="*/ 108 h 356"/>
                <a:gd name="T30" fmla="*/ 64 w 265"/>
                <a:gd name="T31" fmla="*/ 58 h 356"/>
                <a:gd name="T32" fmla="*/ 120 w 265"/>
                <a:gd name="T33" fmla="*/ 4 h 356"/>
                <a:gd name="T34" fmla="*/ 187 w 265"/>
                <a:gd name="T35" fmla="*/ 80 h 356"/>
                <a:gd name="T36" fmla="*/ 167 w 265"/>
                <a:gd name="T37" fmla="*/ 102 h 356"/>
                <a:gd name="T38" fmla="*/ 153 w 265"/>
                <a:gd name="T39" fmla="*/ 129 h 356"/>
                <a:gd name="T40" fmla="*/ 179 w 265"/>
                <a:gd name="T41" fmla="*/ 148 h 356"/>
                <a:gd name="T42" fmla="*/ 227 w 265"/>
                <a:gd name="T43" fmla="*/ 105 h 356"/>
                <a:gd name="T44" fmla="*/ 232 w 265"/>
                <a:gd name="T45" fmla="*/ 54 h 356"/>
                <a:gd name="T46" fmla="*/ 231 w 265"/>
                <a:gd name="T47" fmla="*/ 40 h 356"/>
                <a:gd name="T48" fmla="*/ 245 w 265"/>
                <a:gd name="T49" fmla="*/ 26 h 356"/>
                <a:gd name="T50" fmla="*/ 260 w 265"/>
                <a:gd name="T51" fmla="*/ 38 h 356"/>
                <a:gd name="T52" fmla="*/ 263 w 265"/>
                <a:gd name="T53" fmla="*/ 128 h 356"/>
                <a:gd name="T54" fmla="*/ 200 w 265"/>
                <a:gd name="T55" fmla="*/ 176 h 356"/>
                <a:gd name="T56" fmla="*/ 188 w 265"/>
                <a:gd name="T57" fmla="*/ 176 h 356"/>
                <a:gd name="T58" fmla="*/ 156 w 265"/>
                <a:gd name="T59" fmla="*/ 209 h 356"/>
                <a:gd name="T60" fmla="*/ 179 w 265"/>
                <a:gd name="T61" fmla="*/ 231 h 356"/>
                <a:gd name="T62" fmla="*/ 191 w 265"/>
                <a:gd name="T63" fmla="*/ 228 h 356"/>
                <a:gd name="T64" fmla="*/ 225 w 265"/>
                <a:gd name="T65" fmla="*/ 262 h 356"/>
                <a:gd name="T66" fmla="*/ 226 w 265"/>
                <a:gd name="T67" fmla="*/ 298 h 356"/>
                <a:gd name="T68" fmla="*/ 227 w 265"/>
                <a:gd name="T69" fmla="*/ 325 h 356"/>
                <a:gd name="T70" fmla="*/ 208 w 265"/>
                <a:gd name="T71" fmla="*/ 347 h 356"/>
                <a:gd name="T72" fmla="*/ 192 w 265"/>
                <a:gd name="T73" fmla="*/ 330 h 356"/>
                <a:gd name="T74" fmla="*/ 187 w 265"/>
                <a:gd name="T75" fmla="*/ 279 h 356"/>
                <a:gd name="T76" fmla="*/ 175 w 265"/>
                <a:gd name="T77" fmla="*/ 261 h 356"/>
                <a:gd name="T78" fmla="*/ 164 w 265"/>
                <a:gd name="T79" fmla="*/ 279 h 356"/>
                <a:gd name="T80" fmla="*/ 160 w 265"/>
                <a:gd name="T81" fmla="*/ 334 h 356"/>
                <a:gd name="T82" fmla="*/ 137 w 265"/>
                <a:gd name="T83" fmla="*/ 347 h 356"/>
                <a:gd name="T84" fmla="*/ 116 w 265"/>
                <a:gd name="T85" fmla="*/ 334 h 356"/>
                <a:gd name="T86" fmla="*/ 112 w 265"/>
                <a:gd name="T87" fmla="*/ 278 h 356"/>
                <a:gd name="T88" fmla="*/ 98 w 265"/>
                <a:gd name="T89" fmla="*/ 264 h 356"/>
                <a:gd name="T90" fmla="*/ 88 w 265"/>
                <a:gd name="T91" fmla="*/ 278 h 356"/>
                <a:gd name="T92" fmla="*/ 36 w 265"/>
                <a:gd name="T93" fmla="*/ 356 h 356"/>
                <a:gd name="T94" fmla="*/ 20 w 265"/>
                <a:gd name="T95" fmla="*/ 356 h 356"/>
                <a:gd name="T96" fmla="*/ 152 w 265"/>
                <a:gd name="T97" fmla="*/ 62 h 356"/>
                <a:gd name="T98" fmla="*/ 131 w 265"/>
                <a:gd name="T99" fmla="*/ 32 h 356"/>
                <a:gd name="T100" fmla="*/ 102 w 265"/>
                <a:gd name="T101" fmla="*/ 53 h 356"/>
                <a:gd name="T102" fmla="*/ 129 w 265"/>
                <a:gd name="T103" fmla="*/ 79 h 356"/>
                <a:gd name="T104" fmla="*/ 152 w 265"/>
                <a:gd name="T105" fmla="*/ 6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5" h="356">
                  <a:moveTo>
                    <a:pt x="20" y="356"/>
                  </a:moveTo>
                  <a:cubicBezTo>
                    <a:pt x="15" y="352"/>
                    <a:pt x="10" y="347"/>
                    <a:pt x="2" y="340"/>
                  </a:cubicBezTo>
                  <a:cubicBezTo>
                    <a:pt x="43" y="327"/>
                    <a:pt x="46" y="296"/>
                    <a:pt x="45" y="263"/>
                  </a:cubicBezTo>
                  <a:cubicBezTo>
                    <a:pt x="43" y="234"/>
                    <a:pt x="44" y="234"/>
                    <a:pt x="73" y="232"/>
                  </a:cubicBezTo>
                  <a:cubicBezTo>
                    <a:pt x="87" y="231"/>
                    <a:pt x="100" y="229"/>
                    <a:pt x="117" y="227"/>
                  </a:cubicBezTo>
                  <a:cubicBezTo>
                    <a:pt x="116" y="212"/>
                    <a:pt x="115" y="196"/>
                    <a:pt x="114" y="180"/>
                  </a:cubicBezTo>
                  <a:cubicBezTo>
                    <a:pt x="96" y="182"/>
                    <a:pt x="82" y="184"/>
                    <a:pt x="68" y="186"/>
                  </a:cubicBezTo>
                  <a:cubicBezTo>
                    <a:pt x="37" y="191"/>
                    <a:pt x="1" y="177"/>
                    <a:pt x="0" y="134"/>
                  </a:cubicBezTo>
                  <a:cubicBezTo>
                    <a:pt x="0" y="106"/>
                    <a:pt x="0" y="79"/>
                    <a:pt x="1" y="52"/>
                  </a:cubicBezTo>
                  <a:cubicBezTo>
                    <a:pt x="1" y="44"/>
                    <a:pt x="5" y="35"/>
                    <a:pt x="11" y="29"/>
                  </a:cubicBezTo>
                  <a:cubicBezTo>
                    <a:pt x="18" y="20"/>
                    <a:pt x="30" y="23"/>
                    <a:pt x="32" y="35"/>
                  </a:cubicBezTo>
                  <a:cubicBezTo>
                    <a:pt x="35" y="61"/>
                    <a:pt x="38" y="88"/>
                    <a:pt x="39" y="114"/>
                  </a:cubicBezTo>
                  <a:cubicBezTo>
                    <a:pt x="40" y="134"/>
                    <a:pt x="49" y="145"/>
                    <a:pt x="67" y="150"/>
                  </a:cubicBezTo>
                  <a:cubicBezTo>
                    <a:pt x="86" y="156"/>
                    <a:pt x="103" y="153"/>
                    <a:pt x="116" y="138"/>
                  </a:cubicBezTo>
                  <a:cubicBezTo>
                    <a:pt x="125" y="127"/>
                    <a:pt x="120" y="112"/>
                    <a:pt x="106" y="108"/>
                  </a:cubicBezTo>
                  <a:cubicBezTo>
                    <a:pt x="71" y="97"/>
                    <a:pt x="62" y="86"/>
                    <a:pt x="64" y="58"/>
                  </a:cubicBezTo>
                  <a:cubicBezTo>
                    <a:pt x="67" y="30"/>
                    <a:pt x="91" y="7"/>
                    <a:pt x="120" y="4"/>
                  </a:cubicBezTo>
                  <a:cubicBezTo>
                    <a:pt x="173" y="0"/>
                    <a:pt x="205" y="34"/>
                    <a:pt x="187" y="80"/>
                  </a:cubicBezTo>
                  <a:cubicBezTo>
                    <a:pt x="184" y="89"/>
                    <a:pt x="175" y="99"/>
                    <a:pt x="167" y="102"/>
                  </a:cubicBezTo>
                  <a:cubicBezTo>
                    <a:pt x="152" y="107"/>
                    <a:pt x="147" y="118"/>
                    <a:pt x="153" y="129"/>
                  </a:cubicBezTo>
                  <a:cubicBezTo>
                    <a:pt x="157" y="138"/>
                    <a:pt x="169" y="146"/>
                    <a:pt x="179" y="148"/>
                  </a:cubicBezTo>
                  <a:cubicBezTo>
                    <a:pt x="198" y="151"/>
                    <a:pt x="221" y="130"/>
                    <a:pt x="227" y="105"/>
                  </a:cubicBezTo>
                  <a:cubicBezTo>
                    <a:pt x="231" y="89"/>
                    <a:pt x="231" y="71"/>
                    <a:pt x="232" y="54"/>
                  </a:cubicBezTo>
                  <a:cubicBezTo>
                    <a:pt x="232" y="49"/>
                    <a:pt x="230" y="44"/>
                    <a:pt x="231" y="40"/>
                  </a:cubicBezTo>
                  <a:cubicBezTo>
                    <a:pt x="235" y="34"/>
                    <a:pt x="240" y="26"/>
                    <a:pt x="245" y="26"/>
                  </a:cubicBezTo>
                  <a:cubicBezTo>
                    <a:pt x="250" y="25"/>
                    <a:pt x="260" y="33"/>
                    <a:pt x="260" y="38"/>
                  </a:cubicBezTo>
                  <a:cubicBezTo>
                    <a:pt x="263" y="68"/>
                    <a:pt x="265" y="98"/>
                    <a:pt x="263" y="128"/>
                  </a:cubicBezTo>
                  <a:cubicBezTo>
                    <a:pt x="261" y="155"/>
                    <a:pt x="234" y="173"/>
                    <a:pt x="200" y="176"/>
                  </a:cubicBezTo>
                  <a:cubicBezTo>
                    <a:pt x="196" y="176"/>
                    <a:pt x="192" y="176"/>
                    <a:pt x="188" y="176"/>
                  </a:cubicBezTo>
                  <a:cubicBezTo>
                    <a:pt x="155" y="176"/>
                    <a:pt x="156" y="176"/>
                    <a:pt x="156" y="209"/>
                  </a:cubicBezTo>
                  <a:cubicBezTo>
                    <a:pt x="156" y="227"/>
                    <a:pt x="166" y="230"/>
                    <a:pt x="179" y="231"/>
                  </a:cubicBezTo>
                  <a:cubicBezTo>
                    <a:pt x="183" y="231"/>
                    <a:pt x="187" y="229"/>
                    <a:pt x="191" y="228"/>
                  </a:cubicBezTo>
                  <a:cubicBezTo>
                    <a:pt x="224" y="226"/>
                    <a:pt x="227" y="229"/>
                    <a:pt x="225" y="262"/>
                  </a:cubicBezTo>
                  <a:cubicBezTo>
                    <a:pt x="224" y="274"/>
                    <a:pt x="225" y="286"/>
                    <a:pt x="226" y="298"/>
                  </a:cubicBezTo>
                  <a:cubicBezTo>
                    <a:pt x="226" y="307"/>
                    <a:pt x="230" y="317"/>
                    <a:pt x="227" y="325"/>
                  </a:cubicBezTo>
                  <a:cubicBezTo>
                    <a:pt x="223" y="334"/>
                    <a:pt x="214" y="340"/>
                    <a:pt x="208" y="347"/>
                  </a:cubicBezTo>
                  <a:cubicBezTo>
                    <a:pt x="202" y="342"/>
                    <a:pt x="193" y="337"/>
                    <a:pt x="192" y="330"/>
                  </a:cubicBezTo>
                  <a:cubicBezTo>
                    <a:pt x="189" y="314"/>
                    <a:pt x="190" y="296"/>
                    <a:pt x="187" y="279"/>
                  </a:cubicBezTo>
                  <a:cubicBezTo>
                    <a:pt x="186" y="272"/>
                    <a:pt x="180" y="262"/>
                    <a:pt x="175" y="261"/>
                  </a:cubicBezTo>
                  <a:cubicBezTo>
                    <a:pt x="162" y="258"/>
                    <a:pt x="164" y="270"/>
                    <a:pt x="164" y="279"/>
                  </a:cubicBezTo>
                  <a:cubicBezTo>
                    <a:pt x="162" y="297"/>
                    <a:pt x="160" y="316"/>
                    <a:pt x="160" y="334"/>
                  </a:cubicBezTo>
                  <a:cubicBezTo>
                    <a:pt x="159" y="352"/>
                    <a:pt x="146" y="347"/>
                    <a:pt x="137" y="347"/>
                  </a:cubicBezTo>
                  <a:cubicBezTo>
                    <a:pt x="127" y="348"/>
                    <a:pt x="116" y="350"/>
                    <a:pt x="116" y="334"/>
                  </a:cubicBezTo>
                  <a:cubicBezTo>
                    <a:pt x="116" y="315"/>
                    <a:pt x="115" y="296"/>
                    <a:pt x="112" y="278"/>
                  </a:cubicBezTo>
                  <a:cubicBezTo>
                    <a:pt x="111" y="273"/>
                    <a:pt x="103" y="269"/>
                    <a:pt x="98" y="264"/>
                  </a:cubicBezTo>
                  <a:cubicBezTo>
                    <a:pt x="95" y="269"/>
                    <a:pt x="88" y="273"/>
                    <a:pt x="88" y="278"/>
                  </a:cubicBezTo>
                  <a:cubicBezTo>
                    <a:pt x="84" y="313"/>
                    <a:pt x="71" y="342"/>
                    <a:pt x="36" y="356"/>
                  </a:cubicBezTo>
                  <a:cubicBezTo>
                    <a:pt x="31" y="356"/>
                    <a:pt x="25" y="356"/>
                    <a:pt x="20" y="356"/>
                  </a:cubicBezTo>
                  <a:close/>
                  <a:moveTo>
                    <a:pt x="152" y="62"/>
                  </a:moveTo>
                  <a:cubicBezTo>
                    <a:pt x="148" y="45"/>
                    <a:pt x="150" y="32"/>
                    <a:pt x="131" y="32"/>
                  </a:cubicBezTo>
                  <a:cubicBezTo>
                    <a:pt x="117" y="32"/>
                    <a:pt x="105" y="39"/>
                    <a:pt x="102" y="53"/>
                  </a:cubicBezTo>
                  <a:cubicBezTo>
                    <a:pt x="99" y="64"/>
                    <a:pt x="116" y="82"/>
                    <a:pt x="129" y="79"/>
                  </a:cubicBezTo>
                  <a:cubicBezTo>
                    <a:pt x="137" y="77"/>
                    <a:pt x="144" y="68"/>
                    <a:pt x="152"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8"/>
            <p:cNvSpPr/>
            <p:nvPr/>
          </p:nvSpPr>
          <p:spPr bwMode="auto">
            <a:xfrm>
              <a:off x="2056383" y="1243632"/>
              <a:ext cx="287340" cy="271121"/>
            </a:xfrm>
            <a:custGeom>
              <a:avLst/>
              <a:gdLst>
                <a:gd name="T0" fmla="*/ 52 w 351"/>
                <a:gd name="T1" fmla="*/ 170 h 331"/>
                <a:gd name="T2" fmla="*/ 56 w 351"/>
                <a:gd name="T3" fmla="*/ 115 h 331"/>
                <a:gd name="T4" fmla="*/ 51 w 351"/>
                <a:gd name="T5" fmla="*/ 13 h 331"/>
                <a:gd name="T6" fmla="*/ 66 w 351"/>
                <a:gd name="T7" fmla="*/ 1 h 331"/>
                <a:gd name="T8" fmla="*/ 83 w 351"/>
                <a:gd name="T9" fmla="*/ 19 h 331"/>
                <a:gd name="T10" fmla="*/ 84 w 351"/>
                <a:gd name="T11" fmla="*/ 79 h 331"/>
                <a:gd name="T12" fmla="*/ 127 w 351"/>
                <a:gd name="T13" fmla="*/ 112 h 331"/>
                <a:gd name="T14" fmla="*/ 144 w 351"/>
                <a:gd name="T15" fmla="*/ 81 h 331"/>
                <a:gd name="T16" fmla="*/ 135 w 351"/>
                <a:gd name="T17" fmla="*/ 61 h 331"/>
                <a:gd name="T18" fmla="*/ 142 w 351"/>
                <a:gd name="T19" fmla="*/ 29 h 331"/>
                <a:gd name="T20" fmla="*/ 175 w 351"/>
                <a:gd name="T21" fmla="*/ 28 h 331"/>
                <a:gd name="T22" fmla="*/ 188 w 351"/>
                <a:gd name="T23" fmla="*/ 55 h 331"/>
                <a:gd name="T24" fmla="*/ 182 w 351"/>
                <a:gd name="T25" fmla="*/ 80 h 331"/>
                <a:gd name="T26" fmla="*/ 193 w 351"/>
                <a:gd name="T27" fmla="*/ 111 h 331"/>
                <a:gd name="T28" fmla="*/ 233 w 351"/>
                <a:gd name="T29" fmla="*/ 93 h 331"/>
                <a:gd name="T30" fmla="*/ 232 w 351"/>
                <a:gd name="T31" fmla="*/ 27 h 331"/>
                <a:gd name="T32" fmla="*/ 234 w 351"/>
                <a:gd name="T33" fmla="*/ 7 h 331"/>
                <a:gd name="T34" fmla="*/ 255 w 351"/>
                <a:gd name="T35" fmla="*/ 4 h 331"/>
                <a:gd name="T36" fmla="*/ 313 w 351"/>
                <a:gd name="T37" fmla="*/ 16 h 331"/>
                <a:gd name="T38" fmla="*/ 331 w 351"/>
                <a:gd name="T39" fmla="*/ 34 h 331"/>
                <a:gd name="T40" fmla="*/ 309 w 351"/>
                <a:gd name="T41" fmla="*/ 45 h 331"/>
                <a:gd name="T42" fmla="*/ 279 w 351"/>
                <a:gd name="T43" fmla="*/ 70 h 331"/>
                <a:gd name="T44" fmla="*/ 275 w 351"/>
                <a:gd name="T45" fmla="*/ 139 h 331"/>
                <a:gd name="T46" fmla="*/ 236 w 351"/>
                <a:gd name="T47" fmla="*/ 175 h 331"/>
                <a:gd name="T48" fmla="*/ 211 w 351"/>
                <a:gd name="T49" fmla="*/ 173 h 331"/>
                <a:gd name="T50" fmla="*/ 190 w 351"/>
                <a:gd name="T51" fmla="*/ 180 h 331"/>
                <a:gd name="T52" fmla="*/ 197 w 351"/>
                <a:gd name="T53" fmla="*/ 208 h 331"/>
                <a:gd name="T54" fmla="*/ 287 w 351"/>
                <a:gd name="T55" fmla="*/ 212 h 331"/>
                <a:gd name="T56" fmla="*/ 300 w 351"/>
                <a:gd name="T57" fmla="*/ 192 h 331"/>
                <a:gd name="T58" fmla="*/ 305 w 351"/>
                <a:gd name="T59" fmla="*/ 165 h 331"/>
                <a:gd name="T60" fmla="*/ 321 w 351"/>
                <a:gd name="T61" fmla="*/ 150 h 331"/>
                <a:gd name="T62" fmla="*/ 339 w 351"/>
                <a:gd name="T63" fmla="*/ 166 h 331"/>
                <a:gd name="T64" fmla="*/ 331 w 351"/>
                <a:gd name="T65" fmla="*/ 231 h 331"/>
                <a:gd name="T66" fmla="*/ 285 w 351"/>
                <a:gd name="T67" fmla="*/ 258 h 331"/>
                <a:gd name="T68" fmla="*/ 154 w 351"/>
                <a:gd name="T69" fmla="*/ 250 h 331"/>
                <a:gd name="T70" fmla="*/ 137 w 351"/>
                <a:gd name="T71" fmla="*/ 251 h 331"/>
                <a:gd name="T72" fmla="*/ 125 w 351"/>
                <a:gd name="T73" fmla="*/ 270 h 331"/>
                <a:gd name="T74" fmla="*/ 140 w 351"/>
                <a:gd name="T75" fmla="*/ 286 h 331"/>
                <a:gd name="T76" fmla="*/ 315 w 351"/>
                <a:gd name="T77" fmla="*/ 289 h 331"/>
                <a:gd name="T78" fmla="*/ 333 w 351"/>
                <a:gd name="T79" fmla="*/ 288 h 331"/>
                <a:gd name="T80" fmla="*/ 350 w 351"/>
                <a:gd name="T81" fmla="*/ 304 h 331"/>
                <a:gd name="T82" fmla="*/ 343 w 351"/>
                <a:gd name="T83" fmla="*/ 324 h 331"/>
                <a:gd name="T84" fmla="*/ 317 w 351"/>
                <a:gd name="T85" fmla="*/ 330 h 331"/>
                <a:gd name="T86" fmla="*/ 45 w 351"/>
                <a:gd name="T87" fmla="*/ 331 h 331"/>
                <a:gd name="T88" fmla="*/ 3 w 351"/>
                <a:gd name="T89" fmla="*/ 295 h 331"/>
                <a:gd name="T90" fmla="*/ 6 w 351"/>
                <a:gd name="T91" fmla="*/ 221 h 331"/>
                <a:gd name="T92" fmla="*/ 29 w 351"/>
                <a:gd name="T93" fmla="*/ 204 h 331"/>
                <a:gd name="T94" fmla="*/ 39 w 351"/>
                <a:gd name="T95" fmla="*/ 225 h 331"/>
                <a:gd name="T96" fmla="*/ 47 w 351"/>
                <a:gd name="T97" fmla="*/ 268 h 331"/>
                <a:gd name="T98" fmla="*/ 65 w 351"/>
                <a:gd name="T99" fmla="*/ 283 h 331"/>
                <a:gd name="T100" fmla="*/ 70 w 351"/>
                <a:gd name="T101" fmla="*/ 263 h 331"/>
                <a:gd name="T102" fmla="*/ 68 w 351"/>
                <a:gd name="T103" fmla="*/ 243 h 331"/>
                <a:gd name="T104" fmla="*/ 104 w 351"/>
                <a:gd name="T105" fmla="*/ 210 h 331"/>
                <a:gd name="T106" fmla="*/ 123 w 351"/>
                <a:gd name="T107" fmla="*/ 208 h 331"/>
                <a:gd name="T108" fmla="*/ 135 w 351"/>
                <a:gd name="T109" fmla="*/ 187 h 331"/>
                <a:gd name="T110" fmla="*/ 118 w 351"/>
                <a:gd name="T111" fmla="*/ 172 h 331"/>
                <a:gd name="T112" fmla="*/ 79 w 351"/>
                <a:gd name="T113" fmla="*/ 176 h 331"/>
                <a:gd name="T114" fmla="*/ 57 w 351"/>
                <a:gd name="T115" fmla="*/ 175 h 331"/>
                <a:gd name="T116" fmla="*/ 52 w 351"/>
                <a:gd name="T117" fmla="*/ 17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331">
                  <a:moveTo>
                    <a:pt x="52" y="170"/>
                  </a:moveTo>
                  <a:cubicBezTo>
                    <a:pt x="80" y="151"/>
                    <a:pt x="66" y="134"/>
                    <a:pt x="56" y="115"/>
                  </a:cubicBezTo>
                  <a:cubicBezTo>
                    <a:pt x="38" y="83"/>
                    <a:pt x="42" y="47"/>
                    <a:pt x="51" y="13"/>
                  </a:cubicBezTo>
                  <a:cubicBezTo>
                    <a:pt x="52" y="8"/>
                    <a:pt x="63" y="0"/>
                    <a:pt x="66" y="1"/>
                  </a:cubicBezTo>
                  <a:cubicBezTo>
                    <a:pt x="73" y="5"/>
                    <a:pt x="82" y="12"/>
                    <a:pt x="83" y="19"/>
                  </a:cubicBezTo>
                  <a:cubicBezTo>
                    <a:pt x="85" y="39"/>
                    <a:pt x="83" y="59"/>
                    <a:pt x="84" y="79"/>
                  </a:cubicBezTo>
                  <a:cubicBezTo>
                    <a:pt x="85" y="105"/>
                    <a:pt x="103" y="118"/>
                    <a:pt x="127" y="112"/>
                  </a:cubicBezTo>
                  <a:cubicBezTo>
                    <a:pt x="144" y="107"/>
                    <a:pt x="150" y="97"/>
                    <a:pt x="144" y="81"/>
                  </a:cubicBezTo>
                  <a:cubicBezTo>
                    <a:pt x="141" y="74"/>
                    <a:pt x="135" y="68"/>
                    <a:pt x="135" y="61"/>
                  </a:cubicBezTo>
                  <a:cubicBezTo>
                    <a:pt x="135" y="50"/>
                    <a:pt x="136" y="35"/>
                    <a:pt x="142" y="29"/>
                  </a:cubicBezTo>
                  <a:cubicBezTo>
                    <a:pt x="149" y="24"/>
                    <a:pt x="166" y="23"/>
                    <a:pt x="175" y="28"/>
                  </a:cubicBezTo>
                  <a:cubicBezTo>
                    <a:pt x="182" y="31"/>
                    <a:pt x="186" y="45"/>
                    <a:pt x="188" y="55"/>
                  </a:cubicBezTo>
                  <a:cubicBezTo>
                    <a:pt x="189" y="63"/>
                    <a:pt x="184" y="72"/>
                    <a:pt x="182" y="80"/>
                  </a:cubicBezTo>
                  <a:cubicBezTo>
                    <a:pt x="178" y="93"/>
                    <a:pt x="176" y="106"/>
                    <a:pt x="193" y="111"/>
                  </a:cubicBezTo>
                  <a:cubicBezTo>
                    <a:pt x="212" y="116"/>
                    <a:pt x="231" y="109"/>
                    <a:pt x="233" y="93"/>
                  </a:cubicBezTo>
                  <a:cubicBezTo>
                    <a:pt x="235" y="71"/>
                    <a:pt x="232" y="49"/>
                    <a:pt x="232" y="27"/>
                  </a:cubicBezTo>
                  <a:cubicBezTo>
                    <a:pt x="232" y="20"/>
                    <a:pt x="230" y="10"/>
                    <a:pt x="234" y="7"/>
                  </a:cubicBezTo>
                  <a:cubicBezTo>
                    <a:pt x="239" y="3"/>
                    <a:pt x="248" y="3"/>
                    <a:pt x="255" y="4"/>
                  </a:cubicBezTo>
                  <a:cubicBezTo>
                    <a:pt x="275" y="7"/>
                    <a:pt x="294" y="10"/>
                    <a:pt x="313" y="16"/>
                  </a:cubicBezTo>
                  <a:cubicBezTo>
                    <a:pt x="320" y="18"/>
                    <a:pt x="331" y="27"/>
                    <a:pt x="331" y="34"/>
                  </a:cubicBezTo>
                  <a:cubicBezTo>
                    <a:pt x="332" y="47"/>
                    <a:pt x="321" y="47"/>
                    <a:pt x="309" y="45"/>
                  </a:cubicBezTo>
                  <a:cubicBezTo>
                    <a:pt x="285" y="40"/>
                    <a:pt x="280" y="45"/>
                    <a:pt x="279" y="70"/>
                  </a:cubicBezTo>
                  <a:cubicBezTo>
                    <a:pt x="279" y="93"/>
                    <a:pt x="278" y="116"/>
                    <a:pt x="275" y="139"/>
                  </a:cubicBezTo>
                  <a:cubicBezTo>
                    <a:pt x="273" y="168"/>
                    <a:pt x="264" y="175"/>
                    <a:pt x="236" y="175"/>
                  </a:cubicBezTo>
                  <a:cubicBezTo>
                    <a:pt x="228" y="174"/>
                    <a:pt x="219" y="172"/>
                    <a:pt x="211" y="173"/>
                  </a:cubicBezTo>
                  <a:cubicBezTo>
                    <a:pt x="203" y="173"/>
                    <a:pt x="190" y="177"/>
                    <a:pt x="190" y="180"/>
                  </a:cubicBezTo>
                  <a:cubicBezTo>
                    <a:pt x="189" y="190"/>
                    <a:pt x="191" y="204"/>
                    <a:pt x="197" y="208"/>
                  </a:cubicBezTo>
                  <a:cubicBezTo>
                    <a:pt x="225" y="226"/>
                    <a:pt x="257" y="223"/>
                    <a:pt x="287" y="212"/>
                  </a:cubicBezTo>
                  <a:cubicBezTo>
                    <a:pt x="293" y="210"/>
                    <a:pt x="297" y="199"/>
                    <a:pt x="300" y="192"/>
                  </a:cubicBezTo>
                  <a:cubicBezTo>
                    <a:pt x="303" y="183"/>
                    <a:pt x="301" y="173"/>
                    <a:pt x="305" y="165"/>
                  </a:cubicBezTo>
                  <a:cubicBezTo>
                    <a:pt x="307" y="158"/>
                    <a:pt x="317" y="149"/>
                    <a:pt x="321" y="150"/>
                  </a:cubicBezTo>
                  <a:cubicBezTo>
                    <a:pt x="328" y="152"/>
                    <a:pt x="339" y="161"/>
                    <a:pt x="339" y="166"/>
                  </a:cubicBezTo>
                  <a:cubicBezTo>
                    <a:pt x="338" y="188"/>
                    <a:pt x="336" y="210"/>
                    <a:pt x="331" y="231"/>
                  </a:cubicBezTo>
                  <a:cubicBezTo>
                    <a:pt x="325" y="253"/>
                    <a:pt x="305" y="259"/>
                    <a:pt x="285" y="258"/>
                  </a:cubicBezTo>
                  <a:cubicBezTo>
                    <a:pt x="242" y="257"/>
                    <a:pt x="198" y="253"/>
                    <a:pt x="154" y="250"/>
                  </a:cubicBezTo>
                  <a:cubicBezTo>
                    <a:pt x="149" y="249"/>
                    <a:pt x="141" y="248"/>
                    <a:pt x="137" y="251"/>
                  </a:cubicBezTo>
                  <a:cubicBezTo>
                    <a:pt x="131" y="256"/>
                    <a:pt x="124" y="264"/>
                    <a:pt x="125" y="270"/>
                  </a:cubicBezTo>
                  <a:cubicBezTo>
                    <a:pt x="125" y="276"/>
                    <a:pt x="134" y="286"/>
                    <a:pt x="140" y="286"/>
                  </a:cubicBezTo>
                  <a:cubicBezTo>
                    <a:pt x="198" y="288"/>
                    <a:pt x="257" y="288"/>
                    <a:pt x="315" y="289"/>
                  </a:cubicBezTo>
                  <a:cubicBezTo>
                    <a:pt x="321" y="289"/>
                    <a:pt x="328" y="286"/>
                    <a:pt x="333" y="288"/>
                  </a:cubicBezTo>
                  <a:cubicBezTo>
                    <a:pt x="340" y="291"/>
                    <a:pt x="348" y="297"/>
                    <a:pt x="350" y="304"/>
                  </a:cubicBezTo>
                  <a:cubicBezTo>
                    <a:pt x="351" y="309"/>
                    <a:pt x="348" y="320"/>
                    <a:pt x="343" y="324"/>
                  </a:cubicBezTo>
                  <a:cubicBezTo>
                    <a:pt x="336" y="329"/>
                    <a:pt x="326" y="330"/>
                    <a:pt x="317" y="330"/>
                  </a:cubicBezTo>
                  <a:cubicBezTo>
                    <a:pt x="227" y="331"/>
                    <a:pt x="136" y="331"/>
                    <a:pt x="45" y="331"/>
                  </a:cubicBezTo>
                  <a:cubicBezTo>
                    <a:pt x="16" y="331"/>
                    <a:pt x="7" y="325"/>
                    <a:pt x="3" y="295"/>
                  </a:cubicBezTo>
                  <a:cubicBezTo>
                    <a:pt x="0" y="271"/>
                    <a:pt x="3" y="245"/>
                    <a:pt x="6" y="221"/>
                  </a:cubicBezTo>
                  <a:cubicBezTo>
                    <a:pt x="7" y="214"/>
                    <a:pt x="21" y="209"/>
                    <a:pt x="29" y="204"/>
                  </a:cubicBezTo>
                  <a:cubicBezTo>
                    <a:pt x="33" y="211"/>
                    <a:pt x="38" y="218"/>
                    <a:pt x="39" y="225"/>
                  </a:cubicBezTo>
                  <a:cubicBezTo>
                    <a:pt x="43" y="240"/>
                    <a:pt x="42" y="255"/>
                    <a:pt x="47" y="268"/>
                  </a:cubicBezTo>
                  <a:cubicBezTo>
                    <a:pt x="49" y="274"/>
                    <a:pt x="59" y="278"/>
                    <a:pt x="65" y="283"/>
                  </a:cubicBezTo>
                  <a:cubicBezTo>
                    <a:pt x="67" y="276"/>
                    <a:pt x="70" y="270"/>
                    <a:pt x="70" y="263"/>
                  </a:cubicBezTo>
                  <a:cubicBezTo>
                    <a:pt x="71" y="257"/>
                    <a:pt x="68" y="250"/>
                    <a:pt x="68" y="243"/>
                  </a:cubicBezTo>
                  <a:cubicBezTo>
                    <a:pt x="67" y="210"/>
                    <a:pt x="71" y="207"/>
                    <a:pt x="104" y="210"/>
                  </a:cubicBezTo>
                  <a:cubicBezTo>
                    <a:pt x="110" y="211"/>
                    <a:pt x="118" y="211"/>
                    <a:pt x="123" y="208"/>
                  </a:cubicBezTo>
                  <a:cubicBezTo>
                    <a:pt x="129" y="203"/>
                    <a:pt x="136" y="194"/>
                    <a:pt x="135" y="187"/>
                  </a:cubicBezTo>
                  <a:cubicBezTo>
                    <a:pt x="134" y="181"/>
                    <a:pt x="125" y="172"/>
                    <a:pt x="118" y="172"/>
                  </a:cubicBezTo>
                  <a:cubicBezTo>
                    <a:pt x="105" y="170"/>
                    <a:pt x="92" y="175"/>
                    <a:pt x="79" y="176"/>
                  </a:cubicBezTo>
                  <a:cubicBezTo>
                    <a:pt x="72" y="176"/>
                    <a:pt x="64" y="175"/>
                    <a:pt x="57" y="175"/>
                  </a:cubicBezTo>
                  <a:cubicBezTo>
                    <a:pt x="56" y="173"/>
                    <a:pt x="54" y="171"/>
                    <a:pt x="52"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9"/>
            <p:cNvSpPr/>
            <p:nvPr/>
          </p:nvSpPr>
          <p:spPr bwMode="auto">
            <a:xfrm>
              <a:off x="2057301" y="922326"/>
              <a:ext cx="297744" cy="283668"/>
            </a:xfrm>
            <a:custGeom>
              <a:avLst/>
              <a:gdLst>
                <a:gd name="T0" fmla="*/ 80 w 364"/>
                <a:gd name="T1" fmla="*/ 151 h 346"/>
                <a:gd name="T2" fmla="*/ 165 w 364"/>
                <a:gd name="T3" fmla="*/ 250 h 346"/>
                <a:gd name="T4" fmla="*/ 245 w 364"/>
                <a:gd name="T5" fmla="*/ 256 h 346"/>
                <a:gd name="T6" fmla="*/ 267 w 364"/>
                <a:gd name="T7" fmla="*/ 211 h 346"/>
                <a:gd name="T8" fmla="*/ 249 w 364"/>
                <a:gd name="T9" fmla="*/ 203 h 346"/>
                <a:gd name="T10" fmla="*/ 139 w 364"/>
                <a:gd name="T11" fmla="*/ 170 h 346"/>
                <a:gd name="T12" fmla="*/ 108 w 364"/>
                <a:gd name="T13" fmla="*/ 136 h 346"/>
                <a:gd name="T14" fmla="*/ 118 w 364"/>
                <a:gd name="T15" fmla="*/ 109 h 346"/>
                <a:gd name="T16" fmla="*/ 138 w 364"/>
                <a:gd name="T17" fmla="*/ 107 h 346"/>
                <a:gd name="T18" fmla="*/ 191 w 364"/>
                <a:gd name="T19" fmla="*/ 73 h 346"/>
                <a:gd name="T20" fmla="*/ 241 w 364"/>
                <a:gd name="T21" fmla="*/ 6 h 346"/>
                <a:gd name="T22" fmla="*/ 243 w 364"/>
                <a:gd name="T23" fmla="*/ 35 h 346"/>
                <a:gd name="T24" fmla="*/ 191 w 364"/>
                <a:gd name="T25" fmla="*/ 109 h 346"/>
                <a:gd name="T26" fmla="*/ 170 w 364"/>
                <a:gd name="T27" fmla="*/ 124 h 346"/>
                <a:gd name="T28" fmla="*/ 209 w 364"/>
                <a:gd name="T29" fmla="*/ 135 h 346"/>
                <a:gd name="T30" fmla="*/ 259 w 364"/>
                <a:gd name="T31" fmla="*/ 59 h 346"/>
                <a:gd name="T32" fmla="*/ 268 w 364"/>
                <a:gd name="T33" fmla="*/ 29 h 346"/>
                <a:gd name="T34" fmla="*/ 306 w 364"/>
                <a:gd name="T35" fmla="*/ 9 h 346"/>
                <a:gd name="T36" fmla="*/ 295 w 364"/>
                <a:gd name="T37" fmla="*/ 59 h 346"/>
                <a:gd name="T38" fmla="*/ 255 w 364"/>
                <a:gd name="T39" fmla="*/ 134 h 346"/>
                <a:gd name="T40" fmla="*/ 251 w 364"/>
                <a:gd name="T41" fmla="*/ 162 h 346"/>
                <a:gd name="T42" fmla="*/ 283 w 364"/>
                <a:gd name="T43" fmla="*/ 153 h 346"/>
                <a:gd name="T44" fmla="*/ 319 w 364"/>
                <a:gd name="T45" fmla="*/ 61 h 346"/>
                <a:gd name="T46" fmla="*/ 323 w 364"/>
                <a:gd name="T47" fmla="*/ 14 h 346"/>
                <a:gd name="T48" fmla="*/ 335 w 364"/>
                <a:gd name="T49" fmla="*/ 0 h 346"/>
                <a:gd name="T50" fmla="*/ 357 w 364"/>
                <a:gd name="T51" fmla="*/ 9 h 346"/>
                <a:gd name="T52" fmla="*/ 364 w 364"/>
                <a:gd name="T53" fmla="*/ 49 h 346"/>
                <a:gd name="T54" fmla="*/ 318 w 364"/>
                <a:gd name="T55" fmla="*/ 173 h 346"/>
                <a:gd name="T56" fmla="*/ 326 w 364"/>
                <a:gd name="T57" fmla="*/ 257 h 346"/>
                <a:gd name="T58" fmla="*/ 317 w 364"/>
                <a:gd name="T59" fmla="*/ 289 h 346"/>
                <a:gd name="T60" fmla="*/ 266 w 364"/>
                <a:gd name="T61" fmla="*/ 292 h 346"/>
                <a:gd name="T62" fmla="*/ 221 w 364"/>
                <a:gd name="T63" fmla="*/ 319 h 346"/>
                <a:gd name="T64" fmla="*/ 190 w 364"/>
                <a:gd name="T65" fmla="*/ 342 h 346"/>
                <a:gd name="T66" fmla="*/ 165 w 364"/>
                <a:gd name="T67" fmla="*/ 325 h 346"/>
                <a:gd name="T68" fmla="*/ 152 w 364"/>
                <a:gd name="T69" fmla="*/ 298 h 346"/>
                <a:gd name="T70" fmla="*/ 97 w 364"/>
                <a:gd name="T71" fmla="*/ 295 h 346"/>
                <a:gd name="T72" fmla="*/ 77 w 364"/>
                <a:gd name="T73" fmla="*/ 317 h 346"/>
                <a:gd name="T74" fmla="*/ 16 w 364"/>
                <a:gd name="T75" fmla="*/ 334 h 346"/>
                <a:gd name="T76" fmla="*/ 14 w 364"/>
                <a:gd name="T77" fmla="*/ 315 h 346"/>
                <a:gd name="T78" fmla="*/ 64 w 364"/>
                <a:gd name="T79" fmla="*/ 284 h 346"/>
                <a:gd name="T80" fmla="*/ 72 w 364"/>
                <a:gd name="T81" fmla="*/ 237 h 346"/>
                <a:gd name="T82" fmla="*/ 46 w 364"/>
                <a:gd name="T83" fmla="*/ 233 h 346"/>
                <a:gd name="T84" fmla="*/ 16 w 364"/>
                <a:gd name="T85" fmla="*/ 252 h 346"/>
                <a:gd name="T86" fmla="*/ 0 w 364"/>
                <a:gd name="T87" fmla="*/ 250 h 346"/>
                <a:gd name="T88" fmla="*/ 3 w 364"/>
                <a:gd name="T89" fmla="*/ 234 h 346"/>
                <a:gd name="T90" fmla="*/ 10 w 364"/>
                <a:gd name="T91" fmla="*/ 227 h 346"/>
                <a:gd name="T92" fmla="*/ 68 w 364"/>
                <a:gd name="T93" fmla="*/ 168 h 346"/>
                <a:gd name="T94" fmla="*/ 80 w 364"/>
                <a:gd name="T95" fmla="*/ 151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 h="346">
                  <a:moveTo>
                    <a:pt x="80" y="151"/>
                  </a:moveTo>
                  <a:cubicBezTo>
                    <a:pt x="92" y="203"/>
                    <a:pt x="125" y="230"/>
                    <a:pt x="165" y="250"/>
                  </a:cubicBezTo>
                  <a:cubicBezTo>
                    <a:pt x="190" y="262"/>
                    <a:pt x="217" y="268"/>
                    <a:pt x="245" y="256"/>
                  </a:cubicBezTo>
                  <a:cubicBezTo>
                    <a:pt x="264" y="247"/>
                    <a:pt x="274" y="229"/>
                    <a:pt x="267" y="211"/>
                  </a:cubicBezTo>
                  <a:cubicBezTo>
                    <a:pt x="265" y="206"/>
                    <a:pt x="255" y="203"/>
                    <a:pt x="249" y="203"/>
                  </a:cubicBezTo>
                  <a:cubicBezTo>
                    <a:pt x="210" y="200"/>
                    <a:pt x="171" y="194"/>
                    <a:pt x="139" y="170"/>
                  </a:cubicBezTo>
                  <a:cubicBezTo>
                    <a:pt x="127" y="161"/>
                    <a:pt x="117" y="148"/>
                    <a:pt x="108" y="136"/>
                  </a:cubicBezTo>
                  <a:cubicBezTo>
                    <a:pt x="98" y="123"/>
                    <a:pt x="105" y="114"/>
                    <a:pt x="118" y="109"/>
                  </a:cubicBezTo>
                  <a:cubicBezTo>
                    <a:pt x="125" y="107"/>
                    <a:pt x="132" y="108"/>
                    <a:pt x="138" y="107"/>
                  </a:cubicBezTo>
                  <a:cubicBezTo>
                    <a:pt x="162" y="106"/>
                    <a:pt x="181" y="97"/>
                    <a:pt x="191" y="73"/>
                  </a:cubicBezTo>
                  <a:cubicBezTo>
                    <a:pt x="202" y="49"/>
                    <a:pt x="214" y="26"/>
                    <a:pt x="241" y="6"/>
                  </a:cubicBezTo>
                  <a:cubicBezTo>
                    <a:pt x="242" y="19"/>
                    <a:pt x="245" y="27"/>
                    <a:pt x="243" y="35"/>
                  </a:cubicBezTo>
                  <a:cubicBezTo>
                    <a:pt x="236" y="66"/>
                    <a:pt x="218" y="91"/>
                    <a:pt x="191" y="109"/>
                  </a:cubicBezTo>
                  <a:cubicBezTo>
                    <a:pt x="184" y="114"/>
                    <a:pt x="177" y="119"/>
                    <a:pt x="170" y="124"/>
                  </a:cubicBezTo>
                  <a:cubicBezTo>
                    <a:pt x="181" y="141"/>
                    <a:pt x="193" y="144"/>
                    <a:pt x="209" y="135"/>
                  </a:cubicBezTo>
                  <a:cubicBezTo>
                    <a:pt x="239" y="119"/>
                    <a:pt x="250" y="90"/>
                    <a:pt x="259" y="59"/>
                  </a:cubicBezTo>
                  <a:cubicBezTo>
                    <a:pt x="262" y="49"/>
                    <a:pt x="264" y="39"/>
                    <a:pt x="268" y="29"/>
                  </a:cubicBezTo>
                  <a:cubicBezTo>
                    <a:pt x="274" y="16"/>
                    <a:pt x="282" y="5"/>
                    <a:pt x="306" y="9"/>
                  </a:cubicBezTo>
                  <a:cubicBezTo>
                    <a:pt x="302" y="26"/>
                    <a:pt x="302" y="44"/>
                    <a:pt x="295" y="59"/>
                  </a:cubicBezTo>
                  <a:cubicBezTo>
                    <a:pt x="284" y="85"/>
                    <a:pt x="267" y="109"/>
                    <a:pt x="255" y="134"/>
                  </a:cubicBezTo>
                  <a:cubicBezTo>
                    <a:pt x="251" y="142"/>
                    <a:pt x="252" y="153"/>
                    <a:pt x="251" y="162"/>
                  </a:cubicBezTo>
                  <a:cubicBezTo>
                    <a:pt x="262" y="159"/>
                    <a:pt x="275" y="160"/>
                    <a:pt x="283" y="153"/>
                  </a:cubicBezTo>
                  <a:cubicBezTo>
                    <a:pt x="309" y="129"/>
                    <a:pt x="317" y="96"/>
                    <a:pt x="319" y="61"/>
                  </a:cubicBezTo>
                  <a:cubicBezTo>
                    <a:pt x="320" y="46"/>
                    <a:pt x="321" y="30"/>
                    <a:pt x="323" y="14"/>
                  </a:cubicBezTo>
                  <a:cubicBezTo>
                    <a:pt x="324" y="9"/>
                    <a:pt x="331" y="0"/>
                    <a:pt x="335" y="0"/>
                  </a:cubicBezTo>
                  <a:cubicBezTo>
                    <a:pt x="343" y="0"/>
                    <a:pt x="354" y="4"/>
                    <a:pt x="357" y="9"/>
                  </a:cubicBezTo>
                  <a:cubicBezTo>
                    <a:pt x="362" y="21"/>
                    <a:pt x="364" y="36"/>
                    <a:pt x="364" y="49"/>
                  </a:cubicBezTo>
                  <a:cubicBezTo>
                    <a:pt x="364" y="96"/>
                    <a:pt x="346" y="136"/>
                    <a:pt x="318" y="173"/>
                  </a:cubicBezTo>
                  <a:cubicBezTo>
                    <a:pt x="304" y="193"/>
                    <a:pt x="309" y="240"/>
                    <a:pt x="326" y="257"/>
                  </a:cubicBezTo>
                  <a:cubicBezTo>
                    <a:pt x="339" y="269"/>
                    <a:pt x="335" y="286"/>
                    <a:pt x="317" y="289"/>
                  </a:cubicBezTo>
                  <a:cubicBezTo>
                    <a:pt x="300" y="293"/>
                    <a:pt x="283" y="294"/>
                    <a:pt x="266" y="292"/>
                  </a:cubicBezTo>
                  <a:cubicBezTo>
                    <a:pt x="236" y="288"/>
                    <a:pt x="232" y="291"/>
                    <a:pt x="221" y="319"/>
                  </a:cubicBezTo>
                  <a:cubicBezTo>
                    <a:pt x="217" y="329"/>
                    <a:pt x="202" y="337"/>
                    <a:pt x="190" y="342"/>
                  </a:cubicBezTo>
                  <a:cubicBezTo>
                    <a:pt x="178" y="346"/>
                    <a:pt x="169" y="337"/>
                    <a:pt x="165" y="325"/>
                  </a:cubicBezTo>
                  <a:cubicBezTo>
                    <a:pt x="161" y="315"/>
                    <a:pt x="157" y="306"/>
                    <a:pt x="152" y="298"/>
                  </a:cubicBezTo>
                  <a:cubicBezTo>
                    <a:pt x="137" y="278"/>
                    <a:pt x="114" y="277"/>
                    <a:pt x="97" y="295"/>
                  </a:cubicBezTo>
                  <a:cubicBezTo>
                    <a:pt x="90" y="302"/>
                    <a:pt x="83" y="309"/>
                    <a:pt x="77" y="317"/>
                  </a:cubicBezTo>
                  <a:cubicBezTo>
                    <a:pt x="60" y="335"/>
                    <a:pt x="38" y="337"/>
                    <a:pt x="16" y="334"/>
                  </a:cubicBezTo>
                  <a:cubicBezTo>
                    <a:pt x="2" y="332"/>
                    <a:pt x="6" y="321"/>
                    <a:pt x="14" y="315"/>
                  </a:cubicBezTo>
                  <a:cubicBezTo>
                    <a:pt x="30" y="304"/>
                    <a:pt x="47" y="294"/>
                    <a:pt x="64" y="284"/>
                  </a:cubicBezTo>
                  <a:cubicBezTo>
                    <a:pt x="85" y="272"/>
                    <a:pt x="88" y="256"/>
                    <a:pt x="72" y="237"/>
                  </a:cubicBezTo>
                  <a:cubicBezTo>
                    <a:pt x="64" y="228"/>
                    <a:pt x="56" y="227"/>
                    <a:pt x="46" y="233"/>
                  </a:cubicBezTo>
                  <a:cubicBezTo>
                    <a:pt x="36" y="240"/>
                    <a:pt x="27" y="247"/>
                    <a:pt x="16" y="252"/>
                  </a:cubicBezTo>
                  <a:cubicBezTo>
                    <a:pt x="12" y="254"/>
                    <a:pt x="6" y="251"/>
                    <a:pt x="0" y="250"/>
                  </a:cubicBezTo>
                  <a:cubicBezTo>
                    <a:pt x="1" y="245"/>
                    <a:pt x="1" y="239"/>
                    <a:pt x="3" y="234"/>
                  </a:cubicBezTo>
                  <a:cubicBezTo>
                    <a:pt x="4" y="231"/>
                    <a:pt x="8" y="230"/>
                    <a:pt x="10" y="227"/>
                  </a:cubicBezTo>
                  <a:cubicBezTo>
                    <a:pt x="30" y="208"/>
                    <a:pt x="49" y="188"/>
                    <a:pt x="68" y="168"/>
                  </a:cubicBezTo>
                  <a:cubicBezTo>
                    <a:pt x="71" y="164"/>
                    <a:pt x="74" y="160"/>
                    <a:pt x="8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
            <p:cNvSpPr/>
            <p:nvPr/>
          </p:nvSpPr>
          <p:spPr bwMode="auto">
            <a:xfrm>
              <a:off x="1949281" y="1249141"/>
              <a:ext cx="74359" cy="268979"/>
            </a:xfrm>
            <a:custGeom>
              <a:avLst/>
              <a:gdLst>
                <a:gd name="T0" fmla="*/ 91 w 91"/>
                <a:gd name="T1" fmla="*/ 1 h 328"/>
                <a:gd name="T2" fmla="*/ 91 w 91"/>
                <a:gd name="T3" fmla="*/ 103 h 328"/>
                <a:gd name="T4" fmla="*/ 73 w 91"/>
                <a:gd name="T5" fmla="*/ 147 h 328"/>
                <a:gd name="T6" fmla="*/ 52 w 91"/>
                <a:gd name="T7" fmla="*/ 239 h 328"/>
                <a:gd name="T8" fmla="*/ 73 w 91"/>
                <a:gd name="T9" fmla="*/ 304 h 328"/>
                <a:gd name="T10" fmla="*/ 76 w 91"/>
                <a:gd name="T11" fmla="*/ 327 h 328"/>
                <a:gd name="T12" fmla="*/ 25 w 91"/>
                <a:gd name="T13" fmla="*/ 326 h 328"/>
                <a:gd name="T14" fmla="*/ 3 w 91"/>
                <a:gd name="T15" fmla="*/ 299 h 328"/>
                <a:gd name="T16" fmla="*/ 13 w 91"/>
                <a:gd name="T17" fmla="*/ 179 h 328"/>
                <a:gd name="T18" fmla="*/ 36 w 91"/>
                <a:gd name="T19" fmla="*/ 143 h 328"/>
                <a:gd name="T20" fmla="*/ 55 w 91"/>
                <a:gd name="T21" fmla="*/ 57 h 328"/>
                <a:gd name="T22" fmla="*/ 42 w 91"/>
                <a:gd name="T23" fmla="*/ 48 h 328"/>
                <a:gd name="T24" fmla="*/ 13 w 91"/>
                <a:gd name="T25" fmla="*/ 44 h 328"/>
                <a:gd name="T26" fmla="*/ 0 w 91"/>
                <a:gd name="T27" fmla="*/ 33 h 328"/>
                <a:gd name="T28" fmla="*/ 9 w 91"/>
                <a:gd name="T29" fmla="*/ 18 h 328"/>
                <a:gd name="T30" fmla="*/ 79 w 91"/>
                <a:gd name="T31" fmla="*/ 0 h 328"/>
                <a:gd name="T32" fmla="*/ 91 w 91"/>
                <a:gd name="T33" fmla="*/ 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328">
                  <a:moveTo>
                    <a:pt x="91" y="1"/>
                  </a:moveTo>
                  <a:cubicBezTo>
                    <a:pt x="91" y="37"/>
                    <a:pt x="90" y="70"/>
                    <a:pt x="91" y="103"/>
                  </a:cubicBezTo>
                  <a:cubicBezTo>
                    <a:pt x="91" y="120"/>
                    <a:pt x="88" y="136"/>
                    <a:pt x="73" y="147"/>
                  </a:cubicBezTo>
                  <a:cubicBezTo>
                    <a:pt x="43" y="172"/>
                    <a:pt x="44" y="205"/>
                    <a:pt x="52" y="239"/>
                  </a:cubicBezTo>
                  <a:cubicBezTo>
                    <a:pt x="57" y="261"/>
                    <a:pt x="66" y="282"/>
                    <a:pt x="73" y="304"/>
                  </a:cubicBezTo>
                  <a:cubicBezTo>
                    <a:pt x="75" y="311"/>
                    <a:pt x="75" y="318"/>
                    <a:pt x="76" y="327"/>
                  </a:cubicBezTo>
                  <a:cubicBezTo>
                    <a:pt x="57" y="327"/>
                    <a:pt x="41" y="328"/>
                    <a:pt x="25" y="326"/>
                  </a:cubicBezTo>
                  <a:cubicBezTo>
                    <a:pt x="10" y="325"/>
                    <a:pt x="2" y="317"/>
                    <a:pt x="3" y="299"/>
                  </a:cubicBezTo>
                  <a:cubicBezTo>
                    <a:pt x="7" y="259"/>
                    <a:pt x="7" y="219"/>
                    <a:pt x="13" y="179"/>
                  </a:cubicBezTo>
                  <a:cubicBezTo>
                    <a:pt x="15" y="166"/>
                    <a:pt x="26" y="153"/>
                    <a:pt x="36" y="143"/>
                  </a:cubicBezTo>
                  <a:cubicBezTo>
                    <a:pt x="60" y="118"/>
                    <a:pt x="58" y="88"/>
                    <a:pt x="55" y="57"/>
                  </a:cubicBezTo>
                  <a:cubicBezTo>
                    <a:pt x="55" y="54"/>
                    <a:pt x="47" y="49"/>
                    <a:pt x="42" y="48"/>
                  </a:cubicBezTo>
                  <a:cubicBezTo>
                    <a:pt x="33" y="46"/>
                    <a:pt x="22" y="46"/>
                    <a:pt x="13" y="44"/>
                  </a:cubicBezTo>
                  <a:cubicBezTo>
                    <a:pt x="8" y="42"/>
                    <a:pt x="1" y="37"/>
                    <a:pt x="0" y="33"/>
                  </a:cubicBezTo>
                  <a:cubicBezTo>
                    <a:pt x="0" y="28"/>
                    <a:pt x="5" y="19"/>
                    <a:pt x="9" y="18"/>
                  </a:cubicBezTo>
                  <a:cubicBezTo>
                    <a:pt x="32" y="11"/>
                    <a:pt x="56" y="6"/>
                    <a:pt x="79" y="0"/>
                  </a:cubicBezTo>
                  <a:cubicBezTo>
                    <a:pt x="82" y="0"/>
                    <a:pt x="86" y="1"/>
                    <a:pt x="9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
            <p:cNvSpPr/>
            <p:nvPr/>
          </p:nvSpPr>
          <p:spPr bwMode="auto">
            <a:xfrm>
              <a:off x="2041695" y="922326"/>
              <a:ext cx="153921" cy="155757"/>
            </a:xfrm>
            <a:custGeom>
              <a:avLst/>
              <a:gdLst>
                <a:gd name="T0" fmla="*/ 6 w 188"/>
                <a:gd name="T1" fmla="*/ 14 h 190"/>
                <a:gd name="T2" fmla="*/ 63 w 188"/>
                <a:gd name="T3" fmla="*/ 21 h 190"/>
                <a:gd name="T4" fmla="*/ 142 w 188"/>
                <a:gd name="T5" fmla="*/ 37 h 190"/>
                <a:gd name="T6" fmla="*/ 174 w 188"/>
                <a:gd name="T7" fmla="*/ 16 h 190"/>
                <a:gd name="T8" fmla="*/ 182 w 188"/>
                <a:gd name="T9" fmla="*/ 40 h 190"/>
                <a:gd name="T10" fmla="*/ 120 w 188"/>
                <a:gd name="T11" fmla="*/ 79 h 190"/>
                <a:gd name="T12" fmla="*/ 81 w 188"/>
                <a:gd name="T13" fmla="*/ 109 h 190"/>
                <a:gd name="T14" fmla="*/ 45 w 188"/>
                <a:gd name="T15" fmla="*/ 169 h 190"/>
                <a:gd name="T16" fmla="*/ 12 w 188"/>
                <a:gd name="T17" fmla="*/ 174 h 190"/>
                <a:gd name="T18" fmla="*/ 18 w 188"/>
                <a:gd name="T19" fmla="*/ 140 h 190"/>
                <a:gd name="T20" fmla="*/ 39 w 188"/>
                <a:gd name="T21" fmla="*/ 118 h 190"/>
                <a:gd name="T22" fmla="*/ 41 w 188"/>
                <a:gd name="T23" fmla="*/ 56 h 190"/>
                <a:gd name="T24" fmla="*/ 6 w 188"/>
                <a:gd name="T25" fmla="*/ 1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90">
                  <a:moveTo>
                    <a:pt x="6" y="14"/>
                  </a:moveTo>
                  <a:cubicBezTo>
                    <a:pt x="29" y="0"/>
                    <a:pt x="50" y="4"/>
                    <a:pt x="63" y="21"/>
                  </a:cubicBezTo>
                  <a:cubicBezTo>
                    <a:pt x="87" y="55"/>
                    <a:pt x="107" y="59"/>
                    <a:pt x="142" y="37"/>
                  </a:cubicBezTo>
                  <a:cubicBezTo>
                    <a:pt x="153" y="31"/>
                    <a:pt x="163" y="23"/>
                    <a:pt x="174" y="16"/>
                  </a:cubicBezTo>
                  <a:cubicBezTo>
                    <a:pt x="187" y="21"/>
                    <a:pt x="188" y="29"/>
                    <a:pt x="182" y="40"/>
                  </a:cubicBezTo>
                  <a:cubicBezTo>
                    <a:pt x="168" y="64"/>
                    <a:pt x="147" y="78"/>
                    <a:pt x="120" y="79"/>
                  </a:cubicBezTo>
                  <a:cubicBezTo>
                    <a:pt x="99" y="79"/>
                    <a:pt x="89" y="88"/>
                    <a:pt x="81" y="109"/>
                  </a:cubicBezTo>
                  <a:cubicBezTo>
                    <a:pt x="74" y="131"/>
                    <a:pt x="59" y="150"/>
                    <a:pt x="45" y="169"/>
                  </a:cubicBezTo>
                  <a:cubicBezTo>
                    <a:pt x="38" y="178"/>
                    <a:pt x="25" y="190"/>
                    <a:pt x="12" y="174"/>
                  </a:cubicBezTo>
                  <a:cubicBezTo>
                    <a:pt x="0" y="161"/>
                    <a:pt x="8" y="150"/>
                    <a:pt x="18" y="140"/>
                  </a:cubicBezTo>
                  <a:cubicBezTo>
                    <a:pt x="26" y="133"/>
                    <a:pt x="33" y="126"/>
                    <a:pt x="39" y="118"/>
                  </a:cubicBezTo>
                  <a:cubicBezTo>
                    <a:pt x="58" y="94"/>
                    <a:pt x="59" y="81"/>
                    <a:pt x="41" y="56"/>
                  </a:cubicBezTo>
                  <a:cubicBezTo>
                    <a:pt x="31" y="41"/>
                    <a:pt x="18" y="29"/>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1" name="标题 1"/>
          <p:cNvSpPr>
            <a:spLocks noGrp="1"/>
          </p:cNvSpPr>
          <p:nvPr>
            <p:ph type="title"/>
          </p:nvPr>
        </p:nvSpPr>
        <p:spPr>
          <a:xfrm>
            <a:off x="445418" y="136108"/>
            <a:ext cx="5291803" cy="601075"/>
          </a:xfrm>
          <a:prstGeom prst="rect">
            <a:avLst/>
          </a:prstGeom>
        </p:spPr>
        <p:txBody>
          <a:bodyPr lIns="0" rIns="0" anchor="ctr">
            <a:normAutofit/>
          </a:bodyPr>
          <a:lstStyle>
            <a:lvl1pPr algn="ctr">
              <a:defRPr sz="3200" b="1">
                <a:latin typeface="方正粗雅宋简体" panose="02000000000000000000" pitchFamily="2" charset="-122"/>
                <a:ea typeface="方正粗雅宋简体" panose="02000000000000000000" pitchFamily="2" charset="-122"/>
              </a:defRPr>
            </a:lvl1pPr>
          </a:lstStyle>
          <a:p>
            <a:r>
              <a:rPr lang="zh-CN" altLang="en-US" dirty="0"/>
              <a:t>单击此处编辑母版标题样式</a:t>
            </a:r>
          </a:p>
        </p:txBody>
      </p:sp>
      <p:cxnSp>
        <p:nvCxnSpPr>
          <p:cNvPr id="84" name="直接连接符 83" hidden="1"/>
          <p:cNvCxnSpPr/>
          <p:nvPr userDrawn="1"/>
        </p:nvCxnSpPr>
        <p:spPr>
          <a:xfrm rot="5400000">
            <a:off x="702289" y="507839"/>
            <a:ext cx="40445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hidden="1"/>
          <p:cNvSpPr/>
          <p:nvPr userDrawn="1"/>
        </p:nvSpPr>
        <p:spPr>
          <a:xfrm>
            <a:off x="869887" y="-22274"/>
            <a:ext cx="236852" cy="808281"/>
          </a:xfrm>
          <a:prstGeom prst="rect">
            <a:avLst/>
          </a:prstGeom>
          <a:solidFill>
            <a:srgbClr val="044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占位符 87"/>
          <p:cNvSpPr>
            <a:spLocks noGrp="1"/>
          </p:cNvSpPr>
          <p:nvPr>
            <p:ph type="body" sz="quarter" idx="13"/>
          </p:nvPr>
        </p:nvSpPr>
        <p:spPr>
          <a:xfrm>
            <a:off x="445418" y="782778"/>
            <a:ext cx="5014430" cy="601662"/>
          </a:xfrm>
          <a:prstGeom prst="rect">
            <a:avLst/>
          </a:prstGeom>
        </p:spPr>
        <p:txBody>
          <a:bodyPr/>
          <a:lstStyle>
            <a:lvl1pPr marL="0" indent="0" algn="ctr">
              <a:buNone/>
              <a:defRPr sz="1800" b="1">
                <a:solidFill>
                  <a:schemeClr val="tx2"/>
                </a:solidFill>
                <a:latin typeface="方正准雅宋简体" panose="02000000000000000000" pitchFamily="2" charset="-122"/>
                <a:ea typeface="方正准雅宋简体" panose="02000000000000000000"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Tree>
    <p:extLst>
      <p:ext uri="{BB962C8B-B14F-4D97-AF65-F5344CB8AC3E}">
        <p14:creationId xmlns:p14="http://schemas.microsoft.com/office/powerpoint/2010/main" val="3952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8F6C-2643-4F12-A53F-05EB780AEE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844EFD-2996-4E5A-9357-235593B554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13985E-9202-4B72-BEEC-22936312D5E1}"/>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F27541AC-EE20-4C22-B5DC-FE006DAF02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F44F2A-BAAE-4CF6-8114-A4D36ED39E3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21332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C60EE-0BC4-41D5-9002-45E664BBA4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20A04B-51FF-4C30-A804-E98740B07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4A7A63-E03F-4E26-86DA-252F95C062CC}"/>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CE8DF00F-EC87-4FF5-B777-01B5B3D369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1B12EC-A591-4594-A3A5-A3ED410024F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5393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43C55-81A1-48C0-9CF3-FB01F87D05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DAAA56-E60C-48B6-B1F2-52293DF03B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3A36E12-D492-4FE9-A0C9-88789A144D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9424E5-E439-436F-87C6-D54A2090EAAC}"/>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6" name="页脚占位符 5">
            <a:extLst>
              <a:ext uri="{FF2B5EF4-FFF2-40B4-BE49-F238E27FC236}">
                <a16:creationId xmlns:a16="http://schemas.microsoft.com/office/drawing/2014/main" id="{72296A1B-82AE-45D4-9CFA-F8A4FCFFBF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4D129A-E20B-4F9C-8D23-1C889FDBDE1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84601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EFBB8-EB05-4616-99A7-3A7A8D075F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1CA12C-E297-4BB2-AB6C-0D12B629D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CE4376-09FD-4125-B494-AA0FEA6D9F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F90315-2B10-4CE7-9BA4-8D2BB6257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D8BEDE0-0021-4263-AF37-279A1EA86F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1D89339-A6D7-40AC-9DB7-A9559F643D42}"/>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8" name="页脚占位符 7">
            <a:extLst>
              <a:ext uri="{FF2B5EF4-FFF2-40B4-BE49-F238E27FC236}">
                <a16:creationId xmlns:a16="http://schemas.microsoft.com/office/drawing/2014/main" id="{40759553-0495-4B9E-BC66-3A2DF570F8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98E1C6-FDDF-492C-8560-F8A9D4C5444D}"/>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68274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EAAEA-37B7-4AD8-A267-1C3CF28A010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D0A9C-EF45-470D-9F4C-B03B0FBBABA5}"/>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4" name="页脚占位符 3">
            <a:extLst>
              <a:ext uri="{FF2B5EF4-FFF2-40B4-BE49-F238E27FC236}">
                <a16:creationId xmlns:a16="http://schemas.microsoft.com/office/drawing/2014/main" id="{A5E465C8-37A2-4411-A72F-9847B075CF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AB1AAB-FAD1-4270-8FEE-FD8B94F09042}"/>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9583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74C0F5-1740-4772-BD49-32AFAE2CBE74}"/>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3" name="页脚占位符 2">
            <a:extLst>
              <a:ext uri="{FF2B5EF4-FFF2-40B4-BE49-F238E27FC236}">
                <a16:creationId xmlns:a16="http://schemas.microsoft.com/office/drawing/2014/main" id="{41995A05-113A-4FFA-9533-B69683071A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08F0C8-67A8-4F7C-889A-96EC3A2797E5}"/>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4124625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0B67-F4BF-4DE4-983F-AE0B02605E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BF03B-0D70-4A39-BA30-6F434E8FB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1A59B3-E283-4B10-8A1B-FC3FDC28A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FC3A99-41D7-4615-BA92-B0533C5D0C3C}"/>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6" name="页脚占位符 5">
            <a:extLst>
              <a:ext uri="{FF2B5EF4-FFF2-40B4-BE49-F238E27FC236}">
                <a16:creationId xmlns:a16="http://schemas.microsoft.com/office/drawing/2014/main" id="{92F59985-94CE-478B-81CC-E631F47C18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A8E12E-C49C-472D-88F1-57BDAEA3658C}"/>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4555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F2801-E8A4-4C4C-94D3-3E501B51DF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44A8EF-593E-4582-9FA1-27FCB64C8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7C217A-B563-4566-A793-A4A1B04EE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BD0B96-B260-4944-979E-83AADA45B83F}"/>
              </a:ext>
            </a:extLst>
          </p:cNvPr>
          <p:cNvSpPr>
            <a:spLocks noGrp="1"/>
          </p:cNvSpPr>
          <p:nvPr>
            <p:ph type="dt" sz="half" idx="10"/>
          </p:nvPr>
        </p:nvSpPr>
        <p:spPr/>
        <p:txBody>
          <a:bodyPr/>
          <a:lstStyle/>
          <a:p>
            <a:fld id="{00C9D88D-FCD5-4507-87E1-6D793F62AEC6}" type="datetimeFigureOut">
              <a:rPr lang="zh-CN" altLang="en-US" smtClean="0"/>
              <a:t>2024/1/30</a:t>
            </a:fld>
            <a:endParaRPr lang="zh-CN" altLang="en-US"/>
          </a:p>
        </p:txBody>
      </p:sp>
      <p:sp>
        <p:nvSpPr>
          <p:cNvPr id="6" name="页脚占位符 5">
            <a:extLst>
              <a:ext uri="{FF2B5EF4-FFF2-40B4-BE49-F238E27FC236}">
                <a16:creationId xmlns:a16="http://schemas.microsoft.com/office/drawing/2014/main" id="{B87D1C8B-47D3-4DFC-BADA-04CF49BD91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2F132F-C8E1-4567-AD22-D27407897FE3}"/>
              </a:ext>
            </a:extLst>
          </p:cNvPr>
          <p:cNvSpPr>
            <a:spLocks noGrp="1"/>
          </p:cNvSpPr>
          <p:nvPr>
            <p:ph type="sldNum" sz="quarter" idx="12"/>
          </p:nvPr>
        </p:nvSpPr>
        <p:spPr/>
        <p:txBody>
          <a:body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157983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4FEF4A-36E6-47EB-80C3-7775C83DA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3B68E5D-330A-4361-AA87-A49F43740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6B985-D739-4266-A155-4F3841AB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9D88D-FCD5-4507-87E1-6D793F62AEC6}" type="datetimeFigureOut">
              <a:rPr lang="zh-CN" altLang="en-US" smtClean="0"/>
              <a:t>2024/1/30</a:t>
            </a:fld>
            <a:endParaRPr lang="zh-CN" altLang="en-US"/>
          </a:p>
        </p:txBody>
      </p:sp>
      <p:sp>
        <p:nvSpPr>
          <p:cNvPr id="5" name="页脚占位符 4">
            <a:extLst>
              <a:ext uri="{FF2B5EF4-FFF2-40B4-BE49-F238E27FC236}">
                <a16:creationId xmlns:a16="http://schemas.microsoft.com/office/drawing/2014/main" id="{37477645-BC1E-4DD1-B270-2BD55F279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122398-EE21-4335-B409-F8508AA3D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3CBD0-70B4-4C34-A7B2-87A0BEF14D81}" type="slidenum">
              <a:rPr lang="zh-CN" altLang="en-US" smtClean="0"/>
              <a:t>‹#›</a:t>
            </a:fld>
            <a:endParaRPr lang="zh-CN" altLang="en-US"/>
          </a:p>
        </p:txBody>
      </p:sp>
    </p:spTree>
    <p:extLst>
      <p:ext uri="{BB962C8B-B14F-4D97-AF65-F5344CB8AC3E}">
        <p14:creationId xmlns:p14="http://schemas.microsoft.com/office/powerpoint/2010/main" val="351912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293074"/>
            <a:ext cx="8983029" cy="82355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lang="zh-CN" altLang="en-US" dirty="0">
                <a:highlight>
                  <a:srgbClr val="CE9A28"/>
                </a:highlight>
              </a:rPr>
              <a:t>复杂任务信息的序列和高效的神经群体编码</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pic>
        <p:nvPicPr>
          <p:cNvPr id="2" name="图片 1">
            <a:extLst>
              <a:ext uri="{FF2B5EF4-FFF2-40B4-BE49-F238E27FC236}">
                <a16:creationId xmlns:a16="http://schemas.microsoft.com/office/drawing/2014/main" id="{40546012-EB6A-4773-90E7-9F91BF54A937}"/>
              </a:ext>
            </a:extLst>
          </p:cNvPr>
          <p:cNvPicPr>
            <a:picLocks noChangeAspect="1"/>
          </p:cNvPicPr>
          <p:nvPr/>
        </p:nvPicPr>
        <p:blipFill>
          <a:blip r:embed="rId3"/>
          <a:stretch>
            <a:fillRect/>
          </a:stretch>
        </p:blipFill>
        <p:spPr>
          <a:xfrm>
            <a:off x="1480167" y="1265814"/>
            <a:ext cx="10002865" cy="5001433"/>
          </a:xfrm>
          <a:prstGeom prst="rect">
            <a:avLst/>
          </a:prstGeom>
        </p:spPr>
      </p:pic>
    </p:spTree>
    <p:extLst>
      <p:ext uri="{BB962C8B-B14F-4D97-AF65-F5344CB8AC3E}">
        <p14:creationId xmlns:p14="http://schemas.microsoft.com/office/powerpoint/2010/main" val="3917130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矩形 12">
            <a:extLst>
              <a:ext uri="{FF2B5EF4-FFF2-40B4-BE49-F238E27FC236}">
                <a16:creationId xmlns:a16="http://schemas.microsoft.com/office/drawing/2014/main" id="{2CA3B4EC-98B8-4AA0-B9F1-74E5A9172B95}"/>
              </a:ext>
            </a:extLst>
          </p:cNvPr>
          <p:cNvSpPr/>
          <p:nvPr/>
        </p:nvSpPr>
        <p:spPr>
          <a:xfrm>
            <a:off x="906117" y="1061387"/>
            <a:ext cx="2915236" cy="4708981"/>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zh-CN" altLang="en-US" sz="2000" b="1" dirty="0">
                <a:solidFill>
                  <a:srgbClr val="231F20"/>
                </a:solidFill>
                <a:latin typeface="AdvTTec37d199"/>
              </a:rPr>
              <a:t>在神经信号表征的行为流形的与行为数据的</a:t>
            </a:r>
            <a:r>
              <a:rPr lang="en-US" altLang="zh-CN" sz="2000" b="1" dirty="0">
                <a:solidFill>
                  <a:srgbClr val="231F20"/>
                </a:solidFill>
                <a:latin typeface="AdvTTec37d199"/>
              </a:rPr>
              <a:t>covariance</a:t>
            </a:r>
            <a:r>
              <a:rPr lang="zh-CN" altLang="en-US" sz="2000" b="1" dirty="0">
                <a:solidFill>
                  <a:srgbClr val="231F20"/>
                </a:solidFill>
                <a:latin typeface="AdvTTec37d199"/>
              </a:rPr>
              <a:t>的逆相似，这是一个高效编码的方式，也就是神经信号通过将行为空间白化表达在神经空间中，使得不同的行为变量可以独立表达在神经空间中（通过编码反向与行为</a:t>
            </a:r>
            <a:r>
              <a:rPr lang="en-US" altLang="zh-CN" sz="2000" b="1" dirty="0">
                <a:solidFill>
                  <a:srgbClr val="231F20"/>
                </a:solidFill>
                <a:latin typeface="AdvTTec37d199"/>
              </a:rPr>
              <a:t>covariance</a:t>
            </a:r>
            <a:r>
              <a:rPr lang="zh-CN" altLang="en-US" sz="2000" b="1" dirty="0">
                <a:solidFill>
                  <a:srgbClr val="231F20"/>
                </a:solidFill>
                <a:latin typeface="AdvTTec37d199"/>
              </a:rPr>
              <a:t>的逆相似，也就是编码不同行为之间的</a:t>
            </a:r>
            <a:r>
              <a:rPr lang="en-US" altLang="zh-CN" sz="2000" b="1" dirty="0">
                <a:solidFill>
                  <a:srgbClr val="231F20"/>
                </a:solidFill>
                <a:latin typeface="AdvTTec37d199"/>
              </a:rPr>
              <a:t>axis</a:t>
            </a:r>
            <a:r>
              <a:rPr lang="zh-CN" altLang="en-US" sz="2000" b="1" dirty="0">
                <a:solidFill>
                  <a:srgbClr val="231F20"/>
                </a:solidFill>
                <a:latin typeface="AdvTTec37d199"/>
              </a:rPr>
              <a:t>是有一定相关性的），从而使得对行为的灵活控制</a:t>
            </a:r>
            <a:endParaRPr lang="en-US" altLang="zh-CN" sz="2000" b="1" dirty="0">
              <a:solidFill>
                <a:srgbClr val="231F20"/>
              </a:solidFill>
              <a:latin typeface="AdvTTec37d199"/>
            </a:endParaRPr>
          </a:p>
        </p:txBody>
      </p:sp>
      <p:pic>
        <p:nvPicPr>
          <p:cNvPr id="8" name="图片 7">
            <a:extLst>
              <a:ext uri="{FF2B5EF4-FFF2-40B4-BE49-F238E27FC236}">
                <a16:creationId xmlns:a16="http://schemas.microsoft.com/office/drawing/2014/main" id="{A56319DE-B4E4-48DC-B9E1-2F56755989AD}"/>
              </a:ext>
            </a:extLst>
          </p:cNvPr>
          <p:cNvPicPr>
            <a:picLocks noChangeAspect="1"/>
          </p:cNvPicPr>
          <p:nvPr/>
        </p:nvPicPr>
        <p:blipFill>
          <a:blip r:embed="rId3"/>
          <a:stretch>
            <a:fillRect/>
          </a:stretch>
        </p:blipFill>
        <p:spPr>
          <a:xfrm>
            <a:off x="4469871" y="328612"/>
            <a:ext cx="7458075" cy="6200775"/>
          </a:xfrm>
          <a:prstGeom prst="rect">
            <a:avLst/>
          </a:prstGeom>
        </p:spPr>
      </p:pic>
      <p:sp>
        <p:nvSpPr>
          <p:cNvPr id="9" name="矩形 8">
            <a:extLst>
              <a:ext uri="{FF2B5EF4-FFF2-40B4-BE49-F238E27FC236}">
                <a16:creationId xmlns:a16="http://schemas.microsoft.com/office/drawing/2014/main" id="{F94F42D9-BD5C-4996-83EB-0CDE2765F1E0}"/>
              </a:ext>
            </a:extLst>
          </p:cNvPr>
          <p:cNvSpPr/>
          <p:nvPr/>
        </p:nvSpPr>
        <p:spPr>
          <a:xfrm>
            <a:off x="4469871" y="4686300"/>
            <a:ext cx="7458075" cy="200447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a:extLst>
              <a:ext uri="{FF2B5EF4-FFF2-40B4-BE49-F238E27FC236}">
                <a16:creationId xmlns:a16="http://schemas.microsoft.com/office/drawing/2014/main" id="{526E5074-54F5-47CD-BBFF-B8D73EF29C64}"/>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Tree>
    <p:extLst>
      <p:ext uri="{BB962C8B-B14F-4D97-AF65-F5344CB8AC3E}">
        <p14:creationId xmlns:p14="http://schemas.microsoft.com/office/powerpoint/2010/main" val="241605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矩形 12">
            <a:extLst>
              <a:ext uri="{FF2B5EF4-FFF2-40B4-BE49-F238E27FC236}">
                <a16:creationId xmlns:a16="http://schemas.microsoft.com/office/drawing/2014/main" id="{2CA3B4EC-98B8-4AA0-B9F1-74E5A9172B95}"/>
              </a:ext>
            </a:extLst>
          </p:cNvPr>
          <p:cNvSpPr/>
          <p:nvPr/>
        </p:nvSpPr>
        <p:spPr>
          <a:xfrm>
            <a:off x="906117" y="1061387"/>
            <a:ext cx="2915236" cy="1631216"/>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zh-CN" altLang="en-US" sz="2000" b="1" dirty="0">
                <a:solidFill>
                  <a:srgbClr val="231F20"/>
                </a:solidFill>
                <a:latin typeface="AdvTTec37d199"/>
              </a:rPr>
              <a:t>部分白化的编码现象在</a:t>
            </a:r>
            <a:r>
              <a:rPr lang="en-US" altLang="zh-CN" sz="2000" b="1" dirty="0">
                <a:solidFill>
                  <a:srgbClr val="231F20"/>
                </a:solidFill>
                <a:latin typeface="AdvTTec37d199"/>
              </a:rPr>
              <a:t>epoch</a:t>
            </a:r>
            <a:r>
              <a:rPr lang="zh-CN" altLang="en-US" sz="2000" b="1" dirty="0">
                <a:solidFill>
                  <a:srgbClr val="231F20"/>
                </a:solidFill>
                <a:latin typeface="AdvTTec37d199"/>
              </a:rPr>
              <a:t>之间度存在，但是程度是随时间和皮层变化的</a:t>
            </a:r>
            <a:endParaRPr lang="en-US" altLang="zh-CN" sz="2000" b="1" dirty="0">
              <a:solidFill>
                <a:srgbClr val="231F20"/>
              </a:solidFill>
              <a:latin typeface="AdvTTec37d199"/>
            </a:endParaRPr>
          </a:p>
        </p:txBody>
      </p:sp>
      <p:pic>
        <p:nvPicPr>
          <p:cNvPr id="3" name="图片 2">
            <a:extLst>
              <a:ext uri="{FF2B5EF4-FFF2-40B4-BE49-F238E27FC236}">
                <a16:creationId xmlns:a16="http://schemas.microsoft.com/office/drawing/2014/main" id="{1276EE64-54C9-445F-8B9A-3D5D6B95C8DF}"/>
              </a:ext>
            </a:extLst>
          </p:cNvPr>
          <p:cNvPicPr>
            <a:picLocks noChangeAspect="1"/>
          </p:cNvPicPr>
          <p:nvPr/>
        </p:nvPicPr>
        <p:blipFill>
          <a:blip r:embed="rId3"/>
          <a:stretch>
            <a:fillRect/>
          </a:stretch>
        </p:blipFill>
        <p:spPr>
          <a:xfrm>
            <a:off x="4836225" y="130218"/>
            <a:ext cx="7281447" cy="6858000"/>
          </a:xfrm>
          <a:prstGeom prst="rect">
            <a:avLst/>
          </a:prstGeom>
        </p:spPr>
      </p:pic>
    </p:spTree>
    <p:extLst>
      <p:ext uri="{BB962C8B-B14F-4D97-AF65-F5344CB8AC3E}">
        <p14:creationId xmlns:p14="http://schemas.microsoft.com/office/powerpoint/2010/main" val="128541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矩形 12">
            <a:extLst>
              <a:ext uri="{FF2B5EF4-FFF2-40B4-BE49-F238E27FC236}">
                <a16:creationId xmlns:a16="http://schemas.microsoft.com/office/drawing/2014/main" id="{2CA3B4EC-98B8-4AA0-B9F1-74E5A9172B95}"/>
              </a:ext>
            </a:extLst>
          </p:cNvPr>
          <p:cNvSpPr/>
          <p:nvPr/>
        </p:nvSpPr>
        <p:spPr>
          <a:xfrm>
            <a:off x="906117" y="1061387"/>
            <a:ext cx="2915236" cy="2554545"/>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zh-CN" altLang="en-US" sz="2000" b="1" dirty="0">
                <a:solidFill>
                  <a:srgbClr val="231F20"/>
                </a:solidFill>
                <a:latin typeface="AdvTTec37d199"/>
              </a:rPr>
              <a:t>建模</a:t>
            </a:r>
            <a:endParaRPr lang="en-US" altLang="zh-CN" sz="2000" b="1" dirty="0">
              <a:solidFill>
                <a:srgbClr val="231F20"/>
              </a:solidFill>
              <a:latin typeface="AdvTTec37d199"/>
            </a:endParaRPr>
          </a:p>
          <a:p>
            <a:r>
              <a:rPr lang="zh-CN" altLang="en-US" sz="2000" b="1" dirty="0">
                <a:solidFill>
                  <a:srgbClr val="231F20"/>
                </a:solidFill>
                <a:latin typeface="AdvTTec37d199"/>
              </a:rPr>
              <a:t>神经信号编码外部信息的</a:t>
            </a:r>
            <a:r>
              <a:rPr lang="en-US" altLang="zh-CN" sz="2000" b="1" dirty="0">
                <a:solidFill>
                  <a:srgbClr val="231F20"/>
                </a:solidFill>
                <a:latin typeface="AdvTTec37d199"/>
              </a:rPr>
              <a:t>encoding function</a:t>
            </a:r>
            <a:r>
              <a:rPr lang="zh-CN" altLang="en-US" sz="2000" b="1" dirty="0">
                <a:solidFill>
                  <a:srgbClr val="231F20"/>
                </a:solidFill>
                <a:latin typeface="AdvTTec37d199"/>
              </a:rPr>
              <a:t>是固定的，神经信号是通过顺序激活一个子集的神经元，来切换不同</a:t>
            </a:r>
            <a:r>
              <a:rPr lang="en-US" altLang="zh-CN" sz="2000" b="1" dirty="0">
                <a:solidFill>
                  <a:srgbClr val="231F20"/>
                </a:solidFill>
                <a:latin typeface="AdvTTec37d199"/>
              </a:rPr>
              <a:t>epoch</a:t>
            </a:r>
            <a:r>
              <a:rPr lang="zh-CN" altLang="en-US" sz="2000" b="1" dirty="0">
                <a:solidFill>
                  <a:srgbClr val="231F20"/>
                </a:solidFill>
                <a:latin typeface="AdvTTec37d199"/>
              </a:rPr>
              <a:t>的不同</a:t>
            </a:r>
            <a:r>
              <a:rPr lang="en-US" altLang="zh-CN" sz="2000" b="1" dirty="0">
                <a:solidFill>
                  <a:srgbClr val="231F20"/>
                </a:solidFill>
                <a:latin typeface="AdvTTec37d199"/>
              </a:rPr>
              <a:t>manifold</a:t>
            </a:r>
          </a:p>
        </p:txBody>
      </p:sp>
      <p:pic>
        <p:nvPicPr>
          <p:cNvPr id="5" name="图片 4">
            <a:extLst>
              <a:ext uri="{FF2B5EF4-FFF2-40B4-BE49-F238E27FC236}">
                <a16:creationId xmlns:a16="http://schemas.microsoft.com/office/drawing/2014/main" id="{F9702125-B6D1-48AD-9CFC-74B8187FE7F5}"/>
              </a:ext>
            </a:extLst>
          </p:cNvPr>
          <p:cNvPicPr>
            <a:picLocks noChangeAspect="1"/>
          </p:cNvPicPr>
          <p:nvPr/>
        </p:nvPicPr>
        <p:blipFill>
          <a:blip r:embed="rId3"/>
          <a:stretch>
            <a:fillRect/>
          </a:stretch>
        </p:blipFill>
        <p:spPr>
          <a:xfrm>
            <a:off x="4367123" y="1205275"/>
            <a:ext cx="7272849" cy="5522507"/>
          </a:xfrm>
          <a:prstGeom prst="rect">
            <a:avLst/>
          </a:prstGeom>
        </p:spPr>
      </p:pic>
    </p:spTree>
    <p:extLst>
      <p:ext uri="{BB962C8B-B14F-4D97-AF65-F5344CB8AC3E}">
        <p14:creationId xmlns:p14="http://schemas.microsoft.com/office/powerpoint/2010/main" val="2850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矩形 12">
            <a:extLst>
              <a:ext uri="{FF2B5EF4-FFF2-40B4-BE49-F238E27FC236}">
                <a16:creationId xmlns:a16="http://schemas.microsoft.com/office/drawing/2014/main" id="{2CA3B4EC-98B8-4AA0-B9F1-74E5A9172B95}"/>
              </a:ext>
            </a:extLst>
          </p:cNvPr>
          <p:cNvSpPr/>
          <p:nvPr/>
        </p:nvSpPr>
        <p:spPr>
          <a:xfrm>
            <a:off x="906117" y="1061387"/>
            <a:ext cx="2915236" cy="2554545"/>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zh-CN" altLang="en-US" sz="2000" b="1" dirty="0">
                <a:solidFill>
                  <a:srgbClr val="231F20"/>
                </a:solidFill>
                <a:latin typeface="AdvTTec37d199"/>
              </a:rPr>
              <a:t>建模</a:t>
            </a:r>
            <a:endParaRPr lang="en-US" altLang="zh-CN" sz="2000" b="1" dirty="0">
              <a:solidFill>
                <a:srgbClr val="231F20"/>
              </a:solidFill>
              <a:latin typeface="AdvTTec37d199"/>
            </a:endParaRPr>
          </a:p>
          <a:p>
            <a:r>
              <a:rPr lang="zh-CN" altLang="en-US" sz="2000" b="1" dirty="0">
                <a:solidFill>
                  <a:srgbClr val="231F20"/>
                </a:solidFill>
                <a:latin typeface="AdvTTec37d199"/>
              </a:rPr>
              <a:t>神经信号编码外部信息的</a:t>
            </a:r>
            <a:r>
              <a:rPr lang="en-US" altLang="zh-CN" sz="2000" b="1" dirty="0">
                <a:solidFill>
                  <a:srgbClr val="231F20"/>
                </a:solidFill>
                <a:latin typeface="AdvTTec37d199"/>
              </a:rPr>
              <a:t>encoding function</a:t>
            </a:r>
            <a:r>
              <a:rPr lang="zh-CN" altLang="en-US" sz="2000" b="1" dirty="0">
                <a:solidFill>
                  <a:srgbClr val="231F20"/>
                </a:solidFill>
                <a:latin typeface="AdvTTec37d199"/>
              </a:rPr>
              <a:t>是固定的，神经信号是通过顺序激活一个子集的神经元，来切换不同</a:t>
            </a:r>
            <a:r>
              <a:rPr lang="en-US" altLang="zh-CN" sz="2000" b="1" dirty="0">
                <a:solidFill>
                  <a:srgbClr val="231F20"/>
                </a:solidFill>
                <a:latin typeface="AdvTTec37d199"/>
              </a:rPr>
              <a:t>epoch</a:t>
            </a:r>
            <a:r>
              <a:rPr lang="zh-CN" altLang="en-US" sz="2000" b="1" dirty="0">
                <a:solidFill>
                  <a:srgbClr val="231F20"/>
                </a:solidFill>
                <a:latin typeface="AdvTTec37d199"/>
              </a:rPr>
              <a:t>的不同</a:t>
            </a:r>
            <a:r>
              <a:rPr lang="en-US" altLang="zh-CN" sz="2000" b="1" dirty="0">
                <a:solidFill>
                  <a:srgbClr val="231F20"/>
                </a:solidFill>
                <a:latin typeface="AdvTTec37d199"/>
              </a:rPr>
              <a:t>manifold</a:t>
            </a:r>
          </a:p>
        </p:txBody>
      </p:sp>
      <p:pic>
        <p:nvPicPr>
          <p:cNvPr id="3" name="图片 2">
            <a:extLst>
              <a:ext uri="{FF2B5EF4-FFF2-40B4-BE49-F238E27FC236}">
                <a16:creationId xmlns:a16="http://schemas.microsoft.com/office/drawing/2014/main" id="{599582AF-0356-4912-A6D2-7E816CBEE854}"/>
              </a:ext>
            </a:extLst>
          </p:cNvPr>
          <p:cNvPicPr>
            <a:picLocks noChangeAspect="1"/>
          </p:cNvPicPr>
          <p:nvPr/>
        </p:nvPicPr>
        <p:blipFill>
          <a:blip r:embed="rId3"/>
          <a:stretch>
            <a:fillRect/>
          </a:stretch>
        </p:blipFill>
        <p:spPr>
          <a:xfrm>
            <a:off x="3760129" y="1555321"/>
            <a:ext cx="8325724" cy="4752629"/>
          </a:xfrm>
          <a:prstGeom prst="rect">
            <a:avLst/>
          </a:prstGeom>
        </p:spPr>
      </p:pic>
    </p:spTree>
    <p:extLst>
      <p:ext uri="{BB962C8B-B14F-4D97-AF65-F5344CB8AC3E}">
        <p14:creationId xmlns:p14="http://schemas.microsoft.com/office/powerpoint/2010/main" val="158189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SUMMARY</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目标：研究大脑表征复杂的任务变量</a:t>
            </a:r>
            <a:r>
              <a:rPr lang="zh-CN" altLang="en-US" dirty="0"/>
              <a:t>。</a:t>
            </a:r>
            <a:endParaRPr lang="en-US" altLang="zh-CN" sz="1700"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方法：</a:t>
            </a:r>
            <a:r>
              <a:rPr lang="zh-CN" altLang="en-US" dirty="0"/>
              <a:t>在小鼠</a:t>
            </a:r>
            <a:r>
              <a:rPr lang="zh-CN" altLang="en-US" b="1" dirty="0"/>
              <a:t>执行一个涉及多个相互关联变量的复杂、动态任务</a:t>
            </a:r>
            <a:r>
              <a:rPr lang="zh-CN" altLang="en-US" dirty="0"/>
              <a:t>时的</a:t>
            </a:r>
            <a:r>
              <a:rPr lang="zh-CN" altLang="en-US" b="1" dirty="0"/>
              <a:t>记录了后脑皮层中的兴奋性神经群体</a:t>
            </a:r>
            <a:endParaRPr lang="en-US" altLang="zh-CN" b="1"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主要结果：</a:t>
            </a:r>
            <a:endParaRPr kumimoji="1" lang="en-US" altLang="zh-CN" b="1" dirty="0">
              <a:solidFill>
                <a:schemeClr val="accent1">
                  <a:lumMod val="50000"/>
                </a:schemeClr>
              </a:solidFill>
              <a:latin typeface="Times New Roman" panose="02020603050405020304" pitchFamily="18" charset="0"/>
              <a:cs typeface="Times New Roman" panose="02020603050405020304" pitchFamily="18" charset="0"/>
            </a:endParaRPr>
          </a:p>
          <a:p>
            <a:pPr lvl="1">
              <a:lnSpc>
                <a:spcPct val="150000"/>
              </a:lnSpc>
            </a:pPr>
            <a:r>
              <a:rPr lang="zh-CN" altLang="en-US" b="1" dirty="0"/>
              <a:t>高度相关的任务变量由较不相关的神经群体模式表示，但对应成对神经元表现出相关性</a:t>
            </a:r>
            <a:endParaRPr lang="en-US" altLang="zh-CN" b="1" dirty="0"/>
          </a:p>
          <a:p>
            <a:pPr lvl="1">
              <a:lnSpc>
                <a:spcPct val="150000"/>
              </a:lnSpc>
            </a:pPr>
            <a:r>
              <a:rPr lang="zh-CN" altLang="en-US" dirty="0"/>
              <a:t>这与高效编码原则以及与任务相关的部分白化相关</a:t>
            </a:r>
            <a:endParaRPr lang="en-US" altLang="zh-CN" dirty="0"/>
          </a:p>
          <a:p>
            <a:pPr lvl="1">
              <a:lnSpc>
                <a:spcPct val="150000"/>
              </a:lnSpc>
            </a:pPr>
            <a:r>
              <a:rPr lang="zh-CN" altLang="en-US" dirty="0"/>
              <a:t>这种编码功能与顺序神经动态复用，并可在整个试验过程中可靠地跟随任务变量相关性的变化。。</a:t>
            </a:r>
            <a:endParaRPr lang="en-US" altLang="zh-CN" dirty="0"/>
          </a:p>
          <a:p>
            <a:pPr lvl="1">
              <a:lnSpc>
                <a:spcPct val="150000"/>
              </a:lnSpc>
            </a:pPr>
            <a:r>
              <a:rPr lang="zh-CN" altLang="en-US" dirty="0"/>
              <a:t>神经环路可以使用随机顺序动态作为时间支架来实现时间相关编码的简单方式。</a:t>
            </a:r>
            <a:endParaRPr lang="en-US" altLang="zh-CN" sz="1900" dirty="0"/>
          </a:p>
        </p:txBody>
      </p:sp>
    </p:spTree>
    <p:extLst>
      <p:ext uri="{BB962C8B-B14F-4D97-AF65-F5344CB8AC3E}">
        <p14:creationId xmlns:p14="http://schemas.microsoft.com/office/powerpoint/2010/main" val="372534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SUMMARY</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593607" y="1221957"/>
            <a:ext cx="11048663" cy="4968777"/>
          </a:xfrm>
          <a:prstGeom prst="rect">
            <a:avLst/>
          </a:prstGeom>
        </p:spPr>
        <p:txBody>
          <a:bodyPr vert="horz" lIns="135005" tIns="67502" rIns="135005" bIns="67502"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目标：</a:t>
            </a:r>
            <a:r>
              <a:rPr kumimoji="1" lang="zh-CN" altLang="en-US" dirty="0">
                <a:solidFill>
                  <a:schemeClr val="accent1">
                    <a:lumMod val="50000"/>
                  </a:schemeClr>
                </a:solidFill>
                <a:latin typeface="Times New Roman" panose="02020603050405020304" pitchFamily="18" charset="0"/>
                <a:cs typeface="Times New Roman" panose="02020603050405020304" pitchFamily="18" charset="0"/>
              </a:rPr>
              <a:t>多种外部变量都在皮层中有表征，但这些变量如何互不影响且随着时间稳定保持或演化</a:t>
            </a:r>
            <a:r>
              <a:rPr lang="zh-CN" altLang="en-US" dirty="0"/>
              <a:t>。</a:t>
            </a:r>
            <a:endParaRPr lang="en-US" altLang="zh-CN" sz="1700"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方法：</a:t>
            </a:r>
            <a:r>
              <a:rPr lang="zh-CN" altLang="en-US" dirty="0"/>
              <a:t>在小鼠执行一个涉及多个相互关联变量的复杂、动态任务时的记录了后脑皮层中的兴奋性神经群体</a:t>
            </a:r>
            <a:endParaRPr lang="en-US" altLang="zh-CN" dirty="0"/>
          </a:p>
          <a:p>
            <a:pPr marL="457200" lvl="1" indent="0">
              <a:lnSpc>
                <a:spcPct val="150000"/>
              </a:lnSpc>
              <a:buNone/>
            </a:pPr>
            <a:r>
              <a:rPr kumimoji="1" lang="zh-CN" altLang="en-US" b="1" dirty="0">
                <a:solidFill>
                  <a:schemeClr val="accent1">
                    <a:lumMod val="50000"/>
                  </a:schemeClr>
                </a:solidFill>
                <a:latin typeface="Times New Roman" panose="02020603050405020304" pitchFamily="18" charset="0"/>
                <a:cs typeface="Times New Roman" panose="02020603050405020304" pitchFamily="18" charset="0"/>
              </a:rPr>
              <a:t>主要结果：</a:t>
            </a:r>
            <a:endParaRPr kumimoji="1" lang="en-US" altLang="zh-CN" b="1" dirty="0">
              <a:solidFill>
                <a:schemeClr val="accent1">
                  <a:lumMod val="50000"/>
                </a:schemeClr>
              </a:solidFill>
              <a:latin typeface="Times New Roman" panose="02020603050405020304" pitchFamily="18" charset="0"/>
              <a:cs typeface="Times New Roman" panose="02020603050405020304" pitchFamily="18" charset="0"/>
            </a:endParaRPr>
          </a:p>
          <a:p>
            <a:pPr lvl="1">
              <a:lnSpc>
                <a:spcPct val="150000"/>
              </a:lnSpc>
            </a:pPr>
            <a:r>
              <a:rPr lang="zh-CN" altLang="en-US" dirty="0"/>
              <a:t>高度相关的任务变量由较不相关的神经群体模式表示，而神经元对则表现出信号相关的频谱。</a:t>
            </a:r>
            <a:endParaRPr lang="en-US" altLang="zh-CN" dirty="0"/>
          </a:p>
          <a:p>
            <a:pPr lvl="1">
              <a:lnSpc>
                <a:spcPct val="150000"/>
              </a:lnSpc>
            </a:pPr>
            <a:r>
              <a:rPr lang="zh-CN" altLang="en-US" dirty="0"/>
              <a:t>这与神经群体模式为编码单位的高效编码原则有关，且表明了任务相关的任务被编码在不同的信噪比水平上（神经信号的部分白化）</a:t>
            </a:r>
            <a:endParaRPr lang="en-US" altLang="zh-CN" dirty="0"/>
          </a:p>
          <a:p>
            <a:pPr lvl="1">
              <a:lnSpc>
                <a:spcPct val="150000"/>
              </a:lnSpc>
            </a:pPr>
            <a:r>
              <a:rPr lang="zh-CN" altLang="en-US" dirty="0"/>
              <a:t>这种编码功能与顺序神经动态复用，并可在整个试验过程中可靠地跟随任务变量相关性的变化。。</a:t>
            </a:r>
            <a:endParaRPr lang="en-US" altLang="zh-CN" dirty="0"/>
          </a:p>
          <a:p>
            <a:pPr lvl="1">
              <a:lnSpc>
                <a:spcPct val="150000"/>
              </a:lnSpc>
            </a:pPr>
            <a:r>
              <a:rPr lang="zh-CN" altLang="en-US" dirty="0"/>
              <a:t>神经环路可以使用随机顺序动态作为时间支架来实现时间相关编码的简单方式。</a:t>
            </a:r>
            <a:endParaRPr lang="en-US" altLang="zh-CN" sz="1900" dirty="0"/>
          </a:p>
        </p:txBody>
      </p:sp>
    </p:spTree>
    <p:extLst>
      <p:ext uri="{BB962C8B-B14F-4D97-AF65-F5344CB8AC3E}">
        <p14:creationId xmlns:p14="http://schemas.microsoft.com/office/powerpoint/2010/main" val="363799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Introduction</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996377" y="1137878"/>
            <a:ext cx="10538485" cy="5378539"/>
          </a:xfrm>
          <a:prstGeom prst="rect">
            <a:avLst/>
          </a:prstGeom>
        </p:spPr>
        <p:txBody>
          <a:bodyPr vert="horz" lIns="135005" tIns="67502" rIns="135005" bIns="67502"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b="1" dirty="0"/>
              <a:t>目标：大量且多样的变量（包括</a:t>
            </a:r>
            <a:r>
              <a:rPr lang="zh-CN" altLang="en-US" dirty="0"/>
              <a:t>外部世界的刺激变量以及动物本身的内部状态变量</a:t>
            </a:r>
            <a:r>
              <a:rPr lang="zh-CN" altLang="en-US" b="1" dirty="0"/>
              <a:t>）在几乎在背侧皮层的每个区域都有表征，而同时表征这些变量给神经计算带来了困难</a:t>
            </a:r>
            <a:r>
              <a:rPr lang="zh-CN" altLang="en-US" dirty="0"/>
              <a:t>。希望能研究：大脑是如何同时编码这些大量且复杂的变量；表针是否包含了时间结构；</a:t>
            </a:r>
            <a:endParaRPr lang="en-US" altLang="zh-CN" dirty="0"/>
          </a:p>
          <a:p>
            <a:pPr marL="0" lvl="1" indent="0">
              <a:lnSpc>
                <a:spcPct val="150000"/>
              </a:lnSpc>
              <a:buNone/>
            </a:pPr>
            <a:r>
              <a:rPr lang="zh-CN" altLang="en-US" b="1" dirty="0"/>
              <a:t>方法：</a:t>
            </a:r>
            <a:r>
              <a:rPr lang="zh-CN" altLang="en-US" dirty="0"/>
              <a:t>记录了小鼠做视觉导航任务中的神经信号，可视化其演化特征，进而在验证在计算方面的假设和模型。</a:t>
            </a:r>
            <a:endParaRPr lang="en-US" altLang="zh-CN" dirty="0"/>
          </a:p>
          <a:p>
            <a:pPr marL="0" lvl="1" indent="0">
              <a:lnSpc>
                <a:spcPct val="150000"/>
              </a:lnSpc>
              <a:buNone/>
            </a:pPr>
            <a:r>
              <a:rPr lang="zh-CN" altLang="en-US" b="1" dirty="0"/>
              <a:t>主要结果：</a:t>
            </a:r>
            <a:endParaRPr lang="en-US" altLang="zh-CN" b="1" dirty="0"/>
          </a:p>
          <a:p>
            <a:pPr marL="0" lvl="1" indent="0">
              <a:lnSpc>
                <a:spcPct val="150000"/>
              </a:lnSpc>
              <a:buNone/>
            </a:pPr>
            <a:r>
              <a:rPr lang="zh-CN" altLang="en-US" dirty="0"/>
              <a:t>所观察到的神经状态似乎被限制在神经状态空间的低维区域内，称为“神经流形”；</a:t>
            </a:r>
            <a:endParaRPr lang="en-US" altLang="zh-CN" dirty="0"/>
          </a:p>
          <a:p>
            <a:pPr marL="0" lvl="1" indent="0">
              <a:lnSpc>
                <a:spcPct val="150000"/>
              </a:lnSpc>
              <a:buNone/>
            </a:pPr>
            <a:r>
              <a:rPr lang="zh-CN" altLang="en-US" dirty="0"/>
              <a:t>非线性地映射到低维的复杂变换使得解释性降低；</a:t>
            </a:r>
            <a:endParaRPr lang="en-US" altLang="zh-CN" dirty="0"/>
          </a:p>
          <a:p>
            <a:pPr marL="0" lvl="1" indent="0">
              <a:lnSpc>
                <a:spcPct val="150000"/>
              </a:lnSpc>
              <a:buNone/>
            </a:pPr>
            <a:r>
              <a:rPr lang="zh-CN" altLang="en-US" dirty="0"/>
              <a:t>将神经数据非线性地映射到低维的复杂变换可能会使得解释降维观察结果与神经电路机制相关变得困难；</a:t>
            </a:r>
            <a:endParaRPr lang="en-US" altLang="zh-CN" dirty="0"/>
          </a:p>
          <a:p>
            <a:pPr marL="0" lvl="1" indent="0">
              <a:lnSpc>
                <a:spcPct val="150000"/>
              </a:lnSpc>
              <a:buNone/>
            </a:pPr>
            <a:r>
              <a:rPr lang="zh-CN" altLang="en-US" dirty="0"/>
              <a:t>受到物理系统平滑性和连续性启发，使用简单（线性）模型的局部拟合来近似非线性；</a:t>
            </a:r>
            <a:endParaRPr lang="en-US" altLang="zh-CN" dirty="0"/>
          </a:p>
          <a:p>
            <a:pPr marL="0" lvl="1" indent="0">
              <a:lnSpc>
                <a:spcPct val="150000"/>
              </a:lnSpc>
              <a:buNone/>
            </a:pPr>
            <a:r>
              <a:rPr lang="zh-CN" altLang="en-US" b="1" dirty="0"/>
              <a:t>局部需要设计定义尺度：固定</a:t>
            </a:r>
            <a:r>
              <a:rPr lang="en-US" altLang="zh-CN" b="1" dirty="0"/>
              <a:t>epoch</a:t>
            </a:r>
            <a:r>
              <a:rPr lang="zh-CN" altLang="en-US" b="1" dirty="0"/>
              <a:t>的神经</a:t>
            </a:r>
            <a:r>
              <a:rPr lang="en-US" altLang="zh-CN" b="1" dirty="0"/>
              <a:t>state</a:t>
            </a:r>
            <a:r>
              <a:rPr lang="zh-CN" altLang="en-US" b="1" dirty="0"/>
              <a:t>构成了一个</a:t>
            </a:r>
            <a:r>
              <a:rPr lang="en-US" altLang="zh-CN" b="1" dirty="0"/>
              <a:t>local region</a:t>
            </a:r>
          </a:p>
          <a:p>
            <a:pPr marL="0" lvl="1" indent="0">
              <a:lnSpc>
                <a:spcPct val="150000"/>
              </a:lnSpc>
              <a:buNone/>
            </a:pPr>
            <a:r>
              <a:rPr lang="zh-CN" altLang="en-US" b="1" dirty="0"/>
              <a:t>定义了神经信号中与任务相关的</a:t>
            </a:r>
            <a:r>
              <a:rPr lang="en-US" altLang="zh-CN" b="1" dirty="0"/>
              <a:t>encoding directions</a:t>
            </a:r>
          </a:p>
          <a:p>
            <a:pPr marL="0" lvl="1" indent="0">
              <a:lnSpc>
                <a:spcPct val="150000"/>
              </a:lnSpc>
              <a:buNone/>
            </a:pPr>
            <a:r>
              <a:rPr lang="zh-CN" altLang="en-US" b="1" dirty="0"/>
              <a:t>定义了</a:t>
            </a:r>
            <a:r>
              <a:rPr lang="en-US" altLang="zh-CN" b="1" dirty="0"/>
              <a:t>encoding direction</a:t>
            </a:r>
            <a:r>
              <a:rPr lang="zh-CN" altLang="en-US" b="1" dirty="0"/>
              <a:t>间的关系构建的</a:t>
            </a:r>
            <a:r>
              <a:rPr lang="en-US" altLang="zh-CN" b="1" dirty="0"/>
              <a:t>encoding  geometry </a:t>
            </a:r>
          </a:p>
          <a:p>
            <a:pPr marL="0" lvl="1" indent="0">
              <a:lnSpc>
                <a:spcPct val="150000"/>
              </a:lnSpc>
              <a:buNone/>
            </a:pPr>
            <a:r>
              <a:rPr lang="zh-CN" altLang="en-US" b="1" dirty="0"/>
              <a:t>贡献：从神经群体上证明了</a:t>
            </a:r>
            <a:r>
              <a:rPr lang="en-US" altLang="zh-CN" b="1" dirty="0"/>
              <a:t>efficient coding</a:t>
            </a:r>
            <a:r>
              <a:rPr lang="zh-CN" altLang="en-US" b="1" dirty="0"/>
              <a:t>这个观点；</a:t>
            </a:r>
            <a:r>
              <a:rPr lang="en-US" altLang="zh-CN" b="1" dirty="0"/>
              <a:t>efficient coding</a:t>
            </a:r>
            <a:r>
              <a:rPr lang="zh-CN" altLang="en-US" b="1" dirty="0"/>
              <a:t>的尺度不仅仅是在浅层；</a:t>
            </a:r>
            <a:r>
              <a:rPr lang="en-US" altLang="zh-CN" b="1" dirty="0"/>
              <a:t>efficient coding</a:t>
            </a:r>
            <a:r>
              <a:rPr lang="zh-CN" altLang="en-US" b="1" dirty="0"/>
              <a:t>的过程在</a:t>
            </a:r>
            <a:r>
              <a:rPr lang="en-US" altLang="zh-CN" b="1" dirty="0"/>
              <a:t>trial</a:t>
            </a:r>
            <a:r>
              <a:rPr lang="zh-CN" altLang="en-US" b="1" dirty="0"/>
              <a:t>的动态的过程中都是保持的。</a:t>
            </a:r>
          </a:p>
        </p:txBody>
      </p:sp>
    </p:spTree>
    <p:extLst>
      <p:ext uri="{BB962C8B-B14F-4D97-AF65-F5344CB8AC3E}">
        <p14:creationId xmlns:p14="http://schemas.microsoft.com/office/powerpoint/2010/main" val="320526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3B09783-792F-4547-8DE4-BA42AB00F9F5}"/>
              </a:ext>
            </a:extLst>
          </p:cNvPr>
          <p:cNvSpPr/>
          <p:nvPr/>
        </p:nvSpPr>
        <p:spPr>
          <a:xfrm>
            <a:off x="868207" y="1161760"/>
            <a:ext cx="10774064" cy="5209543"/>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400859"/>
            <a:ext cx="9087464" cy="715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en-US" altLang="zh-CN" dirty="0"/>
              <a:t>Introduction</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7" name="内容占位符 2">
            <a:extLst>
              <a:ext uri="{FF2B5EF4-FFF2-40B4-BE49-F238E27FC236}">
                <a16:creationId xmlns:a16="http://schemas.microsoft.com/office/drawing/2014/main" id="{56377BA7-2A0A-4749-B1D0-51E27D248BA2}"/>
              </a:ext>
            </a:extLst>
          </p:cNvPr>
          <p:cNvSpPr txBox="1">
            <a:spLocks/>
          </p:cNvSpPr>
          <p:nvPr/>
        </p:nvSpPr>
        <p:spPr>
          <a:xfrm>
            <a:off x="996377" y="1137878"/>
            <a:ext cx="10538485" cy="5378539"/>
          </a:xfrm>
          <a:prstGeom prst="rect">
            <a:avLst/>
          </a:prstGeom>
        </p:spPr>
        <p:txBody>
          <a:bodyPr vert="horz" lIns="135005" tIns="67502" rIns="135005" bIns="67502" rtlCol="0">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r>
              <a:rPr lang="zh-CN" altLang="en-US" b="1" dirty="0"/>
              <a:t>目标：</a:t>
            </a:r>
            <a:r>
              <a:rPr lang="zh-CN" altLang="en-US" dirty="0"/>
              <a:t>神经计算模型的 构建需要建模外部刺激变量以及内部状态变量，这些复杂的变量几乎在每个皮层区域中都有编码。希望能研究：大脑是如何同时编码这些大量且复杂的变量；表针是否包含了时间结构；</a:t>
            </a:r>
            <a:endParaRPr lang="en-US" altLang="zh-CN" dirty="0"/>
          </a:p>
          <a:p>
            <a:pPr marL="0" lvl="1" indent="0">
              <a:lnSpc>
                <a:spcPct val="150000"/>
              </a:lnSpc>
              <a:buNone/>
            </a:pPr>
            <a:r>
              <a:rPr lang="zh-CN" altLang="en-US" b="1" dirty="0"/>
              <a:t>方法：</a:t>
            </a:r>
            <a:r>
              <a:rPr lang="zh-CN" altLang="en-US" dirty="0"/>
              <a:t>记录了小鼠做视觉导航任务中的神经信号，可视化其演化特征，进而在验证在计算方面的假设和模型。</a:t>
            </a:r>
            <a:endParaRPr lang="en-US" altLang="zh-CN" dirty="0"/>
          </a:p>
          <a:p>
            <a:pPr marL="0" lvl="1" indent="0">
              <a:lnSpc>
                <a:spcPct val="150000"/>
              </a:lnSpc>
              <a:buNone/>
            </a:pPr>
            <a:r>
              <a:rPr lang="zh-CN" altLang="en-US" b="1" dirty="0"/>
              <a:t>主要结果：</a:t>
            </a:r>
            <a:endParaRPr lang="en-US" altLang="zh-CN" b="1" dirty="0"/>
          </a:p>
          <a:p>
            <a:pPr marL="0" lvl="1" indent="0">
              <a:lnSpc>
                <a:spcPct val="150000"/>
              </a:lnSpc>
              <a:buNone/>
            </a:pPr>
            <a:r>
              <a:rPr lang="zh-CN" altLang="en-US" dirty="0"/>
              <a:t>所观察到的神经状态似乎被限制在神经状态空间的低维区域内，称为“神经流形”；</a:t>
            </a:r>
            <a:endParaRPr lang="en-US" altLang="zh-CN" dirty="0"/>
          </a:p>
          <a:p>
            <a:pPr marL="0" lvl="1" indent="0">
              <a:lnSpc>
                <a:spcPct val="150000"/>
              </a:lnSpc>
              <a:buNone/>
            </a:pPr>
            <a:r>
              <a:rPr lang="zh-CN" altLang="en-US" dirty="0"/>
              <a:t>非线性地映射到低维的复杂变换使得解释性降低；</a:t>
            </a:r>
            <a:endParaRPr lang="en-US" altLang="zh-CN" dirty="0"/>
          </a:p>
          <a:p>
            <a:pPr marL="0" lvl="1" indent="0">
              <a:lnSpc>
                <a:spcPct val="150000"/>
              </a:lnSpc>
              <a:buNone/>
            </a:pPr>
            <a:r>
              <a:rPr lang="zh-CN" altLang="en-US" dirty="0"/>
              <a:t>将神经数据非线性地映射到低维的复杂变换可能会使得解释降维观察结果与神经电路机制相关变得困难；</a:t>
            </a:r>
            <a:endParaRPr lang="en-US" altLang="zh-CN" dirty="0"/>
          </a:p>
          <a:p>
            <a:pPr marL="0" lvl="1" indent="0">
              <a:lnSpc>
                <a:spcPct val="150000"/>
              </a:lnSpc>
              <a:buNone/>
            </a:pPr>
            <a:r>
              <a:rPr lang="zh-CN" altLang="en-US" dirty="0"/>
              <a:t>受到物理系统平滑性和连续性启发，使用简单（线性）模型的局部拟合来近似非线性；</a:t>
            </a:r>
            <a:endParaRPr lang="en-US" altLang="zh-CN" dirty="0"/>
          </a:p>
          <a:p>
            <a:pPr marL="0" lvl="1" indent="0">
              <a:lnSpc>
                <a:spcPct val="150000"/>
              </a:lnSpc>
              <a:buNone/>
            </a:pPr>
            <a:r>
              <a:rPr lang="zh-CN" altLang="en-US" b="1" dirty="0"/>
              <a:t>局部需要设计定义尺度：固定</a:t>
            </a:r>
            <a:r>
              <a:rPr lang="en-US" altLang="zh-CN" b="1" dirty="0"/>
              <a:t>epoch</a:t>
            </a:r>
            <a:r>
              <a:rPr lang="zh-CN" altLang="en-US" b="1" dirty="0"/>
              <a:t>的神经</a:t>
            </a:r>
            <a:r>
              <a:rPr lang="en-US" altLang="zh-CN" b="1" dirty="0"/>
              <a:t>state</a:t>
            </a:r>
            <a:r>
              <a:rPr lang="zh-CN" altLang="en-US" b="1" dirty="0"/>
              <a:t>构成了一个</a:t>
            </a:r>
            <a:r>
              <a:rPr lang="en-US" altLang="zh-CN" b="1" dirty="0"/>
              <a:t>local region</a:t>
            </a:r>
          </a:p>
          <a:p>
            <a:pPr marL="0" lvl="1" indent="0">
              <a:lnSpc>
                <a:spcPct val="150000"/>
              </a:lnSpc>
              <a:buNone/>
            </a:pPr>
            <a:r>
              <a:rPr lang="zh-CN" altLang="en-US" b="1" dirty="0"/>
              <a:t>定义了神经信号中与任务相关的</a:t>
            </a:r>
            <a:r>
              <a:rPr lang="en-US" altLang="zh-CN" b="1" dirty="0"/>
              <a:t>encoding directions</a:t>
            </a:r>
          </a:p>
          <a:p>
            <a:pPr marL="0" lvl="1" indent="0">
              <a:lnSpc>
                <a:spcPct val="150000"/>
              </a:lnSpc>
              <a:buNone/>
            </a:pPr>
            <a:r>
              <a:rPr lang="zh-CN" altLang="en-US" b="1" dirty="0"/>
              <a:t>定义了</a:t>
            </a:r>
            <a:r>
              <a:rPr lang="en-US" altLang="zh-CN" b="1" dirty="0"/>
              <a:t>encoding direction</a:t>
            </a:r>
            <a:r>
              <a:rPr lang="zh-CN" altLang="en-US" b="1" dirty="0"/>
              <a:t>间的关系构建的</a:t>
            </a:r>
            <a:r>
              <a:rPr lang="en-US" altLang="zh-CN" b="1" dirty="0"/>
              <a:t>encoding  geometry </a:t>
            </a:r>
          </a:p>
          <a:p>
            <a:pPr marL="0" lvl="1" indent="0">
              <a:lnSpc>
                <a:spcPct val="150000"/>
              </a:lnSpc>
              <a:buNone/>
            </a:pPr>
            <a:r>
              <a:rPr lang="zh-CN" altLang="en-US" b="1" dirty="0"/>
              <a:t>贡献：从神经群体上证明了</a:t>
            </a:r>
            <a:r>
              <a:rPr lang="en-US" altLang="zh-CN" b="1" dirty="0"/>
              <a:t>efficient coding</a:t>
            </a:r>
            <a:r>
              <a:rPr lang="zh-CN" altLang="en-US" b="1" dirty="0"/>
              <a:t>这个观点；</a:t>
            </a:r>
            <a:r>
              <a:rPr lang="en-US" altLang="zh-CN" b="1" dirty="0"/>
              <a:t>efficient coding</a:t>
            </a:r>
            <a:r>
              <a:rPr lang="zh-CN" altLang="en-US" b="1" dirty="0"/>
              <a:t>的尺度不仅仅是在浅层；</a:t>
            </a:r>
            <a:r>
              <a:rPr lang="en-US" altLang="zh-CN" b="1" dirty="0"/>
              <a:t>efficient coding</a:t>
            </a:r>
            <a:r>
              <a:rPr lang="zh-CN" altLang="en-US" b="1" dirty="0"/>
              <a:t>的过程在</a:t>
            </a:r>
            <a:r>
              <a:rPr lang="en-US" altLang="zh-CN" b="1" dirty="0"/>
              <a:t>trial</a:t>
            </a:r>
            <a:r>
              <a:rPr lang="zh-CN" altLang="en-US" b="1" dirty="0"/>
              <a:t>的动态的过程中都是保持的。</a:t>
            </a:r>
          </a:p>
        </p:txBody>
      </p:sp>
    </p:spTree>
    <p:extLst>
      <p:ext uri="{BB962C8B-B14F-4D97-AF65-F5344CB8AC3E}">
        <p14:creationId xmlns:p14="http://schemas.microsoft.com/office/powerpoint/2010/main" val="324487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模型</a:t>
            </a:r>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13" name="内容占位符 2">
            <a:extLst>
              <a:ext uri="{FF2B5EF4-FFF2-40B4-BE49-F238E27FC236}">
                <a16:creationId xmlns:a16="http://schemas.microsoft.com/office/drawing/2014/main" id="{9FDA1CE1-69F5-4C79-BFE0-5A0B5CF7081F}"/>
              </a:ext>
            </a:extLst>
          </p:cNvPr>
          <p:cNvSpPr txBox="1">
            <a:spLocks/>
          </p:cNvSpPr>
          <p:nvPr/>
        </p:nvSpPr>
        <p:spPr>
          <a:xfrm>
            <a:off x="964345" y="5674259"/>
            <a:ext cx="9391435" cy="806978"/>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50000"/>
              </a:lnSpc>
              <a:buNone/>
            </a:pPr>
            <a:endParaRPr lang="en-US" altLang="zh-CN" dirty="0"/>
          </a:p>
        </p:txBody>
      </p:sp>
      <p:pic>
        <p:nvPicPr>
          <p:cNvPr id="3" name="图片 2">
            <a:extLst>
              <a:ext uri="{FF2B5EF4-FFF2-40B4-BE49-F238E27FC236}">
                <a16:creationId xmlns:a16="http://schemas.microsoft.com/office/drawing/2014/main" id="{F2843313-EA16-4DEA-8F2C-E5FB771BBDE7}"/>
              </a:ext>
            </a:extLst>
          </p:cNvPr>
          <p:cNvPicPr>
            <a:picLocks noChangeAspect="1"/>
          </p:cNvPicPr>
          <p:nvPr/>
        </p:nvPicPr>
        <p:blipFill>
          <a:blip r:embed="rId3"/>
          <a:stretch>
            <a:fillRect/>
          </a:stretch>
        </p:blipFill>
        <p:spPr>
          <a:xfrm>
            <a:off x="4315677" y="1383341"/>
            <a:ext cx="7817253" cy="4474281"/>
          </a:xfrm>
          <a:prstGeom prst="rect">
            <a:avLst/>
          </a:prstGeom>
        </p:spPr>
      </p:pic>
      <p:sp>
        <p:nvSpPr>
          <p:cNvPr id="10" name="矩形 9">
            <a:extLst>
              <a:ext uri="{FF2B5EF4-FFF2-40B4-BE49-F238E27FC236}">
                <a16:creationId xmlns:a16="http://schemas.microsoft.com/office/drawing/2014/main" id="{C9FAC908-849D-484E-B091-1BFD735A2CF5}"/>
              </a:ext>
            </a:extLst>
          </p:cNvPr>
          <p:cNvSpPr/>
          <p:nvPr/>
        </p:nvSpPr>
        <p:spPr>
          <a:xfrm>
            <a:off x="852949" y="1335493"/>
            <a:ext cx="3552497" cy="3785652"/>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en-US" altLang="zh-CN" sz="2000" b="1" dirty="0">
                <a:solidFill>
                  <a:srgbClr val="231F20"/>
                </a:solidFill>
                <a:latin typeface="AdvTTec37d199"/>
              </a:rPr>
              <a:t>A:</a:t>
            </a:r>
            <a:r>
              <a:rPr lang="zh-CN" altLang="en-US" sz="2000" b="1" dirty="0">
                <a:solidFill>
                  <a:srgbClr val="231F20"/>
                </a:solidFill>
                <a:latin typeface="AdvTTec37d199"/>
              </a:rPr>
              <a:t>可视化神经状态空间</a:t>
            </a:r>
            <a:endParaRPr lang="en-US" altLang="zh-CN" sz="2000" b="1" dirty="0">
              <a:solidFill>
                <a:srgbClr val="231F20"/>
              </a:solidFill>
              <a:latin typeface="AdvTTec37d199"/>
            </a:endParaRPr>
          </a:p>
          <a:p>
            <a:r>
              <a:rPr lang="en-US" altLang="zh-CN" sz="2000" b="1" dirty="0">
                <a:solidFill>
                  <a:srgbClr val="231F20"/>
                </a:solidFill>
                <a:latin typeface="AdvTTec37d199"/>
              </a:rPr>
              <a:t>B:</a:t>
            </a:r>
            <a:r>
              <a:rPr lang="zh-CN" altLang="en-US" sz="2000" b="1" dirty="0">
                <a:solidFill>
                  <a:srgbClr val="231F20"/>
                </a:solidFill>
                <a:latin typeface="AdvTTec37d199"/>
              </a:rPr>
              <a:t>与任务进度相关的神经流形局子空间</a:t>
            </a:r>
            <a:endParaRPr lang="en-US" altLang="zh-CN" sz="2000" b="1" dirty="0">
              <a:solidFill>
                <a:srgbClr val="231F20"/>
              </a:solidFill>
              <a:latin typeface="AdvTTec37d199"/>
            </a:endParaRPr>
          </a:p>
          <a:p>
            <a:r>
              <a:rPr lang="en-US" altLang="zh-CN" sz="2000" b="1" dirty="0">
                <a:solidFill>
                  <a:srgbClr val="231F20"/>
                </a:solidFill>
                <a:latin typeface="AdvTTec37d199"/>
              </a:rPr>
              <a:t>CD</a:t>
            </a:r>
            <a:r>
              <a:rPr lang="zh-CN" altLang="en-US" sz="2000" b="1" dirty="0">
                <a:solidFill>
                  <a:srgbClr val="231F20"/>
                </a:solidFill>
                <a:latin typeface="AdvTTec37d199"/>
              </a:rPr>
              <a:t>：局部子空间中神经状态与行为相关</a:t>
            </a:r>
            <a:endParaRPr lang="en-US" altLang="zh-CN" sz="2000" b="1" dirty="0">
              <a:solidFill>
                <a:srgbClr val="231F20"/>
              </a:solidFill>
              <a:latin typeface="AdvTTec37d199"/>
            </a:endParaRPr>
          </a:p>
          <a:p>
            <a:r>
              <a:rPr lang="en-US" altLang="zh-CN" sz="2000" b="1" dirty="0">
                <a:solidFill>
                  <a:srgbClr val="231F20"/>
                </a:solidFill>
                <a:latin typeface="AdvTTec37d199"/>
              </a:rPr>
              <a:t>E:</a:t>
            </a:r>
            <a:r>
              <a:rPr lang="zh-CN" altLang="en-US" sz="2000" b="1" dirty="0">
                <a:solidFill>
                  <a:srgbClr val="231F20"/>
                </a:solidFill>
                <a:latin typeface="AdvTTec37d199"/>
              </a:rPr>
              <a:t>基于局部线性编码模型定义</a:t>
            </a:r>
            <a:r>
              <a:rPr lang="en-US" altLang="zh-CN" sz="2000" b="1" dirty="0">
                <a:solidFill>
                  <a:srgbClr val="231F20"/>
                </a:solidFill>
                <a:latin typeface="AdvTTec37d199"/>
              </a:rPr>
              <a:t>encoding directions</a:t>
            </a:r>
            <a:r>
              <a:rPr lang="zh-CN" altLang="en-US" sz="2000" b="1" dirty="0">
                <a:solidFill>
                  <a:srgbClr val="231F20"/>
                </a:solidFill>
                <a:latin typeface="AdvTTec37d199"/>
              </a:rPr>
              <a:t>（也就矩阵的行，将行为数据转换到神经编码中）</a:t>
            </a:r>
            <a:r>
              <a:rPr lang="en-US" altLang="zh-CN" sz="2000" b="1" dirty="0">
                <a:solidFill>
                  <a:srgbClr val="231F20"/>
                </a:solidFill>
                <a:latin typeface="AdvTTec37d199"/>
              </a:rPr>
              <a:t>,</a:t>
            </a:r>
            <a:r>
              <a:rPr lang="zh-CN" altLang="en-US" sz="2000" b="1" dirty="0">
                <a:solidFill>
                  <a:srgbClr val="231F20"/>
                </a:solidFill>
                <a:latin typeface="AdvTTec37d199"/>
              </a:rPr>
              <a:t>变化相关性定义的</a:t>
            </a:r>
            <a:endParaRPr lang="en-US" altLang="zh-CN" sz="2000" b="1" dirty="0">
              <a:solidFill>
                <a:srgbClr val="231F20"/>
              </a:solidFill>
              <a:latin typeface="AdvTTec37d199"/>
            </a:endParaRPr>
          </a:p>
          <a:p>
            <a:r>
              <a:rPr lang="en-US" altLang="zh-CN" sz="2000" b="1" dirty="0">
                <a:solidFill>
                  <a:srgbClr val="231F20"/>
                </a:solidFill>
                <a:latin typeface="AdvTTec37d199"/>
              </a:rPr>
              <a:t>F:</a:t>
            </a:r>
            <a:r>
              <a:rPr lang="zh-CN" altLang="en-US" sz="2000" b="1" dirty="0">
                <a:solidFill>
                  <a:srgbClr val="231F20"/>
                </a:solidFill>
                <a:latin typeface="AdvTTec37d199"/>
              </a:rPr>
              <a:t>基于</a:t>
            </a:r>
            <a:r>
              <a:rPr lang="en-US" altLang="zh-CN" sz="2000" b="1" dirty="0">
                <a:solidFill>
                  <a:srgbClr val="231F20"/>
                </a:solidFill>
                <a:latin typeface="AdvTTec37d199"/>
              </a:rPr>
              <a:t>encoding directions</a:t>
            </a:r>
            <a:r>
              <a:rPr lang="zh-CN" altLang="en-US" sz="2000" b="1" dirty="0">
                <a:solidFill>
                  <a:srgbClr val="231F20"/>
                </a:solidFill>
                <a:latin typeface="AdvTTec37d199"/>
              </a:rPr>
              <a:t>之间的点积构建</a:t>
            </a:r>
            <a:r>
              <a:rPr lang="en-US" altLang="zh-CN" sz="2000" b="1" dirty="0">
                <a:solidFill>
                  <a:srgbClr val="231F20"/>
                </a:solidFill>
                <a:latin typeface="AdvTTec37d199"/>
              </a:rPr>
              <a:t>encoding geometry</a:t>
            </a:r>
          </a:p>
        </p:txBody>
      </p:sp>
    </p:spTree>
    <p:extLst>
      <p:ext uri="{BB962C8B-B14F-4D97-AF65-F5344CB8AC3E}">
        <p14:creationId xmlns:p14="http://schemas.microsoft.com/office/powerpoint/2010/main" val="198250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1" name="标题 1">
            <a:extLst>
              <a:ext uri="{FF2B5EF4-FFF2-40B4-BE49-F238E27FC236}">
                <a16:creationId xmlns:a16="http://schemas.microsoft.com/office/drawing/2014/main" id="{AF48D08D-D58D-4EEA-AA63-F5D410F6DA3F}"/>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神经数据范式</a:t>
            </a:r>
            <a:r>
              <a:rPr kumimoji="1" lang="en-US" altLang="zh-CN" dirty="0"/>
              <a:t>-</a:t>
            </a:r>
            <a:endParaRPr kumimoji="1" lang="zh-CN" altLang="en-US" dirty="0"/>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pic>
        <p:nvPicPr>
          <p:cNvPr id="3" name="图片 2">
            <a:extLst>
              <a:ext uri="{FF2B5EF4-FFF2-40B4-BE49-F238E27FC236}">
                <a16:creationId xmlns:a16="http://schemas.microsoft.com/office/drawing/2014/main" id="{AC6C213F-0588-4AAE-968E-CB638C34C3AD}"/>
              </a:ext>
            </a:extLst>
          </p:cNvPr>
          <p:cNvPicPr>
            <a:picLocks noChangeAspect="1"/>
          </p:cNvPicPr>
          <p:nvPr/>
        </p:nvPicPr>
        <p:blipFill>
          <a:blip r:embed="rId3"/>
          <a:stretch>
            <a:fillRect/>
          </a:stretch>
        </p:blipFill>
        <p:spPr>
          <a:xfrm>
            <a:off x="6029503" y="1161761"/>
            <a:ext cx="5780690" cy="5414360"/>
          </a:xfrm>
          <a:prstGeom prst="rect">
            <a:avLst/>
          </a:prstGeom>
        </p:spPr>
      </p:pic>
      <p:sp>
        <p:nvSpPr>
          <p:cNvPr id="9" name="矩形 8">
            <a:extLst>
              <a:ext uri="{FF2B5EF4-FFF2-40B4-BE49-F238E27FC236}">
                <a16:creationId xmlns:a16="http://schemas.microsoft.com/office/drawing/2014/main" id="{2DE73211-8F65-43CD-AC42-C7B86599A580}"/>
              </a:ext>
            </a:extLst>
          </p:cNvPr>
          <p:cNvSpPr/>
          <p:nvPr/>
        </p:nvSpPr>
        <p:spPr>
          <a:xfrm>
            <a:off x="1051034" y="1335493"/>
            <a:ext cx="3552497" cy="3693319"/>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en-US" altLang="zh-CN" sz="2000" b="1" dirty="0">
                <a:solidFill>
                  <a:srgbClr val="231F20"/>
                </a:solidFill>
                <a:latin typeface="AdvTTec37d199"/>
              </a:rPr>
              <a:t>A: </a:t>
            </a:r>
            <a:r>
              <a:rPr lang="zh-CN" altLang="en-US" sz="2000" b="1" dirty="0">
                <a:solidFill>
                  <a:srgbClr val="231F20"/>
                </a:solidFill>
                <a:latin typeface="AdvTTec37d199"/>
              </a:rPr>
              <a:t>实验范式：根据那一侧的数量多做出决策</a:t>
            </a:r>
            <a:endParaRPr lang="en-US" altLang="zh-CN" sz="2000" b="1" dirty="0">
              <a:solidFill>
                <a:srgbClr val="231F20"/>
              </a:solidFill>
              <a:latin typeface="AdvTTec37d199"/>
            </a:endParaRPr>
          </a:p>
          <a:p>
            <a:r>
              <a:rPr lang="en-US" altLang="zh-CN" sz="2000" b="1" dirty="0">
                <a:solidFill>
                  <a:srgbClr val="231F20"/>
                </a:solidFill>
                <a:latin typeface="AdvTTec37d199"/>
              </a:rPr>
              <a:t>B:</a:t>
            </a:r>
            <a:r>
              <a:rPr lang="zh-CN" altLang="en-US" sz="2000" b="1" dirty="0">
                <a:solidFill>
                  <a:srgbClr val="231F20"/>
                </a:solidFill>
                <a:latin typeface="AdvTTec37d199"/>
              </a:rPr>
              <a:t>说明训练成功数据有效：小鼠根据数量的差距做出判断</a:t>
            </a:r>
            <a:endParaRPr lang="en-US" altLang="zh-CN" sz="2000" b="1" dirty="0">
              <a:solidFill>
                <a:srgbClr val="231F20"/>
              </a:solidFill>
              <a:latin typeface="AdvTTec37d199"/>
            </a:endParaRPr>
          </a:p>
          <a:p>
            <a:r>
              <a:rPr lang="en-US" altLang="zh-CN" sz="2000" b="1" dirty="0">
                <a:solidFill>
                  <a:srgbClr val="231F20"/>
                </a:solidFill>
                <a:latin typeface="AdvTTec37d199"/>
              </a:rPr>
              <a:t>C:</a:t>
            </a:r>
            <a:r>
              <a:rPr lang="zh-CN" altLang="en-US" sz="2000" b="1" dirty="0">
                <a:solidFill>
                  <a:srgbClr val="231F20"/>
                </a:solidFill>
                <a:latin typeface="AdvTTec37d199"/>
              </a:rPr>
              <a:t>相关的运动变量（</a:t>
            </a:r>
            <a:r>
              <a:rPr lang="en-US" altLang="zh-CN" sz="2000" b="1" dirty="0">
                <a:solidFill>
                  <a:srgbClr val="231F20"/>
                </a:solidFill>
                <a:latin typeface="AdvTTec37d199"/>
              </a:rPr>
              <a:t>11</a:t>
            </a:r>
            <a:r>
              <a:rPr lang="zh-CN" altLang="en-US" sz="2000" b="1" dirty="0">
                <a:solidFill>
                  <a:srgbClr val="231F20"/>
                </a:solidFill>
                <a:latin typeface="AdvTTec37d199"/>
              </a:rPr>
              <a:t>个）</a:t>
            </a:r>
            <a:endParaRPr lang="en-US" altLang="zh-CN" sz="2000" b="1" dirty="0">
              <a:solidFill>
                <a:srgbClr val="231F20"/>
              </a:solidFill>
              <a:latin typeface="AdvTTec37d199"/>
            </a:endParaRPr>
          </a:p>
          <a:p>
            <a:r>
              <a:rPr lang="en-US" altLang="zh-CN" sz="2000" b="1" dirty="0">
                <a:solidFill>
                  <a:srgbClr val="231F20"/>
                </a:solidFill>
                <a:latin typeface="AdvTTec37d199"/>
              </a:rPr>
              <a:t>D:</a:t>
            </a:r>
            <a:r>
              <a:rPr lang="zh-CN" altLang="en-US" sz="2000" b="1" dirty="0">
                <a:solidFill>
                  <a:srgbClr val="231F20"/>
                </a:solidFill>
                <a:latin typeface="AdvTTec37d199"/>
              </a:rPr>
              <a:t>分析的脑区（</a:t>
            </a:r>
            <a:r>
              <a:rPr lang="en-US" altLang="zh-CN" sz="2000" b="1" dirty="0">
                <a:solidFill>
                  <a:srgbClr val="231F20"/>
                </a:solidFill>
                <a:latin typeface="AdvTTec37d199"/>
              </a:rPr>
              <a:t>6</a:t>
            </a:r>
            <a:r>
              <a:rPr lang="zh-CN" altLang="en-US" sz="2000" b="1" dirty="0">
                <a:solidFill>
                  <a:srgbClr val="231F20"/>
                </a:solidFill>
                <a:latin typeface="AdvTTec37d199"/>
              </a:rPr>
              <a:t>， </a:t>
            </a:r>
            <a:r>
              <a:rPr lang="en-US" altLang="zh-CN" sz="2000" b="1" dirty="0">
                <a:solidFill>
                  <a:srgbClr val="231F20"/>
                </a:solidFill>
                <a:latin typeface="AdvTTec37d199"/>
              </a:rPr>
              <a:t>8477 neurons for 143 sessions</a:t>
            </a:r>
            <a:r>
              <a:rPr lang="zh-CN" altLang="en-US" sz="2000" b="1" dirty="0">
                <a:solidFill>
                  <a:srgbClr val="231F20"/>
                </a:solidFill>
                <a:latin typeface="AdvTTec37d199"/>
              </a:rPr>
              <a:t>）</a:t>
            </a:r>
            <a:endParaRPr lang="en-US" altLang="zh-CN" sz="2000" b="1" dirty="0">
              <a:solidFill>
                <a:srgbClr val="231F20"/>
              </a:solidFill>
              <a:latin typeface="AdvTTec37d199"/>
            </a:endParaRPr>
          </a:p>
          <a:p>
            <a:endParaRPr lang="zh-CN" altLang="en-US" sz="2000" b="1" dirty="0">
              <a:solidFill>
                <a:srgbClr val="231F20"/>
              </a:solidFill>
              <a:latin typeface="AdvTTec37d199"/>
            </a:endParaRPr>
          </a:p>
          <a:p>
            <a:r>
              <a:rPr lang="zh-CN" altLang="en-US" dirty="0"/>
              <a:t>单个神经元尺度上，存在随着</a:t>
            </a:r>
            <a:r>
              <a:rPr lang="en-US" altLang="zh-CN" dirty="0"/>
              <a:t>trial</a:t>
            </a:r>
            <a:r>
              <a:rPr lang="zh-CN" altLang="en-US" dirty="0"/>
              <a:t>的</a:t>
            </a:r>
            <a:r>
              <a:rPr lang="en-US" altLang="zh-CN" dirty="0"/>
              <a:t>epoch</a:t>
            </a:r>
            <a:r>
              <a:rPr lang="zh-CN" altLang="en-US" dirty="0"/>
              <a:t>被顺序激活的两组具有偏好的神经元子群</a:t>
            </a:r>
            <a:endParaRPr lang="en-US" altLang="zh-CN" b="1" dirty="0">
              <a:solidFill>
                <a:srgbClr val="231F20"/>
              </a:solidFill>
              <a:latin typeface="AdvTTec37d199"/>
            </a:endParaRPr>
          </a:p>
        </p:txBody>
      </p:sp>
    </p:spTree>
    <p:extLst>
      <p:ext uri="{BB962C8B-B14F-4D97-AF65-F5344CB8AC3E}">
        <p14:creationId xmlns:p14="http://schemas.microsoft.com/office/powerpoint/2010/main" val="65278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771B0941-D63C-4418-8991-475973A9BB63}"/>
              </a:ext>
            </a:extLst>
          </p:cNvPr>
          <p:cNvSpPr/>
          <p:nvPr/>
        </p:nvSpPr>
        <p:spPr>
          <a:xfrm>
            <a:off x="868207" y="1161761"/>
            <a:ext cx="11249465" cy="5566021"/>
          </a:xfrm>
          <a:prstGeom prst="rect">
            <a:avLst/>
          </a:prstGeom>
          <a:noFill/>
          <a:ln>
            <a:solidFill>
              <a:srgbClr val="003F8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9" name="矩形 8">
            <a:extLst>
              <a:ext uri="{FF2B5EF4-FFF2-40B4-BE49-F238E27FC236}">
                <a16:creationId xmlns:a16="http://schemas.microsoft.com/office/drawing/2014/main" id="{2DE73211-8F65-43CD-AC42-C7B86599A580}"/>
              </a:ext>
            </a:extLst>
          </p:cNvPr>
          <p:cNvSpPr/>
          <p:nvPr/>
        </p:nvSpPr>
        <p:spPr>
          <a:xfrm>
            <a:off x="1051034" y="1335493"/>
            <a:ext cx="3552497" cy="5016758"/>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en-US" altLang="zh-CN" sz="2000" b="1" dirty="0">
                <a:solidFill>
                  <a:srgbClr val="231F20"/>
                </a:solidFill>
                <a:latin typeface="AdvTTec37d199"/>
              </a:rPr>
              <a:t>Population</a:t>
            </a:r>
            <a:r>
              <a:rPr lang="zh-CN" altLang="en-US" sz="2000" b="1" dirty="0">
                <a:solidFill>
                  <a:srgbClr val="231F20"/>
                </a:solidFill>
                <a:latin typeface="AdvTTec37d199"/>
              </a:rPr>
              <a:t>上，将神经信号降维到</a:t>
            </a:r>
            <a:r>
              <a:rPr lang="en-US" altLang="zh-CN" sz="2000" b="1" dirty="0">
                <a:solidFill>
                  <a:srgbClr val="231F20"/>
                </a:solidFill>
                <a:latin typeface="AdvTTec37d199"/>
              </a:rPr>
              <a:t>3</a:t>
            </a:r>
            <a:r>
              <a:rPr lang="zh-CN" altLang="en-US" sz="2000" b="1" dirty="0">
                <a:solidFill>
                  <a:srgbClr val="231F20"/>
                </a:solidFill>
                <a:latin typeface="AdvTTec37d199"/>
              </a:rPr>
              <a:t>为空间中，可以看到明显的</a:t>
            </a:r>
            <a:r>
              <a:rPr lang="en-US" altLang="zh-CN" sz="2000" b="1" dirty="0">
                <a:solidFill>
                  <a:srgbClr val="231F20"/>
                </a:solidFill>
                <a:latin typeface="AdvTTec37d199"/>
              </a:rPr>
              <a:t>4</a:t>
            </a:r>
            <a:r>
              <a:rPr lang="zh-CN" altLang="en-US" sz="2000" b="1" dirty="0">
                <a:solidFill>
                  <a:srgbClr val="231F20"/>
                </a:solidFill>
                <a:latin typeface="AdvTTec37d199"/>
              </a:rPr>
              <a:t>个</a:t>
            </a:r>
            <a:r>
              <a:rPr lang="en-US" altLang="zh-CN" sz="2000" b="1" dirty="0">
                <a:solidFill>
                  <a:srgbClr val="231F20"/>
                </a:solidFill>
                <a:latin typeface="AdvTTec37d199"/>
              </a:rPr>
              <a:t>cluster</a:t>
            </a:r>
            <a:r>
              <a:rPr lang="zh-CN" altLang="en-US" sz="2000" b="1" dirty="0">
                <a:solidFill>
                  <a:srgbClr val="231F20"/>
                </a:solidFill>
                <a:latin typeface="AdvTTec37d199"/>
              </a:rPr>
              <a:t>，是和</a:t>
            </a:r>
            <a:r>
              <a:rPr lang="en-US" altLang="zh-CN" sz="2000" b="1" dirty="0">
                <a:solidFill>
                  <a:srgbClr val="231F20"/>
                </a:solidFill>
                <a:latin typeface="AdvTTec37d199"/>
              </a:rPr>
              <a:t>process</a:t>
            </a:r>
            <a:r>
              <a:rPr lang="zh-CN" altLang="en-US" sz="2000" b="1" dirty="0">
                <a:solidFill>
                  <a:srgbClr val="231F20"/>
                </a:solidFill>
                <a:latin typeface="AdvTTec37d199"/>
              </a:rPr>
              <a:t>进行程度相关（</a:t>
            </a:r>
            <a:r>
              <a:rPr lang="en-US" altLang="zh-CN" sz="2000" b="1" dirty="0">
                <a:solidFill>
                  <a:srgbClr val="231F20"/>
                </a:solidFill>
                <a:latin typeface="AdvTTec37d199"/>
              </a:rPr>
              <a:t>A</a:t>
            </a:r>
            <a:r>
              <a:rPr lang="zh-CN" altLang="en-US" sz="2000" b="1" dirty="0">
                <a:solidFill>
                  <a:srgbClr val="231F20"/>
                </a:solidFill>
                <a:latin typeface="AdvTTec37d199"/>
              </a:rPr>
              <a:t>）</a:t>
            </a:r>
            <a:endParaRPr lang="en-US" altLang="zh-CN" sz="2000" b="1" dirty="0">
              <a:solidFill>
                <a:srgbClr val="231F20"/>
              </a:solidFill>
              <a:latin typeface="AdvTTec37d199"/>
            </a:endParaRPr>
          </a:p>
          <a:p>
            <a:r>
              <a:rPr lang="en-US" altLang="zh-CN" sz="2000" b="1" dirty="0">
                <a:solidFill>
                  <a:srgbClr val="231F20"/>
                </a:solidFill>
                <a:latin typeface="AdvTTec37d199"/>
              </a:rPr>
              <a:t>B</a:t>
            </a:r>
            <a:r>
              <a:rPr lang="zh-CN" altLang="en-US" sz="2000" b="1" dirty="0">
                <a:solidFill>
                  <a:srgbClr val="231F20"/>
                </a:solidFill>
                <a:latin typeface="AdvTTec37d199"/>
              </a:rPr>
              <a:t>是与</a:t>
            </a:r>
            <a:r>
              <a:rPr lang="en-US" altLang="zh-CN" sz="2000" b="1" dirty="0">
                <a:solidFill>
                  <a:srgbClr val="231F20"/>
                </a:solidFill>
                <a:latin typeface="AdvTTec37d199"/>
              </a:rPr>
              <a:t>A</a:t>
            </a:r>
            <a:r>
              <a:rPr lang="zh-CN" altLang="en-US" sz="2000" b="1" dirty="0">
                <a:solidFill>
                  <a:srgbClr val="231F20"/>
                </a:solidFill>
                <a:latin typeface="AdvTTec37d199"/>
              </a:rPr>
              <a:t>相同的数据但是根据小鼠的选择分不同的颜色，发现信号进一步分成与行为相关的两簇</a:t>
            </a:r>
            <a:endParaRPr lang="en-US" altLang="zh-CN" sz="2000" b="1" dirty="0">
              <a:solidFill>
                <a:srgbClr val="231F20"/>
              </a:solidFill>
              <a:latin typeface="AdvTTec37d199"/>
            </a:endParaRPr>
          </a:p>
          <a:p>
            <a:r>
              <a:rPr lang="en-US" altLang="zh-CN" sz="2000" b="1" dirty="0">
                <a:solidFill>
                  <a:srgbClr val="231F20"/>
                </a:solidFill>
                <a:latin typeface="AdvTTec37d199"/>
              </a:rPr>
              <a:t>C</a:t>
            </a:r>
            <a:r>
              <a:rPr lang="zh-CN" altLang="en-US" sz="2000" b="1" dirty="0">
                <a:solidFill>
                  <a:srgbClr val="231F20"/>
                </a:solidFill>
                <a:latin typeface="AdvTTec37d199"/>
              </a:rPr>
              <a:t>是基于最优选择的子空间降维（神经信号回归线性运动选择），和与时间相关的方向是非常不同的，可以假设时间结构和选择的运动参数所在的子空间是</a:t>
            </a:r>
            <a:r>
              <a:rPr lang="en-US" altLang="zh-CN" sz="2000" b="1" dirty="0">
                <a:solidFill>
                  <a:srgbClr val="231F20"/>
                </a:solidFill>
                <a:latin typeface="AdvTTec37d199"/>
              </a:rPr>
              <a:t>independent</a:t>
            </a:r>
            <a:r>
              <a:rPr lang="zh-CN" altLang="en-US" sz="2000" b="1" dirty="0">
                <a:solidFill>
                  <a:srgbClr val="231F20"/>
                </a:solidFill>
                <a:latin typeface="AdvTTec37d199"/>
              </a:rPr>
              <a:t>的</a:t>
            </a:r>
            <a:endParaRPr lang="en-US" altLang="zh-CN" sz="2000" b="1" dirty="0">
              <a:solidFill>
                <a:srgbClr val="231F20"/>
              </a:solidFill>
              <a:latin typeface="AdvTTec37d199"/>
            </a:endParaRPr>
          </a:p>
          <a:p>
            <a:endParaRPr lang="en-US" altLang="zh-CN" sz="2000" b="1" dirty="0">
              <a:solidFill>
                <a:srgbClr val="231F20"/>
              </a:solidFill>
              <a:latin typeface="AdvTTec37d199"/>
            </a:endParaRPr>
          </a:p>
        </p:txBody>
      </p:sp>
      <p:pic>
        <p:nvPicPr>
          <p:cNvPr id="4" name="图片 3">
            <a:extLst>
              <a:ext uri="{FF2B5EF4-FFF2-40B4-BE49-F238E27FC236}">
                <a16:creationId xmlns:a16="http://schemas.microsoft.com/office/drawing/2014/main" id="{8EFA840C-BC21-4DAA-BAAC-3C07DEA71701}"/>
              </a:ext>
            </a:extLst>
          </p:cNvPr>
          <p:cNvPicPr>
            <a:picLocks noChangeAspect="1"/>
          </p:cNvPicPr>
          <p:nvPr/>
        </p:nvPicPr>
        <p:blipFill>
          <a:blip r:embed="rId3"/>
          <a:stretch>
            <a:fillRect/>
          </a:stretch>
        </p:blipFill>
        <p:spPr>
          <a:xfrm>
            <a:off x="5972408" y="1161761"/>
            <a:ext cx="5941933" cy="5636042"/>
          </a:xfrm>
          <a:prstGeom prst="rect">
            <a:avLst/>
          </a:prstGeom>
        </p:spPr>
      </p:pic>
      <p:sp>
        <p:nvSpPr>
          <p:cNvPr id="10" name="标题 1">
            <a:extLst>
              <a:ext uri="{FF2B5EF4-FFF2-40B4-BE49-F238E27FC236}">
                <a16:creationId xmlns:a16="http://schemas.microsoft.com/office/drawing/2014/main" id="{4B3984FD-FCF0-4140-AF82-A67134D27255}"/>
              </a:ext>
            </a:extLst>
          </p:cNvPr>
          <p:cNvSpPr txBox="1">
            <a:spLocks/>
          </p:cNvSpPr>
          <p:nvPr/>
        </p:nvSpPr>
        <p:spPr>
          <a:xfrm>
            <a:off x="852949" y="130218"/>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Tree>
    <p:extLst>
      <p:ext uri="{BB962C8B-B14F-4D97-AF65-F5344CB8AC3E}">
        <p14:creationId xmlns:p14="http://schemas.microsoft.com/office/powerpoint/2010/main" val="88462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13" descr="USC - Viterbi School of Engineering - Viterbi Faculty Directory">
            <a:extLst>
              <a:ext uri="{FF2B5EF4-FFF2-40B4-BE49-F238E27FC236}">
                <a16:creationId xmlns:a16="http://schemas.microsoft.com/office/drawing/2014/main" id="{FDF222ED-A2EA-4B89-819E-6D9DFEA4401C}"/>
              </a:ext>
            </a:extLst>
          </p:cNvPr>
          <p:cNvSpPr>
            <a:spLocks noChangeAspect="1" noChangeArrowheads="1"/>
          </p:cNvSpPr>
          <p:nvPr/>
        </p:nvSpPr>
        <p:spPr bwMode="auto">
          <a:xfrm>
            <a:off x="5938033" y="3831841"/>
            <a:ext cx="220028" cy="1995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5005" tIns="67502" rIns="135005" bIns="67502" numCol="1" anchor="t" anchorCtr="0" compatLnSpc="1">
            <a:prstTxWarp prst="textNoShape">
              <a:avLst/>
            </a:prstTxWarp>
          </a:bodyPr>
          <a:lstStyle/>
          <a:p>
            <a:endParaRPr lang="zh-CN" altLang="en-US" sz="2658"/>
          </a:p>
        </p:txBody>
      </p:sp>
      <p:sp>
        <p:nvSpPr>
          <p:cNvPr id="16" name="内容占位符 2">
            <a:extLst>
              <a:ext uri="{FF2B5EF4-FFF2-40B4-BE49-F238E27FC236}">
                <a16:creationId xmlns:a16="http://schemas.microsoft.com/office/drawing/2014/main" id="{8E0FF67B-B0BD-4960-8B80-BCCEB432C089}"/>
              </a:ext>
            </a:extLst>
          </p:cNvPr>
          <p:cNvSpPr txBox="1">
            <a:spLocks/>
          </p:cNvSpPr>
          <p:nvPr/>
        </p:nvSpPr>
        <p:spPr>
          <a:xfrm>
            <a:off x="465438" y="1221958"/>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sp>
        <p:nvSpPr>
          <p:cNvPr id="2" name="AutoShape 2" descr="Untitled">
            <a:extLst>
              <a:ext uri="{FF2B5EF4-FFF2-40B4-BE49-F238E27FC236}">
                <a16:creationId xmlns:a16="http://schemas.microsoft.com/office/drawing/2014/main" id="{C8310A53-DF88-41AA-B82F-39777B2B4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内容占位符 2">
            <a:extLst>
              <a:ext uri="{FF2B5EF4-FFF2-40B4-BE49-F238E27FC236}">
                <a16:creationId xmlns:a16="http://schemas.microsoft.com/office/drawing/2014/main" id="{1D853837-5128-4C5B-AD6C-B49E132B8614}"/>
              </a:ext>
            </a:extLst>
          </p:cNvPr>
          <p:cNvSpPr txBox="1">
            <a:spLocks/>
          </p:cNvSpPr>
          <p:nvPr/>
        </p:nvSpPr>
        <p:spPr>
          <a:xfrm>
            <a:off x="666822" y="1335493"/>
            <a:ext cx="10858355" cy="4474281"/>
          </a:xfrm>
          <a:prstGeom prst="rect">
            <a:avLst/>
          </a:prstGeom>
        </p:spPr>
        <p:txBody>
          <a:bodyPr vert="horz" lIns="135005" tIns="67502" rIns="135005" bIns="67502"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lvl="1">
              <a:lnSpc>
                <a:spcPct val="150000"/>
              </a:lnSpc>
            </a:pPr>
            <a:endParaRPr kumimoji="1" lang="en-US" altLang="zh-CN" sz="2000" dirty="0">
              <a:latin typeface="Times New Roman" panose="02020603050405020304" pitchFamily="18" charset="0"/>
              <a:cs typeface="Times New Roman" panose="02020603050405020304" pitchFamily="18" charset="0"/>
            </a:endParaRPr>
          </a:p>
          <a:p>
            <a:pPr marL="675010" lvl="2">
              <a:lnSpc>
                <a:spcPct val="160000"/>
              </a:lnSpc>
            </a:pPr>
            <a:endParaRPr kumimoji="1" lang="en-US" altLang="zh-CN" sz="1600" dirty="0">
              <a:latin typeface="STFangsong" charset="-122"/>
              <a:ea typeface="STFangsong" charset="-122"/>
            </a:endParaRPr>
          </a:p>
        </p:txBody>
      </p:sp>
      <p:pic>
        <p:nvPicPr>
          <p:cNvPr id="3" name="图片 2">
            <a:extLst>
              <a:ext uri="{FF2B5EF4-FFF2-40B4-BE49-F238E27FC236}">
                <a16:creationId xmlns:a16="http://schemas.microsoft.com/office/drawing/2014/main" id="{3B717790-7799-48DF-B56F-0D2D27446E30}"/>
              </a:ext>
            </a:extLst>
          </p:cNvPr>
          <p:cNvPicPr>
            <a:picLocks noChangeAspect="1"/>
          </p:cNvPicPr>
          <p:nvPr/>
        </p:nvPicPr>
        <p:blipFill>
          <a:blip r:embed="rId3"/>
          <a:stretch>
            <a:fillRect/>
          </a:stretch>
        </p:blipFill>
        <p:spPr>
          <a:xfrm>
            <a:off x="5938033" y="1221958"/>
            <a:ext cx="6044159" cy="5566021"/>
          </a:xfrm>
          <a:prstGeom prst="rect">
            <a:avLst/>
          </a:prstGeom>
        </p:spPr>
      </p:pic>
      <p:sp>
        <p:nvSpPr>
          <p:cNvPr id="13" name="矩形 12">
            <a:extLst>
              <a:ext uri="{FF2B5EF4-FFF2-40B4-BE49-F238E27FC236}">
                <a16:creationId xmlns:a16="http://schemas.microsoft.com/office/drawing/2014/main" id="{2CA3B4EC-98B8-4AA0-B9F1-74E5A9172B95}"/>
              </a:ext>
            </a:extLst>
          </p:cNvPr>
          <p:cNvSpPr/>
          <p:nvPr/>
        </p:nvSpPr>
        <p:spPr>
          <a:xfrm>
            <a:off x="-12853" y="766732"/>
            <a:ext cx="3747025" cy="5324535"/>
          </a:xfrm>
          <a:prstGeom prst="rect">
            <a:avLst/>
          </a:prstGeom>
        </p:spPr>
        <p:txBody>
          <a:bodyPr wrap="square">
            <a:spAutoFit/>
          </a:bodyPr>
          <a:lstStyle/>
          <a:p>
            <a:r>
              <a:rPr lang="zh-CN" altLang="en-US" sz="2000" b="1" dirty="0">
                <a:solidFill>
                  <a:srgbClr val="231F20"/>
                </a:solidFill>
                <a:latin typeface="AdvTTec37d199"/>
              </a:rPr>
              <a:t>主要结果：</a:t>
            </a:r>
            <a:endParaRPr lang="en-US" altLang="zh-CN" sz="2000" b="1" dirty="0">
              <a:solidFill>
                <a:srgbClr val="231F20"/>
              </a:solidFill>
              <a:latin typeface="AdvTTec37d199"/>
            </a:endParaRPr>
          </a:p>
          <a:p>
            <a:r>
              <a:rPr lang="zh-CN" altLang="en-US" sz="2000" b="1" dirty="0">
                <a:solidFill>
                  <a:srgbClr val="231F20"/>
                </a:solidFill>
                <a:latin typeface="AdvTTec37d199"/>
              </a:rPr>
              <a:t>模型可以被简化成基于每个</a:t>
            </a:r>
            <a:r>
              <a:rPr lang="en-US" altLang="zh-CN" sz="2000" b="1" dirty="0">
                <a:solidFill>
                  <a:srgbClr val="231F20"/>
                </a:solidFill>
                <a:latin typeface="AdvTTec37d199"/>
              </a:rPr>
              <a:t>epoch</a:t>
            </a:r>
            <a:r>
              <a:rPr lang="zh-CN" altLang="en-US" sz="2000" b="1" dirty="0">
                <a:solidFill>
                  <a:srgbClr val="231F20"/>
                </a:solidFill>
                <a:latin typeface="AdvTTec37d199"/>
              </a:rPr>
              <a:t>的</a:t>
            </a:r>
            <a:r>
              <a:rPr lang="en-US" altLang="zh-CN" sz="2000" b="1" dirty="0">
                <a:solidFill>
                  <a:srgbClr val="231F20"/>
                </a:solidFill>
                <a:latin typeface="AdvTTec37d199"/>
              </a:rPr>
              <a:t>local linear regression</a:t>
            </a:r>
            <a:r>
              <a:rPr lang="zh-CN" altLang="en-US" sz="2000" b="1" dirty="0">
                <a:solidFill>
                  <a:srgbClr val="231F20"/>
                </a:solidFill>
                <a:latin typeface="AdvTTec37d199"/>
              </a:rPr>
              <a:t>（与</a:t>
            </a:r>
            <a:r>
              <a:rPr lang="en-US" altLang="zh-CN" sz="2000" b="1" dirty="0">
                <a:solidFill>
                  <a:srgbClr val="231F20"/>
                </a:solidFill>
                <a:latin typeface="AdvTTec37d199"/>
              </a:rPr>
              <a:t>GP</a:t>
            </a:r>
            <a:r>
              <a:rPr lang="zh-CN" altLang="en-US" sz="2000" b="1" dirty="0">
                <a:solidFill>
                  <a:srgbClr val="231F20"/>
                </a:solidFill>
                <a:latin typeface="AdvTTec37d199"/>
              </a:rPr>
              <a:t>这种非线性的模型能表征的神经数据差不多</a:t>
            </a:r>
            <a:r>
              <a:rPr lang="en-US" altLang="zh-CN" sz="2000" b="1" dirty="0">
                <a:solidFill>
                  <a:srgbClr val="231F20"/>
                </a:solidFill>
                <a:latin typeface="AdvTTec37d199"/>
              </a:rPr>
              <a:t>H</a:t>
            </a:r>
            <a:r>
              <a:rPr lang="zh-CN" altLang="en-US" sz="2000" b="1" dirty="0">
                <a:solidFill>
                  <a:srgbClr val="231F20"/>
                </a:solidFill>
                <a:latin typeface="AdvTTec37d199"/>
              </a:rPr>
              <a:t>），</a:t>
            </a:r>
            <a:endParaRPr lang="en-US" altLang="zh-CN" sz="2000" b="1" dirty="0">
              <a:solidFill>
                <a:srgbClr val="231F20"/>
              </a:solidFill>
              <a:latin typeface="AdvTTec37d199"/>
            </a:endParaRPr>
          </a:p>
          <a:p>
            <a:r>
              <a:rPr lang="zh-CN" altLang="en-US" sz="2000" b="1" dirty="0">
                <a:solidFill>
                  <a:srgbClr val="231F20"/>
                </a:solidFill>
                <a:latin typeface="AdvTTec37d199"/>
              </a:rPr>
              <a:t>而且可以进一步被简化成不同</a:t>
            </a:r>
            <a:r>
              <a:rPr lang="en-US" altLang="zh-CN" sz="2000" b="1" dirty="0">
                <a:solidFill>
                  <a:srgbClr val="231F20"/>
                </a:solidFill>
                <a:latin typeface="AdvTTec37d199"/>
              </a:rPr>
              <a:t>epoch</a:t>
            </a:r>
            <a:r>
              <a:rPr lang="zh-CN" altLang="en-US" sz="2000" b="1" dirty="0">
                <a:solidFill>
                  <a:srgbClr val="231F20"/>
                </a:solidFill>
                <a:latin typeface="AdvTTec37d199"/>
              </a:rPr>
              <a:t>之间共享一套</a:t>
            </a:r>
            <a:r>
              <a:rPr lang="en-US" altLang="zh-CN" sz="2000" b="1" dirty="0">
                <a:solidFill>
                  <a:srgbClr val="231F20"/>
                </a:solidFill>
                <a:latin typeface="AdvTTec37d199"/>
              </a:rPr>
              <a:t>static</a:t>
            </a:r>
            <a:r>
              <a:rPr lang="zh-CN" altLang="en-US" sz="2000" b="1" dirty="0">
                <a:solidFill>
                  <a:srgbClr val="231F20"/>
                </a:solidFill>
                <a:latin typeface="AdvTTec37d199"/>
              </a:rPr>
              <a:t>的参数乘以随时间变化的调制参数（单个神经元对于不同的运动参数编码类似，但是有个</a:t>
            </a:r>
            <a:r>
              <a:rPr lang="en-US" altLang="zh-CN" sz="2000" b="1" dirty="0">
                <a:solidFill>
                  <a:srgbClr val="231F20"/>
                </a:solidFill>
                <a:latin typeface="AdvTTec37d199"/>
              </a:rPr>
              <a:t>scale</a:t>
            </a:r>
            <a:r>
              <a:rPr lang="zh-CN" altLang="en-US" sz="2000" b="1" dirty="0">
                <a:solidFill>
                  <a:srgbClr val="231F20"/>
                </a:solidFill>
                <a:latin typeface="AdvTTec37d199"/>
              </a:rPr>
              <a:t>来控制</a:t>
            </a:r>
            <a:r>
              <a:rPr lang="en-US" altLang="zh-CN" sz="2000" b="1" dirty="0">
                <a:solidFill>
                  <a:srgbClr val="231F20"/>
                </a:solidFill>
                <a:latin typeface="AdvTTec37d199"/>
              </a:rPr>
              <a:t>epoch</a:t>
            </a:r>
            <a:r>
              <a:rPr lang="zh-CN" altLang="en-US" sz="2000" b="1" dirty="0">
                <a:solidFill>
                  <a:srgbClr val="231F20"/>
                </a:solidFill>
                <a:latin typeface="AdvTTec37d199"/>
              </a:rPr>
              <a:t>的进行），图</a:t>
            </a:r>
            <a:r>
              <a:rPr lang="en-US" altLang="zh-CN" sz="2000" b="1" dirty="0">
                <a:solidFill>
                  <a:srgbClr val="231F20"/>
                </a:solidFill>
                <a:latin typeface="AdvTTec37d199"/>
              </a:rPr>
              <a:t>I</a:t>
            </a:r>
            <a:r>
              <a:rPr lang="zh-CN" altLang="en-US" sz="2000" b="1" dirty="0">
                <a:solidFill>
                  <a:srgbClr val="231F20"/>
                </a:solidFill>
                <a:latin typeface="AdvTTec37d199"/>
              </a:rPr>
              <a:t>），也就是任务相关的</a:t>
            </a:r>
            <a:r>
              <a:rPr lang="en-US" altLang="zh-CN" sz="2000" b="1" dirty="0">
                <a:solidFill>
                  <a:srgbClr val="231F20"/>
                </a:solidFill>
                <a:latin typeface="AdvTTec37d199"/>
              </a:rPr>
              <a:t>encode weight</a:t>
            </a:r>
            <a:r>
              <a:rPr lang="zh-CN" altLang="en-US" sz="2000" b="1" dirty="0">
                <a:solidFill>
                  <a:srgbClr val="231F20"/>
                </a:solidFill>
                <a:latin typeface="AdvTTec37d199"/>
              </a:rPr>
              <a:t>是</a:t>
            </a:r>
            <a:r>
              <a:rPr lang="en-US" altLang="zh-CN" sz="2000" b="1" dirty="0">
                <a:solidFill>
                  <a:srgbClr val="231F20"/>
                </a:solidFill>
                <a:latin typeface="AdvTTec37d199"/>
              </a:rPr>
              <a:t>epoch</a:t>
            </a:r>
            <a:r>
              <a:rPr lang="zh-CN" altLang="en-US" sz="2000" b="1" dirty="0">
                <a:solidFill>
                  <a:srgbClr val="231F20"/>
                </a:solidFill>
                <a:latin typeface="AdvTTec37d199"/>
              </a:rPr>
              <a:t>之间共享的，但是整体的</a:t>
            </a:r>
            <a:r>
              <a:rPr lang="en-US" altLang="zh-CN" sz="2000" b="1" dirty="0">
                <a:solidFill>
                  <a:srgbClr val="231F20"/>
                </a:solidFill>
                <a:latin typeface="AdvTTec37d199"/>
              </a:rPr>
              <a:t>activity</a:t>
            </a:r>
            <a:r>
              <a:rPr lang="zh-CN" altLang="en-US" sz="2000" b="1" dirty="0">
                <a:solidFill>
                  <a:srgbClr val="231F20"/>
                </a:solidFill>
                <a:latin typeface="AdvTTec37d199"/>
              </a:rPr>
              <a:t>随</a:t>
            </a:r>
            <a:r>
              <a:rPr lang="en-US" altLang="zh-CN" sz="2000" b="1" dirty="0">
                <a:solidFill>
                  <a:srgbClr val="231F20"/>
                </a:solidFill>
                <a:latin typeface="AdvTTec37d199"/>
              </a:rPr>
              <a:t>epoch</a:t>
            </a:r>
            <a:r>
              <a:rPr lang="zh-CN" altLang="en-US" sz="2000" b="1" dirty="0">
                <a:solidFill>
                  <a:srgbClr val="231F20"/>
                </a:solidFill>
                <a:latin typeface="AdvTTec37d199"/>
              </a:rPr>
              <a:t>变化，通过调制</a:t>
            </a:r>
            <a:r>
              <a:rPr lang="en-US" altLang="zh-CN" sz="2000" b="1" dirty="0">
                <a:solidFill>
                  <a:srgbClr val="231F20"/>
                </a:solidFill>
                <a:latin typeface="AdvTTec37d199"/>
              </a:rPr>
              <a:t>activity level</a:t>
            </a:r>
            <a:r>
              <a:rPr lang="zh-CN" altLang="en-US" sz="2000" b="1" dirty="0">
                <a:solidFill>
                  <a:srgbClr val="231F20"/>
                </a:solidFill>
                <a:latin typeface="AdvTTec37d199"/>
              </a:rPr>
              <a:t>来调制</a:t>
            </a:r>
            <a:r>
              <a:rPr lang="en-US" altLang="zh-CN" sz="2000" b="1" dirty="0">
                <a:solidFill>
                  <a:srgbClr val="231F20"/>
                </a:solidFill>
                <a:latin typeface="AdvTTec37d199"/>
              </a:rPr>
              <a:t>epoch</a:t>
            </a:r>
          </a:p>
          <a:p>
            <a:r>
              <a:rPr lang="zh-CN" altLang="en-US" sz="2000" b="1" dirty="0">
                <a:solidFill>
                  <a:srgbClr val="231F20"/>
                </a:solidFill>
                <a:latin typeface="AdvTTec37d199"/>
              </a:rPr>
              <a:t>但是不能直接简化</a:t>
            </a:r>
            <a:r>
              <a:rPr lang="en-US" altLang="zh-CN" sz="2000" b="1" dirty="0">
                <a:solidFill>
                  <a:srgbClr val="231F20"/>
                </a:solidFill>
                <a:latin typeface="AdvTTec37d199"/>
              </a:rPr>
              <a:t>global linear</a:t>
            </a:r>
            <a:r>
              <a:rPr lang="zh-CN" altLang="en-US" sz="2000" b="1" dirty="0">
                <a:solidFill>
                  <a:srgbClr val="231F20"/>
                </a:solidFill>
                <a:latin typeface="AdvTTec37d199"/>
              </a:rPr>
              <a:t>的结果</a:t>
            </a:r>
            <a:endParaRPr lang="en-US" altLang="zh-CN" sz="2000" b="1" dirty="0">
              <a:solidFill>
                <a:srgbClr val="231F20"/>
              </a:solidFill>
              <a:latin typeface="AdvTTec37d199"/>
            </a:endParaRPr>
          </a:p>
        </p:txBody>
      </p:sp>
      <p:pic>
        <p:nvPicPr>
          <p:cNvPr id="5" name="图片 4">
            <a:extLst>
              <a:ext uri="{FF2B5EF4-FFF2-40B4-BE49-F238E27FC236}">
                <a16:creationId xmlns:a16="http://schemas.microsoft.com/office/drawing/2014/main" id="{B9120CF4-B388-4C57-B269-180E41135A44}"/>
              </a:ext>
            </a:extLst>
          </p:cNvPr>
          <p:cNvPicPr>
            <a:picLocks noChangeAspect="1"/>
          </p:cNvPicPr>
          <p:nvPr/>
        </p:nvPicPr>
        <p:blipFill>
          <a:blip r:embed="rId4"/>
          <a:stretch>
            <a:fillRect/>
          </a:stretch>
        </p:blipFill>
        <p:spPr>
          <a:xfrm>
            <a:off x="3956833" y="2119516"/>
            <a:ext cx="1981200" cy="323850"/>
          </a:xfrm>
          <a:prstGeom prst="rect">
            <a:avLst/>
          </a:prstGeom>
        </p:spPr>
      </p:pic>
      <p:pic>
        <p:nvPicPr>
          <p:cNvPr id="6" name="图片 5">
            <a:extLst>
              <a:ext uri="{FF2B5EF4-FFF2-40B4-BE49-F238E27FC236}">
                <a16:creationId xmlns:a16="http://schemas.microsoft.com/office/drawing/2014/main" id="{DC95930F-7CA1-44A2-AA1C-C1F6DF740580}"/>
              </a:ext>
            </a:extLst>
          </p:cNvPr>
          <p:cNvPicPr>
            <a:picLocks noChangeAspect="1"/>
          </p:cNvPicPr>
          <p:nvPr/>
        </p:nvPicPr>
        <p:blipFill>
          <a:blip r:embed="rId5"/>
          <a:stretch>
            <a:fillRect/>
          </a:stretch>
        </p:blipFill>
        <p:spPr>
          <a:xfrm>
            <a:off x="3748645" y="3724547"/>
            <a:ext cx="2095500" cy="390525"/>
          </a:xfrm>
          <a:prstGeom prst="rect">
            <a:avLst/>
          </a:prstGeom>
        </p:spPr>
      </p:pic>
      <p:pic>
        <p:nvPicPr>
          <p:cNvPr id="7" name="图片 6">
            <a:extLst>
              <a:ext uri="{FF2B5EF4-FFF2-40B4-BE49-F238E27FC236}">
                <a16:creationId xmlns:a16="http://schemas.microsoft.com/office/drawing/2014/main" id="{4095EB38-09F4-47A1-BB4D-8312AF3AC3F8}"/>
              </a:ext>
            </a:extLst>
          </p:cNvPr>
          <p:cNvPicPr>
            <a:picLocks noChangeAspect="1"/>
          </p:cNvPicPr>
          <p:nvPr/>
        </p:nvPicPr>
        <p:blipFill>
          <a:blip r:embed="rId6"/>
          <a:stretch>
            <a:fillRect/>
          </a:stretch>
        </p:blipFill>
        <p:spPr>
          <a:xfrm>
            <a:off x="3956833" y="5015253"/>
            <a:ext cx="1819275" cy="381000"/>
          </a:xfrm>
          <a:prstGeom prst="rect">
            <a:avLst/>
          </a:prstGeom>
        </p:spPr>
      </p:pic>
      <p:sp>
        <p:nvSpPr>
          <p:cNvPr id="15" name="矩形 14">
            <a:extLst>
              <a:ext uri="{FF2B5EF4-FFF2-40B4-BE49-F238E27FC236}">
                <a16:creationId xmlns:a16="http://schemas.microsoft.com/office/drawing/2014/main" id="{8D91CFC1-D12A-4D69-B49F-DC1B53E458B4}"/>
              </a:ext>
            </a:extLst>
          </p:cNvPr>
          <p:cNvSpPr/>
          <p:nvPr/>
        </p:nvSpPr>
        <p:spPr>
          <a:xfrm>
            <a:off x="5750257" y="263062"/>
            <a:ext cx="4165068" cy="1015663"/>
          </a:xfrm>
          <a:prstGeom prst="rect">
            <a:avLst/>
          </a:prstGeom>
        </p:spPr>
        <p:txBody>
          <a:bodyPr wrap="square">
            <a:spAutoFit/>
          </a:bodyPr>
          <a:lstStyle/>
          <a:p>
            <a:r>
              <a:rPr lang="zh-CN" altLang="en-US" sz="2000" b="1" dirty="0">
                <a:solidFill>
                  <a:srgbClr val="231F20"/>
                </a:solidFill>
                <a:latin typeface="AdvTTec37d199"/>
              </a:rPr>
              <a:t>主要结果：基于</a:t>
            </a:r>
            <a:r>
              <a:rPr lang="en-US" altLang="zh-CN" sz="2000" b="1" dirty="0">
                <a:solidFill>
                  <a:srgbClr val="231F20"/>
                </a:solidFill>
                <a:latin typeface="AdvTTec37d199"/>
              </a:rPr>
              <a:t>epoch</a:t>
            </a:r>
            <a:r>
              <a:rPr lang="zh-CN" altLang="en-US" sz="2000" b="1" dirty="0">
                <a:solidFill>
                  <a:srgbClr val="231F20"/>
                </a:solidFill>
                <a:latin typeface="AdvTTec37d199"/>
              </a:rPr>
              <a:t>之间相互投影的重合程度，说明了</a:t>
            </a:r>
            <a:r>
              <a:rPr lang="en-US" altLang="zh-CN" sz="2000" b="1" dirty="0">
                <a:solidFill>
                  <a:srgbClr val="231F20"/>
                </a:solidFill>
                <a:latin typeface="AdvTTec37d199"/>
              </a:rPr>
              <a:t>epoch</a:t>
            </a:r>
            <a:r>
              <a:rPr lang="zh-CN" altLang="en-US" sz="2000" b="1" dirty="0">
                <a:solidFill>
                  <a:srgbClr val="231F20"/>
                </a:solidFill>
                <a:latin typeface="AdvTTec37d199"/>
              </a:rPr>
              <a:t>之间的存在不同的</a:t>
            </a:r>
            <a:r>
              <a:rPr lang="en-US" altLang="zh-CN" sz="2000" b="1" dirty="0">
                <a:solidFill>
                  <a:srgbClr val="231F20"/>
                </a:solidFill>
                <a:latin typeface="AdvTTec37d199"/>
              </a:rPr>
              <a:t>Manifold</a:t>
            </a:r>
          </a:p>
        </p:txBody>
      </p:sp>
      <p:sp>
        <p:nvSpPr>
          <p:cNvPr id="4" name="矩形 3">
            <a:extLst>
              <a:ext uri="{FF2B5EF4-FFF2-40B4-BE49-F238E27FC236}">
                <a16:creationId xmlns:a16="http://schemas.microsoft.com/office/drawing/2014/main" id="{A78D3C8D-EFE9-46AE-8B35-82FCB97CB757}"/>
              </a:ext>
            </a:extLst>
          </p:cNvPr>
          <p:cNvSpPr/>
          <p:nvPr/>
        </p:nvSpPr>
        <p:spPr>
          <a:xfrm>
            <a:off x="3481674" y="3279915"/>
            <a:ext cx="2760051" cy="307777"/>
          </a:xfrm>
          <a:prstGeom prst="rect">
            <a:avLst/>
          </a:prstGeom>
        </p:spPr>
        <p:txBody>
          <a:bodyPr wrap="none">
            <a:spAutoFit/>
          </a:bodyPr>
          <a:lstStyle/>
          <a:p>
            <a:r>
              <a:rPr lang="en-US" altLang="zh-CN" sz="1400" b="1" dirty="0">
                <a:latin typeface="AdvPSA183"/>
              </a:rPr>
              <a:t>‘‘multiplicative neural sequences.’’</a:t>
            </a:r>
            <a:endParaRPr lang="zh-CN" altLang="en-US" sz="1400" b="1" dirty="0"/>
          </a:p>
        </p:txBody>
      </p:sp>
      <p:sp>
        <p:nvSpPr>
          <p:cNvPr id="17" name="标题 1">
            <a:extLst>
              <a:ext uri="{FF2B5EF4-FFF2-40B4-BE49-F238E27FC236}">
                <a16:creationId xmlns:a16="http://schemas.microsoft.com/office/drawing/2014/main" id="{2EB87369-89D8-4618-94E6-15736BDFB02A}"/>
              </a:ext>
            </a:extLst>
          </p:cNvPr>
          <p:cNvSpPr txBox="1">
            <a:spLocks/>
          </p:cNvSpPr>
          <p:nvPr/>
        </p:nvSpPr>
        <p:spPr>
          <a:xfrm>
            <a:off x="252663" y="0"/>
            <a:ext cx="9087464" cy="87016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accent1">
                    <a:lumMod val="75000"/>
                  </a:schemeClr>
                </a:solidFill>
                <a:latin typeface="Microsoft YaHei" charset="-122"/>
                <a:ea typeface="Microsoft YaHei" charset="-122"/>
                <a:cs typeface="Microsoft YaHei" charset="-122"/>
              </a:defRPr>
            </a:lvl1pPr>
          </a:lstStyle>
          <a:p>
            <a:r>
              <a:rPr kumimoji="1" lang="zh-CN" altLang="en-US" dirty="0"/>
              <a:t>结果</a:t>
            </a:r>
          </a:p>
        </p:txBody>
      </p:sp>
    </p:spTree>
    <p:extLst>
      <p:ext uri="{BB962C8B-B14F-4D97-AF65-F5344CB8AC3E}">
        <p14:creationId xmlns:p14="http://schemas.microsoft.com/office/powerpoint/2010/main" val="5368283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6261</TotalTime>
  <Words>1976</Words>
  <Application>Microsoft Office PowerPoint</Application>
  <PresentationFormat>宽屏</PresentationFormat>
  <Paragraphs>128</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AdvPSA183</vt:lpstr>
      <vt:lpstr>AdvTTec37d199</vt:lpstr>
      <vt:lpstr>等线</vt:lpstr>
      <vt:lpstr>等线 Light</vt:lpstr>
      <vt:lpstr>方正粗雅宋简体</vt:lpstr>
      <vt:lpstr>方正准雅宋简体</vt:lpstr>
      <vt:lpstr>STFangsong</vt:lpstr>
      <vt:lpstr>Microsoft YaHei</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Liz</cp:lastModifiedBy>
  <cp:revision>152</cp:revision>
  <dcterms:created xsi:type="dcterms:W3CDTF">2022-04-15T10:19:34Z</dcterms:created>
  <dcterms:modified xsi:type="dcterms:W3CDTF">2024-01-30T12:10:28Z</dcterms:modified>
</cp:coreProperties>
</file>