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093" r:id="rId2"/>
    <p:sldId id="2095" r:id="rId3"/>
    <p:sldId id="2115" r:id="rId4"/>
    <p:sldId id="2096" r:id="rId5"/>
    <p:sldId id="2131" r:id="rId6"/>
    <p:sldId id="2098" r:id="rId7"/>
    <p:sldId id="2097" r:id="rId8"/>
    <p:sldId id="2116" r:id="rId9"/>
    <p:sldId id="2099" r:id="rId10"/>
    <p:sldId id="2117" r:id="rId11"/>
    <p:sldId id="2100" r:id="rId12"/>
    <p:sldId id="2101" r:id="rId13"/>
    <p:sldId id="2106" r:id="rId14"/>
    <p:sldId id="2102" r:id="rId15"/>
    <p:sldId id="2110" r:id="rId16"/>
    <p:sldId id="2103" r:id="rId17"/>
    <p:sldId id="2119" r:id="rId18"/>
    <p:sldId id="2104" r:id="rId19"/>
    <p:sldId id="2120" r:id="rId20"/>
    <p:sldId id="2121" r:id="rId21"/>
    <p:sldId id="2122" r:id="rId22"/>
    <p:sldId id="2123" r:id="rId23"/>
    <p:sldId id="2124" r:id="rId24"/>
    <p:sldId id="2125" r:id="rId25"/>
    <p:sldId id="2126" r:id="rId26"/>
    <p:sldId id="2127" r:id="rId27"/>
    <p:sldId id="2128" r:id="rId28"/>
    <p:sldId id="2129" r:id="rId29"/>
    <p:sldId id="2130" r:id="rId30"/>
    <p:sldId id="2108" r:id="rId31"/>
    <p:sldId id="2105" r:id="rId32"/>
    <p:sldId id="2107" r:id="rId33"/>
    <p:sldId id="2109" r:id="rId34"/>
    <p:sldId id="2114" r:id="rId35"/>
    <p:sldId id="2111" r:id="rId36"/>
    <p:sldId id="2112" r:id="rId37"/>
    <p:sldId id="2113"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32" autoAdjust="0"/>
    <p:restoredTop sz="75033" autoAdjust="0"/>
  </p:normalViewPr>
  <p:slideViewPr>
    <p:cSldViewPr snapToGrid="0">
      <p:cViewPr>
        <p:scale>
          <a:sx n="50" d="100"/>
          <a:sy n="50" d="100"/>
        </p:scale>
        <p:origin x="12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F35563-E772-4DD8-A2A2-34D634D5447D}" type="datetimeFigureOut">
              <a:rPr lang="zh-CN" altLang="en-US" smtClean="0"/>
              <a:t>2022/4/27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0D457-077A-4AD0-B701-1990F9EE1385}" type="slidenum">
              <a:rPr lang="zh-CN" altLang="en-US" smtClean="0"/>
              <a:t>‹#›</a:t>
            </a:fld>
            <a:endParaRPr lang="zh-CN" altLang="en-US"/>
          </a:p>
        </p:txBody>
      </p:sp>
    </p:spTree>
    <p:extLst>
      <p:ext uri="{BB962C8B-B14F-4D97-AF65-F5344CB8AC3E}">
        <p14:creationId xmlns:p14="http://schemas.microsoft.com/office/powerpoint/2010/main" val="490313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a:t>
            </a:fld>
            <a:endParaRPr lang="zh-CN" altLang="en-US"/>
          </a:p>
        </p:txBody>
      </p:sp>
    </p:spTree>
    <p:extLst>
      <p:ext uri="{BB962C8B-B14F-4D97-AF65-F5344CB8AC3E}">
        <p14:creationId xmlns:p14="http://schemas.microsoft.com/office/powerpoint/2010/main" val="2407269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10</a:t>
            </a:fld>
            <a:endParaRPr lang="zh-CN" altLang="en-US"/>
          </a:p>
        </p:txBody>
      </p:sp>
    </p:spTree>
    <p:extLst>
      <p:ext uri="{BB962C8B-B14F-4D97-AF65-F5344CB8AC3E}">
        <p14:creationId xmlns:p14="http://schemas.microsoft.com/office/powerpoint/2010/main" val="3078665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11</a:t>
            </a:fld>
            <a:endParaRPr lang="zh-CN" altLang="en-US"/>
          </a:p>
        </p:txBody>
      </p:sp>
    </p:spTree>
    <p:extLst>
      <p:ext uri="{BB962C8B-B14F-4D97-AF65-F5344CB8AC3E}">
        <p14:creationId xmlns:p14="http://schemas.microsoft.com/office/powerpoint/2010/main" val="1066747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4400" b="0" i="0" dirty="0">
                <a:solidFill>
                  <a:srgbClr val="182026"/>
                </a:solidFill>
                <a:effectLst/>
                <a:latin typeface="-apple-system"/>
              </a:rPr>
              <a:t>解释每个神经元的 </a:t>
            </a:r>
            <a:r>
              <a:rPr lang="en-US" altLang="zh-CN" sz="4400" b="0" i="0" dirty="0">
                <a:solidFill>
                  <a:srgbClr val="182026"/>
                </a:solidFill>
                <a:effectLst/>
                <a:latin typeface="-apple-system"/>
              </a:rPr>
              <a:t>PSTH </a:t>
            </a:r>
            <a:r>
              <a:rPr lang="zh-CN" altLang="en-US" sz="4400" b="0" i="0" dirty="0">
                <a:solidFill>
                  <a:srgbClr val="182026"/>
                </a:solidFill>
                <a:effectLst/>
                <a:latin typeface="-apple-system"/>
              </a:rPr>
              <a:t>的方差的百分比</a:t>
            </a:r>
          </a:p>
          <a:p>
            <a:br>
              <a:rPr lang="zh-CN" altLang="en-US" sz="4400" b="0" i="0" dirty="0">
                <a:solidFill>
                  <a:srgbClr val="182026"/>
                </a:solidFill>
                <a:effectLst/>
                <a:latin typeface="-apple-system"/>
              </a:rPr>
            </a:b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12</a:t>
            </a:fld>
            <a:endParaRPr lang="zh-CN" altLang="en-US"/>
          </a:p>
        </p:txBody>
      </p:sp>
    </p:spTree>
    <p:extLst>
      <p:ext uri="{BB962C8B-B14F-4D97-AF65-F5344CB8AC3E}">
        <p14:creationId xmlns:p14="http://schemas.microsoft.com/office/powerpoint/2010/main" val="2645817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13</a:t>
            </a:fld>
            <a:endParaRPr lang="zh-CN" altLang="en-US"/>
          </a:p>
        </p:txBody>
      </p:sp>
    </p:spTree>
    <p:extLst>
      <p:ext uri="{BB962C8B-B14F-4D97-AF65-F5344CB8AC3E}">
        <p14:creationId xmlns:p14="http://schemas.microsoft.com/office/powerpoint/2010/main" val="3855203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14</a:t>
            </a:fld>
            <a:endParaRPr lang="zh-CN" altLang="en-US"/>
          </a:p>
        </p:txBody>
      </p:sp>
    </p:spTree>
    <p:extLst>
      <p:ext uri="{BB962C8B-B14F-4D97-AF65-F5344CB8AC3E}">
        <p14:creationId xmlns:p14="http://schemas.microsoft.com/office/powerpoint/2010/main" val="377690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15</a:t>
            </a:fld>
            <a:endParaRPr lang="zh-CN" altLang="en-US"/>
          </a:p>
        </p:txBody>
      </p:sp>
    </p:spTree>
    <p:extLst>
      <p:ext uri="{BB962C8B-B14F-4D97-AF65-F5344CB8AC3E}">
        <p14:creationId xmlns:p14="http://schemas.microsoft.com/office/powerpoint/2010/main" val="4198825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16</a:t>
            </a:fld>
            <a:endParaRPr lang="zh-CN" altLang="en-US"/>
          </a:p>
        </p:txBody>
      </p:sp>
    </p:spTree>
    <p:extLst>
      <p:ext uri="{BB962C8B-B14F-4D97-AF65-F5344CB8AC3E}">
        <p14:creationId xmlns:p14="http://schemas.microsoft.com/office/powerpoint/2010/main" val="1300153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4400" b="0" i="0" dirty="0" err="1">
                <a:solidFill>
                  <a:srgbClr val="182026"/>
                </a:solidFill>
                <a:effectLst/>
                <a:latin typeface="-apple-system"/>
              </a:rPr>
              <a:t>mTDr</a:t>
            </a:r>
            <a:r>
              <a:rPr lang="en-US" altLang="zh-CN" sz="4400" b="0" i="0" dirty="0">
                <a:solidFill>
                  <a:srgbClr val="182026"/>
                </a:solidFill>
                <a:effectLst/>
                <a:latin typeface="-apple-system"/>
              </a:rPr>
              <a:t> </a:t>
            </a:r>
            <a:r>
              <a:rPr lang="zh-CN" altLang="en-US" sz="4400" b="0" i="0" dirty="0">
                <a:solidFill>
                  <a:srgbClr val="182026"/>
                </a:solidFill>
                <a:effectLst/>
                <a:latin typeface="-apple-system"/>
              </a:rPr>
              <a:t>的前三个编码轴上的伪试验的中值编码强度与 </a:t>
            </a:r>
            <a:r>
              <a:rPr lang="en-US" altLang="zh-CN" sz="4400" b="0" i="0" dirty="0" err="1">
                <a:solidFill>
                  <a:srgbClr val="182026"/>
                </a:solidFill>
                <a:effectLst/>
                <a:latin typeface="-apple-system"/>
              </a:rPr>
              <a:t>mante</a:t>
            </a:r>
            <a:r>
              <a:rPr lang="en-US" altLang="zh-CN" sz="4400" b="0" i="0" dirty="0">
                <a:solidFill>
                  <a:srgbClr val="182026"/>
                </a:solidFill>
                <a:effectLst/>
                <a:latin typeface="-apple-system"/>
              </a:rPr>
              <a:t> </a:t>
            </a:r>
            <a:r>
              <a:rPr lang="zh-CN" altLang="en-US" sz="4400" b="0" i="0" dirty="0">
                <a:solidFill>
                  <a:srgbClr val="182026"/>
                </a:solidFill>
                <a:effectLst/>
                <a:latin typeface="-apple-system"/>
              </a:rPr>
              <a:t>等人使用的 </a:t>
            </a:r>
            <a:r>
              <a:rPr lang="en-US" altLang="zh-CN" sz="4400" b="0" i="0" dirty="0">
                <a:solidFill>
                  <a:srgbClr val="182026"/>
                </a:solidFill>
                <a:effectLst/>
                <a:latin typeface="-apple-system"/>
              </a:rPr>
              <a:t>max-norm </a:t>
            </a:r>
            <a:r>
              <a:rPr lang="zh-CN" altLang="en-US" sz="4400" b="0" i="0" dirty="0">
                <a:solidFill>
                  <a:srgbClr val="182026"/>
                </a:solidFill>
                <a:effectLst/>
                <a:latin typeface="-apple-system"/>
              </a:rPr>
              <a:t>方法估计的一维子空间相比。 </a:t>
            </a:r>
            <a:r>
              <a:rPr lang="en-US" altLang="zh-CN" sz="4400" b="0" i="0" dirty="0">
                <a:solidFill>
                  <a:srgbClr val="182026"/>
                </a:solidFill>
                <a:effectLst/>
                <a:latin typeface="-apple-system"/>
              </a:rPr>
              <a:t>1</a:t>
            </a:r>
            <a:r>
              <a:rPr lang="zh-CN" altLang="en-US" sz="4400" b="0" i="0" dirty="0">
                <a:solidFill>
                  <a:srgbClr val="182026"/>
                </a:solidFill>
                <a:effectLst/>
                <a:latin typeface="-apple-system"/>
              </a:rPr>
              <a:t>（详见补充数学注释 </a:t>
            </a:r>
            <a:r>
              <a:rPr lang="en-US" altLang="zh-CN" sz="4400" b="0" i="0" dirty="0">
                <a:solidFill>
                  <a:srgbClr val="182026"/>
                </a:solidFill>
                <a:effectLst/>
                <a:latin typeface="-apple-system"/>
              </a:rPr>
              <a:t>10</a:t>
            </a:r>
            <a:r>
              <a:rPr lang="zh-CN" altLang="en-US" sz="4400" b="0" i="0" dirty="0">
                <a:solidFill>
                  <a:srgbClr val="182026"/>
                </a:solidFill>
                <a:effectLst/>
                <a:latin typeface="-apple-system"/>
              </a:rPr>
              <a:t>）。为清楚起见，仅显示具有最强刺激强度的试验。 </a:t>
            </a:r>
            <a:r>
              <a:rPr lang="en-US" altLang="zh-CN" sz="4400" b="0" i="0" dirty="0">
                <a:solidFill>
                  <a:srgbClr val="182026"/>
                </a:solidFill>
                <a:effectLst/>
                <a:latin typeface="-apple-system"/>
              </a:rPr>
              <a:t>y = 0 </a:t>
            </a:r>
            <a:r>
              <a:rPr lang="zh-CN" altLang="en-US" sz="4400" b="0" i="0" dirty="0">
                <a:solidFill>
                  <a:srgbClr val="182026"/>
                </a:solidFill>
                <a:effectLst/>
                <a:latin typeface="-apple-system"/>
              </a:rPr>
              <a:t>处的灰色条表示 </a:t>
            </a:r>
            <a:r>
              <a:rPr lang="en-US" altLang="zh-CN" sz="4400" b="0" i="0" dirty="0" err="1">
                <a:solidFill>
                  <a:srgbClr val="182026"/>
                </a:solidFill>
                <a:effectLst/>
                <a:latin typeface="-apple-system"/>
              </a:rPr>
              <a:t>mTDr</a:t>
            </a:r>
            <a:r>
              <a:rPr lang="en-US" altLang="zh-CN" sz="4400" b="0" i="0" dirty="0">
                <a:solidFill>
                  <a:srgbClr val="182026"/>
                </a:solidFill>
                <a:effectLst/>
                <a:latin typeface="-apple-system"/>
              </a:rPr>
              <a:t> </a:t>
            </a:r>
            <a:r>
              <a:rPr lang="zh-CN" altLang="en-US" sz="4400" b="0" i="0" dirty="0">
                <a:solidFill>
                  <a:srgbClr val="182026"/>
                </a:solidFill>
                <a:effectLst/>
                <a:latin typeface="-apple-system"/>
              </a:rPr>
              <a:t>预测在所有刺激水平上的编码明显强于 </a:t>
            </a:r>
            <a:r>
              <a:rPr lang="en-US" altLang="zh-CN" sz="4400" b="0" i="0" dirty="0">
                <a:solidFill>
                  <a:srgbClr val="182026"/>
                </a:solidFill>
                <a:effectLst/>
                <a:latin typeface="-apple-system"/>
              </a:rPr>
              <a:t>1D </a:t>
            </a:r>
            <a:r>
              <a:rPr lang="zh-CN" altLang="en-US" sz="4400" b="0" i="0" dirty="0">
                <a:solidFill>
                  <a:srgbClr val="182026"/>
                </a:solidFill>
                <a:effectLst/>
                <a:latin typeface="-apple-system"/>
              </a:rPr>
              <a:t>预测的时间点（左尾 </a:t>
            </a:r>
            <a:r>
              <a:rPr lang="en-US" altLang="zh-CN" sz="4400" b="0" i="0" dirty="0">
                <a:solidFill>
                  <a:srgbClr val="182026"/>
                </a:solidFill>
                <a:effectLst/>
                <a:latin typeface="-apple-system"/>
              </a:rPr>
              <a:t>Wilcoxon </a:t>
            </a:r>
            <a:r>
              <a:rPr lang="zh-CN" altLang="en-US" sz="4400" b="0" i="0" dirty="0">
                <a:solidFill>
                  <a:srgbClr val="182026"/>
                </a:solidFill>
                <a:effectLst/>
                <a:latin typeface="-apple-system"/>
              </a:rPr>
              <a:t>符号秩检验；阳性错误发现率控制在 </a:t>
            </a:r>
            <a:r>
              <a:rPr lang="en-US" altLang="zh-CN" sz="4400" b="0" i="0" dirty="0">
                <a:solidFill>
                  <a:srgbClr val="182026"/>
                </a:solidFill>
                <a:effectLst/>
                <a:latin typeface="-apple-system"/>
              </a:rPr>
              <a:t>0.01</a:t>
            </a:r>
            <a:r>
              <a:rPr lang="zh-CN" altLang="en-US" sz="4400" b="0" i="0" dirty="0">
                <a:solidFill>
                  <a:srgbClr val="182026"/>
                </a:solidFill>
                <a:effectLst/>
                <a:latin typeface="-apple-system"/>
              </a:rPr>
              <a:t>）。对于所有任务变量，多维 </a:t>
            </a:r>
            <a:r>
              <a:rPr lang="en-US" altLang="zh-CN" sz="4400" b="0" i="0" dirty="0" err="1">
                <a:solidFill>
                  <a:srgbClr val="182026"/>
                </a:solidFill>
                <a:effectLst/>
                <a:latin typeface="-apple-system"/>
              </a:rPr>
              <a:t>mTDr</a:t>
            </a:r>
            <a:r>
              <a:rPr lang="en-US" altLang="zh-CN" sz="4400" b="0" i="0" dirty="0">
                <a:solidFill>
                  <a:srgbClr val="182026"/>
                </a:solidFill>
                <a:effectLst/>
                <a:latin typeface="-apple-system"/>
              </a:rPr>
              <a:t> </a:t>
            </a:r>
            <a:r>
              <a:rPr lang="zh-CN" altLang="en-US" sz="4400" b="0" i="0" dirty="0">
                <a:solidFill>
                  <a:srgbClr val="182026"/>
                </a:solidFill>
                <a:effectLst/>
                <a:latin typeface="-apple-system"/>
              </a:rPr>
              <a:t>投影几乎始终大于一维投影</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17</a:t>
            </a:fld>
            <a:endParaRPr lang="zh-CN" altLang="en-US"/>
          </a:p>
        </p:txBody>
      </p:sp>
    </p:spTree>
    <p:extLst>
      <p:ext uri="{BB962C8B-B14F-4D97-AF65-F5344CB8AC3E}">
        <p14:creationId xmlns:p14="http://schemas.microsoft.com/office/powerpoint/2010/main" val="3413750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18</a:t>
            </a:fld>
            <a:endParaRPr lang="zh-CN" altLang="en-US"/>
          </a:p>
        </p:txBody>
      </p:sp>
    </p:spTree>
    <p:extLst>
      <p:ext uri="{BB962C8B-B14F-4D97-AF65-F5344CB8AC3E}">
        <p14:creationId xmlns:p14="http://schemas.microsoft.com/office/powerpoint/2010/main" val="2414354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19</a:t>
            </a:fld>
            <a:endParaRPr lang="zh-CN" altLang="en-US"/>
          </a:p>
        </p:txBody>
      </p:sp>
    </p:spTree>
    <p:extLst>
      <p:ext uri="{BB962C8B-B14F-4D97-AF65-F5344CB8AC3E}">
        <p14:creationId xmlns:p14="http://schemas.microsoft.com/office/powerpoint/2010/main" val="2980937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a:t>
            </a:fld>
            <a:endParaRPr lang="zh-CN" altLang="en-US"/>
          </a:p>
        </p:txBody>
      </p:sp>
    </p:spTree>
    <p:extLst>
      <p:ext uri="{BB962C8B-B14F-4D97-AF65-F5344CB8AC3E}">
        <p14:creationId xmlns:p14="http://schemas.microsoft.com/office/powerpoint/2010/main" val="1779851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4400" b="0" i="0" dirty="0">
                <a:solidFill>
                  <a:srgbClr val="182026"/>
                </a:solidFill>
                <a:effectLst/>
                <a:latin typeface="-apple-system"/>
              </a:rPr>
              <a:t>使用 </a:t>
            </a:r>
            <a:r>
              <a:rPr lang="en-US" altLang="zh-CN" sz="4400" b="0" i="0" dirty="0" err="1">
                <a:solidFill>
                  <a:srgbClr val="182026"/>
                </a:solidFill>
                <a:effectLst/>
                <a:latin typeface="-apple-system"/>
              </a:rPr>
              <a:t>jPCA</a:t>
            </a:r>
            <a:r>
              <a:rPr lang="en-US" altLang="zh-CN" sz="4400" b="0" i="0" dirty="0">
                <a:solidFill>
                  <a:srgbClr val="182026"/>
                </a:solidFill>
                <a:effectLst/>
                <a:latin typeface="-apple-system"/>
              </a:rPr>
              <a:t> </a:t>
            </a:r>
            <a:r>
              <a:rPr lang="zh-CN" altLang="en-US" sz="4400" b="0" i="0" dirty="0">
                <a:solidFill>
                  <a:srgbClr val="182026"/>
                </a:solidFill>
                <a:effectLst/>
                <a:latin typeface="-apple-system"/>
              </a:rPr>
              <a:t>通过旋转投影遍历的旋转角度。角度是从投影在早期和中期之间过渡的时间开始计算的。一致且单调增加的刺激强度的连贯遍历是旋转的指示。阴影区域是使用最大熵方法计算的 </a:t>
            </a:r>
            <a:r>
              <a:rPr lang="en-US" altLang="zh-CN" sz="4400" b="0" i="0" dirty="0">
                <a:solidFill>
                  <a:srgbClr val="182026"/>
                </a:solidFill>
                <a:effectLst/>
                <a:latin typeface="-apple-system"/>
              </a:rPr>
              <a:t>95% </a:t>
            </a:r>
            <a:r>
              <a:rPr lang="zh-CN" altLang="en-US" sz="4400" b="0" i="0" dirty="0">
                <a:solidFill>
                  <a:srgbClr val="182026"/>
                </a:solidFill>
                <a:effectLst/>
                <a:latin typeface="-apple-system"/>
              </a:rPr>
              <a:t>置信区域</a:t>
            </a:r>
            <a:r>
              <a:rPr lang="en-US" altLang="zh-CN" sz="4400" b="0" i="0" dirty="0">
                <a:solidFill>
                  <a:srgbClr val="182026"/>
                </a:solidFill>
                <a:effectLst/>
                <a:latin typeface="-apple-system"/>
              </a:rPr>
              <a:t>23</a:t>
            </a:r>
            <a:r>
              <a:rPr lang="zh-CN" altLang="en-US" sz="4400" b="0" i="0" dirty="0">
                <a:solidFill>
                  <a:srgbClr val="182026"/>
                </a:solidFill>
                <a:effectLst/>
                <a:latin typeface="-apple-system"/>
              </a:rPr>
              <a:t>（</a:t>
            </a:r>
            <a:r>
              <a:rPr lang="en-US" altLang="zh-CN" sz="4400" b="0" i="0" dirty="0">
                <a:solidFill>
                  <a:srgbClr val="182026"/>
                </a:solidFill>
                <a:effectLst/>
                <a:latin typeface="-apple-system"/>
              </a:rPr>
              <a:t>n = 100 </a:t>
            </a:r>
            <a:r>
              <a:rPr lang="zh-CN" altLang="en-US" sz="4400" b="0" i="0" dirty="0">
                <a:solidFill>
                  <a:srgbClr val="182026"/>
                </a:solidFill>
                <a:effectLst/>
                <a:latin typeface="-apple-system"/>
              </a:rPr>
              <a:t>个样本），在没有人口结构的零假设下，除了时间、神经元和任务条件的经验均值和协方差之</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20</a:t>
            </a:fld>
            <a:endParaRPr lang="zh-CN" altLang="en-US"/>
          </a:p>
        </p:txBody>
      </p:sp>
    </p:spTree>
    <p:extLst>
      <p:ext uri="{BB962C8B-B14F-4D97-AF65-F5344CB8AC3E}">
        <p14:creationId xmlns:p14="http://schemas.microsoft.com/office/powerpoint/2010/main" val="3830525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4400" b="0" i="0" dirty="0">
                <a:solidFill>
                  <a:srgbClr val="182026"/>
                </a:solidFill>
                <a:effectLst/>
                <a:latin typeface="-apple-system"/>
              </a:rPr>
              <a:t>使用 </a:t>
            </a:r>
            <a:r>
              <a:rPr lang="en-US" altLang="zh-CN" sz="4400" b="0" i="0" dirty="0" err="1">
                <a:solidFill>
                  <a:srgbClr val="182026"/>
                </a:solidFill>
                <a:effectLst/>
                <a:latin typeface="-apple-system"/>
              </a:rPr>
              <a:t>jPCA</a:t>
            </a:r>
            <a:r>
              <a:rPr lang="en-US" altLang="zh-CN" sz="4400" b="0" i="0" dirty="0">
                <a:solidFill>
                  <a:srgbClr val="182026"/>
                </a:solidFill>
                <a:effectLst/>
                <a:latin typeface="-apple-system"/>
              </a:rPr>
              <a:t> </a:t>
            </a:r>
            <a:r>
              <a:rPr lang="zh-CN" altLang="en-US" sz="4400" b="0" i="0" dirty="0">
                <a:solidFill>
                  <a:srgbClr val="182026"/>
                </a:solidFill>
                <a:effectLst/>
                <a:latin typeface="-apple-system"/>
              </a:rPr>
              <a:t>通过旋转投影遍历的旋转角度。角度是从投影在早期和中期之间过渡的时间开始计算的。一致且单调增加的刺激强度的连贯遍历是旋转的指示。阴影区域是使用最大熵方法计算的 </a:t>
            </a:r>
            <a:r>
              <a:rPr lang="en-US" altLang="zh-CN" sz="4400" b="0" i="0" dirty="0">
                <a:solidFill>
                  <a:srgbClr val="182026"/>
                </a:solidFill>
                <a:effectLst/>
                <a:latin typeface="-apple-system"/>
              </a:rPr>
              <a:t>95% </a:t>
            </a:r>
            <a:r>
              <a:rPr lang="zh-CN" altLang="en-US" sz="4400" b="0" i="0" dirty="0">
                <a:solidFill>
                  <a:srgbClr val="182026"/>
                </a:solidFill>
                <a:effectLst/>
                <a:latin typeface="-apple-system"/>
              </a:rPr>
              <a:t>置信区域</a:t>
            </a:r>
            <a:r>
              <a:rPr lang="en-US" altLang="zh-CN" sz="4400" b="0" i="0" dirty="0">
                <a:solidFill>
                  <a:srgbClr val="182026"/>
                </a:solidFill>
                <a:effectLst/>
                <a:latin typeface="-apple-system"/>
              </a:rPr>
              <a:t>23</a:t>
            </a:r>
            <a:r>
              <a:rPr lang="zh-CN" altLang="en-US" sz="4400" b="0" i="0" dirty="0">
                <a:solidFill>
                  <a:srgbClr val="182026"/>
                </a:solidFill>
                <a:effectLst/>
                <a:latin typeface="-apple-system"/>
              </a:rPr>
              <a:t>（</a:t>
            </a:r>
            <a:r>
              <a:rPr lang="en-US" altLang="zh-CN" sz="4400" b="0" i="0" dirty="0">
                <a:solidFill>
                  <a:srgbClr val="182026"/>
                </a:solidFill>
                <a:effectLst/>
                <a:latin typeface="-apple-system"/>
              </a:rPr>
              <a:t>n = 100 </a:t>
            </a:r>
            <a:r>
              <a:rPr lang="zh-CN" altLang="en-US" sz="4400" b="0" i="0" dirty="0">
                <a:solidFill>
                  <a:srgbClr val="182026"/>
                </a:solidFill>
                <a:effectLst/>
                <a:latin typeface="-apple-system"/>
              </a:rPr>
              <a:t>个样本），在没有人口结构的零假设下，除了时间、神经元和任务条件的经验均值和协方差之</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21</a:t>
            </a:fld>
            <a:endParaRPr lang="zh-CN" altLang="en-US"/>
          </a:p>
        </p:txBody>
      </p:sp>
    </p:spTree>
    <p:extLst>
      <p:ext uri="{BB962C8B-B14F-4D97-AF65-F5344CB8AC3E}">
        <p14:creationId xmlns:p14="http://schemas.microsoft.com/office/powerpoint/2010/main" val="3936610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4400" b="0" i="0" dirty="0" err="1">
                <a:solidFill>
                  <a:srgbClr val="182026"/>
                </a:solidFill>
                <a:effectLst/>
                <a:latin typeface="-apple-system"/>
              </a:rPr>
              <a:t>seqPCA</a:t>
            </a:r>
            <a:r>
              <a:rPr lang="en-US" altLang="zh-CN" sz="4400" b="0" i="0" dirty="0">
                <a:solidFill>
                  <a:srgbClr val="182026"/>
                </a:solidFill>
                <a:effectLst/>
                <a:latin typeface="-apple-system"/>
              </a:rPr>
              <a:t> </a:t>
            </a:r>
            <a:r>
              <a:rPr lang="zh-CN" altLang="en-US" sz="4400" b="0" i="0" dirty="0">
                <a:solidFill>
                  <a:srgbClr val="182026"/>
                </a:solidFill>
                <a:effectLst/>
                <a:latin typeface="-apple-system"/>
              </a:rPr>
              <a:t>轴之间的方差比例。每个标记对应一个神经元。每个神经元的位置表明 </a:t>
            </a:r>
            <a:r>
              <a:rPr lang="en-US" altLang="zh-CN" sz="4400" b="0" i="0" dirty="0">
                <a:solidFill>
                  <a:srgbClr val="182026"/>
                </a:solidFill>
                <a:effectLst/>
                <a:latin typeface="-apple-system"/>
              </a:rPr>
              <a:t>PSTH </a:t>
            </a:r>
            <a:r>
              <a:rPr lang="zh-CN" altLang="en-US" sz="4400" b="0" i="0" dirty="0">
                <a:solidFill>
                  <a:srgbClr val="182026"/>
                </a:solidFill>
                <a:effectLst/>
                <a:latin typeface="-apple-system"/>
              </a:rPr>
              <a:t>在相应的早期、中间和晚期轴上的方差分布（例如，靠近运动图“早期”顶点的点）解释了更多的运动特定方差由早期轴，而单纯形中间的一个点的方差在所有轴上均等分布。较暗的区域表示更高的点密度。彩色点对应于图 </a:t>
            </a:r>
            <a:r>
              <a:rPr lang="en-US" altLang="zh-CN" sz="4400" b="0" i="0" dirty="0">
                <a:solidFill>
                  <a:srgbClr val="182026"/>
                </a:solidFill>
                <a:effectLst/>
                <a:latin typeface="-apple-system"/>
              </a:rPr>
              <a:t>3 </a:t>
            </a:r>
            <a:r>
              <a:rPr lang="zh-CN" altLang="en-US" sz="4400" b="0" i="0" dirty="0">
                <a:solidFill>
                  <a:srgbClr val="182026"/>
                </a:solidFill>
                <a:effectLst/>
                <a:latin typeface="-apple-system"/>
              </a:rPr>
              <a:t>中显示的神经元。</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22</a:t>
            </a:fld>
            <a:endParaRPr lang="zh-CN" altLang="en-US"/>
          </a:p>
        </p:txBody>
      </p:sp>
    </p:spTree>
    <p:extLst>
      <p:ext uri="{BB962C8B-B14F-4D97-AF65-F5344CB8AC3E}">
        <p14:creationId xmlns:p14="http://schemas.microsoft.com/office/powerpoint/2010/main" val="3199924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kumimoji="1" lang="zh-CN" altLang="en-US" sz="4400" b="0" i="0" dirty="0">
                <a:solidFill>
                  <a:srgbClr val="000000"/>
                </a:solidFill>
                <a:effectLst/>
                <a:latin typeface="Arial" panose="020B0604020202020204" pitchFamily="34" charset="0"/>
                <a:cs typeface="Times New Roman" panose="02020603050405020304" pitchFamily="18" charset="0"/>
              </a:rPr>
              <a:t>三种任务子空间中 每个神经元前三个轴的</a:t>
            </a:r>
            <a:r>
              <a:rPr kumimoji="1" lang="en-US" altLang="zh-CN" sz="4400" b="0" i="0" dirty="0">
                <a:solidFill>
                  <a:srgbClr val="000000"/>
                </a:solidFill>
                <a:effectLst/>
                <a:latin typeface="Arial" panose="020B0604020202020204" pitchFamily="34" charset="0"/>
                <a:cs typeface="Times New Roman" panose="02020603050405020304" pitchFamily="18" charset="0"/>
              </a:rPr>
              <a:t>weight</a:t>
            </a:r>
            <a:r>
              <a:rPr kumimoji="1" lang="zh-CN" altLang="en-US" sz="4400" b="0" i="0" dirty="0">
                <a:solidFill>
                  <a:srgbClr val="000000"/>
                </a:solidFill>
                <a:effectLst/>
                <a:latin typeface="Arial" panose="020B0604020202020204" pitchFamily="34" charset="0"/>
                <a:cs typeface="Times New Roman" panose="02020603050405020304" pitchFamily="18" charset="0"/>
              </a:rPr>
              <a:t>可视化，神经元的是根据</a:t>
            </a:r>
            <a:r>
              <a:rPr kumimoji="1" lang="en-US" altLang="zh-CN" sz="4400" b="0" i="0" dirty="0">
                <a:solidFill>
                  <a:srgbClr val="000000"/>
                </a:solidFill>
                <a:effectLst/>
                <a:latin typeface="Arial" panose="020B0604020202020204" pitchFamily="34" charset="0"/>
                <a:cs typeface="Times New Roman" panose="02020603050405020304" pitchFamily="18" charset="0"/>
              </a:rPr>
              <a:t>choice</a:t>
            </a:r>
            <a:r>
              <a:rPr kumimoji="1" lang="zh-CN" altLang="en-US" sz="4400" b="0" i="0" dirty="0">
                <a:solidFill>
                  <a:srgbClr val="000000"/>
                </a:solidFill>
                <a:effectLst/>
                <a:latin typeface="Arial" panose="020B0604020202020204" pitchFamily="34" charset="0"/>
                <a:cs typeface="Times New Roman" panose="02020603050405020304" pitchFamily="18" charset="0"/>
              </a:rPr>
              <a:t>的子空间</a:t>
            </a:r>
            <a:r>
              <a:rPr kumimoji="1" lang="en-US" altLang="zh-CN" sz="4400" b="0" i="0" dirty="0">
                <a:solidFill>
                  <a:srgbClr val="000000"/>
                </a:solidFill>
                <a:effectLst/>
                <a:latin typeface="Arial" panose="020B0604020202020204" pitchFamily="34" charset="0"/>
                <a:cs typeface="Times New Roman" panose="02020603050405020304" pitchFamily="18" charset="0"/>
              </a:rPr>
              <a:t>weight</a:t>
            </a:r>
            <a:r>
              <a:rPr kumimoji="1" lang="zh-CN" altLang="en-US" sz="4400" b="0" i="0" dirty="0">
                <a:solidFill>
                  <a:srgbClr val="000000"/>
                </a:solidFill>
                <a:effectLst/>
                <a:latin typeface="Arial" panose="020B0604020202020204" pitchFamily="34" charset="0"/>
                <a:cs typeface="Times New Roman" panose="02020603050405020304" pitchFamily="18" charset="0"/>
              </a:rPr>
              <a:t>从大到小排序的</a:t>
            </a:r>
            <a:endParaRPr kumimoji="1" lang="en-US" altLang="zh-CN" sz="4400" b="0" i="0" dirty="0">
              <a:solidFill>
                <a:srgbClr val="000000"/>
              </a:solidFill>
              <a:effectLst/>
              <a:latin typeface="Arial" panose="020B0604020202020204" pitchFamily="34" charset="0"/>
              <a:cs typeface="Times New Roman" panose="02020603050405020304" pitchFamily="18" charset="0"/>
            </a:endParaRPr>
          </a:p>
          <a:p>
            <a:pPr>
              <a:lnSpc>
                <a:spcPct val="150000"/>
              </a:lnSpc>
            </a:pPr>
            <a:r>
              <a:rPr kumimoji="1" lang="en-US" altLang="zh-CN" sz="4400" b="0" i="0" dirty="0">
                <a:solidFill>
                  <a:srgbClr val="000000"/>
                </a:solidFill>
                <a:effectLst/>
                <a:latin typeface="Arial" panose="020B0604020202020204" pitchFamily="34" charset="0"/>
                <a:cs typeface="Times New Roman" panose="02020603050405020304" pitchFamily="18" charset="0"/>
              </a:rPr>
              <a:t>C:</a:t>
            </a:r>
            <a:r>
              <a:rPr lang="zh-CN" altLang="en-US" sz="4400" b="0" i="0" dirty="0">
                <a:solidFill>
                  <a:srgbClr val="182026"/>
                </a:solidFill>
                <a:effectLst/>
                <a:latin typeface="-apple-system"/>
              </a:rPr>
              <a:t>前三个子空间轴之间的 </a:t>
            </a:r>
            <a:r>
              <a:rPr lang="en-US" altLang="zh-CN" sz="4400" b="0" i="0" dirty="0">
                <a:solidFill>
                  <a:srgbClr val="182026"/>
                </a:solidFill>
                <a:effectLst/>
                <a:latin typeface="-apple-system"/>
              </a:rPr>
              <a:t>Pearson </a:t>
            </a:r>
            <a:r>
              <a:rPr lang="zh-CN" altLang="en-US" sz="4400" b="0" i="0" dirty="0">
                <a:solidFill>
                  <a:srgbClr val="182026"/>
                </a:solidFill>
                <a:effectLst/>
                <a:latin typeface="-apple-system"/>
              </a:rPr>
              <a:t>相关性的大小。</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23</a:t>
            </a:fld>
            <a:endParaRPr lang="zh-CN" altLang="en-US"/>
          </a:p>
        </p:txBody>
      </p:sp>
    </p:spTree>
    <p:extLst>
      <p:ext uri="{BB962C8B-B14F-4D97-AF65-F5344CB8AC3E}">
        <p14:creationId xmlns:p14="http://schemas.microsoft.com/office/powerpoint/2010/main" val="1887321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4400" b="0" i="0" dirty="0">
                <a:solidFill>
                  <a:srgbClr val="182026"/>
                </a:solidFill>
                <a:effectLst/>
                <a:latin typeface="-apple-system"/>
              </a:rPr>
              <a:t>A </a:t>
            </a:r>
            <a:r>
              <a:rPr lang="zh-CN" altLang="en-US" sz="4400" b="0" i="0" dirty="0">
                <a:solidFill>
                  <a:srgbClr val="182026"/>
                </a:solidFill>
                <a:effectLst/>
                <a:latin typeface="-apple-system"/>
              </a:rPr>
              <a:t>上图：</a:t>
            </a:r>
            <a:r>
              <a:rPr lang="en-US" altLang="zh-CN" sz="4400" b="0" i="0" dirty="0" err="1">
                <a:solidFill>
                  <a:srgbClr val="182026"/>
                </a:solidFill>
                <a:effectLst/>
                <a:latin typeface="-apple-system"/>
              </a:rPr>
              <a:t>mTDr</a:t>
            </a:r>
            <a:r>
              <a:rPr lang="en-US" altLang="zh-CN" sz="4400" b="0" i="0" dirty="0">
                <a:solidFill>
                  <a:srgbClr val="182026"/>
                </a:solidFill>
                <a:effectLst/>
                <a:latin typeface="-apple-system"/>
              </a:rPr>
              <a:t> </a:t>
            </a:r>
            <a:r>
              <a:rPr lang="zh-CN" altLang="en-US" sz="4400" b="0" i="0" dirty="0">
                <a:solidFill>
                  <a:srgbClr val="182026"/>
                </a:solidFill>
                <a:effectLst/>
                <a:latin typeface="-apple-system"/>
              </a:rPr>
              <a:t>模型在两种情况下解码的运动相干性。底部：跨刺激水平和上下文的运动相干解码时间的均方误差 </a:t>
            </a:r>
            <a:r>
              <a:rPr lang="en-US" altLang="zh-CN" sz="4400" b="0" i="0" dirty="0">
                <a:solidFill>
                  <a:srgbClr val="182026"/>
                </a:solidFill>
                <a:effectLst/>
                <a:latin typeface="-apple-system"/>
              </a:rPr>
              <a:t>(</a:t>
            </a:r>
            <a:r>
              <a:rPr lang="en-US" altLang="zh-CN" sz="4400" b="0" i="0" dirty="0" err="1">
                <a:solidFill>
                  <a:srgbClr val="182026"/>
                </a:solidFill>
                <a:effectLst/>
                <a:latin typeface="-apple-system"/>
              </a:rPr>
              <a:t>mSE</a:t>
            </a:r>
            <a:r>
              <a:rPr lang="en-US" altLang="zh-CN" sz="4400" b="0" i="0" dirty="0">
                <a:solidFill>
                  <a:srgbClr val="182026"/>
                </a:solidFill>
                <a:effectLst/>
                <a:latin typeface="-apple-system"/>
              </a:rPr>
              <a:t>)</a:t>
            </a:r>
            <a:r>
              <a:rPr lang="zh-CN" altLang="en-US" sz="4400" b="0" i="0" dirty="0">
                <a:solidFill>
                  <a:srgbClr val="182026"/>
                </a:solidFill>
                <a:effectLst/>
                <a:latin typeface="-apple-system"/>
              </a:rPr>
              <a:t>。</a:t>
            </a:r>
            <a:r>
              <a:rPr lang="zh-CN" altLang="en-US" sz="6000" b="0" i="0" dirty="0">
                <a:solidFill>
                  <a:srgbClr val="182026"/>
                </a:solidFill>
                <a:effectLst/>
                <a:latin typeface="-apple-system"/>
              </a:rPr>
              <a:t>虚线表示针对最低刺激强度的相应上下文中的错误试验</a:t>
            </a:r>
            <a:endParaRPr lang="en-US" altLang="zh-CN" sz="4400" b="0" i="0" dirty="0">
              <a:solidFill>
                <a:srgbClr val="182026"/>
              </a:solidFill>
              <a:effectLst/>
              <a:latin typeface="-apple-system"/>
            </a:endParaRPr>
          </a:p>
          <a:p>
            <a:pPr>
              <a:lnSpc>
                <a:spcPct val="150000"/>
              </a:lnSpc>
            </a:pPr>
            <a:r>
              <a:rPr lang="zh-CN" altLang="en-US" sz="4400" b="0" i="0" dirty="0">
                <a:solidFill>
                  <a:srgbClr val="182026"/>
                </a:solidFill>
                <a:effectLst/>
                <a:latin typeface="-apple-system"/>
              </a:rPr>
              <a:t>实心垂直线表示相应刺激子空间投影的早中轴转换时间。垂直虚线表示中后期过渡的时间</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24</a:t>
            </a:fld>
            <a:endParaRPr lang="zh-CN" altLang="en-US"/>
          </a:p>
        </p:txBody>
      </p:sp>
    </p:spTree>
    <p:extLst>
      <p:ext uri="{BB962C8B-B14F-4D97-AF65-F5344CB8AC3E}">
        <p14:creationId xmlns:p14="http://schemas.microsoft.com/office/powerpoint/2010/main" val="1126098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4400" b="0" i="0" dirty="0">
                <a:solidFill>
                  <a:srgbClr val="182026"/>
                </a:solidFill>
                <a:effectLst/>
                <a:latin typeface="-apple-system"/>
              </a:rPr>
              <a:t>A </a:t>
            </a:r>
            <a:r>
              <a:rPr lang="zh-CN" altLang="en-US" sz="4400" b="0" i="0" dirty="0">
                <a:solidFill>
                  <a:srgbClr val="182026"/>
                </a:solidFill>
                <a:effectLst/>
                <a:latin typeface="-apple-system"/>
              </a:rPr>
              <a:t>上图：</a:t>
            </a:r>
            <a:r>
              <a:rPr lang="en-US" altLang="zh-CN" sz="4400" b="0" i="0" dirty="0" err="1">
                <a:solidFill>
                  <a:srgbClr val="182026"/>
                </a:solidFill>
                <a:effectLst/>
                <a:latin typeface="-apple-system"/>
              </a:rPr>
              <a:t>mTDr</a:t>
            </a:r>
            <a:r>
              <a:rPr lang="en-US" altLang="zh-CN" sz="4400" b="0" i="0" dirty="0">
                <a:solidFill>
                  <a:srgbClr val="182026"/>
                </a:solidFill>
                <a:effectLst/>
                <a:latin typeface="-apple-system"/>
              </a:rPr>
              <a:t> </a:t>
            </a:r>
            <a:r>
              <a:rPr lang="zh-CN" altLang="en-US" sz="4400" b="0" i="0" dirty="0">
                <a:solidFill>
                  <a:srgbClr val="182026"/>
                </a:solidFill>
                <a:effectLst/>
                <a:latin typeface="-apple-system"/>
              </a:rPr>
              <a:t>模型在两种情况下解码的运动相干性。底部：跨刺激水平和上下文的运动相干解码时间的均方误差 </a:t>
            </a:r>
            <a:r>
              <a:rPr lang="en-US" altLang="zh-CN" sz="4400" b="0" i="0" dirty="0">
                <a:solidFill>
                  <a:srgbClr val="182026"/>
                </a:solidFill>
                <a:effectLst/>
                <a:latin typeface="-apple-system"/>
              </a:rPr>
              <a:t>(</a:t>
            </a:r>
            <a:r>
              <a:rPr lang="en-US" altLang="zh-CN" sz="4400" b="0" i="0" dirty="0" err="1">
                <a:solidFill>
                  <a:srgbClr val="182026"/>
                </a:solidFill>
                <a:effectLst/>
                <a:latin typeface="-apple-system"/>
              </a:rPr>
              <a:t>mSE</a:t>
            </a:r>
            <a:r>
              <a:rPr lang="en-US" altLang="zh-CN" sz="4400" b="0" i="0" dirty="0">
                <a:solidFill>
                  <a:srgbClr val="182026"/>
                </a:solidFill>
                <a:effectLst/>
                <a:latin typeface="-apple-system"/>
              </a:rPr>
              <a:t>)</a:t>
            </a:r>
            <a:r>
              <a:rPr lang="zh-CN" altLang="en-US" sz="4400" b="0" i="0" dirty="0">
                <a:solidFill>
                  <a:srgbClr val="182026"/>
                </a:solidFill>
                <a:effectLst/>
                <a:latin typeface="-apple-system"/>
              </a:rPr>
              <a:t>。</a:t>
            </a:r>
            <a:r>
              <a:rPr lang="zh-CN" altLang="en-US" sz="6000" b="0" i="0" dirty="0">
                <a:solidFill>
                  <a:srgbClr val="182026"/>
                </a:solidFill>
                <a:effectLst/>
                <a:latin typeface="-apple-system"/>
              </a:rPr>
              <a:t>虚线表示针对最低刺激强度的相应上下文中的错误试验</a:t>
            </a:r>
            <a:endParaRPr lang="en-US" altLang="zh-CN" sz="4400" b="0" i="0" dirty="0">
              <a:solidFill>
                <a:srgbClr val="182026"/>
              </a:solidFill>
              <a:effectLst/>
              <a:latin typeface="-apple-system"/>
            </a:endParaRPr>
          </a:p>
          <a:p>
            <a:pPr>
              <a:lnSpc>
                <a:spcPct val="150000"/>
              </a:lnSpc>
            </a:pPr>
            <a:r>
              <a:rPr lang="zh-CN" altLang="en-US" sz="4400" b="0" i="0" dirty="0">
                <a:solidFill>
                  <a:srgbClr val="182026"/>
                </a:solidFill>
                <a:effectLst/>
                <a:latin typeface="-apple-system"/>
              </a:rPr>
              <a:t>实心垂直线表示相应刺激子空间投影的早中轴转换时间。垂直虚线表示中后期过渡的时间</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25</a:t>
            </a:fld>
            <a:endParaRPr lang="zh-CN" altLang="en-US"/>
          </a:p>
        </p:txBody>
      </p:sp>
    </p:spTree>
    <p:extLst>
      <p:ext uri="{BB962C8B-B14F-4D97-AF65-F5344CB8AC3E}">
        <p14:creationId xmlns:p14="http://schemas.microsoft.com/office/powerpoint/2010/main" val="1943025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26</a:t>
            </a:fld>
            <a:endParaRPr lang="zh-CN" altLang="en-US"/>
          </a:p>
        </p:txBody>
      </p:sp>
    </p:spTree>
    <p:extLst>
      <p:ext uri="{BB962C8B-B14F-4D97-AF65-F5344CB8AC3E}">
        <p14:creationId xmlns:p14="http://schemas.microsoft.com/office/powerpoint/2010/main" val="2572103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kumimoji="1" lang="zh-CN" altLang="en-US" sz="3200" b="1" dirty="0">
                <a:solidFill>
                  <a:srgbClr val="000000"/>
                </a:solidFill>
                <a:latin typeface="Times New Roman" panose="02020603050405020304" pitchFamily="18" charset="0"/>
                <a:cs typeface="Times New Roman" panose="02020603050405020304" pitchFamily="18" charset="0"/>
              </a:rPr>
              <a:t>是不是应该痕量一下就只使用该一小段的数据做解码才能说是</a:t>
            </a:r>
            <a:r>
              <a:rPr kumimoji="1" lang="en-US" altLang="zh-CN" sz="3200" b="1" dirty="0" err="1">
                <a:solidFill>
                  <a:srgbClr val="000000"/>
                </a:solidFill>
                <a:latin typeface="Times New Roman" panose="02020603050405020304" pitchFamily="18" charset="0"/>
                <a:cs typeface="Times New Roman" panose="02020603050405020304" pitchFamily="18" charset="0"/>
              </a:rPr>
              <a:t>matain</a:t>
            </a:r>
            <a:r>
              <a:rPr kumimoji="1" lang="zh-CN" altLang="en-US" sz="3200" b="1" dirty="0">
                <a:solidFill>
                  <a:srgbClr val="000000"/>
                </a:solidFill>
                <a:latin typeface="Times New Roman" panose="02020603050405020304" pitchFamily="18" charset="0"/>
                <a:cs typeface="Times New Roman" panose="02020603050405020304" pitchFamily="18" charset="0"/>
              </a:rPr>
              <a:t>了信息</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27</a:t>
            </a:fld>
            <a:endParaRPr lang="zh-CN" altLang="en-US"/>
          </a:p>
        </p:txBody>
      </p:sp>
    </p:spTree>
    <p:extLst>
      <p:ext uri="{BB962C8B-B14F-4D97-AF65-F5344CB8AC3E}">
        <p14:creationId xmlns:p14="http://schemas.microsoft.com/office/powerpoint/2010/main" val="1719999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kumimoji="1" lang="zh-CN" altLang="en-US" sz="3200" b="1" dirty="0">
                <a:solidFill>
                  <a:srgbClr val="000000"/>
                </a:solidFill>
                <a:latin typeface="Times New Roman" panose="02020603050405020304" pitchFamily="18" charset="0"/>
                <a:cs typeface="Times New Roman" panose="02020603050405020304" pitchFamily="18" charset="0"/>
              </a:rPr>
              <a:t>是不是应该痕量一下就只使用该一小段的数据做解码才能说是</a:t>
            </a:r>
            <a:r>
              <a:rPr kumimoji="1" lang="en-US" altLang="zh-CN" sz="3200" b="1" dirty="0" err="1">
                <a:solidFill>
                  <a:srgbClr val="000000"/>
                </a:solidFill>
                <a:latin typeface="Times New Roman" panose="02020603050405020304" pitchFamily="18" charset="0"/>
                <a:cs typeface="Times New Roman" panose="02020603050405020304" pitchFamily="18" charset="0"/>
              </a:rPr>
              <a:t>matain</a:t>
            </a:r>
            <a:r>
              <a:rPr kumimoji="1" lang="zh-CN" altLang="en-US" sz="3200" b="1" dirty="0">
                <a:solidFill>
                  <a:srgbClr val="000000"/>
                </a:solidFill>
                <a:latin typeface="Times New Roman" panose="02020603050405020304" pitchFamily="18" charset="0"/>
                <a:cs typeface="Times New Roman" panose="02020603050405020304" pitchFamily="18" charset="0"/>
              </a:rPr>
              <a:t>了信息</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28</a:t>
            </a:fld>
            <a:endParaRPr lang="zh-CN" altLang="en-US"/>
          </a:p>
        </p:txBody>
      </p:sp>
    </p:spTree>
    <p:extLst>
      <p:ext uri="{BB962C8B-B14F-4D97-AF65-F5344CB8AC3E}">
        <p14:creationId xmlns:p14="http://schemas.microsoft.com/office/powerpoint/2010/main" val="1316631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4400" b="0" i="0" dirty="0">
                <a:solidFill>
                  <a:srgbClr val="182026"/>
                </a:solidFill>
                <a:effectLst/>
                <a:latin typeface="-apple-system"/>
              </a:rPr>
              <a:t>实线表示正确试验的中位数。虚线表示错误试验的中位数。 </a:t>
            </a:r>
            <a:r>
              <a:rPr lang="en-US" altLang="zh-CN" sz="4400" b="0" i="0" dirty="0">
                <a:solidFill>
                  <a:srgbClr val="182026"/>
                </a:solidFill>
                <a:effectLst/>
                <a:latin typeface="-apple-system"/>
              </a:rPr>
              <a:t>b</a:t>
            </a:r>
            <a:r>
              <a:rPr lang="zh-CN" altLang="en-US" sz="4400" b="0" i="0" dirty="0">
                <a:solidFill>
                  <a:srgbClr val="182026"/>
                </a:solidFill>
                <a:effectLst/>
                <a:latin typeface="-apple-system"/>
              </a:rPr>
              <a:t>，基于所有刺激强度的相应 </a:t>
            </a:r>
            <a:r>
              <a:rPr lang="en-US" altLang="zh-CN" sz="4400" b="0" i="0" dirty="0" err="1">
                <a:solidFill>
                  <a:srgbClr val="182026"/>
                </a:solidFill>
                <a:effectLst/>
                <a:latin typeface="-apple-system"/>
              </a:rPr>
              <a:t>LLrs</a:t>
            </a:r>
            <a:r>
              <a:rPr lang="en-US" altLang="zh-CN" sz="4400" b="0" i="0" dirty="0">
                <a:solidFill>
                  <a:srgbClr val="182026"/>
                </a:solidFill>
                <a:effectLst/>
                <a:latin typeface="-apple-system"/>
              </a:rPr>
              <a:t> </a:t>
            </a:r>
            <a:r>
              <a:rPr lang="zh-CN" altLang="en-US" sz="4400" b="0" i="0" dirty="0">
                <a:solidFill>
                  <a:srgbClr val="182026"/>
                </a:solidFill>
                <a:effectLst/>
                <a:latin typeface="-apple-system"/>
              </a:rPr>
              <a:t>的运动上下文概率。实线表示正确试验的中位数。虚线表示错误试验的中位数。阴影区域表示正确试验的分位数间隔（从浅到深：</a:t>
            </a:r>
            <a:r>
              <a:rPr lang="en-US" altLang="zh-CN" sz="4400" b="0" i="0" dirty="0">
                <a:solidFill>
                  <a:srgbClr val="182026"/>
                </a:solidFill>
                <a:effectLst/>
                <a:latin typeface="-apple-system"/>
              </a:rPr>
              <a:t>50%</a:t>
            </a:r>
            <a:r>
              <a:rPr lang="zh-CN" altLang="en-US" sz="4400" b="0" i="0" dirty="0">
                <a:solidFill>
                  <a:srgbClr val="182026"/>
                </a:solidFill>
                <a:effectLst/>
                <a:latin typeface="-apple-system"/>
              </a:rPr>
              <a:t>、</a:t>
            </a:r>
            <a:r>
              <a:rPr lang="en-US" altLang="zh-CN" sz="4400" b="0" i="0" dirty="0">
                <a:solidFill>
                  <a:srgbClr val="182026"/>
                </a:solidFill>
                <a:effectLst/>
                <a:latin typeface="-apple-system"/>
              </a:rPr>
              <a:t>75%</a:t>
            </a:r>
            <a:r>
              <a:rPr lang="zh-CN" altLang="en-US" sz="4400" b="0" i="0" dirty="0">
                <a:solidFill>
                  <a:srgbClr val="182026"/>
                </a:solidFill>
                <a:effectLst/>
                <a:latin typeface="-apple-system"/>
              </a:rPr>
              <a:t>、</a:t>
            </a:r>
            <a:r>
              <a:rPr lang="en-US" altLang="zh-CN" sz="4400" b="0" i="0" dirty="0">
                <a:solidFill>
                  <a:srgbClr val="182026"/>
                </a:solidFill>
                <a:effectLst/>
                <a:latin typeface="-apple-system"/>
              </a:rPr>
              <a:t>95%</a:t>
            </a:r>
            <a:r>
              <a:rPr lang="zh-CN" altLang="en-US" sz="4400" b="0" i="0" dirty="0">
                <a:solidFill>
                  <a:srgbClr val="182026"/>
                </a:solidFill>
                <a:effectLst/>
                <a:latin typeface="-apple-system"/>
              </a:rPr>
              <a:t>）。颜色约定与图 </a:t>
            </a:r>
            <a:r>
              <a:rPr lang="en-US" altLang="zh-CN" sz="4400" b="0" i="0" dirty="0">
                <a:solidFill>
                  <a:srgbClr val="182026"/>
                </a:solidFill>
                <a:effectLst/>
                <a:latin typeface="-apple-system"/>
              </a:rPr>
              <a:t>4 </a:t>
            </a:r>
            <a:r>
              <a:rPr lang="zh-CN" altLang="en-US" sz="4400" b="0" i="0" dirty="0">
                <a:solidFill>
                  <a:srgbClr val="182026"/>
                </a:solidFill>
                <a:effectLst/>
                <a:latin typeface="-apple-system"/>
              </a:rPr>
              <a:t>中的相同。</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29</a:t>
            </a:fld>
            <a:endParaRPr lang="zh-CN" altLang="en-US"/>
          </a:p>
        </p:txBody>
      </p:sp>
    </p:spTree>
    <p:extLst>
      <p:ext uri="{BB962C8B-B14F-4D97-AF65-F5344CB8AC3E}">
        <p14:creationId xmlns:p14="http://schemas.microsoft.com/office/powerpoint/2010/main" val="43834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3</a:t>
            </a:fld>
            <a:endParaRPr lang="zh-CN" altLang="en-US"/>
          </a:p>
        </p:txBody>
      </p:sp>
    </p:spTree>
    <p:extLst>
      <p:ext uri="{BB962C8B-B14F-4D97-AF65-F5344CB8AC3E}">
        <p14:creationId xmlns:p14="http://schemas.microsoft.com/office/powerpoint/2010/main" val="2679211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30</a:t>
            </a:fld>
            <a:endParaRPr lang="zh-CN" altLang="en-US"/>
          </a:p>
        </p:txBody>
      </p:sp>
    </p:spTree>
    <p:extLst>
      <p:ext uri="{BB962C8B-B14F-4D97-AF65-F5344CB8AC3E}">
        <p14:creationId xmlns:p14="http://schemas.microsoft.com/office/powerpoint/2010/main" val="20069496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31</a:t>
            </a:fld>
            <a:endParaRPr lang="zh-CN" altLang="en-US"/>
          </a:p>
        </p:txBody>
      </p:sp>
    </p:spTree>
    <p:extLst>
      <p:ext uri="{BB962C8B-B14F-4D97-AF65-F5344CB8AC3E}">
        <p14:creationId xmlns:p14="http://schemas.microsoft.com/office/powerpoint/2010/main" val="41412089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32</a:t>
            </a:fld>
            <a:endParaRPr lang="zh-CN" altLang="en-US"/>
          </a:p>
        </p:txBody>
      </p:sp>
    </p:spTree>
    <p:extLst>
      <p:ext uri="{BB962C8B-B14F-4D97-AF65-F5344CB8AC3E}">
        <p14:creationId xmlns:p14="http://schemas.microsoft.com/office/powerpoint/2010/main" val="2081467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33</a:t>
            </a:fld>
            <a:endParaRPr lang="zh-CN" altLang="en-US"/>
          </a:p>
        </p:txBody>
      </p:sp>
    </p:spTree>
    <p:extLst>
      <p:ext uri="{BB962C8B-B14F-4D97-AF65-F5344CB8AC3E}">
        <p14:creationId xmlns:p14="http://schemas.microsoft.com/office/powerpoint/2010/main" val="40308470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34</a:t>
            </a:fld>
            <a:endParaRPr lang="zh-CN" altLang="en-US"/>
          </a:p>
        </p:txBody>
      </p:sp>
    </p:spTree>
    <p:extLst>
      <p:ext uri="{BB962C8B-B14F-4D97-AF65-F5344CB8AC3E}">
        <p14:creationId xmlns:p14="http://schemas.microsoft.com/office/powerpoint/2010/main" val="31900043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35</a:t>
            </a:fld>
            <a:endParaRPr lang="zh-CN" altLang="en-US"/>
          </a:p>
        </p:txBody>
      </p:sp>
    </p:spTree>
    <p:extLst>
      <p:ext uri="{BB962C8B-B14F-4D97-AF65-F5344CB8AC3E}">
        <p14:creationId xmlns:p14="http://schemas.microsoft.com/office/powerpoint/2010/main" val="13206362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36</a:t>
            </a:fld>
            <a:endParaRPr lang="zh-CN" altLang="en-US"/>
          </a:p>
        </p:txBody>
      </p:sp>
    </p:spTree>
    <p:extLst>
      <p:ext uri="{BB962C8B-B14F-4D97-AF65-F5344CB8AC3E}">
        <p14:creationId xmlns:p14="http://schemas.microsoft.com/office/powerpoint/2010/main" val="18944242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37</a:t>
            </a:fld>
            <a:endParaRPr lang="zh-CN" altLang="en-US"/>
          </a:p>
        </p:txBody>
      </p:sp>
    </p:spTree>
    <p:extLst>
      <p:ext uri="{BB962C8B-B14F-4D97-AF65-F5344CB8AC3E}">
        <p14:creationId xmlns:p14="http://schemas.microsoft.com/office/powerpoint/2010/main" val="511794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4400" b="0" i="0" dirty="0">
                <a:effectLst/>
                <a:latin typeface="Times New Roman" panose="02020603050405020304" pitchFamily="18" charset="0"/>
              </a:rPr>
              <a:t>图</a:t>
            </a:r>
            <a:r>
              <a:rPr lang="en-US" altLang="zh-CN" sz="4400" b="0" i="0" dirty="0">
                <a:effectLst/>
                <a:latin typeface="Times New Roman" panose="02020603050405020304" pitchFamily="18" charset="0"/>
              </a:rPr>
              <a:t>a</a:t>
            </a:r>
            <a:r>
              <a:rPr lang="zh-CN" altLang="en-US" sz="4400" b="0" i="0" dirty="0">
                <a:effectLst/>
                <a:latin typeface="Times New Roman" panose="02020603050405020304" pitchFamily="18" charset="0"/>
              </a:rPr>
              <a:t>：三个神经元如何在一个</a:t>
            </a:r>
            <a:r>
              <a:rPr lang="en-US" altLang="zh-CN" sz="4400" b="0" i="0" dirty="0">
                <a:effectLst/>
                <a:latin typeface="Times New Roman" panose="02020603050405020304" pitchFamily="18" charset="0"/>
              </a:rPr>
              <a:t>trial</a:t>
            </a:r>
            <a:r>
              <a:rPr lang="zh-CN" altLang="en-US" sz="4400" b="0" i="0" dirty="0">
                <a:effectLst/>
                <a:latin typeface="Times New Roman" panose="02020603050405020304" pitchFamily="18" charset="0"/>
              </a:rPr>
              <a:t>的任务上编码刺激和决策</a:t>
            </a:r>
            <a:endParaRPr lang="en-US" altLang="zh-CN" sz="4400" b="0" i="0" dirty="0">
              <a:effectLst/>
              <a:latin typeface="Times New Roman" panose="02020603050405020304" pitchFamily="18" charset="0"/>
            </a:endParaRPr>
          </a:p>
          <a:p>
            <a:pPr>
              <a:lnSpc>
                <a:spcPct val="150000"/>
              </a:lnSpc>
            </a:pPr>
            <a:r>
              <a:rPr lang="zh-CN" altLang="en-US" sz="4400" b="0" i="0" dirty="0">
                <a:effectLst/>
                <a:latin typeface="Times New Roman" panose="02020603050405020304" pitchFamily="18" charset="0"/>
              </a:rPr>
              <a:t>图</a:t>
            </a:r>
            <a:r>
              <a:rPr lang="en-US" altLang="zh-CN" sz="4400" b="0" i="0" dirty="0">
                <a:effectLst/>
                <a:latin typeface="Times New Roman" panose="02020603050405020304" pitchFamily="18" charset="0"/>
              </a:rPr>
              <a:t>b</a:t>
            </a:r>
            <a:r>
              <a:rPr lang="zh-CN" altLang="en-US" sz="4400" b="0" i="0" dirty="0">
                <a:effectLst/>
                <a:latin typeface="Times New Roman" panose="02020603050405020304" pitchFamily="18" charset="0"/>
              </a:rPr>
              <a:t>：三维神经元的神经群体轨迹，可以看出是被限制在一个</a:t>
            </a:r>
            <a:r>
              <a:rPr lang="en-US" altLang="zh-CN" sz="4400" b="0" i="0" dirty="0">
                <a:effectLst/>
                <a:latin typeface="Times New Roman" panose="02020603050405020304" pitchFamily="18" charset="0"/>
              </a:rPr>
              <a:t>2</a:t>
            </a:r>
            <a:r>
              <a:rPr lang="zh-CN" altLang="en-US" sz="4400" b="0" i="0" dirty="0">
                <a:effectLst/>
                <a:latin typeface="Times New Roman" panose="02020603050405020304" pitchFamily="18" charset="0"/>
              </a:rPr>
              <a:t>维平面上的，转换视角，如果要找对感知和刺激</a:t>
            </a:r>
            <a:r>
              <a:rPr lang="en-US" altLang="zh-CN" sz="4400" b="0" i="0" dirty="0">
                <a:effectLst/>
                <a:latin typeface="Times New Roman" panose="02020603050405020304" pitchFamily="18" charset="0"/>
              </a:rPr>
              <a:t>variance</a:t>
            </a:r>
            <a:r>
              <a:rPr lang="zh-CN" altLang="en-US" sz="4400" b="0" i="0" dirty="0">
                <a:effectLst/>
                <a:latin typeface="Times New Roman" panose="02020603050405020304" pitchFamily="18" charset="0"/>
              </a:rPr>
              <a:t>最大的轴，可以看出是红轴和蓝轴</a:t>
            </a:r>
            <a:endParaRPr lang="en-US" altLang="zh-CN" sz="4400" b="0" i="0" dirty="0">
              <a:effectLst/>
              <a:latin typeface="Times New Roman" panose="02020603050405020304" pitchFamily="18" charset="0"/>
            </a:endParaRPr>
          </a:p>
          <a:p>
            <a:pPr>
              <a:lnSpc>
                <a:spcPct val="150000"/>
              </a:lnSpc>
            </a:pPr>
            <a:r>
              <a:rPr lang="zh-CN" altLang="en-US" sz="4400" b="0" i="0" dirty="0">
                <a:effectLst/>
                <a:latin typeface="Times New Roman" panose="02020603050405020304" pitchFamily="18" charset="0"/>
              </a:rPr>
              <a:t>图三：那么将神经信号投影到这里两个轴上时，可以得到神经群体对于这两个任务变量的</a:t>
            </a:r>
            <a:r>
              <a:rPr lang="zh-CN" altLang="en-US" sz="4400" b="0" i="0" dirty="0">
                <a:solidFill>
                  <a:srgbClr val="182026"/>
                </a:solidFill>
                <a:effectLst/>
                <a:latin typeface="-apple-system"/>
              </a:rPr>
              <a:t>时间过程</a:t>
            </a:r>
            <a:endParaRPr lang="en-US" altLang="zh-CN" sz="4400" b="0" i="0" dirty="0">
              <a:solidFill>
                <a:srgbClr val="182026"/>
              </a:solidFill>
              <a:effectLst/>
              <a:latin typeface="-apple-system"/>
            </a:endParaRPr>
          </a:p>
          <a:p>
            <a:pPr>
              <a:lnSpc>
                <a:spcPct val="150000"/>
              </a:lnSpc>
            </a:pPr>
            <a:r>
              <a:rPr lang="zh-CN" altLang="en-US" sz="4400" b="0" i="0" dirty="0">
                <a:solidFill>
                  <a:srgbClr val="182026"/>
                </a:solidFill>
                <a:effectLst/>
                <a:latin typeface="-apple-system"/>
              </a:rPr>
              <a:t>这个东西还可以分解一下就是一个共享的时间上的</a:t>
            </a:r>
            <a:r>
              <a:rPr lang="en-US" altLang="zh-CN" sz="4400" b="0" i="0" dirty="0">
                <a:solidFill>
                  <a:srgbClr val="182026"/>
                </a:solidFill>
                <a:effectLst/>
                <a:latin typeface="-apple-system"/>
              </a:rPr>
              <a:t>profile</a:t>
            </a:r>
            <a:r>
              <a:rPr lang="zh-CN" altLang="en-US" sz="4400" b="0" i="0" dirty="0">
                <a:solidFill>
                  <a:srgbClr val="182026"/>
                </a:solidFill>
                <a:effectLst/>
                <a:latin typeface="-apple-system"/>
              </a:rPr>
              <a:t>，以及</a:t>
            </a:r>
            <a:endParaRPr lang="en-US" altLang="zh-CN" sz="4400" b="0" i="0" dirty="0">
              <a:effectLst/>
              <a:latin typeface="Times New Roman" panose="02020603050405020304" pitchFamily="18" charset="0"/>
            </a:endParaRPr>
          </a:p>
          <a:p>
            <a:pPr>
              <a:lnSpc>
                <a:spcPct val="150000"/>
              </a:lnSpc>
            </a:pPr>
            <a:r>
              <a:rPr lang="en-US" altLang="zh-CN" sz="4400" b="0" i="0" dirty="0">
                <a:effectLst/>
                <a:latin typeface="Times New Roman" panose="02020603050405020304" pitchFamily="18" charset="0"/>
              </a:rPr>
              <a:t>a sensory stimulus </a:t>
            </a:r>
            <a:r>
              <a:rPr lang="en-US" altLang="zh-CN" sz="4400" b="0" i="0" dirty="0" err="1">
                <a:effectLst/>
                <a:latin typeface="Times New Roman" panose="02020603050405020304" pitchFamily="18" charset="0"/>
              </a:rPr>
              <a:t>xs</a:t>
            </a:r>
            <a:r>
              <a:rPr lang="en-US" altLang="zh-CN" sz="4400" b="0" i="0" dirty="0">
                <a:effectLst/>
                <a:latin typeface="Times New Roman" panose="02020603050405020304" pitchFamily="18" charset="0"/>
              </a:rPr>
              <a:t> </a:t>
            </a:r>
            <a:r>
              <a:rPr lang="zh-CN" altLang="en-US" sz="4400" b="0" i="0" dirty="0">
                <a:effectLst/>
                <a:latin typeface="Times New Roman" panose="02020603050405020304" pitchFamily="18" charset="0"/>
              </a:rPr>
              <a:t>；</a:t>
            </a:r>
            <a:r>
              <a:rPr lang="en-US" altLang="zh-CN" sz="4400" b="0" i="0" dirty="0">
                <a:effectLst/>
                <a:latin typeface="Times New Roman" panose="02020603050405020304" pitchFamily="18" charset="0"/>
              </a:rPr>
              <a:t>a binary decision variable xc</a:t>
            </a:r>
          </a:p>
          <a:p>
            <a:pPr>
              <a:lnSpc>
                <a:spcPct val="150000"/>
              </a:lnSpc>
            </a:pPr>
            <a:endParaRPr lang="en-US" altLang="zh-CN" sz="4400" b="0" i="0" dirty="0">
              <a:solidFill>
                <a:srgbClr val="182026"/>
              </a:solidFill>
              <a:effectLst/>
              <a:latin typeface="-apple-system"/>
            </a:endParaRPr>
          </a:p>
          <a:p>
            <a:pPr>
              <a:lnSpc>
                <a:spcPct val="150000"/>
              </a:lnSpc>
            </a:pPr>
            <a:r>
              <a:rPr lang="zh-CN" altLang="en-US" sz="4400" b="0" i="0" dirty="0">
                <a:solidFill>
                  <a:srgbClr val="182026"/>
                </a:solidFill>
                <a:effectLst/>
                <a:latin typeface="-apple-system"/>
              </a:rPr>
              <a:t>这些变量以不同的方式调节放电率，在不同条件下产生不同的人口反应模式（图 </a:t>
            </a:r>
            <a:r>
              <a:rPr lang="en-US" altLang="zh-CN" sz="4400" b="0" i="0" dirty="0">
                <a:solidFill>
                  <a:srgbClr val="182026"/>
                </a:solidFill>
                <a:effectLst/>
                <a:latin typeface="-apple-system"/>
              </a:rPr>
              <a:t>2a</a:t>
            </a:r>
            <a:r>
              <a:rPr lang="zh-CN" altLang="en-US" sz="4400" b="0" i="0" dirty="0">
                <a:solidFill>
                  <a:srgbClr val="182026"/>
                </a:solidFill>
                <a:effectLst/>
                <a:latin typeface="-apple-system"/>
              </a:rPr>
              <a:t>）</a:t>
            </a:r>
            <a:endParaRPr lang="en-US" altLang="zh-CN" sz="4400" b="0" i="0" dirty="0">
              <a:solidFill>
                <a:srgbClr val="182026"/>
              </a:solidFill>
              <a:effectLst/>
              <a:latin typeface="-apple-system"/>
            </a:endParaRPr>
          </a:p>
          <a:p>
            <a:pPr>
              <a:lnSpc>
                <a:spcPct val="150000"/>
              </a:lnSpc>
            </a:pPr>
            <a:r>
              <a:rPr lang="zh-CN" altLang="en-US" sz="4400" b="0" i="0" dirty="0">
                <a:solidFill>
                  <a:srgbClr val="182026"/>
                </a:solidFill>
                <a:effectLst/>
                <a:latin typeface="-apple-system"/>
              </a:rPr>
              <a:t>尽管整个空间是 </a:t>
            </a:r>
            <a:r>
              <a:rPr lang="en-US" altLang="zh-CN" sz="4400" b="0" i="0" dirty="0">
                <a:solidFill>
                  <a:srgbClr val="182026"/>
                </a:solidFill>
                <a:effectLst/>
                <a:latin typeface="-apple-system"/>
              </a:rPr>
              <a:t>3D </a:t>
            </a:r>
            <a:r>
              <a:rPr lang="zh-CN" altLang="en-US" sz="4400" b="0" i="0" dirty="0">
                <a:solidFill>
                  <a:srgbClr val="182026"/>
                </a:solidFill>
                <a:effectLst/>
                <a:latin typeface="-apple-system"/>
              </a:rPr>
              <a:t>的，但轨迹显示出低维结构，具体来说，人口活动被限制在由两个轴定义的二维 </a:t>
            </a:r>
            <a:r>
              <a:rPr lang="en-US" altLang="zh-CN" sz="4400" b="0" i="0" dirty="0">
                <a:solidFill>
                  <a:srgbClr val="182026"/>
                </a:solidFill>
                <a:effectLst/>
                <a:latin typeface="-apple-system"/>
              </a:rPr>
              <a:t>(2D) </a:t>
            </a:r>
            <a:r>
              <a:rPr lang="zh-CN" altLang="en-US" sz="4400" b="0" i="0" dirty="0">
                <a:solidFill>
                  <a:srgbClr val="182026"/>
                </a:solidFill>
                <a:effectLst/>
                <a:latin typeface="-apple-system"/>
              </a:rPr>
              <a:t>平面：一维 </a:t>
            </a:r>
            <a:r>
              <a:rPr lang="en-US" altLang="zh-CN" sz="4400" b="0" i="0" dirty="0">
                <a:solidFill>
                  <a:srgbClr val="182026"/>
                </a:solidFill>
                <a:effectLst/>
                <a:latin typeface="-apple-system"/>
              </a:rPr>
              <a:t>(1D) “</a:t>
            </a:r>
            <a:r>
              <a:rPr lang="zh-CN" altLang="en-US" sz="4400" b="0" i="0" dirty="0">
                <a:solidFill>
                  <a:srgbClr val="182026"/>
                </a:solidFill>
                <a:effectLst/>
                <a:latin typeface="-apple-system"/>
              </a:rPr>
              <a:t>刺激轴”（蓝色箭头）捕获有关刺激强度的信息，而一维“决策轴” （红色箭头）捕获有关选择的信息。</a:t>
            </a:r>
            <a:endParaRPr lang="en-US" altLang="zh-CN" sz="4400" b="0" i="0" dirty="0">
              <a:solidFill>
                <a:srgbClr val="182026"/>
              </a:solidFill>
              <a:effectLst/>
              <a:latin typeface="-apple-system"/>
            </a:endParaRPr>
          </a:p>
          <a:p>
            <a:pPr>
              <a:lnSpc>
                <a:spcPct val="150000"/>
              </a:lnSpc>
            </a:pPr>
            <a:r>
              <a:rPr lang="zh-CN" altLang="en-US" sz="4400" b="0" i="0" dirty="0">
                <a:solidFill>
                  <a:srgbClr val="182026"/>
                </a:solidFill>
                <a:effectLst/>
                <a:latin typeface="-apple-system"/>
              </a:rPr>
              <a:t>将人口反应投影到每个轴上，分别揭示了关于刺激水平和选择的信息的时间过程</a:t>
            </a:r>
            <a:r>
              <a:rPr lang="en-US" altLang="zh-CN" sz="4400" b="0" i="0" dirty="0">
                <a:solidFill>
                  <a:srgbClr val="182026"/>
                </a:solidFill>
                <a:effectLst/>
                <a:latin typeface="-apple-system"/>
              </a:rPr>
              <a:t>2c</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4</a:t>
            </a:fld>
            <a:endParaRPr lang="zh-CN" altLang="en-US"/>
          </a:p>
        </p:txBody>
      </p:sp>
    </p:spTree>
    <p:extLst>
      <p:ext uri="{BB962C8B-B14F-4D97-AF65-F5344CB8AC3E}">
        <p14:creationId xmlns:p14="http://schemas.microsoft.com/office/powerpoint/2010/main" val="1339369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4400" b="0" i="0" dirty="0">
                <a:solidFill>
                  <a:srgbClr val="182026"/>
                </a:solidFill>
                <a:effectLst/>
                <a:latin typeface="-apple-system"/>
              </a:rPr>
              <a:t>Motion context PSTH </a:t>
            </a:r>
            <a:r>
              <a:rPr lang="zh-CN" altLang="en-US" sz="4400" b="0" i="0" dirty="0">
                <a:solidFill>
                  <a:srgbClr val="182026"/>
                </a:solidFill>
                <a:effectLst/>
                <a:latin typeface="-apple-system"/>
              </a:rPr>
              <a:t>的代表性神经元的 </a:t>
            </a:r>
            <a:r>
              <a:rPr lang="en-US" altLang="zh-CN" sz="4400" b="0" i="0" dirty="0">
                <a:solidFill>
                  <a:srgbClr val="182026"/>
                </a:solidFill>
                <a:effectLst/>
                <a:latin typeface="-apple-system"/>
              </a:rPr>
              <a:t>PSTH </a:t>
            </a:r>
            <a:r>
              <a:rPr lang="zh-CN" altLang="en-US" sz="4400" b="0" i="0" dirty="0">
                <a:solidFill>
                  <a:srgbClr val="182026"/>
                </a:solidFill>
                <a:effectLst/>
                <a:latin typeface="-apple-system"/>
              </a:rPr>
              <a:t>按</a:t>
            </a:r>
            <a:r>
              <a:rPr lang="en-US" altLang="zh-CN" sz="4400" b="0" i="0" dirty="0">
                <a:solidFill>
                  <a:srgbClr val="182026"/>
                </a:solidFill>
                <a:effectLst/>
                <a:latin typeface="-apple-system"/>
              </a:rPr>
              <a:t>motion coherence</a:t>
            </a:r>
            <a:r>
              <a:rPr lang="zh-CN" altLang="en-US" sz="4400" b="0" i="0" dirty="0">
                <a:solidFill>
                  <a:srgbClr val="182026"/>
                </a:solidFill>
                <a:effectLst/>
                <a:latin typeface="-apple-system"/>
              </a:rPr>
              <a:t>分类，并在</a:t>
            </a:r>
            <a:r>
              <a:rPr lang="en-US" altLang="zh-CN" sz="4400" b="0" i="0" dirty="0">
                <a:solidFill>
                  <a:srgbClr val="182026"/>
                </a:solidFill>
                <a:effectLst/>
                <a:latin typeface="-apple-system"/>
              </a:rPr>
              <a:t>color coherence</a:t>
            </a:r>
            <a:r>
              <a:rPr lang="zh-CN" altLang="en-US" sz="4400" b="0" i="0" dirty="0">
                <a:solidFill>
                  <a:srgbClr val="182026"/>
                </a:solidFill>
                <a:effectLst/>
                <a:latin typeface="-apple-system"/>
              </a:rPr>
              <a:t>上取平均值。</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5</a:t>
            </a:fld>
            <a:endParaRPr lang="zh-CN" altLang="en-US"/>
          </a:p>
        </p:txBody>
      </p:sp>
    </p:spTree>
    <p:extLst>
      <p:ext uri="{BB962C8B-B14F-4D97-AF65-F5344CB8AC3E}">
        <p14:creationId xmlns:p14="http://schemas.microsoft.com/office/powerpoint/2010/main" val="2050426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3200" dirty="0"/>
              <a:t>小图 横轴是</a:t>
            </a:r>
            <a:r>
              <a:rPr lang="en-US" altLang="zh-CN" sz="3200" dirty="0"/>
              <a:t>color</a:t>
            </a:r>
            <a:r>
              <a:rPr lang="zh-CN" altLang="en-US" sz="3200" dirty="0"/>
              <a:t>和</a:t>
            </a:r>
            <a:r>
              <a:rPr lang="en-US" altLang="zh-CN" sz="3200" dirty="0"/>
              <a:t>motion</a:t>
            </a:r>
            <a:r>
              <a:rPr lang="zh-CN" altLang="en-US" sz="3200" dirty="0"/>
              <a:t>在正向的比例，纵轴是选择正向</a:t>
            </a:r>
            <a:r>
              <a:rPr lang="en-US" altLang="zh-CN" sz="3200" dirty="0"/>
              <a:t>trial</a:t>
            </a:r>
            <a:r>
              <a:rPr lang="zh-CN" altLang="en-US" sz="3200" dirty="0"/>
              <a:t>的比例，不同颜色（不同行）对应不同类型的</a:t>
            </a:r>
            <a:r>
              <a:rPr lang="en-US" altLang="zh-CN" sz="3200" dirty="0"/>
              <a:t>cue</a:t>
            </a:r>
            <a:r>
              <a:rPr lang="zh-CN" altLang="en-US" sz="3200" dirty="0"/>
              <a:t>，可以看出确实根据</a:t>
            </a:r>
            <a:r>
              <a:rPr lang="en-US" altLang="zh-CN" sz="3200" dirty="0"/>
              <a:t>cue</a:t>
            </a:r>
            <a:r>
              <a:rPr lang="zh-CN" altLang="en-US" sz="3200" dirty="0"/>
              <a:t>的不同做出了不同决策。</a:t>
            </a:r>
            <a:endParaRPr lang="en-US" altLang="zh-CN" sz="3200" dirty="0"/>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3200" dirty="0"/>
              <a:t>范式参考</a:t>
            </a:r>
            <a:r>
              <a:rPr lang="en-US" altLang="zh-CN" sz="3200" dirty="0"/>
              <a:t>Context-dependent computation by recurrent dynamics in prefrontal cortex</a:t>
            </a:r>
            <a:r>
              <a:rPr lang="zh-CN" altLang="en-US" sz="3200" dirty="0"/>
              <a:t>、基于补充材料</a:t>
            </a:r>
            <a:endParaRPr lang="en-US" altLang="zh-CN" sz="3200" dirty="0"/>
          </a:p>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6</a:t>
            </a:fld>
            <a:endParaRPr lang="zh-CN" altLang="en-US"/>
          </a:p>
        </p:txBody>
      </p:sp>
    </p:spTree>
    <p:extLst>
      <p:ext uri="{BB962C8B-B14F-4D97-AF65-F5344CB8AC3E}">
        <p14:creationId xmlns:p14="http://schemas.microsoft.com/office/powerpoint/2010/main" val="1539330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4400" dirty="0"/>
              <a:t>在这项任务中，每个试验中都有一个包含彩色移动小点的视觉刺激（图</a:t>
            </a:r>
            <a:r>
              <a:rPr lang="en-US" altLang="zh-CN" sz="4400" dirty="0"/>
              <a:t>1a</a:t>
            </a:r>
            <a:r>
              <a:rPr lang="zh-CN" altLang="en-US" sz="4400" dirty="0"/>
              <a:t>）。每次试验前都会出现一个内容提示（黄色方块或蓝色十字），指示单键注意点的颜色（红与绿）或运动（左与右）。</a:t>
            </a:r>
            <a:r>
              <a:rPr lang="en-US" altLang="zh-CN" sz="4400" dirty="0"/>
              <a:t>.</a:t>
            </a:r>
            <a:r>
              <a:rPr lang="zh-CN" altLang="en-US" sz="4400" dirty="0"/>
              <a:t>在颜色背景下，动物必须注意颜色并忽略运动，如果大多数点是红色（绿色），则向红色（绿色）目标进行扫视。在运动上下文中，动物必须注意运动并忽略颜色（例如，如果点运动是左（右），则进行左（右）扫视）。任务难度是通过改变红色与绿色（和连贯移动）点的比例来控制的，跨越每个刺激维度的六个连贯性水平（图 </a:t>
            </a:r>
            <a:r>
              <a:rPr lang="en-US" altLang="zh-CN" sz="4400" dirty="0"/>
              <a:t>1b</a:t>
            </a:r>
            <a:r>
              <a:rPr lang="zh-CN" altLang="en-US" sz="4400" dirty="0"/>
              <a:t>）。在随机延迟之后，猴子被提示通过对两个目标之一进行扫视来表明它的决定</a:t>
            </a:r>
            <a:endParaRPr lang="en-US" altLang="zh-CN" sz="4400" dirty="0"/>
          </a:p>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7</a:t>
            </a:fld>
            <a:endParaRPr lang="zh-CN" altLang="en-US"/>
          </a:p>
        </p:txBody>
      </p:sp>
    </p:spTree>
    <p:extLst>
      <p:ext uri="{BB962C8B-B14F-4D97-AF65-F5344CB8AC3E}">
        <p14:creationId xmlns:p14="http://schemas.microsoft.com/office/powerpoint/2010/main" val="2497532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8</a:t>
            </a:fld>
            <a:endParaRPr lang="zh-CN" altLang="en-US"/>
          </a:p>
        </p:txBody>
      </p:sp>
    </p:spTree>
    <p:extLst>
      <p:ext uri="{BB962C8B-B14F-4D97-AF65-F5344CB8AC3E}">
        <p14:creationId xmlns:p14="http://schemas.microsoft.com/office/powerpoint/2010/main" val="2737243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4400" b="0" i="0" dirty="0">
                <a:solidFill>
                  <a:srgbClr val="182026"/>
                </a:solidFill>
                <a:effectLst/>
                <a:latin typeface="-apple-system"/>
              </a:rPr>
              <a:t>Motion context PSTH </a:t>
            </a:r>
            <a:r>
              <a:rPr lang="zh-CN" altLang="en-US" sz="4400" b="0" i="0" dirty="0">
                <a:solidFill>
                  <a:srgbClr val="182026"/>
                </a:solidFill>
                <a:effectLst/>
                <a:latin typeface="-apple-system"/>
              </a:rPr>
              <a:t>的代表性神经元的 </a:t>
            </a:r>
            <a:r>
              <a:rPr lang="en-US" altLang="zh-CN" sz="4400" b="0" i="0" dirty="0">
                <a:solidFill>
                  <a:srgbClr val="182026"/>
                </a:solidFill>
                <a:effectLst/>
                <a:latin typeface="-apple-system"/>
              </a:rPr>
              <a:t>PSTH </a:t>
            </a:r>
            <a:r>
              <a:rPr lang="zh-CN" altLang="en-US" sz="4400" b="0" i="0" dirty="0">
                <a:solidFill>
                  <a:srgbClr val="182026"/>
                </a:solidFill>
                <a:effectLst/>
                <a:latin typeface="-apple-system"/>
              </a:rPr>
              <a:t>按</a:t>
            </a:r>
            <a:r>
              <a:rPr lang="en-US" altLang="zh-CN" sz="4400" b="0" i="0" dirty="0">
                <a:solidFill>
                  <a:srgbClr val="182026"/>
                </a:solidFill>
                <a:effectLst/>
                <a:latin typeface="-apple-system"/>
              </a:rPr>
              <a:t>motion coherence</a:t>
            </a:r>
            <a:r>
              <a:rPr lang="zh-CN" altLang="en-US" sz="4400" b="0" i="0" dirty="0">
                <a:solidFill>
                  <a:srgbClr val="182026"/>
                </a:solidFill>
                <a:effectLst/>
                <a:latin typeface="-apple-system"/>
              </a:rPr>
              <a:t>分类，并在</a:t>
            </a:r>
            <a:r>
              <a:rPr lang="en-US" altLang="zh-CN" sz="4400" b="0" i="0" dirty="0">
                <a:solidFill>
                  <a:srgbClr val="182026"/>
                </a:solidFill>
                <a:effectLst/>
                <a:latin typeface="-apple-system"/>
              </a:rPr>
              <a:t>color coherence</a:t>
            </a:r>
            <a:r>
              <a:rPr lang="zh-CN" altLang="en-US" sz="4400" b="0" i="0" dirty="0">
                <a:solidFill>
                  <a:srgbClr val="182026"/>
                </a:solidFill>
                <a:effectLst/>
                <a:latin typeface="-apple-system"/>
              </a:rPr>
              <a:t>上取平均值。</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9</a:t>
            </a:fld>
            <a:endParaRPr lang="zh-CN" altLang="en-US"/>
          </a:p>
        </p:txBody>
      </p:sp>
    </p:spTree>
    <p:extLst>
      <p:ext uri="{BB962C8B-B14F-4D97-AF65-F5344CB8AC3E}">
        <p14:creationId xmlns:p14="http://schemas.microsoft.com/office/powerpoint/2010/main" val="162318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D0C80-32E4-4056-A931-89C44E0BDF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28F90BA-A71D-4769-873C-87555F38D3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C8ABA0B-4882-443A-B178-0B2B17AB2423}"/>
              </a:ext>
            </a:extLst>
          </p:cNvPr>
          <p:cNvSpPr>
            <a:spLocks noGrp="1"/>
          </p:cNvSpPr>
          <p:nvPr>
            <p:ph type="dt" sz="half" idx="10"/>
          </p:nvPr>
        </p:nvSpPr>
        <p:spPr/>
        <p:txBody>
          <a:bodyPr/>
          <a:lstStyle/>
          <a:p>
            <a:fld id="{00C9D88D-FCD5-4507-87E1-6D793F62AEC6}"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CA64A28B-6384-4D14-983C-6BC5BEF282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FCF467-73D5-4CBF-A2EA-1E6C8987725E}"/>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59089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60393D-A113-4A5A-8D85-EE1D76C67EF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4654279-7AA1-4F9B-A454-D1D859600B6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762AF3-54F8-425D-A4E7-15A9D4502AF9}"/>
              </a:ext>
            </a:extLst>
          </p:cNvPr>
          <p:cNvSpPr>
            <a:spLocks noGrp="1"/>
          </p:cNvSpPr>
          <p:nvPr>
            <p:ph type="dt" sz="half" idx="10"/>
          </p:nvPr>
        </p:nvSpPr>
        <p:spPr/>
        <p:txBody>
          <a:bodyPr/>
          <a:lstStyle/>
          <a:p>
            <a:fld id="{00C9D88D-FCD5-4507-87E1-6D793F62AEC6}"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2840AD86-2EAE-445E-B5E1-54E415D9C0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EC23B1-4CD7-40CD-9998-9149548B5A54}"/>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337041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B2D10F-E618-48FC-96AB-EEF8A8F008F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2E706F6-9289-4D61-A818-B6309A22273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7CEFF8-DCF5-4969-972A-69DF5105EFAC}"/>
              </a:ext>
            </a:extLst>
          </p:cNvPr>
          <p:cNvSpPr>
            <a:spLocks noGrp="1"/>
          </p:cNvSpPr>
          <p:nvPr>
            <p:ph type="dt" sz="half" idx="10"/>
          </p:nvPr>
        </p:nvSpPr>
        <p:spPr/>
        <p:txBody>
          <a:bodyPr/>
          <a:lstStyle/>
          <a:p>
            <a:fld id="{00C9D88D-FCD5-4507-87E1-6D793F62AEC6}"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9F8C0F8A-DCF6-4C69-ADAC-79F51B1E67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F3C8BB-352C-45F4-BDB8-5B81A620359C}"/>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1554749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003382" y="6232973"/>
            <a:ext cx="2743200" cy="341761"/>
          </a:xfrm>
          <a:prstGeom prst="rect">
            <a:avLst/>
          </a:prstGeom>
        </p:spPr>
        <p:txBody>
          <a:bodyPr lIns="0" tIns="0" rIns="0" bIns="0" anchor="b"/>
          <a:lstStyle>
            <a:lvl1pPr algn="r">
              <a:defRPr sz="1600" b="1">
                <a:solidFill>
                  <a:schemeClr val="tx2"/>
                </a:solidFill>
              </a:defRPr>
            </a:lvl1pPr>
          </a:lstStyle>
          <a:p>
            <a:fld id="{1AAC388E-FA9E-4A2C-95EA-1F6B3A07935A}" type="slidenum">
              <a:rPr lang="zh-CN" altLang="en-US" smtClean="0"/>
              <a:t>‹#›</a:t>
            </a:fld>
            <a:endParaRPr lang="zh-CN" altLang="en-US" dirty="0"/>
          </a:p>
        </p:txBody>
      </p:sp>
      <p:grpSp>
        <p:nvGrpSpPr>
          <p:cNvPr id="3" name="Group 74"/>
          <p:cNvGrpSpPr>
            <a:grpSpLocks noChangeAspect="1"/>
          </p:cNvGrpSpPr>
          <p:nvPr userDrawn="1"/>
        </p:nvGrpSpPr>
        <p:grpSpPr bwMode="auto">
          <a:xfrm>
            <a:off x="9873198" y="224064"/>
            <a:ext cx="1873384" cy="521122"/>
            <a:chOff x="954" y="660"/>
            <a:chExt cx="1269" cy="353"/>
          </a:xfrm>
          <a:solidFill>
            <a:schemeClr val="tx2"/>
          </a:solidFill>
        </p:grpSpPr>
        <p:sp>
          <p:nvSpPr>
            <p:cNvPr id="5" name="Freeform 75"/>
            <p:cNvSpPr/>
            <p:nvPr userDrawn="1"/>
          </p:nvSpPr>
          <p:spPr bwMode="auto">
            <a:xfrm>
              <a:off x="1968" y="833"/>
              <a:ext cx="45" cy="46"/>
            </a:xfrm>
            <a:custGeom>
              <a:avLst/>
              <a:gdLst>
                <a:gd name="T0" fmla="*/ 10 w 36"/>
                <a:gd name="T1" fmla="*/ 35 h 37"/>
                <a:gd name="T2" fmla="*/ 6 w 36"/>
                <a:gd name="T3" fmla="*/ 25 h 37"/>
                <a:gd name="T4" fmla="*/ 0 w 36"/>
                <a:gd name="T5" fmla="*/ 11 h 37"/>
                <a:gd name="T6" fmla="*/ 23 w 36"/>
                <a:gd name="T7" fmla="*/ 4 h 37"/>
                <a:gd name="T8" fmla="*/ 28 w 36"/>
                <a:gd name="T9" fmla="*/ 9 h 37"/>
                <a:gd name="T10" fmla="*/ 30 w 36"/>
                <a:gd name="T11" fmla="*/ 29 h 37"/>
                <a:gd name="T12" fmla="*/ 10 w 3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10" y="35"/>
                  </a:moveTo>
                  <a:cubicBezTo>
                    <a:pt x="3" y="34"/>
                    <a:pt x="7" y="31"/>
                    <a:pt x="6" y="25"/>
                  </a:cubicBezTo>
                  <a:cubicBezTo>
                    <a:pt x="5" y="20"/>
                    <a:pt x="0" y="14"/>
                    <a:pt x="0" y="11"/>
                  </a:cubicBezTo>
                  <a:cubicBezTo>
                    <a:pt x="1" y="0"/>
                    <a:pt x="15" y="0"/>
                    <a:pt x="23" y="4"/>
                  </a:cubicBezTo>
                  <a:cubicBezTo>
                    <a:pt x="25" y="4"/>
                    <a:pt x="26" y="7"/>
                    <a:pt x="28" y="9"/>
                  </a:cubicBezTo>
                  <a:cubicBezTo>
                    <a:pt x="32" y="14"/>
                    <a:pt x="36" y="23"/>
                    <a:pt x="30" y="29"/>
                  </a:cubicBezTo>
                  <a:cubicBezTo>
                    <a:pt x="25" y="34"/>
                    <a:pt x="17" y="37"/>
                    <a:pt x="10"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 name="Freeform 76"/>
            <p:cNvSpPr/>
            <p:nvPr userDrawn="1"/>
          </p:nvSpPr>
          <p:spPr bwMode="auto">
            <a:xfrm>
              <a:off x="1837" y="698"/>
              <a:ext cx="160" cy="165"/>
            </a:xfrm>
            <a:custGeom>
              <a:avLst/>
              <a:gdLst>
                <a:gd name="T0" fmla="*/ 33 w 129"/>
                <a:gd name="T1" fmla="*/ 133 h 133"/>
                <a:gd name="T2" fmla="*/ 32 w 129"/>
                <a:gd name="T3" fmla="*/ 133 h 133"/>
                <a:gd name="T4" fmla="*/ 33 w 129"/>
                <a:gd name="T5" fmla="*/ 130 h 133"/>
                <a:gd name="T6" fmla="*/ 55 w 129"/>
                <a:gd name="T7" fmla="*/ 116 h 133"/>
                <a:gd name="T8" fmla="*/ 67 w 129"/>
                <a:gd name="T9" fmla="*/ 99 h 133"/>
                <a:gd name="T10" fmla="*/ 25 w 129"/>
                <a:gd name="T11" fmla="*/ 115 h 133"/>
                <a:gd name="T12" fmla="*/ 8 w 129"/>
                <a:gd name="T13" fmla="*/ 108 h 133"/>
                <a:gd name="T14" fmla="*/ 8 w 129"/>
                <a:gd name="T15" fmla="*/ 107 h 133"/>
                <a:gd name="T16" fmla="*/ 8 w 129"/>
                <a:gd name="T17" fmla="*/ 92 h 133"/>
                <a:gd name="T18" fmla="*/ 60 w 129"/>
                <a:gd name="T19" fmla="*/ 80 h 133"/>
                <a:gd name="T20" fmla="*/ 75 w 129"/>
                <a:gd name="T21" fmla="*/ 72 h 133"/>
                <a:gd name="T22" fmla="*/ 77 w 129"/>
                <a:gd name="T23" fmla="*/ 14 h 133"/>
                <a:gd name="T24" fmla="*/ 99 w 129"/>
                <a:gd name="T25" fmla="*/ 16 h 133"/>
                <a:gd name="T26" fmla="*/ 103 w 129"/>
                <a:gd name="T27" fmla="*/ 21 h 133"/>
                <a:gd name="T28" fmla="*/ 104 w 129"/>
                <a:gd name="T29" fmla="*/ 21 h 133"/>
                <a:gd name="T30" fmla="*/ 103 w 129"/>
                <a:gd name="T31" fmla="*/ 35 h 133"/>
                <a:gd name="T32" fmla="*/ 98 w 129"/>
                <a:gd name="T33" fmla="*/ 65 h 133"/>
                <a:gd name="T34" fmla="*/ 126 w 129"/>
                <a:gd name="T35" fmla="*/ 54 h 133"/>
                <a:gd name="T36" fmla="*/ 123 w 129"/>
                <a:gd name="T37" fmla="*/ 69 h 133"/>
                <a:gd name="T38" fmla="*/ 95 w 129"/>
                <a:gd name="T39" fmla="*/ 81 h 133"/>
                <a:gd name="T40" fmla="*/ 82 w 129"/>
                <a:gd name="T41" fmla="*/ 111 h 133"/>
                <a:gd name="T42" fmla="*/ 75 w 129"/>
                <a:gd name="T43" fmla="*/ 118 h 133"/>
                <a:gd name="T44" fmla="*/ 56 w 129"/>
                <a:gd name="T45" fmla="*/ 128 h 133"/>
                <a:gd name="T46" fmla="*/ 33 w 129"/>
                <a:gd name="T4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133">
                  <a:moveTo>
                    <a:pt x="33" y="133"/>
                  </a:moveTo>
                  <a:cubicBezTo>
                    <a:pt x="33" y="133"/>
                    <a:pt x="33" y="133"/>
                    <a:pt x="32" y="133"/>
                  </a:cubicBezTo>
                  <a:cubicBezTo>
                    <a:pt x="32" y="132"/>
                    <a:pt x="32" y="131"/>
                    <a:pt x="33" y="130"/>
                  </a:cubicBezTo>
                  <a:cubicBezTo>
                    <a:pt x="35" y="130"/>
                    <a:pt x="55" y="117"/>
                    <a:pt x="55" y="116"/>
                  </a:cubicBezTo>
                  <a:cubicBezTo>
                    <a:pt x="60" y="111"/>
                    <a:pt x="66" y="106"/>
                    <a:pt x="67" y="99"/>
                  </a:cubicBezTo>
                  <a:cubicBezTo>
                    <a:pt x="53" y="104"/>
                    <a:pt x="40" y="114"/>
                    <a:pt x="25" y="115"/>
                  </a:cubicBezTo>
                  <a:cubicBezTo>
                    <a:pt x="18" y="113"/>
                    <a:pt x="13" y="110"/>
                    <a:pt x="8" y="108"/>
                  </a:cubicBezTo>
                  <a:cubicBezTo>
                    <a:pt x="8" y="107"/>
                    <a:pt x="8" y="107"/>
                    <a:pt x="8" y="107"/>
                  </a:cubicBezTo>
                  <a:cubicBezTo>
                    <a:pt x="1" y="102"/>
                    <a:pt x="0" y="95"/>
                    <a:pt x="8" y="92"/>
                  </a:cubicBezTo>
                  <a:cubicBezTo>
                    <a:pt x="23" y="96"/>
                    <a:pt x="46" y="85"/>
                    <a:pt x="60" y="80"/>
                  </a:cubicBezTo>
                  <a:cubicBezTo>
                    <a:pt x="63" y="78"/>
                    <a:pt x="72" y="75"/>
                    <a:pt x="75" y="72"/>
                  </a:cubicBezTo>
                  <a:cubicBezTo>
                    <a:pt x="78" y="52"/>
                    <a:pt x="76" y="33"/>
                    <a:pt x="77" y="14"/>
                  </a:cubicBezTo>
                  <a:cubicBezTo>
                    <a:pt x="82" y="0"/>
                    <a:pt x="90" y="10"/>
                    <a:pt x="99" y="16"/>
                  </a:cubicBezTo>
                  <a:cubicBezTo>
                    <a:pt x="99" y="18"/>
                    <a:pt x="101" y="19"/>
                    <a:pt x="103" y="21"/>
                  </a:cubicBezTo>
                  <a:cubicBezTo>
                    <a:pt x="103" y="21"/>
                    <a:pt x="103" y="21"/>
                    <a:pt x="104" y="21"/>
                  </a:cubicBezTo>
                  <a:cubicBezTo>
                    <a:pt x="107" y="27"/>
                    <a:pt x="108" y="30"/>
                    <a:pt x="103" y="35"/>
                  </a:cubicBezTo>
                  <a:cubicBezTo>
                    <a:pt x="99" y="44"/>
                    <a:pt x="97" y="54"/>
                    <a:pt x="98" y="65"/>
                  </a:cubicBezTo>
                  <a:cubicBezTo>
                    <a:pt x="108" y="63"/>
                    <a:pt x="114" y="55"/>
                    <a:pt x="126" y="54"/>
                  </a:cubicBezTo>
                  <a:cubicBezTo>
                    <a:pt x="129" y="60"/>
                    <a:pt x="128" y="65"/>
                    <a:pt x="123" y="69"/>
                  </a:cubicBezTo>
                  <a:cubicBezTo>
                    <a:pt x="114" y="73"/>
                    <a:pt x="105" y="77"/>
                    <a:pt x="95" y="81"/>
                  </a:cubicBezTo>
                  <a:cubicBezTo>
                    <a:pt x="93" y="91"/>
                    <a:pt x="89" y="103"/>
                    <a:pt x="82" y="111"/>
                  </a:cubicBezTo>
                  <a:cubicBezTo>
                    <a:pt x="81" y="113"/>
                    <a:pt x="76" y="117"/>
                    <a:pt x="75" y="118"/>
                  </a:cubicBezTo>
                  <a:cubicBezTo>
                    <a:pt x="69" y="122"/>
                    <a:pt x="63" y="126"/>
                    <a:pt x="56" y="128"/>
                  </a:cubicBezTo>
                  <a:cubicBezTo>
                    <a:pt x="37" y="133"/>
                    <a:pt x="37" y="133"/>
                    <a:pt x="33" y="1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7" name="Freeform 77"/>
            <p:cNvSpPr/>
            <p:nvPr userDrawn="1"/>
          </p:nvSpPr>
          <p:spPr bwMode="auto">
            <a:xfrm>
              <a:off x="1630" y="796"/>
              <a:ext cx="94" cy="110"/>
            </a:xfrm>
            <a:custGeom>
              <a:avLst/>
              <a:gdLst>
                <a:gd name="T0" fmla="*/ 17 w 76"/>
                <a:gd name="T1" fmla="*/ 88 h 88"/>
                <a:gd name="T2" fmla="*/ 0 w 76"/>
                <a:gd name="T3" fmla="*/ 70 h 88"/>
                <a:gd name="T4" fmla="*/ 2 w 76"/>
                <a:gd name="T5" fmla="*/ 65 h 88"/>
                <a:gd name="T6" fmla="*/ 50 w 76"/>
                <a:gd name="T7" fmla="*/ 26 h 88"/>
                <a:gd name="T8" fmla="*/ 65 w 76"/>
                <a:gd name="T9" fmla="*/ 5 h 88"/>
                <a:gd name="T10" fmla="*/ 66 w 76"/>
                <a:gd name="T11" fmla="*/ 4 h 88"/>
                <a:gd name="T12" fmla="*/ 66 w 76"/>
                <a:gd name="T13" fmla="*/ 4 h 88"/>
                <a:gd name="T14" fmla="*/ 76 w 76"/>
                <a:gd name="T15" fmla="*/ 5 h 88"/>
                <a:gd name="T16" fmla="*/ 65 w 76"/>
                <a:gd name="T17" fmla="*/ 19 h 88"/>
                <a:gd name="T18" fmla="*/ 54 w 76"/>
                <a:gd name="T19" fmla="*/ 43 h 88"/>
                <a:gd name="T20" fmla="*/ 48 w 76"/>
                <a:gd name="T21" fmla="*/ 54 h 88"/>
                <a:gd name="T22" fmla="*/ 35 w 76"/>
                <a:gd name="T23" fmla="*/ 72 h 88"/>
                <a:gd name="T24" fmla="*/ 21 w 76"/>
                <a:gd name="T25" fmla="*/ 87 h 88"/>
                <a:gd name="T26" fmla="*/ 17 w 76"/>
                <a:gd name="T2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8">
                  <a:moveTo>
                    <a:pt x="17" y="88"/>
                  </a:moveTo>
                  <a:cubicBezTo>
                    <a:pt x="10" y="84"/>
                    <a:pt x="3" y="76"/>
                    <a:pt x="0" y="70"/>
                  </a:cubicBezTo>
                  <a:cubicBezTo>
                    <a:pt x="0" y="69"/>
                    <a:pt x="1" y="67"/>
                    <a:pt x="2" y="65"/>
                  </a:cubicBezTo>
                  <a:cubicBezTo>
                    <a:pt x="18" y="52"/>
                    <a:pt x="35" y="41"/>
                    <a:pt x="50" y="26"/>
                  </a:cubicBezTo>
                  <a:cubicBezTo>
                    <a:pt x="54" y="19"/>
                    <a:pt x="60" y="12"/>
                    <a:pt x="65" y="5"/>
                  </a:cubicBezTo>
                  <a:cubicBezTo>
                    <a:pt x="65" y="5"/>
                    <a:pt x="66" y="5"/>
                    <a:pt x="66" y="4"/>
                  </a:cubicBezTo>
                  <a:cubicBezTo>
                    <a:pt x="66" y="4"/>
                    <a:pt x="66" y="4"/>
                    <a:pt x="66" y="4"/>
                  </a:cubicBezTo>
                  <a:cubicBezTo>
                    <a:pt x="70" y="0"/>
                    <a:pt x="72" y="0"/>
                    <a:pt x="76" y="5"/>
                  </a:cubicBezTo>
                  <a:cubicBezTo>
                    <a:pt x="76" y="10"/>
                    <a:pt x="68" y="14"/>
                    <a:pt x="65" y="19"/>
                  </a:cubicBezTo>
                  <a:cubicBezTo>
                    <a:pt x="62" y="27"/>
                    <a:pt x="58" y="35"/>
                    <a:pt x="54" y="43"/>
                  </a:cubicBezTo>
                  <a:cubicBezTo>
                    <a:pt x="53" y="45"/>
                    <a:pt x="53" y="45"/>
                    <a:pt x="48" y="54"/>
                  </a:cubicBezTo>
                  <a:cubicBezTo>
                    <a:pt x="43" y="57"/>
                    <a:pt x="37" y="66"/>
                    <a:pt x="35" y="72"/>
                  </a:cubicBezTo>
                  <a:cubicBezTo>
                    <a:pt x="29" y="75"/>
                    <a:pt x="27" y="84"/>
                    <a:pt x="21" y="87"/>
                  </a:cubicBezTo>
                  <a:cubicBezTo>
                    <a:pt x="19" y="87"/>
                    <a:pt x="18" y="87"/>
                    <a:pt x="17" y="88"/>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8" name="Freeform 78"/>
            <p:cNvSpPr/>
            <p:nvPr userDrawn="1"/>
          </p:nvSpPr>
          <p:spPr bwMode="auto">
            <a:xfrm>
              <a:off x="1749" y="791"/>
              <a:ext cx="53" cy="41"/>
            </a:xfrm>
            <a:custGeom>
              <a:avLst/>
              <a:gdLst>
                <a:gd name="T0" fmla="*/ 19 w 43"/>
                <a:gd name="T1" fmla="*/ 33 h 33"/>
                <a:gd name="T2" fmla="*/ 0 w 43"/>
                <a:gd name="T3" fmla="*/ 20 h 33"/>
                <a:gd name="T4" fmla="*/ 2 w 43"/>
                <a:gd name="T5" fmla="*/ 14 h 33"/>
                <a:gd name="T6" fmla="*/ 6 w 43"/>
                <a:gd name="T7" fmla="*/ 13 h 33"/>
                <a:gd name="T8" fmla="*/ 17 w 43"/>
                <a:gd name="T9" fmla="*/ 12 h 33"/>
                <a:gd name="T10" fmla="*/ 43 w 43"/>
                <a:gd name="T11" fmla="*/ 5 h 33"/>
                <a:gd name="T12" fmla="*/ 19 w 4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43" h="33">
                  <a:moveTo>
                    <a:pt x="19" y="33"/>
                  </a:moveTo>
                  <a:cubicBezTo>
                    <a:pt x="9" y="33"/>
                    <a:pt x="6" y="26"/>
                    <a:pt x="0" y="20"/>
                  </a:cubicBezTo>
                  <a:cubicBezTo>
                    <a:pt x="0" y="18"/>
                    <a:pt x="2" y="16"/>
                    <a:pt x="2" y="14"/>
                  </a:cubicBezTo>
                  <a:cubicBezTo>
                    <a:pt x="4" y="14"/>
                    <a:pt x="4" y="14"/>
                    <a:pt x="6" y="13"/>
                  </a:cubicBezTo>
                  <a:cubicBezTo>
                    <a:pt x="10" y="12"/>
                    <a:pt x="12" y="12"/>
                    <a:pt x="17" y="12"/>
                  </a:cubicBezTo>
                  <a:cubicBezTo>
                    <a:pt x="22" y="11"/>
                    <a:pt x="38" y="0"/>
                    <a:pt x="43" y="5"/>
                  </a:cubicBezTo>
                  <a:cubicBezTo>
                    <a:pt x="43" y="17"/>
                    <a:pt x="30" y="30"/>
                    <a:pt x="19"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9" name="Freeform 79"/>
            <p:cNvSpPr/>
            <p:nvPr userDrawn="1"/>
          </p:nvSpPr>
          <p:spPr bwMode="auto">
            <a:xfrm>
              <a:off x="1668" y="766"/>
              <a:ext cx="36" cy="42"/>
            </a:xfrm>
            <a:custGeom>
              <a:avLst/>
              <a:gdLst>
                <a:gd name="T0" fmla="*/ 5 w 29"/>
                <a:gd name="T1" fmla="*/ 34 h 34"/>
                <a:gd name="T2" fmla="*/ 0 w 29"/>
                <a:gd name="T3" fmla="*/ 9 h 34"/>
                <a:gd name="T4" fmla="*/ 19 w 29"/>
                <a:gd name="T5" fmla="*/ 6 h 34"/>
                <a:gd name="T6" fmla="*/ 23 w 29"/>
                <a:gd name="T7" fmla="*/ 26 h 34"/>
                <a:gd name="T8" fmla="*/ 5 w 29"/>
                <a:gd name="T9" fmla="*/ 34 h 34"/>
              </a:gdLst>
              <a:ahLst/>
              <a:cxnLst>
                <a:cxn ang="0">
                  <a:pos x="T0" y="T1"/>
                </a:cxn>
                <a:cxn ang="0">
                  <a:pos x="T2" y="T3"/>
                </a:cxn>
                <a:cxn ang="0">
                  <a:pos x="T4" y="T5"/>
                </a:cxn>
                <a:cxn ang="0">
                  <a:pos x="T6" y="T7"/>
                </a:cxn>
                <a:cxn ang="0">
                  <a:pos x="T8" y="T9"/>
                </a:cxn>
              </a:cxnLst>
              <a:rect l="0" t="0" r="r" b="b"/>
              <a:pathLst>
                <a:path w="29" h="34">
                  <a:moveTo>
                    <a:pt x="5" y="34"/>
                  </a:moveTo>
                  <a:cubicBezTo>
                    <a:pt x="1" y="30"/>
                    <a:pt x="0" y="14"/>
                    <a:pt x="0" y="9"/>
                  </a:cubicBezTo>
                  <a:cubicBezTo>
                    <a:pt x="3" y="0"/>
                    <a:pt x="12" y="0"/>
                    <a:pt x="19" y="6"/>
                  </a:cubicBezTo>
                  <a:cubicBezTo>
                    <a:pt x="25" y="14"/>
                    <a:pt x="29" y="17"/>
                    <a:pt x="23" y="26"/>
                  </a:cubicBezTo>
                  <a:cubicBezTo>
                    <a:pt x="16" y="32"/>
                    <a:pt x="13" y="32"/>
                    <a:pt x="5" y="3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0" name="Freeform 80"/>
            <p:cNvSpPr/>
            <p:nvPr userDrawn="1"/>
          </p:nvSpPr>
          <p:spPr bwMode="auto">
            <a:xfrm>
              <a:off x="1748" y="739"/>
              <a:ext cx="63" cy="60"/>
            </a:xfrm>
            <a:custGeom>
              <a:avLst/>
              <a:gdLst>
                <a:gd name="T0" fmla="*/ 17 w 51"/>
                <a:gd name="T1" fmla="*/ 48 h 48"/>
                <a:gd name="T2" fmla="*/ 21 w 51"/>
                <a:gd name="T3" fmla="*/ 30 h 48"/>
                <a:gd name="T4" fmla="*/ 13 w 51"/>
                <a:gd name="T5" fmla="*/ 32 h 48"/>
                <a:gd name="T6" fmla="*/ 3 w 51"/>
                <a:gd name="T7" fmla="*/ 15 h 48"/>
                <a:gd name="T8" fmla="*/ 13 w 51"/>
                <a:gd name="T9" fmla="*/ 11 h 48"/>
                <a:gd name="T10" fmla="*/ 33 w 51"/>
                <a:gd name="T11" fmla="*/ 2 h 48"/>
                <a:gd name="T12" fmla="*/ 51 w 51"/>
                <a:gd name="T13" fmla="*/ 18 h 48"/>
                <a:gd name="T14" fmla="*/ 39 w 51"/>
                <a:gd name="T15" fmla="*/ 36 h 48"/>
                <a:gd name="T16" fmla="*/ 22 w 51"/>
                <a:gd name="T17" fmla="*/ 47 h 48"/>
                <a:gd name="T18" fmla="*/ 17 w 51"/>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17" y="48"/>
                  </a:moveTo>
                  <a:cubicBezTo>
                    <a:pt x="16" y="43"/>
                    <a:pt x="23" y="33"/>
                    <a:pt x="21" y="30"/>
                  </a:cubicBezTo>
                  <a:cubicBezTo>
                    <a:pt x="18" y="31"/>
                    <a:pt x="16" y="32"/>
                    <a:pt x="13" y="32"/>
                  </a:cubicBezTo>
                  <a:cubicBezTo>
                    <a:pt x="7" y="29"/>
                    <a:pt x="0" y="21"/>
                    <a:pt x="3" y="15"/>
                  </a:cubicBezTo>
                  <a:cubicBezTo>
                    <a:pt x="7" y="10"/>
                    <a:pt x="6" y="12"/>
                    <a:pt x="13" y="11"/>
                  </a:cubicBezTo>
                  <a:cubicBezTo>
                    <a:pt x="19" y="8"/>
                    <a:pt x="26" y="5"/>
                    <a:pt x="33" y="2"/>
                  </a:cubicBezTo>
                  <a:cubicBezTo>
                    <a:pt x="45" y="0"/>
                    <a:pt x="50" y="6"/>
                    <a:pt x="51" y="18"/>
                  </a:cubicBezTo>
                  <a:cubicBezTo>
                    <a:pt x="49" y="25"/>
                    <a:pt x="44" y="31"/>
                    <a:pt x="39" y="36"/>
                  </a:cubicBezTo>
                  <a:cubicBezTo>
                    <a:pt x="33" y="40"/>
                    <a:pt x="27" y="44"/>
                    <a:pt x="22" y="47"/>
                  </a:cubicBezTo>
                  <a:cubicBezTo>
                    <a:pt x="20" y="47"/>
                    <a:pt x="19" y="48"/>
                    <a:pt x="17" y="48"/>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1" name="Freeform 81"/>
            <p:cNvSpPr/>
            <p:nvPr userDrawn="1"/>
          </p:nvSpPr>
          <p:spPr bwMode="auto">
            <a:xfrm>
              <a:off x="1687" y="715"/>
              <a:ext cx="38" cy="42"/>
            </a:xfrm>
            <a:custGeom>
              <a:avLst/>
              <a:gdLst>
                <a:gd name="T0" fmla="*/ 3 w 31"/>
                <a:gd name="T1" fmla="*/ 34 h 34"/>
                <a:gd name="T2" fmla="*/ 3 w 31"/>
                <a:gd name="T3" fmla="*/ 29 h 34"/>
                <a:gd name="T4" fmla="*/ 0 w 31"/>
                <a:gd name="T5" fmla="*/ 16 h 34"/>
                <a:gd name="T6" fmla="*/ 7 w 31"/>
                <a:gd name="T7" fmla="*/ 0 h 34"/>
                <a:gd name="T8" fmla="*/ 26 w 31"/>
                <a:gd name="T9" fmla="*/ 23 h 34"/>
                <a:gd name="T10" fmla="*/ 3 w 31"/>
                <a:gd name="T11" fmla="*/ 34 h 34"/>
              </a:gdLst>
              <a:ahLst/>
              <a:cxnLst>
                <a:cxn ang="0">
                  <a:pos x="T0" y="T1"/>
                </a:cxn>
                <a:cxn ang="0">
                  <a:pos x="T2" y="T3"/>
                </a:cxn>
                <a:cxn ang="0">
                  <a:pos x="T4" y="T5"/>
                </a:cxn>
                <a:cxn ang="0">
                  <a:pos x="T6" y="T7"/>
                </a:cxn>
                <a:cxn ang="0">
                  <a:pos x="T8" y="T9"/>
                </a:cxn>
                <a:cxn ang="0">
                  <a:pos x="T10" y="T11"/>
                </a:cxn>
              </a:cxnLst>
              <a:rect l="0" t="0" r="r" b="b"/>
              <a:pathLst>
                <a:path w="31" h="34">
                  <a:moveTo>
                    <a:pt x="3" y="34"/>
                  </a:moveTo>
                  <a:cubicBezTo>
                    <a:pt x="1" y="32"/>
                    <a:pt x="2" y="31"/>
                    <a:pt x="3" y="29"/>
                  </a:cubicBezTo>
                  <a:cubicBezTo>
                    <a:pt x="3" y="24"/>
                    <a:pt x="0" y="20"/>
                    <a:pt x="0" y="16"/>
                  </a:cubicBezTo>
                  <a:cubicBezTo>
                    <a:pt x="1" y="7"/>
                    <a:pt x="0" y="4"/>
                    <a:pt x="7" y="0"/>
                  </a:cubicBezTo>
                  <a:cubicBezTo>
                    <a:pt x="12" y="3"/>
                    <a:pt x="31" y="12"/>
                    <a:pt x="26" y="23"/>
                  </a:cubicBezTo>
                  <a:cubicBezTo>
                    <a:pt x="21" y="29"/>
                    <a:pt x="11" y="33"/>
                    <a:pt x="3" y="3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2" name="Freeform 82"/>
            <p:cNvSpPr/>
            <p:nvPr userDrawn="1"/>
          </p:nvSpPr>
          <p:spPr bwMode="auto">
            <a:xfrm>
              <a:off x="1365" y="728"/>
              <a:ext cx="244" cy="186"/>
            </a:xfrm>
            <a:custGeom>
              <a:avLst/>
              <a:gdLst>
                <a:gd name="T0" fmla="*/ 20 w 197"/>
                <a:gd name="T1" fmla="*/ 150 h 150"/>
                <a:gd name="T2" fmla="*/ 13 w 197"/>
                <a:gd name="T3" fmla="*/ 119 h 150"/>
                <a:gd name="T4" fmla="*/ 17 w 197"/>
                <a:gd name="T5" fmla="*/ 114 h 150"/>
                <a:gd name="T6" fmla="*/ 17 w 197"/>
                <a:gd name="T7" fmla="*/ 113 h 150"/>
                <a:gd name="T8" fmla="*/ 44 w 197"/>
                <a:gd name="T9" fmla="*/ 77 h 150"/>
                <a:gd name="T10" fmla="*/ 52 w 197"/>
                <a:gd name="T11" fmla="*/ 67 h 150"/>
                <a:gd name="T12" fmla="*/ 53 w 197"/>
                <a:gd name="T13" fmla="*/ 78 h 150"/>
                <a:gd name="T14" fmla="*/ 60 w 197"/>
                <a:gd name="T15" fmla="*/ 77 h 150"/>
                <a:gd name="T16" fmla="*/ 85 w 197"/>
                <a:gd name="T17" fmla="*/ 58 h 150"/>
                <a:gd name="T18" fmla="*/ 87 w 197"/>
                <a:gd name="T19" fmla="*/ 48 h 150"/>
                <a:gd name="T20" fmla="*/ 68 w 197"/>
                <a:gd name="T21" fmla="*/ 44 h 150"/>
                <a:gd name="T22" fmla="*/ 88 w 197"/>
                <a:gd name="T23" fmla="*/ 29 h 150"/>
                <a:gd name="T24" fmla="*/ 92 w 197"/>
                <a:gd name="T25" fmla="*/ 9 h 150"/>
                <a:gd name="T26" fmla="*/ 109 w 197"/>
                <a:gd name="T27" fmla="*/ 22 h 150"/>
                <a:gd name="T28" fmla="*/ 110 w 197"/>
                <a:gd name="T29" fmla="*/ 37 h 150"/>
                <a:gd name="T30" fmla="*/ 108 w 197"/>
                <a:gd name="T31" fmla="*/ 46 h 150"/>
                <a:gd name="T32" fmla="*/ 111 w 197"/>
                <a:gd name="T33" fmla="*/ 46 h 150"/>
                <a:gd name="T34" fmla="*/ 131 w 197"/>
                <a:gd name="T35" fmla="*/ 32 h 150"/>
                <a:gd name="T36" fmla="*/ 140 w 197"/>
                <a:gd name="T37" fmla="*/ 5 h 150"/>
                <a:gd name="T38" fmla="*/ 163 w 197"/>
                <a:gd name="T39" fmla="*/ 11 h 150"/>
                <a:gd name="T40" fmla="*/ 176 w 197"/>
                <a:gd name="T41" fmla="*/ 5 h 150"/>
                <a:gd name="T42" fmla="*/ 182 w 197"/>
                <a:gd name="T43" fmla="*/ 4 h 150"/>
                <a:gd name="T44" fmla="*/ 184 w 197"/>
                <a:gd name="T45" fmla="*/ 13 h 150"/>
                <a:gd name="T46" fmla="*/ 157 w 197"/>
                <a:gd name="T47" fmla="*/ 39 h 150"/>
                <a:gd name="T48" fmla="*/ 166 w 197"/>
                <a:gd name="T49" fmla="*/ 29 h 150"/>
                <a:gd name="T50" fmla="*/ 190 w 197"/>
                <a:gd name="T51" fmla="*/ 34 h 150"/>
                <a:gd name="T52" fmla="*/ 184 w 197"/>
                <a:gd name="T53" fmla="*/ 50 h 150"/>
                <a:gd name="T54" fmla="*/ 182 w 197"/>
                <a:gd name="T55" fmla="*/ 54 h 150"/>
                <a:gd name="T56" fmla="*/ 182 w 197"/>
                <a:gd name="T57" fmla="*/ 93 h 150"/>
                <a:gd name="T58" fmla="*/ 173 w 197"/>
                <a:gd name="T59" fmla="*/ 107 h 150"/>
                <a:gd name="T60" fmla="*/ 173 w 197"/>
                <a:gd name="T61" fmla="*/ 107 h 150"/>
                <a:gd name="T62" fmla="*/ 172 w 197"/>
                <a:gd name="T63" fmla="*/ 107 h 150"/>
                <a:gd name="T64" fmla="*/ 158 w 197"/>
                <a:gd name="T65" fmla="*/ 113 h 150"/>
                <a:gd name="T66" fmla="*/ 158 w 197"/>
                <a:gd name="T67" fmla="*/ 58 h 150"/>
                <a:gd name="T68" fmla="*/ 157 w 197"/>
                <a:gd name="T69" fmla="*/ 58 h 150"/>
                <a:gd name="T70" fmla="*/ 139 w 197"/>
                <a:gd name="T71" fmla="*/ 89 h 150"/>
                <a:gd name="T72" fmla="*/ 124 w 197"/>
                <a:gd name="T73" fmla="*/ 80 h 150"/>
                <a:gd name="T74" fmla="*/ 128 w 197"/>
                <a:gd name="T75" fmla="*/ 76 h 150"/>
                <a:gd name="T76" fmla="*/ 130 w 197"/>
                <a:gd name="T77" fmla="*/ 45 h 150"/>
                <a:gd name="T78" fmla="*/ 111 w 197"/>
                <a:gd name="T79" fmla="*/ 64 h 150"/>
                <a:gd name="T80" fmla="*/ 102 w 197"/>
                <a:gd name="T81" fmla="*/ 70 h 150"/>
                <a:gd name="T82" fmla="*/ 97 w 197"/>
                <a:gd name="T83" fmla="*/ 91 h 150"/>
                <a:gd name="T84" fmla="*/ 92 w 197"/>
                <a:gd name="T85" fmla="*/ 101 h 150"/>
                <a:gd name="T86" fmla="*/ 91 w 197"/>
                <a:gd name="T87" fmla="*/ 102 h 150"/>
                <a:gd name="T88" fmla="*/ 74 w 197"/>
                <a:gd name="T89" fmla="*/ 110 h 150"/>
                <a:gd name="T90" fmla="*/ 74 w 197"/>
                <a:gd name="T91" fmla="*/ 107 h 150"/>
                <a:gd name="T92" fmla="*/ 82 w 197"/>
                <a:gd name="T93" fmla="*/ 85 h 150"/>
                <a:gd name="T94" fmla="*/ 63 w 197"/>
                <a:gd name="T95" fmla="*/ 94 h 150"/>
                <a:gd name="T96" fmla="*/ 53 w 197"/>
                <a:gd name="T97" fmla="*/ 91 h 150"/>
                <a:gd name="T98" fmla="*/ 52 w 197"/>
                <a:gd name="T99" fmla="*/ 90 h 150"/>
                <a:gd name="T100" fmla="*/ 48 w 197"/>
                <a:gd name="T101" fmla="*/ 88 h 150"/>
                <a:gd name="T102" fmla="*/ 44 w 197"/>
                <a:gd name="T103" fmla="*/ 100 h 150"/>
                <a:gd name="T104" fmla="*/ 27 w 197"/>
                <a:gd name="T105" fmla="*/ 147 h 150"/>
                <a:gd name="T106" fmla="*/ 20 w 197"/>
                <a:gd name="T10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50">
                  <a:moveTo>
                    <a:pt x="20" y="150"/>
                  </a:moveTo>
                  <a:cubicBezTo>
                    <a:pt x="9" y="146"/>
                    <a:pt x="0" y="124"/>
                    <a:pt x="13" y="119"/>
                  </a:cubicBezTo>
                  <a:cubicBezTo>
                    <a:pt x="13" y="117"/>
                    <a:pt x="15" y="115"/>
                    <a:pt x="17" y="114"/>
                  </a:cubicBezTo>
                  <a:cubicBezTo>
                    <a:pt x="17" y="114"/>
                    <a:pt x="17" y="113"/>
                    <a:pt x="17" y="113"/>
                  </a:cubicBezTo>
                  <a:cubicBezTo>
                    <a:pt x="27" y="103"/>
                    <a:pt x="35" y="88"/>
                    <a:pt x="44" y="77"/>
                  </a:cubicBezTo>
                  <a:cubicBezTo>
                    <a:pt x="46" y="72"/>
                    <a:pt x="47" y="68"/>
                    <a:pt x="52" y="67"/>
                  </a:cubicBezTo>
                  <a:cubicBezTo>
                    <a:pt x="55" y="69"/>
                    <a:pt x="54" y="74"/>
                    <a:pt x="53" y="78"/>
                  </a:cubicBezTo>
                  <a:cubicBezTo>
                    <a:pt x="54" y="79"/>
                    <a:pt x="58" y="78"/>
                    <a:pt x="60" y="77"/>
                  </a:cubicBezTo>
                  <a:cubicBezTo>
                    <a:pt x="68" y="71"/>
                    <a:pt x="78" y="65"/>
                    <a:pt x="85" y="58"/>
                  </a:cubicBezTo>
                  <a:cubicBezTo>
                    <a:pt x="86" y="55"/>
                    <a:pt x="86" y="52"/>
                    <a:pt x="87" y="48"/>
                  </a:cubicBezTo>
                  <a:cubicBezTo>
                    <a:pt x="81" y="50"/>
                    <a:pt x="64" y="54"/>
                    <a:pt x="68" y="44"/>
                  </a:cubicBezTo>
                  <a:cubicBezTo>
                    <a:pt x="75" y="41"/>
                    <a:pt x="84" y="36"/>
                    <a:pt x="88" y="29"/>
                  </a:cubicBezTo>
                  <a:cubicBezTo>
                    <a:pt x="90" y="22"/>
                    <a:pt x="89" y="14"/>
                    <a:pt x="92" y="9"/>
                  </a:cubicBezTo>
                  <a:cubicBezTo>
                    <a:pt x="99" y="5"/>
                    <a:pt x="108" y="14"/>
                    <a:pt x="109" y="22"/>
                  </a:cubicBezTo>
                  <a:cubicBezTo>
                    <a:pt x="112" y="27"/>
                    <a:pt x="121" y="21"/>
                    <a:pt x="110" y="37"/>
                  </a:cubicBezTo>
                  <a:cubicBezTo>
                    <a:pt x="108" y="39"/>
                    <a:pt x="108" y="42"/>
                    <a:pt x="108" y="46"/>
                  </a:cubicBezTo>
                  <a:cubicBezTo>
                    <a:pt x="109" y="46"/>
                    <a:pt x="110" y="46"/>
                    <a:pt x="111" y="46"/>
                  </a:cubicBezTo>
                  <a:cubicBezTo>
                    <a:pt x="117" y="41"/>
                    <a:pt x="124" y="36"/>
                    <a:pt x="131" y="32"/>
                  </a:cubicBezTo>
                  <a:cubicBezTo>
                    <a:pt x="133" y="22"/>
                    <a:pt x="135" y="14"/>
                    <a:pt x="140" y="5"/>
                  </a:cubicBezTo>
                  <a:cubicBezTo>
                    <a:pt x="147" y="0"/>
                    <a:pt x="156" y="5"/>
                    <a:pt x="163" y="11"/>
                  </a:cubicBezTo>
                  <a:cubicBezTo>
                    <a:pt x="168" y="11"/>
                    <a:pt x="172" y="8"/>
                    <a:pt x="176" y="5"/>
                  </a:cubicBezTo>
                  <a:cubicBezTo>
                    <a:pt x="178" y="4"/>
                    <a:pt x="178" y="4"/>
                    <a:pt x="182" y="4"/>
                  </a:cubicBezTo>
                  <a:cubicBezTo>
                    <a:pt x="183" y="7"/>
                    <a:pt x="184" y="9"/>
                    <a:pt x="184" y="13"/>
                  </a:cubicBezTo>
                  <a:cubicBezTo>
                    <a:pt x="181" y="24"/>
                    <a:pt x="151" y="27"/>
                    <a:pt x="157" y="39"/>
                  </a:cubicBezTo>
                  <a:cubicBezTo>
                    <a:pt x="162" y="39"/>
                    <a:pt x="164" y="33"/>
                    <a:pt x="166" y="29"/>
                  </a:cubicBezTo>
                  <a:cubicBezTo>
                    <a:pt x="171" y="26"/>
                    <a:pt x="184" y="30"/>
                    <a:pt x="190" y="34"/>
                  </a:cubicBezTo>
                  <a:cubicBezTo>
                    <a:pt x="197" y="42"/>
                    <a:pt x="192" y="45"/>
                    <a:pt x="184" y="50"/>
                  </a:cubicBezTo>
                  <a:cubicBezTo>
                    <a:pt x="183" y="52"/>
                    <a:pt x="183" y="53"/>
                    <a:pt x="182" y="54"/>
                  </a:cubicBezTo>
                  <a:cubicBezTo>
                    <a:pt x="181" y="70"/>
                    <a:pt x="181" y="70"/>
                    <a:pt x="182" y="93"/>
                  </a:cubicBezTo>
                  <a:cubicBezTo>
                    <a:pt x="179" y="99"/>
                    <a:pt x="177" y="102"/>
                    <a:pt x="173" y="107"/>
                  </a:cubicBezTo>
                  <a:cubicBezTo>
                    <a:pt x="173" y="107"/>
                    <a:pt x="173" y="107"/>
                    <a:pt x="173" y="107"/>
                  </a:cubicBezTo>
                  <a:cubicBezTo>
                    <a:pt x="172" y="107"/>
                    <a:pt x="172" y="107"/>
                    <a:pt x="172" y="107"/>
                  </a:cubicBezTo>
                  <a:cubicBezTo>
                    <a:pt x="169" y="112"/>
                    <a:pt x="162" y="117"/>
                    <a:pt x="158" y="113"/>
                  </a:cubicBezTo>
                  <a:cubicBezTo>
                    <a:pt x="158" y="94"/>
                    <a:pt x="159" y="75"/>
                    <a:pt x="158" y="58"/>
                  </a:cubicBezTo>
                  <a:cubicBezTo>
                    <a:pt x="158" y="58"/>
                    <a:pt x="157" y="58"/>
                    <a:pt x="157" y="58"/>
                  </a:cubicBezTo>
                  <a:cubicBezTo>
                    <a:pt x="156" y="67"/>
                    <a:pt x="147" y="84"/>
                    <a:pt x="139" y="89"/>
                  </a:cubicBezTo>
                  <a:cubicBezTo>
                    <a:pt x="132" y="90"/>
                    <a:pt x="126" y="86"/>
                    <a:pt x="124" y="80"/>
                  </a:cubicBezTo>
                  <a:cubicBezTo>
                    <a:pt x="125" y="78"/>
                    <a:pt x="126" y="77"/>
                    <a:pt x="128" y="76"/>
                  </a:cubicBezTo>
                  <a:cubicBezTo>
                    <a:pt x="132" y="68"/>
                    <a:pt x="130" y="53"/>
                    <a:pt x="130" y="45"/>
                  </a:cubicBezTo>
                  <a:cubicBezTo>
                    <a:pt x="125" y="46"/>
                    <a:pt x="115" y="59"/>
                    <a:pt x="111" y="64"/>
                  </a:cubicBezTo>
                  <a:cubicBezTo>
                    <a:pt x="108" y="66"/>
                    <a:pt x="105" y="68"/>
                    <a:pt x="102" y="70"/>
                  </a:cubicBezTo>
                  <a:cubicBezTo>
                    <a:pt x="100" y="77"/>
                    <a:pt x="98" y="84"/>
                    <a:pt x="97" y="91"/>
                  </a:cubicBezTo>
                  <a:cubicBezTo>
                    <a:pt x="95" y="95"/>
                    <a:pt x="93" y="98"/>
                    <a:pt x="92" y="101"/>
                  </a:cubicBezTo>
                  <a:cubicBezTo>
                    <a:pt x="91" y="101"/>
                    <a:pt x="91" y="101"/>
                    <a:pt x="91" y="102"/>
                  </a:cubicBezTo>
                  <a:cubicBezTo>
                    <a:pt x="88" y="106"/>
                    <a:pt x="80" y="118"/>
                    <a:pt x="74" y="110"/>
                  </a:cubicBezTo>
                  <a:cubicBezTo>
                    <a:pt x="74" y="109"/>
                    <a:pt x="74" y="108"/>
                    <a:pt x="74" y="107"/>
                  </a:cubicBezTo>
                  <a:cubicBezTo>
                    <a:pt x="79" y="101"/>
                    <a:pt x="82" y="92"/>
                    <a:pt x="82" y="85"/>
                  </a:cubicBezTo>
                  <a:cubicBezTo>
                    <a:pt x="75" y="87"/>
                    <a:pt x="70" y="94"/>
                    <a:pt x="63" y="94"/>
                  </a:cubicBezTo>
                  <a:cubicBezTo>
                    <a:pt x="59" y="93"/>
                    <a:pt x="55" y="92"/>
                    <a:pt x="53" y="91"/>
                  </a:cubicBezTo>
                  <a:cubicBezTo>
                    <a:pt x="53" y="90"/>
                    <a:pt x="53" y="90"/>
                    <a:pt x="52" y="90"/>
                  </a:cubicBezTo>
                  <a:cubicBezTo>
                    <a:pt x="51" y="89"/>
                    <a:pt x="49" y="87"/>
                    <a:pt x="48" y="88"/>
                  </a:cubicBezTo>
                  <a:cubicBezTo>
                    <a:pt x="47" y="91"/>
                    <a:pt x="45" y="96"/>
                    <a:pt x="44" y="100"/>
                  </a:cubicBezTo>
                  <a:cubicBezTo>
                    <a:pt x="37" y="115"/>
                    <a:pt x="32" y="130"/>
                    <a:pt x="27" y="147"/>
                  </a:cubicBezTo>
                  <a:cubicBezTo>
                    <a:pt x="24" y="149"/>
                    <a:pt x="23" y="150"/>
                    <a:pt x="20" y="15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3" name="Freeform 83"/>
            <p:cNvSpPr/>
            <p:nvPr userDrawn="1"/>
          </p:nvSpPr>
          <p:spPr bwMode="auto">
            <a:xfrm>
              <a:off x="1401" y="757"/>
              <a:ext cx="37" cy="49"/>
            </a:xfrm>
            <a:custGeom>
              <a:avLst/>
              <a:gdLst>
                <a:gd name="T0" fmla="*/ 5 w 30"/>
                <a:gd name="T1" fmla="*/ 39 h 39"/>
                <a:gd name="T2" fmla="*/ 6 w 30"/>
                <a:gd name="T3" fmla="*/ 28 h 39"/>
                <a:gd name="T4" fmla="*/ 6 w 30"/>
                <a:gd name="T5" fmla="*/ 1 h 39"/>
                <a:gd name="T6" fmla="*/ 10 w 30"/>
                <a:gd name="T7" fmla="*/ 0 h 39"/>
                <a:gd name="T8" fmla="*/ 25 w 30"/>
                <a:gd name="T9" fmla="*/ 17 h 39"/>
                <a:gd name="T10" fmla="*/ 5 w 30"/>
                <a:gd name="T11" fmla="*/ 39 h 39"/>
              </a:gdLst>
              <a:ahLst/>
              <a:cxnLst>
                <a:cxn ang="0">
                  <a:pos x="T0" y="T1"/>
                </a:cxn>
                <a:cxn ang="0">
                  <a:pos x="T2" y="T3"/>
                </a:cxn>
                <a:cxn ang="0">
                  <a:pos x="T4" y="T5"/>
                </a:cxn>
                <a:cxn ang="0">
                  <a:pos x="T6" y="T7"/>
                </a:cxn>
                <a:cxn ang="0">
                  <a:pos x="T8" y="T9"/>
                </a:cxn>
                <a:cxn ang="0">
                  <a:pos x="T10" y="T11"/>
                </a:cxn>
              </a:cxnLst>
              <a:rect l="0" t="0" r="r" b="b"/>
              <a:pathLst>
                <a:path w="30" h="39">
                  <a:moveTo>
                    <a:pt x="5" y="39"/>
                  </a:moveTo>
                  <a:cubicBezTo>
                    <a:pt x="3" y="35"/>
                    <a:pt x="6" y="31"/>
                    <a:pt x="6" y="28"/>
                  </a:cubicBezTo>
                  <a:cubicBezTo>
                    <a:pt x="3" y="17"/>
                    <a:pt x="0" y="9"/>
                    <a:pt x="6" y="1"/>
                  </a:cubicBezTo>
                  <a:cubicBezTo>
                    <a:pt x="7" y="0"/>
                    <a:pt x="9" y="0"/>
                    <a:pt x="10" y="0"/>
                  </a:cubicBezTo>
                  <a:cubicBezTo>
                    <a:pt x="14" y="4"/>
                    <a:pt x="21" y="11"/>
                    <a:pt x="25" y="17"/>
                  </a:cubicBezTo>
                  <a:cubicBezTo>
                    <a:pt x="30" y="29"/>
                    <a:pt x="14" y="35"/>
                    <a:pt x="5" y="3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4" name="Freeform 84"/>
            <p:cNvSpPr/>
            <p:nvPr userDrawn="1"/>
          </p:nvSpPr>
          <p:spPr bwMode="auto">
            <a:xfrm>
              <a:off x="1411" y="708"/>
              <a:ext cx="46" cy="47"/>
            </a:xfrm>
            <a:custGeom>
              <a:avLst/>
              <a:gdLst>
                <a:gd name="T0" fmla="*/ 7 w 37"/>
                <a:gd name="T1" fmla="*/ 38 h 38"/>
                <a:gd name="T2" fmla="*/ 4 w 37"/>
                <a:gd name="T3" fmla="*/ 36 h 38"/>
                <a:gd name="T4" fmla="*/ 6 w 37"/>
                <a:gd name="T5" fmla="*/ 29 h 38"/>
                <a:gd name="T6" fmla="*/ 11 w 37"/>
                <a:gd name="T7" fmla="*/ 0 h 38"/>
                <a:gd name="T8" fmla="*/ 16 w 37"/>
                <a:gd name="T9" fmla="*/ 7 h 38"/>
                <a:gd name="T10" fmla="*/ 24 w 37"/>
                <a:gd name="T11" fmla="*/ 32 h 38"/>
                <a:gd name="T12" fmla="*/ 7 w 37"/>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7" h="38">
                  <a:moveTo>
                    <a:pt x="7" y="38"/>
                  </a:moveTo>
                  <a:cubicBezTo>
                    <a:pt x="5" y="37"/>
                    <a:pt x="5" y="37"/>
                    <a:pt x="4" y="36"/>
                  </a:cubicBezTo>
                  <a:cubicBezTo>
                    <a:pt x="6" y="33"/>
                    <a:pt x="7" y="32"/>
                    <a:pt x="6" y="29"/>
                  </a:cubicBezTo>
                  <a:cubicBezTo>
                    <a:pt x="0" y="20"/>
                    <a:pt x="0" y="5"/>
                    <a:pt x="11" y="0"/>
                  </a:cubicBezTo>
                  <a:cubicBezTo>
                    <a:pt x="14" y="0"/>
                    <a:pt x="15" y="3"/>
                    <a:pt x="16" y="7"/>
                  </a:cubicBezTo>
                  <a:cubicBezTo>
                    <a:pt x="23" y="14"/>
                    <a:pt x="37" y="23"/>
                    <a:pt x="24" y="32"/>
                  </a:cubicBezTo>
                  <a:cubicBezTo>
                    <a:pt x="18" y="35"/>
                    <a:pt x="13" y="36"/>
                    <a:pt x="7" y="38"/>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5" name="Freeform 85"/>
            <p:cNvSpPr/>
            <p:nvPr userDrawn="1"/>
          </p:nvSpPr>
          <p:spPr bwMode="auto">
            <a:xfrm>
              <a:off x="2067" y="765"/>
              <a:ext cx="26" cy="39"/>
            </a:xfrm>
            <a:custGeom>
              <a:avLst/>
              <a:gdLst>
                <a:gd name="T0" fmla="*/ 10 w 21"/>
                <a:gd name="T1" fmla="*/ 31 h 31"/>
                <a:gd name="T2" fmla="*/ 3 w 21"/>
                <a:gd name="T3" fmla="*/ 4 h 31"/>
                <a:gd name="T4" fmla="*/ 21 w 21"/>
                <a:gd name="T5" fmla="*/ 18 h 31"/>
                <a:gd name="T6" fmla="*/ 10 w 21"/>
                <a:gd name="T7" fmla="*/ 31 h 31"/>
              </a:gdLst>
              <a:ahLst/>
              <a:cxnLst>
                <a:cxn ang="0">
                  <a:pos x="T0" y="T1"/>
                </a:cxn>
                <a:cxn ang="0">
                  <a:pos x="T2" y="T3"/>
                </a:cxn>
                <a:cxn ang="0">
                  <a:pos x="T4" y="T5"/>
                </a:cxn>
                <a:cxn ang="0">
                  <a:pos x="T6" y="T7"/>
                </a:cxn>
              </a:cxnLst>
              <a:rect l="0" t="0" r="r" b="b"/>
              <a:pathLst>
                <a:path w="21" h="31">
                  <a:moveTo>
                    <a:pt x="10" y="31"/>
                  </a:moveTo>
                  <a:cubicBezTo>
                    <a:pt x="0" y="27"/>
                    <a:pt x="2" y="11"/>
                    <a:pt x="3" y="4"/>
                  </a:cubicBezTo>
                  <a:cubicBezTo>
                    <a:pt x="11" y="0"/>
                    <a:pt x="20" y="9"/>
                    <a:pt x="21" y="18"/>
                  </a:cubicBezTo>
                  <a:cubicBezTo>
                    <a:pt x="19" y="27"/>
                    <a:pt x="19" y="29"/>
                    <a:pt x="10" y="3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6" name="Freeform 86"/>
            <p:cNvSpPr>
              <a:spLocks noEditPoints="1"/>
            </p:cNvSpPr>
            <p:nvPr userDrawn="1"/>
          </p:nvSpPr>
          <p:spPr bwMode="auto">
            <a:xfrm>
              <a:off x="2057" y="673"/>
              <a:ext cx="166" cy="224"/>
            </a:xfrm>
            <a:custGeom>
              <a:avLst/>
              <a:gdLst>
                <a:gd name="T0" fmla="*/ 71 w 134"/>
                <a:gd name="T1" fmla="*/ 180 h 180"/>
                <a:gd name="T2" fmla="*/ 34 w 134"/>
                <a:gd name="T3" fmla="*/ 173 h 180"/>
                <a:gd name="T4" fmla="*/ 56 w 134"/>
                <a:gd name="T5" fmla="*/ 148 h 180"/>
                <a:gd name="T6" fmla="*/ 0 w 134"/>
                <a:gd name="T7" fmla="*/ 147 h 180"/>
                <a:gd name="T8" fmla="*/ 56 w 134"/>
                <a:gd name="T9" fmla="*/ 124 h 180"/>
                <a:gd name="T10" fmla="*/ 75 w 134"/>
                <a:gd name="T11" fmla="*/ 108 h 180"/>
                <a:gd name="T12" fmla="*/ 91 w 134"/>
                <a:gd name="T13" fmla="*/ 96 h 180"/>
                <a:gd name="T14" fmla="*/ 32 w 134"/>
                <a:gd name="T15" fmla="*/ 119 h 180"/>
                <a:gd name="T16" fmla="*/ 34 w 134"/>
                <a:gd name="T17" fmla="*/ 108 h 180"/>
                <a:gd name="T18" fmla="*/ 73 w 134"/>
                <a:gd name="T19" fmla="*/ 81 h 180"/>
                <a:gd name="T20" fmla="*/ 71 w 134"/>
                <a:gd name="T21" fmla="*/ 78 h 180"/>
                <a:gd name="T22" fmla="*/ 39 w 134"/>
                <a:gd name="T23" fmla="*/ 93 h 180"/>
                <a:gd name="T24" fmla="*/ 27 w 134"/>
                <a:gd name="T25" fmla="*/ 61 h 180"/>
                <a:gd name="T26" fmla="*/ 33 w 134"/>
                <a:gd name="T27" fmla="*/ 44 h 180"/>
                <a:gd name="T28" fmla="*/ 46 w 134"/>
                <a:gd name="T29" fmla="*/ 56 h 180"/>
                <a:gd name="T30" fmla="*/ 60 w 134"/>
                <a:gd name="T31" fmla="*/ 66 h 180"/>
                <a:gd name="T32" fmla="*/ 68 w 134"/>
                <a:gd name="T33" fmla="*/ 55 h 180"/>
                <a:gd name="T34" fmla="*/ 64 w 134"/>
                <a:gd name="T35" fmla="*/ 45 h 180"/>
                <a:gd name="T36" fmla="*/ 84 w 134"/>
                <a:gd name="T37" fmla="*/ 25 h 180"/>
                <a:gd name="T38" fmla="*/ 111 w 134"/>
                <a:gd name="T39" fmla="*/ 20 h 180"/>
                <a:gd name="T40" fmla="*/ 110 w 134"/>
                <a:gd name="T41" fmla="*/ 29 h 180"/>
                <a:gd name="T42" fmla="*/ 132 w 134"/>
                <a:gd name="T43" fmla="*/ 44 h 180"/>
                <a:gd name="T44" fmla="*/ 115 w 134"/>
                <a:gd name="T45" fmla="*/ 77 h 180"/>
                <a:gd name="T46" fmla="*/ 120 w 134"/>
                <a:gd name="T47" fmla="*/ 94 h 180"/>
                <a:gd name="T48" fmla="*/ 78 w 134"/>
                <a:gd name="T49" fmla="*/ 114 h 180"/>
                <a:gd name="T50" fmla="*/ 92 w 134"/>
                <a:gd name="T51" fmla="*/ 119 h 180"/>
                <a:gd name="T52" fmla="*/ 81 w 134"/>
                <a:gd name="T53" fmla="*/ 140 h 180"/>
                <a:gd name="T54" fmla="*/ 72 w 134"/>
                <a:gd name="T55" fmla="*/ 180 h 180"/>
                <a:gd name="T56" fmla="*/ 106 w 134"/>
                <a:gd name="T57" fmla="*/ 53 h 180"/>
                <a:gd name="T58" fmla="*/ 87 w 134"/>
                <a:gd name="T59" fmla="*/ 59 h 180"/>
                <a:gd name="T60" fmla="*/ 87 w 134"/>
                <a:gd name="T61" fmla="*/ 60 h 180"/>
                <a:gd name="T62" fmla="*/ 92 w 134"/>
                <a:gd name="T63" fmla="*/ 58 h 180"/>
                <a:gd name="T64" fmla="*/ 99 w 134"/>
                <a:gd name="T65" fmla="*/ 6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80">
                  <a:moveTo>
                    <a:pt x="72" y="180"/>
                  </a:moveTo>
                  <a:cubicBezTo>
                    <a:pt x="71" y="180"/>
                    <a:pt x="71" y="180"/>
                    <a:pt x="71" y="180"/>
                  </a:cubicBezTo>
                  <a:cubicBezTo>
                    <a:pt x="58" y="180"/>
                    <a:pt x="46" y="179"/>
                    <a:pt x="34" y="175"/>
                  </a:cubicBezTo>
                  <a:cubicBezTo>
                    <a:pt x="34" y="174"/>
                    <a:pt x="34" y="174"/>
                    <a:pt x="34" y="173"/>
                  </a:cubicBezTo>
                  <a:cubicBezTo>
                    <a:pt x="41" y="169"/>
                    <a:pt x="50" y="170"/>
                    <a:pt x="55" y="163"/>
                  </a:cubicBezTo>
                  <a:cubicBezTo>
                    <a:pt x="56" y="157"/>
                    <a:pt x="57" y="152"/>
                    <a:pt x="56" y="148"/>
                  </a:cubicBezTo>
                  <a:cubicBezTo>
                    <a:pt x="43" y="148"/>
                    <a:pt x="37" y="157"/>
                    <a:pt x="27" y="161"/>
                  </a:cubicBezTo>
                  <a:cubicBezTo>
                    <a:pt x="18" y="162"/>
                    <a:pt x="3" y="154"/>
                    <a:pt x="0" y="147"/>
                  </a:cubicBezTo>
                  <a:cubicBezTo>
                    <a:pt x="0" y="136"/>
                    <a:pt x="3" y="141"/>
                    <a:pt x="14" y="140"/>
                  </a:cubicBezTo>
                  <a:cubicBezTo>
                    <a:pt x="28" y="138"/>
                    <a:pt x="43" y="130"/>
                    <a:pt x="56" y="124"/>
                  </a:cubicBezTo>
                  <a:cubicBezTo>
                    <a:pt x="59" y="121"/>
                    <a:pt x="59" y="121"/>
                    <a:pt x="61" y="121"/>
                  </a:cubicBezTo>
                  <a:cubicBezTo>
                    <a:pt x="64" y="112"/>
                    <a:pt x="66" y="110"/>
                    <a:pt x="75" y="108"/>
                  </a:cubicBezTo>
                  <a:cubicBezTo>
                    <a:pt x="79" y="106"/>
                    <a:pt x="79" y="106"/>
                    <a:pt x="90" y="100"/>
                  </a:cubicBezTo>
                  <a:cubicBezTo>
                    <a:pt x="90" y="99"/>
                    <a:pt x="91" y="98"/>
                    <a:pt x="91" y="96"/>
                  </a:cubicBezTo>
                  <a:cubicBezTo>
                    <a:pt x="74" y="98"/>
                    <a:pt x="61" y="112"/>
                    <a:pt x="48" y="121"/>
                  </a:cubicBezTo>
                  <a:cubicBezTo>
                    <a:pt x="41" y="122"/>
                    <a:pt x="36" y="121"/>
                    <a:pt x="32" y="119"/>
                  </a:cubicBezTo>
                  <a:cubicBezTo>
                    <a:pt x="29" y="120"/>
                    <a:pt x="12" y="123"/>
                    <a:pt x="20" y="116"/>
                  </a:cubicBezTo>
                  <a:cubicBezTo>
                    <a:pt x="25" y="114"/>
                    <a:pt x="29" y="111"/>
                    <a:pt x="34" y="108"/>
                  </a:cubicBezTo>
                  <a:cubicBezTo>
                    <a:pt x="47" y="100"/>
                    <a:pt x="61" y="93"/>
                    <a:pt x="74" y="85"/>
                  </a:cubicBezTo>
                  <a:cubicBezTo>
                    <a:pt x="74" y="83"/>
                    <a:pt x="73" y="82"/>
                    <a:pt x="73" y="81"/>
                  </a:cubicBezTo>
                  <a:cubicBezTo>
                    <a:pt x="73" y="79"/>
                    <a:pt x="74" y="77"/>
                    <a:pt x="74" y="75"/>
                  </a:cubicBezTo>
                  <a:cubicBezTo>
                    <a:pt x="72" y="76"/>
                    <a:pt x="71" y="76"/>
                    <a:pt x="71" y="78"/>
                  </a:cubicBezTo>
                  <a:cubicBezTo>
                    <a:pt x="63" y="81"/>
                    <a:pt x="59" y="88"/>
                    <a:pt x="53" y="81"/>
                  </a:cubicBezTo>
                  <a:cubicBezTo>
                    <a:pt x="51" y="88"/>
                    <a:pt x="46" y="93"/>
                    <a:pt x="39" y="93"/>
                  </a:cubicBezTo>
                  <a:cubicBezTo>
                    <a:pt x="32" y="89"/>
                    <a:pt x="32" y="77"/>
                    <a:pt x="31" y="72"/>
                  </a:cubicBezTo>
                  <a:cubicBezTo>
                    <a:pt x="30" y="71"/>
                    <a:pt x="29" y="67"/>
                    <a:pt x="27" y="61"/>
                  </a:cubicBezTo>
                  <a:cubicBezTo>
                    <a:pt x="24" y="55"/>
                    <a:pt x="18" y="47"/>
                    <a:pt x="22" y="42"/>
                  </a:cubicBezTo>
                  <a:cubicBezTo>
                    <a:pt x="27" y="38"/>
                    <a:pt x="29" y="37"/>
                    <a:pt x="33" y="44"/>
                  </a:cubicBezTo>
                  <a:cubicBezTo>
                    <a:pt x="37" y="47"/>
                    <a:pt x="42" y="51"/>
                    <a:pt x="45" y="56"/>
                  </a:cubicBezTo>
                  <a:cubicBezTo>
                    <a:pt x="45" y="56"/>
                    <a:pt x="46" y="56"/>
                    <a:pt x="46" y="56"/>
                  </a:cubicBezTo>
                  <a:cubicBezTo>
                    <a:pt x="48" y="62"/>
                    <a:pt x="54" y="69"/>
                    <a:pt x="53" y="77"/>
                  </a:cubicBezTo>
                  <a:cubicBezTo>
                    <a:pt x="57" y="75"/>
                    <a:pt x="62" y="71"/>
                    <a:pt x="60" y="66"/>
                  </a:cubicBezTo>
                  <a:cubicBezTo>
                    <a:pt x="53" y="63"/>
                    <a:pt x="57" y="57"/>
                    <a:pt x="61" y="55"/>
                  </a:cubicBezTo>
                  <a:cubicBezTo>
                    <a:pt x="64" y="55"/>
                    <a:pt x="64" y="55"/>
                    <a:pt x="68" y="55"/>
                  </a:cubicBezTo>
                  <a:cubicBezTo>
                    <a:pt x="68" y="53"/>
                    <a:pt x="68" y="53"/>
                    <a:pt x="67" y="52"/>
                  </a:cubicBezTo>
                  <a:cubicBezTo>
                    <a:pt x="62" y="50"/>
                    <a:pt x="63" y="49"/>
                    <a:pt x="64" y="45"/>
                  </a:cubicBezTo>
                  <a:cubicBezTo>
                    <a:pt x="58" y="43"/>
                    <a:pt x="56" y="37"/>
                    <a:pt x="58" y="32"/>
                  </a:cubicBezTo>
                  <a:cubicBezTo>
                    <a:pt x="76" y="28"/>
                    <a:pt x="76" y="28"/>
                    <a:pt x="84" y="25"/>
                  </a:cubicBezTo>
                  <a:cubicBezTo>
                    <a:pt x="89" y="19"/>
                    <a:pt x="95" y="0"/>
                    <a:pt x="106" y="4"/>
                  </a:cubicBezTo>
                  <a:cubicBezTo>
                    <a:pt x="109" y="7"/>
                    <a:pt x="111" y="14"/>
                    <a:pt x="111" y="20"/>
                  </a:cubicBezTo>
                  <a:cubicBezTo>
                    <a:pt x="109" y="23"/>
                    <a:pt x="107" y="25"/>
                    <a:pt x="107" y="28"/>
                  </a:cubicBezTo>
                  <a:cubicBezTo>
                    <a:pt x="108" y="28"/>
                    <a:pt x="109" y="28"/>
                    <a:pt x="110" y="29"/>
                  </a:cubicBezTo>
                  <a:cubicBezTo>
                    <a:pt x="117" y="25"/>
                    <a:pt x="121" y="21"/>
                    <a:pt x="125" y="31"/>
                  </a:cubicBezTo>
                  <a:cubicBezTo>
                    <a:pt x="132" y="35"/>
                    <a:pt x="134" y="34"/>
                    <a:pt x="132" y="44"/>
                  </a:cubicBezTo>
                  <a:cubicBezTo>
                    <a:pt x="127" y="55"/>
                    <a:pt x="121" y="66"/>
                    <a:pt x="115" y="76"/>
                  </a:cubicBezTo>
                  <a:cubicBezTo>
                    <a:pt x="115" y="76"/>
                    <a:pt x="115" y="77"/>
                    <a:pt x="115" y="77"/>
                  </a:cubicBezTo>
                  <a:cubicBezTo>
                    <a:pt x="117" y="77"/>
                    <a:pt x="118" y="78"/>
                    <a:pt x="119" y="78"/>
                  </a:cubicBezTo>
                  <a:cubicBezTo>
                    <a:pt x="120" y="83"/>
                    <a:pt x="120" y="88"/>
                    <a:pt x="120" y="94"/>
                  </a:cubicBezTo>
                  <a:cubicBezTo>
                    <a:pt x="116" y="100"/>
                    <a:pt x="110" y="100"/>
                    <a:pt x="103" y="101"/>
                  </a:cubicBezTo>
                  <a:cubicBezTo>
                    <a:pt x="94" y="106"/>
                    <a:pt x="86" y="109"/>
                    <a:pt x="78" y="114"/>
                  </a:cubicBezTo>
                  <a:cubicBezTo>
                    <a:pt x="78" y="116"/>
                    <a:pt x="78" y="118"/>
                    <a:pt x="79" y="120"/>
                  </a:cubicBezTo>
                  <a:cubicBezTo>
                    <a:pt x="83" y="120"/>
                    <a:pt x="87" y="120"/>
                    <a:pt x="92" y="119"/>
                  </a:cubicBezTo>
                  <a:cubicBezTo>
                    <a:pt x="96" y="123"/>
                    <a:pt x="96" y="131"/>
                    <a:pt x="93" y="136"/>
                  </a:cubicBezTo>
                  <a:cubicBezTo>
                    <a:pt x="88" y="137"/>
                    <a:pt x="85" y="138"/>
                    <a:pt x="81" y="140"/>
                  </a:cubicBezTo>
                  <a:cubicBezTo>
                    <a:pt x="81" y="142"/>
                    <a:pt x="81" y="144"/>
                    <a:pt x="80" y="147"/>
                  </a:cubicBezTo>
                  <a:cubicBezTo>
                    <a:pt x="81" y="156"/>
                    <a:pt x="85" y="178"/>
                    <a:pt x="72" y="180"/>
                  </a:cubicBezTo>
                  <a:moveTo>
                    <a:pt x="99" y="67"/>
                  </a:moveTo>
                  <a:cubicBezTo>
                    <a:pt x="103" y="63"/>
                    <a:pt x="106" y="58"/>
                    <a:pt x="106" y="53"/>
                  </a:cubicBezTo>
                  <a:cubicBezTo>
                    <a:pt x="102" y="49"/>
                    <a:pt x="96" y="49"/>
                    <a:pt x="92" y="49"/>
                  </a:cubicBezTo>
                  <a:cubicBezTo>
                    <a:pt x="92" y="51"/>
                    <a:pt x="92" y="51"/>
                    <a:pt x="87" y="59"/>
                  </a:cubicBezTo>
                  <a:cubicBezTo>
                    <a:pt x="88" y="59"/>
                    <a:pt x="88" y="59"/>
                    <a:pt x="89" y="59"/>
                  </a:cubicBezTo>
                  <a:cubicBezTo>
                    <a:pt x="88" y="60"/>
                    <a:pt x="88" y="60"/>
                    <a:pt x="87" y="60"/>
                  </a:cubicBezTo>
                  <a:cubicBezTo>
                    <a:pt x="87" y="60"/>
                    <a:pt x="88" y="60"/>
                    <a:pt x="88" y="61"/>
                  </a:cubicBezTo>
                  <a:cubicBezTo>
                    <a:pt x="90" y="61"/>
                    <a:pt x="91" y="59"/>
                    <a:pt x="92" y="58"/>
                  </a:cubicBezTo>
                  <a:cubicBezTo>
                    <a:pt x="98" y="57"/>
                    <a:pt x="98" y="59"/>
                    <a:pt x="98" y="67"/>
                  </a:cubicBezTo>
                  <a:cubicBezTo>
                    <a:pt x="98" y="67"/>
                    <a:pt x="98" y="67"/>
                    <a:pt x="99" y="6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7" name="Freeform 87"/>
            <p:cNvSpPr/>
            <p:nvPr userDrawn="1"/>
          </p:nvSpPr>
          <p:spPr bwMode="auto">
            <a:xfrm>
              <a:off x="1415" y="933"/>
              <a:ext cx="31" cy="40"/>
            </a:xfrm>
            <a:custGeom>
              <a:avLst/>
              <a:gdLst>
                <a:gd name="T0" fmla="*/ 0 w 31"/>
                <a:gd name="T1" fmla="*/ 35 h 40"/>
                <a:gd name="T2" fmla="*/ 24 w 31"/>
                <a:gd name="T3" fmla="*/ 5 h 40"/>
                <a:gd name="T4" fmla="*/ 2 w 31"/>
                <a:gd name="T5" fmla="*/ 5 h 40"/>
                <a:gd name="T6" fmla="*/ 2 w 31"/>
                <a:gd name="T7" fmla="*/ 3 h 40"/>
                <a:gd name="T8" fmla="*/ 2 w 31"/>
                <a:gd name="T9" fmla="*/ 0 h 40"/>
                <a:gd name="T10" fmla="*/ 31 w 31"/>
                <a:gd name="T11" fmla="*/ 0 h 40"/>
                <a:gd name="T12" fmla="*/ 31 w 31"/>
                <a:gd name="T13" fmla="*/ 3 h 40"/>
                <a:gd name="T14" fmla="*/ 31 w 31"/>
                <a:gd name="T15" fmla="*/ 5 h 40"/>
                <a:gd name="T16" fmla="*/ 6 w 31"/>
                <a:gd name="T17" fmla="*/ 35 h 40"/>
                <a:gd name="T18" fmla="*/ 31 w 31"/>
                <a:gd name="T19" fmla="*/ 35 h 40"/>
                <a:gd name="T20" fmla="*/ 31 w 31"/>
                <a:gd name="T21" fmla="*/ 37 h 40"/>
                <a:gd name="T22" fmla="*/ 31 w 31"/>
                <a:gd name="T23" fmla="*/ 40 h 40"/>
                <a:gd name="T24" fmla="*/ 0 w 31"/>
                <a:gd name="T25" fmla="*/ 40 h 40"/>
                <a:gd name="T26" fmla="*/ 0 w 31"/>
                <a:gd name="T27" fmla="*/ 37 h 40"/>
                <a:gd name="T28" fmla="*/ 0 w 31"/>
                <a:gd name="T2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0" y="35"/>
                  </a:moveTo>
                  <a:lnTo>
                    <a:pt x="24" y="5"/>
                  </a:lnTo>
                  <a:lnTo>
                    <a:pt x="2" y="5"/>
                  </a:lnTo>
                  <a:lnTo>
                    <a:pt x="2" y="3"/>
                  </a:lnTo>
                  <a:lnTo>
                    <a:pt x="2" y="0"/>
                  </a:lnTo>
                  <a:lnTo>
                    <a:pt x="31" y="0"/>
                  </a:lnTo>
                  <a:lnTo>
                    <a:pt x="31" y="3"/>
                  </a:lnTo>
                  <a:lnTo>
                    <a:pt x="31" y="5"/>
                  </a:lnTo>
                  <a:lnTo>
                    <a:pt x="6" y="35"/>
                  </a:lnTo>
                  <a:lnTo>
                    <a:pt x="31" y="35"/>
                  </a:lnTo>
                  <a:lnTo>
                    <a:pt x="31" y="37"/>
                  </a:lnTo>
                  <a:lnTo>
                    <a:pt x="31" y="40"/>
                  </a:lnTo>
                  <a:lnTo>
                    <a:pt x="0" y="40"/>
                  </a:lnTo>
                  <a:lnTo>
                    <a:pt x="0" y="37"/>
                  </a:lnTo>
                  <a:lnTo>
                    <a:pt x="0" y="3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8" name="Freeform 88"/>
            <p:cNvSpPr/>
            <p:nvPr userDrawn="1"/>
          </p:nvSpPr>
          <p:spPr bwMode="auto">
            <a:xfrm>
              <a:off x="1458" y="933"/>
              <a:ext cx="31" cy="40"/>
            </a:xfrm>
            <a:custGeom>
              <a:avLst/>
              <a:gdLst>
                <a:gd name="T0" fmla="*/ 0 w 31"/>
                <a:gd name="T1" fmla="*/ 0 h 40"/>
                <a:gd name="T2" fmla="*/ 2 w 31"/>
                <a:gd name="T3" fmla="*/ 0 h 40"/>
                <a:gd name="T4" fmla="*/ 5 w 31"/>
                <a:gd name="T5" fmla="*/ 0 h 40"/>
                <a:gd name="T6" fmla="*/ 5 w 31"/>
                <a:gd name="T7" fmla="*/ 16 h 40"/>
                <a:gd name="T8" fmla="*/ 26 w 31"/>
                <a:gd name="T9" fmla="*/ 16 h 40"/>
                <a:gd name="T10" fmla="*/ 26 w 31"/>
                <a:gd name="T11" fmla="*/ 0 h 40"/>
                <a:gd name="T12" fmla="*/ 28 w 31"/>
                <a:gd name="T13" fmla="*/ 0 h 40"/>
                <a:gd name="T14" fmla="*/ 31 w 31"/>
                <a:gd name="T15" fmla="*/ 0 h 40"/>
                <a:gd name="T16" fmla="*/ 31 w 31"/>
                <a:gd name="T17" fmla="*/ 40 h 40"/>
                <a:gd name="T18" fmla="*/ 28 w 31"/>
                <a:gd name="T19" fmla="*/ 40 h 40"/>
                <a:gd name="T20" fmla="*/ 26 w 31"/>
                <a:gd name="T21" fmla="*/ 40 h 40"/>
                <a:gd name="T22" fmla="*/ 26 w 31"/>
                <a:gd name="T23" fmla="*/ 21 h 40"/>
                <a:gd name="T24" fmla="*/ 5 w 31"/>
                <a:gd name="T25" fmla="*/ 21 h 40"/>
                <a:gd name="T26" fmla="*/ 5 w 31"/>
                <a:gd name="T27" fmla="*/ 40 h 40"/>
                <a:gd name="T28" fmla="*/ 2 w 31"/>
                <a:gd name="T29" fmla="*/ 40 h 40"/>
                <a:gd name="T30" fmla="*/ 0 w 31"/>
                <a:gd name="T31" fmla="*/ 40 h 40"/>
                <a:gd name="T32" fmla="*/ 0 w 31"/>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0" y="0"/>
                  </a:moveTo>
                  <a:lnTo>
                    <a:pt x="2" y="0"/>
                  </a:lnTo>
                  <a:lnTo>
                    <a:pt x="5" y="0"/>
                  </a:lnTo>
                  <a:lnTo>
                    <a:pt x="5" y="16"/>
                  </a:lnTo>
                  <a:lnTo>
                    <a:pt x="26" y="16"/>
                  </a:lnTo>
                  <a:lnTo>
                    <a:pt x="26" y="0"/>
                  </a:lnTo>
                  <a:lnTo>
                    <a:pt x="28" y="0"/>
                  </a:lnTo>
                  <a:lnTo>
                    <a:pt x="31" y="0"/>
                  </a:lnTo>
                  <a:lnTo>
                    <a:pt x="31" y="40"/>
                  </a:lnTo>
                  <a:lnTo>
                    <a:pt x="28" y="40"/>
                  </a:lnTo>
                  <a:lnTo>
                    <a:pt x="26" y="40"/>
                  </a:lnTo>
                  <a:lnTo>
                    <a:pt x="26" y="21"/>
                  </a:lnTo>
                  <a:lnTo>
                    <a:pt x="5" y="21"/>
                  </a:lnTo>
                  <a:lnTo>
                    <a:pt x="5" y="40"/>
                  </a:lnTo>
                  <a:lnTo>
                    <a:pt x="2"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9" name="Freeform 89"/>
            <p:cNvSpPr/>
            <p:nvPr userDrawn="1"/>
          </p:nvSpPr>
          <p:spPr bwMode="auto">
            <a:xfrm>
              <a:off x="1503" y="933"/>
              <a:ext cx="29" cy="40"/>
            </a:xfrm>
            <a:custGeom>
              <a:avLst/>
              <a:gdLst>
                <a:gd name="T0" fmla="*/ 0 w 29"/>
                <a:gd name="T1" fmla="*/ 40 h 40"/>
                <a:gd name="T2" fmla="*/ 0 w 29"/>
                <a:gd name="T3" fmla="*/ 0 h 40"/>
                <a:gd name="T4" fmla="*/ 29 w 29"/>
                <a:gd name="T5" fmla="*/ 0 h 40"/>
                <a:gd name="T6" fmla="*/ 29 w 29"/>
                <a:gd name="T7" fmla="*/ 3 h 40"/>
                <a:gd name="T8" fmla="*/ 29 w 29"/>
                <a:gd name="T9" fmla="*/ 5 h 40"/>
                <a:gd name="T10" fmla="*/ 6 w 29"/>
                <a:gd name="T11" fmla="*/ 5 h 40"/>
                <a:gd name="T12" fmla="*/ 6 w 29"/>
                <a:gd name="T13" fmla="*/ 16 h 40"/>
                <a:gd name="T14" fmla="*/ 27 w 29"/>
                <a:gd name="T15" fmla="*/ 16 h 40"/>
                <a:gd name="T16" fmla="*/ 27 w 29"/>
                <a:gd name="T17" fmla="*/ 19 h 40"/>
                <a:gd name="T18" fmla="*/ 27 w 29"/>
                <a:gd name="T19" fmla="*/ 21 h 40"/>
                <a:gd name="T20" fmla="*/ 6 w 29"/>
                <a:gd name="T21" fmla="*/ 21 h 40"/>
                <a:gd name="T22" fmla="*/ 6 w 29"/>
                <a:gd name="T23" fmla="*/ 35 h 40"/>
                <a:gd name="T24" fmla="*/ 29 w 29"/>
                <a:gd name="T25" fmla="*/ 35 h 40"/>
                <a:gd name="T26" fmla="*/ 29 w 29"/>
                <a:gd name="T27" fmla="*/ 37 h 40"/>
                <a:gd name="T28" fmla="*/ 29 w 29"/>
                <a:gd name="T29" fmla="*/ 40 h 40"/>
                <a:gd name="T30" fmla="*/ 0 w 2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0">
                  <a:moveTo>
                    <a:pt x="0" y="40"/>
                  </a:moveTo>
                  <a:lnTo>
                    <a:pt x="0" y="0"/>
                  </a:lnTo>
                  <a:lnTo>
                    <a:pt x="29" y="0"/>
                  </a:lnTo>
                  <a:lnTo>
                    <a:pt x="29" y="3"/>
                  </a:lnTo>
                  <a:lnTo>
                    <a:pt x="29" y="5"/>
                  </a:lnTo>
                  <a:lnTo>
                    <a:pt x="6" y="5"/>
                  </a:lnTo>
                  <a:lnTo>
                    <a:pt x="6" y="16"/>
                  </a:lnTo>
                  <a:lnTo>
                    <a:pt x="27" y="16"/>
                  </a:lnTo>
                  <a:lnTo>
                    <a:pt x="27" y="19"/>
                  </a:lnTo>
                  <a:lnTo>
                    <a:pt x="27" y="21"/>
                  </a:lnTo>
                  <a:lnTo>
                    <a:pt x="6" y="21"/>
                  </a:lnTo>
                  <a:lnTo>
                    <a:pt x="6" y="35"/>
                  </a:lnTo>
                  <a:lnTo>
                    <a:pt x="29" y="35"/>
                  </a:lnTo>
                  <a:lnTo>
                    <a:pt x="29" y="37"/>
                  </a:lnTo>
                  <a:lnTo>
                    <a:pt x="29" y="40"/>
                  </a:lnTo>
                  <a:lnTo>
                    <a:pt x="0"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0" name="Freeform 90"/>
            <p:cNvSpPr/>
            <p:nvPr userDrawn="1"/>
          </p:nvSpPr>
          <p:spPr bwMode="auto">
            <a:xfrm>
              <a:off x="1542" y="933"/>
              <a:ext cx="22" cy="40"/>
            </a:xfrm>
            <a:custGeom>
              <a:avLst/>
              <a:gdLst>
                <a:gd name="T0" fmla="*/ 14 w 18"/>
                <a:gd name="T1" fmla="*/ 0 h 32"/>
                <a:gd name="T2" fmla="*/ 16 w 18"/>
                <a:gd name="T3" fmla="*/ 0 h 32"/>
                <a:gd name="T4" fmla="*/ 18 w 18"/>
                <a:gd name="T5" fmla="*/ 0 h 32"/>
                <a:gd name="T6" fmla="*/ 18 w 18"/>
                <a:gd name="T7" fmla="*/ 23 h 32"/>
                <a:gd name="T8" fmla="*/ 16 w 18"/>
                <a:gd name="T9" fmla="*/ 30 h 32"/>
                <a:gd name="T10" fmla="*/ 9 w 18"/>
                <a:gd name="T11" fmla="*/ 32 h 32"/>
                <a:gd name="T12" fmla="*/ 2 w 18"/>
                <a:gd name="T13" fmla="*/ 30 h 32"/>
                <a:gd name="T14" fmla="*/ 0 w 18"/>
                <a:gd name="T15" fmla="*/ 23 h 32"/>
                <a:gd name="T16" fmla="*/ 0 w 18"/>
                <a:gd name="T17" fmla="*/ 21 h 32"/>
                <a:gd name="T18" fmla="*/ 4 w 18"/>
                <a:gd name="T19" fmla="*/ 21 h 32"/>
                <a:gd name="T20" fmla="*/ 4 w 18"/>
                <a:gd name="T21" fmla="*/ 23 h 32"/>
                <a:gd name="T22" fmla="*/ 6 w 18"/>
                <a:gd name="T23" fmla="*/ 27 h 32"/>
                <a:gd name="T24" fmla="*/ 9 w 18"/>
                <a:gd name="T25" fmla="*/ 29 h 32"/>
                <a:gd name="T26" fmla="*/ 13 w 18"/>
                <a:gd name="T27" fmla="*/ 27 h 32"/>
                <a:gd name="T28" fmla="*/ 14 w 18"/>
                <a:gd name="T29" fmla="*/ 23 h 32"/>
                <a:gd name="T30" fmla="*/ 14 w 1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2">
                  <a:moveTo>
                    <a:pt x="14" y="0"/>
                  </a:moveTo>
                  <a:cubicBezTo>
                    <a:pt x="16" y="0"/>
                    <a:pt x="16" y="0"/>
                    <a:pt x="16" y="0"/>
                  </a:cubicBezTo>
                  <a:cubicBezTo>
                    <a:pt x="18" y="0"/>
                    <a:pt x="18" y="0"/>
                    <a:pt x="18" y="0"/>
                  </a:cubicBezTo>
                  <a:cubicBezTo>
                    <a:pt x="18" y="23"/>
                    <a:pt x="18" y="23"/>
                    <a:pt x="18" y="23"/>
                  </a:cubicBezTo>
                  <a:cubicBezTo>
                    <a:pt x="18" y="26"/>
                    <a:pt x="18" y="28"/>
                    <a:pt x="16" y="30"/>
                  </a:cubicBezTo>
                  <a:cubicBezTo>
                    <a:pt x="14" y="32"/>
                    <a:pt x="12" y="32"/>
                    <a:pt x="9" y="32"/>
                  </a:cubicBezTo>
                  <a:cubicBezTo>
                    <a:pt x="6" y="32"/>
                    <a:pt x="4" y="32"/>
                    <a:pt x="2" y="30"/>
                  </a:cubicBezTo>
                  <a:cubicBezTo>
                    <a:pt x="1" y="28"/>
                    <a:pt x="0" y="26"/>
                    <a:pt x="0" y="23"/>
                  </a:cubicBezTo>
                  <a:cubicBezTo>
                    <a:pt x="0" y="21"/>
                    <a:pt x="0" y="21"/>
                    <a:pt x="0" y="21"/>
                  </a:cubicBezTo>
                  <a:cubicBezTo>
                    <a:pt x="4" y="21"/>
                    <a:pt x="4" y="21"/>
                    <a:pt x="4" y="21"/>
                  </a:cubicBezTo>
                  <a:cubicBezTo>
                    <a:pt x="4" y="23"/>
                    <a:pt x="4" y="23"/>
                    <a:pt x="4" y="23"/>
                  </a:cubicBezTo>
                  <a:cubicBezTo>
                    <a:pt x="4" y="25"/>
                    <a:pt x="5" y="26"/>
                    <a:pt x="6" y="27"/>
                  </a:cubicBezTo>
                  <a:cubicBezTo>
                    <a:pt x="6" y="28"/>
                    <a:pt x="8" y="29"/>
                    <a:pt x="9" y="29"/>
                  </a:cubicBezTo>
                  <a:cubicBezTo>
                    <a:pt x="11" y="29"/>
                    <a:pt x="12" y="28"/>
                    <a:pt x="13" y="27"/>
                  </a:cubicBezTo>
                  <a:cubicBezTo>
                    <a:pt x="14" y="26"/>
                    <a:pt x="14" y="24"/>
                    <a:pt x="14" y="23"/>
                  </a:cubicBezTo>
                  <a:lnTo>
                    <a:pt x="14"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1" name="Freeform 91"/>
            <p:cNvSpPr/>
            <p:nvPr userDrawn="1"/>
          </p:nvSpPr>
          <p:spPr bwMode="auto">
            <a:xfrm>
              <a:off x="1579" y="933"/>
              <a:ext cx="5" cy="40"/>
            </a:xfrm>
            <a:custGeom>
              <a:avLst/>
              <a:gdLst>
                <a:gd name="T0" fmla="*/ 0 w 5"/>
                <a:gd name="T1" fmla="*/ 0 h 40"/>
                <a:gd name="T2" fmla="*/ 3 w 5"/>
                <a:gd name="T3" fmla="*/ 0 h 40"/>
                <a:gd name="T4" fmla="*/ 5 w 5"/>
                <a:gd name="T5" fmla="*/ 0 h 40"/>
                <a:gd name="T6" fmla="*/ 5 w 5"/>
                <a:gd name="T7" fmla="*/ 40 h 40"/>
                <a:gd name="T8" fmla="*/ 3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3" y="0"/>
                  </a:lnTo>
                  <a:lnTo>
                    <a:pt x="5" y="0"/>
                  </a:lnTo>
                  <a:lnTo>
                    <a:pt x="5" y="40"/>
                  </a:lnTo>
                  <a:lnTo>
                    <a:pt x="3"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2" name="Freeform 92"/>
            <p:cNvSpPr>
              <a:spLocks noEditPoints="1"/>
            </p:cNvSpPr>
            <p:nvPr userDrawn="1"/>
          </p:nvSpPr>
          <p:spPr bwMode="auto">
            <a:xfrm>
              <a:off x="1595" y="933"/>
              <a:ext cx="36" cy="40"/>
            </a:xfrm>
            <a:custGeom>
              <a:avLst/>
              <a:gdLst>
                <a:gd name="T0" fmla="*/ 15 w 36"/>
                <a:gd name="T1" fmla="*/ 0 h 40"/>
                <a:gd name="T2" fmla="*/ 19 w 36"/>
                <a:gd name="T3" fmla="*/ 0 h 40"/>
                <a:gd name="T4" fmla="*/ 21 w 36"/>
                <a:gd name="T5" fmla="*/ 0 h 40"/>
                <a:gd name="T6" fmla="*/ 36 w 36"/>
                <a:gd name="T7" fmla="*/ 40 h 40"/>
                <a:gd name="T8" fmla="*/ 33 w 36"/>
                <a:gd name="T9" fmla="*/ 40 h 40"/>
                <a:gd name="T10" fmla="*/ 30 w 36"/>
                <a:gd name="T11" fmla="*/ 40 h 40"/>
                <a:gd name="T12" fmla="*/ 26 w 36"/>
                <a:gd name="T13" fmla="*/ 27 h 40"/>
                <a:gd name="T14" fmla="*/ 10 w 36"/>
                <a:gd name="T15" fmla="*/ 27 h 40"/>
                <a:gd name="T16" fmla="*/ 7 w 36"/>
                <a:gd name="T17" fmla="*/ 40 h 40"/>
                <a:gd name="T18" fmla="*/ 4 w 36"/>
                <a:gd name="T19" fmla="*/ 40 h 40"/>
                <a:gd name="T20" fmla="*/ 0 w 36"/>
                <a:gd name="T21" fmla="*/ 40 h 40"/>
                <a:gd name="T22" fmla="*/ 15 w 36"/>
                <a:gd name="T23" fmla="*/ 0 h 40"/>
                <a:gd name="T24" fmla="*/ 12 w 36"/>
                <a:gd name="T25" fmla="*/ 24 h 40"/>
                <a:gd name="T26" fmla="*/ 24 w 36"/>
                <a:gd name="T27" fmla="*/ 24 h 40"/>
                <a:gd name="T28" fmla="*/ 19 w 36"/>
                <a:gd name="T29" fmla="*/ 5 h 40"/>
                <a:gd name="T30" fmla="*/ 19 w 36"/>
                <a:gd name="T31" fmla="*/ 5 h 40"/>
                <a:gd name="T32" fmla="*/ 12 w 36"/>
                <a:gd name="T33"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40">
                  <a:moveTo>
                    <a:pt x="15" y="0"/>
                  </a:moveTo>
                  <a:lnTo>
                    <a:pt x="19" y="0"/>
                  </a:lnTo>
                  <a:lnTo>
                    <a:pt x="21" y="0"/>
                  </a:lnTo>
                  <a:lnTo>
                    <a:pt x="36" y="40"/>
                  </a:lnTo>
                  <a:lnTo>
                    <a:pt x="33" y="40"/>
                  </a:lnTo>
                  <a:lnTo>
                    <a:pt x="30" y="40"/>
                  </a:lnTo>
                  <a:lnTo>
                    <a:pt x="26" y="27"/>
                  </a:lnTo>
                  <a:lnTo>
                    <a:pt x="10" y="27"/>
                  </a:lnTo>
                  <a:lnTo>
                    <a:pt x="7" y="40"/>
                  </a:lnTo>
                  <a:lnTo>
                    <a:pt x="4" y="40"/>
                  </a:lnTo>
                  <a:lnTo>
                    <a:pt x="0" y="40"/>
                  </a:lnTo>
                  <a:lnTo>
                    <a:pt x="15" y="0"/>
                  </a:lnTo>
                  <a:close/>
                  <a:moveTo>
                    <a:pt x="12" y="24"/>
                  </a:moveTo>
                  <a:lnTo>
                    <a:pt x="24" y="24"/>
                  </a:lnTo>
                  <a:lnTo>
                    <a:pt x="19" y="5"/>
                  </a:lnTo>
                  <a:lnTo>
                    <a:pt x="19" y="5"/>
                  </a:lnTo>
                  <a:lnTo>
                    <a:pt x="12" y="24"/>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3" name="Freeform 93"/>
            <p:cNvSpPr/>
            <p:nvPr userDrawn="1"/>
          </p:nvSpPr>
          <p:spPr bwMode="auto">
            <a:xfrm>
              <a:off x="1641" y="933"/>
              <a:ext cx="31" cy="40"/>
            </a:xfrm>
            <a:custGeom>
              <a:avLst/>
              <a:gdLst>
                <a:gd name="T0" fmla="*/ 5 w 31"/>
                <a:gd name="T1" fmla="*/ 40 h 40"/>
                <a:gd name="T2" fmla="*/ 3 w 31"/>
                <a:gd name="T3" fmla="*/ 40 h 40"/>
                <a:gd name="T4" fmla="*/ 0 w 31"/>
                <a:gd name="T5" fmla="*/ 40 h 40"/>
                <a:gd name="T6" fmla="*/ 0 w 31"/>
                <a:gd name="T7" fmla="*/ 0 h 40"/>
                <a:gd name="T8" fmla="*/ 4 w 31"/>
                <a:gd name="T9" fmla="*/ 0 h 40"/>
                <a:gd name="T10" fmla="*/ 6 w 31"/>
                <a:gd name="T11" fmla="*/ 0 h 40"/>
                <a:gd name="T12" fmla="*/ 26 w 31"/>
                <a:gd name="T13" fmla="*/ 32 h 40"/>
                <a:gd name="T14" fmla="*/ 26 w 31"/>
                <a:gd name="T15" fmla="*/ 0 h 40"/>
                <a:gd name="T16" fmla="*/ 29 w 31"/>
                <a:gd name="T17" fmla="*/ 0 h 40"/>
                <a:gd name="T18" fmla="*/ 31 w 31"/>
                <a:gd name="T19" fmla="*/ 0 h 40"/>
                <a:gd name="T20" fmla="*/ 31 w 31"/>
                <a:gd name="T21" fmla="*/ 40 h 40"/>
                <a:gd name="T22" fmla="*/ 29 w 31"/>
                <a:gd name="T23" fmla="*/ 40 h 40"/>
                <a:gd name="T24" fmla="*/ 26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3" y="40"/>
                  </a:lnTo>
                  <a:lnTo>
                    <a:pt x="0" y="40"/>
                  </a:lnTo>
                  <a:lnTo>
                    <a:pt x="0" y="0"/>
                  </a:lnTo>
                  <a:lnTo>
                    <a:pt x="4" y="0"/>
                  </a:lnTo>
                  <a:lnTo>
                    <a:pt x="6" y="0"/>
                  </a:lnTo>
                  <a:lnTo>
                    <a:pt x="26" y="32"/>
                  </a:lnTo>
                  <a:lnTo>
                    <a:pt x="26" y="0"/>
                  </a:lnTo>
                  <a:lnTo>
                    <a:pt x="29" y="0"/>
                  </a:lnTo>
                  <a:lnTo>
                    <a:pt x="31" y="0"/>
                  </a:lnTo>
                  <a:lnTo>
                    <a:pt x="31" y="40"/>
                  </a:lnTo>
                  <a:lnTo>
                    <a:pt x="29" y="40"/>
                  </a:lnTo>
                  <a:lnTo>
                    <a:pt x="26" y="40"/>
                  </a:lnTo>
                  <a:lnTo>
                    <a:pt x="5" y="8"/>
                  </a:lnTo>
                  <a:lnTo>
                    <a:pt x="5"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4" name="Freeform 94"/>
            <p:cNvSpPr/>
            <p:nvPr userDrawn="1"/>
          </p:nvSpPr>
          <p:spPr bwMode="auto">
            <a:xfrm>
              <a:off x="1687" y="932"/>
              <a:ext cx="36" cy="41"/>
            </a:xfrm>
            <a:custGeom>
              <a:avLst/>
              <a:gdLst>
                <a:gd name="T0" fmla="*/ 15 w 29"/>
                <a:gd name="T1" fmla="*/ 33 h 33"/>
                <a:gd name="T2" fmla="*/ 4 w 29"/>
                <a:gd name="T3" fmla="*/ 29 h 33"/>
                <a:gd name="T4" fmla="*/ 0 w 29"/>
                <a:gd name="T5" fmla="*/ 17 h 33"/>
                <a:gd name="T6" fmla="*/ 4 w 29"/>
                <a:gd name="T7" fmla="*/ 5 h 33"/>
                <a:gd name="T8" fmla="*/ 15 w 29"/>
                <a:gd name="T9" fmla="*/ 0 h 33"/>
                <a:gd name="T10" fmla="*/ 24 w 29"/>
                <a:gd name="T11" fmla="*/ 3 h 33"/>
                <a:gd name="T12" fmla="*/ 28 w 29"/>
                <a:gd name="T13" fmla="*/ 10 h 33"/>
                <a:gd name="T14" fmla="*/ 24 w 29"/>
                <a:gd name="T15" fmla="*/ 10 h 33"/>
                <a:gd name="T16" fmla="*/ 21 w 29"/>
                <a:gd name="T17" fmla="*/ 5 h 33"/>
                <a:gd name="T18" fmla="*/ 15 w 29"/>
                <a:gd name="T19" fmla="*/ 4 h 33"/>
                <a:gd name="T20" fmla="*/ 7 w 29"/>
                <a:gd name="T21" fmla="*/ 7 h 33"/>
                <a:gd name="T22" fmla="*/ 4 w 29"/>
                <a:gd name="T23" fmla="*/ 17 h 33"/>
                <a:gd name="T24" fmla="*/ 7 w 29"/>
                <a:gd name="T25" fmla="*/ 26 h 33"/>
                <a:gd name="T26" fmla="*/ 15 w 29"/>
                <a:gd name="T27" fmla="*/ 30 h 33"/>
                <a:gd name="T28" fmla="*/ 23 w 29"/>
                <a:gd name="T29" fmla="*/ 26 h 33"/>
                <a:gd name="T30" fmla="*/ 24 w 29"/>
                <a:gd name="T31" fmla="*/ 25 h 33"/>
                <a:gd name="T32" fmla="*/ 25 w 29"/>
                <a:gd name="T33" fmla="*/ 23 h 33"/>
                <a:gd name="T34" fmla="*/ 25 w 29"/>
                <a:gd name="T35" fmla="*/ 20 h 33"/>
                <a:gd name="T36" fmla="*/ 25 w 29"/>
                <a:gd name="T37" fmla="*/ 19 h 33"/>
                <a:gd name="T38" fmla="*/ 15 w 29"/>
                <a:gd name="T39" fmla="*/ 19 h 33"/>
                <a:gd name="T40" fmla="*/ 15 w 29"/>
                <a:gd name="T41" fmla="*/ 16 h 33"/>
                <a:gd name="T42" fmla="*/ 29 w 29"/>
                <a:gd name="T43" fmla="*/ 16 h 33"/>
                <a:gd name="T44" fmla="*/ 29 w 29"/>
                <a:gd name="T45" fmla="*/ 32 h 33"/>
                <a:gd name="T46" fmla="*/ 26 w 29"/>
                <a:gd name="T47" fmla="*/ 32 h 33"/>
                <a:gd name="T48" fmla="*/ 25 w 29"/>
                <a:gd name="T49" fmla="*/ 28 h 33"/>
                <a:gd name="T50" fmla="*/ 25 w 29"/>
                <a:gd name="T51" fmla="*/ 29 h 33"/>
                <a:gd name="T52" fmla="*/ 15 w 29"/>
                <a:gd name="T5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33">
                  <a:moveTo>
                    <a:pt x="15" y="33"/>
                  </a:moveTo>
                  <a:cubicBezTo>
                    <a:pt x="10" y="33"/>
                    <a:pt x="7" y="32"/>
                    <a:pt x="4" y="29"/>
                  </a:cubicBezTo>
                  <a:cubicBezTo>
                    <a:pt x="1" y="26"/>
                    <a:pt x="0" y="22"/>
                    <a:pt x="0" y="17"/>
                  </a:cubicBezTo>
                  <a:cubicBezTo>
                    <a:pt x="0" y="12"/>
                    <a:pt x="1" y="8"/>
                    <a:pt x="4" y="5"/>
                  </a:cubicBezTo>
                  <a:cubicBezTo>
                    <a:pt x="7" y="1"/>
                    <a:pt x="10" y="0"/>
                    <a:pt x="15" y="0"/>
                  </a:cubicBezTo>
                  <a:cubicBezTo>
                    <a:pt x="18" y="0"/>
                    <a:pt x="21" y="1"/>
                    <a:pt x="24" y="3"/>
                  </a:cubicBezTo>
                  <a:cubicBezTo>
                    <a:pt x="26" y="5"/>
                    <a:pt x="28" y="7"/>
                    <a:pt x="28" y="10"/>
                  </a:cubicBezTo>
                  <a:cubicBezTo>
                    <a:pt x="24" y="10"/>
                    <a:pt x="24" y="10"/>
                    <a:pt x="24" y="10"/>
                  </a:cubicBezTo>
                  <a:cubicBezTo>
                    <a:pt x="24" y="8"/>
                    <a:pt x="23" y="7"/>
                    <a:pt x="21" y="5"/>
                  </a:cubicBezTo>
                  <a:cubicBezTo>
                    <a:pt x="19" y="4"/>
                    <a:pt x="17" y="4"/>
                    <a:pt x="15" y="4"/>
                  </a:cubicBezTo>
                  <a:cubicBezTo>
                    <a:pt x="12" y="4"/>
                    <a:pt x="9" y="5"/>
                    <a:pt x="7" y="7"/>
                  </a:cubicBezTo>
                  <a:cubicBezTo>
                    <a:pt x="5" y="10"/>
                    <a:pt x="4" y="13"/>
                    <a:pt x="4" y="17"/>
                  </a:cubicBezTo>
                  <a:cubicBezTo>
                    <a:pt x="4" y="21"/>
                    <a:pt x="5" y="24"/>
                    <a:pt x="7" y="26"/>
                  </a:cubicBezTo>
                  <a:cubicBezTo>
                    <a:pt x="9" y="29"/>
                    <a:pt x="12" y="30"/>
                    <a:pt x="15" y="30"/>
                  </a:cubicBezTo>
                  <a:cubicBezTo>
                    <a:pt x="18" y="30"/>
                    <a:pt x="21" y="29"/>
                    <a:pt x="23" y="26"/>
                  </a:cubicBezTo>
                  <a:cubicBezTo>
                    <a:pt x="23" y="26"/>
                    <a:pt x="23" y="25"/>
                    <a:pt x="24" y="25"/>
                  </a:cubicBezTo>
                  <a:cubicBezTo>
                    <a:pt x="24" y="24"/>
                    <a:pt x="24" y="24"/>
                    <a:pt x="25" y="23"/>
                  </a:cubicBezTo>
                  <a:cubicBezTo>
                    <a:pt x="25" y="22"/>
                    <a:pt x="25" y="21"/>
                    <a:pt x="25" y="20"/>
                  </a:cubicBezTo>
                  <a:cubicBezTo>
                    <a:pt x="25" y="19"/>
                    <a:pt x="25" y="19"/>
                    <a:pt x="25" y="19"/>
                  </a:cubicBezTo>
                  <a:cubicBezTo>
                    <a:pt x="15" y="19"/>
                    <a:pt x="15" y="19"/>
                    <a:pt x="15" y="19"/>
                  </a:cubicBezTo>
                  <a:cubicBezTo>
                    <a:pt x="15" y="16"/>
                    <a:pt x="15" y="16"/>
                    <a:pt x="15" y="16"/>
                  </a:cubicBezTo>
                  <a:cubicBezTo>
                    <a:pt x="29" y="16"/>
                    <a:pt x="29" y="16"/>
                    <a:pt x="29" y="16"/>
                  </a:cubicBezTo>
                  <a:cubicBezTo>
                    <a:pt x="29" y="32"/>
                    <a:pt x="29" y="32"/>
                    <a:pt x="29" y="32"/>
                  </a:cubicBezTo>
                  <a:cubicBezTo>
                    <a:pt x="26" y="32"/>
                    <a:pt x="26" y="32"/>
                    <a:pt x="26" y="32"/>
                  </a:cubicBezTo>
                  <a:cubicBezTo>
                    <a:pt x="25" y="28"/>
                    <a:pt x="25" y="28"/>
                    <a:pt x="25" y="28"/>
                  </a:cubicBezTo>
                  <a:cubicBezTo>
                    <a:pt x="25" y="29"/>
                    <a:pt x="25" y="29"/>
                    <a:pt x="25" y="29"/>
                  </a:cubicBezTo>
                  <a:cubicBezTo>
                    <a:pt x="22" y="32"/>
                    <a:pt x="19" y="33"/>
                    <a:pt x="15"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5" name="Freeform 95"/>
            <p:cNvSpPr/>
            <p:nvPr userDrawn="1"/>
          </p:nvSpPr>
          <p:spPr bwMode="auto">
            <a:xfrm>
              <a:off x="1760" y="933"/>
              <a:ext cx="31" cy="40"/>
            </a:xfrm>
            <a:custGeom>
              <a:avLst/>
              <a:gdLst>
                <a:gd name="T0" fmla="*/ 25 w 25"/>
                <a:gd name="T1" fmla="*/ 20 h 32"/>
                <a:gd name="T2" fmla="*/ 21 w 25"/>
                <a:gd name="T3" fmla="*/ 29 h 32"/>
                <a:gd name="T4" fmla="*/ 12 w 25"/>
                <a:gd name="T5" fmla="*/ 32 h 32"/>
                <a:gd name="T6" fmla="*/ 3 w 25"/>
                <a:gd name="T7" fmla="*/ 29 h 32"/>
                <a:gd name="T8" fmla="*/ 0 w 25"/>
                <a:gd name="T9" fmla="*/ 20 h 32"/>
                <a:gd name="T10" fmla="*/ 0 w 25"/>
                <a:gd name="T11" fmla="*/ 0 h 32"/>
                <a:gd name="T12" fmla="*/ 2 w 25"/>
                <a:gd name="T13" fmla="*/ 0 h 32"/>
                <a:gd name="T14" fmla="*/ 4 w 25"/>
                <a:gd name="T15" fmla="*/ 0 h 32"/>
                <a:gd name="T16" fmla="*/ 4 w 25"/>
                <a:gd name="T17" fmla="*/ 20 h 32"/>
                <a:gd name="T18" fmla="*/ 6 w 25"/>
                <a:gd name="T19" fmla="*/ 26 h 32"/>
                <a:gd name="T20" fmla="*/ 12 w 25"/>
                <a:gd name="T21" fmla="*/ 29 h 32"/>
                <a:gd name="T22" fmla="*/ 18 w 25"/>
                <a:gd name="T23" fmla="*/ 26 h 32"/>
                <a:gd name="T24" fmla="*/ 20 w 25"/>
                <a:gd name="T25" fmla="*/ 20 h 32"/>
                <a:gd name="T26" fmla="*/ 20 w 25"/>
                <a:gd name="T27" fmla="*/ 0 h 32"/>
                <a:gd name="T28" fmla="*/ 22 w 25"/>
                <a:gd name="T29" fmla="*/ 0 h 32"/>
                <a:gd name="T30" fmla="*/ 25 w 25"/>
                <a:gd name="T31" fmla="*/ 0 h 32"/>
                <a:gd name="T32" fmla="*/ 25 w 25"/>
                <a:gd name="T33"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32">
                  <a:moveTo>
                    <a:pt x="25" y="20"/>
                  </a:moveTo>
                  <a:cubicBezTo>
                    <a:pt x="25" y="24"/>
                    <a:pt x="23" y="27"/>
                    <a:pt x="21" y="29"/>
                  </a:cubicBezTo>
                  <a:cubicBezTo>
                    <a:pt x="19" y="31"/>
                    <a:pt x="16" y="32"/>
                    <a:pt x="12" y="32"/>
                  </a:cubicBezTo>
                  <a:cubicBezTo>
                    <a:pt x="8" y="32"/>
                    <a:pt x="5" y="31"/>
                    <a:pt x="3" y="29"/>
                  </a:cubicBezTo>
                  <a:cubicBezTo>
                    <a:pt x="1" y="27"/>
                    <a:pt x="0" y="24"/>
                    <a:pt x="0" y="20"/>
                  </a:cubicBezTo>
                  <a:cubicBezTo>
                    <a:pt x="0" y="0"/>
                    <a:pt x="0" y="0"/>
                    <a:pt x="0" y="0"/>
                  </a:cubicBezTo>
                  <a:cubicBezTo>
                    <a:pt x="2" y="0"/>
                    <a:pt x="2" y="0"/>
                    <a:pt x="2" y="0"/>
                  </a:cubicBezTo>
                  <a:cubicBezTo>
                    <a:pt x="4" y="0"/>
                    <a:pt x="4" y="0"/>
                    <a:pt x="4" y="0"/>
                  </a:cubicBezTo>
                  <a:cubicBezTo>
                    <a:pt x="4" y="20"/>
                    <a:pt x="4" y="20"/>
                    <a:pt x="4" y="20"/>
                  </a:cubicBezTo>
                  <a:cubicBezTo>
                    <a:pt x="4" y="23"/>
                    <a:pt x="5" y="25"/>
                    <a:pt x="6" y="26"/>
                  </a:cubicBezTo>
                  <a:cubicBezTo>
                    <a:pt x="7" y="28"/>
                    <a:pt x="9" y="29"/>
                    <a:pt x="12" y="29"/>
                  </a:cubicBezTo>
                  <a:cubicBezTo>
                    <a:pt x="15" y="29"/>
                    <a:pt x="17" y="28"/>
                    <a:pt x="18" y="26"/>
                  </a:cubicBezTo>
                  <a:cubicBezTo>
                    <a:pt x="20" y="25"/>
                    <a:pt x="20" y="23"/>
                    <a:pt x="20" y="20"/>
                  </a:cubicBezTo>
                  <a:cubicBezTo>
                    <a:pt x="20" y="0"/>
                    <a:pt x="20" y="0"/>
                    <a:pt x="20" y="0"/>
                  </a:cubicBezTo>
                  <a:cubicBezTo>
                    <a:pt x="22" y="0"/>
                    <a:pt x="22" y="0"/>
                    <a:pt x="22" y="0"/>
                  </a:cubicBezTo>
                  <a:cubicBezTo>
                    <a:pt x="25" y="0"/>
                    <a:pt x="25" y="0"/>
                    <a:pt x="25" y="0"/>
                  </a:cubicBezTo>
                  <a:lnTo>
                    <a:pt x="25" y="2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6" name="Freeform 96"/>
            <p:cNvSpPr/>
            <p:nvPr userDrawn="1"/>
          </p:nvSpPr>
          <p:spPr bwMode="auto">
            <a:xfrm>
              <a:off x="1806" y="933"/>
              <a:ext cx="31" cy="40"/>
            </a:xfrm>
            <a:custGeom>
              <a:avLst/>
              <a:gdLst>
                <a:gd name="T0" fmla="*/ 5 w 31"/>
                <a:gd name="T1" fmla="*/ 40 h 40"/>
                <a:gd name="T2" fmla="*/ 2 w 31"/>
                <a:gd name="T3" fmla="*/ 40 h 40"/>
                <a:gd name="T4" fmla="*/ 0 w 31"/>
                <a:gd name="T5" fmla="*/ 40 h 40"/>
                <a:gd name="T6" fmla="*/ 0 w 31"/>
                <a:gd name="T7" fmla="*/ 0 h 40"/>
                <a:gd name="T8" fmla="*/ 2 w 31"/>
                <a:gd name="T9" fmla="*/ 0 h 40"/>
                <a:gd name="T10" fmla="*/ 6 w 31"/>
                <a:gd name="T11" fmla="*/ 0 h 40"/>
                <a:gd name="T12" fmla="*/ 26 w 31"/>
                <a:gd name="T13" fmla="*/ 32 h 40"/>
                <a:gd name="T14" fmla="*/ 26 w 31"/>
                <a:gd name="T15" fmla="*/ 0 h 40"/>
                <a:gd name="T16" fmla="*/ 28 w 31"/>
                <a:gd name="T17" fmla="*/ 0 h 40"/>
                <a:gd name="T18" fmla="*/ 31 w 31"/>
                <a:gd name="T19" fmla="*/ 0 h 40"/>
                <a:gd name="T20" fmla="*/ 31 w 31"/>
                <a:gd name="T21" fmla="*/ 40 h 40"/>
                <a:gd name="T22" fmla="*/ 28 w 31"/>
                <a:gd name="T23" fmla="*/ 40 h 40"/>
                <a:gd name="T24" fmla="*/ 25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2" y="40"/>
                  </a:lnTo>
                  <a:lnTo>
                    <a:pt x="0" y="40"/>
                  </a:lnTo>
                  <a:lnTo>
                    <a:pt x="0" y="0"/>
                  </a:lnTo>
                  <a:lnTo>
                    <a:pt x="2" y="0"/>
                  </a:lnTo>
                  <a:lnTo>
                    <a:pt x="6" y="0"/>
                  </a:lnTo>
                  <a:lnTo>
                    <a:pt x="26" y="32"/>
                  </a:lnTo>
                  <a:lnTo>
                    <a:pt x="26" y="0"/>
                  </a:lnTo>
                  <a:lnTo>
                    <a:pt x="28" y="0"/>
                  </a:lnTo>
                  <a:lnTo>
                    <a:pt x="31" y="0"/>
                  </a:lnTo>
                  <a:lnTo>
                    <a:pt x="31" y="40"/>
                  </a:lnTo>
                  <a:lnTo>
                    <a:pt x="28" y="40"/>
                  </a:lnTo>
                  <a:lnTo>
                    <a:pt x="25" y="40"/>
                  </a:lnTo>
                  <a:lnTo>
                    <a:pt x="5" y="8"/>
                  </a:lnTo>
                  <a:lnTo>
                    <a:pt x="5"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7" name="Freeform 97"/>
            <p:cNvSpPr/>
            <p:nvPr userDrawn="1"/>
          </p:nvSpPr>
          <p:spPr bwMode="auto">
            <a:xfrm>
              <a:off x="1852"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8" name="Freeform 98"/>
            <p:cNvSpPr/>
            <p:nvPr userDrawn="1"/>
          </p:nvSpPr>
          <p:spPr bwMode="auto">
            <a:xfrm>
              <a:off x="1867" y="933"/>
              <a:ext cx="34" cy="40"/>
            </a:xfrm>
            <a:custGeom>
              <a:avLst/>
              <a:gdLst>
                <a:gd name="T0" fmla="*/ 0 w 34"/>
                <a:gd name="T1" fmla="*/ 0 h 40"/>
                <a:gd name="T2" fmla="*/ 3 w 34"/>
                <a:gd name="T3" fmla="*/ 0 h 40"/>
                <a:gd name="T4" fmla="*/ 6 w 34"/>
                <a:gd name="T5" fmla="*/ 0 h 40"/>
                <a:gd name="T6" fmla="*/ 17 w 34"/>
                <a:gd name="T7" fmla="*/ 34 h 40"/>
                <a:gd name="T8" fmla="*/ 17 w 34"/>
                <a:gd name="T9" fmla="*/ 34 h 40"/>
                <a:gd name="T10" fmla="*/ 28 w 34"/>
                <a:gd name="T11" fmla="*/ 0 h 40"/>
                <a:gd name="T12" fmla="*/ 32 w 34"/>
                <a:gd name="T13" fmla="*/ 0 h 40"/>
                <a:gd name="T14" fmla="*/ 34 w 34"/>
                <a:gd name="T15" fmla="*/ 0 h 40"/>
                <a:gd name="T16" fmla="*/ 21 w 34"/>
                <a:gd name="T17" fmla="*/ 40 h 40"/>
                <a:gd name="T18" fmla="*/ 17 w 34"/>
                <a:gd name="T19" fmla="*/ 40 h 40"/>
                <a:gd name="T20" fmla="*/ 15 w 34"/>
                <a:gd name="T21" fmla="*/ 40 h 40"/>
                <a:gd name="T22" fmla="*/ 0 w 3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0">
                  <a:moveTo>
                    <a:pt x="0" y="0"/>
                  </a:moveTo>
                  <a:lnTo>
                    <a:pt x="3" y="0"/>
                  </a:lnTo>
                  <a:lnTo>
                    <a:pt x="6" y="0"/>
                  </a:lnTo>
                  <a:lnTo>
                    <a:pt x="17" y="34"/>
                  </a:lnTo>
                  <a:lnTo>
                    <a:pt x="17" y="34"/>
                  </a:lnTo>
                  <a:lnTo>
                    <a:pt x="28" y="0"/>
                  </a:lnTo>
                  <a:lnTo>
                    <a:pt x="32" y="0"/>
                  </a:lnTo>
                  <a:lnTo>
                    <a:pt x="34" y="0"/>
                  </a:lnTo>
                  <a:lnTo>
                    <a:pt x="21" y="40"/>
                  </a:lnTo>
                  <a:lnTo>
                    <a:pt x="17" y="40"/>
                  </a:lnTo>
                  <a:lnTo>
                    <a:pt x="15"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9" name="Freeform 99"/>
            <p:cNvSpPr/>
            <p:nvPr userDrawn="1"/>
          </p:nvSpPr>
          <p:spPr bwMode="auto">
            <a:xfrm>
              <a:off x="1911" y="933"/>
              <a:ext cx="30" cy="40"/>
            </a:xfrm>
            <a:custGeom>
              <a:avLst/>
              <a:gdLst>
                <a:gd name="T0" fmla="*/ 0 w 30"/>
                <a:gd name="T1" fmla="*/ 40 h 40"/>
                <a:gd name="T2" fmla="*/ 0 w 30"/>
                <a:gd name="T3" fmla="*/ 0 h 40"/>
                <a:gd name="T4" fmla="*/ 30 w 30"/>
                <a:gd name="T5" fmla="*/ 0 h 40"/>
                <a:gd name="T6" fmla="*/ 30 w 30"/>
                <a:gd name="T7" fmla="*/ 3 h 40"/>
                <a:gd name="T8" fmla="*/ 30 w 30"/>
                <a:gd name="T9" fmla="*/ 5 h 40"/>
                <a:gd name="T10" fmla="*/ 6 w 30"/>
                <a:gd name="T11" fmla="*/ 5 h 40"/>
                <a:gd name="T12" fmla="*/ 6 w 30"/>
                <a:gd name="T13" fmla="*/ 16 h 40"/>
                <a:gd name="T14" fmla="*/ 27 w 30"/>
                <a:gd name="T15" fmla="*/ 16 h 40"/>
                <a:gd name="T16" fmla="*/ 27 w 30"/>
                <a:gd name="T17" fmla="*/ 19 h 40"/>
                <a:gd name="T18" fmla="*/ 27 w 30"/>
                <a:gd name="T19" fmla="*/ 21 h 40"/>
                <a:gd name="T20" fmla="*/ 6 w 30"/>
                <a:gd name="T21" fmla="*/ 21 h 40"/>
                <a:gd name="T22" fmla="*/ 6 w 30"/>
                <a:gd name="T23" fmla="*/ 35 h 40"/>
                <a:gd name="T24" fmla="*/ 30 w 30"/>
                <a:gd name="T25" fmla="*/ 35 h 40"/>
                <a:gd name="T26" fmla="*/ 30 w 30"/>
                <a:gd name="T27" fmla="*/ 37 h 40"/>
                <a:gd name="T28" fmla="*/ 30 w 30"/>
                <a:gd name="T29" fmla="*/ 40 h 40"/>
                <a:gd name="T30" fmla="*/ 0 w 30"/>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0">
                  <a:moveTo>
                    <a:pt x="0" y="40"/>
                  </a:moveTo>
                  <a:lnTo>
                    <a:pt x="0" y="0"/>
                  </a:lnTo>
                  <a:lnTo>
                    <a:pt x="30" y="0"/>
                  </a:lnTo>
                  <a:lnTo>
                    <a:pt x="30" y="3"/>
                  </a:lnTo>
                  <a:lnTo>
                    <a:pt x="30" y="5"/>
                  </a:lnTo>
                  <a:lnTo>
                    <a:pt x="6" y="5"/>
                  </a:lnTo>
                  <a:lnTo>
                    <a:pt x="6" y="16"/>
                  </a:lnTo>
                  <a:lnTo>
                    <a:pt x="27" y="16"/>
                  </a:lnTo>
                  <a:lnTo>
                    <a:pt x="27" y="19"/>
                  </a:lnTo>
                  <a:lnTo>
                    <a:pt x="27" y="21"/>
                  </a:lnTo>
                  <a:lnTo>
                    <a:pt x="6" y="21"/>
                  </a:lnTo>
                  <a:lnTo>
                    <a:pt x="6" y="35"/>
                  </a:lnTo>
                  <a:lnTo>
                    <a:pt x="30" y="35"/>
                  </a:lnTo>
                  <a:lnTo>
                    <a:pt x="30" y="37"/>
                  </a:lnTo>
                  <a:lnTo>
                    <a:pt x="30" y="40"/>
                  </a:lnTo>
                  <a:lnTo>
                    <a:pt x="0"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0" name="Freeform 100"/>
            <p:cNvSpPr>
              <a:spLocks noEditPoints="1"/>
            </p:cNvSpPr>
            <p:nvPr userDrawn="1"/>
          </p:nvSpPr>
          <p:spPr bwMode="auto">
            <a:xfrm>
              <a:off x="1955" y="933"/>
              <a:ext cx="33" cy="40"/>
            </a:xfrm>
            <a:custGeom>
              <a:avLst/>
              <a:gdLst>
                <a:gd name="T0" fmla="*/ 0 w 27"/>
                <a:gd name="T1" fmla="*/ 0 h 32"/>
                <a:gd name="T2" fmla="*/ 2 w 27"/>
                <a:gd name="T3" fmla="*/ 0 h 32"/>
                <a:gd name="T4" fmla="*/ 15 w 27"/>
                <a:gd name="T5" fmla="*/ 0 h 32"/>
                <a:gd name="T6" fmla="*/ 23 w 27"/>
                <a:gd name="T7" fmla="*/ 2 h 32"/>
                <a:gd name="T8" fmla="*/ 25 w 27"/>
                <a:gd name="T9" fmla="*/ 8 h 32"/>
                <a:gd name="T10" fmla="*/ 23 w 27"/>
                <a:gd name="T11" fmla="*/ 15 h 32"/>
                <a:gd name="T12" fmla="*/ 21 w 27"/>
                <a:gd name="T13" fmla="*/ 16 h 32"/>
                <a:gd name="T14" fmla="*/ 22 w 27"/>
                <a:gd name="T15" fmla="*/ 16 h 32"/>
                <a:gd name="T16" fmla="*/ 25 w 27"/>
                <a:gd name="T17" fmla="*/ 22 h 32"/>
                <a:gd name="T18" fmla="*/ 25 w 27"/>
                <a:gd name="T19" fmla="*/ 28 h 32"/>
                <a:gd name="T20" fmla="*/ 25 w 27"/>
                <a:gd name="T21" fmla="*/ 30 h 32"/>
                <a:gd name="T22" fmla="*/ 27 w 27"/>
                <a:gd name="T23" fmla="*/ 31 h 32"/>
                <a:gd name="T24" fmla="*/ 27 w 27"/>
                <a:gd name="T25" fmla="*/ 31 h 32"/>
                <a:gd name="T26" fmla="*/ 21 w 27"/>
                <a:gd name="T27" fmla="*/ 31 h 32"/>
                <a:gd name="T28" fmla="*/ 21 w 27"/>
                <a:gd name="T29" fmla="*/ 29 h 32"/>
                <a:gd name="T30" fmla="*/ 21 w 27"/>
                <a:gd name="T31" fmla="*/ 26 h 32"/>
                <a:gd name="T32" fmla="*/ 21 w 27"/>
                <a:gd name="T33" fmla="*/ 23 h 32"/>
                <a:gd name="T34" fmla="*/ 19 w 27"/>
                <a:gd name="T35" fmla="*/ 19 h 32"/>
                <a:gd name="T36" fmla="*/ 15 w 27"/>
                <a:gd name="T37" fmla="*/ 18 h 32"/>
                <a:gd name="T38" fmla="*/ 4 w 27"/>
                <a:gd name="T39" fmla="*/ 18 h 32"/>
                <a:gd name="T40" fmla="*/ 4 w 27"/>
                <a:gd name="T41" fmla="*/ 32 h 32"/>
                <a:gd name="T42" fmla="*/ 2 w 27"/>
                <a:gd name="T43" fmla="*/ 32 h 32"/>
                <a:gd name="T44" fmla="*/ 0 w 27"/>
                <a:gd name="T45" fmla="*/ 32 h 32"/>
                <a:gd name="T46" fmla="*/ 0 w 27"/>
                <a:gd name="T47" fmla="*/ 0 h 32"/>
                <a:gd name="T48" fmla="*/ 4 w 27"/>
                <a:gd name="T49" fmla="*/ 14 h 32"/>
                <a:gd name="T50" fmla="*/ 15 w 27"/>
                <a:gd name="T51" fmla="*/ 14 h 32"/>
                <a:gd name="T52" fmla="*/ 19 w 27"/>
                <a:gd name="T53" fmla="*/ 13 h 32"/>
                <a:gd name="T54" fmla="*/ 21 w 27"/>
                <a:gd name="T55" fmla="*/ 9 h 32"/>
                <a:gd name="T56" fmla="*/ 19 w 27"/>
                <a:gd name="T57" fmla="*/ 5 h 32"/>
                <a:gd name="T58" fmla="*/ 15 w 27"/>
                <a:gd name="T59" fmla="*/ 3 h 32"/>
                <a:gd name="T60" fmla="*/ 4 w 27"/>
                <a:gd name="T61" fmla="*/ 3 h 32"/>
                <a:gd name="T62" fmla="*/ 4 w 27"/>
                <a:gd name="T6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32">
                  <a:moveTo>
                    <a:pt x="0" y="0"/>
                  </a:moveTo>
                  <a:cubicBezTo>
                    <a:pt x="2" y="0"/>
                    <a:pt x="2" y="0"/>
                    <a:pt x="2" y="0"/>
                  </a:cubicBezTo>
                  <a:cubicBezTo>
                    <a:pt x="15" y="0"/>
                    <a:pt x="15" y="0"/>
                    <a:pt x="15" y="0"/>
                  </a:cubicBezTo>
                  <a:cubicBezTo>
                    <a:pt x="18" y="0"/>
                    <a:pt x="21" y="1"/>
                    <a:pt x="23" y="2"/>
                  </a:cubicBezTo>
                  <a:cubicBezTo>
                    <a:pt x="24" y="3"/>
                    <a:pt x="25" y="6"/>
                    <a:pt x="25" y="8"/>
                  </a:cubicBezTo>
                  <a:cubicBezTo>
                    <a:pt x="25" y="11"/>
                    <a:pt x="24" y="13"/>
                    <a:pt x="23" y="15"/>
                  </a:cubicBezTo>
                  <a:cubicBezTo>
                    <a:pt x="22" y="15"/>
                    <a:pt x="22" y="16"/>
                    <a:pt x="21" y="16"/>
                  </a:cubicBezTo>
                  <a:cubicBezTo>
                    <a:pt x="22" y="16"/>
                    <a:pt x="22" y="16"/>
                    <a:pt x="22" y="16"/>
                  </a:cubicBezTo>
                  <a:cubicBezTo>
                    <a:pt x="24" y="17"/>
                    <a:pt x="25" y="19"/>
                    <a:pt x="25" y="22"/>
                  </a:cubicBezTo>
                  <a:cubicBezTo>
                    <a:pt x="25" y="28"/>
                    <a:pt x="25" y="28"/>
                    <a:pt x="25" y="28"/>
                  </a:cubicBezTo>
                  <a:cubicBezTo>
                    <a:pt x="25" y="29"/>
                    <a:pt x="25" y="29"/>
                    <a:pt x="25" y="30"/>
                  </a:cubicBezTo>
                  <a:cubicBezTo>
                    <a:pt x="26" y="30"/>
                    <a:pt x="26" y="30"/>
                    <a:pt x="27" y="31"/>
                  </a:cubicBezTo>
                  <a:cubicBezTo>
                    <a:pt x="27" y="31"/>
                    <a:pt x="27" y="31"/>
                    <a:pt x="27" y="31"/>
                  </a:cubicBezTo>
                  <a:cubicBezTo>
                    <a:pt x="21" y="31"/>
                    <a:pt x="21" y="31"/>
                    <a:pt x="21" y="31"/>
                  </a:cubicBezTo>
                  <a:cubicBezTo>
                    <a:pt x="21" y="31"/>
                    <a:pt x="21" y="31"/>
                    <a:pt x="21" y="29"/>
                  </a:cubicBezTo>
                  <a:cubicBezTo>
                    <a:pt x="21" y="28"/>
                    <a:pt x="21" y="27"/>
                    <a:pt x="21" y="26"/>
                  </a:cubicBezTo>
                  <a:cubicBezTo>
                    <a:pt x="21" y="23"/>
                    <a:pt x="21" y="23"/>
                    <a:pt x="21" y="23"/>
                  </a:cubicBezTo>
                  <a:cubicBezTo>
                    <a:pt x="21" y="21"/>
                    <a:pt x="20" y="20"/>
                    <a:pt x="19" y="19"/>
                  </a:cubicBezTo>
                  <a:cubicBezTo>
                    <a:pt x="18" y="18"/>
                    <a:pt x="17" y="18"/>
                    <a:pt x="15" y="18"/>
                  </a:cubicBezTo>
                  <a:cubicBezTo>
                    <a:pt x="4" y="18"/>
                    <a:pt x="4" y="18"/>
                    <a:pt x="4" y="18"/>
                  </a:cubicBezTo>
                  <a:cubicBezTo>
                    <a:pt x="4" y="32"/>
                    <a:pt x="4" y="32"/>
                    <a:pt x="4" y="32"/>
                  </a:cubicBezTo>
                  <a:cubicBezTo>
                    <a:pt x="2" y="32"/>
                    <a:pt x="2" y="32"/>
                    <a:pt x="2" y="32"/>
                  </a:cubicBezTo>
                  <a:cubicBezTo>
                    <a:pt x="0" y="32"/>
                    <a:pt x="0" y="32"/>
                    <a:pt x="0" y="32"/>
                  </a:cubicBezTo>
                  <a:lnTo>
                    <a:pt x="0" y="0"/>
                  </a:lnTo>
                  <a:close/>
                  <a:moveTo>
                    <a:pt x="4" y="14"/>
                  </a:moveTo>
                  <a:cubicBezTo>
                    <a:pt x="15" y="14"/>
                    <a:pt x="15" y="14"/>
                    <a:pt x="15" y="14"/>
                  </a:cubicBezTo>
                  <a:cubicBezTo>
                    <a:pt x="17" y="14"/>
                    <a:pt x="19" y="14"/>
                    <a:pt x="19" y="13"/>
                  </a:cubicBezTo>
                  <a:cubicBezTo>
                    <a:pt x="20" y="12"/>
                    <a:pt x="21" y="11"/>
                    <a:pt x="21" y="9"/>
                  </a:cubicBezTo>
                  <a:cubicBezTo>
                    <a:pt x="21" y="7"/>
                    <a:pt x="20" y="5"/>
                    <a:pt x="19" y="5"/>
                  </a:cubicBezTo>
                  <a:cubicBezTo>
                    <a:pt x="18" y="4"/>
                    <a:pt x="17" y="3"/>
                    <a:pt x="15" y="3"/>
                  </a:cubicBezTo>
                  <a:cubicBezTo>
                    <a:pt x="4" y="3"/>
                    <a:pt x="4" y="3"/>
                    <a:pt x="4" y="3"/>
                  </a:cubicBezTo>
                  <a:lnTo>
                    <a:pt x="4" y="14"/>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1" name="Freeform 101"/>
            <p:cNvSpPr/>
            <p:nvPr userDrawn="1"/>
          </p:nvSpPr>
          <p:spPr bwMode="auto">
            <a:xfrm>
              <a:off x="1999" y="932"/>
              <a:ext cx="31" cy="41"/>
            </a:xfrm>
            <a:custGeom>
              <a:avLst/>
              <a:gdLst>
                <a:gd name="T0" fmla="*/ 20 w 25"/>
                <a:gd name="T1" fmla="*/ 10 h 33"/>
                <a:gd name="T2" fmla="*/ 18 w 25"/>
                <a:gd name="T3" fmla="*/ 5 h 33"/>
                <a:gd name="T4" fmla="*/ 12 w 25"/>
                <a:gd name="T5" fmla="*/ 4 h 33"/>
                <a:gd name="T6" fmla="*/ 7 w 25"/>
                <a:gd name="T7" fmla="*/ 5 h 33"/>
                <a:gd name="T8" fmla="*/ 5 w 25"/>
                <a:gd name="T9" fmla="*/ 9 h 33"/>
                <a:gd name="T10" fmla="*/ 6 w 25"/>
                <a:gd name="T11" fmla="*/ 12 h 33"/>
                <a:gd name="T12" fmla="*/ 11 w 25"/>
                <a:gd name="T13" fmla="*/ 14 h 33"/>
                <a:gd name="T14" fmla="*/ 17 w 25"/>
                <a:gd name="T15" fmla="*/ 15 h 33"/>
                <a:gd name="T16" fmla="*/ 23 w 25"/>
                <a:gd name="T17" fmla="*/ 18 h 33"/>
                <a:gd name="T18" fmla="*/ 25 w 25"/>
                <a:gd name="T19" fmla="*/ 24 h 33"/>
                <a:gd name="T20" fmla="*/ 22 w 25"/>
                <a:gd name="T21" fmla="*/ 31 h 33"/>
                <a:gd name="T22" fmla="*/ 13 w 25"/>
                <a:gd name="T23" fmla="*/ 33 h 33"/>
                <a:gd name="T24" fmla="*/ 3 w 25"/>
                <a:gd name="T25" fmla="*/ 30 h 33"/>
                <a:gd name="T26" fmla="*/ 0 w 25"/>
                <a:gd name="T27" fmla="*/ 23 h 33"/>
                <a:gd name="T28" fmla="*/ 0 w 25"/>
                <a:gd name="T29" fmla="*/ 22 h 33"/>
                <a:gd name="T30" fmla="*/ 4 w 25"/>
                <a:gd name="T31" fmla="*/ 22 h 33"/>
                <a:gd name="T32" fmla="*/ 6 w 25"/>
                <a:gd name="T33" fmla="*/ 28 h 33"/>
                <a:gd name="T34" fmla="*/ 13 w 25"/>
                <a:gd name="T35" fmla="*/ 30 h 33"/>
                <a:gd name="T36" fmla="*/ 19 w 25"/>
                <a:gd name="T37" fmla="*/ 28 h 33"/>
                <a:gd name="T38" fmla="*/ 21 w 25"/>
                <a:gd name="T39" fmla="*/ 24 h 33"/>
                <a:gd name="T40" fmla="*/ 20 w 25"/>
                <a:gd name="T41" fmla="*/ 21 h 33"/>
                <a:gd name="T42" fmla="*/ 14 w 25"/>
                <a:gd name="T43" fmla="*/ 19 h 33"/>
                <a:gd name="T44" fmla="*/ 9 w 25"/>
                <a:gd name="T45" fmla="*/ 17 h 33"/>
                <a:gd name="T46" fmla="*/ 3 w 25"/>
                <a:gd name="T47" fmla="*/ 15 h 33"/>
                <a:gd name="T48" fmla="*/ 1 w 25"/>
                <a:gd name="T49" fmla="*/ 10 h 33"/>
                <a:gd name="T50" fmla="*/ 4 w 25"/>
                <a:gd name="T51" fmla="*/ 3 h 33"/>
                <a:gd name="T52" fmla="*/ 12 w 25"/>
                <a:gd name="T53" fmla="*/ 0 h 33"/>
                <a:gd name="T54" fmla="*/ 21 w 25"/>
                <a:gd name="T55" fmla="*/ 3 h 33"/>
                <a:gd name="T56" fmla="*/ 24 w 25"/>
                <a:gd name="T57" fmla="*/ 10 h 33"/>
                <a:gd name="T58" fmla="*/ 20 w 25"/>
                <a:gd name="T5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3">
                  <a:moveTo>
                    <a:pt x="20" y="10"/>
                  </a:moveTo>
                  <a:cubicBezTo>
                    <a:pt x="20" y="8"/>
                    <a:pt x="19" y="6"/>
                    <a:pt x="18" y="5"/>
                  </a:cubicBezTo>
                  <a:cubicBezTo>
                    <a:pt x="17" y="4"/>
                    <a:pt x="15" y="4"/>
                    <a:pt x="12" y="4"/>
                  </a:cubicBezTo>
                  <a:cubicBezTo>
                    <a:pt x="10" y="4"/>
                    <a:pt x="8" y="4"/>
                    <a:pt x="7" y="5"/>
                  </a:cubicBezTo>
                  <a:cubicBezTo>
                    <a:pt x="6" y="6"/>
                    <a:pt x="5" y="7"/>
                    <a:pt x="5" y="9"/>
                  </a:cubicBezTo>
                  <a:cubicBezTo>
                    <a:pt x="5" y="10"/>
                    <a:pt x="5" y="11"/>
                    <a:pt x="6" y="12"/>
                  </a:cubicBezTo>
                  <a:cubicBezTo>
                    <a:pt x="7" y="13"/>
                    <a:pt x="9" y="13"/>
                    <a:pt x="11" y="14"/>
                  </a:cubicBezTo>
                  <a:cubicBezTo>
                    <a:pt x="17" y="15"/>
                    <a:pt x="17" y="15"/>
                    <a:pt x="17" y="15"/>
                  </a:cubicBezTo>
                  <a:cubicBezTo>
                    <a:pt x="20" y="16"/>
                    <a:pt x="22" y="17"/>
                    <a:pt x="23" y="18"/>
                  </a:cubicBezTo>
                  <a:cubicBezTo>
                    <a:pt x="24" y="20"/>
                    <a:pt x="25" y="22"/>
                    <a:pt x="25" y="24"/>
                  </a:cubicBezTo>
                  <a:cubicBezTo>
                    <a:pt x="25" y="27"/>
                    <a:pt x="24" y="29"/>
                    <a:pt x="22" y="31"/>
                  </a:cubicBezTo>
                  <a:cubicBezTo>
                    <a:pt x="20" y="33"/>
                    <a:pt x="17" y="33"/>
                    <a:pt x="13" y="33"/>
                  </a:cubicBezTo>
                  <a:cubicBezTo>
                    <a:pt x="9" y="33"/>
                    <a:pt x="5" y="32"/>
                    <a:pt x="3" y="30"/>
                  </a:cubicBezTo>
                  <a:cubicBezTo>
                    <a:pt x="1" y="29"/>
                    <a:pt x="0" y="26"/>
                    <a:pt x="0" y="23"/>
                  </a:cubicBezTo>
                  <a:cubicBezTo>
                    <a:pt x="0" y="22"/>
                    <a:pt x="0" y="22"/>
                    <a:pt x="0" y="22"/>
                  </a:cubicBezTo>
                  <a:cubicBezTo>
                    <a:pt x="4" y="22"/>
                    <a:pt x="4" y="22"/>
                    <a:pt x="4" y="22"/>
                  </a:cubicBezTo>
                  <a:cubicBezTo>
                    <a:pt x="4" y="25"/>
                    <a:pt x="5" y="26"/>
                    <a:pt x="6" y="28"/>
                  </a:cubicBezTo>
                  <a:cubicBezTo>
                    <a:pt x="8" y="29"/>
                    <a:pt x="10" y="30"/>
                    <a:pt x="13" y="30"/>
                  </a:cubicBezTo>
                  <a:cubicBezTo>
                    <a:pt x="15" y="30"/>
                    <a:pt x="17" y="29"/>
                    <a:pt x="19" y="28"/>
                  </a:cubicBezTo>
                  <a:cubicBezTo>
                    <a:pt x="20" y="27"/>
                    <a:pt x="21" y="26"/>
                    <a:pt x="21" y="24"/>
                  </a:cubicBezTo>
                  <a:cubicBezTo>
                    <a:pt x="21" y="23"/>
                    <a:pt x="20" y="22"/>
                    <a:pt x="20" y="21"/>
                  </a:cubicBezTo>
                  <a:cubicBezTo>
                    <a:pt x="19" y="20"/>
                    <a:pt x="17" y="19"/>
                    <a:pt x="14" y="19"/>
                  </a:cubicBezTo>
                  <a:cubicBezTo>
                    <a:pt x="9" y="17"/>
                    <a:pt x="9" y="17"/>
                    <a:pt x="9" y="17"/>
                  </a:cubicBezTo>
                  <a:cubicBezTo>
                    <a:pt x="6" y="17"/>
                    <a:pt x="4" y="16"/>
                    <a:pt x="3" y="15"/>
                  </a:cubicBezTo>
                  <a:cubicBezTo>
                    <a:pt x="1" y="14"/>
                    <a:pt x="1" y="12"/>
                    <a:pt x="1" y="10"/>
                  </a:cubicBezTo>
                  <a:cubicBezTo>
                    <a:pt x="1" y="7"/>
                    <a:pt x="2" y="4"/>
                    <a:pt x="4" y="3"/>
                  </a:cubicBezTo>
                  <a:cubicBezTo>
                    <a:pt x="6" y="1"/>
                    <a:pt x="9" y="0"/>
                    <a:pt x="12" y="0"/>
                  </a:cubicBezTo>
                  <a:cubicBezTo>
                    <a:pt x="16" y="0"/>
                    <a:pt x="19" y="1"/>
                    <a:pt x="21" y="3"/>
                  </a:cubicBezTo>
                  <a:cubicBezTo>
                    <a:pt x="23" y="4"/>
                    <a:pt x="24" y="7"/>
                    <a:pt x="24" y="10"/>
                  </a:cubicBezTo>
                  <a:lnTo>
                    <a:pt x="20" y="1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2" name="Freeform 102"/>
            <p:cNvSpPr/>
            <p:nvPr userDrawn="1"/>
          </p:nvSpPr>
          <p:spPr bwMode="auto">
            <a:xfrm>
              <a:off x="2044"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3" name="Freeform 103"/>
            <p:cNvSpPr/>
            <p:nvPr userDrawn="1"/>
          </p:nvSpPr>
          <p:spPr bwMode="auto">
            <a:xfrm>
              <a:off x="2060" y="933"/>
              <a:ext cx="32" cy="40"/>
            </a:xfrm>
            <a:custGeom>
              <a:avLst/>
              <a:gdLst>
                <a:gd name="T0" fmla="*/ 13 w 32"/>
                <a:gd name="T1" fmla="*/ 5 h 40"/>
                <a:gd name="T2" fmla="*/ 0 w 32"/>
                <a:gd name="T3" fmla="*/ 5 h 40"/>
                <a:gd name="T4" fmla="*/ 0 w 32"/>
                <a:gd name="T5" fmla="*/ 3 h 40"/>
                <a:gd name="T6" fmla="*/ 0 w 32"/>
                <a:gd name="T7" fmla="*/ 0 h 40"/>
                <a:gd name="T8" fmla="*/ 32 w 32"/>
                <a:gd name="T9" fmla="*/ 0 h 40"/>
                <a:gd name="T10" fmla="*/ 32 w 32"/>
                <a:gd name="T11" fmla="*/ 3 h 40"/>
                <a:gd name="T12" fmla="*/ 32 w 32"/>
                <a:gd name="T13" fmla="*/ 5 h 40"/>
                <a:gd name="T14" fmla="*/ 18 w 32"/>
                <a:gd name="T15" fmla="*/ 5 h 40"/>
                <a:gd name="T16" fmla="*/ 18 w 32"/>
                <a:gd name="T17" fmla="*/ 40 h 40"/>
                <a:gd name="T18" fmla="*/ 16 w 32"/>
                <a:gd name="T19" fmla="*/ 40 h 40"/>
                <a:gd name="T20" fmla="*/ 13 w 32"/>
                <a:gd name="T21" fmla="*/ 40 h 40"/>
                <a:gd name="T22" fmla="*/ 13 w 32"/>
                <a:gd name="T23"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0">
                  <a:moveTo>
                    <a:pt x="13" y="5"/>
                  </a:moveTo>
                  <a:lnTo>
                    <a:pt x="0" y="5"/>
                  </a:lnTo>
                  <a:lnTo>
                    <a:pt x="0" y="3"/>
                  </a:lnTo>
                  <a:lnTo>
                    <a:pt x="0" y="0"/>
                  </a:lnTo>
                  <a:lnTo>
                    <a:pt x="32" y="0"/>
                  </a:lnTo>
                  <a:lnTo>
                    <a:pt x="32" y="3"/>
                  </a:lnTo>
                  <a:lnTo>
                    <a:pt x="32" y="5"/>
                  </a:lnTo>
                  <a:lnTo>
                    <a:pt x="18" y="5"/>
                  </a:lnTo>
                  <a:lnTo>
                    <a:pt x="18" y="40"/>
                  </a:lnTo>
                  <a:lnTo>
                    <a:pt x="16" y="40"/>
                  </a:lnTo>
                  <a:lnTo>
                    <a:pt x="13" y="40"/>
                  </a:lnTo>
                  <a:lnTo>
                    <a:pt x="13" y="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4" name="Freeform 104"/>
            <p:cNvSpPr/>
            <p:nvPr userDrawn="1"/>
          </p:nvSpPr>
          <p:spPr bwMode="auto">
            <a:xfrm>
              <a:off x="2101" y="933"/>
              <a:ext cx="34" cy="40"/>
            </a:xfrm>
            <a:custGeom>
              <a:avLst/>
              <a:gdLst>
                <a:gd name="T0" fmla="*/ 15 w 34"/>
                <a:gd name="T1" fmla="*/ 24 h 40"/>
                <a:gd name="T2" fmla="*/ 0 w 34"/>
                <a:gd name="T3" fmla="*/ 0 h 40"/>
                <a:gd name="T4" fmla="*/ 3 w 34"/>
                <a:gd name="T5" fmla="*/ 0 h 40"/>
                <a:gd name="T6" fmla="*/ 6 w 34"/>
                <a:gd name="T7" fmla="*/ 0 h 40"/>
                <a:gd name="T8" fmla="*/ 17 w 34"/>
                <a:gd name="T9" fmla="*/ 19 h 40"/>
                <a:gd name="T10" fmla="*/ 17 w 34"/>
                <a:gd name="T11" fmla="*/ 19 h 40"/>
                <a:gd name="T12" fmla="*/ 28 w 34"/>
                <a:gd name="T13" fmla="*/ 0 h 40"/>
                <a:gd name="T14" fmla="*/ 32 w 34"/>
                <a:gd name="T15" fmla="*/ 0 h 40"/>
                <a:gd name="T16" fmla="*/ 34 w 34"/>
                <a:gd name="T17" fmla="*/ 0 h 40"/>
                <a:gd name="T18" fmla="*/ 20 w 34"/>
                <a:gd name="T19" fmla="*/ 24 h 40"/>
                <a:gd name="T20" fmla="*/ 20 w 34"/>
                <a:gd name="T21" fmla="*/ 40 h 40"/>
                <a:gd name="T22" fmla="*/ 17 w 34"/>
                <a:gd name="T23" fmla="*/ 40 h 40"/>
                <a:gd name="T24" fmla="*/ 15 w 34"/>
                <a:gd name="T25" fmla="*/ 40 h 40"/>
                <a:gd name="T26" fmla="*/ 15 w 34"/>
                <a:gd name="T27"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0">
                  <a:moveTo>
                    <a:pt x="15" y="24"/>
                  </a:moveTo>
                  <a:lnTo>
                    <a:pt x="0" y="0"/>
                  </a:lnTo>
                  <a:lnTo>
                    <a:pt x="3" y="0"/>
                  </a:lnTo>
                  <a:lnTo>
                    <a:pt x="6" y="0"/>
                  </a:lnTo>
                  <a:lnTo>
                    <a:pt x="17" y="19"/>
                  </a:lnTo>
                  <a:lnTo>
                    <a:pt x="17" y="19"/>
                  </a:lnTo>
                  <a:lnTo>
                    <a:pt x="28" y="0"/>
                  </a:lnTo>
                  <a:lnTo>
                    <a:pt x="32" y="0"/>
                  </a:lnTo>
                  <a:lnTo>
                    <a:pt x="34" y="0"/>
                  </a:lnTo>
                  <a:lnTo>
                    <a:pt x="20" y="24"/>
                  </a:lnTo>
                  <a:lnTo>
                    <a:pt x="20" y="40"/>
                  </a:lnTo>
                  <a:lnTo>
                    <a:pt x="17" y="40"/>
                  </a:lnTo>
                  <a:lnTo>
                    <a:pt x="15" y="40"/>
                  </a:lnTo>
                  <a:lnTo>
                    <a:pt x="15" y="24"/>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5" name="Freeform 105"/>
            <p:cNvSpPr>
              <a:spLocks noEditPoints="1"/>
            </p:cNvSpPr>
            <p:nvPr userDrawn="1"/>
          </p:nvSpPr>
          <p:spPr bwMode="auto">
            <a:xfrm>
              <a:off x="954" y="660"/>
              <a:ext cx="350" cy="353"/>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6" name="Freeform 106"/>
            <p:cNvSpPr/>
            <p:nvPr userDrawn="1"/>
          </p:nvSpPr>
          <p:spPr bwMode="auto">
            <a:xfrm>
              <a:off x="1033" y="739"/>
              <a:ext cx="193" cy="17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7" name="Freeform 107"/>
            <p:cNvSpPr/>
            <p:nvPr userDrawn="1"/>
          </p:nvSpPr>
          <p:spPr bwMode="auto">
            <a:xfrm>
              <a:off x="972" y="867"/>
              <a:ext cx="40" cy="29"/>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8" name="Freeform 108"/>
            <p:cNvSpPr/>
            <p:nvPr userDrawn="1"/>
          </p:nvSpPr>
          <p:spPr bwMode="auto">
            <a:xfrm>
              <a:off x="984" y="888"/>
              <a:ext cx="38" cy="31"/>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9" name="Freeform 109"/>
            <p:cNvSpPr/>
            <p:nvPr userDrawn="1"/>
          </p:nvSpPr>
          <p:spPr bwMode="auto">
            <a:xfrm>
              <a:off x="995" y="906"/>
              <a:ext cx="38" cy="33"/>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0" name="Freeform 110"/>
            <p:cNvSpPr/>
            <p:nvPr userDrawn="1"/>
          </p:nvSpPr>
          <p:spPr bwMode="auto">
            <a:xfrm>
              <a:off x="1026" y="934"/>
              <a:ext cx="24" cy="29"/>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1" name="Freeform 111"/>
            <p:cNvSpPr>
              <a:spLocks noEditPoints="1"/>
            </p:cNvSpPr>
            <p:nvPr userDrawn="1"/>
          </p:nvSpPr>
          <p:spPr bwMode="auto">
            <a:xfrm>
              <a:off x="1034" y="942"/>
              <a:ext cx="29" cy="35"/>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2" name="Freeform 112"/>
            <p:cNvSpPr/>
            <p:nvPr userDrawn="1"/>
          </p:nvSpPr>
          <p:spPr bwMode="auto">
            <a:xfrm>
              <a:off x="1054" y="948"/>
              <a:ext cx="32" cy="39"/>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3" name="Freeform 113"/>
            <p:cNvSpPr/>
            <p:nvPr userDrawn="1"/>
          </p:nvSpPr>
          <p:spPr bwMode="auto">
            <a:xfrm>
              <a:off x="1079" y="957"/>
              <a:ext cx="23" cy="36"/>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4" name="Freeform 114"/>
            <p:cNvSpPr/>
            <p:nvPr userDrawn="1"/>
          </p:nvSpPr>
          <p:spPr bwMode="auto">
            <a:xfrm>
              <a:off x="1121" y="962"/>
              <a:ext cx="19" cy="33"/>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5" name="Freeform 115"/>
            <p:cNvSpPr/>
            <p:nvPr userDrawn="1"/>
          </p:nvSpPr>
          <p:spPr bwMode="auto">
            <a:xfrm>
              <a:off x="1142" y="959"/>
              <a:ext cx="21" cy="36"/>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6" name="Freeform 116"/>
            <p:cNvSpPr/>
            <p:nvPr userDrawn="1"/>
          </p:nvSpPr>
          <p:spPr bwMode="auto">
            <a:xfrm>
              <a:off x="1162" y="957"/>
              <a:ext cx="14" cy="33"/>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7" name="Freeform 117"/>
            <p:cNvSpPr/>
            <p:nvPr userDrawn="1"/>
          </p:nvSpPr>
          <p:spPr bwMode="auto">
            <a:xfrm>
              <a:off x="1169" y="948"/>
              <a:ext cx="23" cy="37"/>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8" name="Freeform 118"/>
            <p:cNvSpPr/>
            <p:nvPr userDrawn="1"/>
          </p:nvSpPr>
          <p:spPr bwMode="auto">
            <a:xfrm>
              <a:off x="1188" y="939"/>
              <a:ext cx="33" cy="38"/>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9" name="Freeform 119"/>
            <p:cNvSpPr>
              <a:spLocks noEditPoints="1"/>
            </p:cNvSpPr>
            <p:nvPr userDrawn="1"/>
          </p:nvSpPr>
          <p:spPr bwMode="auto">
            <a:xfrm>
              <a:off x="1205" y="931"/>
              <a:ext cx="34" cy="34"/>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0" name="Freeform 120"/>
            <p:cNvSpPr/>
            <p:nvPr userDrawn="1"/>
          </p:nvSpPr>
          <p:spPr bwMode="auto">
            <a:xfrm>
              <a:off x="1223" y="916"/>
              <a:ext cx="34" cy="29"/>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1" name="Freeform 121"/>
            <p:cNvSpPr/>
            <p:nvPr userDrawn="1"/>
          </p:nvSpPr>
          <p:spPr bwMode="auto">
            <a:xfrm>
              <a:off x="1234" y="906"/>
              <a:ext cx="31" cy="21"/>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2" name="Freeform 122"/>
            <p:cNvSpPr/>
            <p:nvPr userDrawn="1"/>
          </p:nvSpPr>
          <p:spPr bwMode="auto">
            <a:xfrm>
              <a:off x="1239" y="884"/>
              <a:ext cx="36" cy="28"/>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3" name="Freeform 123"/>
            <p:cNvSpPr/>
            <p:nvPr userDrawn="1"/>
          </p:nvSpPr>
          <p:spPr bwMode="auto">
            <a:xfrm>
              <a:off x="1247" y="865"/>
              <a:ext cx="36" cy="23"/>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4" name="Freeform 124"/>
            <p:cNvSpPr/>
            <p:nvPr userDrawn="1"/>
          </p:nvSpPr>
          <p:spPr bwMode="auto">
            <a:xfrm>
              <a:off x="1010" y="928"/>
              <a:ext cx="34" cy="25"/>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5" name="Freeform 125"/>
            <p:cNvSpPr>
              <a:spLocks noEditPoints="1"/>
            </p:cNvSpPr>
            <p:nvPr userDrawn="1"/>
          </p:nvSpPr>
          <p:spPr bwMode="auto">
            <a:xfrm>
              <a:off x="1073" y="917"/>
              <a:ext cx="106" cy="33"/>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6" name="Freeform 126"/>
            <p:cNvSpPr/>
            <p:nvPr userDrawn="1"/>
          </p:nvSpPr>
          <p:spPr bwMode="auto">
            <a:xfrm>
              <a:off x="1184" y="728"/>
              <a:ext cx="14" cy="14"/>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7" name="Freeform 127"/>
            <p:cNvSpPr/>
            <p:nvPr userDrawn="1"/>
          </p:nvSpPr>
          <p:spPr bwMode="auto">
            <a:xfrm>
              <a:off x="1148" y="686"/>
              <a:ext cx="51" cy="45"/>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8" name="Freeform 128"/>
            <p:cNvSpPr/>
            <p:nvPr userDrawn="1"/>
          </p:nvSpPr>
          <p:spPr bwMode="auto">
            <a:xfrm>
              <a:off x="1063" y="714"/>
              <a:ext cx="20" cy="41"/>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9" name="Freeform 129"/>
            <p:cNvSpPr/>
            <p:nvPr userDrawn="1"/>
          </p:nvSpPr>
          <p:spPr bwMode="auto">
            <a:xfrm>
              <a:off x="1090" y="704"/>
              <a:ext cx="16" cy="16"/>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0" name="Freeform 130"/>
            <p:cNvSpPr/>
            <p:nvPr userDrawn="1"/>
          </p:nvSpPr>
          <p:spPr bwMode="auto">
            <a:xfrm>
              <a:off x="1062" y="710"/>
              <a:ext cx="12" cy="14"/>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1" name="Freeform 131"/>
            <p:cNvSpPr/>
            <p:nvPr userDrawn="1"/>
          </p:nvSpPr>
          <p:spPr bwMode="auto">
            <a:xfrm>
              <a:off x="1085" y="688"/>
              <a:ext cx="19" cy="21"/>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2" name="Freeform 132"/>
            <p:cNvSpPr/>
            <p:nvPr userDrawn="1"/>
          </p:nvSpPr>
          <p:spPr bwMode="auto">
            <a:xfrm>
              <a:off x="1062" y="693"/>
              <a:ext cx="12" cy="13"/>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3" name="Freeform 133"/>
            <p:cNvSpPr/>
            <p:nvPr userDrawn="1"/>
          </p:nvSpPr>
          <p:spPr bwMode="auto">
            <a:xfrm>
              <a:off x="996" y="742"/>
              <a:ext cx="47" cy="83"/>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4" name="Freeform 134"/>
            <p:cNvSpPr/>
            <p:nvPr userDrawn="1"/>
          </p:nvSpPr>
          <p:spPr bwMode="auto">
            <a:xfrm>
              <a:off x="989" y="789"/>
              <a:ext cx="13" cy="11"/>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5" name="Freeform 135"/>
            <p:cNvSpPr/>
            <p:nvPr userDrawn="1"/>
          </p:nvSpPr>
          <p:spPr bwMode="auto">
            <a:xfrm>
              <a:off x="977" y="776"/>
              <a:ext cx="14" cy="13"/>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6" name="Freeform 136"/>
            <p:cNvSpPr/>
            <p:nvPr userDrawn="1"/>
          </p:nvSpPr>
          <p:spPr bwMode="auto">
            <a:xfrm>
              <a:off x="1048" y="786"/>
              <a:ext cx="163" cy="141"/>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7" name="Freeform 137"/>
            <p:cNvSpPr>
              <a:spLocks noEditPoints="1"/>
            </p:cNvSpPr>
            <p:nvPr userDrawn="1"/>
          </p:nvSpPr>
          <p:spPr bwMode="auto">
            <a:xfrm>
              <a:off x="1214" y="757"/>
              <a:ext cx="64" cy="43"/>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8" name="Freeform 138"/>
            <p:cNvSpPr/>
            <p:nvPr userDrawn="1"/>
          </p:nvSpPr>
          <p:spPr bwMode="auto">
            <a:xfrm>
              <a:off x="1239" y="750"/>
              <a:ext cx="10" cy="19"/>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9" name="Freeform 139"/>
            <p:cNvSpPr/>
            <p:nvPr userDrawn="1"/>
          </p:nvSpPr>
          <p:spPr bwMode="auto">
            <a:xfrm>
              <a:off x="1239" y="750"/>
              <a:ext cx="10" cy="19"/>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70" name="Freeform 140"/>
            <p:cNvSpPr/>
            <p:nvPr userDrawn="1"/>
          </p:nvSpPr>
          <p:spPr bwMode="auto">
            <a:xfrm>
              <a:off x="1229" y="757"/>
              <a:ext cx="7" cy="9"/>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71" name="Freeform 141"/>
            <p:cNvSpPr/>
            <p:nvPr userDrawn="1"/>
          </p:nvSpPr>
          <p:spPr bwMode="auto">
            <a:xfrm>
              <a:off x="1229" y="757"/>
              <a:ext cx="7" cy="9"/>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grpSp>
      <p:grpSp>
        <p:nvGrpSpPr>
          <p:cNvPr id="74" name="组合 73"/>
          <p:cNvGrpSpPr/>
          <p:nvPr userDrawn="1"/>
        </p:nvGrpSpPr>
        <p:grpSpPr>
          <a:xfrm>
            <a:off x="445418" y="5902169"/>
            <a:ext cx="637411" cy="612930"/>
            <a:chOff x="1717634" y="914982"/>
            <a:chExt cx="637411" cy="612930"/>
          </a:xfrm>
          <a:solidFill>
            <a:schemeClr val="tx2"/>
          </a:solidFill>
        </p:grpSpPr>
        <p:sp>
          <p:nvSpPr>
            <p:cNvPr id="75" name="Freeform 6"/>
            <p:cNvSpPr/>
            <p:nvPr/>
          </p:nvSpPr>
          <p:spPr bwMode="auto">
            <a:xfrm>
              <a:off x="1717634" y="914982"/>
              <a:ext cx="315186" cy="288564"/>
            </a:xfrm>
            <a:custGeom>
              <a:avLst/>
              <a:gdLst>
                <a:gd name="T0" fmla="*/ 106 w 385"/>
                <a:gd name="T1" fmla="*/ 0 h 352"/>
                <a:gd name="T2" fmla="*/ 155 w 385"/>
                <a:gd name="T3" fmla="*/ 33 h 352"/>
                <a:gd name="T4" fmla="*/ 195 w 385"/>
                <a:gd name="T5" fmla="*/ 44 h 352"/>
                <a:gd name="T6" fmla="*/ 299 w 385"/>
                <a:gd name="T7" fmla="*/ 187 h 352"/>
                <a:gd name="T8" fmla="*/ 291 w 385"/>
                <a:gd name="T9" fmla="*/ 223 h 352"/>
                <a:gd name="T10" fmla="*/ 300 w 385"/>
                <a:gd name="T11" fmla="*/ 259 h 352"/>
                <a:gd name="T12" fmla="*/ 337 w 385"/>
                <a:gd name="T13" fmla="*/ 252 h 352"/>
                <a:gd name="T14" fmla="*/ 352 w 385"/>
                <a:gd name="T15" fmla="*/ 218 h 352"/>
                <a:gd name="T16" fmla="*/ 379 w 385"/>
                <a:gd name="T17" fmla="*/ 225 h 352"/>
                <a:gd name="T18" fmla="*/ 349 w 385"/>
                <a:gd name="T19" fmla="*/ 300 h 352"/>
                <a:gd name="T20" fmla="*/ 302 w 385"/>
                <a:gd name="T21" fmla="*/ 301 h 352"/>
                <a:gd name="T22" fmla="*/ 267 w 385"/>
                <a:gd name="T23" fmla="*/ 314 h 352"/>
                <a:gd name="T24" fmla="*/ 180 w 385"/>
                <a:gd name="T25" fmla="*/ 331 h 352"/>
                <a:gd name="T26" fmla="*/ 183 w 385"/>
                <a:gd name="T27" fmla="*/ 327 h 352"/>
                <a:gd name="T28" fmla="*/ 177 w 385"/>
                <a:gd name="T29" fmla="*/ 272 h 352"/>
                <a:gd name="T30" fmla="*/ 169 w 385"/>
                <a:gd name="T31" fmla="*/ 242 h 352"/>
                <a:gd name="T32" fmla="*/ 200 w 385"/>
                <a:gd name="T33" fmla="*/ 232 h 352"/>
                <a:gd name="T34" fmla="*/ 246 w 385"/>
                <a:gd name="T35" fmla="*/ 207 h 352"/>
                <a:gd name="T36" fmla="*/ 241 w 385"/>
                <a:gd name="T37" fmla="*/ 136 h 352"/>
                <a:gd name="T38" fmla="*/ 186 w 385"/>
                <a:gd name="T39" fmla="*/ 93 h 352"/>
                <a:gd name="T40" fmla="*/ 152 w 385"/>
                <a:gd name="T41" fmla="*/ 163 h 352"/>
                <a:gd name="T42" fmla="*/ 152 w 385"/>
                <a:gd name="T43" fmla="*/ 184 h 352"/>
                <a:gd name="T44" fmla="*/ 152 w 385"/>
                <a:gd name="T45" fmla="*/ 219 h 352"/>
                <a:gd name="T46" fmla="*/ 119 w 385"/>
                <a:gd name="T47" fmla="*/ 228 h 352"/>
                <a:gd name="T48" fmla="*/ 82 w 385"/>
                <a:gd name="T49" fmla="*/ 253 h 352"/>
                <a:gd name="T50" fmla="*/ 77 w 385"/>
                <a:gd name="T51" fmla="*/ 318 h 352"/>
                <a:gd name="T52" fmla="*/ 63 w 385"/>
                <a:gd name="T53" fmla="*/ 339 h 352"/>
                <a:gd name="T54" fmla="*/ 33 w 385"/>
                <a:gd name="T55" fmla="*/ 342 h 352"/>
                <a:gd name="T56" fmla="*/ 28 w 385"/>
                <a:gd name="T57" fmla="*/ 316 h 352"/>
                <a:gd name="T58" fmla="*/ 32 w 385"/>
                <a:gd name="T59" fmla="*/ 215 h 352"/>
                <a:gd name="T60" fmla="*/ 47 w 385"/>
                <a:gd name="T61" fmla="*/ 182 h 352"/>
                <a:gd name="T62" fmla="*/ 34 w 385"/>
                <a:gd name="T63" fmla="*/ 133 h 352"/>
                <a:gd name="T64" fmla="*/ 24 w 385"/>
                <a:gd name="T65" fmla="*/ 131 h 352"/>
                <a:gd name="T66" fmla="*/ 7 w 385"/>
                <a:gd name="T67" fmla="*/ 110 h 352"/>
                <a:gd name="T68" fmla="*/ 34 w 385"/>
                <a:gd name="T69" fmla="*/ 94 h 352"/>
                <a:gd name="T70" fmla="*/ 77 w 385"/>
                <a:gd name="T71" fmla="*/ 116 h 352"/>
                <a:gd name="T72" fmla="*/ 129 w 385"/>
                <a:gd name="T73" fmla="*/ 127 h 352"/>
                <a:gd name="T74" fmla="*/ 126 w 385"/>
                <a:gd name="T75" fmla="*/ 69 h 352"/>
                <a:gd name="T76" fmla="*/ 88 w 385"/>
                <a:gd name="T77" fmla="*/ 47 h 352"/>
                <a:gd name="T78" fmla="*/ 74 w 385"/>
                <a:gd name="T79" fmla="*/ 0 h 352"/>
                <a:gd name="T80" fmla="*/ 106 w 385"/>
                <a:gd name="T81"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5" h="352">
                  <a:moveTo>
                    <a:pt x="106" y="0"/>
                  </a:moveTo>
                  <a:cubicBezTo>
                    <a:pt x="122" y="11"/>
                    <a:pt x="138" y="24"/>
                    <a:pt x="155" y="33"/>
                  </a:cubicBezTo>
                  <a:cubicBezTo>
                    <a:pt x="167" y="39"/>
                    <a:pt x="181" y="42"/>
                    <a:pt x="195" y="44"/>
                  </a:cubicBezTo>
                  <a:cubicBezTo>
                    <a:pt x="275" y="55"/>
                    <a:pt x="312" y="107"/>
                    <a:pt x="299" y="187"/>
                  </a:cubicBezTo>
                  <a:cubicBezTo>
                    <a:pt x="297" y="199"/>
                    <a:pt x="291" y="211"/>
                    <a:pt x="291" y="223"/>
                  </a:cubicBezTo>
                  <a:cubicBezTo>
                    <a:pt x="292" y="235"/>
                    <a:pt x="294" y="249"/>
                    <a:pt x="300" y="259"/>
                  </a:cubicBezTo>
                  <a:cubicBezTo>
                    <a:pt x="313" y="276"/>
                    <a:pt x="329" y="272"/>
                    <a:pt x="337" y="252"/>
                  </a:cubicBezTo>
                  <a:cubicBezTo>
                    <a:pt x="341" y="240"/>
                    <a:pt x="344" y="228"/>
                    <a:pt x="352" y="218"/>
                  </a:cubicBezTo>
                  <a:cubicBezTo>
                    <a:pt x="363" y="205"/>
                    <a:pt x="374" y="208"/>
                    <a:pt x="379" y="225"/>
                  </a:cubicBezTo>
                  <a:cubicBezTo>
                    <a:pt x="385" y="248"/>
                    <a:pt x="371" y="291"/>
                    <a:pt x="349" y="300"/>
                  </a:cubicBezTo>
                  <a:cubicBezTo>
                    <a:pt x="335" y="306"/>
                    <a:pt x="317" y="303"/>
                    <a:pt x="302" y="301"/>
                  </a:cubicBezTo>
                  <a:cubicBezTo>
                    <a:pt x="287" y="300"/>
                    <a:pt x="276" y="300"/>
                    <a:pt x="267" y="314"/>
                  </a:cubicBezTo>
                  <a:cubicBezTo>
                    <a:pt x="248" y="345"/>
                    <a:pt x="214" y="352"/>
                    <a:pt x="180" y="331"/>
                  </a:cubicBezTo>
                  <a:cubicBezTo>
                    <a:pt x="181" y="330"/>
                    <a:pt x="182" y="328"/>
                    <a:pt x="183" y="327"/>
                  </a:cubicBezTo>
                  <a:cubicBezTo>
                    <a:pt x="210" y="304"/>
                    <a:pt x="209" y="289"/>
                    <a:pt x="177" y="272"/>
                  </a:cubicBezTo>
                  <a:cubicBezTo>
                    <a:pt x="163" y="264"/>
                    <a:pt x="161" y="255"/>
                    <a:pt x="169" y="242"/>
                  </a:cubicBezTo>
                  <a:cubicBezTo>
                    <a:pt x="177" y="229"/>
                    <a:pt x="184" y="221"/>
                    <a:pt x="200" y="232"/>
                  </a:cubicBezTo>
                  <a:cubicBezTo>
                    <a:pt x="229" y="251"/>
                    <a:pt x="245" y="242"/>
                    <a:pt x="246" y="207"/>
                  </a:cubicBezTo>
                  <a:cubicBezTo>
                    <a:pt x="247" y="183"/>
                    <a:pt x="246" y="159"/>
                    <a:pt x="241" y="136"/>
                  </a:cubicBezTo>
                  <a:cubicBezTo>
                    <a:pt x="235" y="108"/>
                    <a:pt x="212" y="91"/>
                    <a:pt x="186" y="93"/>
                  </a:cubicBezTo>
                  <a:cubicBezTo>
                    <a:pt x="190" y="123"/>
                    <a:pt x="173" y="144"/>
                    <a:pt x="152" y="163"/>
                  </a:cubicBezTo>
                  <a:cubicBezTo>
                    <a:pt x="145" y="170"/>
                    <a:pt x="143" y="177"/>
                    <a:pt x="152" y="184"/>
                  </a:cubicBezTo>
                  <a:cubicBezTo>
                    <a:pt x="164" y="195"/>
                    <a:pt x="159" y="208"/>
                    <a:pt x="152" y="219"/>
                  </a:cubicBezTo>
                  <a:cubicBezTo>
                    <a:pt x="144" y="229"/>
                    <a:pt x="134" y="235"/>
                    <a:pt x="119" y="228"/>
                  </a:cubicBezTo>
                  <a:cubicBezTo>
                    <a:pt x="92" y="216"/>
                    <a:pt x="84" y="222"/>
                    <a:pt x="82" y="253"/>
                  </a:cubicBezTo>
                  <a:cubicBezTo>
                    <a:pt x="80" y="275"/>
                    <a:pt x="80" y="297"/>
                    <a:pt x="77" y="318"/>
                  </a:cubicBezTo>
                  <a:cubicBezTo>
                    <a:pt x="76" y="326"/>
                    <a:pt x="70" y="336"/>
                    <a:pt x="63" y="339"/>
                  </a:cubicBezTo>
                  <a:cubicBezTo>
                    <a:pt x="54" y="343"/>
                    <a:pt x="42" y="345"/>
                    <a:pt x="33" y="342"/>
                  </a:cubicBezTo>
                  <a:cubicBezTo>
                    <a:pt x="28" y="340"/>
                    <a:pt x="25" y="323"/>
                    <a:pt x="28" y="316"/>
                  </a:cubicBezTo>
                  <a:cubicBezTo>
                    <a:pt x="40" y="282"/>
                    <a:pt x="42" y="250"/>
                    <a:pt x="32" y="215"/>
                  </a:cubicBezTo>
                  <a:cubicBezTo>
                    <a:pt x="29" y="206"/>
                    <a:pt x="39" y="191"/>
                    <a:pt x="47" y="182"/>
                  </a:cubicBezTo>
                  <a:cubicBezTo>
                    <a:pt x="69" y="156"/>
                    <a:pt x="67" y="145"/>
                    <a:pt x="34" y="133"/>
                  </a:cubicBezTo>
                  <a:cubicBezTo>
                    <a:pt x="31" y="132"/>
                    <a:pt x="27" y="132"/>
                    <a:pt x="24" y="131"/>
                  </a:cubicBezTo>
                  <a:cubicBezTo>
                    <a:pt x="15" y="126"/>
                    <a:pt x="0" y="124"/>
                    <a:pt x="7" y="110"/>
                  </a:cubicBezTo>
                  <a:cubicBezTo>
                    <a:pt x="12" y="102"/>
                    <a:pt x="26" y="92"/>
                    <a:pt x="34" y="94"/>
                  </a:cubicBezTo>
                  <a:cubicBezTo>
                    <a:pt x="49" y="97"/>
                    <a:pt x="66" y="105"/>
                    <a:pt x="77" y="116"/>
                  </a:cubicBezTo>
                  <a:cubicBezTo>
                    <a:pt x="96" y="136"/>
                    <a:pt x="114" y="141"/>
                    <a:pt x="129" y="127"/>
                  </a:cubicBezTo>
                  <a:cubicBezTo>
                    <a:pt x="146" y="111"/>
                    <a:pt x="145" y="85"/>
                    <a:pt x="126" y="69"/>
                  </a:cubicBezTo>
                  <a:cubicBezTo>
                    <a:pt x="115" y="60"/>
                    <a:pt x="102" y="52"/>
                    <a:pt x="88" y="47"/>
                  </a:cubicBezTo>
                  <a:cubicBezTo>
                    <a:pt x="59" y="34"/>
                    <a:pt x="56" y="27"/>
                    <a:pt x="74" y="0"/>
                  </a:cubicBezTo>
                  <a:cubicBezTo>
                    <a:pt x="85" y="0"/>
                    <a:pt x="95" y="0"/>
                    <a:pt x="10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
            <p:cNvSpPr>
              <a:spLocks noEditPoints="1"/>
            </p:cNvSpPr>
            <p:nvPr/>
          </p:nvSpPr>
          <p:spPr bwMode="auto">
            <a:xfrm>
              <a:off x="1722531" y="1236288"/>
              <a:ext cx="216958" cy="291624"/>
            </a:xfrm>
            <a:custGeom>
              <a:avLst/>
              <a:gdLst>
                <a:gd name="T0" fmla="*/ 20 w 265"/>
                <a:gd name="T1" fmla="*/ 356 h 356"/>
                <a:gd name="T2" fmla="*/ 2 w 265"/>
                <a:gd name="T3" fmla="*/ 340 h 356"/>
                <a:gd name="T4" fmla="*/ 45 w 265"/>
                <a:gd name="T5" fmla="*/ 263 h 356"/>
                <a:gd name="T6" fmla="*/ 73 w 265"/>
                <a:gd name="T7" fmla="*/ 232 h 356"/>
                <a:gd name="T8" fmla="*/ 117 w 265"/>
                <a:gd name="T9" fmla="*/ 227 h 356"/>
                <a:gd name="T10" fmla="*/ 114 w 265"/>
                <a:gd name="T11" fmla="*/ 180 h 356"/>
                <a:gd name="T12" fmla="*/ 68 w 265"/>
                <a:gd name="T13" fmla="*/ 186 h 356"/>
                <a:gd name="T14" fmla="*/ 0 w 265"/>
                <a:gd name="T15" fmla="*/ 134 h 356"/>
                <a:gd name="T16" fmla="*/ 1 w 265"/>
                <a:gd name="T17" fmla="*/ 52 h 356"/>
                <a:gd name="T18" fmla="*/ 11 w 265"/>
                <a:gd name="T19" fmla="*/ 29 h 356"/>
                <a:gd name="T20" fmla="*/ 32 w 265"/>
                <a:gd name="T21" fmla="*/ 35 h 356"/>
                <a:gd name="T22" fmla="*/ 39 w 265"/>
                <a:gd name="T23" fmla="*/ 114 h 356"/>
                <a:gd name="T24" fmla="*/ 67 w 265"/>
                <a:gd name="T25" fmla="*/ 150 h 356"/>
                <a:gd name="T26" fmla="*/ 116 w 265"/>
                <a:gd name="T27" fmla="*/ 138 h 356"/>
                <a:gd name="T28" fmla="*/ 106 w 265"/>
                <a:gd name="T29" fmla="*/ 108 h 356"/>
                <a:gd name="T30" fmla="*/ 64 w 265"/>
                <a:gd name="T31" fmla="*/ 58 h 356"/>
                <a:gd name="T32" fmla="*/ 120 w 265"/>
                <a:gd name="T33" fmla="*/ 4 h 356"/>
                <a:gd name="T34" fmla="*/ 187 w 265"/>
                <a:gd name="T35" fmla="*/ 80 h 356"/>
                <a:gd name="T36" fmla="*/ 167 w 265"/>
                <a:gd name="T37" fmla="*/ 102 h 356"/>
                <a:gd name="T38" fmla="*/ 153 w 265"/>
                <a:gd name="T39" fmla="*/ 129 h 356"/>
                <a:gd name="T40" fmla="*/ 179 w 265"/>
                <a:gd name="T41" fmla="*/ 148 h 356"/>
                <a:gd name="T42" fmla="*/ 227 w 265"/>
                <a:gd name="T43" fmla="*/ 105 h 356"/>
                <a:gd name="T44" fmla="*/ 232 w 265"/>
                <a:gd name="T45" fmla="*/ 54 h 356"/>
                <a:gd name="T46" fmla="*/ 231 w 265"/>
                <a:gd name="T47" fmla="*/ 40 h 356"/>
                <a:gd name="T48" fmla="*/ 245 w 265"/>
                <a:gd name="T49" fmla="*/ 26 h 356"/>
                <a:gd name="T50" fmla="*/ 260 w 265"/>
                <a:gd name="T51" fmla="*/ 38 h 356"/>
                <a:gd name="T52" fmla="*/ 263 w 265"/>
                <a:gd name="T53" fmla="*/ 128 h 356"/>
                <a:gd name="T54" fmla="*/ 200 w 265"/>
                <a:gd name="T55" fmla="*/ 176 h 356"/>
                <a:gd name="T56" fmla="*/ 188 w 265"/>
                <a:gd name="T57" fmla="*/ 176 h 356"/>
                <a:gd name="T58" fmla="*/ 156 w 265"/>
                <a:gd name="T59" fmla="*/ 209 h 356"/>
                <a:gd name="T60" fmla="*/ 179 w 265"/>
                <a:gd name="T61" fmla="*/ 231 h 356"/>
                <a:gd name="T62" fmla="*/ 191 w 265"/>
                <a:gd name="T63" fmla="*/ 228 h 356"/>
                <a:gd name="T64" fmla="*/ 225 w 265"/>
                <a:gd name="T65" fmla="*/ 262 h 356"/>
                <a:gd name="T66" fmla="*/ 226 w 265"/>
                <a:gd name="T67" fmla="*/ 298 h 356"/>
                <a:gd name="T68" fmla="*/ 227 w 265"/>
                <a:gd name="T69" fmla="*/ 325 h 356"/>
                <a:gd name="T70" fmla="*/ 208 w 265"/>
                <a:gd name="T71" fmla="*/ 347 h 356"/>
                <a:gd name="T72" fmla="*/ 192 w 265"/>
                <a:gd name="T73" fmla="*/ 330 h 356"/>
                <a:gd name="T74" fmla="*/ 187 w 265"/>
                <a:gd name="T75" fmla="*/ 279 h 356"/>
                <a:gd name="T76" fmla="*/ 175 w 265"/>
                <a:gd name="T77" fmla="*/ 261 h 356"/>
                <a:gd name="T78" fmla="*/ 164 w 265"/>
                <a:gd name="T79" fmla="*/ 279 h 356"/>
                <a:gd name="T80" fmla="*/ 160 w 265"/>
                <a:gd name="T81" fmla="*/ 334 h 356"/>
                <a:gd name="T82" fmla="*/ 137 w 265"/>
                <a:gd name="T83" fmla="*/ 347 h 356"/>
                <a:gd name="T84" fmla="*/ 116 w 265"/>
                <a:gd name="T85" fmla="*/ 334 h 356"/>
                <a:gd name="T86" fmla="*/ 112 w 265"/>
                <a:gd name="T87" fmla="*/ 278 h 356"/>
                <a:gd name="T88" fmla="*/ 98 w 265"/>
                <a:gd name="T89" fmla="*/ 264 h 356"/>
                <a:gd name="T90" fmla="*/ 88 w 265"/>
                <a:gd name="T91" fmla="*/ 278 h 356"/>
                <a:gd name="T92" fmla="*/ 36 w 265"/>
                <a:gd name="T93" fmla="*/ 356 h 356"/>
                <a:gd name="T94" fmla="*/ 20 w 265"/>
                <a:gd name="T95" fmla="*/ 356 h 356"/>
                <a:gd name="T96" fmla="*/ 152 w 265"/>
                <a:gd name="T97" fmla="*/ 62 h 356"/>
                <a:gd name="T98" fmla="*/ 131 w 265"/>
                <a:gd name="T99" fmla="*/ 32 h 356"/>
                <a:gd name="T100" fmla="*/ 102 w 265"/>
                <a:gd name="T101" fmla="*/ 53 h 356"/>
                <a:gd name="T102" fmla="*/ 129 w 265"/>
                <a:gd name="T103" fmla="*/ 79 h 356"/>
                <a:gd name="T104" fmla="*/ 152 w 265"/>
                <a:gd name="T105" fmla="*/ 62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5" h="356">
                  <a:moveTo>
                    <a:pt x="20" y="356"/>
                  </a:moveTo>
                  <a:cubicBezTo>
                    <a:pt x="15" y="352"/>
                    <a:pt x="10" y="347"/>
                    <a:pt x="2" y="340"/>
                  </a:cubicBezTo>
                  <a:cubicBezTo>
                    <a:pt x="43" y="327"/>
                    <a:pt x="46" y="296"/>
                    <a:pt x="45" y="263"/>
                  </a:cubicBezTo>
                  <a:cubicBezTo>
                    <a:pt x="43" y="234"/>
                    <a:pt x="44" y="234"/>
                    <a:pt x="73" y="232"/>
                  </a:cubicBezTo>
                  <a:cubicBezTo>
                    <a:pt x="87" y="231"/>
                    <a:pt x="100" y="229"/>
                    <a:pt x="117" y="227"/>
                  </a:cubicBezTo>
                  <a:cubicBezTo>
                    <a:pt x="116" y="212"/>
                    <a:pt x="115" y="196"/>
                    <a:pt x="114" y="180"/>
                  </a:cubicBezTo>
                  <a:cubicBezTo>
                    <a:pt x="96" y="182"/>
                    <a:pt x="82" y="184"/>
                    <a:pt x="68" y="186"/>
                  </a:cubicBezTo>
                  <a:cubicBezTo>
                    <a:pt x="37" y="191"/>
                    <a:pt x="1" y="177"/>
                    <a:pt x="0" y="134"/>
                  </a:cubicBezTo>
                  <a:cubicBezTo>
                    <a:pt x="0" y="106"/>
                    <a:pt x="0" y="79"/>
                    <a:pt x="1" y="52"/>
                  </a:cubicBezTo>
                  <a:cubicBezTo>
                    <a:pt x="1" y="44"/>
                    <a:pt x="5" y="35"/>
                    <a:pt x="11" y="29"/>
                  </a:cubicBezTo>
                  <a:cubicBezTo>
                    <a:pt x="18" y="20"/>
                    <a:pt x="30" y="23"/>
                    <a:pt x="32" y="35"/>
                  </a:cubicBezTo>
                  <a:cubicBezTo>
                    <a:pt x="35" y="61"/>
                    <a:pt x="38" y="88"/>
                    <a:pt x="39" y="114"/>
                  </a:cubicBezTo>
                  <a:cubicBezTo>
                    <a:pt x="40" y="134"/>
                    <a:pt x="49" y="145"/>
                    <a:pt x="67" y="150"/>
                  </a:cubicBezTo>
                  <a:cubicBezTo>
                    <a:pt x="86" y="156"/>
                    <a:pt x="103" y="153"/>
                    <a:pt x="116" y="138"/>
                  </a:cubicBezTo>
                  <a:cubicBezTo>
                    <a:pt x="125" y="127"/>
                    <a:pt x="120" y="112"/>
                    <a:pt x="106" y="108"/>
                  </a:cubicBezTo>
                  <a:cubicBezTo>
                    <a:pt x="71" y="97"/>
                    <a:pt x="62" y="86"/>
                    <a:pt x="64" y="58"/>
                  </a:cubicBezTo>
                  <a:cubicBezTo>
                    <a:pt x="67" y="30"/>
                    <a:pt x="91" y="7"/>
                    <a:pt x="120" y="4"/>
                  </a:cubicBezTo>
                  <a:cubicBezTo>
                    <a:pt x="173" y="0"/>
                    <a:pt x="205" y="34"/>
                    <a:pt x="187" y="80"/>
                  </a:cubicBezTo>
                  <a:cubicBezTo>
                    <a:pt x="184" y="89"/>
                    <a:pt x="175" y="99"/>
                    <a:pt x="167" y="102"/>
                  </a:cubicBezTo>
                  <a:cubicBezTo>
                    <a:pt x="152" y="107"/>
                    <a:pt x="147" y="118"/>
                    <a:pt x="153" y="129"/>
                  </a:cubicBezTo>
                  <a:cubicBezTo>
                    <a:pt x="157" y="138"/>
                    <a:pt x="169" y="146"/>
                    <a:pt x="179" y="148"/>
                  </a:cubicBezTo>
                  <a:cubicBezTo>
                    <a:pt x="198" y="151"/>
                    <a:pt x="221" y="130"/>
                    <a:pt x="227" y="105"/>
                  </a:cubicBezTo>
                  <a:cubicBezTo>
                    <a:pt x="231" y="89"/>
                    <a:pt x="231" y="71"/>
                    <a:pt x="232" y="54"/>
                  </a:cubicBezTo>
                  <a:cubicBezTo>
                    <a:pt x="232" y="49"/>
                    <a:pt x="230" y="44"/>
                    <a:pt x="231" y="40"/>
                  </a:cubicBezTo>
                  <a:cubicBezTo>
                    <a:pt x="235" y="34"/>
                    <a:pt x="240" y="26"/>
                    <a:pt x="245" y="26"/>
                  </a:cubicBezTo>
                  <a:cubicBezTo>
                    <a:pt x="250" y="25"/>
                    <a:pt x="260" y="33"/>
                    <a:pt x="260" y="38"/>
                  </a:cubicBezTo>
                  <a:cubicBezTo>
                    <a:pt x="263" y="68"/>
                    <a:pt x="265" y="98"/>
                    <a:pt x="263" y="128"/>
                  </a:cubicBezTo>
                  <a:cubicBezTo>
                    <a:pt x="261" y="155"/>
                    <a:pt x="234" y="173"/>
                    <a:pt x="200" y="176"/>
                  </a:cubicBezTo>
                  <a:cubicBezTo>
                    <a:pt x="196" y="176"/>
                    <a:pt x="192" y="176"/>
                    <a:pt x="188" y="176"/>
                  </a:cubicBezTo>
                  <a:cubicBezTo>
                    <a:pt x="155" y="176"/>
                    <a:pt x="156" y="176"/>
                    <a:pt x="156" y="209"/>
                  </a:cubicBezTo>
                  <a:cubicBezTo>
                    <a:pt x="156" y="227"/>
                    <a:pt x="166" y="230"/>
                    <a:pt x="179" y="231"/>
                  </a:cubicBezTo>
                  <a:cubicBezTo>
                    <a:pt x="183" y="231"/>
                    <a:pt x="187" y="229"/>
                    <a:pt x="191" y="228"/>
                  </a:cubicBezTo>
                  <a:cubicBezTo>
                    <a:pt x="224" y="226"/>
                    <a:pt x="227" y="229"/>
                    <a:pt x="225" y="262"/>
                  </a:cubicBezTo>
                  <a:cubicBezTo>
                    <a:pt x="224" y="274"/>
                    <a:pt x="225" y="286"/>
                    <a:pt x="226" y="298"/>
                  </a:cubicBezTo>
                  <a:cubicBezTo>
                    <a:pt x="226" y="307"/>
                    <a:pt x="230" y="317"/>
                    <a:pt x="227" y="325"/>
                  </a:cubicBezTo>
                  <a:cubicBezTo>
                    <a:pt x="223" y="334"/>
                    <a:pt x="214" y="340"/>
                    <a:pt x="208" y="347"/>
                  </a:cubicBezTo>
                  <a:cubicBezTo>
                    <a:pt x="202" y="342"/>
                    <a:pt x="193" y="337"/>
                    <a:pt x="192" y="330"/>
                  </a:cubicBezTo>
                  <a:cubicBezTo>
                    <a:pt x="189" y="314"/>
                    <a:pt x="190" y="296"/>
                    <a:pt x="187" y="279"/>
                  </a:cubicBezTo>
                  <a:cubicBezTo>
                    <a:pt x="186" y="272"/>
                    <a:pt x="180" y="262"/>
                    <a:pt x="175" y="261"/>
                  </a:cubicBezTo>
                  <a:cubicBezTo>
                    <a:pt x="162" y="258"/>
                    <a:pt x="164" y="270"/>
                    <a:pt x="164" y="279"/>
                  </a:cubicBezTo>
                  <a:cubicBezTo>
                    <a:pt x="162" y="297"/>
                    <a:pt x="160" y="316"/>
                    <a:pt x="160" y="334"/>
                  </a:cubicBezTo>
                  <a:cubicBezTo>
                    <a:pt x="159" y="352"/>
                    <a:pt x="146" y="347"/>
                    <a:pt x="137" y="347"/>
                  </a:cubicBezTo>
                  <a:cubicBezTo>
                    <a:pt x="127" y="348"/>
                    <a:pt x="116" y="350"/>
                    <a:pt x="116" y="334"/>
                  </a:cubicBezTo>
                  <a:cubicBezTo>
                    <a:pt x="116" y="315"/>
                    <a:pt x="115" y="296"/>
                    <a:pt x="112" y="278"/>
                  </a:cubicBezTo>
                  <a:cubicBezTo>
                    <a:pt x="111" y="273"/>
                    <a:pt x="103" y="269"/>
                    <a:pt x="98" y="264"/>
                  </a:cubicBezTo>
                  <a:cubicBezTo>
                    <a:pt x="95" y="269"/>
                    <a:pt x="88" y="273"/>
                    <a:pt x="88" y="278"/>
                  </a:cubicBezTo>
                  <a:cubicBezTo>
                    <a:pt x="84" y="313"/>
                    <a:pt x="71" y="342"/>
                    <a:pt x="36" y="356"/>
                  </a:cubicBezTo>
                  <a:cubicBezTo>
                    <a:pt x="31" y="356"/>
                    <a:pt x="25" y="356"/>
                    <a:pt x="20" y="356"/>
                  </a:cubicBezTo>
                  <a:close/>
                  <a:moveTo>
                    <a:pt x="152" y="62"/>
                  </a:moveTo>
                  <a:cubicBezTo>
                    <a:pt x="148" y="45"/>
                    <a:pt x="150" y="32"/>
                    <a:pt x="131" y="32"/>
                  </a:cubicBezTo>
                  <a:cubicBezTo>
                    <a:pt x="117" y="32"/>
                    <a:pt x="105" y="39"/>
                    <a:pt x="102" y="53"/>
                  </a:cubicBezTo>
                  <a:cubicBezTo>
                    <a:pt x="99" y="64"/>
                    <a:pt x="116" y="82"/>
                    <a:pt x="129" y="79"/>
                  </a:cubicBezTo>
                  <a:cubicBezTo>
                    <a:pt x="137" y="77"/>
                    <a:pt x="144" y="68"/>
                    <a:pt x="152"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8"/>
            <p:cNvSpPr/>
            <p:nvPr/>
          </p:nvSpPr>
          <p:spPr bwMode="auto">
            <a:xfrm>
              <a:off x="2056383" y="1243632"/>
              <a:ext cx="287340" cy="271121"/>
            </a:xfrm>
            <a:custGeom>
              <a:avLst/>
              <a:gdLst>
                <a:gd name="T0" fmla="*/ 52 w 351"/>
                <a:gd name="T1" fmla="*/ 170 h 331"/>
                <a:gd name="T2" fmla="*/ 56 w 351"/>
                <a:gd name="T3" fmla="*/ 115 h 331"/>
                <a:gd name="T4" fmla="*/ 51 w 351"/>
                <a:gd name="T5" fmla="*/ 13 h 331"/>
                <a:gd name="T6" fmla="*/ 66 w 351"/>
                <a:gd name="T7" fmla="*/ 1 h 331"/>
                <a:gd name="T8" fmla="*/ 83 w 351"/>
                <a:gd name="T9" fmla="*/ 19 h 331"/>
                <a:gd name="T10" fmla="*/ 84 w 351"/>
                <a:gd name="T11" fmla="*/ 79 h 331"/>
                <a:gd name="T12" fmla="*/ 127 w 351"/>
                <a:gd name="T13" fmla="*/ 112 h 331"/>
                <a:gd name="T14" fmla="*/ 144 w 351"/>
                <a:gd name="T15" fmla="*/ 81 h 331"/>
                <a:gd name="T16" fmla="*/ 135 w 351"/>
                <a:gd name="T17" fmla="*/ 61 h 331"/>
                <a:gd name="T18" fmla="*/ 142 w 351"/>
                <a:gd name="T19" fmla="*/ 29 h 331"/>
                <a:gd name="T20" fmla="*/ 175 w 351"/>
                <a:gd name="T21" fmla="*/ 28 h 331"/>
                <a:gd name="T22" fmla="*/ 188 w 351"/>
                <a:gd name="T23" fmla="*/ 55 h 331"/>
                <a:gd name="T24" fmla="*/ 182 w 351"/>
                <a:gd name="T25" fmla="*/ 80 h 331"/>
                <a:gd name="T26" fmla="*/ 193 w 351"/>
                <a:gd name="T27" fmla="*/ 111 h 331"/>
                <a:gd name="T28" fmla="*/ 233 w 351"/>
                <a:gd name="T29" fmla="*/ 93 h 331"/>
                <a:gd name="T30" fmla="*/ 232 w 351"/>
                <a:gd name="T31" fmla="*/ 27 h 331"/>
                <a:gd name="T32" fmla="*/ 234 w 351"/>
                <a:gd name="T33" fmla="*/ 7 h 331"/>
                <a:gd name="T34" fmla="*/ 255 w 351"/>
                <a:gd name="T35" fmla="*/ 4 h 331"/>
                <a:gd name="T36" fmla="*/ 313 w 351"/>
                <a:gd name="T37" fmla="*/ 16 h 331"/>
                <a:gd name="T38" fmla="*/ 331 w 351"/>
                <a:gd name="T39" fmla="*/ 34 h 331"/>
                <a:gd name="T40" fmla="*/ 309 w 351"/>
                <a:gd name="T41" fmla="*/ 45 h 331"/>
                <a:gd name="T42" fmla="*/ 279 w 351"/>
                <a:gd name="T43" fmla="*/ 70 h 331"/>
                <a:gd name="T44" fmla="*/ 275 w 351"/>
                <a:gd name="T45" fmla="*/ 139 h 331"/>
                <a:gd name="T46" fmla="*/ 236 w 351"/>
                <a:gd name="T47" fmla="*/ 175 h 331"/>
                <a:gd name="T48" fmla="*/ 211 w 351"/>
                <a:gd name="T49" fmla="*/ 173 h 331"/>
                <a:gd name="T50" fmla="*/ 190 w 351"/>
                <a:gd name="T51" fmla="*/ 180 h 331"/>
                <a:gd name="T52" fmla="*/ 197 w 351"/>
                <a:gd name="T53" fmla="*/ 208 h 331"/>
                <a:gd name="T54" fmla="*/ 287 w 351"/>
                <a:gd name="T55" fmla="*/ 212 h 331"/>
                <a:gd name="T56" fmla="*/ 300 w 351"/>
                <a:gd name="T57" fmla="*/ 192 h 331"/>
                <a:gd name="T58" fmla="*/ 305 w 351"/>
                <a:gd name="T59" fmla="*/ 165 h 331"/>
                <a:gd name="T60" fmla="*/ 321 w 351"/>
                <a:gd name="T61" fmla="*/ 150 h 331"/>
                <a:gd name="T62" fmla="*/ 339 w 351"/>
                <a:gd name="T63" fmla="*/ 166 h 331"/>
                <a:gd name="T64" fmla="*/ 331 w 351"/>
                <a:gd name="T65" fmla="*/ 231 h 331"/>
                <a:gd name="T66" fmla="*/ 285 w 351"/>
                <a:gd name="T67" fmla="*/ 258 h 331"/>
                <a:gd name="T68" fmla="*/ 154 w 351"/>
                <a:gd name="T69" fmla="*/ 250 h 331"/>
                <a:gd name="T70" fmla="*/ 137 w 351"/>
                <a:gd name="T71" fmla="*/ 251 h 331"/>
                <a:gd name="T72" fmla="*/ 125 w 351"/>
                <a:gd name="T73" fmla="*/ 270 h 331"/>
                <a:gd name="T74" fmla="*/ 140 w 351"/>
                <a:gd name="T75" fmla="*/ 286 h 331"/>
                <a:gd name="T76" fmla="*/ 315 w 351"/>
                <a:gd name="T77" fmla="*/ 289 h 331"/>
                <a:gd name="T78" fmla="*/ 333 w 351"/>
                <a:gd name="T79" fmla="*/ 288 h 331"/>
                <a:gd name="T80" fmla="*/ 350 w 351"/>
                <a:gd name="T81" fmla="*/ 304 h 331"/>
                <a:gd name="T82" fmla="*/ 343 w 351"/>
                <a:gd name="T83" fmla="*/ 324 h 331"/>
                <a:gd name="T84" fmla="*/ 317 w 351"/>
                <a:gd name="T85" fmla="*/ 330 h 331"/>
                <a:gd name="T86" fmla="*/ 45 w 351"/>
                <a:gd name="T87" fmla="*/ 331 h 331"/>
                <a:gd name="T88" fmla="*/ 3 w 351"/>
                <a:gd name="T89" fmla="*/ 295 h 331"/>
                <a:gd name="T90" fmla="*/ 6 w 351"/>
                <a:gd name="T91" fmla="*/ 221 h 331"/>
                <a:gd name="T92" fmla="*/ 29 w 351"/>
                <a:gd name="T93" fmla="*/ 204 h 331"/>
                <a:gd name="T94" fmla="*/ 39 w 351"/>
                <a:gd name="T95" fmla="*/ 225 h 331"/>
                <a:gd name="T96" fmla="*/ 47 w 351"/>
                <a:gd name="T97" fmla="*/ 268 h 331"/>
                <a:gd name="T98" fmla="*/ 65 w 351"/>
                <a:gd name="T99" fmla="*/ 283 h 331"/>
                <a:gd name="T100" fmla="*/ 70 w 351"/>
                <a:gd name="T101" fmla="*/ 263 h 331"/>
                <a:gd name="T102" fmla="*/ 68 w 351"/>
                <a:gd name="T103" fmla="*/ 243 h 331"/>
                <a:gd name="T104" fmla="*/ 104 w 351"/>
                <a:gd name="T105" fmla="*/ 210 h 331"/>
                <a:gd name="T106" fmla="*/ 123 w 351"/>
                <a:gd name="T107" fmla="*/ 208 h 331"/>
                <a:gd name="T108" fmla="*/ 135 w 351"/>
                <a:gd name="T109" fmla="*/ 187 h 331"/>
                <a:gd name="T110" fmla="*/ 118 w 351"/>
                <a:gd name="T111" fmla="*/ 172 h 331"/>
                <a:gd name="T112" fmla="*/ 79 w 351"/>
                <a:gd name="T113" fmla="*/ 176 h 331"/>
                <a:gd name="T114" fmla="*/ 57 w 351"/>
                <a:gd name="T115" fmla="*/ 175 h 331"/>
                <a:gd name="T116" fmla="*/ 52 w 351"/>
                <a:gd name="T117" fmla="*/ 17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 h="331">
                  <a:moveTo>
                    <a:pt x="52" y="170"/>
                  </a:moveTo>
                  <a:cubicBezTo>
                    <a:pt x="80" y="151"/>
                    <a:pt x="66" y="134"/>
                    <a:pt x="56" y="115"/>
                  </a:cubicBezTo>
                  <a:cubicBezTo>
                    <a:pt x="38" y="83"/>
                    <a:pt x="42" y="47"/>
                    <a:pt x="51" y="13"/>
                  </a:cubicBezTo>
                  <a:cubicBezTo>
                    <a:pt x="52" y="8"/>
                    <a:pt x="63" y="0"/>
                    <a:pt x="66" y="1"/>
                  </a:cubicBezTo>
                  <a:cubicBezTo>
                    <a:pt x="73" y="5"/>
                    <a:pt x="82" y="12"/>
                    <a:pt x="83" y="19"/>
                  </a:cubicBezTo>
                  <a:cubicBezTo>
                    <a:pt x="85" y="39"/>
                    <a:pt x="83" y="59"/>
                    <a:pt x="84" y="79"/>
                  </a:cubicBezTo>
                  <a:cubicBezTo>
                    <a:pt x="85" y="105"/>
                    <a:pt x="103" y="118"/>
                    <a:pt x="127" y="112"/>
                  </a:cubicBezTo>
                  <a:cubicBezTo>
                    <a:pt x="144" y="107"/>
                    <a:pt x="150" y="97"/>
                    <a:pt x="144" y="81"/>
                  </a:cubicBezTo>
                  <a:cubicBezTo>
                    <a:pt x="141" y="74"/>
                    <a:pt x="135" y="68"/>
                    <a:pt x="135" y="61"/>
                  </a:cubicBezTo>
                  <a:cubicBezTo>
                    <a:pt x="135" y="50"/>
                    <a:pt x="136" y="35"/>
                    <a:pt x="142" y="29"/>
                  </a:cubicBezTo>
                  <a:cubicBezTo>
                    <a:pt x="149" y="24"/>
                    <a:pt x="166" y="23"/>
                    <a:pt x="175" y="28"/>
                  </a:cubicBezTo>
                  <a:cubicBezTo>
                    <a:pt x="182" y="31"/>
                    <a:pt x="186" y="45"/>
                    <a:pt x="188" y="55"/>
                  </a:cubicBezTo>
                  <a:cubicBezTo>
                    <a:pt x="189" y="63"/>
                    <a:pt x="184" y="72"/>
                    <a:pt x="182" y="80"/>
                  </a:cubicBezTo>
                  <a:cubicBezTo>
                    <a:pt x="178" y="93"/>
                    <a:pt x="176" y="106"/>
                    <a:pt x="193" y="111"/>
                  </a:cubicBezTo>
                  <a:cubicBezTo>
                    <a:pt x="212" y="116"/>
                    <a:pt x="231" y="109"/>
                    <a:pt x="233" y="93"/>
                  </a:cubicBezTo>
                  <a:cubicBezTo>
                    <a:pt x="235" y="71"/>
                    <a:pt x="232" y="49"/>
                    <a:pt x="232" y="27"/>
                  </a:cubicBezTo>
                  <a:cubicBezTo>
                    <a:pt x="232" y="20"/>
                    <a:pt x="230" y="10"/>
                    <a:pt x="234" y="7"/>
                  </a:cubicBezTo>
                  <a:cubicBezTo>
                    <a:pt x="239" y="3"/>
                    <a:pt x="248" y="3"/>
                    <a:pt x="255" y="4"/>
                  </a:cubicBezTo>
                  <a:cubicBezTo>
                    <a:pt x="275" y="7"/>
                    <a:pt x="294" y="10"/>
                    <a:pt x="313" y="16"/>
                  </a:cubicBezTo>
                  <a:cubicBezTo>
                    <a:pt x="320" y="18"/>
                    <a:pt x="331" y="27"/>
                    <a:pt x="331" y="34"/>
                  </a:cubicBezTo>
                  <a:cubicBezTo>
                    <a:pt x="332" y="47"/>
                    <a:pt x="321" y="47"/>
                    <a:pt x="309" y="45"/>
                  </a:cubicBezTo>
                  <a:cubicBezTo>
                    <a:pt x="285" y="40"/>
                    <a:pt x="280" y="45"/>
                    <a:pt x="279" y="70"/>
                  </a:cubicBezTo>
                  <a:cubicBezTo>
                    <a:pt x="279" y="93"/>
                    <a:pt x="278" y="116"/>
                    <a:pt x="275" y="139"/>
                  </a:cubicBezTo>
                  <a:cubicBezTo>
                    <a:pt x="273" y="168"/>
                    <a:pt x="264" y="175"/>
                    <a:pt x="236" y="175"/>
                  </a:cubicBezTo>
                  <a:cubicBezTo>
                    <a:pt x="228" y="174"/>
                    <a:pt x="219" y="172"/>
                    <a:pt x="211" y="173"/>
                  </a:cubicBezTo>
                  <a:cubicBezTo>
                    <a:pt x="203" y="173"/>
                    <a:pt x="190" y="177"/>
                    <a:pt x="190" y="180"/>
                  </a:cubicBezTo>
                  <a:cubicBezTo>
                    <a:pt x="189" y="190"/>
                    <a:pt x="191" y="204"/>
                    <a:pt x="197" y="208"/>
                  </a:cubicBezTo>
                  <a:cubicBezTo>
                    <a:pt x="225" y="226"/>
                    <a:pt x="257" y="223"/>
                    <a:pt x="287" y="212"/>
                  </a:cubicBezTo>
                  <a:cubicBezTo>
                    <a:pt x="293" y="210"/>
                    <a:pt x="297" y="199"/>
                    <a:pt x="300" y="192"/>
                  </a:cubicBezTo>
                  <a:cubicBezTo>
                    <a:pt x="303" y="183"/>
                    <a:pt x="301" y="173"/>
                    <a:pt x="305" y="165"/>
                  </a:cubicBezTo>
                  <a:cubicBezTo>
                    <a:pt x="307" y="158"/>
                    <a:pt x="317" y="149"/>
                    <a:pt x="321" y="150"/>
                  </a:cubicBezTo>
                  <a:cubicBezTo>
                    <a:pt x="328" y="152"/>
                    <a:pt x="339" y="161"/>
                    <a:pt x="339" y="166"/>
                  </a:cubicBezTo>
                  <a:cubicBezTo>
                    <a:pt x="338" y="188"/>
                    <a:pt x="336" y="210"/>
                    <a:pt x="331" y="231"/>
                  </a:cubicBezTo>
                  <a:cubicBezTo>
                    <a:pt x="325" y="253"/>
                    <a:pt x="305" y="259"/>
                    <a:pt x="285" y="258"/>
                  </a:cubicBezTo>
                  <a:cubicBezTo>
                    <a:pt x="242" y="257"/>
                    <a:pt x="198" y="253"/>
                    <a:pt x="154" y="250"/>
                  </a:cubicBezTo>
                  <a:cubicBezTo>
                    <a:pt x="149" y="249"/>
                    <a:pt x="141" y="248"/>
                    <a:pt x="137" y="251"/>
                  </a:cubicBezTo>
                  <a:cubicBezTo>
                    <a:pt x="131" y="256"/>
                    <a:pt x="124" y="264"/>
                    <a:pt x="125" y="270"/>
                  </a:cubicBezTo>
                  <a:cubicBezTo>
                    <a:pt x="125" y="276"/>
                    <a:pt x="134" y="286"/>
                    <a:pt x="140" y="286"/>
                  </a:cubicBezTo>
                  <a:cubicBezTo>
                    <a:pt x="198" y="288"/>
                    <a:pt x="257" y="288"/>
                    <a:pt x="315" y="289"/>
                  </a:cubicBezTo>
                  <a:cubicBezTo>
                    <a:pt x="321" y="289"/>
                    <a:pt x="328" y="286"/>
                    <a:pt x="333" y="288"/>
                  </a:cubicBezTo>
                  <a:cubicBezTo>
                    <a:pt x="340" y="291"/>
                    <a:pt x="348" y="297"/>
                    <a:pt x="350" y="304"/>
                  </a:cubicBezTo>
                  <a:cubicBezTo>
                    <a:pt x="351" y="309"/>
                    <a:pt x="348" y="320"/>
                    <a:pt x="343" y="324"/>
                  </a:cubicBezTo>
                  <a:cubicBezTo>
                    <a:pt x="336" y="329"/>
                    <a:pt x="326" y="330"/>
                    <a:pt x="317" y="330"/>
                  </a:cubicBezTo>
                  <a:cubicBezTo>
                    <a:pt x="227" y="331"/>
                    <a:pt x="136" y="331"/>
                    <a:pt x="45" y="331"/>
                  </a:cubicBezTo>
                  <a:cubicBezTo>
                    <a:pt x="16" y="331"/>
                    <a:pt x="7" y="325"/>
                    <a:pt x="3" y="295"/>
                  </a:cubicBezTo>
                  <a:cubicBezTo>
                    <a:pt x="0" y="271"/>
                    <a:pt x="3" y="245"/>
                    <a:pt x="6" y="221"/>
                  </a:cubicBezTo>
                  <a:cubicBezTo>
                    <a:pt x="7" y="214"/>
                    <a:pt x="21" y="209"/>
                    <a:pt x="29" y="204"/>
                  </a:cubicBezTo>
                  <a:cubicBezTo>
                    <a:pt x="33" y="211"/>
                    <a:pt x="38" y="218"/>
                    <a:pt x="39" y="225"/>
                  </a:cubicBezTo>
                  <a:cubicBezTo>
                    <a:pt x="43" y="240"/>
                    <a:pt x="42" y="255"/>
                    <a:pt x="47" y="268"/>
                  </a:cubicBezTo>
                  <a:cubicBezTo>
                    <a:pt x="49" y="274"/>
                    <a:pt x="59" y="278"/>
                    <a:pt x="65" y="283"/>
                  </a:cubicBezTo>
                  <a:cubicBezTo>
                    <a:pt x="67" y="276"/>
                    <a:pt x="70" y="270"/>
                    <a:pt x="70" y="263"/>
                  </a:cubicBezTo>
                  <a:cubicBezTo>
                    <a:pt x="71" y="257"/>
                    <a:pt x="68" y="250"/>
                    <a:pt x="68" y="243"/>
                  </a:cubicBezTo>
                  <a:cubicBezTo>
                    <a:pt x="67" y="210"/>
                    <a:pt x="71" y="207"/>
                    <a:pt x="104" y="210"/>
                  </a:cubicBezTo>
                  <a:cubicBezTo>
                    <a:pt x="110" y="211"/>
                    <a:pt x="118" y="211"/>
                    <a:pt x="123" y="208"/>
                  </a:cubicBezTo>
                  <a:cubicBezTo>
                    <a:pt x="129" y="203"/>
                    <a:pt x="136" y="194"/>
                    <a:pt x="135" y="187"/>
                  </a:cubicBezTo>
                  <a:cubicBezTo>
                    <a:pt x="134" y="181"/>
                    <a:pt x="125" y="172"/>
                    <a:pt x="118" y="172"/>
                  </a:cubicBezTo>
                  <a:cubicBezTo>
                    <a:pt x="105" y="170"/>
                    <a:pt x="92" y="175"/>
                    <a:pt x="79" y="176"/>
                  </a:cubicBezTo>
                  <a:cubicBezTo>
                    <a:pt x="72" y="176"/>
                    <a:pt x="64" y="175"/>
                    <a:pt x="57" y="175"/>
                  </a:cubicBezTo>
                  <a:cubicBezTo>
                    <a:pt x="56" y="173"/>
                    <a:pt x="54" y="171"/>
                    <a:pt x="52"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9"/>
            <p:cNvSpPr/>
            <p:nvPr/>
          </p:nvSpPr>
          <p:spPr bwMode="auto">
            <a:xfrm>
              <a:off x="2057301" y="922326"/>
              <a:ext cx="297744" cy="283668"/>
            </a:xfrm>
            <a:custGeom>
              <a:avLst/>
              <a:gdLst>
                <a:gd name="T0" fmla="*/ 80 w 364"/>
                <a:gd name="T1" fmla="*/ 151 h 346"/>
                <a:gd name="T2" fmla="*/ 165 w 364"/>
                <a:gd name="T3" fmla="*/ 250 h 346"/>
                <a:gd name="T4" fmla="*/ 245 w 364"/>
                <a:gd name="T5" fmla="*/ 256 h 346"/>
                <a:gd name="T6" fmla="*/ 267 w 364"/>
                <a:gd name="T7" fmla="*/ 211 h 346"/>
                <a:gd name="T8" fmla="*/ 249 w 364"/>
                <a:gd name="T9" fmla="*/ 203 h 346"/>
                <a:gd name="T10" fmla="*/ 139 w 364"/>
                <a:gd name="T11" fmla="*/ 170 h 346"/>
                <a:gd name="T12" fmla="*/ 108 w 364"/>
                <a:gd name="T13" fmla="*/ 136 h 346"/>
                <a:gd name="T14" fmla="*/ 118 w 364"/>
                <a:gd name="T15" fmla="*/ 109 h 346"/>
                <a:gd name="T16" fmla="*/ 138 w 364"/>
                <a:gd name="T17" fmla="*/ 107 h 346"/>
                <a:gd name="T18" fmla="*/ 191 w 364"/>
                <a:gd name="T19" fmla="*/ 73 h 346"/>
                <a:gd name="T20" fmla="*/ 241 w 364"/>
                <a:gd name="T21" fmla="*/ 6 h 346"/>
                <a:gd name="T22" fmla="*/ 243 w 364"/>
                <a:gd name="T23" fmla="*/ 35 h 346"/>
                <a:gd name="T24" fmla="*/ 191 w 364"/>
                <a:gd name="T25" fmla="*/ 109 h 346"/>
                <a:gd name="T26" fmla="*/ 170 w 364"/>
                <a:gd name="T27" fmla="*/ 124 h 346"/>
                <a:gd name="T28" fmla="*/ 209 w 364"/>
                <a:gd name="T29" fmla="*/ 135 h 346"/>
                <a:gd name="T30" fmla="*/ 259 w 364"/>
                <a:gd name="T31" fmla="*/ 59 h 346"/>
                <a:gd name="T32" fmla="*/ 268 w 364"/>
                <a:gd name="T33" fmla="*/ 29 h 346"/>
                <a:gd name="T34" fmla="*/ 306 w 364"/>
                <a:gd name="T35" fmla="*/ 9 h 346"/>
                <a:gd name="T36" fmla="*/ 295 w 364"/>
                <a:gd name="T37" fmla="*/ 59 h 346"/>
                <a:gd name="T38" fmla="*/ 255 w 364"/>
                <a:gd name="T39" fmla="*/ 134 h 346"/>
                <a:gd name="T40" fmla="*/ 251 w 364"/>
                <a:gd name="T41" fmla="*/ 162 h 346"/>
                <a:gd name="T42" fmla="*/ 283 w 364"/>
                <a:gd name="T43" fmla="*/ 153 h 346"/>
                <a:gd name="T44" fmla="*/ 319 w 364"/>
                <a:gd name="T45" fmla="*/ 61 h 346"/>
                <a:gd name="T46" fmla="*/ 323 w 364"/>
                <a:gd name="T47" fmla="*/ 14 h 346"/>
                <a:gd name="T48" fmla="*/ 335 w 364"/>
                <a:gd name="T49" fmla="*/ 0 h 346"/>
                <a:gd name="T50" fmla="*/ 357 w 364"/>
                <a:gd name="T51" fmla="*/ 9 h 346"/>
                <a:gd name="T52" fmla="*/ 364 w 364"/>
                <a:gd name="T53" fmla="*/ 49 h 346"/>
                <a:gd name="T54" fmla="*/ 318 w 364"/>
                <a:gd name="T55" fmla="*/ 173 h 346"/>
                <a:gd name="T56" fmla="*/ 326 w 364"/>
                <a:gd name="T57" fmla="*/ 257 h 346"/>
                <a:gd name="T58" fmla="*/ 317 w 364"/>
                <a:gd name="T59" fmla="*/ 289 h 346"/>
                <a:gd name="T60" fmla="*/ 266 w 364"/>
                <a:gd name="T61" fmla="*/ 292 h 346"/>
                <a:gd name="T62" fmla="*/ 221 w 364"/>
                <a:gd name="T63" fmla="*/ 319 h 346"/>
                <a:gd name="T64" fmla="*/ 190 w 364"/>
                <a:gd name="T65" fmla="*/ 342 h 346"/>
                <a:gd name="T66" fmla="*/ 165 w 364"/>
                <a:gd name="T67" fmla="*/ 325 h 346"/>
                <a:gd name="T68" fmla="*/ 152 w 364"/>
                <a:gd name="T69" fmla="*/ 298 h 346"/>
                <a:gd name="T70" fmla="*/ 97 w 364"/>
                <a:gd name="T71" fmla="*/ 295 h 346"/>
                <a:gd name="T72" fmla="*/ 77 w 364"/>
                <a:gd name="T73" fmla="*/ 317 h 346"/>
                <a:gd name="T74" fmla="*/ 16 w 364"/>
                <a:gd name="T75" fmla="*/ 334 h 346"/>
                <a:gd name="T76" fmla="*/ 14 w 364"/>
                <a:gd name="T77" fmla="*/ 315 h 346"/>
                <a:gd name="T78" fmla="*/ 64 w 364"/>
                <a:gd name="T79" fmla="*/ 284 h 346"/>
                <a:gd name="T80" fmla="*/ 72 w 364"/>
                <a:gd name="T81" fmla="*/ 237 h 346"/>
                <a:gd name="T82" fmla="*/ 46 w 364"/>
                <a:gd name="T83" fmla="*/ 233 h 346"/>
                <a:gd name="T84" fmla="*/ 16 w 364"/>
                <a:gd name="T85" fmla="*/ 252 h 346"/>
                <a:gd name="T86" fmla="*/ 0 w 364"/>
                <a:gd name="T87" fmla="*/ 250 h 346"/>
                <a:gd name="T88" fmla="*/ 3 w 364"/>
                <a:gd name="T89" fmla="*/ 234 h 346"/>
                <a:gd name="T90" fmla="*/ 10 w 364"/>
                <a:gd name="T91" fmla="*/ 227 h 346"/>
                <a:gd name="T92" fmla="*/ 68 w 364"/>
                <a:gd name="T93" fmla="*/ 168 h 346"/>
                <a:gd name="T94" fmla="*/ 80 w 364"/>
                <a:gd name="T95" fmla="*/ 15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4" h="346">
                  <a:moveTo>
                    <a:pt x="80" y="151"/>
                  </a:moveTo>
                  <a:cubicBezTo>
                    <a:pt x="92" y="203"/>
                    <a:pt x="125" y="230"/>
                    <a:pt x="165" y="250"/>
                  </a:cubicBezTo>
                  <a:cubicBezTo>
                    <a:pt x="190" y="262"/>
                    <a:pt x="217" y="268"/>
                    <a:pt x="245" y="256"/>
                  </a:cubicBezTo>
                  <a:cubicBezTo>
                    <a:pt x="264" y="247"/>
                    <a:pt x="274" y="229"/>
                    <a:pt x="267" y="211"/>
                  </a:cubicBezTo>
                  <a:cubicBezTo>
                    <a:pt x="265" y="206"/>
                    <a:pt x="255" y="203"/>
                    <a:pt x="249" y="203"/>
                  </a:cubicBezTo>
                  <a:cubicBezTo>
                    <a:pt x="210" y="200"/>
                    <a:pt x="171" y="194"/>
                    <a:pt x="139" y="170"/>
                  </a:cubicBezTo>
                  <a:cubicBezTo>
                    <a:pt x="127" y="161"/>
                    <a:pt x="117" y="148"/>
                    <a:pt x="108" y="136"/>
                  </a:cubicBezTo>
                  <a:cubicBezTo>
                    <a:pt x="98" y="123"/>
                    <a:pt x="105" y="114"/>
                    <a:pt x="118" y="109"/>
                  </a:cubicBezTo>
                  <a:cubicBezTo>
                    <a:pt x="125" y="107"/>
                    <a:pt x="132" y="108"/>
                    <a:pt x="138" y="107"/>
                  </a:cubicBezTo>
                  <a:cubicBezTo>
                    <a:pt x="162" y="106"/>
                    <a:pt x="181" y="97"/>
                    <a:pt x="191" y="73"/>
                  </a:cubicBezTo>
                  <a:cubicBezTo>
                    <a:pt x="202" y="49"/>
                    <a:pt x="214" y="26"/>
                    <a:pt x="241" y="6"/>
                  </a:cubicBezTo>
                  <a:cubicBezTo>
                    <a:pt x="242" y="19"/>
                    <a:pt x="245" y="27"/>
                    <a:pt x="243" y="35"/>
                  </a:cubicBezTo>
                  <a:cubicBezTo>
                    <a:pt x="236" y="66"/>
                    <a:pt x="218" y="91"/>
                    <a:pt x="191" y="109"/>
                  </a:cubicBezTo>
                  <a:cubicBezTo>
                    <a:pt x="184" y="114"/>
                    <a:pt x="177" y="119"/>
                    <a:pt x="170" y="124"/>
                  </a:cubicBezTo>
                  <a:cubicBezTo>
                    <a:pt x="181" y="141"/>
                    <a:pt x="193" y="144"/>
                    <a:pt x="209" y="135"/>
                  </a:cubicBezTo>
                  <a:cubicBezTo>
                    <a:pt x="239" y="119"/>
                    <a:pt x="250" y="90"/>
                    <a:pt x="259" y="59"/>
                  </a:cubicBezTo>
                  <a:cubicBezTo>
                    <a:pt x="262" y="49"/>
                    <a:pt x="264" y="39"/>
                    <a:pt x="268" y="29"/>
                  </a:cubicBezTo>
                  <a:cubicBezTo>
                    <a:pt x="274" y="16"/>
                    <a:pt x="282" y="5"/>
                    <a:pt x="306" y="9"/>
                  </a:cubicBezTo>
                  <a:cubicBezTo>
                    <a:pt x="302" y="26"/>
                    <a:pt x="302" y="44"/>
                    <a:pt x="295" y="59"/>
                  </a:cubicBezTo>
                  <a:cubicBezTo>
                    <a:pt x="284" y="85"/>
                    <a:pt x="267" y="109"/>
                    <a:pt x="255" y="134"/>
                  </a:cubicBezTo>
                  <a:cubicBezTo>
                    <a:pt x="251" y="142"/>
                    <a:pt x="252" y="153"/>
                    <a:pt x="251" y="162"/>
                  </a:cubicBezTo>
                  <a:cubicBezTo>
                    <a:pt x="262" y="159"/>
                    <a:pt x="275" y="160"/>
                    <a:pt x="283" y="153"/>
                  </a:cubicBezTo>
                  <a:cubicBezTo>
                    <a:pt x="309" y="129"/>
                    <a:pt x="317" y="96"/>
                    <a:pt x="319" y="61"/>
                  </a:cubicBezTo>
                  <a:cubicBezTo>
                    <a:pt x="320" y="46"/>
                    <a:pt x="321" y="30"/>
                    <a:pt x="323" y="14"/>
                  </a:cubicBezTo>
                  <a:cubicBezTo>
                    <a:pt x="324" y="9"/>
                    <a:pt x="331" y="0"/>
                    <a:pt x="335" y="0"/>
                  </a:cubicBezTo>
                  <a:cubicBezTo>
                    <a:pt x="343" y="0"/>
                    <a:pt x="354" y="4"/>
                    <a:pt x="357" y="9"/>
                  </a:cubicBezTo>
                  <a:cubicBezTo>
                    <a:pt x="362" y="21"/>
                    <a:pt x="364" y="36"/>
                    <a:pt x="364" y="49"/>
                  </a:cubicBezTo>
                  <a:cubicBezTo>
                    <a:pt x="364" y="96"/>
                    <a:pt x="346" y="136"/>
                    <a:pt x="318" y="173"/>
                  </a:cubicBezTo>
                  <a:cubicBezTo>
                    <a:pt x="304" y="193"/>
                    <a:pt x="309" y="240"/>
                    <a:pt x="326" y="257"/>
                  </a:cubicBezTo>
                  <a:cubicBezTo>
                    <a:pt x="339" y="269"/>
                    <a:pt x="335" y="286"/>
                    <a:pt x="317" y="289"/>
                  </a:cubicBezTo>
                  <a:cubicBezTo>
                    <a:pt x="300" y="293"/>
                    <a:pt x="283" y="294"/>
                    <a:pt x="266" y="292"/>
                  </a:cubicBezTo>
                  <a:cubicBezTo>
                    <a:pt x="236" y="288"/>
                    <a:pt x="232" y="291"/>
                    <a:pt x="221" y="319"/>
                  </a:cubicBezTo>
                  <a:cubicBezTo>
                    <a:pt x="217" y="329"/>
                    <a:pt x="202" y="337"/>
                    <a:pt x="190" y="342"/>
                  </a:cubicBezTo>
                  <a:cubicBezTo>
                    <a:pt x="178" y="346"/>
                    <a:pt x="169" y="337"/>
                    <a:pt x="165" y="325"/>
                  </a:cubicBezTo>
                  <a:cubicBezTo>
                    <a:pt x="161" y="315"/>
                    <a:pt x="157" y="306"/>
                    <a:pt x="152" y="298"/>
                  </a:cubicBezTo>
                  <a:cubicBezTo>
                    <a:pt x="137" y="278"/>
                    <a:pt x="114" y="277"/>
                    <a:pt x="97" y="295"/>
                  </a:cubicBezTo>
                  <a:cubicBezTo>
                    <a:pt x="90" y="302"/>
                    <a:pt x="83" y="309"/>
                    <a:pt x="77" y="317"/>
                  </a:cubicBezTo>
                  <a:cubicBezTo>
                    <a:pt x="60" y="335"/>
                    <a:pt x="38" y="337"/>
                    <a:pt x="16" y="334"/>
                  </a:cubicBezTo>
                  <a:cubicBezTo>
                    <a:pt x="2" y="332"/>
                    <a:pt x="6" y="321"/>
                    <a:pt x="14" y="315"/>
                  </a:cubicBezTo>
                  <a:cubicBezTo>
                    <a:pt x="30" y="304"/>
                    <a:pt x="47" y="294"/>
                    <a:pt x="64" y="284"/>
                  </a:cubicBezTo>
                  <a:cubicBezTo>
                    <a:pt x="85" y="272"/>
                    <a:pt x="88" y="256"/>
                    <a:pt x="72" y="237"/>
                  </a:cubicBezTo>
                  <a:cubicBezTo>
                    <a:pt x="64" y="228"/>
                    <a:pt x="56" y="227"/>
                    <a:pt x="46" y="233"/>
                  </a:cubicBezTo>
                  <a:cubicBezTo>
                    <a:pt x="36" y="240"/>
                    <a:pt x="27" y="247"/>
                    <a:pt x="16" y="252"/>
                  </a:cubicBezTo>
                  <a:cubicBezTo>
                    <a:pt x="12" y="254"/>
                    <a:pt x="6" y="251"/>
                    <a:pt x="0" y="250"/>
                  </a:cubicBezTo>
                  <a:cubicBezTo>
                    <a:pt x="1" y="245"/>
                    <a:pt x="1" y="239"/>
                    <a:pt x="3" y="234"/>
                  </a:cubicBezTo>
                  <a:cubicBezTo>
                    <a:pt x="4" y="231"/>
                    <a:pt x="8" y="230"/>
                    <a:pt x="10" y="227"/>
                  </a:cubicBezTo>
                  <a:cubicBezTo>
                    <a:pt x="30" y="208"/>
                    <a:pt x="49" y="188"/>
                    <a:pt x="68" y="168"/>
                  </a:cubicBezTo>
                  <a:cubicBezTo>
                    <a:pt x="71" y="164"/>
                    <a:pt x="74" y="160"/>
                    <a:pt x="8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
            <p:cNvSpPr/>
            <p:nvPr/>
          </p:nvSpPr>
          <p:spPr bwMode="auto">
            <a:xfrm>
              <a:off x="1949281" y="1249141"/>
              <a:ext cx="74359" cy="268979"/>
            </a:xfrm>
            <a:custGeom>
              <a:avLst/>
              <a:gdLst>
                <a:gd name="T0" fmla="*/ 91 w 91"/>
                <a:gd name="T1" fmla="*/ 1 h 328"/>
                <a:gd name="T2" fmla="*/ 91 w 91"/>
                <a:gd name="T3" fmla="*/ 103 h 328"/>
                <a:gd name="T4" fmla="*/ 73 w 91"/>
                <a:gd name="T5" fmla="*/ 147 h 328"/>
                <a:gd name="T6" fmla="*/ 52 w 91"/>
                <a:gd name="T7" fmla="*/ 239 h 328"/>
                <a:gd name="T8" fmla="*/ 73 w 91"/>
                <a:gd name="T9" fmla="*/ 304 h 328"/>
                <a:gd name="T10" fmla="*/ 76 w 91"/>
                <a:gd name="T11" fmla="*/ 327 h 328"/>
                <a:gd name="T12" fmla="*/ 25 w 91"/>
                <a:gd name="T13" fmla="*/ 326 h 328"/>
                <a:gd name="T14" fmla="*/ 3 w 91"/>
                <a:gd name="T15" fmla="*/ 299 h 328"/>
                <a:gd name="T16" fmla="*/ 13 w 91"/>
                <a:gd name="T17" fmla="*/ 179 h 328"/>
                <a:gd name="T18" fmla="*/ 36 w 91"/>
                <a:gd name="T19" fmla="*/ 143 h 328"/>
                <a:gd name="T20" fmla="*/ 55 w 91"/>
                <a:gd name="T21" fmla="*/ 57 h 328"/>
                <a:gd name="T22" fmla="*/ 42 w 91"/>
                <a:gd name="T23" fmla="*/ 48 h 328"/>
                <a:gd name="T24" fmla="*/ 13 w 91"/>
                <a:gd name="T25" fmla="*/ 44 h 328"/>
                <a:gd name="T26" fmla="*/ 0 w 91"/>
                <a:gd name="T27" fmla="*/ 33 h 328"/>
                <a:gd name="T28" fmla="*/ 9 w 91"/>
                <a:gd name="T29" fmla="*/ 18 h 328"/>
                <a:gd name="T30" fmla="*/ 79 w 91"/>
                <a:gd name="T31" fmla="*/ 0 h 328"/>
                <a:gd name="T32" fmla="*/ 91 w 91"/>
                <a:gd name="T33" fmla="*/ 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328">
                  <a:moveTo>
                    <a:pt x="91" y="1"/>
                  </a:moveTo>
                  <a:cubicBezTo>
                    <a:pt x="91" y="37"/>
                    <a:pt x="90" y="70"/>
                    <a:pt x="91" y="103"/>
                  </a:cubicBezTo>
                  <a:cubicBezTo>
                    <a:pt x="91" y="120"/>
                    <a:pt x="88" y="136"/>
                    <a:pt x="73" y="147"/>
                  </a:cubicBezTo>
                  <a:cubicBezTo>
                    <a:pt x="43" y="172"/>
                    <a:pt x="44" y="205"/>
                    <a:pt x="52" y="239"/>
                  </a:cubicBezTo>
                  <a:cubicBezTo>
                    <a:pt x="57" y="261"/>
                    <a:pt x="66" y="282"/>
                    <a:pt x="73" y="304"/>
                  </a:cubicBezTo>
                  <a:cubicBezTo>
                    <a:pt x="75" y="311"/>
                    <a:pt x="75" y="318"/>
                    <a:pt x="76" y="327"/>
                  </a:cubicBezTo>
                  <a:cubicBezTo>
                    <a:pt x="57" y="327"/>
                    <a:pt x="41" y="328"/>
                    <a:pt x="25" y="326"/>
                  </a:cubicBezTo>
                  <a:cubicBezTo>
                    <a:pt x="10" y="325"/>
                    <a:pt x="2" y="317"/>
                    <a:pt x="3" y="299"/>
                  </a:cubicBezTo>
                  <a:cubicBezTo>
                    <a:pt x="7" y="259"/>
                    <a:pt x="7" y="219"/>
                    <a:pt x="13" y="179"/>
                  </a:cubicBezTo>
                  <a:cubicBezTo>
                    <a:pt x="15" y="166"/>
                    <a:pt x="26" y="153"/>
                    <a:pt x="36" y="143"/>
                  </a:cubicBezTo>
                  <a:cubicBezTo>
                    <a:pt x="60" y="118"/>
                    <a:pt x="58" y="88"/>
                    <a:pt x="55" y="57"/>
                  </a:cubicBezTo>
                  <a:cubicBezTo>
                    <a:pt x="55" y="54"/>
                    <a:pt x="47" y="49"/>
                    <a:pt x="42" y="48"/>
                  </a:cubicBezTo>
                  <a:cubicBezTo>
                    <a:pt x="33" y="46"/>
                    <a:pt x="22" y="46"/>
                    <a:pt x="13" y="44"/>
                  </a:cubicBezTo>
                  <a:cubicBezTo>
                    <a:pt x="8" y="42"/>
                    <a:pt x="1" y="37"/>
                    <a:pt x="0" y="33"/>
                  </a:cubicBezTo>
                  <a:cubicBezTo>
                    <a:pt x="0" y="28"/>
                    <a:pt x="5" y="19"/>
                    <a:pt x="9" y="18"/>
                  </a:cubicBezTo>
                  <a:cubicBezTo>
                    <a:pt x="32" y="11"/>
                    <a:pt x="56" y="6"/>
                    <a:pt x="79" y="0"/>
                  </a:cubicBezTo>
                  <a:cubicBezTo>
                    <a:pt x="82" y="0"/>
                    <a:pt x="86" y="1"/>
                    <a:pt x="9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1"/>
            <p:cNvSpPr/>
            <p:nvPr/>
          </p:nvSpPr>
          <p:spPr bwMode="auto">
            <a:xfrm>
              <a:off x="2041695" y="922326"/>
              <a:ext cx="153921" cy="155757"/>
            </a:xfrm>
            <a:custGeom>
              <a:avLst/>
              <a:gdLst>
                <a:gd name="T0" fmla="*/ 6 w 188"/>
                <a:gd name="T1" fmla="*/ 14 h 190"/>
                <a:gd name="T2" fmla="*/ 63 w 188"/>
                <a:gd name="T3" fmla="*/ 21 h 190"/>
                <a:gd name="T4" fmla="*/ 142 w 188"/>
                <a:gd name="T5" fmla="*/ 37 h 190"/>
                <a:gd name="T6" fmla="*/ 174 w 188"/>
                <a:gd name="T7" fmla="*/ 16 h 190"/>
                <a:gd name="T8" fmla="*/ 182 w 188"/>
                <a:gd name="T9" fmla="*/ 40 h 190"/>
                <a:gd name="T10" fmla="*/ 120 w 188"/>
                <a:gd name="T11" fmla="*/ 79 h 190"/>
                <a:gd name="T12" fmla="*/ 81 w 188"/>
                <a:gd name="T13" fmla="*/ 109 h 190"/>
                <a:gd name="T14" fmla="*/ 45 w 188"/>
                <a:gd name="T15" fmla="*/ 169 h 190"/>
                <a:gd name="T16" fmla="*/ 12 w 188"/>
                <a:gd name="T17" fmla="*/ 174 h 190"/>
                <a:gd name="T18" fmla="*/ 18 w 188"/>
                <a:gd name="T19" fmla="*/ 140 h 190"/>
                <a:gd name="T20" fmla="*/ 39 w 188"/>
                <a:gd name="T21" fmla="*/ 118 h 190"/>
                <a:gd name="T22" fmla="*/ 41 w 188"/>
                <a:gd name="T23" fmla="*/ 56 h 190"/>
                <a:gd name="T24" fmla="*/ 6 w 188"/>
                <a:gd name="T25" fmla="*/ 1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90">
                  <a:moveTo>
                    <a:pt x="6" y="14"/>
                  </a:moveTo>
                  <a:cubicBezTo>
                    <a:pt x="29" y="0"/>
                    <a:pt x="50" y="4"/>
                    <a:pt x="63" y="21"/>
                  </a:cubicBezTo>
                  <a:cubicBezTo>
                    <a:pt x="87" y="55"/>
                    <a:pt x="107" y="59"/>
                    <a:pt x="142" y="37"/>
                  </a:cubicBezTo>
                  <a:cubicBezTo>
                    <a:pt x="153" y="31"/>
                    <a:pt x="163" y="23"/>
                    <a:pt x="174" y="16"/>
                  </a:cubicBezTo>
                  <a:cubicBezTo>
                    <a:pt x="187" y="21"/>
                    <a:pt x="188" y="29"/>
                    <a:pt x="182" y="40"/>
                  </a:cubicBezTo>
                  <a:cubicBezTo>
                    <a:pt x="168" y="64"/>
                    <a:pt x="147" y="78"/>
                    <a:pt x="120" y="79"/>
                  </a:cubicBezTo>
                  <a:cubicBezTo>
                    <a:pt x="99" y="79"/>
                    <a:pt x="89" y="88"/>
                    <a:pt x="81" y="109"/>
                  </a:cubicBezTo>
                  <a:cubicBezTo>
                    <a:pt x="74" y="131"/>
                    <a:pt x="59" y="150"/>
                    <a:pt x="45" y="169"/>
                  </a:cubicBezTo>
                  <a:cubicBezTo>
                    <a:pt x="38" y="178"/>
                    <a:pt x="25" y="190"/>
                    <a:pt x="12" y="174"/>
                  </a:cubicBezTo>
                  <a:cubicBezTo>
                    <a:pt x="0" y="161"/>
                    <a:pt x="8" y="150"/>
                    <a:pt x="18" y="140"/>
                  </a:cubicBezTo>
                  <a:cubicBezTo>
                    <a:pt x="26" y="133"/>
                    <a:pt x="33" y="126"/>
                    <a:pt x="39" y="118"/>
                  </a:cubicBezTo>
                  <a:cubicBezTo>
                    <a:pt x="58" y="94"/>
                    <a:pt x="59" y="81"/>
                    <a:pt x="41" y="56"/>
                  </a:cubicBezTo>
                  <a:cubicBezTo>
                    <a:pt x="31" y="41"/>
                    <a:pt x="18" y="29"/>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1" name="标题 1"/>
          <p:cNvSpPr>
            <a:spLocks noGrp="1"/>
          </p:cNvSpPr>
          <p:nvPr>
            <p:ph type="title"/>
          </p:nvPr>
        </p:nvSpPr>
        <p:spPr>
          <a:xfrm>
            <a:off x="445418" y="136108"/>
            <a:ext cx="5291803" cy="601075"/>
          </a:xfrm>
          <a:prstGeom prst="rect">
            <a:avLst/>
          </a:prstGeom>
        </p:spPr>
        <p:txBody>
          <a:bodyPr lIns="0" rIns="0" anchor="ctr">
            <a:normAutofit/>
          </a:bodyPr>
          <a:lstStyle>
            <a:lvl1pPr algn="ctr">
              <a:defRPr sz="3200" b="1">
                <a:latin typeface="方正粗雅宋简体" panose="02000000000000000000" pitchFamily="2" charset="-122"/>
                <a:ea typeface="方正粗雅宋简体" panose="02000000000000000000" pitchFamily="2" charset="-122"/>
              </a:defRPr>
            </a:lvl1pPr>
          </a:lstStyle>
          <a:p>
            <a:r>
              <a:rPr lang="zh-CN" altLang="en-US" dirty="0"/>
              <a:t>单击此处编辑母版标题样式</a:t>
            </a:r>
          </a:p>
        </p:txBody>
      </p:sp>
      <p:cxnSp>
        <p:nvCxnSpPr>
          <p:cNvPr id="84" name="直接连接符 83" hidden="1"/>
          <p:cNvCxnSpPr/>
          <p:nvPr userDrawn="1"/>
        </p:nvCxnSpPr>
        <p:spPr>
          <a:xfrm rot="5400000">
            <a:off x="702289" y="507839"/>
            <a:ext cx="40445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矩形 84" hidden="1"/>
          <p:cNvSpPr/>
          <p:nvPr userDrawn="1"/>
        </p:nvSpPr>
        <p:spPr>
          <a:xfrm>
            <a:off x="869887" y="-22274"/>
            <a:ext cx="236852" cy="808281"/>
          </a:xfrm>
          <a:prstGeom prst="rect">
            <a:avLst/>
          </a:prstGeom>
          <a:solidFill>
            <a:srgbClr val="044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占位符 87"/>
          <p:cNvSpPr>
            <a:spLocks noGrp="1"/>
          </p:cNvSpPr>
          <p:nvPr>
            <p:ph type="body" sz="quarter" idx="13"/>
          </p:nvPr>
        </p:nvSpPr>
        <p:spPr>
          <a:xfrm>
            <a:off x="445418" y="782778"/>
            <a:ext cx="5014430" cy="601662"/>
          </a:xfrm>
          <a:prstGeom prst="rect">
            <a:avLst/>
          </a:prstGeom>
        </p:spPr>
        <p:txBody>
          <a:bodyPr/>
          <a:lstStyle>
            <a:lvl1pPr marL="0" indent="0" algn="ctr">
              <a:buNone/>
              <a:defRPr sz="1800" b="1">
                <a:solidFill>
                  <a:schemeClr val="tx2"/>
                </a:solidFill>
                <a:latin typeface="方正准雅宋简体" panose="02000000000000000000" pitchFamily="2" charset="-122"/>
                <a:ea typeface="方正准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p:txBody>
      </p:sp>
    </p:spTree>
    <p:extLst>
      <p:ext uri="{BB962C8B-B14F-4D97-AF65-F5344CB8AC3E}">
        <p14:creationId xmlns:p14="http://schemas.microsoft.com/office/powerpoint/2010/main" val="39525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9D8F6C-2643-4F12-A53F-05EB780AEE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844EFD-2996-4E5A-9357-235593B554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13985E-9202-4B72-BEEC-22936312D5E1}"/>
              </a:ext>
            </a:extLst>
          </p:cNvPr>
          <p:cNvSpPr>
            <a:spLocks noGrp="1"/>
          </p:cNvSpPr>
          <p:nvPr>
            <p:ph type="dt" sz="half" idx="10"/>
          </p:nvPr>
        </p:nvSpPr>
        <p:spPr/>
        <p:txBody>
          <a:bodyPr/>
          <a:lstStyle/>
          <a:p>
            <a:fld id="{00C9D88D-FCD5-4507-87E1-6D793F62AEC6}"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F27541AC-EE20-4C22-B5DC-FE006DAF02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F44F2A-BAAE-4CF6-8114-A4D36ED39E35}"/>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321332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3C60EE-0BC4-41D5-9002-45E664BBA42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020A04B-51FF-4C30-A804-E98740B07F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A4A7A63-E03F-4E26-86DA-252F95C062CC}"/>
              </a:ext>
            </a:extLst>
          </p:cNvPr>
          <p:cNvSpPr>
            <a:spLocks noGrp="1"/>
          </p:cNvSpPr>
          <p:nvPr>
            <p:ph type="dt" sz="half" idx="10"/>
          </p:nvPr>
        </p:nvSpPr>
        <p:spPr/>
        <p:txBody>
          <a:bodyPr/>
          <a:lstStyle/>
          <a:p>
            <a:fld id="{00C9D88D-FCD5-4507-87E1-6D793F62AEC6}"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CE8DF00F-EC87-4FF5-B777-01B5B3D369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1B12EC-A591-4594-A3A5-A3ED410024F3}"/>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65393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43C55-81A1-48C0-9CF3-FB01F87D057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DAAA56-E60C-48B6-B1F2-52293DF03B0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3A36E12-D492-4FE9-A0C9-88789A144DC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9424E5-E439-436F-87C6-D54A2090EAAC}"/>
              </a:ext>
            </a:extLst>
          </p:cNvPr>
          <p:cNvSpPr>
            <a:spLocks noGrp="1"/>
          </p:cNvSpPr>
          <p:nvPr>
            <p:ph type="dt" sz="half" idx="10"/>
          </p:nvPr>
        </p:nvSpPr>
        <p:spPr/>
        <p:txBody>
          <a:bodyPr/>
          <a:lstStyle/>
          <a:p>
            <a:fld id="{00C9D88D-FCD5-4507-87E1-6D793F62AEC6}" type="datetimeFigureOut">
              <a:rPr lang="zh-CN" altLang="en-US" smtClean="0"/>
              <a:t>2022/4/27</a:t>
            </a:fld>
            <a:endParaRPr lang="zh-CN" altLang="en-US"/>
          </a:p>
        </p:txBody>
      </p:sp>
      <p:sp>
        <p:nvSpPr>
          <p:cNvPr id="6" name="页脚占位符 5">
            <a:extLst>
              <a:ext uri="{FF2B5EF4-FFF2-40B4-BE49-F238E27FC236}">
                <a16:creationId xmlns:a16="http://schemas.microsoft.com/office/drawing/2014/main" id="{72296A1B-82AE-45D4-9CFA-F8A4FCFFBF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4D129A-E20B-4F9C-8D23-1C889FDBDE15}"/>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3846011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EFBB8-EB05-4616-99A7-3A7A8D075FC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21CA12C-E297-4BB2-AB6C-0D12B629D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8CE4376-09FD-4125-B494-AA0FEA6D9F8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7F90315-2B10-4CE7-9BA4-8D2BB62575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D8BEDE0-0021-4263-AF37-279A1EA86FB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1D89339-A6D7-40AC-9DB7-A9559F643D42}"/>
              </a:ext>
            </a:extLst>
          </p:cNvPr>
          <p:cNvSpPr>
            <a:spLocks noGrp="1"/>
          </p:cNvSpPr>
          <p:nvPr>
            <p:ph type="dt" sz="half" idx="10"/>
          </p:nvPr>
        </p:nvSpPr>
        <p:spPr/>
        <p:txBody>
          <a:bodyPr/>
          <a:lstStyle/>
          <a:p>
            <a:fld id="{00C9D88D-FCD5-4507-87E1-6D793F62AEC6}" type="datetimeFigureOut">
              <a:rPr lang="zh-CN" altLang="en-US" smtClean="0"/>
              <a:t>2022/4/27</a:t>
            </a:fld>
            <a:endParaRPr lang="zh-CN" altLang="en-US"/>
          </a:p>
        </p:txBody>
      </p:sp>
      <p:sp>
        <p:nvSpPr>
          <p:cNvPr id="8" name="页脚占位符 7">
            <a:extLst>
              <a:ext uri="{FF2B5EF4-FFF2-40B4-BE49-F238E27FC236}">
                <a16:creationId xmlns:a16="http://schemas.microsoft.com/office/drawing/2014/main" id="{40759553-0495-4B9E-BC66-3A2DF570F8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598E1C6-FDDF-492C-8560-F8A9D4C5444D}"/>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68274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6EAAEA-37B7-4AD8-A267-1C3CF28A010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E2D0A9C-EF45-470D-9F4C-B03B0FBBABA5}"/>
              </a:ext>
            </a:extLst>
          </p:cNvPr>
          <p:cNvSpPr>
            <a:spLocks noGrp="1"/>
          </p:cNvSpPr>
          <p:nvPr>
            <p:ph type="dt" sz="half" idx="10"/>
          </p:nvPr>
        </p:nvSpPr>
        <p:spPr/>
        <p:txBody>
          <a:bodyPr/>
          <a:lstStyle/>
          <a:p>
            <a:fld id="{00C9D88D-FCD5-4507-87E1-6D793F62AEC6}" type="datetimeFigureOut">
              <a:rPr lang="zh-CN" altLang="en-US" smtClean="0"/>
              <a:t>2022/4/27</a:t>
            </a:fld>
            <a:endParaRPr lang="zh-CN" altLang="en-US"/>
          </a:p>
        </p:txBody>
      </p:sp>
      <p:sp>
        <p:nvSpPr>
          <p:cNvPr id="4" name="页脚占位符 3">
            <a:extLst>
              <a:ext uri="{FF2B5EF4-FFF2-40B4-BE49-F238E27FC236}">
                <a16:creationId xmlns:a16="http://schemas.microsoft.com/office/drawing/2014/main" id="{A5E465C8-37A2-4411-A72F-9847B075CFE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FAB1AAB-FAD1-4270-8FEE-FD8B94F09042}"/>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395830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574C0F5-1740-4772-BD49-32AFAE2CBE74}"/>
              </a:ext>
            </a:extLst>
          </p:cNvPr>
          <p:cNvSpPr>
            <a:spLocks noGrp="1"/>
          </p:cNvSpPr>
          <p:nvPr>
            <p:ph type="dt" sz="half" idx="10"/>
          </p:nvPr>
        </p:nvSpPr>
        <p:spPr/>
        <p:txBody>
          <a:bodyPr/>
          <a:lstStyle/>
          <a:p>
            <a:fld id="{00C9D88D-FCD5-4507-87E1-6D793F62AEC6}" type="datetimeFigureOut">
              <a:rPr lang="zh-CN" altLang="en-US" smtClean="0"/>
              <a:t>2022/4/27</a:t>
            </a:fld>
            <a:endParaRPr lang="zh-CN" altLang="en-US"/>
          </a:p>
        </p:txBody>
      </p:sp>
      <p:sp>
        <p:nvSpPr>
          <p:cNvPr id="3" name="页脚占位符 2">
            <a:extLst>
              <a:ext uri="{FF2B5EF4-FFF2-40B4-BE49-F238E27FC236}">
                <a16:creationId xmlns:a16="http://schemas.microsoft.com/office/drawing/2014/main" id="{41995A05-113A-4FFA-9533-B69683071A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F08F0C8-67A8-4F7C-889A-96EC3A2797E5}"/>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4124625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60B67-F4BF-4DE4-983F-AE0B02605E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04BF03B-0D70-4A39-BA30-6F434E8FBB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B1A59B3-E283-4B10-8A1B-FC3FDC28A4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FC3A99-41D7-4615-BA92-B0533C5D0C3C}"/>
              </a:ext>
            </a:extLst>
          </p:cNvPr>
          <p:cNvSpPr>
            <a:spLocks noGrp="1"/>
          </p:cNvSpPr>
          <p:nvPr>
            <p:ph type="dt" sz="half" idx="10"/>
          </p:nvPr>
        </p:nvSpPr>
        <p:spPr/>
        <p:txBody>
          <a:bodyPr/>
          <a:lstStyle/>
          <a:p>
            <a:fld id="{00C9D88D-FCD5-4507-87E1-6D793F62AEC6}" type="datetimeFigureOut">
              <a:rPr lang="zh-CN" altLang="en-US" smtClean="0"/>
              <a:t>2022/4/27</a:t>
            </a:fld>
            <a:endParaRPr lang="zh-CN" altLang="en-US"/>
          </a:p>
        </p:txBody>
      </p:sp>
      <p:sp>
        <p:nvSpPr>
          <p:cNvPr id="6" name="页脚占位符 5">
            <a:extLst>
              <a:ext uri="{FF2B5EF4-FFF2-40B4-BE49-F238E27FC236}">
                <a16:creationId xmlns:a16="http://schemas.microsoft.com/office/drawing/2014/main" id="{92F59985-94CE-478B-81CC-E631F47C18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A8E12E-C49C-472D-88F1-57BDAEA3658C}"/>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14555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F2801-E8A4-4C4C-94D3-3E501B51DF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844A8EF-593E-4582-9FA1-27FCB64C8A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37C217A-B563-4566-A793-A4A1B04EE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BD0B96-B260-4944-979E-83AADA45B83F}"/>
              </a:ext>
            </a:extLst>
          </p:cNvPr>
          <p:cNvSpPr>
            <a:spLocks noGrp="1"/>
          </p:cNvSpPr>
          <p:nvPr>
            <p:ph type="dt" sz="half" idx="10"/>
          </p:nvPr>
        </p:nvSpPr>
        <p:spPr/>
        <p:txBody>
          <a:bodyPr/>
          <a:lstStyle/>
          <a:p>
            <a:fld id="{00C9D88D-FCD5-4507-87E1-6D793F62AEC6}" type="datetimeFigureOut">
              <a:rPr lang="zh-CN" altLang="en-US" smtClean="0"/>
              <a:t>2022/4/27</a:t>
            </a:fld>
            <a:endParaRPr lang="zh-CN" altLang="en-US"/>
          </a:p>
        </p:txBody>
      </p:sp>
      <p:sp>
        <p:nvSpPr>
          <p:cNvPr id="6" name="页脚占位符 5">
            <a:extLst>
              <a:ext uri="{FF2B5EF4-FFF2-40B4-BE49-F238E27FC236}">
                <a16:creationId xmlns:a16="http://schemas.microsoft.com/office/drawing/2014/main" id="{B87D1C8B-47D3-4DFC-BADA-04CF49BD91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2F132F-C8E1-4567-AD22-D27407897FE3}"/>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157983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64FEF4A-36E6-47EB-80C3-7775C83DA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3B68E5D-330A-4361-AA87-A49F437406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16B985-D739-4266-A155-4F3841AB5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C9D88D-FCD5-4507-87E1-6D793F62AEC6}"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37477645-BC1E-4DD1-B270-2BD55F279B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9122398-EE21-4335-B409-F8508AA3DD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3519127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image" Target="../media/image152.png"/><Relationship Id="rId3" Type="http://schemas.openxmlformats.org/officeDocument/2006/relationships/notesSlide" Target="../notesSlides/notesSlide13.xml"/><Relationship Id="rId7" Type="http://schemas.openxmlformats.org/officeDocument/2006/relationships/oleObject" Target="../embeddings/oleObject2.bin"/><Relationship Id="rId12" Type="http://schemas.openxmlformats.org/officeDocument/2006/relationships/image" Target="../media/image32.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9.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31.wmf"/><Relationship Id="rId4" Type="http://schemas.openxmlformats.org/officeDocument/2006/relationships/image" Target="../media/image33.png"/><Relationship Id="rId9" Type="http://schemas.openxmlformats.org/officeDocument/2006/relationships/oleObject" Target="../embeddings/oleObject3.bin"/><Relationship Id="rId1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notesSlide" Target="../notesSlides/notesSlide15.xml"/><Relationship Id="rId7"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36.wmf"/><Relationship Id="rId5" Type="http://schemas.openxmlformats.org/officeDocument/2006/relationships/oleObject" Target="../embeddings/oleObject5.bin"/><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55.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560.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64.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63.png"/><Relationship Id="rId5" Type="http://schemas.openxmlformats.org/officeDocument/2006/relationships/image" Target="../media/image62.wmf"/><Relationship Id="rId4" Type="http://schemas.openxmlformats.org/officeDocument/2006/relationships/oleObject" Target="../embeddings/oleObject7.bin"/></Relationships>
</file>

<file path=ppt/slides/_rels/slide3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67.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10.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868207" y="1161760"/>
            <a:ext cx="10774064" cy="5209543"/>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293074"/>
            <a:ext cx="8983029" cy="823551"/>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lang="zh-CN" altLang="en-US" dirty="0">
                <a:highlight>
                  <a:srgbClr val="CE9A28"/>
                </a:highlight>
              </a:rPr>
              <a:t>前额叶皮层在决策过程中表现出多维动态编码</a:t>
            </a:r>
            <a:endParaRPr kumimoji="1" lang="zh-CN" altLang="en-US" dirty="0">
              <a:highlight>
                <a:srgbClr val="CE9A28"/>
              </a:highlight>
            </a:endParaRP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38116" y="4060524"/>
            <a:ext cx="5719039" cy="1706952"/>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sz="2000" b="1" dirty="0">
                <a:latin typeface="Times New Roman" panose="02020603050405020304" pitchFamily="18" charset="0"/>
                <a:cs typeface="Times New Roman" panose="02020603050405020304" pitchFamily="18" charset="0"/>
              </a:rPr>
              <a:t>主要贡献：</a:t>
            </a:r>
            <a:endParaRPr kumimoji="1" lang="en-US" altLang="zh-CN" sz="2000" b="1"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5752BA9B-A00A-4F56-86F1-4DF11E649F65}"/>
              </a:ext>
            </a:extLst>
          </p:cNvPr>
          <p:cNvPicPr>
            <a:picLocks noChangeAspect="1"/>
          </p:cNvPicPr>
          <p:nvPr/>
        </p:nvPicPr>
        <p:blipFill>
          <a:blip r:embed="rId3"/>
          <a:stretch>
            <a:fillRect/>
          </a:stretch>
        </p:blipFill>
        <p:spPr>
          <a:xfrm>
            <a:off x="1186800" y="1221958"/>
            <a:ext cx="8315325" cy="2667000"/>
          </a:xfrm>
          <a:prstGeom prst="rect">
            <a:avLst/>
          </a:prstGeom>
        </p:spPr>
      </p:pic>
    </p:spTree>
    <p:extLst>
      <p:ext uri="{BB962C8B-B14F-4D97-AF65-F5344CB8AC3E}">
        <p14:creationId xmlns:p14="http://schemas.microsoft.com/office/powerpoint/2010/main" val="3917130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750344" y="147069"/>
            <a:ext cx="9087464" cy="870160"/>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主要结果一：群体如何编码不同任务变量</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内容占位符 2">
            <a:extLst>
              <a:ext uri="{FF2B5EF4-FFF2-40B4-BE49-F238E27FC236}">
                <a16:creationId xmlns:a16="http://schemas.microsoft.com/office/drawing/2014/main" id="{164AF96F-59B8-41D6-A4F7-4A00F110C282}"/>
              </a:ext>
            </a:extLst>
          </p:cNvPr>
          <p:cNvSpPr txBox="1">
            <a:spLocks/>
          </p:cNvSpPr>
          <p:nvPr/>
        </p:nvSpPr>
        <p:spPr>
          <a:xfrm>
            <a:off x="321364" y="1490481"/>
            <a:ext cx="4491220" cy="4968777"/>
          </a:xfrm>
          <a:prstGeom prst="rect">
            <a:avLst/>
          </a:prstGeom>
        </p:spPr>
        <p:txBody>
          <a:bodyPr vert="horz" lIns="135005" tIns="67502" rIns="135005" bIns="67502"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lang="zh-CN" altLang="en-US" b="1" dirty="0"/>
              <a:t>模型结构：（引入了</a:t>
            </a:r>
            <a:r>
              <a:rPr lang="en-US" altLang="zh-CN" b="1" dirty="0"/>
              <a:t>6</a:t>
            </a:r>
            <a:r>
              <a:rPr lang="zh-CN" altLang="en-US" b="1" dirty="0"/>
              <a:t>个任务变量）</a:t>
            </a:r>
            <a:endParaRPr lang="en-US" altLang="zh-CN" b="1" dirty="0"/>
          </a:p>
          <a:p>
            <a:pPr marL="457200" lvl="1" indent="0">
              <a:lnSpc>
                <a:spcPct val="150000"/>
              </a:lnSpc>
              <a:buNone/>
            </a:pPr>
            <a:r>
              <a:rPr lang="en-US" altLang="zh-CN" b="0" i="0" dirty="0">
                <a:effectLst/>
                <a:latin typeface="Times New Roman" panose="02020603050405020304" pitchFamily="18" charset="0"/>
              </a:rPr>
              <a:t>color strength, motion strength, context and choice, as well as </a:t>
            </a:r>
            <a:r>
              <a:rPr lang="en-US" altLang="zh-CN" b="0" i="0" dirty="0">
                <a:effectLst/>
                <a:highlight>
                  <a:srgbClr val="FFFF00"/>
                </a:highlight>
                <a:latin typeface="Times New Roman" panose="02020603050405020304" pitchFamily="18" charset="0"/>
              </a:rPr>
              <a:t>two additional terms for the absolute values of color and motion strength.</a:t>
            </a:r>
            <a:r>
              <a:rPr lang="zh-CN" altLang="en-US" b="0" i="0" dirty="0">
                <a:effectLst/>
                <a:latin typeface="Times New Roman" panose="02020603050405020304" pitchFamily="18" charset="0"/>
              </a:rPr>
              <a:t>（为了解释对刺激的非线性编码部分）</a:t>
            </a:r>
            <a:endParaRPr lang="en-US" altLang="zh-CN" b="0" i="0" dirty="0">
              <a:effectLst/>
              <a:latin typeface="Times New Roman" panose="02020603050405020304" pitchFamily="18" charset="0"/>
            </a:endParaRPr>
          </a:p>
          <a:p>
            <a:pPr marL="457200" lvl="1" indent="0">
              <a:lnSpc>
                <a:spcPct val="150000"/>
              </a:lnSpc>
              <a:buNone/>
            </a:pPr>
            <a:r>
              <a:rPr lang="zh-CN" altLang="en-US" dirty="0">
                <a:latin typeface="Times New Roman" panose="02020603050405020304" pitchFamily="18" charset="0"/>
              </a:rPr>
              <a:t>同时引入一个</a:t>
            </a:r>
            <a:r>
              <a:rPr lang="en-US" altLang="zh-CN" dirty="0">
                <a:latin typeface="Times New Roman" panose="02020603050405020304" pitchFamily="18" charset="0"/>
              </a:rPr>
              <a:t>term</a:t>
            </a:r>
            <a:r>
              <a:rPr lang="zh-CN" altLang="en-US" dirty="0">
                <a:latin typeface="Times New Roman" panose="02020603050405020304" pitchFamily="18" charset="0"/>
              </a:rPr>
              <a:t>来建模条件无关的部分，反应了</a:t>
            </a:r>
            <a:r>
              <a:rPr lang="en-US" altLang="zh-CN" dirty="0">
                <a:latin typeface="Times New Roman" panose="02020603050405020304" pitchFamily="18" charset="0"/>
              </a:rPr>
              <a:t>temporal modulation.</a:t>
            </a:r>
          </a:p>
          <a:p>
            <a:pPr marL="457200" lvl="1" indent="0">
              <a:lnSpc>
                <a:spcPct val="150000"/>
              </a:lnSpc>
              <a:buNone/>
            </a:pPr>
            <a:r>
              <a:rPr lang="zh-CN" altLang="en-US" b="1" dirty="0"/>
              <a:t>算法：</a:t>
            </a:r>
            <a:endParaRPr lang="en-US" altLang="zh-CN" b="1" dirty="0"/>
          </a:p>
          <a:p>
            <a:pPr marL="457200" lvl="1" indent="0">
              <a:lnSpc>
                <a:spcPct val="150000"/>
              </a:lnSpc>
              <a:buNone/>
            </a:pPr>
            <a:r>
              <a:rPr lang="zh-CN" altLang="en-US" dirty="0"/>
              <a:t>根据贪心算法来确定每个条件的维度（根据加维对模型的贡献）</a:t>
            </a:r>
            <a:endParaRPr lang="en-US" altLang="zh-CN" dirty="0"/>
          </a:p>
          <a:p>
            <a:pPr marL="457200" lvl="1" indent="0">
              <a:lnSpc>
                <a:spcPct val="150000"/>
              </a:lnSpc>
              <a:buNone/>
            </a:pPr>
            <a:r>
              <a:rPr lang="zh-CN" altLang="en-US" b="1" dirty="0"/>
              <a:t>主要结论：</a:t>
            </a:r>
            <a:endParaRPr lang="en-US" altLang="zh-CN" b="1" dirty="0"/>
          </a:p>
          <a:p>
            <a:pPr marL="457200" lvl="1" indent="0">
              <a:lnSpc>
                <a:spcPct val="150000"/>
              </a:lnSpc>
              <a:buNone/>
            </a:pPr>
            <a:r>
              <a:rPr lang="en-US" altLang="zh-CN" dirty="0"/>
              <a:t>C</a:t>
            </a:r>
            <a:r>
              <a:rPr lang="zh-CN" altLang="en-US" dirty="0"/>
              <a:t>：说明了每个任务需要的维度（</a:t>
            </a:r>
            <a:r>
              <a:rPr lang="en-US" altLang="zh-CN" dirty="0"/>
              <a:t>5</a:t>
            </a:r>
            <a:r>
              <a:rPr lang="zh-CN" altLang="en-US" dirty="0"/>
              <a:t>次折交叉验证的维度分布）</a:t>
            </a:r>
            <a:endParaRPr lang="en-US" altLang="zh-CN" dirty="0"/>
          </a:p>
          <a:p>
            <a:pPr marL="457200" lvl="1" indent="0">
              <a:lnSpc>
                <a:spcPct val="150000"/>
              </a:lnSpc>
              <a:buNone/>
            </a:pPr>
            <a:r>
              <a:rPr lang="en-US" altLang="zh-CN" dirty="0"/>
              <a:t>Table</a:t>
            </a:r>
            <a:r>
              <a:rPr lang="zh-CN" altLang="en-US" dirty="0"/>
              <a:t>：每个任务至少要有</a:t>
            </a:r>
            <a:r>
              <a:rPr lang="en-US" altLang="zh-CN" dirty="0"/>
              <a:t>2</a:t>
            </a:r>
            <a:r>
              <a:rPr lang="zh-CN" altLang="en-US" dirty="0"/>
              <a:t>个或</a:t>
            </a:r>
            <a:r>
              <a:rPr lang="en-US" altLang="zh-CN" dirty="0"/>
              <a:t>3</a:t>
            </a:r>
            <a:r>
              <a:rPr lang="zh-CN" altLang="en-US" dirty="0"/>
              <a:t>个维度</a:t>
            </a:r>
          </a:p>
        </p:txBody>
      </p:sp>
      <p:pic>
        <p:nvPicPr>
          <p:cNvPr id="4" name="图片 3">
            <a:extLst>
              <a:ext uri="{FF2B5EF4-FFF2-40B4-BE49-F238E27FC236}">
                <a16:creationId xmlns:a16="http://schemas.microsoft.com/office/drawing/2014/main" id="{841349E2-32F6-4D1E-9148-37B1F43CDA5C}"/>
              </a:ext>
            </a:extLst>
          </p:cNvPr>
          <p:cNvPicPr>
            <a:picLocks noChangeAspect="1"/>
          </p:cNvPicPr>
          <p:nvPr/>
        </p:nvPicPr>
        <p:blipFill>
          <a:blip r:embed="rId3"/>
          <a:stretch>
            <a:fillRect/>
          </a:stretch>
        </p:blipFill>
        <p:spPr>
          <a:xfrm>
            <a:off x="4872778" y="2012565"/>
            <a:ext cx="6515100" cy="1819275"/>
          </a:xfrm>
          <a:prstGeom prst="rect">
            <a:avLst/>
          </a:prstGeom>
        </p:spPr>
      </p:pic>
      <p:pic>
        <p:nvPicPr>
          <p:cNvPr id="10" name="图片 9">
            <a:extLst>
              <a:ext uri="{FF2B5EF4-FFF2-40B4-BE49-F238E27FC236}">
                <a16:creationId xmlns:a16="http://schemas.microsoft.com/office/drawing/2014/main" id="{CB57B6A9-761B-4065-B0B9-5F3A95777165}"/>
              </a:ext>
            </a:extLst>
          </p:cNvPr>
          <p:cNvPicPr>
            <a:picLocks noChangeAspect="1"/>
          </p:cNvPicPr>
          <p:nvPr/>
        </p:nvPicPr>
        <p:blipFill>
          <a:blip r:embed="rId4"/>
          <a:stretch>
            <a:fillRect/>
          </a:stretch>
        </p:blipFill>
        <p:spPr>
          <a:xfrm>
            <a:off x="4590361" y="4413769"/>
            <a:ext cx="7265374" cy="1316849"/>
          </a:xfrm>
          <a:prstGeom prst="rect">
            <a:avLst/>
          </a:prstGeom>
        </p:spPr>
      </p:pic>
      <mc:AlternateContent xmlns:mc="http://schemas.openxmlformats.org/markup-compatibility/2006" xmlns:a14="http://schemas.microsoft.com/office/drawing/2010/main">
        <mc:Choice Requires="a14">
          <p:sp>
            <p:nvSpPr>
              <p:cNvPr id="13" name="对象 13">
                <a:extLst>
                  <a:ext uri="{FF2B5EF4-FFF2-40B4-BE49-F238E27FC236}">
                    <a16:creationId xmlns:a16="http://schemas.microsoft.com/office/drawing/2014/main" id="{6027D647-97BE-49CC-980B-1816A6968FE4}"/>
                  </a:ext>
                </a:extLst>
              </p:cNvPr>
              <p:cNvSpPr txBox="1"/>
              <p:nvPr/>
            </p:nvSpPr>
            <p:spPr>
              <a:xfrm>
                <a:off x="5894615" y="1518013"/>
                <a:ext cx="5959593" cy="74640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𝐘</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𝐖</m:t>
                          </m:r>
                        </m:e>
                        <m:sub>
                          <m:r>
                            <a:rPr lang="zh-CN" altLang="en-US" i="1">
                              <a:solidFill>
                                <a:srgbClr val="000000"/>
                              </a:solidFill>
                              <a:latin typeface="Cambria Math" panose="02040503050406030204" pitchFamily="18" charset="0"/>
                            </a:rPr>
                            <m:t>1</m:t>
                          </m:r>
                        </m:sub>
                      </m:sSub>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𝐒</m:t>
                          </m:r>
                        </m:e>
                        <m:sub>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m:t>
                          </m:r>
                        </m:sup>
                      </m:sSubSup>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𝑃</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𝐖</m:t>
                          </m:r>
                        </m:e>
                        <m:sub>
                          <m:r>
                            <a:rPr lang="zh-CN" altLang="en-US" i="1">
                              <a:solidFill>
                                <a:srgbClr val="000000"/>
                              </a:solidFill>
                              <a:latin typeface="Cambria Math" panose="02040503050406030204" pitchFamily="18" charset="0"/>
                            </a:rPr>
                            <m:t>𝑃</m:t>
                          </m:r>
                        </m:sub>
                      </m:sSub>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𝐒</m:t>
                          </m:r>
                        </m:e>
                        <m:sub>
                          <m:r>
                            <a:rPr lang="zh-CN" altLang="en-US" i="1">
                              <a:solidFill>
                                <a:srgbClr val="000000"/>
                              </a:solidFill>
                              <a:latin typeface="Cambria Math" panose="02040503050406030204" pitchFamily="18" charset="0"/>
                            </a:rPr>
                            <m:t>𝑃</m:t>
                          </m:r>
                        </m:sub>
                        <m:sup>
                          <m:r>
                            <a:rPr lang="zh-CN" altLang="en-US" i="1">
                              <a:solidFill>
                                <a:srgbClr val="000000"/>
                              </a:solidFill>
                              <a:latin typeface="Cambria Math" panose="02040503050406030204" pitchFamily="18" charset="0"/>
                            </a:rPr>
                            <m:t>⊤</m:t>
                          </m:r>
                        </m:sup>
                      </m:sSubSup>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 </m:t>
                      </m:r>
                      <m:r>
                        <m:rPr>
                          <m:nor/>
                        </m:rPr>
                        <a:rPr lang="zh-CN" altLang="en-US" i="0">
                          <a:solidFill>
                            <a:srgbClr val="000000"/>
                          </a:solidFill>
                          <a:latin typeface="Cambria Math" panose="02040503050406030204" pitchFamily="18" charset="0"/>
                        </a:rPr>
                        <m:t>noise</m:t>
                      </m:r>
                      <m:r>
                        <m:rPr>
                          <m:nor/>
                        </m:rPr>
                        <a:rPr lang="zh-CN" altLang="en-US" i="0">
                          <a:solidFill>
                            <a:srgbClr val="000000"/>
                          </a:solidFill>
                          <a:latin typeface="Cambria Math" panose="02040503050406030204" pitchFamily="18" charset="0"/>
                        </a:rPr>
                        <m:t> </m:t>
                      </m:r>
                    </m:oMath>
                  </m:oMathPara>
                </a14:m>
                <a:endParaRPr lang="zh-CN" altLang="en-US" dirty="0"/>
              </a:p>
            </p:txBody>
          </p:sp>
        </mc:Choice>
        <mc:Fallback xmlns="">
          <p:sp>
            <p:nvSpPr>
              <p:cNvPr id="13" name="对象 13">
                <a:extLst>
                  <a:ext uri="{FF2B5EF4-FFF2-40B4-BE49-F238E27FC236}">
                    <a16:creationId xmlns:a16="http://schemas.microsoft.com/office/drawing/2014/main" id="{6027D647-97BE-49CC-980B-1816A6968FE4}"/>
                  </a:ext>
                </a:extLst>
              </p:cNvPr>
              <p:cNvSpPr txBox="1">
                <a:spLocks noRot="1" noChangeAspect="1" noMove="1" noResize="1" noEditPoints="1" noAdjustHandles="1" noChangeArrowheads="1" noChangeShapeType="1" noTextEdit="1"/>
              </p:cNvSpPr>
              <p:nvPr/>
            </p:nvSpPr>
            <p:spPr>
              <a:xfrm>
                <a:off x="5894615" y="1518013"/>
                <a:ext cx="5959593" cy="746400"/>
              </a:xfrm>
              <a:prstGeom prst="rect">
                <a:avLst/>
              </a:prstGeom>
              <a:blipFill>
                <a:blip r:embed="rId5"/>
                <a:stretch>
                  <a:fillRect/>
                </a:stretch>
              </a:blipFill>
            </p:spPr>
            <p:txBody>
              <a:bodyPr/>
              <a:lstStyle/>
              <a:p>
                <a:r>
                  <a:rPr lang="zh-CN" altLang="en-US">
                    <a:noFill/>
                  </a:rPr>
                  <a:t> </a:t>
                </a:r>
              </a:p>
            </p:txBody>
          </p:sp>
        </mc:Fallback>
      </mc:AlternateContent>
      <p:sp>
        <p:nvSpPr>
          <p:cNvPr id="15" name="内容占位符 2">
            <a:extLst>
              <a:ext uri="{FF2B5EF4-FFF2-40B4-BE49-F238E27FC236}">
                <a16:creationId xmlns:a16="http://schemas.microsoft.com/office/drawing/2014/main" id="{8BB8C8A8-AC0C-4415-8E87-3A556B858AE0}"/>
              </a:ext>
            </a:extLst>
          </p:cNvPr>
          <p:cNvSpPr txBox="1">
            <a:spLocks/>
          </p:cNvSpPr>
          <p:nvPr/>
        </p:nvSpPr>
        <p:spPr>
          <a:xfrm>
            <a:off x="236068" y="826785"/>
            <a:ext cx="11205588" cy="821446"/>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目标：研究决策形成过程中，群体如何编码不同条件</a:t>
            </a:r>
            <a:endParaRPr kumimoji="1" lang="en-US" altLang="zh-CN" b="1" dirty="0">
              <a:solidFill>
                <a:schemeClr val="accent1">
                  <a:lumMod val="75000"/>
                </a:schemeClr>
              </a:solidFill>
            </a:endParaRPr>
          </a:p>
        </p:txBody>
      </p:sp>
    </p:spTree>
    <p:extLst>
      <p:ext uri="{BB962C8B-B14F-4D97-AF65-F5344CB8AC3E}">
        <p14:creationId xmlns:p14="http://schemas.microsoft.com/office/powerpoint/2010/main" val="1394087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a:extLst>
              <a:ext uri="{FF2B5EF4-FFF2-40B4-BE49-F238E27FC236}">
                <a16:creationId xmlns:a16="http://schemas.microsoft.com/office/drawing/2014/main" id="{E776414D-58AD-457F-A57F-B14BBE0F1474}"/>
              </a:ext>
            </a:extLst>
          </p:cNvPr>
          <p:cNvPicPr>
            <a:picLocks noChangeAspect="1"/>
          </p:cNvPicPr>
          <p:nvPr/>
        </p:nvPicPr>
        <p:blipFill>
          <a:blip r:embed="rId3"/>
          <a:stretch>
            <a:fillRect/>
          </a:stretch>
        </p:blipFill>
        <p:spPr>
          <a:xfrm>
            <a:off x="5054718" y="1240823"/>
            <a:ext cx="6543675" cy="5381625"/>
          </a:xfrm>
          <a:prstGeom prst="rect">
            <a:avLst/>
          </a:prstGeom>
        </p:spPr>
      </p:pic>
      <p:sp>
        <p:nvSpPr>
          <p:cNvPr id="6" name="矩形 5">
            <a:extLst>
              <a:ext uri="{FF2B5EF4-FFF2-40B4-BE49-F238E27FC236}">
                <a16:creationId xmlns:a16="http://schemas.microsoft.com/office/drawing/2014/main" id="{76776B8A-E696-4F1D-A656-F33C9E27F739}"/>
              </a:ext>
            </a:extLst>
          </p:cNvPr>
          <p:cNvSpPr/>
          <p:nvPr/>
        </p:nvSpPr>
        <p:spPr>
          <a:xfrm>
            <a:off x="902017" y="1568440"/>
            <a:ext cx="3952087" cy="3416320"/>
          </a:xfrm>
          <a:prstGeom prst="rect">
            <a:avLst/>
          </a:prstGeom>
        </p:spPr>
        <p:txBody>
          <a:bodyPr wrap="square">
            <a:spAutoFit/>
          </a:bodyPr>
          <a:lstStyle/>
          <a:p>
            <a:r>
              <a:rPr lang="en-US" altLang="zh-CN" dirty="0">
                <a:solidFill>
                  <a:srgbClr val="182026"/>
                </a:solidFill>
                <a:latin typeface="-apple-system"/>
              </a:rPr>
              <a:t>A</a:t>
            </a:r>
            <a:r>
              <a:rPr lang="zh-CN" altLang="en-US" dirty="0">
                <a:solidFill>
                  <a:srgbClr val="182026"/>
                </a:solidFill>
                <a:latin typeface="-apple-system"/>
              </a:rPr>
              <a:t>：显示了一个神经元的</a:t>
            </a:r>
            <a:r>
              <a:rPr lang="en-US" altLang="zh-CN" dirty="0" err="1">
                <a:solidFill>
                  <a:srgbClr val="182026"/>
                </a:solidFill>
                <a:latin typeface="-apple-system"/>
              </a:rPr>
              <a:t>mTDR</a:t>
            </a:r>
            <a:r>
              <a:rPr lang="zh-CN" altLang="en-US" dirty="0">
                <a:solidFill>
                  <a:srgbClr val="182026"/>
                </a:solidFill>
                <a:latin typeface="-apple-system"/>
              </a:rPr>
              <a:t>所显示的任务变量特定成分</a:t>
            </a:r>
            <a:endParaRPr lang="en-US" altLang="zh-CN" dirty="0">
              <a:solidFill>
                <a:srgbClr val="182026"/>
              </a:solidFill>
              <a:latin typeface="-apple-system"/>
            </a:endParaRPr>
          </a:p>
          <a:p>
            <a:r>
              <a:rPr lang="zh-CN" altLang="zh-CN" dirty="0">
                <a:solidFill>
                  <a:srgbClr val="182026"/>
                </a:solidFill>
                <a:latin typeface="-apple-system"/>
              </a:rPr>
              <a:t>前三列显示了该神经元活动的</a:t>
            </a:r>
            <a:r>
              <a:rPr lang="zh-CN" altLang="en-US" dirty="0"/>
              <a:t>对应变量编码空间的前三个维度的</a:t>
            </a:r>
            <a:r>
              <a:rPr lang="zh-CN" altLang="zh-CN" dirty="0">
                <a:solidFill>
                  <a:srgbClr val="182026"/>
                </a:solidFill>
                <a:latin typeface="-apple-system"/>
              </a:rPr>
              <a:t>时间过程</a:t>
            </a:r>
            <a:r>
              <a:rPr lang="zh-CN" altLang="en-US" dirty="0">
                <a:solidFill>
                  <a:srgbClr val="182026"/>
                </a:solidFill>
                <a:latin typeface="-apple-system"/>
              </a:rPr>
              <a:t>；</a:t>
            </a:r>
            <a:endParaRPr lang="en-US" altLang="zh-CN" dirty="0">
              <a:solidFill>
                <a:srgbClr val="182026"/>
              </a:solidFill>
              <a:latin typeface="-apple-system"/>
            </a:endParaRPr>
          </a:p>
          <a:p>
            <a:r>
              <a:rPr lang="zh-CN" altLang="en-US" b="0" i="0" dirty="0">
                <a:solidFill>
                  <a:srgbClr val="182026"/>
                </a:solidFill>
                <a:effectLst/>
                <a:latin typeface="-apple-system"/>
              </a:rPr>
              <a:t>每条迹线代表从相关任务变量的不同设置中推断出的每个维度对神经元 </a:t>
            </a:r>
            <a:r>
              <a:rPr lang="en-US" altLang="zh-CN" b="0" i="0" dirty="0">
                <a:solidFill>
                  <a:srgbClr val="182026"/>
                </a:solidFill>
                <a:effectLst/>
                <a:latin typeface="-apple-system"/>
              </a:rPr>
              <a:t>PSTH </a:t>
            </a:r>
            <a:r>
              <a:rPr lang="zh-CN" altLang="en-US" b="0" i="0" dirty="0">
                <a:solidFill>
                  <a:srgbClr val="182026"/>
                </a:solidFill>
                <a:effectLst/>
                <a:latin typeface="-apple-system"/>
              </a:rPr>
              <a:t>的贡献</a:t>
            </a:r>
            <a:endParaRPr lang="en-US" altLang="zh-CN" b="0" i="0" dirty="0">
              <a:solidFill>
                <a:srgbClr val="182026"/>
              </a:solidFill>
              <a:effectLst/>
              <a:latin typeface="-apple-system"/>
            </a:endParaRPr>
          </a:p>
          <a:p>
            <a:r>
              <a:rPr lang="zh-CN" altLang="en-US" dirty="0"/>
              <a:t>最右边一列显示了神经元对每个任务变量的净时变响应的基于模型的估计</a:t>
            </a:r>
            <a:endParaRPr lang="en-US" altLang="zh-CN" dirty="0"/>
          </a:p>
          <a:p>
            <a:r>
              <a:rPr lang="en-US" altLang="zh-CN" dirty="0"/>
              <a:t>B</a:t>
            </a:r>
            <a:r>
              <a:rPr lang="zh-CN" altLang="en-US" dirty="0"/>
              <a:t>：不同</a:t>
            </a:r>
            <a:r>
              <a:rPr lang="en-US" altLang="zh-CN" dirty="0"/>
              <a:t>neuron</a:t>
            </a:r>
            <a:r>
              <a:rPr lang="zh-CN" altLang="en-US" dirty="0"/>
              <a:t>的</a:t>
            </a:r>
            <a:r>
              <a:rPr lang="en-US" altLang="zh-CN" dirty="0"/>
              <a:t>PSTH</a:t>
            </a:r>
            <a:r>
              <a:rPr lang="zh-CN" altLang="en-US" dirty="0"/>
              <a:t>的分解</a:t>
            </a:r>
          </a:p>
          <a:p>
            <a:endParaRPr lang="zh-CN" altLang="en-US" dirty="0"/>
          </a:p>
          <a:p>
            <a:endParaRPr lang="zh-CN" altLang="en-US" dirty="0"/>
          </a:p>
        </p:txBody>
      </p:sp>
      <p:sp>
        <p:nvSpPr>
          <p:cNvPr id="10" name="内容占位符 2">
            <a:extLst>
              <a:ext uri="{FF2B5EF4-FFF2-40B4-BE49-F238E27FC236}">
                <a16:creationId xmlns:a16="http://schemas.microsoft.com/office/drawing/2014/main" id="{E7C45F0D-D3A4-40B4-9613-AC991C04F553}"/>
              </a:ext>
            </a:extLst>
          </p:cNvPr>
          <p:cNvSpPr txBox="1">
            <a:spLocks/>
          </p:cNvSpPr>
          <p:nvPr/>
        </p:nvSpPr>
        <p:spPr>
          <a:xfrm>
            <a:off x="236068" y="826785"/>
            <a:ext cx="11205588" cy="821446"/>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目标：研究决策形成过程中，群体如何编码不同条件</a:t>
            </a:r>
            <a:endParaRPr kumimoji="1" lang="en-US" altLang="zh-CN" b="1" dirty="0">
              <a:solidFill>
                <a:schemeClr val="accent1">
                  <a:lumMod val="75000"/>
                </a:schemeClr>
              </a:solidFill>
            </a:endParaRPr>
          </a:p>
        </p:txBody>
      </p:sp>
      <p:sp>
        <p:nvSpPr>
          <p:cNvPr id="12" name="标题 1">
            <a:extLst>
              <a:ext uri="{FF2B5EF4-FFF2-40B4-BE49-F238E27FC236}">
                <a16:creationId xmlns:a16="http://schemas.microsoft.com/office/drawing/2014/main" id="{D92EC0C7-6506-43E7-BAB4-ABE1A4948E31}"/>
              </a:ext>
            </a:extLst>
          </p:cNvPr>
          <p:cNvSpPr txBox="1">
            <a:spLocks/>
          </p:cNvSpPr>
          <p:nvPr/>
        </p:nvSpPr>
        <p:spPr>
          <a:xfrm>
            <a:off x="750344" y="147069"/>
            <a:ext cx="9087464" cy="870160"/>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主要结果一：群体如何编码不同任务变量</a:t>
            </a:r>
          </a:p>
        </p:txBody>
      </p:sp>
    </p:spTree>
    <p:extLst>
      <p:ext uri="{BB962C8B-B14F-4D97-AF65-F5344CB8AC3E}">
        <p14:creationId xmlns:p14="http://schemas.microsoft.com/office/powerpoint/2010/main" val="3321854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Rectangle 2">
            <a:extLst>
              <a:ext uri="{FF2B5EF4-FFF2-40B4-BE49-F238E27FC236}">
                <a16:creationId xmlns:a16="http://schemas.microsoft.com/office/drawing/2014/main" id="{95D59565-2964-43B0-83AA-04EA9C61C590}"/>
              </a:ext>
            </a:extLst>
          </p:cNvPr>
          <p:cNvSpPr>
            <a:spLocks noChangeArrowheads="1"/>
          </p:cNvSpPr>
          <p:nvPr/>
        </p:nvSpPr>
        <p:spPr bwMode="auto">
          <a:xfrm>
            <a:off x="750344" y="1752494"/>
            <a:ext cx="6000750"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r>
              <a:rPr lang="en-US" altLang="zh-CN" dirty="0"/>
              <a:t>D</a:t>
            </a:r>
            <a:r>
              <a:rPr lang="zh-CN" altLang="en-US" dirty="0"/>
              <a:t>：</a:t>
            </a:r>
            <a:r>
              <a:rPr lang="en-US" altLang="zh-CN" dirty="0"/>
              <a:t>PSTH</a:t>
            </a:r>
            <a:r>
              <a:rPr lang="zh-CN" altLang="en-US" dirty="0"/>
              <a:t>重建的</a:t>
            </a:r>
            <a:r>
              <a:rPr lang="en-US" altLang="zh-CN" dirty="0"/>
              <a:t>R2</a:t>
            </a:r>
            <a:r>
              <a:rPr lang="zh-CN" altLang="en-US" dirty="0"/>
              <a:t>随着发射率的增加而增加，一些神经元的</a:t>
            </a:r>
            <a:r>
              <a:rPr lang="en-US" altLang="zh-CN" dirty="0"/>
              <a:t>R2</a:t>
            </a:r>
            <a:r>
              <a:rPr lang="zh-CN" altLang="en-US" dirty="0"/>
              <a:t>大于</a:t>
            </a:r>
            <a:r>
              <a:rPr lang="en-US" altLang="zh-CN" dirty="0"/>
              <a:t>0.9</a:t>
            </a:r>
            <a:r>
              <a:rPr lang="zh-CN" altLang="en-US" dirty="0"/>
              <a:t>。</a:t>
            </a:r>
            <a:r>
              <a:rPr lang="en-US" altLang="zh-CN" dirty="0"/>
              <a:t>R2</a:t>
            </a:r>
            <a:r>
              <a:rPr lang="zh-CN" altLang="en-US" dirty="0"/>
              <a:t>对发射率的依赖性可能反映了高发射率神经元的信噪比。</a:t>
            </a:r>
            <a:br>
              <a:rPr kumimoji="0" lang="zh-CN" altLang="zh-CN" sz="1000" b="0" i="0" u="none" strike="noStrike" cap="none" normalizeH="0" baseline="0" dirty="0">
                <a:ln>
                  <a:noFill/>
                </a:ln>
                <a:solidFill>
                  <a:srgbClr val="182026"/>
                </a:solidFill>
                <a:effectLst/>
                <a:latin typeface="Arial" panose="020B0604020202020204" pitchFamily="34" charset="0"/>
                <a:ea typeface="-apple-system"/>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0E031260-9BDA-46E2-9701-131C8020B1AC}"/>
              </a:ext>
            </a:extLst>
          </p:cNvPr>
          <p:cNvPicPr>
            <a:picLocks noChangeAspect="1"/>
          </p:cNvPicPr>
          <p:nvPr/>
        </p:nvPicPr>
        <p:blipFill>
          <a:blip r:embed="rId3"/>
          <a:stretch>
            <a:fillRect/>
          </a:stretch>
        </p:blipFill>
        <p:spPr>
          <a:xfrm>
            <a:off x="7107228" y="566560"/>
            <a:ext cx="4819650" cy="3495675"/>
          </a:xfrm>
          <a:prstGeom prst="rect">
            <a:avLst/>
          </a:prstGeom>
        </p:spPr>
      </p:pic>
      <p:sp>
        <p:nvSpPr>
          <p:cNvPr id="4" name="矩形 3">
            <a:extLst>
              <a:ext uri="{FF2B5EF4-FFF2-40B4-BE49-F238E27FC236}">
                <a16:creationId xmlns:a16="http://schemas.microsoft.com/office/drawing/2014/main" id="{ABEBB5DC-891E-4E43-93E4-AC4A06581331}"/>
              </a:ext>
            </a:extLst>
          </p:cNvPr>
          <p:cNvSpPr/>
          <p:nvPr/>
        </p:nvSpPr>
        <p:spPr>
          <a:xfrm>
            <a:off x="754090" y="1413269"/>
            <a:ext cx="6096000" cy="369332"/>
          </a:xfrm>
          <a:prstGeom prst="rect">
            <a:avLst/>
          </a:prstGeom>
        </p:spPr>
        <p:txBody>
          <a:bodyPr>
            <a:spAutoFit/>
          </a:bodyPr>
          <a:lstStyle/>
          <a:p>
            <a:pPr lvl="0"/>
            <a:r>
              <a:rPr lang="zh-CN" altLang="en-US" dirty="0"/>
              <a:t>对</a:t>
            </a:r>
            <a:r>
              <a:rPr lang="en-US" altLang="zh-CN" dirty="0"/>
              <a:t>condition</a:t>
            </a:r>
            <a:r>
              <a:rPr lang="zh-CN" altLang="en-US" dirty="0"/>
              <a:t>使用</a:t>
            </a:r>
            <a:r>
              <a:rPr lang="en-US" altLang="zh-CN" dirty="0"/>
              <a:t>held-out cross</a:t>
            </a:r>
            <a:r>
              <a:rPr lang="zh-CN" altLang="en-US" dirty="0"/>
              <a:t>验证</a:t>
            </a:r>
            <a:endParaRPr lang="en-US" altLang="zh-CN" dirty="0"/>
          </a:p>
        </p:txBody>
      </p:sp>
      <p:pic>
        <p:nvPicPr>
          <p:cNvPr id="8" name="图片 7">
            <a:extLst>
              <a:ext uri="{FF2B5EF4-FFF2-40B4-BE49-F238E27FC236}">
                <a16:creationId xmlns:a16="http://schemas.microsoft.com/office/drawing/2014/main" id="{1E0AE0AE-AB34-43EA-BA64-4FE4F54AB4FE}"/>
              </a:ext>
            </a:extLst>
          </p:cNvPr>
          <p:cNvPicPr>
            <a:picLocks noChangeAspect="1"/>
          </p:cNvPicPr>
          <p:nvPr/>
        </p:nvPicPr>
        <p:blipFill>
          <a:blip r:embed="rId4"/>
          <a:stretch>
            <a:fillRect/>
          </a:stretch>
        </p:blipFill>
        <p:spPr>
          <a:xfrm>
            <a:off x="5999059" y="4124434"/>
            <a:ext cx="6000750" cy="1590675"/>
          </a:xfrm>
          <a:prstGeom prst="rect">
            <a:avLst/>
          </a:prstGeom>
        </p:spPr>
      </p:pic>
      <p:sp>
        <p:nvSpPr>
          <p:cNvPr id="10" name="矩形 9">
            <a:extLst>
              <a:ext uri="{FF2B5EF4-FFF2-40B4-BE49-F238E27FC236}">
                <a16:creationId xmlns:a16="http://schemas.microsoft.com/office/drawing/2014/main" id="{C3C9EC4E-93ED-4762-B712-A371DBDAC1DF}"/>
              </a:ext>
            </a:extLst>
          </p:cNvPr>
          <p:cNvSpPr/>
          <p:nvPr/>
        </p:nvSpPr>
        <p:spPr>
          <a:xfrm>
            <a:off x="746177" y="2610031"/>
            <a:ext cx="5757966" cy="3693319"/>
          </a:xfrm>
          <a:prstGeom prst="rect">
            <a:avLst/>
          </a:prstGeom>
        </p:spPr>
        <p:txBody>
          <a:bodyPr wrap="square">
            <a:spAutoFit/>
          </a:bodyPr>
          <a:lstStyle/>
          <a:p>
            <a:r>
              <a:rPr lang="en-US" altLang="zh-CN" dirty="0">
                <a:solidFill>
                  <a:srgbClr val="182026"/>
                </a:solidFill>
                <a:latin typeface="-apple-system"/>
              </a:rPr>
              <a:t>E</a:t>
            </a:r>
            <a:r>
              <a:rPr lang="zh-CN" altLang="en-US" dirty="0">
                <a:solidFill>
                  <a:srgbClr val="182026"/>
                </a:solidFill>
                <a:latin typeface="-apple-system"/>
              </a:rPr>
              <a:t>：衡量了每一个学习到的子空间可以单独解释多少来自试验的方差（图</a:t>
            </a:r>
            <a:r>
              <a:rPr lang="en-US" altLang="zh-CN" dirty="0">
                <a:solidFill>
                  <a:srgbClr val="182026"/>
                </a:solidFill>
                <a:latin typeface="-apple-system"/>
              </a:rPr>
              <a:t>3e</a:t>
            </a:r>
            <a:r>
              <a:rPr lang="zh-CN" altLang="en-US" dirty="0">
                <a:solidFill>
                  <a:srgbClr val="182026"/>
                </a:solidFill>
                <a:latin typeface="-apple-system"/>
              </a:rPr>
              <a:t>）。</a:t>
            </a:r>
            <a:endParaRPr lang="en-US" altLang="zh-CN" dirty="0">
              <a:solidFill>
                <a:srgbClr val="182026"/>
              </a:solidFill>
              <a:latin typeface="-apple-system"/>
            </a:endParaRPr>
          </a:p>
          <a:p>
            <a:pPr marL="285750" indent="-285750">
              <a:buFont typeface="Arial" panose="020B0604020202020204" pitchFamily="34" charset="0"/>
              <a:buChar char="•"/>
            </a:pPr>
            <a:r>
              <a:rPr lang="zh-CN" altLang="en-US" dirty="0">
                <a:solidFill>
                  <a:srgbClr val="182026"/>
                </a:solidFill>
                <a:highlight>
                  <a:srgbClr val="FFFF00"/>
                </a:highlight>
                <a:latin typeface="-apple-system"/>
              </a:rPr>
              <a:t>对子空间进行</a:t>
            </a:r>
            <a:r>
              <a:rPr lang="en-US" altLang="zh-CN" dirty="0">
                <a:solidFill>
                  <a:srgbClr val="182026"/>
                </a:solidFill>
                <a:highlight>
                  <a:srgbClr val="FFFF00"/>
                </a:highlight>
                <a:latin typeface="-apple-system"/>
              </a:rPr>
              <a:t>SVD</a:t>
            </a:r>
            <a:r>
              <a:rPr lang="zh-CN" altLang="en-US" dirty="0">
                <a:solidFill>
                  <a:srgbClr val="182026"/>
                </a:solidFill>
                <a:highlight>
                  <a:srgbClr val="FFFF00"/>
                </a:highlight>
                <a:latin typeface="-apple-system"/>
              </a:rPr>
              <a:t>分解，得到一组正态向量来定义每个子空间，并按解释的方差量排序（详见方法和补充说明</a:t>
            </a:r>
            <a:r>
              <a:rPr lang="en-US" altLang="zh-CN" dirty="0">
                <a:solidFill>
                  <a:srgbClr val="182026"/>
                </a:solidFill>
                <a:highlight>
                  <a:srgbClr val="FFFF00"/>
                </a:highlight>
                <a:latin typeface="-apple-system"/>
              </a:rPr>
              <a:t>4.1</a:t>
            </a:r>
            <a:r>
              <a:rPr lang="zh-CN" altLang="en-US" dirty="0">
                <a:solidFill>
                  <a:srgbClr val="182026"/>
                </a:solidFill>
                <a:highlight>
                  <a:srgbClr val="FFFF00"/>
                </a:highlight>
                <a:latin typeface="-apple-system"/>
              </a:rPr>
              <a:t>）。 </a:t>
            </a:r>
            <a:endParaRPr lang="en-US" altLang="zh-CN" dirty="0">
              <a:solidFill>
                <a:srgbClr val="182026"/>
              </a:solidFill>
              <a:highlight>
                <a:srgbClr val="FFFF00"/>
              </a:highlight>
              <a:latin typeface="-apple-system"/>
            </a:endParaRPr>
          </a:p>
          <a:p>
            <a:pPr marL="285750" indent="-285750">
              <a:buFont typeface="Arial" panose="020B0604020202020204" pitchFamily="34" charset="0"/>
              <a:buChar char="•"/>
            </a:pPr>
            <a:r>
              <a:rPr lang="zh-CN" altLang="en-US" dirty="0">
                <a:solidFill>
                  <a:srgbClr val="182026"/>
                </a:solidFill>
                <a:latin typeface="-apple-system"/>
              </a:rPr>
              <a:t>我们发现，所有的子空间至少对一些神经元的方差有贡献</a:t>
            </a:r>
            <a:endParaRPr lang="en-US" altLang="zh-CN" dirty="0">
              <a:solidFill>
                <a:srgbClr val="182026"/>
              </a:solidFill>
              <a:latin typeface="-apple-system"/>
            </a:endParaRPr>
          </a:p>
          <a:p>
            <a:pPr marL="285750" indent="-285750">
              <a:buFont typeface="Arial" panose="020B0604020202020204" pitchFamily="34" charset="0"/>
              <a:buChar char="•"/>
            </a:pPr>
            <a:r>
              <a:rPr lang="zh-CN" altLang="en-US" dirty="0">
                <a:solidFill>
                  <a:srgbClr val="182026"/>
                </a:solidFill>
                <a:latin typeface="-apple-system"/>
              </a:rPr>
              <a:t>但不同的神经元的方差在各子空间的分布是不同的。例如，对于图</a:t>
            </a:r>
            <a:r>
              <a:rPr lang="en-US" altLang="zh-CN" dirty="0">
                <a:solidFill>
                  <a:srgbClr val="182026"/>
                </a:solidFill>
                <a:latin typeface="-apple-system"/>
              </a:rPr>
              <a:t>3a</a:t>
            </a:r>
            <a:r>
              <a:rPr lang="zh-CN" altLang="en-US" dirty="0">
                <a:solidFill>
                  <a:srgbClr val="182026"/>
                </a:solidFill>
                <a:latin typeface="-apple-system"/>
              </a:rPr>
              <a:t>中的分解，尽管第一维描述了整个群体的大部分方差，但</a:t>
            </a:r>
            <a:r>
              <a:rPr lang="en-US" altLang="zh-CN" dirty="0">
                <a:solidFill>
                  <a:srgbClr val="182026"/>
                </a:solidFill>
                <a:latin typeface="-apple-system"/>
              </a:rPr>
              <a:t>abs(motion)</a:t>
            </a:r>
            <a:r>
              <a:rPr lang="zh-CN" altLang="en-US" dirty="0">
                <a:solidFill>
                  <a:srgbClr val="182026"/>
                </a:solidFill>
                <a:latin typeface="-apple-system"/>
              </a:rPr>
              <a:t>轴的第三维比第一维的贡献更大。</a:t>
            </a:r>
            <a:r>
              <a:rPr lang="zh-CN" altLang="en-US" dirty="0">
                <a:solidFill>
                  <a:srgbClr val="182026"/>
                </a:solidFill>
                <a:highlight>
                  <a:srgbClr val="FFFF00"/>
                </a:highlight>
                <a:latin typeface="-apple-system"/>
              </a:rPr>
              <a:t>这些发现验证了</a:t>
            </a:r>
            <a:r>
              <a:rPr lang="en-US" altLang="zh-CN" dirty="0" err="1">
                <a:solidFill>
                  <a:srgbClr val="182026"/>
                </a:solidFill>
                <a:highlight>
                  <a:srgbClr val="FFFF00"/>
                </a:highlight>
                <a:latin typeface="-apple-system"/>
              </a:rPr>
              <a:t>mTDR</a:t>
            </a:r>
            <a:r>
              <a:rPr lang="zh-CN" altLang="en-US" dirty="0">
                <a:solidFill>
                  <a:srgbClr val="182026"/>
                </a:solidFill>
                <a:highlight>
                  <a:srgbClr val="FFFF00"/>
                </a:highlight>
                <a:latin typeface="-apple-system"/>
              </a:rPr>
              <a:t>模型捕捉到了高变异的维度，尽管模型的维度相对较低，但该模型描述了大多数神经元的</a:t>
            </a:r>
            <a:r>
              <a:rPr lang="en-US" altLang="zh-CN" dirty="0">
                <a:solidFill>
                  <a:srgbClr val="182026"/>
                </a:solidFill>
                <a:highlight>
                  <a:srgbClr val="FFFF00"/>
                </a:highlight>
                <a:latin typeface="-apple-system"/>
              </a:rPr>
              <a:t>PSTHs</a:t>
            </a:r>
            <a:r>
              <a:rPr lang="zh-CN" altLang="en-US" dirty="0">
                <a:solidFill>
                  <a:srgbClr val="182026"/>
                </a:solidFill>
                <a:highlight>
                  <a:srgbClr val="FFFF00"/>
                </a:highlight>
                <a:latin typeface="-apple-system"/>
              </a:rPr>
              <a:t>的很大一部分变异。</a:t>
            </a:r>
            <a:endParaRPr lang="zh-CN" altLang="en-US" dirty="0">
              <a:highlight>
                <a:srgbClr val="FFFF00"/>
              </a:highlight>
            </a:endParaRPr>
          </a:p>
        </p:txBody>
      </p:sp>
      <p:pic>
        <p:nvPicPr>
          <p:cNvPr id="6" name="图片 5">
            <a:extLst>
              <a:ext uri="{FF2B5EF4-FFF2-40B4-BE49-F238E27FC236}">
                <a16:creationId xmlns:a16="http://schemas.microsoft.com/office/drawing/2014/main" id="{CC5ED328-1F82-4E95-BDEA-9E328DD0A3D8}"/>
              </a:ext>
            </a:extLst>
          </p:cNvPr>
          <p:cNvPicPr>
            <a:picLocks noChangeAspect="1"/>
          </p:cNvPicPr>
          <p:nvPr/>
        </p:nvPicPr>
        <p:blipFill>
          <a:blip r:embed="rId5"/>
          <a:stretch>
            <a:fillRect/>
          </a:stretch>
        </p:blipFill>
        <p:spPr>
          <a:xfrm>
            <a:off x="6274675" y="5823001"/>
            <a:ext cx="5420366" cy="855847"/>
          </a:xfrm>
          <a:prstGeom prst="rect">
            <a:avLst/>
          </a:prstGeom>
        </p:spPr>
      </p:pic>
      <p:sp>
        <p:nvSpPr>
          <p:cNvPr id="15" name="内容占位符 2">
            <a:extLst>
              <a:ext uri="{FF2B5EF4-FFF2-40B4-BE49-F238E27FC236}">
                <a16:creationId xmlns:a16="http://schemas.microsoft.com/office/drawing/2014/main" id="{0849F2D0-2015-4F39-8EC1-798B85D6A069}"/>
              </a:ext>
            </a:extLst>
          </p:cNvPr>
          <p:cNvSpPr txBox="1">
            <a:spLocks/>
          </p:cNvSpPr>
          <p:nvPr/>
        </p:nvSpPr>
        <p:spPr>
          <a:xfrm>
            <a:off x="236068" y="826785"/>
            <a:ext cx="11205588" cy="821446"/>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目标：研究模型刻画神经元活动的程度</a:t>
            </a:r>
            <a:endParaRPr kumimoji="1" lang="en-US" altLang="zh-CN" b="1" dirty="0">
              <a:solidFill>
                <a:schemeClr val="accent1">
                  <a:lumMod val="75000"/>
                </a:schemeClr>
              </a:solidFill>
            </a:endParaRPr>
          </a:p>
        </p:txBody>
      </p:sp>
      <p:sp>
        <p:nvSpPr>
          <p:cNvPr id="17" name="标题 1">
            <a:extLst>
              <a:ext uri="{FF2B5EF4-FFF2-40B4-BE49-F238E27FC236}">
                <a16:creationId xmlns:a16="http://schemas.microsoft.com/office/drawing/2014/main" id="{C918C251-F226-4729-8E65-0E82A9510B53}"/>
              </a:ext>
            </a:extLst>
          </p:cNvPr>
          <p:cNvSpPr txBox="1">
            <a:spLocks/>
          </p:cNvSpPr>
          <p:nvPr/>
        </p:nvSpPr>
        <p:spPr>
          <a:xfrm>
            <a:off x="750344" y="147069"/>
            <a:ext cx="9087464" cy="870160"/>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主要结果一：群体如何编码不同任务变量</a:t>
            </a:r>
          </a:p>
        </p:txBody>
      </p:sp>
    </p:spTree>
    <p:extLst>
      <p:ext uri="{BB962C8B-B14F-4D97-AF65-F5344CB8AC3E}">
        <p14:creationId xmlns:p14="http://schemas.microsoft.com/office/powerpoint/2010/main" val="3125605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a:t>Method</a:t>
            </a:r>
            <a:endParaRPr kumimoji="1" lang="zh-CN" altLang="en-US" dirty="0"/>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5" name="内容占位符 2">
                <a:extLst>
                  <a:ext uri="{FF2B5EF4-FFF2-40B4-BE49-F238E27FC236}">
                    <a16:creationId xmlns:a16="http://schemas.microsoft.com/office/drawing/2014/main" id="{C97956D1-3971-4D72-8FCD-EE9B55FE868B}"/>
                  </a:ext>
                </a:extLst>
              </p:cNvPr>
              <p:cNvSpPr txBox="1">
                <a:spLocks/>
              </p:cNvSpPr>
              <p:nvPr/>
            </p:nvSpPr>
            <p:spPr>
              <a:xfrm>
                <a:off x="236067" y="826784"/>
                <a:ext cx="11763741" cy="1061441"/>
              </a:xfrm>
              <a:prstGeom prst="rect">
                <a:avLst/>
              </a:prstGeom>
            </p:spPr>
            <p:txBody>
              <a:bodyPr vert="horz" lIns="135005" tIns="67502" rIns="135005" bIns="67502"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lang="en-US" altLang="zh-CN" b="1" dirty="0"/>
                  <a:t>Subspace Identifiability</a:t>
                </a:r>
                <a:r>
                  <a:rPr kumimoji="1" lang="en-US" altLang="zh-CN" b="1" dirty="0">
                    <a:solidFill>
                      <a:schemeClr val="accent1">
                        <a:lumMod val="75000"/>
                      </a:schemeClr>
                    </a:solidFill>
                  </a:rPr>
                  <a:t>:</a:t>
                </a:r>
                <a:br>
                  <a:rPr kumimoji="1" lang="en-US" altLang="zh-CN" b="1" dirty="0">
                    <a:solidFill>
                      <a:schemeClr val="accent1">
                        <a:lumMod val="75000"/>
                      </a:schemeClr>
                    </a:solidFill>
                  </a:rPr>
                </a:br>
                <a:r>
                  <a:rPr kumimoji="1" lang="zh-CN" altLang="en-US" b="1" dirty="0">
                    <a:solidFill>
                      <a:schemeClr val="accent1">
                        <a:lumMod val="75000"/>
                      </a:schemeClr>
                    </a:solidFill>
                  </a:rPr>
                  <a:t>问题</a:t>
                </a:r>
                <a14:m>
                  <m:oMath xmlns:m="http://schemas.openxmlformats.org/officeDocument/2006/math">
                    <m:r>
                      <a:rPr kumimoji="1" lang="zh-CN" altLang="en-US" b="1" i="1" dirty="0">
                        <a:solidFill>
                          <a:schemeClr val="accent1">
                            <a:lumMod val="75000"/>
                          </a:schemeClr>
                        </a:solidFill>
                        <a:latin typeface="Cambria Math" panose="02040503050406030204" pitchFamily="18" charset="0"/>
                      </a:rPr>
                      <m:t>：</m:t>
                    </m:r>
                    <m:sSub>
                      <m:sSubPr>
                        <m:ctrlPr>
                          <a:rPr kumimoji="1" lang="en-US" altLang="zh-CN" b="1" i="1" smtClean="0">
                            <a:solidFill>
                              <a:schemeClr val="accent1">
                                <a:lumMod val="75000"/>
                              </a:schemeClr>
                            </a:solidFill>
                            <a:latin typeface="Cambria Math" panose="02040503050406030204" pitchFamily="18" charset="0"/>
                          </a:rPr>
                        </m:ctrlPr>
                      </m:sSubPr>
                      <m:e>
                        <m:r>
                          <a:rPr kumimoji="1" lang="en-US" altLang="zh-CN" b="1" i="1" smtClean="0">
                            <a:solidFill>
                              <a:schemeClr val="accent1">
                                <a:lumMod val="75000"/>
                              </a:schemeClr>
                            </a:solidFill>
                            <a:latin typeface="Cambria Math" panose="02040503050406030204" pitchFamily="18" charset="0"/>
                          </a:rPr>
                          <m:t>𝑩</m:t>
                        </m:r>
                      </m:e>
                      <m:sub>
                        <m:r>
                          <a:rPr kumimoji="1" lang="en-US" altLang="zh-CN" b="1" i="1" smtClean="0">
                            <a:solidFill>
                              <a:schemeClr val="accent1">
                                <a:lumMod val="75000"/>
                              </a:schemeClr>
                            </a:solidFill>
                            <a:latin typeface="Cambria Math" panose="02040503050406030204" pitchFamily="18" charset="0"/>
                          </a:rPr>
                          <m:t>𝑷</m:t>
                        </m:r>
                      </m:sub>
                    </m:sSub>
                  </m:oMath>
                </a14:m>
                <a:r>
                  <a:rPr kumimoji="1" lang="zh-CN" altLang="en-US" b="1" dirty="0">
                    <a:solidFill>
                      <a:schemeClr val="accent1">
                        <a:lumMod val="75000"/>
                      </a:schemeClr>
                    </a:solidFill>
                  </a:rPr>
                  <a:t>的分解存在无数解，可以找到正交旋转矩阵</a:t>
                </a:r>
                <a:r>
                  <a:rPr kumimoji="1" lang="en-US" altLang="zh-CN" b="1" dirty="0">
                    <a:solidFill>
                      <a:schemeClr val="accent1">
                        <a:lumMod val="75000"/>
                      </a:schemeClr>
                    </a:solidFill>
                  </a:rPr>
                  <a:t>P</a:t>
                </a:r>
                <a:r>
                  <a:rPr kumimoji="1" lang="zh-CN" altLang="en-US" b="1" dirty="0">
                    <a:solidFill>
                      <a:schemeClr val="accent1">
                        <a:lumMod val="75000"/>
                      </a:schemeClr>
                    </a:solidFill>
                  </a:rPr>
                  <a:t>和系数</a:t>
                </a:r>
                <a14:m>
                  <m:oMath xmlns:m="http://schemas.openxmlformats.org/officeDocument/2006/math">
                    <m:r>
                      <a:rPr kumimoji="1" lang="en-US" altLang="zh-CN" b="1" i="1" smtClean="0">
                        <a:solidFill>
                          <a:schemeClr val="accent1">
                            <a:lumMod val="75000"/>
                          </a:schemeClr>
                        </a:solidFill>
                        <a:latin typeface="Cambria Math" panose="02040503050406030204" pitchFamily="18" charset="0"/>
                      </a:rPr>
                      <m:t>𝜶</m:t>
                    </m:r>
                  </m:oMath>
                </a14:m>
                <a:r>
                  <a:rPr kumimoji="1" lang="zh-CN" altLang="en-US" b="1" dirty="0">
                    <a:solidFill>
                      <a:schemeClr val="accent1">
                        <a:lumMod val="75000"/>
                      </a:schemeClr>
                    </a:solidFill>
                  </a:rPr>
                  <a:t>使得得到新的等价的子空间</a:t>
                </a:r>
                <a14:m>
                  <m:oMath xmlns:m="http://schemas.openxmlformats.org/officeDocument/2006/math">
                    <m:sSubSup>
                      <m:sSubSupPr>
                        <m:ctrlPr>
                          <a:rPr kumimoji="1" lang="en-US" altLang="zh-CN" b="1" i="1" smtClean="0">
                            <a:solidFill>
                              <a:schemeClr val="accent1">
                                <a:lumMod val="75000"/>
                              </a:schemeClr>
                            </a:solidFill>
                            <a:latin typeface="Cambria Math" panose="02040503050406030204" pitchFamily="18" charset="0"/>
                          </a:rPr>
                        </m:ctrlPr>
                      </m:sSubSupPr>
                      <m:e>
                        <m:r>
                          <a:rPr kumimoji="1" lang="en-US" altLang="zh-CN" b="1" i="1" smtClean="0">
                            <a:solidFill>
                              <a:schemeClr val="accent1">
                                <a:lumMod val="75000"/>
                              </a:schemeClr>
                            </a:solidFill>
                            <a:latin typeface="Cambria Math" panose="02040503050406030204" pitchFamily="18" charset="0"/>
                          </a:rPr>
                          <m:t>𝑾</m:t>
                        </m:r>
                      </m:e>
                      <m:sub>
                        <m:r>
                          <a:rPr kumimoji="1" lang="en-US" altLang="zh-CN" b="1" i="1" smtClean="0">
                            <a:solidFill>
                              <a:schemeClr val="accent1">
                                <a:lumMod val="75000"/>
                              </a:schemeClr>
                            </a:solidFill>
                            <a:latin typeface="Cambria Math" panose="02040503050406030204" pitchFamily="18" charset="0"/>
                          </a:rPr>
                          <m:t>𝒑</m:t>
                        </m:r>
                      </m:sub>
                      <m:sup>
                        <m:r>
                          <a:rPr kumimoji="1" lang="en-US" altLang="zh-CN" b="1" i="1" smtClean="0">
                            <a:solidFill>
                              <a:schemeClr val="accent1">
                                <a:lumMod val="75000"/>
                              </a:schemeClr>
                            </a:solidFill>
                            <a:latin typeface="Cambria Math" panose="02040503050406030204" pitchFamily="18" charset="0"/>
                          </a:rPr>
                          <m:t>∗</m:t>
                        </m:r>
                      </m:sup>
                    </m:sSubSup>
                  </m:oMath>
                </a14:m>
                <a:r>
                  <a:rPr kumimoji="1" lang="zh-CN" altLang="en-US" b="1" dirty="0">
                    <a:solidFill>
                      <a:schemeClr val="accent1">
                        <a:lumMod val="75000"/>
                      </a:schemeClr>
                    </a:solidFill>
                  </a:rPr>
                  <a:t>和</a:t>
                </a:r>
                <a14:m>
                  <m:oMath xmlns:m="http://schemas.openxmlformats.org/officeDocument/2006/math">
                    <m:sSubSup>
                      <m:sSubSupPr>
                        <m:ctrlPr>
                          <a:rPr kumimoji="1" lang="en-US" altLang="zh-CN" b="1" i="1" dirty="0" smtClean="0">
                            <a:solidFill>
                              <a:schemeClr val="accent1">
                                <a:lumMod val="75000"/>
                              </a:schemeClr>
                            </a:solidFill>
                            <a:latin typeface="Cambria Math" panose="02040503050406030204" pitchFamily="18" charset="0"/>
                          </a:rPr>
                        </m:ctrlPr>
                      </m:sSubSupPr>
                      <m:e>
                        <m:r>
                          <a:rPr kumimoji="1" lang="en-US" altLang="zh-CN" b="1" i="1" dirty="0" smtClean="0">
                            <a:solidFill>
                              <a:schemeClr val="accent1">
                                <a:lumMod val="75000"/>
                              </a:schemeClr>
                            </a:solidFill>
                            <a:latin typeface="Cambria Math" panose="02040503050406030204" pitchFamily="18" charset="0"/>
                          </a:rPr>
                          <m:t>𝑺</m:t>
                        </m:r>
                      </m:e>
                      <m:sub>
                        <m:r>
                          <a:rPr kumimoji="1" lang="en-US" altLang="zh-CN" b="1" i="1" dirty="0" smtClean="0">
                            <a:solidFill>
                              <a:schemeClr val="accent1">
                                <a:lumMod val="75000"/>
                              </a:schemeClr>
                            </a:solidFill>
                            <a:latin typeface="Cambria Math" panose="02040503050406030204" pitchFamily="18" charset="0"/>
                          </a:rPr>
                          <m:t>𝒑</m:t>
                        </m:r>
                      </m:sub>
                      <m:sup>
                        <m:r>
                          <a:rPr kumimoji="1" lang="en-US" altLang="zh-CN" b="1" i="1" dirty="0" smtClean="0">
                            <a:solidFill>
                              <a:schemeClr val="accent1">
                                <a:lumMod val="75000"/>
                              </a:schemeClr>
                            </a:solidFill>
                            <a:latin typeface="Cambria Math" panose="02040503050406030204" pitchFamily="18" charset="0"/>
                          </a:rPr>
                          <m:t>∗</m:t>
                        </m:r>
                      </m:sup>
                    </m:sSubSup>
                  </m:oMath>
                </a14:m>
                <a:endParaRPr kumimoji="1" lang="en-US" altLang="zh-CN" b="1" dirty="0">
                  <a:solidFill>
                    <a:schemeClr val="accent1">
                      <a:lumMod val="75000"/>
                    </a:schemeClr>
                  </a:solidFill>
                </a:endParaRPr>
              </a:p>
              <a:p>
                <a:pPr marL="457200" lvl="1" indent="0">
                  <a:lnSpc>
                    <a:spcPct val="150000"/>
                  </a:lnSpc>
                  <a:buNone/>
                </a:pPr>
                <a:endParaRPr kumimoji="1" lang="en-US" altLang="zh-CN" b="1" dirty="0">
                  <a:solidFill>
                    <a:schemeClr val="accent1">
                      <a:lumMod val="75000"/>
                    </a:schemeClr>
                  </a:solidFill>
                </a:endParaRPr>
              </a:p>
              <a:p>
                <a:pPr marL="457200" lvl="1" indent="0">
                  <a:lnSpc>
                    <a:spcPct val="150000"/>
                  </a:lnSpc>
                  <a:buNone/>
                </a:pPr>
                <a:endParaRPr kumimoji="1" lang="en-US" altLang="zh-CN" b="1" dirty="0">
                  <a:solidFill>
                    <a:schemeClr val="accent1">
                      <a:lumMod val="75000"/>
                    </a:schemeClr>
                  </a:solidFill>
                </a:endParaRPr>
              </a:p>
            </p:txBody>
          </p:sp>
        </mc:Choice>
        <mc:Fallback xmlns="">
          <p:sp>
            <p:nvSpPr>
              <p:cNvPr id="15" name="内容占位符 2">
                <a:extLst>
                  <a:ext uri="{FF2B5EF4-FFF2-40B4-BE49-F238E27FC236}">
                    <a16:creationId xmlns:a16="http://schemas.microsoft.com/office/drawing/2014/main" id="{C97956D1-3971-4D72-8FCD-EE9B55FE868B}"/>
                  </a:ext>
                </a:extLst>
              </p:cNvPr>
              <p:cNvSpPr txBox="1">
                <a:spLocks noRot="1" noChangeAspect="1" noMove="1" noResize="1" noEditPoints="1" noAdjustHandles="1" noChangeArrowheads="1" noChangeShapeType="1" noTextEdit="1"/>
              </p:cNvSpPr>
              <p:nvPr/>
            </p:nvSpPr>
            <p:spPr>
              <a:xfrm>
                <a:off x="236067" y="826784"/>
                <a:ext cx="11763741" cy="1061441"/>
              </a:xfrm>
              <a:prstGeom prst="rect">
                <a:avLst/>
              </a:prstGeom>
              <a:blipFill>
                <a:blip r:embed="rId4"/>
                <a:stretch>
                  <a:fillRect/>
                </a:stretch>
              </a:blipFill>
            </p:spPr>
            <p:txBody>
              <a:bodyPr/>
              <a:lstStyle/>
              <a:p>
                <a:r>
                  <a:rPr lang="zh-CN" altLang="en-US">
                    <a:noFill/>
                  </a:rPr>
                  <a:t> </a:t>
                </a:r>
              </a:p>
            </p:txBody>
          </p:sp>
        </mc:Fallback>
      </mc:AlternateContent>
      <p:graphicFrame>
        <p:nvGraphicFramePr>
          <p:cNvPr id="3" name="对象 2">
            <a:extLst>
              <a:ext uri="{FF2B5EF4-FFF2-40B4-BE49-F238E27FC236}">
                <a16:creationId xmlns:a16="http://schemas.microsoft.com/office/drawing/2014/main" id="{5E541736-F5BC-406E-A7A6-943E73FFEEB2}"/>
              </a:ext>
            </a:extLst>
          </p:cNvPr>
          <p:cNvGraphicFramePr>
            <a:graphicFrameLocks noChangeAspect="1"/>
          </p:cNvGraphicFramePr>
          <p:nvPr>
            <p:extLst>
              <p:ext uri="{D42A27DB-BD31-4B8C-83A1-F6EECF244321}">
                <p14:modId xmlns:p14="http://schemas.microsoft.com/office/powerpoint/2010/main" val="2456763966"/>
              </p:ext>
            </p:extLst>
          </p:nvPr>
        </p:nvGraphicFramePr>
        <p:xfrm>
          <a:off x="1522200" y="1764949"/>
          <a:ext cx="1567522" cy="513499"/>
        </p:xfrm>
        <a:graphic>
          <a:graphicData uri="http://schemas.openxmlformats.org/presentationml/2006/ole">
            <mc:AlternateContent xmlns:mc="http://schemas.openxmlformats.org/markup-compatibility/2006">
              <mc:Choice xmlns:v="urn:schemas-microsoft-com:vml" Requires="v">
                <p:oleObj spid="_x0000_s2242" name="Equation" r:id="rId5" imgW="736560" imgH="241200" progId="Equation.DSMT4">
                  <p:embed/>
                </p:oleObj>
              </mc:Choice>
              <mc:Fallback>
                <p:oleObj name="Equation" r:id="rId5" imgW="736560" imgH="241200" progId="Equation.DSMT4">
                  <p:embed/>
                  <p:pic>
                    <p:nvPicPr>
                      <p:cNvPr id="3" name="对象 2">
                        <a:extLst>
                          <a:ext uri="{FF2B5EF4-FFF2-40B4-BE49-F238E27FC236}">
                            <a16:creationId xmlns:a16="http://schemas.microsoft.com/office/drawing/2014/main" id="{5E541736-F5BC-406E-A7A6-943E73FFEEB2}"/>
                          </a:ext>
                        </a:extLst>
                      </p:cNvPr>
                      <p:cNvPicPr/>
                      <p:nvPr/>
                    </p:nvPicPr>
                    <p:blipFill>
                      <a:blip r:embed="rId6"/>
                      <a:stretch>
                        <a:fillRect/>
                      </a:stretch>
                    </p:blipFill>
                    <p:spPr>
                      <a:xfrm>
                        <a:off x="1522200" y="1764949"/>
                        <a:ext cx="1567522" cy="513499"/>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0800AC20-354C-43FD-A3C6-196FFD35E2B6}"/>
              </a:ext>
            </a:extLst>
          </p:cNvPr>
          <p:cNvGraphicFramePr>
            <a:graphicFrameLocks noChangeAspect="1"/>
          </p:cNvGraphicFramePr>
          <p:nvPr>
            <p:extLst>
              <p:ext uri="{D42A27DB-BD31-4B8C-83A1-F6EECF244321}">
                <p14:modId xmlns:p14="http://schemas.microsoft.com/office/powerpoint/2010/main" val="3980183990"/>
              </p:ext>
            </p:extLst>
          </p:nvPr>
        </p:nvGraphicFramePr>
        <p:xfrm>
          <a:off x="8118060" y="1818967"/>
          <a:ext cx="2484668" cy="513499"/>
        </p:xfrm>
        <a:graphic>
          <a:graphicData uri="http://schemas.openxmlformats.org/presentationml/2006/ole">
            <mc:AlternateContent xmlns:mc="http://schemas.openxmlformats.org/markup-compatibility/2006">
              <mc:Choice xmlns:v="urn:schemas-microsoft-com:vml" Requires="v">
                <p:oleObj spid="_x0000_s2243" name="Equation" r:id="rId7" imgW="1904760" imgH="393480" progId="Equation.DSMT4">
                  <p:embed/>
                </p:oleObj>
              </mc:Choice>
              <mc:Fallback>
                <p:oleObj name="Equation" r:id="rId7" imgW="1904760" imgH="393480" progId="Equation.DSMT4">
                  <p:embed/>
                  <p:pic>
                    <p:nvPicPr>
                      <p:cNvPr id="4" name="对象 3">
                        <a:extLst>
                          <a:ext uri="{FF2B5EF4-FFF2-40B4-BE49-F238E27FC236}">
                            <a16:creationId xmlns:a16="http://schemas.microsoft.com/office/drawing/2014/main" id="{0800AC20-354C-43FD-A3C6-196FFD35E2B6}"/>
                          </a:ext>
                        </a:extLst>
                      </p:cNvPr>
                      <p:cNvPicPr/>
                      <p:nvPr/>
                    </p:nvPicPr>
                    <p:blipFill>
                      <a:blip r:embed="rId8"/>
                      <a:stretch>
                        <a:fillRect/>
                      </a:stretch>
                    </p:blipFill>
                    <p:spPr>
                      <a:xfrm>
                        <a:off x="8118060" y="1818967"/>
                        <a:ext cx="2484668" cy="513499"/>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2776D878-ED00-470B-8721-CA5B69B66608}"/>
              </a:ext>
            </a:extLst>
          </p:cNvPr>
          <p:cNvGraphicFramePr>
            <a:graphicFrameLocks noChangeAspect="1"/>
          </p:cNvGraphicFramePr>
          <p:nvPr>
            <p:extLst>
              <p:ext uri="{D42A27DB-BD31-4B8C-83A1-F6EECF244321}">
                <p14:modId xmlns:p14="http://schemas.microsoft.com/office/powerpoint/2010/main" val="946658637"/>
              </p:ext>
            </p:extLst>
          </p:nvPr>
        </p:nvGraphicFramePr>
        <p:xfrm>
          <a:off x="5938033" y="3089157"/>
          <a:ext cx="1391227" cy="397493"/>
        </p:xfrm>
        <a:graphic>
          <a:graphicData uri="http://schemas.openxmlformats.org/presentationml/2006/ole">
            <mc:AlternateContent xmlns:mc="http://schemas.openxmlformats.org/markup-compatibility/2006">
              <mc:Choice xmlns:v="urn:schemas-microsoft-com:vml" Requires="v">
                <p:oleObj spid="_x0000_s2244" name="Equation" r:id="rId9" imgW="888840" imgH="253800" progId="Equation.DSMT4">
                  <p:embed/>
                </p:oleObj>
              </mc:Choice>
              <mc:Fallback>
                <p:oleObj name="Equation" r:id="rId9" imgW="888840" imgH="253800" progId="Equation.DSMT4">
                  <p:embed/>
                  <p:pic>
                    <p:nvPicPr>
                      <p:cNvPr id="5" name="对象 4">
                        <a:extLst>
                          <a:ext uri="{FF2B5EF4-FFF2-40B4-BE49-F238E27FC236}">
                            <a16:creationId xmlns:a16="http://schemas.microsoft.com/office/drawing/2014/main" id="{2776D878-ED00-470B-8721-CA5B69B66608}"/>
                          </a:ext>
                        </a:extLst>
                      </p:cNvPr>
                      <p:cNvPicPr/>
                      <p:nvPr/>
                    </p:nvPicPr>
                    <p:blipFill>
                      <a:blip r:embed="rId10"/>
                      <a:stretch>
                        <a:fillRect/>
                      </a:stretch>
                    </p:blipFill>
                    <p:spPr>
                      <a:xfrm>
                        <a:off x="5938033" y="3089157"/>
                        <a:ext cx="1391227" cy="397493"/>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966AEBCB-3CDB-4670-A3D4-0DB0097AB829}"/>
              </a:ext>
            </a:extLst>
          </p:cNvPr>
          <p:cNvGraphicFramePr>
            <a:graphicFrameLocks noChangeAspect="1"/>
          </p:cNvGraphicFramePr>
          <p:nvPr/>
        </p:nvGraphicFramePr>
        <p:xfrm>
          <a:off x="2895706" y="2978555"/>
          <a:ext cx="2047744" cy="501489"/>
        </p:xfrm>
        <a:graphic>
          <a:graphicData uri="http://schemas.openxmlformats.org/presentationml/2006/ole">
            <mc:AlternateContent xmlns:mc="http://schemas.openxmlformats.org/markup-compatibility/2006">
              <mc:Choice xmlns:v="urn:schemas-microsoft-com:vml" Requires="v">
                <p:oleObj spid="_x0000_s2245" name="Equation" r:id="rId11" imgW="1244520" imgH="304560" progId="Equation.DSMT4">
                  <p:embed/>
                </p:oleObj>
              </mc:Choice>
              <mc:Fallback>
                <p:oleObj name="Equation" r:id="rId11" imgW="1244520" imgH="304560" progId="Equation.DSMT4">
                  <p:embed/>
                  <p:pic>
                    <p:nvPicPr>
                      <p:cNvPr id="6" name="对象 5">
                        <a:extLst>
                          <a:ext uri="{FF2B5EF4-FFF2-40B4-BE49-F238E27FC236}">
                            <a16:creationId xmlns:a16="http://schemas.microsoft.com/office/drawing/2014/main" id="{966AEBCB-3CDB-4670-A3D4-0DB0097AB829}"/>
                          </a:ext>
                        </a:extLst>
                      </p:cNvPr>
                      <p:cNvPicPr/>
                      <p:nvPr/>
                    </p:nvPicPr>
                    <p:blipFill>
                      <a:blip r:embed="rId12"/>
                      <a:stretch>
                        <a:fillRect/>
                      </a:stretch>
                    </p:blipFill>
                    <p:spPr>
                      <a:xfrm>
                        <a:off x="2895706" y="2978555"/>
                        <a:ext cx="2047744" cy="501489"/>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7" name="内容占位符 2">
                <a:extLst>
                  <a:ext uri="{FF2B5EF4-FFF2-40B4-BE49-F238E27FC236}">
                    <a16:creationId xmlns:a16="http://schemas.microsoft.com/office/drawing/2014/main" id="{5AC8FAA5-4F82-4BC5-9531-0D03D4522552}"/>
                  </a:ext>
                </a:extLst>
              </p:cNvPr>
              <p:cNvSpPr txBox="1">
                <a:spLocks/>
              </p:cNvSpPr>
              <p:nvPr/>
            </p:nvSpPr>
            <p:spPr>
              <a:xfrm>
                <a:off x="428590" y="2571003"/>
                <a:ext cx="11763741" cy="1061441"/>
              </a:xfrm>
              <a:prstGeom prst="rect">
                <a:avLst/>
              </a:prstGeom>
            </p:spPr>
            <p:txBody>
              <a:bodyPr vert="horz" lIns="135005" tIns="67502" rIns="135005" bIns="67502"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方法：用估计的</a:t>
                </a:r>
                <a14:m>
                  <m:oMath xmlns:m="http://schemas.openxmlformats.org/officeDocument/2006/math">
                    <m:sSub>
                      <m:sSubPr>
                        <m:ctrlPr>
                          <a:rPr kumimoji="1" lang="en-US" altLang="zh-CN" b="1" i="1" dirty="0" smtClean="0">
                            <a:solidFill>
                              <a:schemeClr val="accent1">
                                <a:lumMod val="75000"/>
                              </a:schemeClr>
                            </a:solidFill>
                            <a:latin typeface="Cambria Math" panose="02040503050406030204" pitchFamily="18" charset="0"/>
                          </a:rPr>
                        </m:ctrlPr>
                      </m:sSubPr>
                      <m:e>
                        <m:r>
                          <a:rPr kumimoji="1" lang="en-US" altLang="zh-CN" b="1" i="1" dirty="0" smtClean="0">
                            <a:solidFill>
                              <a:schemeClr val="accent1">
                                <a:lumMod val="75000"/>
                              </a:schemeClr>
                            </a:solidFill>
                            <a:latin typeface="Cambria Math" panose="02040503050406030204" pitchFamily="18" charset="0"/>
                          </a:rPr>
                          <m:t>𝑺</m:t>
                        </m:r>
                      </m:e>
                      <m:sub>
                        <m:r>
                          <a:rPr kumimoji="1" lang="en-US" altLang="zh-CN" b="1" i="1" dirty="0" smtClean="0">
                            <a:solidFill>
                              <a:schemeClr val="accent1">
                                <a:lumMod val="75000"/>
                              </a:schemeClr>
                            </a:solidFill>
                            <a:latin typeface="Cambria Math" panose="02040503050406030204" pitchFamily="18" charset="0"/>
                          </a:rPr>
                          <m:t>𝒑</m:t>
                        </m:r>
                      </m:sub>
                    </m:sSub>
                    <m:r>
                      <a:rPr kumimoji="1" lang="en-US" altLang="zh-CN" b="1" i="0" dirty="0" smtClean="0">
                        <a:solidFill>
                          <a:schemeClr val="accent1">
                            <a:lumMod val="75000"/>
                          </a:schemeClr>
                        </a:solidFill>
                        <a:latin typeface="Cambria Math" panose="02040503050406030204" pitchFamily="18" charset="0"/>
                      </a:rPr>
                      <m:t> </m:t>
                    </m:r>
                    <m:r>
                      <a:rPr kumimoji="1" lang="zh-CN" altLang="en-US" b="1" i="1" dirty="0">
                        <a:solidFill>
                          <a:schemeClr val="accent1">
                            <a:lumMod val="75000"/>
                          </a:schemeClr>
                        </a:solidFill>
                        <a:latin typeface="Cambria Math" panose="02040503050406030204" pitchFamily="18" charset="0"/>
                      </a:rPr>
                      <m:t>和</m:t>
                    </m:r>
                    <m:sSub>
                      <m:sSubPr>
                        <m:ctrlPr>
                          <a:rPr kumimoji="1" lang="en-US" altLang="zh-CN" b="1" i="1" dirty="0" smtClean="0">
                            <a:solidFill>
                              <a:schemeClr val="accent1">
                                <a:lumMod val="75000"/>
                              </a:schemeClr>
                            </a:solidFill>
                            <a:latin typeface="Cambria Math" panose="02040503050406030204" pitchFamily="18" charset="0"/>
                          </a:rPr>
                        </m:ctrlPr>
                      </m:sSubPr>
                      <m:e>
                        <m:r>
                          <m:rPr>
                            <m:sty m:val="p"/>
                          </m:rPr>
                          <a:rPr kumimoji="1" lang="en-US" altLang="zh-CN" b="1" i="1" dirty="0" smtClean="0">
                            <a:solidFill>
                              <a:schemeClr val="accent1">
                                <a:lumMod val="75000"/>
                              </a:schemeClr>
                            </a:solidFill>
                            <a:latin typeface="Cambria Math" panose="02040503050406030204" pitchFamily="18" charset="0"/>
                          </a:rPr>
                          <m:t>W</m:t>
                        </m:r>
                      </m:e>
                      <m:sub>
                        <m:r>
                          <m:rPr>
                            <m:sty m:val="p"/>
                          </m:rPr>
                          <a:rPr kumimoji="1" lang="en-US" altLang="zh-CN" b="1" i="1" dirty="0" smtClean="0">
                            <a:solidFill>
                              <a:schemeClr val="accent1">
                                <a:lumMod val="75000"/>
                              </a:schemeClr>
                            </a:solidFill>
                            <a:latin typeface="Cambria Math" panose="02040503050406030204" pitchFamily="18" charset="0"/>
                          </a:rPr>
                          <m:t>p</m:t>
                        </m:r>
                      </m:sub>
                    </m:sSub>
                    <m:r>
                      <a:rPr kumimoji="1" lang="en-US" altLang="zh-CN" b="1" i="1" dirty="0" smtClean="0">
                        <a:solidFill>
                          <a:schemeClr val="accent1">
                            <a:lumMod val="75000"/>
                          </a:schemeClr>
                        </a:solidFill>
                        <a:latin typeface="Cambria Math" panose="02040503050406030204" pitchFamily="18" charset="0"/>
                      </a:rPr>
                      <m:t> </m:t>
                    </m:r>
                  </m:oMath>
                </a14:m>
                <a:r>
                  <a:rPr kumimoji="1" lang="zh-CN" altLang="en-US" b="1" dirty="0">
                    <a:solidFill>
                      <a:schemeClr val="accent1">
                        <a:lumMod val="75000"/>
                      </a:schemeClr>
                    </a:solidFill>
                  </a:rPr>
                  <a:t>重构出</a:t>
                </a:r>
                <a14:m>
                  <m:oMath xmlns:m="http://schemas.openxmlformats.org/officeDocument/2006/math">
                    <m:sSub>
                      <m:sSubPr>
                        <m:ctrlPr>
                          <a:rPr kumimoji="1" lang="en-US" altLang="zh-CN" b="1" i="1" smtClean="0">
                            <a:solidFill>
                              <a:schemeClr val="accent1">
                                <a:lumMod val="75000"/>
                              </a:schemeClr>
                            </a:solidFill>
                            <a:latin typeface="Cambria Math" panose="02040503050406030204" pitchFamily="18" charset="0"/>
                          </a:rPr>
                        </m:ctrlPr>
                      </m:sSubPr>
                      <m:e>
                        <m:r>
                          <a:rPr kumimoji="1" lang="en-US" altLang="zh-CN" b="1" i="1" smtClean="0">
                            <a:solidFill>
                              <a:schemeClr val="accent1">
                                <a:lumMod val="75000"/>
                              </a:schemeClr>
                            </a:solidFill>
                            <a:latin typeface="Cambria Math" panose="02040503050406030204" pitchFamily="18" charset="0"/>
                          </a:rPr>
                          <m:t>𝑩</m:t>
                        </m:r>
                      </m:e>
                      <m:sub>
                        <m:r>
                          <a:rPr kumimoji="1" lang="en-US" altLang="zh-CN" b="1" i="1" smtClean="0">
                            <a:solidFill>
                              <a:schemeClr val="accent1">
                                <a:lumMod val="75000"/>
                              </a:schemeClr>
                            </a:solidFill>
                            <a:latin typeface="Cambria Math" panose="02040503050406030204" pitchFamily="18" charset="0"/>
                          </a:rPr>
                          <m:t>𝒑</m:t>
                        </m:r>
                      </m:sub>
                    </m:sSub>
                  </m:oMath>
                </a14:m>
                <a:r>
                  <a:rPr kumimoji="1" lang="zh-CN" altLang="en-US" b="1" dirty="0">
                    <a:solidFill>
                      <a:schemeClr val="accent1">
                        <a:lumMod val="75000"/>
                      </a:schemeClr>
                    </a:solidFill>
                  </a:rPr>
                  <a:t>，后用</a:t>
                </a:r>
                <a:r>
                  <a:rPr kumimoji="1" lang="en-US" altLang="zh-CN" b="1" dirty="0">
                    <a:solidFill>
                      <a:schemeClr val="accent1">
                        <a:lumMod val="75000"/>
                      </a:schemeClr>
                    </a:solidFill>
                  </a:rPr>
                  <a:t>SVD</a:t>
                </a:r>
                <a:r>
                  <a:rPr kumimoji="1" lang="zh-CN" altLang="en-US" b="1" dirty="0">
                    <a:solidFill>
                      <a:schemeClr val="accent1">
                        <a:lumMod val="75000"/>
                      </a:schemeClr>
                    </a:solidFill>
                  </a:rPr>
                  <a:t>得到唯一的分解，取前</a:t>
                </a:r>
                <a14:m>
                  <m:oMath xmlns:m="http://schemas.openxmlformats.org/officeDocument/2006/math">
                    <m:sSub>
                      <m:sSubPr>
                        <m:ctrlPr>
                          <a:rPr kumimoji="1" lang="en-US" altLang="zh-CN" b="1" i="1" smtClean="0">
                            <a:solidFill>
                              <a:schemeClr val="accent1">
                                <a:lumMod val="75000"/>
                              </a:schemeClr>
                            </a:solidFill>
                            <a:latin typeface="Cambria Math" panose="02040503050406030204" pitchFamily="18" charset="0"/>
                          </a:rPr>
                        </m:ctrlPr>
                      </m:sSubPr>
                      <m:e>
                        <m:r>
                          <a:rPr kumimoji="1" lang="en-US" altLang="zh-CN" b="1" i="1" smtClean="0">
                            <a:solidFill>
                              <a:schemeClr val="accent1">
                                <a:lumMod val="75000"/>
                              </a:schemeClr>
                            </a:solidFill>
                            <a:latin typeface="Cambria Math" panose="02040503050406030204" pitchFamily="18" charset="0"/>
                          </a:rPr>
                          <m:t>𝒓</m:t>
                        </m:r>
                      </m:e>
                      <m:sub>
                        <m:r>
                          <a:rPr kumimoji="1" lang="en-US" altLang="zh-CN" b="1" i="1" smtClean="0">
                            <a:solidFill>
                              <a:schemeClr val="accent1">
                                <a:lumMod val="75000"/>
                              </a:schemeClr>
                            </a:solidFill>
                            <a:latin typeface="Cambria Math" panose="02040503050406030204" pitchFamily="18" charset="0"/>
                          </a:rPr>
                          <m:t>𝒑</m:t>
                        </m:r>
                      </m:sub>
                    </m:sSub>
                  </m:oMath>
                </a14:m>
                <a:r>
                  <a:rPr kumimoji="1" lang="zh-CN" altLang="en-US" b="1" dirty="0">
                    <a:solidFill>
                      <a:schemeClr val="accent1">
                        <a:lumMod val="75000"/>
                      </a:schemeClr>
                    </a:solidFill>
                  </a:rPr>
                  <a:t>个主成分得到条件</a:t>
                </a:r>
                <a:r>
                  <a:rPr kumimoji="1" lang="en-US" altLang="zh-CN" b="1" dirty="0">
                    <a:solidFill>
                      <a:schemeClr val="accent1">
                        <a:lumMod val="75000"/>
                      </a:schemeClr>
                    </a:solidFill>
                  </a:rPr>
                  <a:t>p</a:t>
                </a:r>
                <a:r>
                  <a:rPr kumimoji="1" lang="zh-CN" altLang="en-US" b="1" dirty="0">
                    <a:solidFill>
                      <a:schemeClr val="accent1">
                        <a:lumMod val="75000"/>
                      </a:schemeClr>
                    </a:solidFill>
                  </a:rPr>
                  <a:t>对应的子空间。</a:t>
                </a:r>
                <a:endParaRPr kumimoji="1" lang="en-US" altLang="zh-CN" b="1" dirty="0">
                  <a:solidFill>
                    <a:schemeClr val="accent1">
                      <a:lumMod val="75000"/>
                    </a:schemeClr>
                  </a:solidFill>
                </a:endParaRPr>
              </a:p>
            </p:txBody>
          </p:sp>
        </mc:Choice>
        <mc:Fallback xmlns="">
          <p:sp>
            <p:nvSpPr>
              <p:cNvPr id="17" name="内容占位符 2">
                <a:extLst>
                  <a:ext uri="{FF2B5EF4-FFF2-40B4-BE49-F238E27FC236}">
                    <a16:creationId xmlns:a16="http://schemas.microsoft.com/office/drawing/2014/main" id="{5AC8FAA5-4F82-4BC5-9531-0D03D4522552}"/>
                  </a:ext>
                </a:extLst>
              </p:cNvPr>
              <p:cNvSpPr txBox="1">
                <a:spLocks noRot="1" noChangeAspect="1" noMove="1" noResize="1" noEditPoints="1" noAdjustHandles="1" noChangeArrowheads="1" noChangeShapeType="1" noTextEdit="1"/>
              </p:cNvSpPr>
              <p:nvPr/>
            </p:nvSpPr>
            <p:spPr>
              <a:xfrm>
                <a:off x="428590" y="2571003"/>
                <a:ext cx="11763741" cy="1061441"/>
              </a:xfrm>
              <a:prstGeom prst="rect">
                <a:avLst/>
              </a:prstGeom>
              <a:blipFill>
                <a:blip r:embed="rId13"/>
                <a:stretch>
                  <a:fillRect b="-4598"/>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113D4194-20F9-48D4-98C0-74BA1B86D2A8}"/>
              </a:ext>
            </a:extLst>
          </p:cNvPr>
          <p:cNvPicPr>
            <a:picLocks noChangeAspect="1"/>
          </p:cNvPicPr>
          <p:nvPr/>
        </p:nvPicPr>
        <p:blipFill>
          <a:blip r:embed="rId14"/>
          <a:stretch>
            <a:fillRect/>
          </a:stretch>
        </p:blipFill>
        <p:spPr>
          <a:xfrm>
            <a:off x="838855" y="3743151"/>
            <a:ext cx="10819089" cy="1452383"/>
          </a:xfrm>
          <a:prstGeom prst="rect">
            <a:avLst/>
          </a:prstGeom>
        </p:spPr>
      </p:pic>
      <p:sp>
        <p:nvSpPr>
          <p:cNvPr id="10" name="矩形 9">
            <a:extLst>
              <a:ext uri="{FF2B5EF4-FFF2-40B4-BE49-F238E27FC236}">
                <a16:creationId xmlns:a16="http://schemas.microsoft.com/office/drawing/2014/main" id="{8C9858A3-F90F-4CE2-B606-F41B2AE2EA57}"/>
              </a:ext>
            </a:extLst>
          </p:cNvPr>
          <p:cNvSpPr/>
          <p:nvPr/>
        </p:nvSpPr>
        <p:spPr>
          <a:xfrm>
            <a:off x="1085290" y="5275397"/>
            <a:ext cx="5010709" cy="646331"/>
          </a:xfrm>
          <a:prstGeom prst="rect">
            <a:avLst/>
          </a:prstGeom>
        </p:spPr>
        <p:txBody>
          <a:bodyPr wrap="square">
            <a:spAutoFit/>
          </a:bodyPr>
          <a:lstStyle/>
          <a:p>
            <a:r>
              <a:rPr lang="en-US" altLang="zh-CN" b="1" dirty="0">
                <a:latin typeface="NimbusSanL-Bold"/>
              </a:rPr>
              <a:t>Orthogonalization of Subspaces</a:t>
            </a:r>
            <a:r>
              <a:rPr lang="zh-CN" altLang="en-US" b="1" dirty="0">
                <a:latin typeface="NimbusSanL-Bold"/>
              </a:rPr>
              <a:t>：将分别</a:t>
            </a:r>
            <a:r>
              <a:rPr lang="en-US" altLang="zh-CN" b="1" dirty="0">
                <a:latin typeface="NimbusSanL-Bold"/>
              </a:rPr>
              <a:t>SVD</a:t>
            </a:r>
            <a:r>
              <a:rPr lang="zh-CN" altLang="en-US" b="1" dirty="0">
                <a:latin typeface="NimbusSanL-Bold"/>
              </a:rPr>
              <a:t>得到的几个基经过</a:t>
            </a:r>
            <a:r>
              <a:rPr lang="en-US" altLang="zh-CN" dirty="0"/>
              <a:t>Graham-Schmidt</a:t>
            </a:r>
            <a:r>
              <a:rPr lang="zh-CN" altLang="en-US" dirty="0"/>
              <a:t>正交化。</a:t>
            </a:r>
          </a:p>
        </p:txBody>
      </p:sp>
    </p:spTree>
    <p:extLst>
      <p:ext uri="{BB962C8B-B14F-4D97-AF65-F5344CB8AC3E}">
        <p14:creationId xmlns:p14="http://schemas.microsoft.com/office/powerpoint/2010/main" val="3374452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主要结果二</a:t>
            </a:r>
            <a:r>
              <a:rPr kumimoji="1" lang="en-US" altLang="zh-CN" dirty="0"/>
              <a:t>:</a:t>
            </a:r>
            <a:r>
              <a:rPr kumimoji="1" lang="zh-CN" altLang="en-US" dirty="0"/>
              <a:t>状态空间轨迹揭示了动态编码。</a:t>
            </a: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C3C9EC4E-93ED-4762-B712-A371DBDAC1DF}"/>
              </a:ext>
            </a:extLst>
          </p:cNvPr>
          <p:cNvSpPr/>
          <p:nvPr/>
        </p:nvSpPr>
        <p:spPr>
          <a:xfrm>
            <a:off x="816367" y="1905242"/>
            <a:ext cx="4661304" cy="4524315"/>
          </a:xfrm>
          <a:prstGeom prst="rect">
            <a:avLst/>
          </a:prstGeom>
        </p:spPr>
        <p:txBody>
          <a:bodyPr wrap="square">
            <a:spAutoFit/>
          </a:bodyPr>
          <a:lstStyle/>
          <a:p>
            <a:r>
              <a:rPr lang="zh-CN" altLang="en-US" dirty="0"/>
              <a:t>与以前的发现</a:t>
            </a:r>
            <a:r>
              <a:rPr lang="en-US" altLang="zh-CN" dirty="0"/>
              <a:t>1,8</a:t>
            </a:r>
            <a:r>
              <a:rPr lang="zh-CN" altLang="en-US" dirty="0"/>
              <a:t>相反，我们发现刺激变量（运动和颜色）的</a:t>
            </a:r>
            <a:r>
              <a:rPr lang="zh-CN" altLang="en-US" b="1" dirty="0"/>
              <a:t>编码不是瞬时的，而是在整个记录时间内持续存在</a:t>
            </a:r>
            <a:r>
              <a:rPr lang="zh-CN" altLang="en-US" dirty="0">
                <a:solidFill>
                  <a:srgbClr val="182026"/>
                </a:solidFill>
                <a:latin typeface="-apple-system"/>
              </a:rPr>
              <a:t>。</a:t>
            </a:r>
            <a:endParaRPr lang="en-US" altLang="zh-CN" dirty="0">
              <a:solidFill>
                <a:srgbClr val="182026"/>
              </a:solidFill>
              <a:latin typeface="-apple-system"/>
            </a:endParaRPr>
          </a:p>
          <a:p>
            <a:r>
              <a:rPr lang="zh-CN" altLang="en-US" dirty="0"/>
              <a:t>用</a:t>
            </a:r>
            <a:r>
              <a:rPr lang="zh-CN" altLang="en-US" b="1" dirty="0"/>
              <a:t>传统的</a:t>
            </a:r>
            <a:r>
              <a:rPr lang="en-US" altLang="zh-CN" b="1" dirty="0"/>
              <a:t>TDR</a:t>
            </a:r>
            <a:r>
              <a:rPr lang="zh-CN" altLang="en-US" dirty="0"/>
              <a:t>识别的群体活动投射到单一的</a:t>
            </a:r>
            <a:r>
              <a:rPr lang="en-US" altLang="zh-CN" dirty="0"/>
              <a:t>motion</a:t>
            </a:r>
            <a:r>
              <a:rPr lang="zh-CN" altLang="en-US" dirty="0"/>
              <a:t>或</a:t>
            </a:r>
            <a:r>
              <a:rPr lang="en-US" altLang="zh-CN" dirty="0"/>
              <a:t>color</a:t>
            </a:r>
            <a:r>
              <a:rPr lang="zh-CN" altLang="en-US" dirty="0"/>
              <a:t>轴上，表明感觉轴投射在刺激发生后</a:t>
            </a:r>
            <a:r>
              <a:rPr lang="zh-CN" altLang="en-US" b="1" dirty="0"/>
              <a:t>迅速衰减</a:t>
            </a:r>
            <a:r>
              <a:rPr lang="zh-CN" altLang="en-US" dirty="0"/>
              <a:t>。</a:t>
            </a:r>
            <a:endParaRPr lang="en-US" altLang="zh-CN" dirty="0"/>
          </a:p>
          <a:p>
            <a:r>
              <a:rPr lang="zh-CN" altLang="en-US" dirty="0"/>
              <a:t>然而，</a:t>
            </a:r>
            <a:r>
              <a:rPr lang="en-US" altLang="zh-CN" dirty="0" err="1"/>
              <a:t>mTDR</a:t>
            </a:r>
            <a:r>
              <a:rPr lang="en-US" altLang="zh-CN" dirty="0"/>
              <a:t> </a:t>
            </a:r>
            <a:r>
              <a:rPr lang="zh-CN" altLang="en-US" dirty="0"/>
              <a:t>揭示了刺激信息通过在多维</a:t>
            </a:r>
            <a:r>
              <a:rPr lang="en-US" altLang="zh-CN" dirty="0"/>
              <a:t>motion</a:t>
            </a:r>
            <a:r>
              <a:rPr lang="zh-CN" altLang="en-US" dirty="0"/>
              <a:t>和</a:t>
            </a:r>
            <a:r>
              <a:rPr lang="en-US" altLang="zh-CN" dirty="0"/>
              <a:t>color</a:t>
            </a:r>
            <a:r>
              <a:rPr lang="zh-CN" altLang="en-US" dirty="0"/>
              <a:t>子空间中旋转而持续存在。</a:t>
            </a:r>
            <a:endParaRPr lang="en-US" altLang="zh-CN" dirty="0"/>
          </a:p>
          <a:p>
            <a:r>
              <a:rPr lang="zh-CN" altLang="en-US" dirty="0">
                <a:solidFill>
                  <a:srgbClr val="182026"/>
                </a:solidFill>
                <a:latin typeface="-apple-system"/>
              </a:rPr>
              <a:t>更一般地说，对于几乎所有的子空间，几乎所有任务条件下的神经轨迹最初沿着单个轴向外移动，然后开始以一致的方向旋转（图 </a:t>
            </a:r>
            <a:r>
              <a:rPr lang="en-US" altLang="zh-CN" dirty="0">
                <a:solidFill>
                  <a:srgbClr val="182026"/>
                </a:solidFill>
                <a:latin typeface="-apple-system"/>
              </a:rPr>
              <a:t>4a-d</a:t>
            </a:r>
            <a:r>
              <a:rPr lang="zh-CN" altLang="en-US" dirty="0">
                <a:solidFill>
                  <a:srgbClr val="182026"/>
                </a:solidFill>
                <a:latin typeface="-apple-system"/>
              </a:rPr>
              <a:t>）</a:t>
            </a:r>
            <a:r>
              <a:rPr lang="zh-CN" altLang="en-US" b="1" dirty="0"/>
              <a:t>这一观察促使我们确定这一初始轴的精确方向，</a:t>
            </a:r>
            <a:r>
              <a:rPr lang="zh-CN" altLang="en-US" b="1" i="0" dirty="0">
                <a:solidFill>
                  <a:srgbClr val="182026"/>
                </a:solidFill>
                <a:effectLst/>
                <a:latin typeface="-apple-system"/>
              </a:rPr>
              <a:t>以及轨迹何时或是否弯曲到第二维。</a:t>
            </a:r>
            <a:endParaRPr lang="en-US" altLang="zh-CN" b="1" i="0" dirty="0">
              <a:solidFill>
                <a:srgbClr val="182026"/>
              </a:solidFill>
              <a:effectLst/>
              <a:latin typeface="-apple-system"/>
            </a:endParaRPr>
          </a:p>
          <a:p>
            <a:r>
              <a:rPr lang="zh-CN" altLang="en-US" sz="1800" b="1" dirty="0">
                <a:solidFill>
                  <a:srgbClr val="182026"/>
                </a:solidFill>
                <a:latin typeface="-apple-system"/>
              </a:rPr>
              <a:t>使用</a:t>
            </a:r>
            <a:r>
              <a:rPr lang="en-US" altLang="zh-CN" sz="1800" b="1" dirty="0" err="1">
                <a:solidFill>
                  <a:srgbClr val="182026"/>
                </a:solidFill>
                <a:latin typeface="-apple-system"/>
              </a:rPr>
              <a:t>seqPCA</a:t>
            </a:r>
            <a:endParaRPr lang="en-US" altLang="zh-CN" b="1" i="0" dirty="0">
              <a:solidFill>
                <a:srgbClr val="182026"/>
              </a:solidFill>
              <a:effectLst/>
              <a:latin typeface="-apple-system"/>
            </a:endParaRPr>
          </a:p>
          <a:p>
            <a:endParaRPr lang="en-US" altLang="zh-CN" dirty="0"/>
          </a:p>
        </p:txBody>
      </p:sp>
      <p:pic>
        <p:nvPicPr>
          <p:cNvPr id="5" name="图片 4">
            <a:extLst>
              <a:ext uri="{FF2B5EF4-FFF2-40B4-BE49-F238E27FC236}">
                <a16:creationId xmlns:a16="http://schemas.microsoft.com/office/drawing/2014/main" id="{A0E8DDD7-9EC0-4686-A570-8AD838C74533}"/>
              </a:ext>
            </a:extLst>
          </p:cNvPr>
          <p:cNvPicPr>
            <a:picLocks noChangeAspect="1"/>
          </p:cNvPicPr>
          <p:nvPr/>
        </p:nvPicPr>
        <p:blipFill>
          <a:blip r:embed="rId3"/>
          <a:stretch>
            <a:fillRect/>
          </a:stretch>
        </p:blipFill>
        <p:spPr>
          <a:xfrm>
            <a:off x="5468832" y="1784642"/>
            <a:ext cx="5981717" cy="2951579"/>
          </a:xfrm>
          <a:prstGeom prst="rect">
            <a:avLst/>
          </a:prstGeom>
        </p:spPr>
      </p:pic>
      <p:sp>
        <p:nvSpPr>
          <p:cNvPr id="15" name="内容占位符 2">
            <a:extLst>
              <a:ext uri="{FF2B5EF4-FFF2-40B4-BE49-F238E27FC236}">
                <a16:creationId xmlns:a16="http://schemas.microsoft.com/office/drawing/2014/main" id="{C97956D1-3971-4D72-8FCD-EE9B55FE868B}"/>
              </a:ext>
            </a:extLst>
          </p:cNvPr>
          <p:cNvSpPr txBox="1">
            <a:spLocks/>
          </p:cNvSpPr>
          <p:nvPr/>
        </p:nvSpPr>
        <p:spPr>
          <a:xfrm>
            <a:off x="236067" y="826784"/>
            <a:ext cx="11763741" cy="1061441"/>
          </a:xfrm>
          <a:prstGeom prst="rect">
            <a:avLst/>
          </a:prstGeom>
        </p:spPr>
        <p:txBody>
          <a:bodyPr vert="horz" lIns="135005" tIns="67502" rIns="135005" bIns="67502"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目标：为了探索决策形成过程中群体水平编码的动态变化，我们检查了将</a:t>
            </a:r>
            <a:r>
              <a:rPr kumimoji="1" lang="en-US" altLang="zh-CN" b="1" dirty="0">
                <a:solidFill>
                  <a:schemeClr val="accent1">
                    <a:lumMod val="75000"/>
                  </a:schemeClr>
                </a:solidFill>
              </a:rPr>
              <a:t>held-out</a:t>
            </a:r>
            <a:r>
              <a:rPr kumimoji="1" lang="zh-CN" altLang="en-US" b="1" dirty="0">
                <a:solidFill>
                  <a:schemeClr val="accent1">
                    <a:lumMod val="75000"/>
                  </a:schemeClr>
                </a:solidFill>
              </a:rPr>
              <a:t>的数据投影到估计的子空间中得到神经活动的空间轨迹</a:t>
            </a:r>
            <a:endParaRPr kumimoji="1" lang="en-US" altLang="zh-CN" b="1" dirty="0">
              <a:solidFill>
                <a:schemeClr val="accent1">
                  <a:lumMod val="75000"/>
                </a:schemeClr>
              </a:solidFill>
            </a:endParaRPr>
          </a:p>
        </p:txBody>
      </p:sp>
    </p:spTree>
    <p:extLst>
      <p:ext uri="{BB962C8B-B14F-4D97-AF65-F5344CB8AC3E}">
        <p14:creationId xmlns:p14="http://schemas.microsoft.com/office/powerpoint/2010/main" val="264659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a:t>Method</a:t>
            </a:r>
            <a:endParaRPr kumimoji="1" lang="zh-CN" altLang="en-US" dirty="0"/>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内容占位符 2">
            <a:extLst>
              <a:ext uri="{FF2B5EF4-FFF2-40B4-BE49-F238E27FC236}">
                <a16:creationId xmlns:a16="http://schemas.microsoft.com/office/drawing/2014/main" id="{C97956D1-3971-4D72-8FCD-EE9B55FE868B}"/>
              </a:ext>
            </a:extLst>
          </p:cNvPr>
          <p:cNvSpPr txBox="1">
            <a:spLocks/>
          </p:cNvSpPr>
          <p:nvPr/>
        </p:nvSpPr>
        <p:spPr>
          <a:xfrm>
            <a:off x="236067" y="826784"/>
            <a:ext cx="11490495" cy="3312798"/>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lang="en-US" altLang="zh-CN" b="1" dirty="0"/>
              <a:t>9 Sequential PCA (</a:t>
            </a:r>
            <a:r>
              <a:rPr lang="en-US" altLang="zh-CN" b="1" dirty="0" err="1"/>
              <a:t>seqPCA</a:t>
            </a:r>
            <a:r>
              <a:rPr lang="en-US" altLang="zh-CN" b="1" dirty="0"/>
              <a:t>)</a:t>
            </a:r>
            <a:r>
              <a:rPr kumimoji="1" lang="en-US" altLang="zh-CN" b="1" dirty="0">
                <a:solidFill>
                  <a:schemeClr val="accent1">
                    <a:lumMod val="75000"/>
                  </a:schemeClr>
                </a:solidFill>
              </a:rPr>
              <a:t>:</a:t>
            </a:r>
            <a:br>
              <a:rPr kumimoji="1" lang="en-US" altLang="zh-CN" b="1" dirty="0">
                <a:solidFill>
                  <a:schemeClr val="accent1">
                    <a:lumMod val="75000"/>
                  </a:schemeClr>
                </a:solidFill>
              </a:rPr>
            </a:br>
            <a:r>
              <a:rPr kumimoji="1" lang="zh-CN" altLang="en-US" sz="1600" b="1" dirty="0">
                <a:solidFill>
                  <a:schemeClr val="accent1">
                    <a:lumMod val="75000"/>
                  </a:schemeClr>
                </a:solidFill>
              </a:rPr>
              <a:t>目标：</a:t>
            </a:r>
            <a:r>
              <a:rPr kumimoji="1" lang="zh-CN" altLang="en-US" sz="1600" dirty="0">
                <a:solidFill>
                  <a:schemeClr val="accent1">
                    <a:lumMod val="75000"/>
                  </a:schemeClr>
                </a:solidFill>
              </a:rPr>
              <a:t>得到子空间的旋转情况，其中最优的子空间是根据数据变化的，可以最大的表述序列数据的</a:t>
            </a:r>
            <a:r>
              <a:rPr kumimoji="1" lang="en-US" altLang="zh-CN" sz="1600" dirty="0">
                <a:solidFill>
                  <a:schemeClr val="accent1">
                    <a:lumMod val="75000"/>
                  </a:schemeClr>
                </a:solidFill>
              </a:rPr>
              <a:t>variance</a:t>
            </a:r>
          </a:p>
          <a:p>
            <a:pPr marL="457200" lvl="1" indent="0">
              <a:lnSpc>
                <a:spcPct val="150000"/>
              </a:lnSpc>
              <a:buNone/>
            </a:pPr>
            <a:r>
              <a:rPr kumimoji="1" lang="zh-CN" altLang="en-US" sz="1600" b="1" dirty="0">
                <a:solidFill>
                  <a:schemeClr val="accent1">
                    <a:lumMod val="75000"/>
                  </a:schemeClr>
                </a:solidFill>
              </a:rPr>
              <a:t>方法：</a:t>
            </a:r>
            <a:r>
              <a:rPr kumimoji="1" lang="zh-CN" altLang="en-US" sz="1600" dirty="0">
                <a:solidFill>
                  <a:schemeClr val="accent1">
                    <a:lumMod val="75000"/>
                  </a:schemeClr>
                </a:solidFill>
              </a:rPr>
              <a:t>将</a:t>
            </a:r>
            <a:r>
              <a:rPr kumimoji="1" lang="en-US" altLang="zh-CN" sz="1600" dirty="0">
                <a:solidFill>
                  <a:schemeClr val="accent1">
                    <a:lumMod val="75000"/>
                  </a:schemeClr>
                </a:solidFill>
              </a:rPr>
              <a:t>1</a:t>
            </a:r>
            <a:r>
              <a:rPr kumimoji="1" lang="zh-CN" altLang="en-US" sz="1600" dirty="0">
                <a:solidFill>
                  <a:schemeClr val="accent1">
                    <a:lumMod val="75000"/>
                  </a:schemeClr>
                </a:solidFill>
              </a:rPr>
              <a:t>到</a:t>
            </a:r>
            <a:r>
              <a:rPr kumimoji="1" lang="en-US" altLang="zh-CN" sz="1600" dirty="0">
                <a:solidFill>
                  <a:schemeClr val="accent1">
                    <a:lumMod val="75000"/>
                  </a:schemeClr>
                </a:solidFill>
              </a:rPr>
              <a:t>t</a:t>
            </a:r>
            <a:r>
              <a:rPr kumimoji="1" lang="zh-CN" altLang="en-US" sz="1600" dirty="0">
                <a:solidFill>
                  <a:schemeClr val="accent1">
                    <a:lumMod val="75000"/>
                  </a:schemeClr>
                </a:solidFill>
              </a:rPr>
              <a:t>的数据拼在一起做</a:t>
            </a:r>
            <a:r>
              <a:rPr kumimoji="1" lang="en-US" altLang="zh-CN" sz="1600" dirty="0">
                <a:solidFill>
                  <a:schemeClr val="accent1">
                    <a:lumMod val="75000"/>
                  </a:schemeClr>
                </a:solidFill>
              </a:rPr>
              <a:t>PCA</a:t>
            </a:r>
            <a:r>
              <a:rPr kumimoji="1" lang="zh-CN" altLang="en-US" sz="1600" dirty="0">
                <a:solidFill>
                  <a:schemeClr val="accent1">
                    <a:lumMod val="75000"/>
                  </a:schemeClr>
                </a:solidFill>
              </a:rPr>
              <a:t>，可以得到每个</a:t>
            </a:r>
            <a:r>
              <a:rPr kumimoji="1" lang="en-US" altLang="zh-CN" sz="1600" dirty="0">
                <a:solidFill>
                  <a:schemeClr val="accent1">
                    <a:lumMod val="75000"/>
                  </a:schemeClr>
                </a:solidFill>
              </a:rPr>
              <a:t>pc</a:t>
            </a:r>
            <a:r>
              <a:rPr kumimoji="1" lang="zh-CN" altLang="en-US" sz="1600" dirty="0">
                <a:solidFill>
                  <a:schemeClr val="accent1">
                    <a:lumMod val="75000"/>
                  </a:schemeClr>
                </a:solidFill>
              </a:rPr>
              <a:t>可以解释的方差，</a:t>
            </a:r>
            <a:r>
              <a:rPr kumimoji="1" lang="en-US" altLang="zh-CN" sz="1600" dirty="0">
                <a:solidFill>
                  <a:schemeClr val="accent1">
                    <a:lumMod val="75000"/>
                  </a:schemeClr>
                </a:solidFill>
              </a:rPr>
              <a:t>t</a:t>
            </a:r>
            <a:r>
              <a:rPr kumimoji="1" lang="zh-CN" altLang="en-US" sz="1600" dirty="0">
                <a:solidFill>
                  <a:schemeClr val="accent1">
                    <a:lumMod val="75000"/>
                  </a:schemeClr>
                </a:solidFill>
              </a:rPr>
              <a:t>是变量，可以得到随着</a:t>
            </a:r>
            <a:r>
              <a:rPr kumimoji="1" lang="en-US" altLang="zh-CN" sz="1600" dirty="0">
                <a:solidFill>
                  <a:schemeClr val="accent1">
                    <a:lumMod val="75000"/>
                  </a:schemeClr>
                </a:solidFill>
              </a:rPr>
              <a:t>t</a:t>
            </a:r>
            <a:r>
              <a:rPr kumimoji="1" lang="zh-CN" altLang="en-US" sz="1600" dirty="0">
                <a:solidFill>
                  <a:schemeClr val="accent1">
                    <a:lumMod val="75000"/>
                  </a:schemeClr>
                </a:solidFill>
              </a:rPr>
              <a:t>变化的解释量，当数据动态变化是，最优子空间可解释的变量会达到个峰值然后下降，这个点就是方向变化的点</a:t>
            </a:r>
            <a:r>
              <a:rPr kumimoji="1" lang="zh-CN" altLang="en-US" sz="1600" b="1" dirty="0">
                <a:solidFill>
                  <a:schemeClr val="accent1">
                    <a:lumMod val="75000"/>
                  </a:schemeClr>
                </a:solidFill>
              </a:rPr>
              <a:t>，</a:t>
            </a:r>
            <a:endParaRPr kumimoji="1" lang="en-US" altLang="zh-CN" sz="1600" b="1" dirty="0">
              <a:solidFill>
                <a:schemeClr val="accent1">
                  <a:lumMod val="75000"/>
                </a:schemeClr>
              </a:solidFill>
            </a:endParaRPr>
          </a:p>
          <a:p>
            <a:pPr marL="457200" lvl="1" indent="0">
              <a:lnSpc>
                <a:spcPct val="150000"/>
              </a:lnSpc>
              <a:buNone/>
            </a:pPr>
            <a:endParaRPr kumimoji="1" lang="en-US" altLang="zh-CN" b="1" dirty="0">
              <a:solidFill>
                <a:schemeClr val="accent1">
                  <a:lumMod val="75000"/>
                </a:schemeClr>
              </a:solidFill>
            </a:endParaRPr>
          </a:p>
        </p:txBody>
      </p:sp>
      <p:sp>
        <p:nvSpPr>
          <p:cNvPr id="13" name="内容占位符 2">
            <a:extLst>
              <a:ext uri="{FF2B5EF4-FFF2-40B4-BE49-F238E27FC236}">
                <a16:creationId xmlns:a16="http://schemas.microsoft.com/office/drawing/2014/main" id="{8EA2DC9A-8FAF-49AE-8970-E3727DFA3051}"/>
              </a:ext>
            </a:extLst>
          </p:cNvPr>
          <p:cNvSpPr txBox="1">
            <a:spLocks/>
          </p:cNvSpPr>
          <p:nvPr/>
        </p:nvSpPr>
        <p:spPr>
          <a:xfrm>
            <a:off x="304158" y="4698341"/>
            <a:ext cx="5590457" cy="220533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kumimoji="1" lang="en-US" altLang="zh-CN" b="1" dirty="0">
              <a:solidFill>
                <a:schemeClr val="accent1">
                  <a:lumMod val="75000"/>
                </a:schemeClr>
              </a:solidFill>
            </a:endParaRPr>
          </a:p>
        </p:txBody>
      </p:sp>
      <p:pic>
        <p:nvPicPr>
          <p:cNvPr id="3" name="图片 2">
            <a:extLst>
              <a:ext uri="{FF2B5EF4-FFF2-40B4-BE49-F238E27FC236}">
                <a16:creationId xmlns:a16="http://schemas.microsoft.com/office/drawing/2014/main" id="{8BDB0527-234E-4FF9-864D-DF9C35D8A6C9}"/>
              </a:ext>
            </a:extLst>
          </p:cNvPr>
          <p:cNvPicPr>
            <a:picLocks noChangeAspect="1"/>
          </p:cNvPicPr>
          <p:nvPr/>
        </p:nvPicPr>
        <p:blipFill>
          <a:blip r:embed="rId4"/>
          <a:stretch>
            <a:fillRect/>
          </a:stretch>
        </p:blipFill>
        <p:spPr>
          <a:xfrm>
            <a:off x="1046808" y="3118060"/>
            <a:ext cx="7235067" cy="3488448"/>
          </a:xfrm>
          <a:prstGeom prst="rect">
            <a:avLst/>
          </a:prstGeom>
        </p:spPr>
      </p:pic>
      <p:graphicFrame>
        <p:nvGraphicFramePr>
          <p:cNvPr id="5" name="对象 4">
            <a:extLst>
              <a:ext uri="{FF2B5EF4-FFF2-40B4-BE49-F238E27FC236}">
                <a16:creationId xmlns:a16="http://schemas.microsoft.com/office/drawing/2014/main" id="{9A09EBF1-F214-461C-B057-0CD01B10F920}"/>
              </a:ext>
            </a:extLst>
          </p:cNvPr>
          <p:cNvGraphicFramePr>
            <a:graphicFrameLocks noChangeAspect="1"/>
          </p:cNvGraphicFramePr>
          <p:nvPr>
            <p:extLst>
              <p:ext uri="{D42A27DB-BD31-4B8C-83A1-F6EECF244321}">
                <p14:modId xmlns:p14="http://schemas.microsoft.com/office/powerpoint/2010/main" val="3625793905"/>
              </p:ext>
            </p:extLst>
          </p:nvPr>
        </p:nvGraphicFramePr>
        <p:xfrm>
          <a:off x="9211014" y="3021241"/>
          <a:ext cx="1556241" cy="1264446"/>
        </p:xfrm>
        <a:graphic>
          <a:graphicData uri="http://schemas.openxmlformats.org/presentationml/2006/ole">
            <mc:AlternateContent xmlns:mc="http://schemas.openxmlformats.org/markup-compatibility/2006">
              <mc:Choice xmlns:v="urn:schemas-microsoft-com:vml" Requires="v">
                <p:oleObj spid="_x0000_s1122" name="Equation" r:id="rId5" imgW="812520" imgH="660240" progId="Equation.DSMT4">
                  <p:embed/>
                </p:oleObj>
              </mc:Choice>
              <mc:Fallback>
                <p:oleObj name="Equation" r:id="rId5" imgW="812520" imgH="660240" progId="Equation.DSMT4">
                  <p:embed/>
                  <p:pic>
                    <p:nvPicPr>
                      <p:cNvPr id="5" name="对象 4">
                        <a:extLst>
                          <a:ext uri="{FF2B5EF4-FFF2-40B4-BE49-F238E27FC236}">
                            <a16:creationId xmlns:a16="http://schemas.microsoft.com/office/drawing/2014/main" id="{9A09EBF1-F214-461C-B057-0CD01B10F920}"/>
                          </a:ext>
                        </a:extLst>
                      </p:cNvPr>
                      <p:cNvPicPr/>
                      <p:nvPr/>
                    </p:nvPicPr>
                    <p:blipFill>
                      <a:blip r:embed="rId6"/>
                      <a:stretch>
                        <a:fillRect/>
                      </a:stretch>
                    </p:blipFill>
                    <p:spPr>
                      <a:xfrm>
                        <a:off x="9211014" y="3021241"/>
                        <a:ext cx="1556241" cy="1264446"/>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id="{ECC75C06-649E-45F6-9AD5-44842ECCCFD5}"/>
              </a:ext>
            </a:extLst>
          </p:cNvPr>
          <p:cNvSpPr/>
          <p:nvPr/>
        </p:nvSpPr>
        <p:spPr>
          <a:xfrm>
            <a:off x="192191" y="2551084"/>
            <a:ext cx="8021165" cy="465640"/>
          </a:xfrm>
          <a:prstGeom prst="rect">
            <a:avLst/>
          </a:prstGeom>
        </p:spPr>
        <p:txBody>
          <a:bodyPr wrap="square">
            <a:spAutoFit/>
          </a:bodyPr>
          <a:lstStyle/>
          <a:p>
            <a:pPr lvl="1">
              <a:lnSpc>
                <a:spcPct val="150000"/>
              </a:lnSpc>
            </a:pPr>
            <a:r>
              <a:rPr kumimoji="1" lang="zh-CN" altLang="en-US" b="1" dirty="0">
                <a:solidFill>
                  <a:schemeClr val="accent1">
                    <a:lumMod val="75000"/>
                  </a:schemeClr>
                </a:solidFill>
              </a:rPr>
              <a:t>序列的下一个</a:t>
            </a:r>
            <a:r>
              <a:rPr kumimoji="1" lang="en-US" altLang="zh-CN" b="1" dirty="0">
                <a:solidFill>
                  <a:schemeClr val="accent1">
                    <a:lumMod val="75000"/>
                  </a:schemeClr>
                </a:solidFill>
              </a:rPr>
              <a:t>PC</a:t>
            </a:r>
            <a:r>
              <a:rPr kumimoji="1" lang="zh-CN" altLang="en-US" b="1" dirty="0">
                <a:solidFill>
                  <a:schemeClr val="accent1">
                    <a:lumMod val="75000"/>
                  </a:schemeClr>
                </a:solidFill>
              </a:rPr>
              <a:t>识别需要减去第一个</a:t>
            </a:r>
            <a:r>
              <a:rPr kumimoji="1" lang="en-US" altLang="zh-CN" b="1" dirty="0">
                <a:solidFill>
                  <a:schemeClr val="accent1">
                    <a:lumMod val="75000"/>
                  </a:schemeClr>
                </a:solidFill>
              </a:rPr>
              <a:t>PC</a:t>
            </a:r>
            <a:r>
              <a:rPr kumimoji="1" lang="zh-CN" altLang="en-US" b="1" dirty="0">
                <a:solidFill>
                  <a:schemeClr val="accent1">
                    <a:lumMod val="75000"/>
                  </a:schemeClr>
                </a:solidFill>
              </a:rPr>
              <a:t>，后對</a:t>
            </a:r>
            <a:r>
              <a:rPr kumimoji="1" lang="en-US" altLang="zh-CN" b="1" dirty="0">
                <a:solidFill>
                  <a:schemeClr val="accent1">
                    <a:lumMod val="75000"/>
                  </a:schemeClr>
                </a:solidFill>
              </a:rPr>
              <a:t>t+1</a:t>
            </a:r>
            <a:r>
              <a:rPr kumimoji="1" lang="zh-CN" altLang="en-US" b="1" dirty="0">
                <a:solidFill>
                  <a:schemeClr val="accent1">
                    <a:lumMod val="75000"/>
                  </a:schemeClr>
                </a:solidFill>
              </a:rPr>
              <a:t>做相同操作</a:t>
            </a:r>
            <a:endParaRPr kumimoji="1" lang="en-US" altLang="zh-CN" b="1" dirty="0">
              <a:solidFill>
                <a:schemeClr val="accent1">
                  <a:lumMod val="75000"/>
                </a:schemeClr>
              </a:solidFill>
            </a:endParaRPr>
          </a:p>
        </p:txBody>
      </p:sp>
      <p:graphicFrame>
        <p:nvGraphicFramePr>
          <p:cNvPr id="8" name="对象 7">
            <a:extLst>
              <a:ext uri="{FF2B5EF4-FFF2-40B4-BE49-F238E27FC236}">
                <a16:creationId xmlns:a16="http://schemas.microsoft.com/office/drawing/2014/main" id="{9D961160-C72B-4072-AEDD-D057FB3B42A4}"/>
              </a:ext>
            </a:extLst>
          </p:cNvPr>
          <p:cNvGraphicFramePr>
            <a:graphicFrameLocks noChangeAspect="1"/>
          </p:cNvGraphicFramePr>
          <p:nvPr>
            <p:extLst>
              <p:ext uri="{D42A27DB-BD31-4B8C-83A1-F6EECF244321}">
                <p14:modId xmlns:p14="http://schemas.microsoft.com/office/powerpoint/2010/main" val="257382062"/>
              </p:ext>
            </p:extLst>
          </p:nvPr>
        </p:nvGraphicFramePr>
        <p:xfrm>
          <a:off x="8936730" y="4773603"/>
          <a:ext cx="2208462" cy="509645"/>
        </p:xfrm>
        <a:graphic>
          <a:graphicData uri="http://schemas.openxmlformats.org/presentationml/2006/ole">
            <mc:AlternateContent xmlns:mc="http://schemas.openxmlformats.org/markup-compatibility/2006">
              <mc:Choice xmlns:v="urn:schemas-microsoft-com:vml" Requires="v">
                <p:oleObj spid="_x0000_s1123" name="Equation" r:id="rId7" imgW="1320480" imgH="304560" progId="Equation.DSMT4">
                  <p:embed/>
                </p:oleObj>
              </mc:Choice>
              <mc:Fallback>
                <p:oleObj name="Equation" r:id="rId7" imgW="1320480" imgH="304560" progId="Equation.DSMT4">
                  <p:embed/>
                  <p:pic>
                    <p:nvPicPr>
                      <p:cNvPr id="8" name="对象 7">
                        <a:extLst>
                          <a:ext uri="{FF2B5EF4-FFF2-40B4-BE49-F238E27FC236}">
                            <a16:creationId xmlns:a16="http://schemas.microsoft.com/office/drawing/2014/main" id="{9D961160-C72B-4072-AEDD-D057FB3B42A4}"/>
                          </a:ext>
                        </a:extLst>
                      </p:cNvPr>
                      <p:cNvPicPr/>
                      <p:nvPr/>
                    </p:nvPicPr>
                    <p:blipFill>
                      <a:blip r:embed="rId8"/>
                      <a:stretch>
                        <a:fillRect/>
                      </a:stretch>
                    </p:blipFill>
                    <p:spPr>
                      <a:xfrm>
                        <a:off x="8936730" y="4773603"/>
                        <a:ext cx="2208462" cy="509645"/>
                      </a:xfrm>
                      <a:prstGeom prst="rect">
                        <a:avLst/>
                      </a:prstGeom>
                    </p:spPr>
                  </p:pic>
                </p:oleObj>
              </mc:Fallback>
            </mc:AlternateContent>
          </a:graphicData>
        </a:graphic>
      </p:graphicFrame>
    </p:spTree>
    <p:extLst>
      <p:ext uri="{BB962C8B-B14F-4D97-AF65-F5344CB8AC3E}">
        <p14:creationId xmlns:p14="http://schemas.microsoft.com/office/powerpoint/2010/main" val="4026932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内容占位符 2">
            <a:extLst>
              <a:ext uri="{FF2B5EF4-FFF2-40B4-BE49-F238E27FC236}">
                <a16:creationId xmlns:a16="http://schemas.microsoft.com/office/drawing/2014/main" id="{C97956D1-3971-4D72-8FCD-EE9B55FE868B}"/>
              </a:ext>
            </a:extLst>
          </p:cNvPr>
          <p:cNvSpPr txBox="1">
            <a:spLocks/>
          </p:cNvSpPr>
          <p:nvPr/>
        </p:nvSpPr>
        <p:spPr>
          <a:xfrm>
            <a:off x="236067" y="826784"/>
            <a:ext cx="11763741" cy="1061441"/>
          </a:xfrm>
          <a:prstGeom prst="rect">
            <a:avLst/>
          </a:prstGeom>
        </p:spPr>
        <p:txBody>
          <a:bodyPr vert="horz" lIns="135005" tIns="67502" rIns="135005" bIns="67502"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目标：为了探索决策形成过程中群体水平编码的动态变化，我们检查了从</a:t>
            </a:r>
            <a:r>
              <a:rPr kumimoji="1" lang="en-US" altLang="zh-CN" b="1" dirty="0">
                <a:solidFill>
                  <a:schemeClr val="accent1">
                    <a:lumMod val="75000"/>
                  </a:schemeClr>
                </a:solidFill>
              </a:rPr>
              <a:t>held-out</a:t>
            </a:r>
            <a:r>
              <a:rPr kumimoji="1" lang="zh-CN" altLang="en-US" b="1" dirty="0">
                <a:solidFill>
                  <a:schemeClr val="accent1">
                    <a:lumMod val="75000"/>
                  </a:schemeClr>
                </a:solidFill>
              </a:rPr>
              <a:t>的数据到估计的子空间的神经活动投射</a:t>
            </a:r>
            <a:endParaRPr kumimoji="1" lang="en-US" altLang="zh-CN" b="1" dirty="0">
              <a:solidFill>
                <a:schemeClr val="accent1">
                  <a:lumMod val="75000"/>
                </a:schemeClr>
              </a:solidFill>
            </a:endParaRPr>
          </a:p>
        </p:txBody>
      </p:sp>
      <p:sp>
        <p:nvSpPr>
          <p:cNvPr id="6" name="矩形 5">
            <a:extLst>
              <a:ext uri="{FF2B5EF4-FFF2-40B4-BE49-F238E27FC236}">
                <a16:creationId xmlns:a16="http://schemas.microsoft.com/office/drawing/2014/main" id="{FAD96F04-1B33-495A-B2A9-6F9A44D47AFB}"/>
              </a:ext>
            </a:extLst>
          </p:cNvPr>
          <p:cNvSpPr/>
          <p:nvPr/>
        </p:nvSpPr>
        <p:spPr>
          <a:xfrm>
            <a:off x="852949" y="3441680"/>
            <a:ext cx="4721368" cy="3416320"/>
          </a:xfrm>
          <a:prstGeom prst="rect">
            <a:avLst/>
          </a:prstGeom>
        </p:spPr>
        <p:txBody>
          <a:bodyPr wrap="square">
            <a:spAutoFit/>
          </a:bodyPr>
          <a:lstStyle/>
          <a:p>
            <a:pPr marL="285750" indent="-285750">
              <a:buFont typeface="Arial" panose="020B0604020202020204" pitchFamily="34" charset="0"/>
              <a:buChar char="•"/>
            </a:pPr>
            <a:r>
              <a:rPr lang="zh-CN" altLang="en-US" dirty="0"/>
              <a:t>基于它们在任务期间变得活跃的时间在刺激开始后的时间段内，神经轨迹的变异</a:t>
            </a:r>
            <a:endParaRPr lang="en-US" altLang="zh-CN" dirty="0"/>
          </a:p>
          <a:p>
            <a:pPr marL="285750" indent="-285750">
              <a:buFont typeface="Arial" panose="020B0604020202020204" pitchFamily="34" charset="0"/>
              <a:buChar char="•"/>
            </a:pPr>
            <a:r>
              <a:rPr lang="zh-CN" altLang="en-US" dirty="0"/>
              <a:t>对于所有子空间，我们发现早期时代的特征在于将投影几乎完全加载到单个轴上。</a:t>
            </a:r>
            <a:endParaRPr lang="en-US" altLang="zh-CN" dirty="0"/>
          </a:p>
          <a:p>
            <a:pPr marL="285750" indent="-285750">
              <a:buFont typeface="Arial" panose="020B0604020202020204" pitchFamily="34" charset="0"/>
              <a:buChar char="•"/>
            </a:pPr>
            <a:r>
              <a:rPr lang="zh-CN" altLang="en-US" dirty="0"/>
              <a:t>相比之下，中期和晚期是 </a:t>
            </a:r>
            <a:r>
              <a:rPr lang="en-US" altLang="zh-CN" dirty="0"/>
              <a:t>2D </a:t>
            </a:r>
            <a:r>
              <a:rPr lang="zh-CN" altLang="en-US" dirty="0"/>
              <a:t>或更高的维度</a:t>
            </a:r>
            <a:endParaRPr lang="en-US" altLang="zh-CN" dirty="0"/>
          </a:p>
          <a:p>
            <a:pPr marL="285750" indent="-285750">
              <a:buFont typeface="Arial" panose="020B0604020202020204" pitchFamily="34" charset="0"/>
              <a:buChar char="•"/>
            </a:pPr>
            <a:r>
              <a:rPr lang="zh-CN" altLang="en-US" b="0" i="0" dirty="0">
                <a:solidFill>
                  <a:srgbClr val="182026"/>
                </a:solidFill>
                <a:effectLst/>
                <a:latin typeface="-apple-system"/>
              </a:rPr>
              <a:t>我们发现早期刺激轴的短暂性类似于使用 </a:t>
            </a:r>
            <a:r>
              <a:rPr lang="en-US" altLang="zh-CN" b="0" i="0" dirty="0">
                <a:solidFill>
                  <a:srgbClr val="182026"/>
                </a:solidFill>
                <a:effectLst/>
                <a:latin typeface="-apple-system"/>
              </a:rPr>
              <a:t>TDR </a:t>
            </a:r>
            <a:r>
              <a:rPr lang="zh-CN" altLang="en-US" b="0" i="0" dirty="0">
                <a:solidFill>
                  <a:srgbClr val="182026"/>
                </a:solidFill>
                <a:effectLst/>
                <a:latin typeface="-apple-system"/>
              </a:rPr>
              <a:t>方法的刺激编码。事实上，我们发现我们的早期轴与 </a:t>
            </a:r>
            <a:r>
              <a:rPr lang="en-US" altLang="zh-CN" b="0" i="0" dirty="0">
                <a:solidFill>
                  <a:srgbClr val="182026"/>
                </a:solidFill>
                <a:effectLst/>
                <a:latin typeface="-apple-system"/>
              </a:rPr>
              <a:t>TDR </a:t>
            </a:r>
            <a:r>
              <a:rPr lang="zh-CN" altLang="en-US" b="0" i="0" dirty="0">
                <a:solidFill>
                  <a:srgbClr val="182026"/>
                </a:solidFill>
                <a:effectLst/>
                <a:latin typeface="-apple-system"/>
              </a:rPr>
              <a:t>轴有很好的相关性</a:t>
            </a:r>
            <a:endParaRPr lang="zh-CN" altLang="en-US" dirty="0"/>
          </a:p>
          <a:p>
            <a:endParaRPr lang="zh-CN" altLang="en-US" dirty="0"/>
          </a:p>
          <a:p>
            <a:endParaRPr lang="zh-CN" altLang="en-US" dirty="0"/>
          </a:p>
          <a:p>
            <a:endParaRPr lang="zh-CN" altLang="en-US" dirty="0"/>
          </a:p>
        </p:txBody>
      </p:sp>
      <p:pic>
        <p:nvPicPr>
          <p:cNvPr id="4" name="图片 3">
            <a:extLst>
              <a:ext uri="{FF2B5EF4-FFF2-40B4-BE49-F238E27FC236}">
                <a16:creationId xmlns:a16="http://schemas.microsoft.com/office/drawing/2014/main" id="{F28C5A80-FF1E-4428-B68B-EC4B0C5989AD}"/>
              </a:ext>
            </a:extLst>
          </p:cNvPr>
          <p:cNvPicPr>
            <a:picLocks noChangeAspect="1"/>
          </p:cNvPicPr>
          <p:nvPr/>
        </p:nvPicPr>
        <p:blipFill rotWithShape="1">
          <a:blip r:embed="rId3"/>
          <a:srcRect r="49265" b="50722"/>
          <a:stretch/>
        </p:blipFill>
        <p:spPr>
          <a:xfrm>
            <a:off x="6387432" y="1760971"/>
            <a:ext cx="4798749" cy="4393779"/>
          </a:xfrm>
          <a:prstGeom prst="rect">
            <a:avLst/>
          </a:prstGeom>
        </p:spPr>
      </p:pic>
      <p:sp>
        <p:nvSpPr>
          <p:cNvPr id="12" name="矩形 11">
            <a:extLst>
              <a:ext uri="{FF2B5EF4-FFF2-40B4-BE49-F238E27FC236}">
                <a16:creationId xmlns:a16="http://schemas.microsoft.com/office/drawing/2014/main" id="{DB2BA27F-4C3A-4A9C-B4A4-F98DDB787931}"/>
              </a:ext>
            </a:extLst>
          </p:cNvPr>
          <p:cNvSpPr/>
          <p:nvPr/>
        </p:nvSpPr>
        <p:spPr>
          <a:xfrm>
            <a:off x="852949" y="1998876"/>
            <a:ext cx="5395451" cy="2031325"/>
          </a:xfrm>
          <a:prstGeom prst="rect">
            <a:avLst/>
          </a:prstGeom>
        </p:spPr>
        <p:txBody>
          <a:bodyPr wrap="square">
            <a:spAutoFit/>
          </a:bodyPr>
          <a:lstStyle/>
          <a:p>
            <a:r>
              <a:rPr lang="zh-CN" altLang="en-US" dirty="0">
                <a:solidFill>
                  <a:srgbClr val="182026"/>
                </a:solidFill>
                <a:latin typeface="-apple-system"/>
              </a:rPr>
              <a:t>使用</a:t>
            </a:r>
            <a:r>
              <a:rPr lang="en-US" altLang="zh-CN" dirty="0" err="1">
                <a:solidFill>
                  <a:srgbClr val="182026"/>
                </a:solidFill>
                <a:latin typeface="-apple-system"/>
              </a:rPr>
              <a:t>seqPCA</a:t>
            </a:r>
            <a:r>
              <a:rPr lang="zh-CN" altLang="en-US" dirty="0">
                <a:solidFill>
                  <a:srgbClr val="182026"/>
                </a:solidFill>
                <a:latin typeface="-apple-system"/>
              </a:rPr>
              <a:t>在</a:t>
            </a:r>
            <a:r>
              <a:rPr lang="zh-CN" altLang="en-US" b="1" dirty="0"/>
              <a:t> </a:t>
            </a:r>
            <a:r>
              <a:rPr lang="en-US" altLang="zh-CN" b="1" dirty="0" err="1"/>
              <a:t>mTDR</a:t>
            </a:r>
            <a:r>
              <a:rPr lang="en-US" altLang="zh-CN" b="1" dirty="0"/>
              <a:t> </a:t>
            </a:r>
            <a:r>
              <a:rPr lang="zh-CN" altLang="en-US" b="1" dirty="0"/>
              <a:t>识别的子空间数据中获取一组可解释的轴</a:t>
            </a:r>
            <a:r>
              <a:rPr lang="zh-CN" altLang="en-US" dirty="0">
                <a:solidFill>
                  <a:srgbClr val="182026"/>
                </a:solidFill>
                <a:latin typeface="-apple-system"/>
              </a:rPr>
              <a:t>来找到</a:t>
            </a:r>
            <a:r>
              <a:rPr lang="zh-CN" altLang="en-US" b="1" dirty="0">
                <a:solidFill>
                  <a:srgbClr val="182026"/>
                </a:solidFill>
                <a:latin typeface="-apple-system"/>
              </a:rPr>
              <a:t>这个变换的方向在什么时候变化以及确切的方向</a:t>
            </a:r>
            <a:endParaRPr lang="en-US" altLang="zh-CN" b="1" dirty="0">
              <a:solidFill>
                <a:srgbClr val="182026"/>
              </a:solidFill>
              <a:latin typeface="-apple-system"/>
            </a:endParaRPr>
          </a:p>
          <a:p>
            <a:r>
              <a:rPr lang="zh-CN" altLang="en-US" dirty="0">
                <a:solidFill>
                  <a:srgbClr val="182026"/>
                </a:solidFill>
                <a:latin typeface="-apple-system"/>
              </a:rPr>
              <a:t>用</a:t>
            </a:r>
            <a:r>
              <a:rPr lang="en-US" altLang="zh-CN" dirty="0" err="1">
                <a:solidFill>
                  <a:srgbClr val="182026"/>
                </a:solidFill>
                <a:latin typeface="-apple-system"/>
              </a:rPr>
              <a:t>SeqPCA</a:t>
            </a:r>
            <a:r>
              <a:rPr lang="zh-CN" altLang="en-US" dirty="0">
                <a:solidFill>
                  <a:srgbClr val="182026"/>
                </a:solidFill>
                <a:latin typeface="-apple-system"/>
              </a:rPr>
              <a:t>得到的序列的轴被标记维 ‘</a:t>
            </a:r>
            <a:r>
              <a:rPr lang="en-US" altLang="zh-CN" dirty="0">
                <a:solidFill>
                  <a:srgbClr val="182026"/>
                </a:solidFill>
                <a:latin typeface="-apple-system"/>
              </a:rPr>
              <a:t>early</a:t>
            </a:r>
            <a:r>
              <a:rPr lang="zh-CN" altLang="en-US" dirty="0">
                <a:solidFill>
                  <a:srgbClr val="182026"/>
                </a:solidFill>
                <a:latin typeface="-apple-system"/>
              </a:rPr>
              <a:t>’，‘</a:t>
            </a:r>
            <a:r>
              <a:rPr lang="en-US" altLang="zh-CN" dirty="0">
                <a:solidFill>
                  <a:srgbClr val="182026"/>
                </a:solidFill>
                <a:latin typeface="-apple-system"/>
              </a:rPr>
              <a:t>middle</a:t>
            </a:r>
            <a:r>
              <a:rPr lang="zh-CN" altLang="en-US" dirty="0">
                <a:solidFill>
                  <a:srgbClr val="182026"/>
                </a:solidFill>
                <a:latin typeface="-apple-system"/>
              </a:rPr>
              <a:t>’</a:t>
            </a:r>
            <a:r>
              <a:rPr lang="en-US" altLang="zh-CN" dirty="0">
                <a:solidFill>
                  <a:srgbClr val="182026"/>
                </a:solidFill>
                <a:latin typeface="-apple-system"/>
              </a:rPr>
              <a:t> </a:t>
            </a:r>
            <a:r>
              <a:rPr lang="zh-CN" altLang="en-US" dirty="0">
                <a:solidFill>
                  <a:srgbClr val="182026"/>
                </a:solidFill>
                <a:latin typeface="-apple-system"/>
              </a:rPr>
              <a:t>，‘</a:t>
            </a:r>
            <a:r>
              <a:rPr lang="en-US" altLang="zh-CN" dirty="0">
                <a:solidFill>
                  <a:srgbClr val="182026"/>
                </a:solidFill>
                <a:latin typeface="-apple-system"/>
              </a:rPr>
              <a:t>late</a:t>
            </a:r>
            <a:r>
              <a:rPr lang="zh-CN" altLang="en-US" dirty="0">
                <a:solidFill>
                  <a:srgbClr val="182026"/>
                </a:solidFill>
                <a:latin typeface="-apple-system"/>
              </a:rPr>
              <a:t>’</a:t>
            </a:r>
            <a:r>
              <a:rPr lang="en-US" altLang="zh-CN" dirty="0">
                <a:solidFill>
                  <a:srgbClr val="182026"/>
                </a:solidFill>
                <a:latin typeface="-apple-system"/>
              </a:rPr>
              <a:t> </a:t>
            </a:r>
            <a:endParaRPr lang="zh-CN" altLang="en-US" dirty="0"/>
          </a:p>
          <a:p>
            <a:endParaRPr lang="zh-CN" altLang="en-US" dirty="0"/>
          </a:p>
          <a:p>
            <a:endParaRPr lang="zh-CN" altLang="en-US" dirty="0"/>
          </a:p>
        </p:txBody>
      </p:sp>
      <p:sp>
        <p:nvSpPr>
          <p:cNvPr id="17" name="标题 1">
            <a:extLst>
              <a:ext uri="{FF2B5EF4-FFF2-40B4-BE49-F238E27FC236}">
                <a16:creationId xmlns:a16="http://schemas.microsoft.com/office/drawing/2014/main" id="{D4B7159F-6C59-401D-ACA5-98C8D1D0AFE6}"/>
              </a:ext>
            </a:extLst>
          </p:cNvPr>
          <p:cNvSpPr txBox="1">
            <a:spLocks/>
          </p:cNvSpPr>
          <p:nvPr/>
        </p:nvSpPr>
        <p:spPr>
          <a:xfrm>
            <a:off x="852949" y="130218"/>
            <a:ext cx="9087464" cy="870160"/>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主要结果二</a:t>
            </a:r>
            <a:r>
              <a:rPr kumimoji="1" lang="en-US" altLang="zh-CN" dirty="0"/>
              <a:t>:</a:t>
            </a:r>
            <a:r>
              <a:rPr kumimoji="1" lang="zh-CN" altLang="en-US" dirty="0"/>
              <a:t>状态空间轨迹揭示了动态编码。</a:t>
            </a:r>
          </a:p>
        </p:txBody>
      </p:sp>
    </p:spTree>
    <p:extLst>
      <p:ext uri="{BB962C8B-B14F-4D97-AF65-F5344CB8AC3E}">
        <p14:creationId xmlns:p14="http://schemas.microsoft.com/office/powerpoint/2010/main" val="3570362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FAD96F04-1B33-495A-B2A9-6F9A44D47AFB}"/>
              </a:ext>
            </a:extLst>
          </p:cNvPr>
          <p:cNvSpPr/>
          <p:nvPr/>
        </p:nvSpPr>
        <p:spPr>
          <a:xfrm>
            <a:off x="852948" y="1931601"/>
            <a:ext cx="5090651" cy="2308324"/>
          </a:xfrm>
          <a:prstGeom prst="rect">
            <a:avLst/>
          </a:prstGeom>
        </p:spPr>
        <p:txBody>
          <a:bodyPr wrap="square">
            <a:spAutoFit/>
          </a:bodyPr>
          <a:lstStyle/>
          <a:p>
            <a:pPr marL="285750" indent="-285750">
              <a:buFont typeface="Arial" panose="020B0604020202020204" pitchFamily="34" charset="0"/>
              <a:buChar char="•"/>
            </a:pPr>
            <a:r>
              <a:rPr lang="zh-CN" altLang="en-US" b="0" i="0" dirty="0">
                <a:solidFill>
                  <a:srgbClr val="182026"/>
                </a:solidFill>
                <a:effectLst/>
                <a:latin typeface="-apple-system"/>
              </a:rPr>
              <a:t>我们发现早期刺激轴的短暂性类似于使用 </a:t>
            </a:r>
            <a:r>
              <a:rPr lang="en-US" altLang="zh-CN" b="0" i="0" dirty="0">
                <a:solidFill>
                  <a:srgbClr val="182026"/>
                </a:solidFill>
                <a:effectLst/>
                <a:latin typeface="-apple-system"/>
              </a:rPr>
              <a:t>TDR </a:t>
            </a:r>
            <a:r>
              <a:rPr lang="zh-CN" altLang="en-US" b="0" i="0" dirty="0">
                <a:solidFill>
                  <a:srgbClr val="182026"/>
                </a:solidFill>
                <a:effectLst/>
                <a:latin typeface="-apple-system"/>
              </a:rPr>
              <a:t>方法的刺激编码。事实上，我们发现我们的早期轴与 </a:t>
            </a:r>
            <a:r>
              <a:rPr lang="en-US" altLang="zh-CN" b="0" i="0" dirty="0">
                <a:solidFill>
                  <a:srgbClr val="182026"/>
                </a:solidFill>
                <a:effectLst/>
                <a:latin typeface="-apple-system"/>
              </a:rPr>
              <a:t>TDR </a:t>
            </a:r>
            <a:r>
              <a:rPr lang="zh-CN" altLang="en-US" b="0" i="0" dirty="0">
                <a:solidFill>
                  <a:srgbClr val="182026"/>
                </a:solidFill>
                <a:effectLst/>
                <a:latin typeface="-apple-system"/>
              </a:rPr>
              <a:t>轴有很好的相关性</a:t>
            </a:r>
            <a:endParaRPr lang="en-US" altLang="zh-CN" b="0" i="0" dirty="0">
              <a:solidFill>
                <a:srgbClr val="182026"/>
              </a:solidFill>
              <a:effectLst/>
              <a:latin typeface="-apple-system"/>
            </a:endParaRPr>
          </a:p>
          <a:p>
            <a:pPr marL="285750" indent="-285750">
              <a:buFont typeface="Arial" panose="020B0604020202020204" pitchFamily="34" charset="0"/>
              <a:buChar char="•"/>
            </a:pPr>
            <a:r>
              <a:rPr lang="zh-CN" altLang="en-US" dirty="0">
                <a:solidFill>
                  <a:srgbClr val="182026"/>
                </a:solidFill>
                <a:latin typeface="-apple-system"/>
              </a:rPr>
              <a:t>但是</a:t>
            </a:r>
            <a:r>
              <a:rPr lang="en-US" altLang="zh-CN" dirty="0" err="1">
                <a:solidFill>
                  <a:srgbClr val="182026"/>
                </a:solidFill>
                <a:latin typeface="-apple-system"/>
              </a:rPr>
              <a:t>mTDR</a:t>
            </a:r>
            <a:r>
              <a:rPr lang="zh-CN" altLang="en-US" dirty="0">
                <a:solidFill>
                  <a:srgbClr val="182026"/>
                </a:solidFill>
                <a:latin typeface="-apple-system"/>
              </a:rPr>
              <a:t>的神经信号捕获更大的</a:t>
            </a:r>
            <a:r>
              <a:rPr lang="en-US" altLang="zh-CN" dirty="0">
                <a:solidFill>
                  <a:srgbClr val="182026"/>
                </a:solidFill>
                <a:latin typeface="-apple-system"/>
              </a:rPr>
              <a:t>modulation</a:t>
            </a:r>
            <a:r>
              <a:rPr lang="zh-CN" altLang="en-US" dirty="0">
                <a:solidFill>
                  <a:srgbClr val="182026"/>
                </a:solidFill>
                <a:latin typeface="-apple-system"/>
              </a:rPr>
              <a:t>以及更加持久（</a:t>
            </a:r>
            <a:r>
              <a:rPr lang="en-US" altLang="zh-CN" dirty="0">
                <a:solidFill>
                  <a:srgbClr val="182026"/>
                </a:solidFill>
                <a:latin typeface="-apple-system"/>
              </a:rPr>
              <a:t>TDR</a:t>
            </a:r>
            <a:r>
              <a:rPr lang="zh-CN" altLang="en-US" dirty="0">
                <a:solidFill>
                  <a:srgbClr val="182026"/>
                </a:solidFill>
                <a:latin typeface="-apple-system"/>
              </a:rPr>
              <a:t>会快速衰减）</a:t>
            </a:r>
            <a:endParaRPr lang="zh-CN" altLang="en-US" dirty="0"/>
          </a:p>
          <a:p>
            <a:endParaRPr lang="zh-CN" altLang="en-US" dirty="0"/>
          </a:p>
          <a:p>
            <a:endParaRPr lang="zh-CN" altLang="en-US" dirty="0"/>
          </a:p>
          <a:p>
            <a:endParaRPr lang="zh-CN" altLang="en-US" dirty="0"/>
          </a:p>
        </p:txBody>
      </p:sp>
      <p:pic>
        <p:nvPicPr>
          <p:cNvPr id="5" name="图片 4">
            <a:extLst>
              <a:ext uri="{FF2B5EF4-FFF2-40B4-BE49-F238E27FC236}">
                <a16:creationId xmlns:a16="http://schemas.microsoft.com/office/drawing/2014/main" id="{24E517DC-2F78-4CC7-91D7-C4DFFDA35FD3}"/>
              </a:ext>
            </a:extLst>
          </p:cNvPr>
          <p:cNvPicPr>
            <a:picLocks noChangeAspect="1"/>
          </p:cNvPicPr>
          <p:nvPr/>
        </p:nvPicPr>
        <p:blipFill>
          <a:blip r:embed="rId3"/>
          <a:stretch>
            <a:fillRect/>
          </a:stretch>
        </p:blipFill>
        <p:spPr>
          <a:xfrm>
            <a:off x="6228505" y="1581371"/>
            <a:ext cx="5517914" cy="5146411"/>
          </a:xfrm>
          <a:prstGeom prst="rect">
            <a:avLst/>
          </a:prstGeom>
        </p:spPr>
      </p:pic>
      <p:sp>
        <p:nvSpPr>
          <p:cNvPr id="17" name="标题 1">
            <a:extLst>
              <a:ext uri="{FF2B5EF4-FFF2-40B4-BE49-F238E27FC236}">
                <a16:creationId xmlns:a16="http://schemas.microsoft.com/office/drawing/2014/main" id="{183959F6-B68F-407E-8651-E90011D37E6D}"/>
              </a:ext>
            </a:extLst>
          </p:cNvPr>
          <p:cNvSpPr txBox="1">
            <a:spLocks/>
          </p:cNvSpPr>
          <p:nvPr/>
        </p:nvSpPr>
        <p:spPr>
          <a:xfrm>
            <a:off x="852949" y="130218"/>
            <a:ext cx="9087464" cy="870160"/>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主要结果二</a:t>
            </a:r>
            <a:r>
              <a:rPr kumimoji="1" lang="en-US" altLang="zh-CN" dirty="0"/>
              <a:t>:</a:t>
            </a:r>
            <a:r>
              <a:rPr kumimoji="1" lang="zh-CN" altLang="en-US" dirty="0"/>
              <a:t>状态空间轨迹揭示了动态编码。</a:t>
            </a:r>
          </a:p>
        </p:txBody>
      </p:sp>
      <p:sp>
        <p:nvSpPr>
          <p:cNvPr id="11" name="内容占位符 2">
            <a:extLst>
              <a:ext uri="{FF2B5EF4-FFF2-40B4-BE49-F238E27FC236}">
                <a16:creationId xmlns:a16="http://schemas.microsoft.com/office/drawing/2014/main" id="{5612C9DD-3B0C-4E67-8CD2-3B1E5F96DAA9}"/>
              </a:ext>
            </a:extLst>
          </p:cNvPr>
          <p:cNvSpPr txBox="1">
            <a:spLocks/>
          </p:cNvSpPr>
          <p:nvPr/>
        </p:nvSpPr>
        <p:spPr>
          <a:xfrm>
            <a:off x="236067" y="826784"/>
            <a:ext cx="11763741" cy="1061441"/>
          </a:xfrm>
          <a:prstGeom prst="rect">
            <a:avLst/>
          </a:prstGeom>
        </p:spPr>
        <p:txBody>
          <a:bodyPr vert="horz" lIns="135005" tIns="67502" rIns="135005" bIns="67502"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目标：为了探索决策形成过程中群体水平编码的动态变化，我们检查了从</a:t>
            </a:r>
            <a:r>
              <a:rPr kumimoji="1" lang="en-US" altLang="zh-CN" b="1" dirty="0">
                <a:solidFill>
                  <a:schemeClr val="accent1">
                    <a:lumMod val="75000"/>
                  </a:schemeClr>
                </a:solidFill>
              </a:rPr>
              <a:t>held-out</a:t>
            </a:r>
            <a:r>
              <a:rPr kumimoji="1" lang="zh-CN" altLang="en-US" b="1" dirty="0">
                <a:solidFill>
                  <a:schemeClr val="accent1">
                    <a:lumMod val="75000"/>
                  </a:schemeClr>
                </a:solidFill>
              </a:rPr>
              <a:t>的数据到估计的子空间的神经活动投射</a:t>
            </a:r>
            <a:endParaRPr kumimoji="1" lang="en-US" altLang="zh-CN" b="1" dirty="0">
              <a:solidFill>
                <a:schemeClr val="accent1">
                  <a:lumMod val="75000"/>
                </a:schemeClr>
              </a:solidFill>
            </a:endParaRPr>
          </a:p>
        </p:txBody>
      </p:sp>
    </p:spTree>
    <p:extLst>
      <p:ext uri="{BB962C8B-B14F-4D97-AF65-F5344CB8AC3E}">
        <p14:creationId xmlns:p14="http://schemas.microsoft.com/office/powerpoint/2010/main" val="788210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FAD96F04-1B33-495A-B2A9-6F9A44D47AFB}"/>
              </a:ext>
            </a:extLst>
          </p:cNvPr>
          <p:cNvSpPr/>
          <p:nvPr/>
        </p:nvSpPr>
        <p:spPr>
          <a:xfrm>
            <a:off x="868207" y="1881459"/>
            <a:ext cx="4721368" cy="923330"/>
          </a:xfrm>
          <a:prstGeom prst="rect">
            <a:avLst/>
          </a:prstGeom>
        </p:spPr>
        <p:txBody>
          <a:bodyPr wrap="square">
            <a:spAutoFit/>
          </a:bodyPr>
          <a:lstStyle/>
          <a:p>
            <a:r>
              <a:rPr lang="zh-CN" altLang="en-US" dirty="0"/>
              <a:t>每个任务的子空间都表现出相似的线性增长后旋转的结构特点</a:t>
            </a:r>
          </a:p>
          <a:p>
            <a:endParaRPr lang="zh-CN" altLang="en-US" dirty="0"/>
          </a:p>
        </p:txBody>
      </p:sp>
      <p:pic>
        <p:nvPicPr>
          <p:cNvPr id="4" name="图片 3">
            <a:extLst>
              <a:ext uri="{FF2B5EF4-FFF2-40B4-BE49-F238E27FC236}">
                <a16:creationId xmlns:a16="http://schemas.microsoft.com/office/drawing/2014/main" id="{F28C5A80-FF1E-4428-B68B-EC4B0C5989AD}"/>
              </a:ext>
            </a:extLst>
          </p:cNvPr>
          <p:cNvPicPr>
            <a:picLocks noChangeAspect="1"/>
          </p:cNvPicPr>
          <p:nvPr/>
        </p:nvPicPr>
        <p:blipFill>
          <a:blip r:embed="rId3"/>
          <a:stretch>
            <a:fillRect/>
          </a:stretch>
        </p:blipFill>
        <p:spPr>
          <a:xfrm>
            <a:off x="6369786" y="1790095"/>
            <a:ext cx="4452967" cy="4197744"/>
          </a:xfrm>
          <a:prstGeom prst="rect">
            <a:avLst/>
          </a:prstGeom>
        </p:spPr>
      </p:pic>
      <p:sp>
        <p:nvSpPr>
          <p:cNvPr id="12" name="标题 1">
            <a:extLst>
              <a:ext uri="{FF2B5EF4-FFF2-40B4-BE49-F238E27FC236}">
                <a16:creationId xmlns:a16="http://schemas.microsoft.com/office/drawing/2014/main" id="{C15411B7-D804-4216-8E46-ACE683F91891}"/>
              </a:ext>
            </a:extLst>
          </p:cNvPr>
          <p:cNvSpPr txBox="1">
            <a:spLocks/>
          </p:cNvSpPr>
          <p:nvPr/>
        </p:nvSpPr>
        <p:spPr>
          <a:xfrm>
            <a:off x="852949" y="130218"/>
            <a:ext cx="9087464" cy="870160"/>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主要结果二</a:t>
            </a:r>
            <a:r>
              <a:rPr kumimoji="1" lang="en-US" altLang="zh-CN" dirty="0"/>
              <a:t>:</a:t>
            </a:r>
            <a:r>
              <a:rPr kumimoji="1" lang="zh-CN" altLang="en-US" dirty="0"/>
              <a:t>状态空间轨迹揭示了动态编码。</a:t>
            </a:r>
          </a:p>
        </p:txBody>
      </p:sp>
      <p:sp>
        <p:nvSpPr>
          <p:cNvPr id="11" name="内容占位符 2">
            <a:extLst>
              <a:ext uri="{FF2B5EF4-FFF2-40B4-BE49-F238E27FC236}">
                <a16:creationId xmlns:a16="http://schemas.microsoft.com/office/drawing/2014/main" id="{591BE36C-2E94-4F73-ADC1-28E95CB55907}"/>
              </a:ext>
            </a:extLst>
          </p:cNvPr>
          <p:cNvSpPr txBox="1">
            <a:spLocks/>
          </p:cNvSpPr>
          <p:nvPr/>
        </p:nvSpPr>
        <p:spPr>
          <a:xfrm>
            <a:off x="236067" y="826784"/>
            <a:ext cx="11763741" cy="1061441"/>
          </a:xfrm>
          <a:prstGeom prst="rect">
            <a:avLst/>
          </a:prstGeom>
        </p:spPr>
        <p:txBody>
          <a:bodyPr vert="horz" lIns="135005" tIns="67502" rIns="135005" bIns="67502"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目标：为了探索决策形成过程中群体水平编码的动态变化，我们检查了从</a:t>
            </a:r>
            <a:r>
              <a:rPr kumimoji="1" lang="en-US" altLang="zh-CN" b="1" dirty="0">
                <a:solidFill>
                  <a:schemeClr val="accent1">
                    <a:lumMod val="75000"/>
                  </a:schemeClr>
                </a:solidFill>
              </a:rPr>
              <a:t>held-out</a:t>
            </a:r>
            <a:r>
              <a:rPr kumimoji="1" lang="zh-CN" altLang="en-US" b="1" dirty="0">
                <a:solidFill>
                  <a:schemeClr val="accent1">
                    <a:lumMod val="75000"/>
                  </a:schemeClr>
                </a:solidFill>
              </a:rPr>
              <a:t>的数据到估计的子空间的神经活动投射</a:t>
            </a:r>
            <a:endParaRPr kumimoji="1" lang="en-US" altLang="zh-CN" b="1" dirty="0">
              <a:solidFill>
                <a:schemeClr val="accent1">
                  <a:lumMod val="75000"/>
                </a:schemeClr>
              </a:solidFill>
            </a:endParaRPr>
          </a:p>
        </p:txBody>
      </p:sp>
    </p:spTree>
    <p:extLst>
      <p:ext uri="{BB962C8B-B14F-4D97-AF65-F5344CB8AC3E}">
        <p14:creationId xmlns:p14="http://schemas.microsoft.com/office/powerpoint/2010/main" val="1054385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FAD96F04-1B33-495A-B2A9-6F9A44D47AFB}"/>
              </a:ext>
            </a:extLst>
          </p:cNvPr>
          <p:cNvSpPr/>
          <p:nvPr/>
        </p:nvSpPr>
        <p:spPr>
          <a:xfrm>
            <a:off x="868207" y="1881459"/>
            <a:ext cx="4721368" cy="2862322"/>
          </a:xfrm>
          <a:prstGeom prst="rect">
            <a:avLst/>
          </a:prstGeom>
        </p:spPr>
        <p:txBody>
          <a:bodyPr wrap="square">
            <a:spAutoFit/>
          </a:bodyPr>
          <a:lstStyle/>
          <a:p>
            <a:r>
              <a:rPr lang="zh-CN" altLang="en-US" b="0" i="0" dirty="0">
                <a:solidFill>
                  <a:srgbClr val="182026"/>
                </a:solidFill>
                <a:effectLst/>
                <a:latin typeface="-apple-system"/>
              </a:rPr>
              <a:t>在早期轴活动达到峰值并且中轴活动开始后，神经群体活动对运动、颜色、选择和上下文的预测表现出旋转。（可以通过神经轨迹在中后期时跨越多个轴来初步佐证）</a:t>
            </a:r>
            <a:endParaRPr lang="en-US" altLang="zh-CN" b="0" i="0" dirty="0">
              <a:solidFill>
                <a:srgbClr val="182026"/>
              </a:solidFill>
              <a:effectLst/>
              <a:latin typeface="-apple-system"/>
            </a:endParaRPr>
          </a:p>
          <a:p>
            <a:r>
              <a:rPr lang="zh-CN" altLang="en-US" dirty="0">
                <a:solidFill>
                  <a:srgbClr val="182026"/>
                </a:solidFill>
                <a:latin typeface="-apple-system"/>
              </a:rPr>
              <a:t>为了证明确实是旋转特性（因为</a:t>
            </a:r>
            <a:r>
              <a:rPr lang="zh-CN" altLang="en-US" sz="1800" b="0" i="0" dirty="0">
                <a:solidFill>
                  <a:srgbClr val="182026"/>
                </a:solidFill>
                <a:effectLst/>
                <a:latin typeface="-apple-system"/>
              </a:rPr>
              <a:t>尽管旋转本质上是≥</a:t>
            </a:r>
            <a:r>
              <a:rPr lang="en-US" altLang="zh-CN" sz="1800" b="0" i="0" dirty="0">
                <a:solidFill>
                  <a:srgbClr val="182026"/>
                </a:solidFill>
                <a:effectLst/>
                <a:latin typeface="-apple-system"/>
              </a:rPr>
              <a:t>2</a:t>
            </a:r>
            <a:r>
              <a:rPr lang="zh-CN" altLang="en-US" sz="1800" b="0" i="0" dirty="0">
                <a:solidFill>
                  <a:srgbClr val="182026"/>
                </a:solidFill>
                <a:effectLst/>
                <a:latin typeface="-apple-system"/>
              </a:rPr>
              <a:t>维的，但我们发现轨迹≥</a:t>
            </a:r>
            <a:r>
              <a:rPr lang="en-US" altLang="zh-CN" sz="1800" b="0" i="0" dirty="0">
                <a:solidFill>
                  <a:srgbClr val="182026"/>
                </a:solidFill>
                <a:effectLst/>
                <a:latin typeface="-apple-system"/>
              </a:rPr>
              <a:t>2</a:t>
            </a:r>
            <a:r>
              <a:rPr lang="zh-CN" altLang="en-US" sz="1800" b="0" i="0" dirty="0">
                <a:solidFill>
                  <a:srgbClr val="182026"/>
                </a:solidFill>
                <a:effectLst/>
                <a:latin typeface="-apple-system"/>
              </a:rPr>
              <a:t>维这一事实并不意味着旋转。</a:t>
            </a:r>
            <a:r>
              <a:rPr lang="zh-CN" altLang="en-US" dirty="0">
                <a:solidFill>
                  <a:srgbClr val="182026"/>
                </a:solidFill>
                <a:latin typeface="-apple-system"/>
              </a:rPr>
              <a:t>）故用</a:t>
            </a:r>
            <a:r>
              <a:rPr lang="en-US" altLang="zh-CN" b="1" dirty="0" err="1">
                <a:solidFill>
                  <a:srgbClr val="182026"/>
                </a:solidFill>
                <a:latin typeface="-apple-system"/>
              </a:rPr>
              <a:t>jPCA</a:t>
            </a:r>
            <a:r>
              <a:rPr lang="zh-CN" altLang="en-US" b="1" dirty="0">
                <a:solidFill>
                  <a:srgbClr val="182026"/>
                </a:solidFill>
                <a:latin typeface="-apple-system"/>
              </a:rPr>
              <a:t>检验旋转，</a:t>
            </a:r>
            <a:endParaRPr lang="en-US" altLang="zh-CN" b="1" dirty="0">
              <a:solidFill>
                <a:srgbClr val="182026"/>
              </a:solidFill>
              <a:latin typeface="-apple-system"/>
            </a:endParaRPr>
          </a:p>
          <a:p>
            <a:r>
              <a:rPr lang="zh-CN" altLang="en-US" b="1" dirty="0">
                <a:solidFill>
                  <a:srgbClr val="182026"/>
                </a:solidFill>
                <a:latin typeface="-apple-system"/>
              </a:rPr>
              <a:t>结果：图上明显看到了旋转结构，并且数值上解释了大部分的</a:t>
            </a:r>
            <a:r>
              <a:rPr lang="en-US" altLang="zh-CN" b="1" dirty="0">
                <a:solidFill>
                  <a:srgbClr val="182026"/>
                </a:solidFill>
                <a:latin typeface="-apple-system"/>
              </a:rPr>
              <a:t>variance</a:t>
            </a:r>
            <a:endParaRPr lang="zh-CN" altLang="en-US" b="1" dirty="0"/>
          </a:p>
          <a:p>
            <a:endParaRPr lang="zh-CN" altLang="en-US" dirty="0"/>
          </a:p>
        </p:txBody>
      </p:sp>
      <p:pic>
        <p:nvPicPr>
          <p:cNvPr id="4" name="图片 3">
            <a:extLst>
              <a:ext uri="{FF2B5EF4-FFF2-40B4-BE49-F238E27FC236}">
                <a16:creationId xmlns:a16="http://schemas.microsoft.com/office/drawing/2014/main" id="{F28C5A80-FF1E-4428-B68B-EC4B0C5989AD}"/>
              </a:ext>
            </a:extLst>
          </p:cNvPr>
          <p:cNvPicPr>
            <a:picLocks noChangeAspect="1"/>
          </p:cNvPicPr>
          <p:nvPr/>
        </p:nvPicPr>
        <p:blipFill rotWithShape="1">
          <a:blip r:embed="rId3"/>
          <a:srcRect r="47967" b="46606"/>
          <a:stretch/>
        </p:blipFill>
        <p:spPr>
          <a:xfrm>
            <a:off x="5554575" y="1237118"/>
            <a:ext cx="2452240" cy="2372146"/>
          </a:xfrm>
          <a:prstGeom prst="rect">
            <a:avLst/>
          </a:prstGeom>
        </p:spPr>
      </p:pic>
      <p:sp>
        <p:nvSpPr>
          <p:cNvPr id="12" name="标题 1">
            <a:extLst>
              <a:ext uri="{FF2B5EF4-FFF2-40B4-BE49-F238E27FC236}">
                <a16:creationId xmlns:a16="http://schemas.microsoft.com/office/drawing/2014/main" id="{C15411B7-D804-4216-8E46-ACE683F91891}"/>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主要结果三：轨迹表现出旋转动力学</a:t>
            </a:r>
          </a:p>
        </p:txBody>
      </p:sp>
      <p:pic>
        <p:nvPicPr>
          <p:cNvPr id="9" name="图片 8">
            <a:extLst>
              <a:ext uri="{FF2B5EF4-FFF2-40B4-BE49-F238E27FC236}">
                <a16:creationId xmlns:a16="http://schemas.microsoft.com/office/drawing/2014/main" id="{3079EB92-0E8C-460B-B24C-E199A6683FB2}"/>
              </a:ext>
            </a:extLst>
          </p:cNvPr>
          <p:cNvPicPr>
            <a:picLocks noChangeAspect="1"/>
          </p:cNvPicPr>
          <p:nvPr/>
        </p:nvPicPr>
        <p:blipFill>
          <a:blip r:embed="rId4"/>
          <a:stretch>
            <a:fillRect/>
          </a:stretch>
        </p:blipFill>
        <p:spPr>
          <a:xfrm>
            <a:off x="8121500" y="1332952"/>
            <a:ext cx="3694595" cy="3234305"/>
          </a:xfrm>
          <a:prstGeom prst="rect">
            <a:avLst/>
          </a:prstGeom>
        </p:spPr>
      </p:pic>
      <p:pic>
        <p:nvPicPr>
          <p:cNvPr id="11" name="图片 10">
            <a:extLst>
              <a:ext uri="{FF2B5EF4-FFF2-40B4-BE49-F238E27FC236}">
                <a16:creationId xmlns:a16="http://schemas.microsoft.com/office/drawing/2014/main" id="{D3C06388-841A-449F-AB90-B955566F128D}"/>
              </a:ext>
            </a:extLst>
          </p:cNvPr>
          <p:cNvPicPr>
            <a:picLocks noChangeAspect="1"/>
          </p:cNvPicPr>
          <p:nvPr/>
        </p:nvPicPr>
        <p:blipFill>
          <a:blip r:embed="rId5"/>
          <a:stretch>
            <a:fillRect/>
          </a:stretch>
        </p:blipFill>
        <p:spPr>
          <a:xfrm>
            <a:off x="8377998" y="4707123"/>
            <a:ext cx="3831907" cy="1978231"/>
          </a:xfrm>
          <a:prstGeom prst="rect">
            <a:avLst/>
          </a:prstGeom>
        </p:spPr>
      </p:pic>
      <p:sp>
        <p:nvSpPr>
          <p:cNvPr id="13" name="内容占位符 2">
            <a:extLst>
              <a:ext uri="{FF2B5EF4-FFF2-40B4-BE49-F238E27FC236}">
                <a16:creationId xmlns:a16="http://schemas.microsoft.com/office/drawing/2014/main" id="{90103366-2C47-4B10-8DC5-07F4F62F3A6D}"/>
              </a:ext>
            </a:extLst>
          </p:cNvPr>
          <p:cNvSpPr txBox="1">
            <a:spLocks/>
          </p:cNvSpPr>
          <p:nvPr/>
        </p:nvSpPr>
        <p:spPr>
          <a:xfrm>
            <a:off x="236067" y="826784"/>
            <a:ext cx="11763741" cy="1061441"/>
          </a:xfrm>
          <a:prstGeom prst="rect">
            <a:avLst/>
          </a:prstGeom>
        </p:spPr>
        <p:txBody>
          <a:bodyPr vert="horz" lIns="135005" tIns="67502" rIns="135005" bIns="67502"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目标：为了探索决策形成过程中群体水平编码的动态变化，我们检查了从</a:t>
            </a:r>
            <a:r>
              <a:rPr kumimoji="1" lang="en-US" altLang="zh-CN" b="1" dirty="0">
                <a:solidFill>
                  <a:schemeClr val="accent1">
                    <a:lumMod val="75000"/>
                  </a:schemeClr>
                </a:solidFill>
              </a:rPr>
              <a:t>held-out</a:t>
            </a:r>
            <a:r>
              <a:rPr kumimoji="1" lang="zh-CN" altLang="en-US" b="1" dirty="0">
                <a:solidFill>
                  <a:schemeClr val="accent1">
                    <a:lumMod val="75000"/>
                  </a:schemeClr>
                </a:solidFill>
              </a:rPr>
              <a:t>的数据到估计的子空间的神经活动投射</a:t>
            </a:r>
            <a:endParaRPr kumimoji="1" lang="en-US" altLang="zh-CN" b="1" dirty="0">
              <a:solidFill>
                <a:schemeClr val="accent1">
                  <a:lumMod val="75000"/>
                </a:schemeClr>
              </a:solidFill>
            </a:endParaRPr>
          </a:p>
        </p:txBody>
      </p:sp>
    </p:spTree>
    <p:extLst>
      <p:ext uri="{BB962C8B-B14F-4D97-AF65-F5344CB8AC3E}">
        <p14:creationId xmlns:p14="http://schemas.microsoft.com/office/powerpoint/2010/main" val="3682909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868207" y="1161760"/>
            <a:ext cx="10774064" cy="5209543"/>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400859"/>
            <a:ext cx="9087464" cy="7157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a:t>SUMMARY</a:t>
            </a:r>
            <a:endParaRPr kumimoji="1" lang="zh-CN" altLang="en-US" dirty="0"/>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50000"/>
                  </a:schemeClr>
                </a:solidFill>
                <a:latin typeface="Times New Roman" panose="02020603050405020304" pitchFamily="18" charset="0"/>
                <a:cs typeface="Times New Roman" panose="02020603050405020304" pitchFamily="18" charset="0"/>
              </a:rPr>
              <a:t>目标：</a:t>
            </a:r>
            <a:r>
              <a:rPr lang="zh-CN" altLang="en-US" dirty="0"/>
              <a:t>前额叶皮层（</a:t>
            </a:r>
            <a:r>
              <a:rPr lang="en-US" altLang="zh-CN" dirty="0"/>
              <a:t>PFC</a:t>
            </a:r>
            <a:r>
              <a:rPr lang="zh-CN" altLang="en-US" dirty="0"/>
              <a:t>）在依赖情境的感知决策中起着关键作用。我们提出了一种新的方法来研究了神经群体如何编码情境中的不同任务（</a:t>
            </a:r>
            <a:r>
              <a:rPr lang="zh-CN" altLang="en-US" b="1" dirty="0"/>
              <a:t>不同任务 </a:t>
            </a:r>
            <a:r>
              <a:rPr lang="zh-CN" altLang="en-US" dirty="0"/>
              <a:t>关联 </a:t>
            </a:r>
            <a:r>
              <a:rPr lang="zh-CN" altLang="en-US" b="1" dirty="0"/>
              <a:t>不同维度</a:t>
            </a:r>
            <a:r>
              <a:rPr lang="zh-CN" altLang="en-US" dirty="0"/>
              <a:t>的神经低维空间）。</a:t>
            </a:r>
            <a:endParaRPr lang="en-US" altLang="zh-CN" sz="1700" dirty="0"/>
          </a:p>
          <a:p>
            <a:pPr marL="457200" lvl="1" indent="0">
              <a:lnSpc>
                <a:spcPct val="150000"/>
              </a:lnSpc>
              <a:buNone/>
            </a:pPr>
            <a:r>
              <a:rPr kumimoji="1" lang="zh-CN" altLang="en-US" b="1" dirty="0">
                <a:solidFill>
                  <a:schemeClr val="accent1">
                    <a:lumMod val="50000"/>
                  </a:schemeClr>
                </a:solidFill>
                <a:latin typeface="Times New Roman" panose="02020603050405020304" pitchFamily="18" charset="0"/>
                <a:cs typeface="Times New Roman" panose="02020603050405020304" pitchFamily="18" charset="0"/>
              </a:rPr>
              <a:t>方法：</a:t>
            </a:r>
            <a:r>
              <a:rPr kumimoji="1" lang="en-US" altLang="zh-CN" b="1" dirty="0" err="1">
                <a:latin typeface="Times New Roman" panose="02020603050405020304" pitchFamily="18" charset="0"/>
                <a:cs typeface="Times New Roman" panose="02020603050405020304" pitchFamily="18" charset="0"/>
              </a:rPr>
              <a:t>mTDR</a:t>
            </a:r>
            <a:r>
              <a:rPr kumimoji="1" lang="zh-CN" altLang="en-US" b="1" dirty="0">
                <a:latin typeface="Times New Roman" panose="02020603050405020304" pitchFamily="18" charset="0"/>
                <a:cs typeface="Times New Roman" panose="02020603050405020304" pitchFamily="18" charset="0"/>
              </a:rPr>
              <a:t>（</a:t>
            </a:r>
            <a:r>
              <a:rPr kumimoji="1" lang="en-US" altLang="zh-CN" b="1" dirty="0">
                <a:latin typeface="Times New Roman" panose="02020603050405020304" pitchFamily="18" charset="0"/>
                <a:cs typeface="Times New Roman" panose="02020603050405020304" pitchFamily="18" charset="0"/>
              </a:rPr>
              <a:t>model-based targeted dimensionality</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reduction</a:t>
            </a:r>
            <a:r>
              <a:rPr kumimoji="1" lang="zh-CN" altLang="en-US" b="1" dirty="0">
                <a:latin typeface="Times New Roman" panose="02020603050405020304" pitchFamily="18" charset="0"/>
                <a:cs typeface="Times New Roman" panose="02020603050405020304" pitchFamily="18" charset="0"/>
              </a:rPr>
              <a:t>）</a:t>
            </a:r>
            <a:endParaRPr lang="en-US" altLang="zh-CN" sz="2100" dirty="0"/>
          </a:p>
          <a:p>
            <a:pPr marL="457200" lvl="1" indent="0">
              <a:lnSpc>
                <a:spcPct val="150000"/>
              </a:lnSpc>
              <a:buNone/>
            </a:pPr>
            <a:r>
              <a:rPr kumimoji="1" lang="zh-CN" altLang="en-US" b="1" dirty="0">
                <a:solidFill>
                  <a:schemeClr val="accent1">
                    <a:lumMod val="50000"/>
                  </a:schemeClr>
                </a:solidFill>
                <a:latin typeface="Times New Roman" panose="02020603050405020304" pitchFamily="18" charset="0"/>
                <a:cs typeface="Times New Roman" panose="02020603050405020304" pitchFamily="18" charset="0"/>
              </a:rPr>
              <a:t>主要结果：</a:t>
            </a:r>
            <a:endParaRPr kumimoji="1" lang="en-US" altLang="zh-CN" b="1" dirty="0">
              <a:solidFill>
                <a:schemeClr val="accent1">
                  <a:lumMod val="50000"/>
                </a:schemeClr>
              </a:solidFill>
              <a:latin typeface="Times New Roman" panose="02020603050405020304" pitchFamily="18" charset="0"/>
              <a:cs typeface="Times New Roman" panose="02020603050405020304" pitchFamily="18" charset="0"/>
            </a:endParaRPr>
          </a:p>
          <a:p>
            <a:pPr lvl="1">
              <a:lnSpc>
                <a:spcPct val="150000"/>
              </a:lnSpc>
            </a:pPr>
            <a:r>
              <a:rPr lang="zh-CN" altLang="en-US" dirty="0"/>
              <a:t>对于情境、决策以及相关和不相关的感觉信息使用了</a:t>
            </a:r>
            <a:r>
              <a:rPr lang="zh-CN" altLang="en-US" b="1" dirty="0"/>
              <a:t>不同维度的子空间编码</a:t>
            </a:r>
            <a:r>
              <a:rPr lang="zh-CN" altLang="en-US" dirty="0"/>
              <a:t>，找到了各个任务对应的维度。</a:t>
            </a:r>
            <a:endParaRPr lang="en-US" altLang="zh-CN" dirty="0"/>
          </a:p>
          <a:p>
            <a:pPr lvl="1">
              <a:lnSpc>
                <a:spcPct val="150000"/>
              </a:lnSpc>
            </a:pPr>
            <a:r>
              <a:rPr lang="zh-CN" altLang="en-US" dirty="0"/>
              <a:t>表征随着时间的推移而演变，</a:t>
            </a:r>
            <a:r>
              <a:rPr lang="zh-CN" altLang="en-US" b="1" dirty="0"/>
              <a:t>早期是线性积累阶段，随后是具有旋转动力的阶段</a:t>
            </a:r>
            <a:r>
              <a:rPr lang="en-US" altLang="zh-CN" sz="1900" dirty="0"/>
              <a:t>:</a:t>
            </a:r>
          </a:p>
          <a:p>
            <a:pPr lvl="1">
              <a:lnSpc>
                <a:spcPct val="150000"/>
              </a:lnSpc>
            </a:pPr>
            <a:r>
              <a:rPr lang="zh-CN" altLang="en-US" dirty="0"/>
              <a:t>确定了与这些阶段相关的神经活动的维度，并表明造成具有不同阶段的原因不是不同的神经群体，而是来自具有</a:t>
            </a:r>
            <a:r>
              <a:rPr lang="zh-CN" altLang="en-US" b="1" dirty="0"/>
              <a:t>广泛调整</a:t>
            </a:r>
            <a:r>
              <a:rPr lang="zh-CN" altLang="en-US" dirty="0"/>
              <a:t>特征</a:t>
            </a:r>
            <a:r>
              <a:rPr lang="zh-CN" altLang="en-US" b="1" dirty="0"/>
              <a:t>（</a:t>
            </a:r>
            <a:r>
              <a:rPr lang="en-US" altLang="zh-CN" b="1" dirty="0"/>
              <a:t>broad tuning characteristics</a:t>
            </a:r>
            <a:r>
              <a:rPr lang="zh-CN" altLang="en-US" b="1" dirty="0"/>
              <a:t>）</a:t>
            </a:r>
            <a:r>
              <a:rPr lang="zh-CN" altLang="en-US" dirty="0"/>
              <a:t>的单一群体。</a:t>
            </a:r>
            <a:endParaRPr lang="en-US" altLang="zh-CN" sz="1900" dirty="0"/>
          </a:p>
          <a:p>
            <a:pPr lvl="1">
              <a:lnSpc>
                <a:spcPct val="150000"/>
              </a:lnSpc>
            </a:pPr>
            <a:r>
              <a:rPr lang="zh-CN" altLang="en-US" dirty="0"/>
              <a:t>使用基于模型的解码来表明</a:t>
            </a:r>
            <a:r>
              <a:rPr lang="zh-CN" altLang="en-US" b="1" dirty="0"/>
              <a:t>从线性动力学到旋转动力学的转变阶段与解码精度的平稳期相吻合</a:t>
            </a:r>
            <a:r>
              <a:rPr lang="zh-CN" altLang="en-US" dirty="0"/>
              <a:t>，表明</a:t>
            </a:r>
            <a:r>
              <a:rPr lang="en-US" altLang="zh-CN" dirty="0"/>
              <a:t>PFC </a:t>
            </a:r>
            <a:r>
              <a:rPr lang="zh-CN" altLang="en-US" dirty="0"/>
              <a:t>中的</a:t>
            </a:r>
            <a:r>
              <a:rPr lang="zh-CN" altLang="en-US" b="1" dirty="0"/>
              <a:t>旋转动力学保留了刺激整合期间的感知选择信息</a:t>
            </a:r>
            <a:r>
              <a:rPr lang="zh-CN" altLang="en-US" dirty="0"/>
              <a:t>。</a:t>
            </a:r>
            <a:endParaRPr lang="en-US" altLang="zh-CN" sz="1900" dirty="0"/>
          </a:p>
        </p:txBody>
      </p:sp>
    </p:spTree>
    <p:extLst>
      <p:ext uri="{BB962C8B-B14F-4D97-AF65-F5344CB8AC3E}">
        <p14:creationId xmlns:p14="http://schemas.microsoft.com/office/powerpoint/2010/main" val="3725341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内容占位符 2">
            <a:extLst>
              <a:ext uri="{FF2B5EF4-FFF2-40B4-BE49-F238E27FC236}">
                <a16:creationId xmlns:a16="http://schemas.microsoft.com/office/drawing/2014/main" id="{C97956D1-3971-4D72-8FCD-EE9B55FE868B}"/>
              </a:ext>
            </a:extLst>
          </p:cNvPr>
          <p:cNvSpPr txBox="1">
            <a:spLocks/>
          </p:cNvSpPr>
          <p:nvPr/>
        </p:nvSpPr>
        <p:spPr>
          <a:xfrm>
            <a:off x="236067" y="826784"/>
            <a:ext cx="11763741" cy="1061441"/>
          </a:xfrm>
          <a:prstGeom prst="rect">
            <a:avLst/>
          </a:prstGeom>
        </p:spPr>
        <p:txBody>
          <a:bodyPr vert="horz" lIns="135005" tIns="67502" rIns="135005" bIns="67502"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目标：为了严格检查旋转动力学的存在，我们检查了轨迹从中间时期开始到刺激观察结束所经过的旋转角度（图 </a:t>
            </a:r>
            <a:r>
              <a:rPr kumimoji="1" lang="en-US" altLang="zh-CN" b="1" dirty="0">
                <a:solidFill>
                  <a:schemeClr val="accent1">
                    <a:lumMod val="75000"/>
                  </a:schemeClr>
                </a:solidFill>
              </a:rPr>
              <a:t>4f</a:t>
            </a:r>
            <a:r>
              <a:rPr kumimoji="1" lang="zh-CN" altLang="en-US" b="1" dirty="0">
                <a:solidFill>
                  <a:schemeClr val="accent1">
                    <a:lumMod val="75000"/>
                  </a:schemeClr>
                </a:solidFill>
              </a:rPr>
              <a:t>）</a:t>
            </a:r>
            <a:endParaRPr kumimoji="1" lang="en-US" altLang="zh-CN" b="1" dirty="0">
              <a:solidFill>
                <a:schemeClr val="accent1">
                  <a:lumMod val="75000"/>
                </a:schemeClr>
              </a:solidFill>
            </a:endParaRPr>
          </a:p>
        </p:txBody>
      </p:sp>
      <p:sp>
        <p:nvSpPr>
          <p:cNvPr id="6" name="矩形 5">
            <a:extLst>
              <a:ext uri="{FF2B5EF4-FFF2-40B4-BE49-F238E27FC236}">
                <a16:creationId xmlns:a16="http://schemas.microsoft.com/office/drawing/2014/main" id="{FAD96F04-1B33-495A-B2A9-6F9A44D47AFB}"/>
              </a:ext>
            </a:extLst>
          </p:cNvPr>
          <p:cNvSpPr/>
          <p:nvPr/>
        </p:nvSpPr>
        <p:spPr>
          <a:xfrm>
            <a:off x="868207" y="1881459"/>
            <a:ext cx="4721368" cy="1477328"/>
          </a:xfrm>
          <a:prstGeom prst="rect">
            <a:avLst/>
          </a:prstGeom>
        </p:spPr>
        <p:txBody>
          <a:bodyPr wrap="square">
            <a:spAutoFit/>
          </a:bodyPr>
          <a:lstStyle/>
          <a:p>
            <a:r>
              <a:rPr lang="zh-CN" altLang="en-US" b="0" i="0" dirty="0">
                <a:solidFill>
                  <a:srgbClr val="182026"/>
                </a:solidFill>
                <a:effectLst/>
                <a:latin typeface="-apple-system"/>
              </a:rPr>
              <a:t>我们推断，为了使轨迹与旋转动力学一致，它们必须具有</a:t>
            </a:r>
            <a:r>
              <a:rPr lang="zh-CN" altLang="en-US" b="1" i="0" dirty="0">
                <a:solidFill>
                  <a:srgbClr val="182026"/>
                </a:solidFill>
                <a:effectLst/>
                <a:latin typeface="-apple-system"/>
              </a:rPr>
              <a:t>单调变化的旋转角度</a:t>
            </a:r>
            <a:r>
              <a:rPr lang="zh-CN" altLang="en-US" b="0" i="0" dirty="0">
                <a:solidFill>
                  <a:srgbClr val="182026"/>
                </a:solidFill>
                <a:effectLst/>
                <a:latin typeface="-apple-system"/>
              </a:rPr>
              <a:t>。我们将旋转角度与来自对应于最大熵分布的零分布的样本进行了比较，具有与数据相同的二阶矩（图 </a:t>
            </a:r>
            <a:r>
              <a:rPr lang="en-US" altLang="zh-CN" b="0" i="0" dirty="0">
                <a:solidFill>
                  <a:srgbClr val="182026"/>
                </a:solidFill>
                <a:effectLst/>
                <a:latin typeface="-apple-system"/>
              </a:rPr>
              <a:t>4f</a:t>
            </a:r>
            <a:r>
              <a:rPr lang="zh-CN" altLang="en-US" b="0" i="0" dirty="0">
                <a:solidFill>
                  <a:srgbClr val="182026"/>
                </a:solidFill>
                <a:effectLst/>
                <a:latin typeface="-apple-system"/>
              </a:rPr>
              <a:t>；有关详细信息，请参见补充说明 </a:t>
            </a:r>
            <a:r>
              <a:rPr lang="en-US" altLang="zh-CN" b="0" i="0" dirty="0">
                <a:solidFill>
                  <a:srgbClr val="182026"/>
                </a:solidFill>
                <a:effectLst/>
                <a:latin typeface="-apple-system"/>
              </a:rPr>
              <a:t>5</a:t>
            </a:r>
            <a:r>
              <a:rPr lang="zh-CN" altLang="en-US" b="0" i="0" dirty="0">
                <a:solidFill>
                  <a:srgbClr val="182026"/>
                </a:solidFill>
                <a:effectLst/>
                <a:latin typeface="-apple-system"/>
              </a:rPr>
              <a:t>）</a:t>
            </a:r>
            <a:endParaRPr lang="zh-CN" altLang="en-US" dirty="0"/>
          </a:p>
        </p:txBody>
      </p:sp>
      <p:sp>
        <p:nvSpPr>
          <p:cNvPr id="12" name="标题 1">
            <a:extLst>
              <a:ext uri="{FF2B5EF4-FFF2-40B4-BE49-F238E27FC236}">
                <a16:creationId xmlns:a16="http://schemas.microsoft.com/office/drawing/2014/main" id="{C15411B7-D804-4216-8E46-ACE683F91891}"/>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主要结果三：轨迹表现出旋转动力学</a:t>
            </a:r>
          </a:p>
        </p:txBody>
      </p:sp>
      <p:pic>
        <p:nvPicPr>
          <p:cNvPr id="5" name="图片 4">
            <a:extLst>
              <a:ext uri="{FF2B5EF4-FFF2-40B4-BE49-F238E27FC236}">
                <a16:creationId xmlns:a16="http://schemas.microsoft.com/office/drawing/2014/main" id="{7648095E-2B91-4A3D-AD85-5ACC1DFEAD61}"/>
              </a:ext>
            </a:extLst>
          </p:cNvPr>
          <p:cNvPicPr>
            <a:picLocks noChangeAspect="1"/>
          </p:cNvPicPr>
          <p:nvPr/>
        </p:nvPicPr>
        <p:blipFill>
          <a:blip r:embed="rId3"/>
          <a:stretch>
            <a:fillRect/>
          </a:stretch>
        </p:blipFill>
        <p:spPr>
          <a:xfrm>
            <a:off x="6287847" y="1841835"/>
            <a:ext cx="5210175" cy="4419600"/>
          </a:xfrm>
          <a:prstGeom prst="rect">
            <a:avLst/>
          </a:prstGeom>
        </p:spPr>
      </p:pic>
      <p:sp>
        <p:nvSpPr>
          <p:cNvPr id="17" name="文本框 16">
            <a:extLst>
              <a:ext uri="{FF2B5EF4-FFF2-40B4-BE49-F238E27FC236}">
                <a16:creationId xmlns:a16="http://schemas.microsoft.com/office/drawing/2014/main" id="{236E3222-0BF6-48BB-A079-8327FC94836E}"/>
              </a:ext>
            </a:extLst>
          </p:cNvPr>
          <p:cNvSpPr txBox="1"/>
          <p:nvPr/>
        </p:nvSpPr>
        <p:spPr>
          <a:xfrm>
            <a:off x="852949" y="3798971"/>
            <a:ext cx="4393811" cy="1754326"/>
          </a:xfrm>
          <a:prstGeom prst="rect">
            <a:avLst/>
          </a:prstGeom>
          <a:noFill/>
        </p:spPr>
        <p:txBody>
          <a:bodyPr wrap="square">
            <a:spAutoFit/>
          </a:bodyPr>
          <a:lstStyle/>
          <a:p>
            <a:r>
              <a:rPr lang="zh-CN" altLang="en-US" b="0" i="0" dirty="0">
                <a:solidFill>
                  <a:srgbClr val="182026"/>
                </a:solidFill>
                <a:effectLst/>
                <a:latin typeface="-apple-system"/>
              </a:rPr>
              <a:t>运动和颜色绝对值（</a:t>
            </a:r>
            <a:r>
              <a:rPr lang="en-US" altLang="zh-CN" b="0" i="0" dirty="0">
                <a:solidFill>
                  <a:srgbClr val="182026"/>
                </a:solidFill>
                <a:effectLst/>
                <a:latin typeface="-apple-system"/>
              </a:rPr>
              <a:t>abs</a:t>
            </a:r>
            <a:r>
              <a:rPr lang="zh-CN" altLang="en-US" b="0" i="0" dirty="0">
                <a:solidFill>
                  <a:srgbClr val="182026"/>
                </a:solidFill>
                <a:effectLst/>
                <a:latin typeface="-apple-system"/>
              </a:rPr>
              <a:t>（运动）和 </a:t>
            </a:r>
            <a:r>
              <a:rPr lang="en-US" altLang="zh-CN" b="0" i="0" dirty="0">
                <a:solidFill>
                  <a:srgbClr val="182026"/>
                </a:solidFill>
                <a:effectLst/>
                <a:latin typeface="-apple-system"/>
              </a:rPr>
              <a:t>abs</a:t>
            </a:r>
            <a:r>
              <a:rPr lang="zh-CN" altLang="en-US" b="0" i="0" dirty="0">
                <a:solidFill>
                  <a:srgbClr val="182026"/>
                </a:solidFill>
                <a:effectLst/>
                <a:latin typeface="-apple-system"/>
              </a:rPr>
              <a:t>（颜色））在子空间上的投影与线性项的投影在质量上不同（扩展数据图 </a:t>
            </a:r>
            <a:r>
              <a:rPr lang="en-US" altLang="zh-CN" b="0" i="0" dirty="0">
                <a:solidFill>
                  <a:srgbClr val="182026"/>
                </a:solidFill>
                <a:effectLst/>
                <a:latin typeface="-apple-system"/>
              </a:rPr>
              <a:t>1</a:t>
            </a:r>
            <a:r>
              <a:rPr lang="zh-CN" altLang="en-US" b="0" i="0" dirty="0">
                <a:solidFill>
                  <a:srgbClr val="182026"/>
                </a:solidFill>
                <a:effectLst/>
                <a:latin typeface="-apple-system"/>
              </a:rPr>
              <a:t>）。尽管它们清楚地编码了刺激的绝对值，但旋转动力学的证据并不显着（图 </a:t>
            </a:r>
            <a:r>
              <a:rPr lang="en-US" altLang="zh-CN" b="0" i="0" dirty="0">
                <a:solidFill>
                  <a:srgbClr val="182026"/>
                </a:solidFill>
                <a:effectLst/>
                <a:latin typeface="-apple-system"/>
              </a:rPr>
              <a:t>4f </a:t>
            </a:r>
            <a:r>
              <a:rPr lang="zh-CN" altLang="en-US" b="0" i="0" dirty="0">
                <a:solidFill>
                  <a:srgbClr val="182026"/>
                </a:solidFill>
                <a:effectLst/>
                <a:latin typeface="-apple-system"/>
              </a:rPr>
              <a:t>和扩展数据图 </a:t>
            </a:r>
            <a:r>
              <a:rPr lang="en-US" altLang="zh-CN" b="0" i="0" dirty="0">
                <a:solidFill>
                  <a:srgbClr val="182026"/>
                </a:solidFill>
                <a:effectLst/>
                <a:latin typeface="-apple-system"/>
              </a:rPr>
              <a:t>1 </a:t>
            </a:r>
            <a:r>
              <a:rPr lang="zh-CN" altLang="en-US" b="0" i="0" dirty="0">
                <a:solidFill>
                  <a:srgbClr val="182026"/>
                </a:solidFill>
                <a:effectLst/>
                <a:latin typeface="-apple-system"/>
              </a:rPr>
              <a:t>和 </a:t>
            </a:r>
            <a:r>
              <a:rPr lang="en-US" altLang="zh-CN" b="0" i="0" dirty="0">
                <a:solidFill>
                  <a:srgbClr val="182026"/>
                </a:solidFill>
                <a:effectLst/>
                <a:latin typeface="-apple-system"/>
              </a:rPr>
              <a:t>2</a:t>
            </a:r>
            <a:r>
              <a:rPr lang="zh-CN" altLang="en-US" b="0" i="0" dirty="0">
                <a:solidFill>
                  <a:srgbClr val="182026"/>
                </a:solidFill>
                <a:effectLst/>
                <a:latin typeface="-apple-system"/>
              </a:rPr>
              <a:t>）</a:t>
            </a:r>
            <a:endParaRPr lang="zh-CN" altLang="en-US" dirty="0"/>
          </a:p>
        </p:txBody>
      </p:sp>
    </p:spTree>
    <p:extLst>
      <p:ext uri="{BB962C8B-B14F-4D97-AF65-F5344CB8AC3E}">
        <p14:creationId xmlns:p14="http://schemas.microsoft.com/office/powerpoint/2010/main" val="373159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标题 1">
            <a:extLst>
              <a:ext uri="{FF2B5EF4-FFF2-40B4-BE49-F238E27FC236}">
                <a16:creationId xmlns:a16="http://schemas.microsoft.com/office/drawing/2014/main" id="{C15411B7-D804-4216-8E46-ACE683F91891}"/>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主要结果三：轨迹表现出旋转动力学</a:t>
            </a:r>
          </a:p>
        </p:txBody>
      </p:sp>
      <p:pic>
        <p:nvPicPr>
          <p:cNvPr id="5" name="图片 4">
            <a:extLst>
              <a:ext uri="{FF2B5EF4-FFF2-40B4-BE49-F238E27FC236}">
                <a16:creationId xmlns:a16="http://schemas.microsoft.com/office/drawing/2014/main" id="{7648095E-2B91-4A3D-AD85-5ACC1DFEAD61}"/>
              </a:ext>
            </a:extLst>
          </p:cNvPr>
          <p:cNvPicPr>
            <a:picLocks noChangeAspect="1"/>
          </p:cNvPicPr>
          <p:nvPr/>
        </p:nvPicPr>
        <p:blipFill>
          <a:blip r:embed="rId3"/>
          <a:stretch>
            <a:fillRect/>
          </a:stretch>
        </p:blipFill>
        <p:spPr>
          <a:xfrm>
            <a:off x="7702240" y="3418978"/>
            <a:ext cx="3906459" cy="3313706"/>
          </a:xfrm>
          <a:prstGeom prst="rect">
            <a:avLst/>
          </a:prstGeom>
        </p:spPr>
      </p:pic>
      <p:sp>
        <p:nvSpPr>
          <p:cNvPr id="17" name="文本框 16">
            <a:extLst>
              <a:ext uri="{FF2B5EF4-FFF2-40B4-BE49-F238E27FC236}">
                <a16:creationId xmlns:a16="http://schemas.microsoft.com/office/drawing/2014/main" id="{236E3222-0BF6-48BB-A079-8327FC94836E}"/>
              </a:ext>
            </a:extLst>
          </p:cNvPr>
          <p:cNvSpPr txBox="1"/>
          <p:nvPr/>
        </p:nvSpPr>
        <p:spPr>
          <a:xfrm>
            <a:off x="750344" y="1931602"/>
            <a:ext cx="4393811" cy="1754326"/>
          </a:xfrm>
          <a:prstGeom prst="rect">
            <a:avLst/>
          </a:prstGeom>
          <a:noFill/>
        </p:spPr>
        <p:txBody>
          <a:bodyPr wrap="square">
            <a:spAutoFit/>
          </a:bodyPr>
          <a:lstStyle/>
          <a:p>
            <a:r>
              <a:rPr lang="zh-CN" altLang="en-US" b="0" i="0" dirty="0">
                <a:solidFill>
                  <a:srgbClr val="182026"/>
                </a:solidFill>
                <a:effectLst/>
                <a:latin typeface="-apple-system"/>
              </a:rPr>
              <a:t>运动和颜色绝对值（</a:t>
            </a:r>
            <a:r>
              <a:rPr lang="en-US" altLang="zh-CN" b="0" i="0" dirty="0">
                <a:solidFill>
                  <a:srgbClr val="182026"/>
                </a:solidFill>
                <a:effectLst/>
                <a:latin typeface="-apple-system"/>
              </a:rPr>
              <a:t>abs</a:t>
            </a:r>
            <a:r>
              <a:rPr lang="zh-CN" altLang="en-US" b="0" i="0" dirty="0">
                <a:solidFill>
                  <a:srgbClr val="182026"/>
                </a:solidFill>
                <a:effectLst/>
                <a:latin typeface="-apple-system"/>
              </a:rPr>
              <a:t>（运动）和 </a:t>
            </a:r>
            <a:r>
              <a:rPr lang="en-US" altLang="zh-CN" b="0" i="0" dirty="0">
                <a:solidFill>
                  <a:srgbClr val="182026"/>
                </a:solidFill>
                <a:effectLst/>
                <a:latin typeface="-apple-system"/>
              </a:rPr>
              <a:t>abs</a:t>
            </a:r>
            <a:r>
              <a:rPr lang="zh-CN" altLang="en-US" b="0" i="0" dirty="0">
                <a:solidFill>
                  <a:srgbClr val="182026"/>
                </a:solidFill>
                <a:effectLst/>
                <a:latin typeface="-apple-system"/>
              </a:rPr>
              <a:t>（颜色））在子空间上的投影与线性项的投影在质量上不同（扩展数据图 </a:t>
            </a:r>
            <a:r>
              <a:rPr lang="en-US" altLang="zh-CN" b="0" i="0" dirty="0">
                <a:solidFill>
                  <a:srgbClr val="182026"/>
                </a:solidFill>
                <a:effectLst/>
                <a:latin typeface="-apple-system"/>
              </a:rPr>
              <a:t>1</a:t>
            </a:r>
            <a:r>
              <a:rPr lang="zh-CN" altLang="en-US" b="0" i="0" dirty="0">
                <a:solidFill>
                  <a:srgbClr val="182026"/>
                </a:solidFill>
                <a:effectLst/>
                <a:latin typeface="-apple-system"/>
              </a:rPr>
              <a:t>）。尽管它们</a:t>
            </a:r>
            <a:r>
              <a:rPr lang="zh-CN" altLang="en-US" b="1" i="0" dirty="0">
                <a:solidFill>
                  <a:srgbClr val="182026"/>
                </a:solidFill>
                <a:effectLst/>
                <a:latin typeface="-apple-system"/>
              </a:rPr>
              <a:t>清楚地编码了刺激的绝对值，但旋转动力学的证据并不显着</a:t>
            </a:r>
            <a:r>
              <a:rPr lang="zh-CN" altLang="en-US" b="0" i="0" dirty="0">
                <a:solidFill>
                  <a:srgbClr val="182026"/>
                </a:solidFill>
                <a:effectLst/>
                <a:latin typeface="-apple-system"/>
              </a:rPr>
              <a:t>（图 </a:t>
            </a:r>
            <a:r>
              <a:rPr lang="en-US" altLang="zh-CN" b="0" i="0" dirty="0">
                <a:solidFill>
                  <a:srgbClr val="182026"/>
                </a:solidFill>
                <a:effectLst/>
                <a:latin typeface="-apple-system"/>
              </a:rPr>
              <a:t>4f </a:t>
            </a:r>
            <a:r>
              <a:rPr lang="zh-CN" altLang="en-US" b="0" i="0" dirty="0">
                <a:solidFill>
                  <a:srgbClr val="182026"/>
                </a:solidFill>
                <a:effectLst/>
                <a:latin typeface="-apple-system"/>
              </a:rPr>
              <a:t>和扩展数据图 </a:t>
            </a:r>
            <a:r>
              <a:rPr lang="en-US" altLang="zh-CN" b="0" i="0" dirty="0">
                <a:solidFill>
                  <a:srgbClr val="182026"/>
                </a:solidFill>
                <a:effectLst/>
                <a:latin typeface="-apple-system"/>
              </a:rPr>
              <a:t>1 </a:t>
            </a:r>
            <a:r>
              <a:rPr lang="zh-CN" altLang="en-US" b="0" i="0" dirty="0">
                <a:solidFill>
                  <a:srgbClr val="182026"/>
                </a:solidFill>
                <a:effectLst/>
                <a:latin typeface="-apple-system"/>
              </a:rPr>
              <a:t>和 </a:t>
            </a:r>
            <a:r>
              <a:rPr lang="en-US" altLang="zh-CN" b="0" i="0" dirty="0">
                <a:solidFill>
                  <a:srgbClr val="182026"/>
                </a:solidFill>
                <a:effectLst/>
                <a:latin typeface="-apple-system"/>
              </a:rPr>
              <a:t>2</a:t>
            </a:r>
            <a:r>
              <a:rPr lang="zh-CN" altLang="en-US" b="0" i="0" dirty="0">
                <a:solidFill>
                  <a:srgbClr val="182026"/>
                </a:solidFill>
                <a:effectLst/>
                <a:latin typeface="-apple-system"/>
              </a:rPr>
              <a:t>）</a:t>
            </a:r>
            <a:endParaRPr lang="zh-CN" altLang="en-US" dirty="0"/>
          </a:p>
        </p:txBody>
      </p:sp>
      <p:pic>
        <p:nvPicPr>
          <p:cNvPr id="4" name="图片 3">
            <a:extLst>
              <a:ext uri="{FF2B5EF4-FFF2-40B4-BE49-F238E27FC236}">
                <a16:creationId xmlns:a16="http://schemas.microsoft.com/office/drawing/2014/main" id="{66CA2873-E448-4A71-869A-7A3AEA4802D6}"/>
              </a:ext>
            </a:extLst>
          </p:cNvPr>
          <p:cNvPicPr>
            <a:picLocks noChangeAspect="1"/>
          </p:cNvPicPr>
          <p:nvPr/>
        </p:nvPicPr>
        <p:blipFill>
          <a:blip r:embed="rId4"/>
          <a:stretch>
            <a:fillRect/>
          </a:stretch>
        </p:blipFill>
        <p:spPr>
          <a:xfrm>
            <a:off x="1256800" y="3920026"/>
            <a:ext cx="5324236" cy="2330034"/>
          </a:xfrm>
          <a:prstGeom prst="rect">
            <a:avLst/>
          </a:prstGeom>
        </p:spPr>
      </p:pic>
      <p:pic>
        <p:nvPicPr>
          <p:cNvPr id="11" name="图片 10">
            <a:extLst>
              <a:ext uri="{FF2B5EF4-FFF2-40B4-BE49-F238E27FC236}">
                <a16:creationId xmlns:a16="http://schemas.microsoft.com/office/drawing/2014/main" id="{6B58DA6D-4154-47D8-9053-D6BE38724B1D}"/>
              </a:ext>
            </a:extLst>
          </p:cNvPr>
          <p:cNvPicPr>
            <a:picLocks noChangeAspect="1"/>
          </p:cNvPicPr>
          <p:nvPr/>
        </p:nvPicPr>
        <p:blipFill>
          <a:blip r:embed="rId5"/>
          <a:stretch>
            <a:fillRect/>
          </a:stretch>
        </p:blipFill>
        <p:spPr>
          <a:xfrm>
            <a:off x="5216388" y="1271851"/>
            <a:ext cx="6867525" cy="2200275"/>
          </a:xfrm>
          <a:prstGeom prst="rect">
            <a:avLst/>
          </a:prstGeom>
        </p:spPr>
      </p:pic>
      <p:sp>
        <p:nvSpPr>
          <p:cNvPr id="13" name="内容占位符 2">
            <a:extLst>
              <a:ext uri="{FF2B5EF4-FFF2-40B4-BE49-F238E27FC236}">
                <a16:creationId xmlns:a16="http://schemas.microsoft.com/office/drawing/2014/main" id="{572A788D-4819-4A6C-9479-8C51AECA2331}"/>
              </a:ext>
            </a:extLst>
          </p:cNvPr>
          <p:cNvSpPr txBox="1">
            <a:spLocks/>
          </p:cNvSpPr>
          <p:nvPr/>
        </p:nvSpPr>
        <p:spPr>
          <a:xfrm>
            <a:off x="236067" y="826784"/>
            <a:ext cx="11763741" cy="1061441"/>
          </a:xfrm>
          <a:prstGeom prst="rect">
            <a:avLst/>
          </a:prstGeom>
        </p:spPr>
        <p:txBody>
          <a:bodyPr vert="horz" lIns="135005" tIns="67502" rIns="135005" bIns="67502"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目标：为了严格检查旋转动力学的存在，我们检查了轨迹从中间时期开始到刺激观察结束所经过的旋转角度（图 </a:t>
            </a:r>
            <a:r>
              <a:rPr kumimoji="1" lang="en-US" altLang="zh-CN" b="1" dirty="0">
                <a:solidFill>
                  <a:schemeClr val="accent1">
                    <a:lumMod val="75000"/>
                  </a:schemeClr>
                </a:solidFill>
              </a:rPr>
              <a:t>4f</a:t>
            </a:r>
            <a:r>
              <a:rPr kumimoji="1" lang="zh-CN" altLang="en-US" b="1" dirty="0">
                <a:solidFill>
                  <a:schemeClr val="accent1">
                    <a:lumMod val="75000"/>
                  </a:schemeClr>
                </a:solidFill>
              </a:rPr>
              <a:t>）</a:t>
            </a:r>
            <a:endParaRPr kumimoji="1" lang="en-US" altLang="zh-CN" b="1" dirty="0">
              <a:solidFill>
                <a:schemeClr val="accent1">
                  <a:lumMod val="75000"/>
                </a:schemeClr>
              </a:solidFill>
            </a:endParaRPr>
          </a:p>
        </p:txBody>
      </p:sp>
    </p:spTree>
    <p:extLst>
      <p:ext uri="{BB962C8B-B14F-4D97-AF65-F5344CB8AC3E}">
        <p14:creationId xmlns:p14="http://schemas.microsoft.com/office/powerpoint/2010/main" val="2800813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内容占位符 2">
            <a:extLst>
              <a:ext uri="{FF2B5EF4-FFF2-40B4-BE49-F238E27FC236}">
                <a16:creationId xmlns:a16="http://schemas.microsoft.com/office/drawing/2014/main" id="{C97956D1-3971-4D72-8FCD-EE9B55FE868B}"/>
              </a:ext>
            </a:extLst>
          </p:cNvPr>
          <p:cNvSpPr txBox="1">
            <a:spLocks/>
          </p:cNvSpPr>
          <p:nvPr/>
        </p:nvSpPr>
        <p:spPr>
          <a:xfrm>
            <a:off x="236067" y="826784"/>
            <a:ext cx="11763741" cy="1061441"/>
          </a:xfrm>
          <a:prstGeom prst="rect">
            <a:avLst/>
          </a:prstGeom>
        </p:spPr>
        <p:txBody>
          <a:bodyPr vert="horz" lIns="135005" tIns="67502" rIns="135005" bIns="67502"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目标：使用 </a:t>
            </a:r>
            <a:r>
              <a:rPr kumimoji="1" lang="en-US" altLang="zh-CN" b="1" dirty="0" err="1">
                <a:solidFill>
                  <a:schemeClr val="accent1">
                    <a:lumMod val="75000"/>
                  </a:schemeClr>
                </a:solidFill>
              </a:rPr>
              <a:t>mTDR</a:t>
            </a:r>
            <a:r>
              <a:rPr kumimoji="1" lang="en-US" altLang="zh-CN" b="1" dirty="0">
                <a:solidFill>
                  <a:schemeClr val="accent1">
                    <a:lumMod val="75000"/>
                  </a:schemeClr>
                </a:solidFill>
              </a:rPr>
              <a:t> </a:t>
            </a:r>
            <a:r>
              <a:rPr kumimoji="1" lang="zh-CN" altLang="en-US" b="1" dirty="0">
                <a:solidFill>
                  <a:schemeClr val="accent1">
                    <a:lumMod val="75000"/>
                  </a:schemeClr>
                </a:solidFill>
              </a:rPr>
              <a:t>模型和 </a:t>
            </a:r>
            <a:r>
              <a:rPr kumimoji="1" lang="en-US" altLang="zh-CN" b="1" dirty="0" err="1">
                <a:solidFill>
                  <a:schemeClr val="accent1">
                    <a:lumMod val="75000"/>
                  </a:schemeClr>
                </a:solidFill>
              </a:rPr>
              <a:t>seqPCA</a:t>
            </a:r>
            <a:r>
              <a:rPr kumimoji="1" lang="en-US" altLang="zh-CN" b="1" dirty="0">
                <a:solidFill>
                  <a:schemeClr val="accent1">
                    <a:lumMod val="75000"/>
                  </a:schemeClr>
                </a:solidFill>
              </a:rPr>
              <a:t> </a:t>
            </a:r>
            <a:r>
              <a:rPr kumimoji="1" lang="zh-CN" altLang="en-US" b="1" dirty="0">
                <a:solidFill>
                  <a:schemeClr val="accent1">
                    <a:lumMod val="75000"/>
                  </a:schemeClr>
                </a:solidFill>
              </a:rPr>
              <a:t>来检查这些细胞的调谐特性如何随时间变化以及细胞之间的调谐关系。</a:t>
            </a:r>
            <a:endParaRPr kumimoji="1" lang="en-US" altLang="zh-CN" b="1" dirty="0">
              <a:solidFill>
                <a:schemeClr val="accent1">
                  <a:lumMod val="75000"/>
                </a:schemeClr>
              </a:solidFill>
            </a:endParaRPr>
          </a:p>
        </p:txBody>
      </p:sp>
      <p:sp>
        <p:nvSpPr>
          <p:cNvPr id="12" name="标题 1">
            <a:extLst>
              <a:ext uri="{FF2B5EF4-FFF2-40B4-BE49-F238E27FC236}">
                <a16:creationId xmlns:a16="http://schemas.microsoft.com/office/drawing/2014/main" id="{C15411B7-D804-4216-8E46-ACE683F91891}"/>
              </a:ext>
            </a:extLst>
          </p:cNvPr>
          <p:cNvSpPr txBox="1">
            <a:spLocks/>
          </p:cNvSpPr>
          <p:nvPr/>
        </p:nvSpPr>
        <p:spPr>
          <a:xfrm>
            <a:off x="852949" y="130218"/>
            <a:ext cx="9087464" cy="870160"/>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主要结果四：刻画跨子空间的神经选择性</a:t>
            </a:r>
          </a:p>
        </p:txBody>
      </p:sp>
      <p:sp>
        <p:nvSpPr>
          <p:cNvPr id="17" name="文本框 16">
            <a:extLst>
              <a:ext uri="{FF2B5EF4-FFF2-40B4-BE49-F238E27FC236}">
                <a16:creationId xmlns:a16="http://schemas.microsoft.com/office/drawing/2014/main" id="{236E3222-0BF6-48BB-A079-8327FC94836E}"/>
              </a:ext>
            </a:extLst>
          </p:cNvPr>
          <p:cNvSpPr txBox="1"/>
          <p:nvPr/>
        </p:nvSpPr>
        <p:spPr>
          <a:xfrm>
            <a:off x="750344" y="1956331"/>
            <a:ext cx="4393811" cy="2308324"/>
          </a:xfrm>
          <a:prstGeom prst="rect">
            <a:avLst/>
          </a:prstGeom>
          <a:noFill/>
        </p:spPr>
        <p:txBody>
          <a:bodyPr wrap="square">
            <a:spAutoFit/>
          </a:bodyPr>
          <a:lstStyle/>
          <a:p>
            <a:r>
              <a:rPr lang="zh-CN" altLang="en-US" b="0" i="0" dirty="0">
                <a:solidFill>
                  <a:srgbClr val="182026"/>
                </a:solidFill>
                <a:effectLst/>
                <a:latin typeface="-apple-system"/>
              </a:rPr>
              <a:t>结论</a:t>
            </a:r>
            <a:r>
              <a:rPr lang="zh-CN" altLang="en-US" dirty="0">
                <a:solidFill>
                  <a:srgbClr val="182026"/>
                </a:solidFill>
                <a:latin typeface="-apple-system"/>
              </a:rPr>
              <a:t>一：</a:t>
            </a:r>
            <a:endParaRPr lang="en-US" altLang="zh-CN" dirty="0">
              <a:solidFill>
                <a:srgbClr val="182026"/>
              </a:solidFill>
              <a:latin typeface="-apple-system"/>
            </a:endParaRPr>
          </a:p>
          <a:p>
            <a:r>
              <a:rPr lang="zh-CN" altLang="en-US" b="0" i="0" dirty="0">
                <a:solidFill>
                  <a:srgbClr val="182026"/>
                </a:solidFill>
                <a:effectLst/>
                <a:latin typeface="-apple-system"/>
              </a:rPr>
              <a:t>单个神经元表现出早期、中期和晚期反应的复杂混合（图 </a:t>
            </a:r>
            <a:r>
              <a:rPr lang="en-US" altLang="zh-CN" b="0" i="0" dirty="0">
                <a:solidFill>
                  <a:srgbClr val="182026"/>
                </a:solidFill>
                <a:effectLst/>
                <a:latin typeface="-apple-system"/>
              </a:rPr>
              <a:t>5a</a:t>
            </a:r>
            <a:r>
              <a:rPr lang="zh-CN" altLang="en-US" b="0" i="0" dirty="0">
                <a:solidFill>
                  <a:srgbClr val="182026"/>
                </a:solidFill>
                <a:effectLst/>
                <a:latin typeface="-apple-system"/>
              </a:rPr>
              <a:t>）</a:t>
            </a:r>
            <a:endParaRPr lang="en-US" altLang="zh-CN" b="0" i="0" dirty="0">
              <a:solidFill>
                <a:srgbClr val="182026"/>
              </a:solidFill>
              <a:effectLst/>
              <a:latin typeface="-apple-system"/>
            </a:endParaRPr>
          </a:p>
          <a:p>
            <a:r>
              <a:rPr lang="zh-CN" altLang="en-US" b="0" i="0" dirty="0">
                <a:solidFill>
                  <a:srgbClr val="182026"/>
                </a:solidFill>
                <a:effectLst/>
                <a:latin typeface="-apple-system"/>
              </a:rPr>
              <a:t>尽管一些任务变量（</a:t>
            </a:r>
            <a:r>
              <a:rPr lang="en-US" altLang="zh-CN" b="0" i="0" dirty="0">
                <a:solidFill>
                  <a:srgbClr val="182026"/>
                </a:solidFill>
                <a:effectLst/>
                <a:latin typeface="-apple-system"/>
              </a:rPr>
              <a:t>abs</a:t>
            </a:r>
            <a:r>
              <a:rPr lang="zh-CN" altLang="en-US" b="0" i="0" dirty="0">
                <a:solidFill>
                  <a:srgbClr val="182026"/>
                </a:solidFill>
                <a:effectLst/>
                <a:latin typeface="-apple-system"/>
              </a:rPr>
              <a:t>（运动）和 </a:t>
            </a:r>
            <a:r>
              <a:rPr lang="en-US" altLang="zh-CN" b="0" i="0" dirty="0">
                <a:solidFill>
                  <a:srgbClr val="182026"/>
                </a:solidFill>
                <a:effectLst/>
                <a:latin typeface="-apple-system"/>
              </a:rPr>
              <a:t>abs</a:t>
            </a:r>
            <a:r>
              <a:rPr lang="zh-CN" altLang="en-US" b="0" i="0" dirty="0">
                <a:solidFill>
                  <a:srgbClr val="182026"/>
                </a:solidFill>
                <a:effectLst/>
                <a:latin typeface="-apple-system"/>
              </a:rPr>
              <a:t>（颜色））的总体调整主要由早期响应控制，但没有发现任务变量显示聚类，而是在所有三个 </a:t>
            </a:r>
            <a:r>
              <a:rPr lang="en-US" altLang="zh-CN" b="0" i="0" dirty="0" err="1">
                <a:solidFill>
                  <a:srgbClr val="182026"/>
                </a:solidFill>
                <a:effectLst/>
                <a:latin typeface="-apple-system"/>
              </a:rPr>
              <a:t>seqPCA</a:t>
            </a:r>
            <a:r>
              <a:rPr lang="en-US" altLang="zh-CN" b="0" i="0" dirty="0">
                <a:solidFill>
                  <a:srgbClr val="182026"/>
                </a:solidFill>
                <a:effectLst/>
                <a:latin typeface="-apple-system"/>
              </a:rPr>
              <a:t> </a:t>
            </a:r>
            <a:r>
              <a:rPr lang="zh-CN" altLang="en-US" b="0" i="0" dirty="0">
                <a:solidFill>
                  <a:srgbClr val="182026"/>
                </a:solidFill>
                <a:effectLst/>
                <a:latin typeface="-apple-system"/>
              </a:rPr>
              <a:t>轴上连续分布调整。</a:t>
            </a:r>
          </a:p>
          <a:p>
            <a:endParaRPr lang="zh-CN" altLang="en-US" dirty="0"/>
          </a:p>
        </p:txBody>
      </p:sp>
      <p:pic>
        <p:nvPicPr>
          <p:cNvPr id="6" name="图片 5">
            <a:extLst>
              <a:ext uri="{FF2B5EF4-FFF2-40B4-BE49-F238E27FC236}">
                <a16:creationId xmlns:a16="http://schemas.microsoft.com/office/drawing/2014/main" id="{DF02EB72-A0B7-4647-A562-87D00901FD51}"/>
              </a:ext>
            </a:extLst>
          </p:cNvPr>
          <p:cNvPicPr>
            <a:picLocks noChangeAspect="1"/>
          </p:cNvPicPr>
          <p:nvPr/>
        </p:nvPicPr>
        <p:blipFill>
          <a:blip r:embed="rId3"/>
          <a:stretch>
            <a:fillRect/>
          </a:stretch>
        </p:blipFill>
        <p:spPr>
          <a:xfrm>
            <a:off x="4029260" y="3890341"/>
            <a:ext cx="7998715" cy="1466735"/>
          </a:xfrm>
          <a:prstGeom prst="rect">
            <a:avLst/>
          </a:prstGeom>
        </p:spPr>
      </p:pic>
      <p:pic>
        <p:nvPicPr>
          <p:cNvPr id="9" name="图片 8">
            <a:extLst>
              <a:ext uri="{FF2B5EF4-FFF2-40B4-BE49-F238E27FC236}">
                <a16:creationId xmlns:a16="http://schemas.microsoft.com/office/drawing/2014/main" id="{78689FF8-744C-4EC9-B987-EBCDF0E1FDF6}"/>
              </a:ext>
            </a:extLst>
          </p:cNvPr>
          <p:cNvPicPr>
            <a:picLocks noChangeAspect="1"/>
          </p:cNvPicPr>
          <p:nvPr/>
        </p:nvPicPr>
        <p:blipFill>
          <a:blip r:embed="rId4"/>
          <a:stretch>
            <a:fillRect/>
          </a:stretch>
        </p:blipFill>
        <p:spPr>
          <a:xfrm>
            <a:off x="3524250" y="5317744"/>
            <a:ext cx="8667750" cy="1200150"/>
          </a:xfrm>
          <a:prstGeom prst="rect">
            <a:avLst/>
          </a:prstGeom>
        </p:spPr>
      </p:pic>
      <p:sp>
        <p:nvSpPr>
          <p:cNvPr id="20" name="文本框 19">
            <a:extLst>
              <a:ext uri="{FF2B5EF4-FFF2-40B4-BE49-F238E27FC236}">
                <a16:creationId xmlns:a16="http://schemas.microsoft.com/office/drawing/2014/main" id="{A320023F-4754-49BF-8172-948F6CA5327A}"/>
              </a:ext>
            </a:extLst>
          </p:cNvPr>
          <p:cNvSpPr txBox="1"/>
          <p:nvPr/>
        </p:nvSpPr>
        <p:spPr>
          <a:xfrm>
            <a:off x="5462352" y="2124900"/>
            <a:ext cx="6099048" cy="1200329"/>
          </a:xfrm>
          <a:prstGeom prst="rect">
            <a:avLst/>
          </a:prstGeom>
          <a:noFill/>
        </p:spPr>
        <p:txBody>
          <a:bodyPr wrap="square">
            <a:spAutoFit/>
          </a:bodyPr>
          <a:lstStyle/>
          <a:p>
            <a:r>
              <a:rPr lang="zh-CN" altLang="en-US" b="0" i="0" dirty="0">
                <a:solidFill>
                  <a:srgbClr val="182026"/>
                </a:solidFill>
                <a:effectLst/>
                <a:latin typeface="-apple-system"/>
              </a:rPr>
              <a:t>结论二</a:t>
            </a:r>
            <a:r>
              <a:rPr lang="zh-CN" altLang="en-US" dirty="0">
                <a:solidFill>
                  <a:srgbClr val="182026"/>
                </a:solidFill>
                <a:latin typeface="-apple-system"/>
              </a:rPr>
              <a:t>：</a:t>
            </a:r>
            <a:endParaRPr lang="en-US" altLang="zh-CN" dirty="0">
              <a:solidFill>
                <a:srgbClr val="182026"/>
              </a:solidFill>
              <a:latin typeface="-apple-system"/>
            </a:endParaRPr>
          </a:p>
          <a:p>
            <a:r>
              <a:rPr lang="en-US" altLang="zh-CN" b="0" i="0" dirty="0">
                <a:solidFill>
                  <a:srgbClr val="182026"/>
                </a:solidFill>
                <a:effectLst/>
                <a:latin typeface="-apple-system"/>
              </a:rPr>
              <a:t>Late axes</a:t>
            </a:r>
            <a:r>
              <a:rPr lang="zh-CN" altLang="en-US" b="0" i="0" dirty="0">
                <a:solidFill>
                  <a:srgbClr val="182026"/>
                </a:solidFill>
                <a:effectLst/>
                <a:latin typeface="-apple-system"/>
              </a:rPr>
              <a:t>倾向于解释较少的总体方差，特别是对于</a:t>
            </a:r>
            <a:r>
              <a:rPr lang="en-US" altLang="zh-CN" b="0" i="0" dirty="0">
                <a:solidFill>
                  <a:srgbClr val="182026"/>
                </a:solidFill>
                <a:effectLst/>
                <a:latin typeface="-apple-system"/>
              </a:rPr>
              <a:t>color</a:t>
            </a:r>
            <a:r>
              <a:rPr lang="zh-CN" altLang="en-US" b="0" i="0" dirty="0">
                <a:solidFill>
                  <a:srgbClr val="182026"/>
                </a:solidFill>
                <a:effectLst/>
                <a:latin typeface="-apple-system"/>
              </a:rPr>
              <a:t>、</a:t>
            </a:r>
            <a:r>
              <a:rPr lang="en-US" altLang="zh-CN" b="0" i="0" dirty="0">
                <a:solidFill>
                  <a:srgbClr val="182026"/>
                </a:solidFill>
                <a:effectLst/>
                <a:latin typeface="-apple-system"/>
              </a:rPr>
              <a:t>choice</a:t>
            </a:r>
            <a:r>
              <a:rPr lang="zh-CN" altLang="en-US" b="0" i="0" dirty="0">
                <a:solidFill>
                  <a:srgbClr val="182026"/>
                </a:solidFill>
                <a:effectLst/>
                <a:latin typeface="-apple-system"/>
              </a:rPr>
              <a:t>和</a:t>
            </a:r>
            <a:r>
              <a:rPr lang="en-US" altLang="zh-CN" b="0" i="0" dirty="0">
                <a:solidFill>
                  <a:srgbClr val="182026"/>
                </a:solidFill>
                <a:effectLst/>
                <a:latin typeface="-apple-system"/>
              </a:rPr>
              <a:t>abs</a:t>
            </a:r>
            <a:r>
              <a:rPr lang="zh-CN" altLang="en-US" b="0" i="0" dirty="0">
                <a:solidFill>
                  <a:srgbClr val="182026"/>
                </a:solidFill>
                <a:effectLst/>
                <a:latin typeface="-apple-system"/>
              </a:rPr>
              <a:t>（</a:t>
            </a:r>
            <a:r>
              <a:rPr lang="en-US" altLang="zh-CN" b="0" i="0" dirty="0">
                <a:solidFill>
                  <a:srgbClr val="182026"/>
                </a:solidFill>
                <a:effectLst/>
                <a:latin typeface="-apple-system"/>
              </a:rPr>
              <a:t>motion</a:t>
            </a:r>
            <a:r>
              <a:rPr lang="zh-CN" altLang="en-US" b="0" i="0" dirty="0">
                <a:solidFill>
                  <a:srgbClr val="182026"/>
                </a:solidFill>
                <a:effectLst/>
                <a:latin typeface="-apple-system"/>
              </a:rPr>
              <a:t>），但在一些神经元中负责解释的大部分方差。</a:t>
            </a:r>
          </a:p>
        </p:txBody>
      </p:sp>
      <p:sp>
        <p:nvSpPr>
          <p:cNvPr id="22" name="文本框 21">
            <a:extLst>
              <a:ext uri="{FF2B5EF4-FFF2-40B4-BE49-F238E27FC236}">
                <a16:creationId xmlns:a16="http://schemas.microsoft.com/office/drawing/2014/main" id="{0B252753-22DC-4FB1-A15E-62E8A61A957F}"/>
              </a:ext>
            </a:extLst>
          </p:cNvPr>
          <p:cNvSpPr txBox="1"/>
          <p:nvPr/>
        </p:nvSpPr>
        <p:spPr>
          <a:xfrm>
            <a:off x="877346" y="4197544"/>
            <a:ext cx="2960085" cy="2031325"/>
          </a:xfrm>
          <a:prstGeom prst="rect">
            <a:avLst/>
          </a:prstGeom>
          <a:noFill/>
        </p:spPr>
        <p:txBody>
          <a:bodyPr wrap="square">
            <a:spAutoFit/>
          </a:bodyPr>
          <a:lstStyle/>
          <a:p>
            <a:r>
              <a:rPr lang="zh-CN" altLang="en-US" b="0" i="0" dirty="0">
                <a:solidFill>
                  <a:srgbClr val="182026"/>
                </a:solidFill>
                <a:effectLst/>
                <a:latin typeface="-apple-system"/>
              </a:rPr>
              <a:t>结论三</a:t>
            </a:r>
            <a:r>
              <a:rPr lang="zh-CN" altLang="en-US" dirty="0">
                <a:solidFill>
                  <a:srgbClr val="182026"/>
                </a:solidFill>
                <a:latin typeface="-apple-system"/>
              </a:rPr>
              <a:t>：</a:t>
            </a:r>
            <a:endParaRPr lang="en-US" altLang="zh-CN" dirty="0">
              <a:solidFill>
                <a:srgbClr val="182026"/>
              </a:solidFill>
              <a:latin typeface="-apple-system"/>
            </a:endParaRPr>
          </a:p>
          <a:p>
            <a:r>
              <a:rPr lang="en-US" altLang="zh-CN" b="0" i="0" dirty="0">
                <a:solidFill>
                  <a:srgbClr val="182026"/>
                </a:solidFill>
                <a:effectLst/>
                <a:latin typeface="-apple-system"/>
              </a:rPr>
              <a:t>early/</a:t>
            </a:r>
            <a:r>
              <a:rPr lang="en-US" altLang="zh-CN" dirty="0">
                <a:solidFill>
                  <a:srgbClr val="182026"/>
                </a:solidFill>
                <a:latin typeface="-apple-system"/>
              </a:rPr>
              <a:t>late</a:t>
            </a:r>
            <a:r>
              <a:rPr lang="zh-CN" altLang="en-US" b="0" i="0" dirty="0">
                <a:solidFill>
                  <a:srgbClr val="182026"/>
                </a:solidFill>
                <a:effectLst/>
                <a:latin typeface="-apple-system"/>
              </a:rPr>
              <a:t>轴附近的细胞密度低（即图</a:t>
            </a:r>
            <a:r>
              <a:rPr lang="en-US" altLang="zh-CN" b="0" i="0" dirty="0">
                <a:solidFill>
                  <a:srgbClr val="182026"/>
                </a:solidFill>
                <a:effectLst/>
                <a:latin typeface="-apple-system"/>
              </a:rPr>
              <a:t>5a</a:t>
            </a:r>
            <a:r>
              <a:rPr lang="zh-CN" altLang="en-US" b="0" i="0" dirty="0">
                <a:solidFill>
                  <a:srgbClr val="182026"/>
                </a:solidFill>
                <a:effectLst/>
                <a:latin typeface="-apple-system"/>
              </a:rPr>
              <a:t>中三元图的左臂）。</a:t>
            </a:r>
            <a:endParaRPr lang="en-US" altLang="zh-CN" b="0" i="0" dirty="0">
              <a:solidFill>
                <a:srgbClr val="182026"/>
              </a:solidFill>
              <a:effectLst/>
              <a:latin typeface="-apple-system"/>
            </a:endParaRPr>
          </a:p>
          <a:p>
            <a:r>
              <a:rPr lang="zh-CN" altLang="en-US" dirty="0">
                <a:solidFill>
                  <a:srgbClr val="182026"/>
                </a:solidFill>
                <a:latin typeface="-apple-system"/>
              </a:rPr>
              <a:t>这表示神经元编码刺激是一段连续的时间，而不是离散话的</a:t>
            </a:r>
            <a:endParaRPr lang="zh-CN" altLang="en-US" dirty="0"/>
          </a:p>
        </p:txBody>
      </p:sp>
    </p:spTree>
    <p:extLst>
      <p:ext uri="{BB962C8B-B14F-4D97-AF65-F5344CB8AC3E}">
        <p14:creationId xmlns:p14="http://schemas.microsoft.com/office/powerpoint/2010/main" val="3286133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标题 1">
            <a:extLst>
              <a:ext uri="{FF2B5EF4-FFF2-40B4-BE49-F238E27FC236}">
                <a16:creationId xmlns:a16="http://schemas.microsoft.com/office/drawing/2014/main" id="{C15411B7-D804-4216-8E46-ACE683F91891}"/>
              </a:ext>
            </a:extLst>
          </p:cNvPr>
          <p:cNvSpPr txBox="1">
            <a:spLocks/>
          </p:cNvSpPr>
          <p:nvPr/>
        </p:nvSpPr>
        <p:spPr>
          <a:xfrm>
            <a:off x="852949" y="130218"/>
            <a:ext cx="9087464" cy="870160"/>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主要结果四：刻画跨子空间的神经选择性</a:t>
            </a:r>
          </a:p>
        </p:txBody>
      </p:sp>
      <p:sp>
        <p:nvSpPr>
          <p:cNvPr id="17" name="文本框 16">
            <a:extLst>
              <a:ext uri="{FF2B5EF4-FFF2-40B4-BE49-F238E27FC236}">
                <a16:creationId xmlns:a16="http://schemas.microsoft.com/office/drawing/2014/main" id="{236E3222-0BF6-48BB-A079-8327FC94836E}"/>
              </a:ext>
            </a:extLst>
          </p:cNvPr>
          <p:cNvSpPr txBox="1"/>
          <p:nvPr/>
        </p:nvSpPr>
        <p:spPr>
          <a:xfrm>
            <a:off x="750344" y="1848336"/>
            <a:ext cx="10976218" cy="1200329"/>
          </a:xfrm>
          <a:prstGeom prst="rect">
            <a:avLst/>
          </a:prstGeom>
          <a:noFill/>
        </p:spPr>
        <p:txBody>
          <a:bodyPr wrap="square">
            <a:spAutoFit/>
          </a:bodyPr>
          <a:lstStyle/>
          <a:p>
            <a:r>
              <a:rPr lang="en-US" altLang="zh-CN" dirty="0" err="1"/>
              <a:t>mTDR</a:t>
            </a:r>
            <a:r>
              <a:rPr lang="en-US" altLang="zh-CN" dirty="0"/>
              <a:t> </a:t>
            </a:r>
            <a:r>
              <a:rPr lang="zh-CN" altLang="en-US" dirty="0"/>
              <a:t>为运动、颜色和选择识别的子空间</a:t>
            </a:r>
            <a:endParaRPr lang="en-US" altLang="zh-CN" dirty="0"/>
          </a:p>
          <a:p>
            <a:r>
              <a:rPr lang="zh-CN" altLang="en-US" b="0" i="0" dirty="0">
                <a:solidFill>
                  <a:srgbClr val="182026"/>
                </a:solidFill>
                <a:effectLst/>
                <a:latin typeface="-apple-system"/>
              </a:rPr>
              <a:t>更具体地说，定义运动和颜色基础的权重与选择权重相关，但彼此不相关，</a:t>
            </a:r>
            <a:endParaRPr lang="en-US" altLang="zh-CN" b="0" i="0" dirty="0">
              <a:solidFill>
                <a:srgbClr val="182026"/>
              </a:solidFill>
              <a:effectLst/>
              <a:latin typeface="-apple-system"/>
            </a:endParaRPr>
          </a:p>
          <a:p>
            <a:r>
              <a:rPr lang="zh-CN" altLang="en-US" b="0" i="0" dirty="0">
                <a:solidFill>
                  <a:srgbClr val="182026"/>
                </a:solidFill>
                <a:effectLst/>
                <a:latin typeface="-apple-system"/>
              </a:rPr>
              <a:t>这表明运动和颜色表示都有助于</a:t>
            </a:r>
            <a:r>
              <a:rPr lang="en-US" altLang="zh-CN" b="0" i="0" dirty="0">
                <a:solidFill>
                  <a:srgbClr val="182026"/>
                </a:solidFill>
                <a:effectLst/>
                <a:latin typeface="-apple-system"/>
              </a:rPr>
              <a:t>choice</a:t>
            </a:r>
            <a:r>
              <a:rPr lang="zh-CN" altLang="en-US" b="0" i="0" dirty="0">
                <a:solidFill>
                  <a:srgbClr val="182026"/>
                </a:solidFill>
                <a:effectLst/>
                <a:latin typeface="-apple-system"/>
              </a:rPr>
              <a:t>编码，但表示之间几乎没有交叉刺激干扰。</a:t>
            </a:r>
            <a:endParaRPr lang="zh-CN" altLang="en-US" b="1" dirty="0"/>
          </a:p>
          <a:p>
            <a:endParaRPr lang="zh-CN" altLang="en-US" dirty="0"/>
          </a:p>
        </p:txBody>
      </p:sp>
      <p:pic>
        <p:nvPicPr>
          <p:cNvPr id="4" name="图片 3">
            <a:extLst>
              <a:ext uri="{FF2B5EF4-FFF2-40B4-BE49-F238E27FC236}">
                <a16:creationId xmlns:a16="http://schemas.microsoft.com/office/drawing/2014/main" id="{D2BE952D-62F1-480F-8112-CB24C1F43490}"/>
              </a:ext>
            </a:extLst>
          </p:cNvPr>
          <p:cNvPicPr>
            <a:picLocks noChangeAspect="1"/>
          </p:cNvPicPr>
          <p:nvPr/>
        </p:nvPicPr>
        <p:blipFill>
          <a:blip r:embed="rId3"/>
          <a:stretch>
            <a:fillRect/>
          </a:stretch>
        </p:blipFill>
        <p:spPr>
          <a:xfrm>
            <a:off x="3400324" y="2847487"/>
            <a:ext cx="8791676" cy="4025818"/>
          </a:xfrm>
          <a:prstGeom prst="rect">
            <a:avLst/>
          </a:prstGeom>
        </p:spPr>
      </p:pic>
      <p:sp>
        <p:nvSpPr>
          <p:cNvPr id="11" name="内容占位符 2">
            <a:extLst>
              <a:ext uri="{FF2B5EF4-FFF2-40B4-BE49-F238E27FC236}">
                <a16:creationId xmlns:a16="http://schemas.microsoft.com/office/drawing/2014/main" id="{2B124A39-BDAC-4865-81B9-8D16A0066735}"/>
              </a:ext>
            </a:extLst>
          </p:cNvPr>
          <p:cNvSpPr txBox="1">
            <a:spLocks/>
          </p:cNvSpPr>
          <p:nvPr/>
        </p:nvSpPr>
        <p:spPr>
          <a:xfrm>
            <a:off x="236067" y="826784"/>
            <a:ext cx="11763741" cy="1061441"/>
          </a:xfrm>
          <a:prstGeom prst="rect">
            <a:avLst/>
          </a:prstGeom>
        </p:spPr>
        <p:txBody>
          <a:bodyPr vert="horz" lIns="135005" tIns="67502" rIns="135005" bIns="67502"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目标：使用 </a:t>
            </a:r>
            <a:r>
              <a:rPr kumimoji="1" lang="en-US" altLang="zh-CN" b="1" dirty="0" err="1">
                <a:solidFill>
                  <a:schemeClr val="accent1">
                    <a:lumMod val="75000"/>
                  </a:schemeClr>
                </a:solidFill>
              </a:rPr>
              <a:t>mTDR</a:t>
            </a:r>
            <a:r>
              <a:rPr kumimoji="1" lang="en-US" altLang="zh-CN" b="1" dirty="0">
                <a:solidFill>
                  <a:schemeClr val="accent1">
                    <a:lumMod val="75000"/>
                  </a:schemeClr>
                </a:solidFill>
              </a:rPr>
              <a:t> </a:t>
            </a:r>
            <a:r>
              <a:rPr kumimoji="1" lang="zh-CN" altLang="en-US" b="1" dirty="0">
                <a:solidFill>
                  <a:schemeClr val="accent1">
                    <a:lumMod val="75000"/>
                  </a:schemeClr>
                </a:solidFill>
              </a:rPr>
              <a:t>模型和 </a:t>
            </a:r>
            <a:r>
              <a:rPr kumimoji="1" lang="en-US" altLang="zh-CN" b="1" dirty="0" err="1">
                <a:solidFill>
                  <a:schemeClr val="accent1">
                    <a:lumMod val="75000"/>
                  </a:schemeClr>
                </a:solidFill>
              </a:rPr>
              <a:t>seqPCA</a:t>
            </a:r>
            <a:r>
              <a:rPr kumimoji="1" lang="en-US" altLang="zh-CN" b="1" dirty="0">
                <a:solidFill>
                  <a:schemeClr val="accent1">
                    <a:lumMod val="75000"/>
                  </a:schemeClr>
                </a:solidFill>
              </a:rPr>
              <a:t> </a:t>
            </a:r>
            <a:r>
              <a:rPr kumimoji="1" lang="zh-CN" altLang="en-US" b="1" dirty="0">
                <a:solidFill>
                  <a:schemeClr val="accent1">
                    <a:lumMod val="75000"/>
                  </a:schemeClr>
                </a:solidFill>
              </a:rPr>
              <a:t>来检查这些细胞的调谐特性如何随时间变化以及细胞之间的调谐关系。</a:t>
            </a:r>
            <a:endParaRPr kumimoji="1" lang="en-US" altLang="zh-CN" b="1" dirty="0">
              <a:solidFill>
                <a:schemeClr val="accent1">
                  <a:lumMod val="75000"/>
                </a:schemeClr>
              </a:solidFill>
            </a:endParaRPr>
          </a:p>
        </p:txBody>
      </p:sp>
    </p:spTree>
    <p:extLst>
      <p:ext uri="{BB962C8B-B14F-4D97-AF65-F5344CB8AC3E}">
        <p14:creationId xmlns:p14="http://schemas.microsoft.com/office/powerpoint/2010/main" val="1620136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内容占位符 2">
            <a:extLst>
              <a:ext uri="{FF2B5EF4-FFF2-40B4-BE49-F238E27FC236}">
                <a16:creationId xmlns:a16="http://schemas.microsoft.com/office/drawing/2014/main" id="{C97956D1-3971-4D72-8FCD-EE9B55FE868B}"/>
              </a:ext>
            </a:extLst>
          </p:cNvPr>
          <p:cNvSpPr txBox="1">
            <a:spLocks/>
          </p:cNvSpPr>
          <p:nvPr/>
        </p:nvSpPr>
        <p:spPr>
          <a:xfrm>
            <a:off x="236067" y="826785"/>
            <a:ext cx="11763741" cy="975598"/>
          </a:xfrm>
          <a:prstGeom prst="rect">
            <a:avLst/>
          </a:prstGeom>
        </p:spPr>
        <p:txBody>
          <a:bodyPr vert="horz" lIns="135005" tIns="67502" rIns="135005" bIns="67502"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目标：研究低维轨迹的特征如何以及何时转化为假定的感知刺激和行为，以及这些特征是否可能被下游</a:t>
            </a:r>
            <a:r>
              <a:rPr kumimoji="1" lang="en-US" altLang="zh-CN" b="1" dirty="0">
                <a:solidFill>
                  <a:schemeClr val="accent1">
                    <a:lumMod val="75000"/>
                  </a:schemeClr>
                </a:solidFill>
              </a:rPr>
              <a:t>populations</a:t>
            </a:r>
            <a:r>
              <a:rPr kumimoji="1" lang="zh-CN" altLang="en-US" b="1" dirty="0">
                <a:solidFill>
                  <a:schemeClr val="accent1">
                    <a:lumMod val="75000"/>
                  </a:schemeClr>
                </a:solidFill>
              </a:rPr>
              <a:t>读出。尽管任务变量的解码并不意味着编码变量在 </a:t>
            </a:r>
            <a:r>
              <a:rPr kumimoji="1" lang="en-US" altLang="zh-CN" b="1" dirty="0">
                <a:solidFill>
                  <a:schemeClr val="accent1">
                    <a:lumMod val="75000"/>
                  </a:schemeClr>
                </a:solidFill>
              </a:rPr>
              <a:t>PFC </a:t>
            </a:r>
            <a:r>
              <a:rPr kumimoji="1" lang="zh-CN" altLang="en-US" b="1" dirty="0">
                <a:solidFill>
                  <a:schemeClr val="accent1">
                    <a:lumMod val="75000"/>
                  </a:schemeClr>
                </a:solidFill>
              </a:rPr>
              <a:t>函数中的因果作用，但解码分析可以更清晰地了解任务变量编码的动态性和保真度。</a:t>
            </a:r>
            <a:endParaRPr kumimoji="1" lang="en-US" altLang="zh-CN" b="1" dirty="0">
              <a:solidFill>
                <a:schemeClr val="accent1">
                  <a:lumMod val="75000"/>
                </a:schemeClr>
              </a:solidFill>
            </a:endParaRPr>
          </a:p>
        </p:txBody>
      </p:sp>
      <p:sp>
        <p:nvSpPr>
          <p:cNvPr id="12" name="标题 1">
            <a:extLst>
              <a:ext uri="{FF2B5EF4-FFF2-40B4-BE49-F238E27FC236}">
                <a16:creationId xmlns:a16="http://schemas.microsoft.com/office/drawing/2014/main" id="{C15411B7-D804-4216-8E46-ACE683F91891}"/>
              </a:ext>
            </a:extLst>
          </p:cNvPr>
          <p:cNvSpPr txBox="1">
            <a:spLocks/>
          </p:cNvSpPr>
          <p:nvPr/>
        </p:nvSpPr>
        <p:spPr>
          <a:xfrm>
            <a:off x="852948" y="130218"/>
            <a:ext cx="10976218" cy="870160"/>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主要结果五：准确的刺激解码与旋转动力学的开始相吻合</a:t>
            </a:r>
          </a:p>
        </p:txBody>
      </p:sp>
      <p:sp>
        <p:nvSpPr>
          <p:cNvPr id="17" name="文本框 16">
            <a:extLst>
              <a:ext uri="{FF2B5EF4-FFF2-40B4-BE49-F238E27FC236}">
                <a16:creationId xmlns:a16="http://schemas.microsoft.com/office/drawing/2014/main" id="{236E3222-0BF6-48BB-A079-8327FC94836E}"/>
              </a:ext>
            </a:extLst>
          </p:cNvPr>
          <p:cNvSpPr txBox="1"/>
          <p:nvPr/>
        </p:nvSpPr>
        <p:spPr>
          <a:xfrm>
            <a:off x="685583" y="1727033"/>
            <a:ext cx="10976218" cy="1477328"/>
          </a:xfrm>
          <a:prstGeom prst="rect">
            <a:avLst/>
          </a:prstGeom>
          <a:noFill/>
        </p:spPr>
        <p:txBody>
          <a:bodyPr wrap="square">
            <a:spAutoFit/>
          </a:bodyPr>
          <a:lstStyle/>
          <a:p>
            <a:pPr marL="285750" indent="-285750">
              <a:buFont typeface="Arial" panose="020B0604020202020204" pitchFamily="34" charset="0"/>
              <a:buChar char="•"/>
            </a:pPr>
            <a:r>
              <a:rPr lang="en-US" altLang="zh-CN" dirty="0">
                <a:solidFill>
                  <a:srgbClr val="182026"/>
                </a:solidFill>
                <a:latin typeface="-apple-system"/>
              </a:rPr>
              <a:t>A: </a:t>
            </a:r>
            <a:r>
              <a:rPr lang="zh-CN" altLang="en-US" b="0" i="0" dirty="0">
                <a:solidFill>
                  <a:srgbClr val="182026"/>
                </a:solidFill>
                <a:effectLst/>
                <a:latin typeface="-apple-system"/>
              </a:rPr>
              <a:t>刺激可以在运动刺激的 ≈ </a:t>
            </a:r>
            <a:r>
              <a:rPr lang="en-US" altLang="zh-CN" b="0" i="0" dirty="0">
                <a:solidFill>
                  <a:srgbClr val="182026"/>
                </a:solidFill>
                <a:effectLst/>
                <a:latin typeface="-apple-system"/>
              </a:rPr>
              <a:t>150 </a:t>
            </a:r>
            <a:r>
              <a:rPr lang="en-US" altLang="zh-CN" b="0" i="0" dirty="0" err="1">
                <a:solidFill>
                  <a:srgbClr val="182026"/>
                </a:solidFill>
                <a:effectLst/>
                <a:latin typeface="-apple-system"/>
              </a:rPr>
              <a:t>ms</a:t>
            </a:r>
            <a:r>
              <a:rPr lang="en-US" altLang="zh-CN" b="0" i="0" dirty="0">
                <a:solidFill>
                  <a:srgbClr val="182026"/>
                </a:solidFill>
                <a:effectLst/>
                <a:latin typeface="-apple-system"/>
              </a:rPr>
              <a:t> </a:t>
            </a:r>
            <a:r>
              <a:rPr lang="zh-CN" altLang="en-US" b="0" i="0" dirty="0">
                <a:solidFill>
                  <a:srgbClr val="182026"/>
                </a:solidFill>
                <a:effectLst/>
                <a:latin typeface="-apple-system"/>
              </a:rPr>
              <a:t>刺激开始内和颜色刺激的 ≈ </a:t>
            </a:r>
            <a:r>
              <a:rPr lang="en-US" altLang="zh-CN" b="0" i="0" dirty="0">
                <a:solidFill>
                  <a:srgbClr val="182026"/>
                </a:solidFill>
                <a:effectLst/>
                <a:latin typeface="-apple-system"/>
              </a:rPr>
              <a:t>200 </a:t>
            </a:r>
            <a:r>
              <a:rPr lang="en-US" altLang="zh-CN" b="0" i="0" dirty="0" err="1">
                <a:solidFill>
                  <a:srgbClr val="182026"/>
                </a:solidFill>
                <a:effectLst/>
                <a:latin typeface="-apple-system"/>
              </a:rPr>
              <a:t>ms</a:t>
            </a:r>
            <a:r>
              <a:rPr lang="en-US" altLang="zh-CN" b="0" i="0" dirty="0">
                <a:solidFill>
                  <a:srgbClr val="182026"/>
                </a:solidFill>
                <a:effectLst/>
                <a:latin typeface="-apple-system"/>
              </a:rPr>
              <a:t> </a:t>
            </a:r>
            <a:r>
              <a:rPr lang="zh-CN" altLang="en-US" b="0" i="0" dirty="0">
                <a:solidFill>
                  <a:srgbClr val="182026"/>
                </a:solidFill>
                <a:effectLst/>
                <a:latin typeface="-apple-system"/>
              </a:rPr>
              <a:t>内准确解码，大致对应于早期和中间 </a:t>
            </a:r>
            <a:r>
              <a:rPr lang="en-US" altLang="zh-CN" b="0" i="0" dirty="0" err="1">
                <a:solidFill>
                  <a:srgbClr val="182026"/>
                </a:solidFill>
                <a:effectLst/>
                <a:latin typeface="-apple-system"/>
              </a:rPr>
              <a:t>seqPCA</a:t>
            </a:r>
            <a:r>
              <a:rPr lang="en-US" altLang="zh-CN" b="0" i="0" dirty="0">
                <a:solidFill>
                  <a:srgbClr val="182026"/>
                </a:solidFill>
                <a:effectLst/>
                <a:latin typeface="-apple-system"/>
              </a:rPr>
              <a:t> </a:t>
            </a:r>
            <a:r>
              <a:rPr lang="zh-CN" altLang="en-US" b="0" i="0" dirty="0">
                <a:solidFill>
                  <a:srgbClr val="182026"/>
                </a:solidFill>
                <a:effectLst/>
                <a:latin typeface="-apple-system"/>
              </a:rPr>
              <a:t>轴之间的过渡时间</a:t>
            </a:r>
            <a:endParaRPr lang="en-US" altLang="zh-CN" b="0" i="0" dirty="0">
              <a:solidFill>
                <a:srgbClr val="182026"/>
              </a:solidFill>
              <a:effectLst/>
              <a:latin typeface="-apple-system"/>
            </a:endParaRPr>
          </a:p>
          <a:p>
            <a:pPr marL="285750" indent="-285750">
              <a:buFont typeface="Arial" panose="020B0604020202020204" pitchFamily="34" charset="0"/>
              <a:buChar char="•"/>
            </a:pPr>
            <a:r>
              <a:rPr lang="en-US" altLang="zh-CN" b="0" i="0" dirty="0">
                <a:solidFill>
                  <a:srgbClr val="182026"/>
                </a:solidFill>
                <a:effectLst/>
                <a:latin typeface="-apple-system"/>
              </a:rPr>
              <a:t>B: </a:t>
            </a:r>
            <a:r>
              <a:rPr lang="zh-CN" altLang="en-US" b="0" i="0" dirty="0">
                <a:solidFill>
                  <a:srgbClr val="182026"/>
                </a:solidFill>
                <a:effectLst/>
                <a:latin typeface="-apple-system"/>
              </a:rPr>
              <a:t>在两个上下文的中间时期开始时，解码刺激的值是恒定的，并且解码的方差在此时急剧下降（图 </a:t>
            </a:r>
            <a:r>
              <a:rPr lang="en-US" altLang="zh-CN" b="0" i="0" dirty="0">
                <a:solidFill>
                  <a:srgbClr val="182026"/>
                </a:solidFill>
                <a:effectLst/>
                <a:latin typeface="-apple-system"/>
              </a:rPr>
              <a:t>6b</a:t>
            </a:r>
            <a:r>
              <a:rPr lang="zh-CN" altLang="en-US" b="0" i="0" dirty="0">
                <a:solidFill>
                  <a:srgbClr val="182026"/>
                </a:solidFill>
                <a:effectLst/>
                <a:latin typeface="-apple-system"/>
              </a:rPr>
              <a:t>）</a:t>
            </a:r>
            <a:endParaRPr lang="en-US" altLang="zh-CN" b="0" i="0" dirty="0">
              <a:solidFill>
                <a:srgbClr val="182026"/>
              </a:solidFill>
              <a:effectLst/>
              <a:latin typeface="-apple-system"/>
            </a:endParaRPr>
          </a:p>
          <a:p>
            <a:pPr marL="285750" indent="-285750">
              <a:buFont typeface="Arial" panose="020B0604020202020204" pitchFamily="34" charset="0"/>
              <a:buChar char="•"/>
            </a:pPr>
            <a:r>
              <a:rPr lang="zh-CN" altLang="en-US" b="0" i="0" dirty="0">
                <a:solidFill>
                  <a:srgbClr val="182026"/>
                </a:solidFill>
                <a:effectLst/>
                <a:latin typeface="-apple-system"/>
              </a:rPr>
              <a:t>因此，刺激子空间内种群动态（早期到中期的转变）的变化与解码的准确性和稳定性是一致的。在不相关的上下文中，解码后的值略微偏向于零，这表明在上下文中存在一些信息门控。</a:t>
            </a:r>
            <a:endParaRPr lang="zh-CN" altLang="en-US" dirty="0"/>
          </a:p>
        </p:txBody>
      </p:sp>
      <p:pic>
        <p:nvPicPr>
          <p:cNvPr id="5" name="图片 4">
            <a:extLst>
              <a:ext uri="{FF2B5EF4-FFF2-40B4-BE49-F238E27FC236}">
                <a16:creationId xmlns:a16="http://schemas.microsoft.com/office/drawing/2014/main" id="{E6E5BCF2-E96D-49F2-86E1-971E348EE2C7}"/>
              </a:ext>
            </a:extLst>
          </p:cNvPr>
          <p:cNvPicPr>
            <a:picLocks noChangeAspect="1"/>
          </p:cNvPicPr>
          <p:nvPr/>
        </p:nvPicPr>
        <p:blipFill>
          <a:blip r:embed="rId3"/>
          <a:stretch>
            <a:fillRect/>
          </a:stretch>
        </p:blipFill>
        <p:spPr>
          <a:xfrm>
            <a:off x="868207" y="4463082"/>
            <a:ext cx="6328525" cy="1727429"/>
          </a:xfrm>
          <a:prstGeom prst="rect">
            <a:avLst/>
          </a:prstGeom>
        </p:spPr>
      </p:pic>
      <p:pic>
        <p:nvPicPr>
          <p:cNvPr id="8" name="图片 7">
            <a:extLst>
              <a:ext uri="{FF2B5EF4-FFF2-40B4-BE49-F238E27FC236}">
                <a16:creationId xmlns:a16="http://schemas.microsoft.com/office/drawing/2014/main" id="{96092DE3-FE5E-4CDA-A4FB-3FE590924FFB}"/>
              </a:ext>
            </a:extLst>
          </p:cNvPr>
          <p:cNvPicPr>
            <a:picLocks noChangeAspect="1"/>
          </p:cNvPicPr>
          <p:nvPr/>
        </p:nvPicPr>
        <p:blipFill>
          <a:blip r:embed="rId4"/>
          <a:stretch>
            <a:fillRect/>
          </a:stretch>
        </p:blipFill>
        <p:spPr>
          <a:xfrm>
            <a:off x="3460455" y="3380259"/>
            <a:ext cx="8505825" cy="3390900"/>
          </a:xfrm>
          <a:prstGeom prst="rect">
            <a:avLst/>
          </a:prstGeom>
        </p:spPr>
      </p:pic>
    </p:spTree>
    <p:extLst>
      <p:ext uri="{BB962C8B-B14F-4D97-AF65-F5344CB8AC3E}">
        <p14:creationId xmlns:p14="http://schemas.microsoft.com/office/powerpoint/2010/main" val="704345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内容占位符 2">
            <a:extLst>
              <a:ext uri="{FF2B5EF4-FFF2-40B4-BE49-F238E27FC236}">
                <a16:creationId xmlns:a16="http://schemas.microsoft.com/office/drawing/2014/main" id="{C97956D1-3971-4D72-8FCD-EE9B55FE868B}"/>
              </a:ext>
            </a:extLst>
          </p:cNvPr>
          <p:cNvSpPr txBox="1">
            <a:spLocks/>
          </p:cNvSpPr>
          <p:nvPr/>
        </p:nvSpPr>
        <p:spPr>
          <a:xfrm>
            <a:off x="236067" y="826784"/>
            <a:ext cx="11763741" cy="1284017"/>
          </a:xfrm>
          <a:prstGeom prst="rect">
            <a:avLst/>
          </a:prstGeom>
        </p:spPr>
        <p:txBody>
          <a:bodyPr vert="horz" lIns="135005" tIns="67502" rIns="135005" bIns="67502"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a:t>
            </a:r>
            <a:r>
              <a:rPr kumimoji="1" lang="zh-CN" altLang="en-US" sz="2500" b="1" dirty="0">
                <a:solidFill>
                  <a:schemeClr val="accent1">
                    <a:lumMod val="75000"/>
                  </a:schemeClr>
                </a:solidFill>
              </a:rPr>
              <a:t>研究低维轨迹的特征如何以及何时转化为假定的感知刺激和行为，以及这些特征是否可能被下游</a:t>
            </a:r>
            <a:r>
              <a:rPr kumimoji="1" lang="en-US" altLang="zh-CN" sz="2500" b="1" dirty="0">
                <a:solidFill>
                  <a:schemeClr val="accent1">
                    <a:lumMod val="75000"/>
                  </a:schemeClr>
                </a:solidFill>
              </a:rPr>
              <a:t>populations</a:t>
            </a:r>
            <a:r>
              <a:rPr kumimoji="1" lang="zh-CN" altLang="en-US" sz="2500" b="1" dirty="0">
                <a:solidFill>
                  <a:schemeClr val="accent1">
                    <a:lumMod val="75000"/>
                  </a:schemeClr>
                </a:solidFill>
              </a:rPr>
              <a:t>读出。尽管任务变量的解码并不意味着编码变量在 </a:t>
            </a:r>
            <a:r>
              <a:rPr kumimoji="1" lang="en-US" altLang="zh-CN" sz="2500" b="1" dirty="0">
                <a:solidFill>
                  <a:schemeClr val="accent1">
                    <a:lumMod val="75000"/>
                  </a:schemeClr>
                </a:solidFill>
              </a:rPr>
              <a:t>PFC </a:t>
            </a:r>
            <a:r>
              <a:rPr kumimoji="1" lang="zh-CN" altLang="en-US" sz="2500" b="1" dirty="0">
                <a:solidFill>
                  <a:schemeClr val="accent1">
                    <a:lumMod val="75000"/>
                  </a:schemeClr>
                </a:solidFill>
              </a:rPr>
              <a:t>函数中的因果作用，但解码分析可以更清晰地了解任务变量编码的动态性和保真度。</a:t>
            </a:r>
            <a:endParaRPr kumimoji="1" lang="en-US" altLang="zh-CN" sz="2500" b="1" dirty="0">
              <a:solidFill>
                <a:schemeClr val="accent1">
                  <a:lumMod val="75000"/>
                </a:schemeClr>
              </a:solidFill>
            </a:endParaRPr>
          </a:p>
        </p:txBody>
      </p:sp>
      <p:sp>
        <p:nvSpPr>
          <p:cNvPr id="12" name="标题 1">
            <a:extLst>
              <a:ext uri="{FF2B5EF4-FFF2-40B4-BE49-F238E27FC236}">
                <a16:creationId xmlns:a16="http://schemas.microsoft.com/office/drawing/2014/main" id="{C15411B7-D804-4216-8E46-ACE683F91891}"/>
              </a:ext>
            </a:extLst>
          </p:cNvPr>
          <p:cNvSpPr txBox="1">
            <a:spLocks/>
          </p:cNvSpPr>
          <p:nvPr/>
        </p:nvSpPr>
        <p:spPr>
          <a:xfrm>
            <a:off x="852948" y="130218"/>
            <a:ext cx="10976218" cy="870160"/>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主要结果五：准确的刺激解码与旋转动力学的开始相吻合</a:t>
            </a:r>
          </a:p>
        </p:txBody>
      </p:sp>
      <p:sp>
        <p:nvSpPr>
          <p:cNvPr id="17" name="文本框 16">
            <a:extLst>
              <a:ext uri="{FF2B5EF4-FFF2-40B4-BE49-F238E27FC236}">
                <a16:creationId xmlns:a16="http://schemas.microsoft.com/office/drawing/2014/main" id="{236E3222-0BF6-48BB-A079-8327FC94836E}"/>
              </a:ext>
            </a:extLst>
          </p:cNvPr>
          <p:cNvSpPr txBox="1"/>
          <p:nvPr/>
        </p:nvSpPr>
        <p:spPr>
          <a:xfrm>
            <a:off x="685583" y="2150338"/>
            <a:ext cx="10976218" cy="1200329"/>
          </a:xfrm>
          <a:prstGeom prst="rect">
            <a:avLst/>
          </a:prstGeom>
          <a:noFill/>
        </p:spPr>
        <p:txBody>
          <a:bodyPr wrap="square">
            <a:spAutoFit/>
          </a:bodyPr>
          <a:lstStyle/>
          <a:p>
            <a:pPr marL="285750" indent="-285750">
              <a:buFont typeface="Arial" panose="020B0604020202020204" pitchFamily="34" charset="0"/>
              <a:buChar char="•"/>
            </a:pPr>
            <a:r>
              <a:rPr lang="zh-CN" altLang="en-US" b="0" i="0" dirty="0">
                <a:solidFill>
                  <a:srgbClr val="182026"/>
                </a:solidFill>
                <a:effectLst/>
                <a:latin typeface="-apple-system"/>
              </a:rPr>
              <a:t>为了检查刺激编码的内容，检查错误试验通常是有益的。</a:t>
            </a:r>
            <a:endParaRPr lang="en-US" altLang="zh-CN" b="0" i="0" dirty="0">
              <a:solidFill>
                <a:srgbClr val="182026"/>
              </a:solidFill>
              <a:effectLst/>
              <a:latin typeface="-apple-system"/>
            </a:endParaRPr>
          </a:p>
          <a:p>
            <a:pPr marL="285750" indent="-285750">
              <a:buFont typeface="Arial" panose="020B0604020202020204" pitchFamily="34" charset="0"/>
              <a:buChar char="•"/>
            </a:pPr>
            <a:r>
              <a:rPr lang="zh-CN" altLang="en-US" b="0" i="0" dirty="0">
                <a:solidFill>
                  <a:srgbClr val="182026"/>
                </a:solidFill>
                <a:effectLst/>
                <a:latin typeface="-apple-system"/>
              </a:rPr>
              <a:t>因此，我们使用最弱的刺激强度检查了错误试验的解码刺激（虚线，图 </a:t>
            </a:r>
            <a:r>
              <a:rPr lang="en-US" altLang="zh-CN" b="0" i="0" dirty="0">
                <a:solidFill>
                  <a:srgbClr val="182026"/>
                </a:solidFill>
                <a:effectLst/>
                <a:latin typeface="-apple-system"/>
              </a:rPr>
              <a:t>6c </a:t>
            </a:r>
            <a:r>
              <a:rPr lang="zh-CN" altLang="en-US" b="0" i="0" dirty="0">
                <a:solidFill>
                  <a:srgbClr val="182026"/>
                </a:solidFill>
                <a:effectLst/>
                <a:latin typeface="-apple-system"/>
              </a:rPr>
              <a:t>和扩展数据图 </a:t>
            </a:r>
            <a:r>
              <a:rPr lang="en-US" altLang="zh-CN" b="0" i="0" dirty="0">
                <a:solidFill>
                  <a:srgbClr val="182026"/>
                </a:solidFill>
                <a:effectLst/>
                <a:latin typeface="-apple-system"/>
              </a:rPr>
              <a:t>7c</a:t>
            </a:r>
            <a:r>
              <a:rPr lang="zh-CN" altLang="en-US" b="0" i="0" dirty="0">
                <a:solidFill>
                  <a:srgbClr val="182026"/>
                </a:solidFill>
                <a:effectLst/>
                <a:latin typeface="-apple-system"/>
              </a:rPr>
              <a:t>）对于猴子 </a:t>
            </a:r>
            <a:r>
              <a:rPr lang="en-US" altLang="zh-CN" b="0" i="0" dirty="0">
                <a:solidFill>
                  <a:srgbClr val="182026"/>
                </a:solidFill>
                <a:effectLst/>
                <a:latin typeface="-apple-system"/>
              </a:rPr>
              <a:t>A</a:t>
            </a:r>
            <a:r>
              <a:rPr lang="zh-CN" altLang="en-US" b="0" i="0" dirty="0">
                <a:solidFill>
                  <a:srgbClr val="182026"/>
                </a:solidFill>
                <a:effectLst/>
                <a:latin typeface="-apple-system"/>
              </a:rPr>
              <a:t>，我们发现错误试验的解码刺激值与正确试验解码相似，但符号相反，这表明错误的起源（平均而言）是错误的感知。</a:t>
            </a:r>
            <a:endParaRPr lang="zh-CN" altLang="en-US" dirty="0"/>
          </a:p>
        </p:txBody>
      </p:sp>
      <p:pic>
        <p:nvPicPr>
          <p:cNvPr id="8" name="图片 7">
            <a:extLst>
              <a:ext uri="{FF2B5EF4-FFF2-40B4-BE49-F238E27FC236}">
                <a16:creationId xmlns:a16="http://schemas.microsoft.com/office/drawing/2014/main" id="{96092DE3-FE5E-4CDA-A4FB-3FE590924FFB}"/>
              </a:ext>
            </a:extLst>
          </p:cNvPr>
          <p:cNvPicPr>
            <a:picLocks noChangeAspect="1"/>
          </p:cNvPicPr>
          <p:nvPr/>
        </p:nvPicPr>
        <p:blipFill>
          <a:blip r:embed="rId3"/>
          <a:stretch>
            <a:fillRect/>
          </a:stretch>
        </p:blipFill>
        <p:spPr>
          <a:xfrm>
            <a:off x="3460455" y="3380259"/>
            <a:ext cx="8505825" cy="3390900"/>
          </a:xfrm>
          <a:prstGeom prst="rect">
            <a:avLst/>
          </a:prstGeom>
        </p:spPr>
      </p:pic>
    </p:spTree>
    <p:extLst>
      <p:ext uri="{BB962C8B-B14F-4D97-AF65-F5344CB8AC3E}">
        <p14:creationId xmlns:p14="http://schemas.microsoft.com/office/powerpoint/2010/main" val="220325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内容占位符 2">
            <a:extLst>
              <a:ext uri="{FF2B5EF4-FFF2-40B4-BE49-F238E27FC236}">
                <a16:creationId xmlns:a16="http://schemas.microsoft.com/office/drawing/2014/main" id="{C97956D1-3971-4D72-8FCD-EE9B55FE868B}"/>
              </a:ext>
            </a:extLst>
          </p:cNvPr>
          <p:cNvSpPr txBox="1">
            <a:spLocks/>
          </p:cNvSpPr>
          <p:nvPr/>
        </p:nvSpPr>
        <p:spPr>
          <a:xfrm>
            <a:off x="236067" y="826784"/>
            <a:ext cx="11763741" cy="128401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目标：研究决策在刺激观察过程中可能如何演变，我们接下来研究了决策信息如何以及何时在 </a:t>
            </a:r>
            <a:r>
              <a:rPr kumimoji="1" lang="en-US" altLang="zh-CN" b="1" dirty="0">
                <a:solidFill>
                  <a:schemeClr val="accent1">
                    <a:lumMod val="75000"/>
                  </a:schemeClr>
                </a:solidFill>
              </a:rPr>
              <a:t>PFC </a:t>
            </a:r>
            <a:r>
              <a:rPr kumimoji="1" lang="zh-CN" altLang="en-US" b="1" dirty="0">
                <a:solidFill>
                  <a:schemeClr val="accent1">
                    <a:lumMod val="75000"/>
                  </a:schemeClr>
                </a:solidFill>
              </a:rPr>
              <a:t>中可用以及选择编码的动态。</a:t>
            </a:r>
            <a:endParaRPr kumimoji="1" lang="en-US" altLang="zh-CN" b="1" dirty="0">
              <a:solidFill>
                <a:schemeClr val="accent1">
                  <a:lumMod val="75000"/>
                </a:schemeClr>
              </a:solidFill>
            </a:endParaRPr>
          </a:p>
        </p:txBody>
      </p:sp>
      <p:sp>
        <p:nvSpPr>
          <p:cNvPr id="12" name="标题 1">
            <a:extLst>
              <a:ext uri="{FF2B5EF4-FFF2-40B4-BE49-F238E27FC236}">
                <a16:creationId xmlns:a16="http://schemas.microsoft.com/office/drawing/2014/main" id="{C15411B7-D804-4216-8E46-ACE683F91891}"/>
              </a:ext>
            </a:extLst>
          </p:cNvPr>
          <p:cNvSpPr txBox="1">
            <a:spLocks/>
          </p:cNvSpPr>
          <p:nvPr/>
        </p:nvSpPr>
        <p:spPr>
          <a:xfrm>
            <a:off x="852948" y="130218"/>
            <a:ext cx="10976218"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主要结果六：决策解码</a:t>
            </a:r>
          </a:p>
        </p:txBody>
      </p:sp>
      <p:sp>
        <p:nvSpPr>
          <p:cNvPr id="17" name="文本框 16">
            <a:extLst>
              <a:ext uri="{FF2B5EF4-FFF2-40B4-BE49-F238E27FC236}">
                <a16:creationId xmlns:a16="http://schemas.microsoft.com/office/drawing/2014/main" id="{236E3222-0BF6-48BB-A079-8327FC94836E}"/>
              </a:ext>
            </a:extLst>
          </p:cNvPr>
          <p:cNvSpPr txBox="1"/>
          <p:nvPr/>
        </p:nvSpPr>
        <p:spPr>
          <a:xfrm>
            <a:off x="685583" y="2227497"/>
            <a:ext cx="10976218" cy="369332"/>
          </a:xfrm>
          <a:prstGeom prst="rect">
            <a:avLst/>
          </a:prstGeom>
          <a:noFill/>
        </p:spPr>
        <p:txBody>
          <a:bodyPr wrap="square">
            <a:spAutoFit/>
          </a:bodyPr>
          <a:lstStyle/>
          <a:p>
            <a:r>
              <a:rPr lang="zh-CN" altLang="en-US" dirty="0"/>
              <a:t>决策用二进制编码，使用</a:t>
            </a:r>
            <a:r>
              <a:rPr lang="en-US" altLang="zh-CN" dirty="0"/>
              <a:t>log likelihood ratio</a:t>
            </a:r>
            <a:r>
              <a:rPr lang="zh-CN" altLang="en-US" dirty="0"/>
              <a:t>来衡量解码程度</a:t>
            </a:r>
          </a:p>
        </p:txBody>
      </p:sp>
      <p:sp>
        <p:nvSpPr>
          <p:cNvPr id="18" name="文本框 17">
            <a:extLst>
              <a:ext uri="{FF2B5EF4-FFF2-40B4-BE49-F238E27FC236}">
                <a16:creationId xmlns:a16="http://schemas.microsoft.com/office/drawing/2014/main" id="{78F4BBF0-9511-468A-80B4-0B1C52B72E04}"/>
              </a:ext>
            </a:extLst>
          </p:cNvPr>
          <p:cNvSpPr txBox="1"/>
          <p:nvPr/>
        </p:nvSpPr>
        <p:spPr>
          <a:xfrm>
            <a:off x="719242" y="2732717"/>
            <a:ext cx="4542775" cy="1477328"/>
          </a:xfrm>
          <a:prstGeom prst="rect">
            <a:avLst/>
          </a:prstGeom>
          <a:noFill/>
        </p:spPr>
        <p:txBody>
          <a:bodyPr wrap="square">
            <a:spAutoFit/>
          </a:bodyPr>
          <a:lstStyle/>
          <a:p>
            <a:r>
              <a:rPr lang="en-US" altLang="zh-CN" b="0" i="0" dirty="0">
                <a:solidFill>
                  <a:srgbClr val="182026"/>
                </a:solidFill>
                <a:effectLst/>
                <a:latin typeface="-apple-system"/>
              </a:rPr>
              <a:t>A: LLR </a:t>
            </a:r>
            <a:r>
              <a:rPr lang="zh-CN" altLang="en-US" b="0" i="0" dirty="0">
                <a:solidFill>
                  <a:srgbClr val="182026"/>
                </a:solidFill>
                <a:effectLst/>
                <a:latin typeface="-apple-system"/>
              </a:rPr>
              <a:t>的幅度随时间单调增加，表明决策信号的强度增加，</a:t>
            </a:r>
            <a:endParaRPr lang="en-US" altLang="zh-CN" b="0" i="0" dirty="0">
              <a:solidFill>
                <a:srgbClr val="182026"/>
              </a:solidFill>
              <a:effectLst/>
              <a:latin typeface="-apple-system"/>
            </a:endParaRPr>
          </a:p>
          <a:p>
            <a:r>
              <a:rPr lang="zh-CN" altLang="en-US" b="0" i="0" dirty="0">
                <a:solidFill>
                  <a:srgbClr val="182026"/>
                </a:solidFill>
                <a:effectLst/>
                <a:latin typeface="-apple-system"/>
              </a:rPr>
              <a:t>然而，</a:t>
            </a:r>
            <a:r>
              <a:rPr lang="en-US" altLang="zh-CN" b="0" i="0" dirty="0">
                <a:solidFill>
                  <a:srgbClr val="182026"/>
                </a:solidFill>
                <a:effectLst/>
                <a:latin typeface="-apple-system"/>
              </a:rPr>
              <a:t>LLR </a:t>
            </a:r>
            <a:r>
              <a:rPr lang="zh-CN" altLang="en-US" b="0" i="0" dirty="0">
                <a:solidFill>
                  <a:srgbClr val="182026"/>
                </a:solidFill>
                <a:effectLst/>
                <a:latin typeface="-apple-system"/>
              </a:rPr>
              <a:t>的大小在上下文、决策方向、刺激强度或试验是正确还是错误试验方面没有很大差异（虚线，图 </a:t>
            </a:r>
            <a:r>
              <a:rPr lang="en-US" altLang="zh-CN" b="0" i="0" dirty="0">
                <a:solidFill>
                  <a:srgbClr val="182026"/>
                </a:solidFill>
                <a:effectLst/>
                <a:latin typeface="-apple-system"/>
              </a:rPr>
              <a:t>7a</a:t>
            </a:r>
            <a:r>
              <a:rPr lang="zh-CN" altLang="en-US" b="0" i="0" dirty="0">
                <a:solidFill>
                  <a:srgbClr val="182026"/>
                </a:solidFill>
                <a:effectLst/>
                <a:latin typeface="-apple-system"/>
              </a:rPr>
              <a:t>）</a:t>
            </a:r>
            <a:endParaRPr lang="zh-CN" altLang="en-US" dirty="0"/>
          </a:p>
        </p:txBody>
      </p:sp>
      <p:pic>
        <p:nvPicPr>
          <p:cNvPr id="10" name="图片 9">
            <a:extLst>
              <a:ext uri="{FF2B5EF4-FFF2-40B4-BE49-F238E27FC236}">
                <a16:creationId xmlns:a16="http://schemas.microsoft.com/office/drawing/2014/main" id="{D177A957-352E-479C-859E-BCF67DD66988}"/>
              </a:ext>
            </a:extLst>
          </p:cNvPr>
          <p:cNvPicPr>
            <a:picLocks noChangeAspect="1"/>
          </p:cNvPicPr>
          <p:nvPr/>
        </p:nvPicPr>
        <p:blipFill>
          <a:blip r:embed="rId3"/>
          <a:stretch>
            <a:fillRect/>
          </a:stretch>
        </p:blipFill>
        <p:spPr>
          <a:xfrm>
            <a:off x="6659356" y="2898921"/>
            <a:ext cx="4180221" cy="2914013"/>
          </a:xfrm>
          <a:prstGeom prst="rect">
            <a:avLst/>
          </a:prstGeom>
        </p:spPr>
      </p:pic>
      <p:pic>
        <p:nvPicPr>
          <p:cNvPr id="13" name="图片 12">
            <a:extLst>
              <a:ext uri="{FF2B5EF4-FFF2-40B4-BE49-F238E27FC236}">
                <a16:creationId xmlns:a16="http://schemas.microsoft.com/office/drawing/2014/main" id="{368F179A-F347-4D33-9783-7C7EACBE785A}"/>
              </a:ext>
            </a:extLst>
          </p:cNvPr>
          <p:cNvPicPr>
            <a:picLocks noChangeAspect="1"/>
          </p:cNvPicPr>
          <p:nvPr/>
        </p:nvPicPr>
        <p:blipFill>
          <a:blip r:embed="rId4"/>
          <a:stretch>
            <a:fillRect/>
          </a:stretch>
        </p:blipFill>
        <p:spPr>
          <a:xfrm>
            <a:off x="10839577" y="3179728"/>
            <a:ext cx="776451" cy="2399939"/>
          </a:xfrm>
          <a:prstGeom prst="rect">
            <a:avLst/>
          </a:prstGeom>
        </p:spPr>
      </p:pic>
    </p:spTree>
    <p:extLst>
      <p:ext uri="{BB962C8B-B14F-4D97-AF65-F5344CB8AC3E}">
        <p14:creationId xmlns:p14="http://schemas.microsoft.com/office/powerpoint/2010/main" val="1195767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36472"/>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标题 1">
            <a:extLst>
              <a:ext uri="{FF2B5EF4-FFF2-40B4-BE49-F238E27FC236}">
                <a16:creationId xmlns:a16="http://schemas.microsoft.com/office/drawing/2014/main" id="{C15411B7-D804-4216-8E46-ACE683F91891}"/>
              </a:ext>
            </a:extLst>
          </p:cNvPr>
          <p:cNvSpPr txBox="1">
            <a:spLocks/>
          </p:cNvSpPr>
          <p:nvPr/>
        </p:nvSpPr>
        <p:spPr>
          <a:xfrm>
            <a:off x="852948" y="130218"/>
            <a:ext cx="10976218"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主要结果六：决策解码</a:t>
            </a:r>
          </a:p>
        </p:txBody>
      </p:sp>
      <p:sp>
        <p:nvSpPr>
          <p:cNvPr id="17" name="文本框 16">
            <a:extLst>
              <a:ext uri="{FF2B5EF4-FFF2-40B4-BE49-F238E27FC236}">
                <a16:creationId xmlns:a16="http://schemas.microsoft.com/office/drawing/2014/main" id="{236E3222-0BF6-48BB-A079-8327FC94836E}"/>
              </a:ext>
            </a:extLst>
          </p:cNvPr>
          <p:cNvSpPr txBox="1"/>
          <p:nvPr/>
        </p:nvSpPr>
        <p:spPr>
          <a:xfrm>
            <a:off x="685583" y="2150338"/>
            <a:ext cx="10976218" cy="369332"/>
          </a:xfrm>
          <a:prstGeom prst="rect">
            <a:avLst/>
          </a:prstGeom>
          <a:noFill/>
        </p:spPr>
        <p:txBody>
          <a:bodyPr wrap="square">
            <a:spAutoFit/>
          </a:bodyPr>
          <a:lstStyle/>
          <a:p>
            <a:r>
              <a:rPr lang="zh-CN" altLang="en-US" dirty="0"/>
              <a:t>决策用二进制编码，使用</a:t>
            </a:r>
            <a:r>
              <a:rPr lang="en-US" altLang="zh-CN" dirty="0"/>
              <a:t>log likelihood ratio</a:t>
            </a:r>
            <a:r>
              <a:rPr lang="zh-CN" altLang="en-US" dirty="0"/>
              <a:t>来衡量解码程度</a:t>
            </a:r>
          </a:p>
        </p:txBody>
      </p:sp>
      <p:sp>
        <p:nvSpPr>
          <p:cNvPr id="18" name="文本框 17">
            <a:extLst>
              <a:ext uri="{FF2B5EF4-FFF2-40B4-BE49-F238E27FC236}">
                <a16:creationId xmlns:a16="http://schemas.microsoft.com/office/drawing/2014/main" id="{78F4BBF0-9511-468A-80B4-0B1C52B72E04}"/>
              </a:ext>
            </a:extLst>
          </p:cNvPr>
          <p:cNvSpPr txBox="1"/>
          <p:nvPr/>
        </p:nvSpPr>
        <p:spPr>
          <a:xfrm>
            <a:off x="750344" y="2633620"/>
            <a:ext cx="6589930" cy="2585323"/>
          </a:xfrm>
          <a:prstGeom prst="rect">
            <a:avLst/>
          </a:prstGeom>
          <a:noFill/>
        </p:spPr>
        <p:txBody>
          <a:bodyPr wrap="square">
            <a:spAutoFit/>
          </a:bodyPr>
          <a:lstStyle/>
          <a:p>
            <a:r>
              <a:rPr lang="en-US" altLang="zh-CN" b="1" i="0" dirty="0">
                <a:solidFill>
                  <a:srgbClr val="182026"/>
                </a:solidFill>
                <a:effectLst/>
                <a:latin typeface="-apple-system"/>
              </a:rPr>
              <a:t>B </a:t>
            </a:r>
            <a:r>
              <a:rPr lang="zh-CN" altLang="en-US" b="1" i="0" dirty="0">
                <a:solidFill>
                  <a:srgbClr val="182026"/>
                </a:solidFill>
                <a:effectLst/>
                <a:latin typeface="-apple-system"/>
              </a:rPr>
              <a:t>将</a:t>
            </a:r>
            <a:r>
              <a:rPr lang="en-US" altLang="zh-CN" b="1" i="0" dirty="0">
                <a:solidFill>
                  <a:srgbClr val="182026"/>
                </a:solidFill>
                <a:effectLst/>
                <a:latin typeface="-apple-system"/>
              </a:rPr>
              <a:t>LLR</a:t>
            </a:r>
            <a:r>
              <a:rPr lang="zh-CN" altLang="en-US" b="1" i="0" dirty="0">
                <a:solidFill>
                  <a:srgbClr val="182026"/>
                </a:solidFill>
                <a:effectLst/>
                <a:latin typeface="-apple-system"/>
              </a:rPr>
              <a:t>转换为决策概率</a:t>
            </a:r>
            <a:endParaRPr lang="en-US" altLang="zh-CN" b="1" i="0" dirty="0">
              <a:solidFill>
                <a:srgbClr val="182026"/>
              </a:solidFill>
              <a:effectLst/>
              <a:latin typeface="-apple-system"/>
            </a:endParaRPr>
          </a:p>
          <a:p>
            <a:r>
              <a:rPr lang="zh-CN" altLang="en-US" b="0" i="0" dirty="0">
                <a:solidFill>
                  <a:srgbClr val="182026"/>
                </a:solidFill>
                <a:effectLst/>
                <a:latin typeface="-apple-system"/>
              </a:rPr>
              <a:t>可以检查动物选择的每时每刻的概率，并估计何时做出的决定是明确的。</a:t>
            </a:r>
            <a:endParaRPr lang="en-US" altLang="zh-CN" b="0" i="0" dirty="0">
              <a:solidFill>
                <a:srgbClr val="182026"/>
              </a:solidFill>
              <a:effectLst/>
              <a:latin typeface="-apple-system"/>
            </a:endParaRPr>
          </a:p>
          <a:p>
            <a:r>
              <a:rPr lang="zh-CN" altLang="en-US" dirty="0">
                <a:solidFill>
                  <a:srgbClr val="182026"/>
                </a:solidFill>
                <a:latin typeface="-apple-system"/>
              </a:rPr>
              <a:t>发现在刺激存在的</a:t>
            </a:r>
            <a:r>
              <a:rPr lang="en-US" altLang="zh-CN" b="0" i="0" dirty="0">
                <a:effectLst/>
                <a:latin typeface="Times New Roman" panose="02020603050405020304" pitchFamily="18" charset="0"/>
              </a:rPr>
              <a:t>300–350 </a:t>
            </a:r>
            <a:r>
              <a:rPr lang="en-US" altLang="zh-CN" b="0" i="0" dirty="0" err="1">
                <a:effectLst/>
                <a:latin typeface="Times New Roman" panose="02020603050405020304" pitchFamily="18" charset="0"/>
              </a:rPr>
              <a:t>ms</a:t>
            </a:r>
            <a:r>
              <a:rPr lang="en-US" altLang="zh-CN" b="0" i="0" dirty="0">
                <a:effectLst/>
                <a:latin typeface="Times New Roman" panose="02020603050405020304" pitchFamily="18" charset="0"/>
              </a:rPr>
              <a:t> </a:t>
            </a:r>
            <a:r>
              <a:rPr lang="zh-CN" altLang="en-US" b="0" i="0" dirty="0">
                <a:effectLst/>
                <a:latin typeface="Times New Roman" panose="02020603050405020304" pitchFamily="18" charset="0"/>
              </a:rPr>
              <a:t>就可以做出决策</a:t>
            </a:r>
            <a:endParaRPr lang="en-US" altLang="zh-CN" b="0" i="0" dirty="0">
              <a:effectLst/>
              <a:latin typeface="Times New Roman" panose="02020603050405020304" pitchFamily="18" charset="0"/>
            </a:endParaRPr>
          </a:p>
          <a:p>
            <a:r>
              <a:rPr lang="zh-CN" altLang="en-US" b="0" i="0" dirty="0">
                <a:solidFill>
                  <a:srgbClr val="182026"/>
                </a:solidFill>
                <a:effectLst/>
                <a:latin typeface="-apple-system"/>
              </a:rPr>
              <a:t>该时间对应于可供选择的早期和中间 </a:t>
            </a:r>
            <a:r>
              <a:rPr lang="en-US" altLang="zh-CN" b="0" i="0" dirty="0" err="1">
                <a:solidFill>
                  <a:srgbClr val="182026"/>
                </a:solidFill>
                <a:effectLst/>
                <a:latin typeface="-apple-system"/>
              </a:rPr>
              <a:t>seqPCA</a:t>
            </a:r>
            <a:r>
              <a:rPr lang="en-US" altLang="zh-CN" b="0" i="0" dirty="0">
                <a:solidFill>
                  <a:srgbClr val="182026"/>
                </a:solidFill>
                <a:effectLst/>
                <a:latin typeface="-apple-system"/>
              </a:rPr>
              <a:t> </a:t>
            </a:r>
            <a:r>
              <a:rPr lang="zh-CN" altLang="en-US" b="0" i="0" dirty="0">
                <a:solidFill>
                  <a:srgbClr val="182026"/>
                </a:solidFill>
                <a:effectLst/>
                <a:latin typeface="-apple-system"/>
              </a:rPr>
              <a:t>轴之间的过渡时间。</a:t>
            </a:r>
            <a:endParaRPr lang="en-US" altLang="zh-CN" b="0" i="0" dirty="0">
              <a:solidFill>
                <a:srgbClr val="182026"/>
              </a:solidFill>
              <a:effectLst/>
              <a:latin typeface="-apple-system"/>
            </a:endParaRPr>
          </a:p>
          <a:p>
            <a:r>
              <a:rPr lang="zh-CN" altLang="en-US" b="1" dirty="0">
                <a:solidFill>
                  <a:srgbClr val="182026"/>
                </a:solidFill>
                <a:latin typeface="-apple-system"/>
              </a:rPr>
              <a:t>结论：</a:t>
            </a:r>
            <a:endParaRPr lang="en-US" altLang="zh-CN" b="1" dirty="0">
              <a:solidFill>
                <a:srgbClr val="182026"/>
              </a:solidFill>
              <a:latin typeface="-apple-system"/>
            </a:endParaRPr>
          </a:p>
          <a:p>
            <a:r>
              <a:rPr lang="zh-CN" altLang="en-US" dirty="0">
                <a:solidFill>
                  <a:srgbClr val="182026"/>
                </a:solidFill>
                <a:latin typeface="-apple-system"/>
              </a:rPr>
              <a:t>决策在刺激开始的一小段时间已经做出了，并且不同的刺激程度对着决策时间没有影响，另外，饱和的时间点和线性到旋转转换的时间点是一致的。</a:t>
            </a:r>
            <a:endParaRPr lang="zh-CN" altLang="en-US" dirty="0"/>
          </a:p>
        </p:txBody>
      </p:sp>
      <p:pic>
        <p:nvPicPr>
          <p:cNvPr id="4" name="图片 3">
            <a:extLst>
              <a:ext uri="{FF2B5EF4-FFF2-40B4-BE49-F238E27FC236}">
                <a16:creationId xmlns:a16="http://schemas.microsoft.com/office/drawing/2014/main" id="{2B2A4F3B-C5E0-46D9-BD82-603788482B91}"/>
              </a:ext>
            </a:extLst>
          </p:cNvPr>
          <p:cNvPicPr>
            <a:picLocks noChangeAspect="1"/>
          </p:cNvPicPr>
          <p:nvPr/>
        </p:nvPicPr>
        <p:blipFill>
          <a:blip r:embed="rId3"/>
          <a:stretch>
            <a:fillRect/>
          </a:stretch>
        </p:blipFill>
        <p:spPr>
          <a:xfrm>
            <a:off x="1242107" y="5229344"/>
            <a:ext cx="3609620" cy="1176349"/>
          </a:xfrm>
          <a:prstGeom prst="rect">
            <a:avLst/>
          </a:prstGeom>
        </p:spPr>
      </p:pic>
      <p:pic>
        <p:nvPicPr>
          <p:cNvPr id="6" name="图片 5">
            <a:extLst>
              <a:ext uri="{FF2B5EF4-FFF2-40B4-BE49-F238E27FC236}">
                <a16:creationId xmlns:a16="http://schemas.microsoft.com/office/drawing/2014/main" id="{FC36B349-AA84-4A7F-9895-1BB09827BD51}"/>
              </a:ext>
            </a:extLst>
          </p:cNvPr>
          <p:cNvPicPr>
            <a:picLocks noChangeAspect="1"/>
          </p:cNvPicPr>
          <p:nvPr/>
        </p:nvPicPr>
        <p:blipFill>
          <a:blip r:embed="rId4"/>
          <a:stretch>
            <a:fillRect/>
          </a:stretch>
        </p:blipFill>
        <p:spPr>
          <a:xfrm>
            <a:off x="7340274" y="1995080"/>
            <a:ext cx="3264761" cy="4392829"/>
          </a:xfrm>
          <a:prstGeom prst="rect">
            <a:avLst/>
          </a:prstGeom>
        </p:spPr>
      </p:pic>
      <p:pic>
        <p:nvPicPr>
          <p:cNvPr id="9" name="图片 8">
            <a:extLst>
              <a:ext uri="{FF2B5EF4-FFF2-40B4-BE49-F238E27FC236}">
                <a16:creationId xmlns:a16="http://schemas.microsoft.com/office/drawing/2014/main" id="{97107F95-AE0A-4444-B046-881846D34BCC}"/>
              </a:ext>
            </a:extLst>
          </p:cNvPr>
          <p:cNvPicPr>
            <a:picLocks noChangeAspect="1"/>
          </p:cNvPicPr>
          <p:nvPr/>
        </p:nvPicPr>
        <p:blipFill>
          <a:blip r:embed="rId5"/>
          <a:stretch>
            <a:fillRect/>
          </a:stretch>
        </p:blipFill>
        <p:spPr>
          <a:xfrm>
            <a:off x="10460287" y="2081823"/>
            <a:ext cx="854412" cy="3624361"/>
          </a:xfrm>
          <a:prstGeom prst="rect">
            <a:avLst/>
          </a:prstGeom>
        </p:spPr>
      </p:pic>
      <p:sp>
        <p:nvSpPr>
          <p:cNvPr id="20" name="内容占位符 2">
            <a:extLst>
              <a:ext uri="{FF2B5EF4-FFF2-40B4-BE49-F238E27FC236}">
                <a16:creationId xmlns:a16="http://schemas.microsoft.com/office/drawing/2014/main" id="{E1A9FEFF-7DF2-4D65-8BC0-AF1FB964D941}"/>
              </a:ext>
            </a:extLst>
          </p:cNvPr>
          <p:cNvSpPr txBox="1">
            <a:spLocks/>
          </p:cNvSpPr>
          <p:nvPr/>
        </p:nvSpPr>
        <p:spPr>
          <a:xfrm>
            <a:off x="236067" y="826784"/>
            <a:ext cx="11763741" cy="128401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目标：研究决策在刺激观察过程中可能如何演变，我们接下来研究了决策信息如何以及何时在 </a:t>
            </a:r>
            <a:r>
              <a:rPr kumimoji="1" lang="en-US" altLang="zh-CN" b="1" dirty="0">
                <a:solidFill>
                  <a:schemeClr val="accent1">
                    <a:lumMod val="75000"/>
                  </a:schemeClr>
                </a:solidFill>
              </a:rPr>
              <a:t>PFC </a:t>
            </a:r>
            <a:r>
              <a:rPr kumimoji="1" lang="zh-CN" altLang="en-US" b="1" dirty="0">
                <a:solidFill>
                  <a:schemeClr val="accent1">
                    <a:lumMod val="75000"/>
                  </a:schemeClr>
                </a:solidFill>
              </a:rPr>
              <a:t>中可用以及选择编码的动态。</a:t>
            </a:r>
            <a:endParaRPr kumimoji="1" lang="en-US" altLang="zh-CN" b="1" dirty="0">
              <a:solidFill>
                <a:schemeClr val="accent1">
                  <a:lumMod val="75000"/>
                </a:schemeClr>
              </a:solidFill>
            </a:endParaRPr>
          </a:p>
        </p:txBody>
      </p:sp>
    </p:spTree>
    <p:extLst>
      <p:ext uri="{BB962C8B-B14F-4D97-AF65-F5344CB8AC3E}">
        <p14:creationId xmlns:p14="http://schemas.microsoft.com/office/powerpoint/2010/main" val="3659906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标题 1">
            <a:extLst>
              <a:ext uri="{FF2B5EF4-FFF2-40B4-BE49-F238E27FC236}">
                <a16:creationId xmlns:a16="http://schemas.microsoft.com/office/drawing/2014/main" id="{C15411B7-D804-4216-8E46-ACE683F91891}"/>
              </a:ext>
            </a:extLst>
          </p:cNvPr>
          <p:cNvSpPr txBox="1">
            <a:spLocks/>
          </p:cNvSpPr>
          <p:nvPr/>
        </p:nvSpPr>
        <p:spPr>
          <a:xfrm>
            <a:off x="852948" y="130218"/>
            <a:ext cx="10976218"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主要结果六：决策解码</a:t>
            </a:r>
          </a:p>
        </p:txBody>
      </p:sp>
      <p:sp>
        <p:nvSpPr>
          <p:cNvPr id="18" name="文本框 17">
            <a:extLst>
              <a:ext uri="{FF2B5EF4-FFF2-40B4-BE49-F238E27FC236}">
                <a16:creationId xmlns:a16="http://schemas.microsoft.com/office/drawing/2014/main" id="{78F4BBF0-9511-468A-80B4-0B1C52B72E04}"/>
              </a:ext>
            </a:extLst>
          </p:cNvPr>
          <p:cNvSpPr txBox="1"/>
          <p:nvPr/>
        </p:nvSpPr>
        <p:spPr>
          <a:xfrm>
            <a:off x="750343" y="1983396"/>
            <a:ext cx="3619299" cy="1200329"/>
          </a:xfrm>
          <a:prstGeom prst="rect">
            <a:avLst/>
          </a:prstGeom>
          <a:noFill/>
        </p:spPr>
        <p:txBody>
          <a:bodyPr wrap="square">
            <a:spAutoFit/>
          </a:bodyPr>
          <a:lstStyle/>
          <a:p>
            <a:pPr marL="285750" indent="-285750">
              <a:buFont typeface="Arial" panose="020B0604020202020204" pitchFamily="34" charset="0"/>
              <a:buChar char="•"/>
            </a:pPr>
            <a:r>
              <a:rPr lang="zh-CN" altLang="en-US" b="0" i="0" dirty="0">
                <a:solidFill>
                  <a:srgbClr val="182026"/>
                </a:solidFill>
                <a:effectLst/>
                <a:latin typeface="-apple-system"/>
              </a:rPr>
              <a:t>将数据限制在单独的</a:t>
            </a:r>
            <a:r>
              <a:rPr lang="en-US" altLang="zh-CN" b="0" i="0" dirty="0">
                <a:solidFill>
                  <a:srgbClr val="182026"/>
                </a:solidFill>
                <a:effectLst/>
                <a:latin typeface="-apple-system"/>
              </a:rPr>
              <a:t>early</a:t>
            </a:r>
            <a:r>
              <a:rPr lang="zh-CN" altLang="en-US" b="0" i="0" dirty="0">
                <a:solidFill>
                  <a:srgbClr val="182026"/>
                </a:solidFill>
                <a:effectLst/>
                <a:latin typeface="-apple-system"/>
              </a:rPr>
              <a:t>， </a:t>
            </a:r>
            <a:r>
              <a:rPr lang="en-US" altLang="zh-CN" b="0" i="0" dirty="0">
                <a:solidFill>
                  <a:srgbClr val="182026"/>
                </a:solidFill>
                <a:effectLst/>
                <a:latin typeface="-apple-system"/>
              </a:rPr>
              <a:t>middle</a:t>
            </a:r>
            <a:r>
              <a:rPr lang="zh-CN" altLang="en-US" b="0" i="0" dirty="0">
                <a:solidFill>
                  <a:srgbClr val="182026"/>
                </a:solidFill>
                <a:effectLst/>
                <a:latin typeface="-apple-system"/>
              </a:rPr>
              <a:t>， </a:t>
            </a:r>
            <a:r>
              <a:rPr lang="en-US" altLang="zh-CN" b="0" i="0" dirty="0">
                <a:solidFill>
                  <a:srgbClr val="182026"/>
                </a:solidFill>
                <a:effectLst/>
                <a:latin typeface="-apple-system"/>
              </a:rPr>
              <a:t>late</a:t>
            </a:r>
            <a:r>
              <a:rPr lang="zh-CN" altLang="en-US" dirty="0">
                <a:solidFill>
                  <a:srgbClr val="182026"/>
                </a:solidFill>
                <a:latin typeface="-apple-system"/>
              </a:rPr>
              <a:t>三个轴上，</a:t>
            </a:r>
            <a:r>
              <a:rPr lang="en-US" altLang="zh-CN" dirty="0">
                <a:solidFill>
                  <a:srgbClr val="182026"/>
                </a:solidFill>
                <a:latin typeface="-apple-system"/>
              </a:rPr>
              <a:t>LLRs</a:t>
            </a:r>
            <a:r>
              <a:rPr lang="zh-CN" altLang="en-US" dirty="0">
                <a:solidFill>
                  <a:srgbClr val="182026"/>
                </a:solidFill>
                <a:latin typeface="-apple-system"/>
              </a:rPr>
              <a:t>对于不同条件展示了与</a:t>
            </a:r>
            <a:r>
              <a:rPr lang="en-US" altLang="zh-CN" dirty="0">
                <a:solidFill>
                  <a:srgbClr val="182026"/>
                </a:solidFill>
                <a:latin typeface="-apple-system"/>
              </a:rPr>
              <a:t>full model</a:t>
            </a:r>
            <a:r>
              <a:rPr lang="zh-CN" altLang="en-US" dirty="0">
                <a:solidFill>
                  <a:srgbClr val="182026"/>
                </a:solidFill>
                <a:latin typeface="-apple-system"/>
              </a:rPr>
              <a:t>相同的特性。</a:t>
            </a:r>
            <a:endParaRPr lang="zh-CN" altLang="en-US" dirty="0"/>
          </a:p>
        </p:txBody>
      </p:sp>
      <p:sp>
        <p:nvSpPr>
          <p:cNvPr id="20" name="文本框 19">
            <a:extLst>
              <a:ext uri="{FF2B5EF4-FFF2-40B4-BE49-F238E27FC236}">
                <a16:creationId xmlns:a16="http://schemas.microsoft.com/office/drawing/2014/main" id="{3514CD59-5146-4F46-8E99-293066B710B1}"/>
              </a:ext>
            </a:extLst>
          </p:cNvPr>
          <p:cNvSpPr txBox="1"/>
          <p:nvPr/>
        </p:nvSpPr>
        <p:spPr>
          <a:xfrm>
            <a:off x="750344" y="3183726"/>
            <a:ext cx="4021161" cy="2862322"/>
          </a:xfrm>
          <a:prstGeom prst="rect">
            <a:avLst/>
          </a:prstGeom>
          <a:noFill/>
        </p:spPr>
        <p:txBody>
          <a:bodyPr wrap="square">
            <a:spAutoFit/>
          </a:bodyPr>
          <a:lstStyle/>
          <a:p>
            <a:pPr marL="285750" indent="-285750">
              <a:buFont typeface="Arial" panose="020B0604020202020204" pitchFamily="34" charset="0"/>
              <a:buChar char="•"/>
            </a:pPr>
            <a:r>
              <a:rPr lang="zh-CN" altLang="en-US" b="0" i="0" dirty="0">
                <a:solidFill>
                  <a:srgbClr val="182026"/>
                </a:solidFill>
                <a:effectLst/>
                <a:latin typeface="-apple-system"/>
              </a:rPr>
              <a:t>早期轴提供了有关决策的大部分可用信息，单独的早期轴解码几乎与完整模型一样准确</a:t>
            </a:r>
            <a:endParaRPr lang="en-US" altLang="zh-CN" b="0" i="0" dirty="0">
              <a:solidFill>
                <a:srgbClr val="182026"/>
              </a:solidFill>
              <a:effectLst/>
              <a:latin typeface="-apple-system"/>
            </a:endParaRPr>
          </a:p>
          <a:p>
            <a:pPr marL="285750" indent="-285750">
              <a:buFont typeface="Arial" panose="020B0604020202020204" pitchFamily="34" charset="0"/>
              <a:buChar char="•"/>
            </a:pPr>
            <a:r>
              <a:rPr lang="zh-CN" altLang="en-US" b="0" i="0" dirty="0">
                <a:solidFill>
                  <a:srgbClr val="182026"/>
                </a:solidFill>
                <a:effectLst/>
                <a:latin typeface="-apple-system"/>
              </a:rPr>
              <a:t>然而，在刺激观察期间，中轴和后轴也显示了关于稍后选择的信息</a:t>
            </a:r>
            <a:endParaRPr lang="en-US" altLang="zh-CN" dirty="0">
              <a:solidFill>
                <a:srgbClr val="182026"/>
              </a:solidFill>
              <a:latin typeface="-apple-system"/>
            </a:endParaRPr>
          </a:p>
          <a:p>
            <a:pPr marL="285750" indent="-285750">
              <a:buFont typeface="Arial" panose="020B0604020202020204" pitchFamily="34" charset="0"/>
              <a:buChar char="•"/>
            </a:pPr>
            <a:r>
              <a:rPr lang="zh-CN" altLang="en-US" b="0" i="0" dirty="0">
                <a:solidFill>
                  <a:srgbClr val="182026"/>
                </a:solidFill>
                <a:effectLst/>
                <a:latin typeface="-apple-system"/>
              </a:rPr>
              <a:t>因为我们可以仅用早期轴来解码动物的决定，所以中轴和晚期轴的信息似乎是多余的，并且不清楚这些轴的目的是什么。先前在运动前皮层中观察到类似的多维决策编码</a:t>
            </a:r>
            <a:endParaRPr lang="zh-CN" altLang="en-US" dirty="0"/>
          </a:p>
        </p:txBody>
      </p:sp>
      <p:pic>
        <p:nvPicPr>
          <p:cNvPr id="8" name="图片 7">
            <a:extLst>
              <a:ext uri="{FF2B5EF4-FFF2-40B4-BE49-F238E27FC236}">
                <a16:creationId xmlns:a16="http://schemas.microsoft.com/office/drawing/2014/main" id="{7A309232-3412-435A-845E-88E85945ED8F}"/>
              </a:ext>
            </a:extLst>
          </p:cNvPr>
          <p:cNvPicPr>
            <a:picLocks noChangeAspect="1"/>
          </p:cNvPicPr>
          <p:nvPr/>
        </p:nvPicPr>
        <p:blipFill>
          <a:blip r:embed="rId3"/>
          <a:stretch>
            <a:fillRect/>
          </a:stretch>
        </p:blipFill>
        <p:spPr>
          <a:xfrm>
            <a:off x="5279905" y="1775275"/>
            <a:ext cx="6429375" cy="4848225"/>
          </a:xfrm>
          <a:prstGeom prst="rect">
            <a:avLst/>
          </a:prstGeom>
        </p:spPr>
      </p:pic>
      <p:sp>
        <p:nvSpPr>
          <p:cNvPr id="13" name="内容占位符 2">
            <a:extLst>
              <a:ext uri="{FF2B5EF4-FFF2-40B4-BE49-F238E27FC236}">
                <a16:creationId xmlns:a16="http://schemas.microsoft.com/office/drawing/2014/main" id="{BA0C2EAB-7AED-4A68-98F2-7F706FA304D4}"/>
              </a:ext>
            </a:extLst>
          </p:cNvPr>
          <p:cNvSpPr txBox="1">
            <a:spLocks/>
          </p:cNvSpPr>
          <p:nvPr/>
        </p:nvSpPr>
        <p:spPr>
          <a:xfrm>
            <a:off x="236067" y="826784"/>
            <a:ext cx="11763741" cy="128401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目标：研究决策在刺激观察过程中可能如何演变，我们接下来研究了决策信息如何以及何时在 </a:t>
            </a:r>
            <a:r>
              <a:rPr kumimoji="1" lang="en-US" altLang="zh-CN" b="1" dirty="0">
                <a:solidFill>
                  <a:schemeClr val="accent1">
                    <a:lumMod val="75000"/>
                  </a:schemeClr>
                </a:solidFill>
              </a:rPr>
              <a:t>PFC </a:t>
            </a:r>
            <a:r>
              <a:rPr kumimoji="1" lang="zh-CN" altLang="en-US" b="1" dirty="0">
                <a:solidFill>
                  <a:schemeClr val="accent1">
                    <a:lumMod val="75000"/>
                  </a:schemeClr>
                </a:solidFill>
              </a:rPr>
              <a:t>中可用以及选择编码的动态。</a:t>
            </a:r>
            <a:endParaRPr kumimoji="1" lang="en-US" altLang="zh-CN" b="1" dirty="0">
              <a:solidFill>
                <a:schemeClr val="accent1">
                  <a:lumMod val="75000"/>
                </a:schemeClr>
              </a:solidFill>
            </a:endParaRPr>
          </a:p>
        </p:txBody>
      </p:sp>
    </p:spTree>
    <p:extLst>
      <p:ext uri="{BB962C8B-B14F-4D97-AF65-F5344CB8AC3E}">
        <p14:creationId xmlns:p14="http://schemas.microsoft.com/office/powerpoint/2010/main" val="1674458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标题 1">
            <a:extLst>
              <a:ext uri="{FF2B5EF4-FFF2-40B4-BE49-F238E27FC236}">
                <a16:creationId xmlns:a16="http://schemas.microsoft.com/office/drawing/2014/main" id="{C15411B7-D804-4216-8E46-ACE683F91891}"/>
              </a:ext>
            </a:extLst>
          </p:cNvPr>
          <p:cNvSpPr txBox="1">
            <a:spLocks/>
          </p:cNvSpPr>
          <p:nvPr/>
        </p:nvSpPr>
        <p:spPr>
          <a:xfrm>
            <a:off x="852948" y="130218"/>
            <a:ext cx="10976218"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主要结果七：</a:t>
            </a:r>
            <a:r>
              <a:rPr kumimoji="1" lang="en-US" altLang="zh-CN" dirty="0"/>
              <a:t>Context decoding.</a:t>
            </a:r>
            <a:endParaRPr kumimoji="1" lang="zh-CN" altLang="en-US" dirty="0"/>
          </a:p>
        </p:txBody>
      </p:sp>
      <p:sp>
        <p:nvSpPr>
          <p:cNvPr id="18" name="文本框 17">
            <a:extLst>
              <a:ext uri="{FF2B5EF4-FFF2-40B4-BE49-F238E27FC236}">
                <a16:creationId xmlns:a16="http://schemas.microsoft.com/office/drawing/2014/main" id="{78F4BBF0-9511-468A-80B4-0B1C52B72E04}"/>
              </a:ext>
            </a:extLst>
          </p:cNvPr>
          <p:cNvSpPr txBox="1"/>
          <p:nvPr/>
        </p:nvSpPr>
        <p:spPr>
          <a:xfrm>
            <a:off x="978684" y="1660773"/>
            <a:ext cx="2725704" cy="1477328"/>
          </a:xfrm>
          <a:prstGeom prst="rect">
            <a:avLst/>
          </a:prstGeom>
          <a:noFill/>
        </p:spPr>
        <p:txBody>
          <a:bodyPr wrap="square">
            <a:spAutoFit/>
          </a:bodyPr>
          <a:lstStyle/>
          <a:p>
            <a:r>
              <a:rPr lang="en-US" altLang="zh-CN" b="0" i="0" dirty="0">
                <a:effectLst/>
                <a:latin typeface="Times New Roman" panose="02020603050405020304" pitchFamily="18" charset="0"/>
              </a:rPr>
              <a:t>decision, stimulus strength or whether the animal provided a correct or   incorrect response</a:t>
            </a:r>
            <a:r>
              <a:rPr lang="zh-CN" altLang="en-US" b="0" i="0" dirty="0">
                <a:effectLst/>
                <a:latin typeface="Times New Roman" panose="02020603050405020304" pitchFamily="18" charset="0"/>
              </a:rPr>
              <a:t>对于解码效果没有很大差异</a:t>
            </a:r>
            <a:endParaRPr lang="zh-CN" altLang="en-US" dirty="0"/>
          </a:p>
        </p:txBody>
      </p:sp>
      <p:pic>
        <p:nvPicPr>
          <p:cNvPr id="4" name="图片 3">
            <a:extLst>
              <a:ext uri="{FF2B5EF4-FFF2-40B4-BE49-F238E27FC236}">
                <a16:creationId xmlns:a16="http://schemas.microsoft.com/office/drawing/2014/main" id="{4CD326A1-5A52-480A-B11C-FA301ADDA54B}"/>
              </a:ext>
            </a:extLst>
          </p:cNvPr>
          <p:cNvPicPr>
            <a:picLocks noChangeAspect="1"/>
          </p:cNvPicPr>
          <p:nvPr/>
        </p:nvPicPr>
        <p:blipFill>
          <a:blip r:embed="rId3"/>
          <a:stretch>
            <a:fillRect/>
          </a:stretch>
        </p:blipFill>
        <p:spPr>
          <a:xfrm>
            <a:off x="4025298" y="1708897"/>
            <a:ext cx="7941227" cy="4437968"/>
          </a:xfrm>
          <a:prstGeom prst="rect">
            <a:avLst/>
          </a:prstGeom>
        </p:spPr>
      </p:pic>
      <p:sp>
        <p:nvSpPr>
          <p:cNvPr id="13" name="文本框 12">
            <a:extLst>
              <a:ext uri="{FF2B5EF4-FFF2-40B4-BE49-F238E27FC236}">
                <a16:creationId xmlns:a16="http://schemas.microsoft.com/office/drawing/2014/main" id="{5BA30229-DA2E-4065-9686-21A11DA4CFCE}"/>
              </a:ext>
            </a:extLst>
          </p:cNvPr>
          <p:cNvSpPr txBox="1"/>
          <p:nvPr/>
        </p:nvSpPr>
        <p:spPr>
          <a:xfrm>
            <a:off x="978684" y="3338054"/>
            <a:ext cx="3136635" cy="2862322"/>
          </a:xfrm>
          <a:prstGeom prst="rect">
            <a:avLst/>
          </a:prstGeom>
          <a:noFill/>
        </p:spPr>
        <p:txBody>
          <a:bodyPr wrap="square">
            <a:spAutoFit/>
          </a:bodyPr>
          <a:lstStyle/>
          <a:p>
            <a:r>
              <a:rPr lang="zh-CN" altLang="en-US" b="0" i="0" dirty="0">
                <a:solidFill>
                  <a:srgbClr val="182026"/>
                </a:solidFill>
                <a:effectLst/>
                <a:latin typeface="-apple-system"/>
              </a:rPr>
              <a:t>将 </a:t>
            </a:r>
            <a:r>
              <a:rPr lang="en-US" altLang="zh-CN" b="0" i="0" dirty="0">
                <a:solidFill>
                  <a:srgbClr val="182026"/>
                </a:solidFill>
                <a:effectLst/>
                <a:latin typeface="-apple-system"/>
              </a:rPr>
              <a:t>LLR </a:t>
            </a:r>
            <a:r>
              <a:rPr lang="zh-CN" altLang="en-US" b="0" i="0" dirty="0">
                <a:solidFill>
                  <a:srgbClr val="182026"/>
                </a:solidFill>
                <a:effectLst/>
                <a:latin typeface="-apple-system"/>
              </a:rPr>
              <a:t>转换为概率表明，从第一个时间点开始，在大多数伪试验中，两只猴子都可以识别出正确的</a:t>
            </a:r>
            <a:r>
              <a:rPr lang="en-US" altLang="zh-CN" b="0" i="0" dirty="0">
                <a:solidFill>
                  <a:srgbClr val="182026"/>
                </a:solidFill>
                <a:effectLst/>
                <a:latin typeface="-apple-system"/>
              </a:rPr>
              <a:t>context</a:t>
            </a:r>
            <a:r>
              <a:rPr lang="zh-CN" altLang="en-US" b="0" i="0" dirty="0">
                <a:solidFill>
                  <a:srgbClr val="182026"/>
                </a:solidFill>
                <a:effectLst/>
                <a:latin typeface="-apple-system"/>
              </a:rPr>
              <a:t>，这与</a:t>
            </a:r>
            <a:r>
              <a:rPr lang="en-US" altLang="zh-CN" dirty="0">
                <a:solidFill>
                  <a:srgbClr val="182026"/>
                </a:solidFill>
                <a:latin typeface="-apple-system"/>
              </a:rPr>
              <a:t>context</a:t>
            </a:r>
            <a:r>
              <a:rPr lang="zh-CN" altLang="en-US" b="0" i="0" dirty="0">
                <a:solidFill>
                  <a:srgbClr val="182026"/>
                </a:solidFill>
                <a:effectLst/>
                <a:latin typeface="-apple-system"/>
              </a:rPr>
              <a:t>的事实一致</a:t>
            </a:r>
            <a:r>
              <a:rPr lang="zh-CN" altLang="en-US" dirty="0">
                <a:solidFill>
                  <a:srgbClr val="182026"/>
                </a:solidFill>
                <a:latin typeface="-apple-system"/>
              </a:rPr>
              <a:t>（一开始就展示了</a:t>
            </a:r>
            <a:r>
              <a:rPr lang="en-US" altLang="zh-CN" dirty="0">
                <a:solidFill>
                  <a:srgbClr val="182026"/>
                </a:solidFill>
                <a:latin typeface="-apple-system"/>
              </a:rPr>
              <a:t>context</a:t>
            </a:r>
            <a:r>
              <a:rPr lang="zh-CN" altLang="en-US" dirty="0">
                <a:solidFill>
                  <a:srgbClr val="182026"/>
                </a:solidFill>
                <a:latin typeface="-apple-system"/>
              </a:rPr>
              <a:t>）</a:t>
            </a:r>
            <a:endParaRPr lang="en-US" altLang="zh-CN" dirty="0">
              <a:solidFill>
                <a:srgbClr val="182026"/>
              </a:solidFill>
              <a:latin typeface="-apple-system"/>
            </a:endParaRPr>
          </a:p>
          <a:p>
            <a:r>
              <a:rPr lang="zh-CN" altLang="en-US" dirty="0">
                <a:solidFill>
                  <a:srgbClr val="182026"/>
                </a:solidFill>
                <a:latin typeface="-apple-system"/>
              </a:rPr>
              <a:t>在分阶段， 错误的</a:t>
            </a:r>
            <a:r>
              <a:rPr lang="en-US" altLang="zh-CN" dirty="0">
                <a:solidFill>
                  <a:srgbClr val="182026"/>
                </a:solidFill>
                <a:latin typeface="-apple-system"/>
              </a:rPr>
              <a:t>trial</a:t>
            </a:r>
            <a:r>
              <a:rPr lang="zh-CN" altLang="en-US" dirty="0">
                <a:solidFill>
                  <a:srgbClr val="182026"/>
                </a:solidFill>
                <a:latin typeface="-apple-system"/>
              </a:rPr>
              <a:t>中也能解码出正确的</a:t>
            </a:r>
            <a:r>
              <a:rPr lang="en-US" altLang="zh-CN" dirty="0">
                <a:solidFill>
                  <a:srgbClr val="182026"/>
                </a:solidFill>
                <a:latin typeface="-apple-system"/>
              </a:rPr>
              <a:t>context</a:t>
            </a:r>
          </a:p>
          <a:p>
            <a:r>
              <a:rPr lang="zh-CN" altLang="en-US" dirty="0">
                <a:solidFill>
                  <a:srgbClr val="182026"/>
                </a:solidFill>
                <a:latin typeface="-apple-system"/>
              </a:rPr>
              <a:t>说明做出错误的决策的原因并不是因为</a:t>
            </a:r>
            <a:r>
              <a:rPr lang="en-US" altLang="zh-CN" dirty="0">
                <a:solidFill>
                  <a:srgbClr val="182026"/>
                </a:solidFill>
                <a:latin typeface="-apple-system"/>
              </a:rPr>
              <a:t>context</a:t>
            </a:r>
          </a:p>
        </p:txBody>
      </p:sp>
      <p:sp>
        <p:nvSpPr>
          <p:cNvPr id="17" name="内容占位符 2">
            <a:extLst>
              <a:ext uri="{FF2B5EF4-FFF2-40B4-BE49-F238E27FC236}">
                <a16:creationId xmlns:a16="http://schemas.microsoft.com/office/drawing/2014/main" id="{993D6B8A-4090-4990-AAE8-7E733CF89CDC}"/>
              </a:ext>
            </a:extLst>
          </p:cNvPr>
          <p:cNvSpPr txBox="1">
            <a:spLocks/>
          </p:cNvSpPr>
          <p:nvPr/>
        </p:nvSpPr>
        <p:spPr>
          <a:xfrm>
            <a:off x="362834" y="773274"/>
            <a:ext cx="11763741" cy="128401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目标：研究</a:t>
            </a:r>
            <a:r>
              <a:rPr kumimoji="1" lang="en-US" altLang="zh-CN" b="1" dirty="0">
                <a:solidFill>
                  <a:schemeClr val="accent1">
                    <a:lumMod val="75000"/>
                  </a:schemeClr>
                </a:solidFill>
              </a:rPr>
              <a:t>context</a:t>
            </a:r>
            <a:r>
              <a:rPr kumimoji="1" lang="zh-CN" altLang="en-US" b="1" dirty="0">
                <a:solidFill>
                  <a:schemeClr val="accent1">
                    <a:lumMod val="75000"/>
                  </a:schemeClr>
                </a:solidFill>
              </a:rPr>
              <a:t>在刺激观察过程中可能如何演变</a:t>
            </a:r>
            <a:endParaRPr kumimoji="1" lang="en-US" altLang="zh-CN" b="1" dirty="0">
              <a:solidFill>
                <a:schemeClr val="accent1">
                  <a:lumMod val="75000"/>
                </a:schemeClr>
              </a:solidFill>
            </a:endParaRPr>
          </a:p>
        </p:txBody>
      </p:sp>
    </p:spTree>
    <p:extLst>
      <p:ext uri="{BB962C8B-B14F-4D97-AF65-F5344CB8AC3E}">
        <p14:creationId xmlns:p14="http://schemas.microsoft.com/office/powerpoint/2010/main" val="379363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868207" y="1161760"/>
            <a:ext cx="10774064" cy="5209543"/>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400859"/>
            <a:ext cx="9087464" cy="7157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a:t>Introduction</a:t>
            </a:r>
            <a:endParaRPr kumimoji="1" lang="zh-CN" altLang="en-US" dirty="0"/>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996377" y="1221958"/>
            <a:ext cx="10538485" cy="4968777"/>
          </a:xfrm>
          <a:prstGeom prst="rect">
            <a:avLst/>
          </a:prstGeom>
        </p:spPr>
        <p:txBody>
          <a:bodyPr vert="horz" lIns="135005" tIns="67502" rIns="135005" bIns="67502"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zh-CN" altLang="en-US" sz="1800" b="1" dirty="0">
                <a:latin typeface="+mj-lt"/>
                <a:cs typeface="Times New Roman" panose="02020603050405020304" pitchFamily="18" charset="0"/>
              </a:rPr>
              <a:t>目标：</a:t>
            </a:r>
            <a:r>
              <a:rPr kumimoji="1" lang="zh-CN" altLang="en-US" sz="1800" dirty="0">
                <a:cs typeface="Times New Roman" panose="02020603050405020304" pitchFamily="18" charset="0"/>
              </a:rPr>
              <a:t>研究</a:t>
            </a:r>
            <a:r>
              <a:rPr kumimoji="1" lang="zh-CN" altLang="en-US" sz="1800" dirty="0">
                <a:latin typeface="+mj-lt"/>
                <a:cs typeface="Times New Roman" panose="02020603050405020304" pitchFamily="18" charset="0"/>
              </a:rPr>
              <a:t>在决策过程中，各个脑区的精确作用。</a:t>
            </a:r>
            <a:r>
              <a:rPr kumimoji="1" lang="en-US" altLang="zh-CN" sz="1800" dirty="0">
                <a:latin typeface="+mj-lt"/>
                <a:cs typeface="Times New Roman" panose="02020603050405020304" pitchFamily="18" charset="0"/>
              </a:rPr>
              <a:t>PFC</a:t>
            </a:r>
            <a:r>
              <a:rPr kumimoji="1" lang="zh-CN" altLang="en-US" sz="1800" dirty="0">
                <a:latin typeface="+mj-lt"/>
                <a:cs typeface="Times New Roman" panose="02020603050405020304" pitchFamily="18" charset="0"/>
              </a:rPr>
              <a:t>携带了大量与信息整合和决策过程有关的感觉，认知以及运动信号。故基于</a:t>
            </a:r>
            <a:r>
              <a:rPr lang="zh-CN" altLang="en-US" sz="1800" dirty="0">
                <a:latin typeface="+mj-lt"/>
              </a:rPr>
              <a:t>前额叶皮层（</a:t>
            </a:r>
            <a:r>
              <a:rPr lang="en-US" altLang="zh-CN" sz="1800" dirty="0">
                <a:latin typeface="+mj-lt"/>
              </a:rPr>
              <a:t>PFC</a:t>
            </a:r>
            <a:r>
              <a:rPr lang="zh-CN" altLang="en-US" sz="1800" dirty="0">
                <a:latin typeface="+mj-lt"/>
              </a:rPr>
              <a:t>），研究在依赖情境的感知决策中，神经群体的具体作用方式。</a:t>
            </a:r>
            <a:endParaRPr lang="en-US" altLang="zh-CN" sz="1800" dirty="0">
              <a:latin typeface="+mj-lt"/>
            </a:endParaRPr>
          </a:p>
          <a:p>
            <a:pPr marL="0" lvl="1" indent="0">
              <a:lnSpc>
                <a:spcPct val="150000"/>
              </a:lnSpc>
              <a:buNone/>
            </a:pPr>
            <a:r>
              <a:rPr lang="zh-CN" altLang="en-US" sz="1800" b="1" dirty="0">
                <a:latin typeface="+mj-lt"/>
              </a:rPr>
              <a:t>问题：</a:t>
            </a:r>
            <a:r>
              <a:rPr lang="en-US" altLang="zh-CN" sz="1800" dirty="0">
                <a:latin typeface="+mj-lt"/>
              </a:rPr>
              <a:t>PFC</a:t>
            </a:r>
            <a:r>
              <a:rPr lang="zh-CN" altLang="en-US" sz="1800" dirty="0">
                <a:latin typeface="+mj-lt"/>
              </a:rPr>
              <a:t>的神经元表现出对于不同任务变量的异质调谐（</a:t>
            </a:r>
            <a:r>
              <a:rPr lang="en-US" altLang="zh-CN" sz="1800" dirty="0">
                <a:latin typeface="+mj-lt"/>
              </a:rPr>
              <a:t>heterogeneous tuning</a:t>
            </a:r>
            <a:r>
              <a:rPr lang="zh-CN" altLang="en-US" sz="1800" dirty="0">
                <a:latin typeface="+mj-lt"/>
              </a:rPr>
              <a:t>）。这使得对</a:t>
            </a:r>
            <a:r>
              <a:rPr lang="en-US" altLang="zh-CN" sz="1800" dirty="0">
                <a:latin typeface="+mj-lt"/>
              </a:rPr>
              <a:t>population-level</a:t>
            </a:r>
            <a:r>
              <a:rPr lang="zh-CN" altLang="en-US" sz="1800" dirty="0">
                <a:latin typeface="+mj-lt"/>
              </a:rPr>
              <a:t>的表征学习有困难。</a:t>
            </a:r>
            <a:endParaRPr lang="en-US" altLang="zh-CN" sz="1800" dirty="0">
              <a:latin typeface="+mj-lt"/>
            </a:endParaRPr>
          </a:p>
          <a:p>
            <a:pPr marL="0" lvl="1" indent="0">
              <a:lnSpc>
                <a:spcPct val="150000"/>
              </a:lnSpc>
              <a:buNone/>
            </a:pPr>
            <a:r>
              <a:rPr kumimoji="1" lang="zh-CN" altLang="en-US" sz="1800" b="1" dirty="0">
                <a:latin typeface="+mj-lt"/>
                <a:cs typeface="Times New Roman" panose="02020603050405020304" pitchFamily="18" charset="0"/>
              </a:rPr>
              <a:t>方法：</a:t>
            </a:r>
            <a:r>
              <a:rPr kumimoji="1" lang="en-US" altLang="zh-CN" sz="1800" b="1" dirty="0" err="1">
                <a:latin typeface="+mj-lt"/>
                <a:cs typeface="Times New Roman" panose="02020603050405020304" pitchFamily="18" charset="0"/>
              </a:rPr>
              <a:t>mTDR</a:t>
            </a:r>
            <a:r>
              <a:rPr kumimoji="1" lang="zh-CN" altLang="en-US" sz="1800" b="1" dirty="0">
                <a:latin typeface="+mj-lt"/>
                <a:cs typeface="Times New Roman" panose="02020603050405020304" pitchFamily="18" charset="0"/>
              </a:rPr>
              <a:t>，做到了</a:t>
            </a:r>
            <a:r>
              <a:rPr kumimoji="1" lang="en-US" altLang="zh-CN" sz="1800" b="1" dirty="0">
                <a:latin typeface="+mj-lt"/>
                <a:cs typeface="Times New Roman" panose="02020603050405020304" pitchFamily="18" charset="0"/>
              </a:rPr>
              <a:t>population</a:t>
            </a:r>
            <a:r>
              <a:rPr kumimoji="1" lang="zh-CN" altLang="en-US" sz="1800" b="1" dirty="0">
                <a:latin typeface="+mj-lt"/>
                <a:cs typeface="Times New Roman" panose="02020603050405020304" pitchFamily="18" charset="0"/>
              </a:rPr>
              <a:t>对于不同任务，不同维度的识别</a:t>
            </a:r>
            <a:endParaRPr kumimoji="1" lang="en-US" altLang="zh-CN" sz="1800" b="1" dirty="0">
              <a:latin typeface="+mj-lt"/>
              <a:cs typeface="Times New Roman" panose="02020603050405020304" pitchFamily="18" charset="0"/>
            </a:endParaRPr>
          </a:p>
          <a:p>
            <a:pPr marL="0" lvl="1" indent="0">
              <a:lnSpc>
                <a:spcPct val="150000"/>
              </a:lnSpc>
              <a:buNone/>
            </a:pPr>
            <a:r>
              <a:rPr lang="zh-CN" altLang="en-US" sz="1800" dirty="0">
                <a:latin typeface="+mj-lt"/>
              </a:rPr>
              <a:t>数据：依赖情境的感知决策任务期间记录的电生理数据</a:t>
            </a:r>
            <a:endParaRPr lang="en-US" altLang="zh-CN" sz="1800" dirty="0">
              <a:latin typeface="+mj-lt"/>
            </a:endParaRPr>
          </a:p>
          <a:p>
            <a:pPr marL="0" lvl="1" indent="0">
              <a:lnSpc>
                <a:spcPct val="150000"/>
              </a:lnSpc>
              <a:buNone/>
            </a:pPr>
            <a:r>
              <a:rPr lang="zh-CN" altLang="en-US" sz="1800" b="1" dirty="0">
                <a:latin typeface="+mj-lt"/>
              </a:rPr>
              <a:t>主要结论：</a:t>
            </a:r>
            <a:r>
              <a:rPr lang="zh-CN" altLang="en-US" sz="1800" dirty="0">
                <a:latin typeface="+mj-lt"/>
              </a:rPr>
              <a:t>情境、决策以及相关和不相关的刺激在多维度编码中展现出</a:t>
            </a:r>
            <a:r>
              <a:rPr lang="zh-CN" altLang="en-US" sz="1800" b="1" dirty="0">
                <a:latin typeface="+mj-lt"/>
              </a:rPr>
              <a:t>旋转动态性</a:t>
            </a:r>
            <a:r>
              <a:rPr lang="zh-CN" altLang="en-US" sz="1800" dirty="0">
                <a:latin typeface="+mj-lt"/>
              </a:rPr>
              <a:t>，存在</a:t>
            </a:r>
            <a:r>
              <a:rPr lang="en-US" altLang="zh-CN" sz="1800" dirty="0">
                <a:latin typeface="+mj-lt"/>
              </a:rPr>
              <a:t>2</a:t>
            </a:r>
            <a:r>
              <a:rPr lang="zh-CN" altLang="en-US" sz="1800" dirty="0">
                <a:latin typeface="+mj-lt"/>
              </a:rPr>
              <a:t>种或更多的正交神经活动模式。</a:t>
            </a:r>
            <a:endParaRPr lang="en-US" altLang="zh-CN" sz="1800" dirty="0">
              <a:latin typeface="+mj-lt"/>
            </a:endParaRPr>
          </a:p>
          <a:p>
            <a:pPr marL="0" lvl="1" indent="0">
              <a:lnSpc>
                <a:spcPct val="150000"/>
              </a:lnSpc>
              <a:buNone/>
            </a:pPr>
            <a:r>
              <a:rPr kumimoji="1" lang="zh-CN" altLang="en-US" sz="1800" b="1" dirty="0">
                <a:latin typeface="+mj-lt"/>
                <a:cs typeface="Times New Roman" panose="02020603050405020304" pitchFamily="18" charset="0"/>
              </a:rPr>
              <a:t>方法：</a:t>
            </a:r>
            <a:r>
              <a:rPr kumimoji="1" lang="en-US" altLang="zh-CN" sz="1800" b="1" dirty="0" err="1">
                <a:latin typeface="+mj-lt"/>
                <a:cs typeface="Times New Roman" panose="02020603050405020304" pitchFamily="18" charset="0"/>
              </a:rPr>
              <a:t>seqPCA</a:t>
            </a:r>
            <a:r>
              <a:rPr kumimoji="1" lang="zh-CN" altLang="en-US" sz="1800" b="1" dirty="0">
                <a:latin typeface="+mj-lt"/>
                <a:cs typeface="Times New Roman" panose="02020603050405020304" pitchFamily="18" charset="0"/>
              </a:rPr>
              <a:t>，无监督分解数据得到时序上按照可解释量排序的轴</a:t>
            </a:r>
            <a:endParaRPr kumimoji="1" lang="en-US" altLang="zh-CN" sz="1800" b="1" dirty="0">
              <a:latin typeface="+mj-lt"/>
              <a:cs typeface="Times New Roman" panose="02020603050405020304" pitchFamily="18" charset="0"/>
            </a:endParaRPr>
          </a:p>
          <a:p>
            <a:pPr marL="0" lvl="1" indent="0">
              <a:lnSpc>
                <a:spcPct val="150000"/>
              </a:lnSpc>
              <a:buNone/>
            </a:pPr>
            <a:r>
              <a:rPr lang="zh-CN" altLang="en-US" sz="1800" b="1" dirty="0">
                <a:latin typeface="+mj-lt"/>
              </a:rPr>
              <a:t>主要结论：</a:t>
            </a:r>
            <a:r>
              <a:rPr lang="zh-CN" altLang="en-US" sz="1800" dirty="0">
                <a:latin typeface="+mj-lt"/>
              </a:rPr>
              <a:t>神经数据的多维轨迹可分为两个阶段：</a:t>
            </a:r>
            <a:r>
              <a:rPr lang="zh-CN" altLang="en-US" sz="1800" b="1" dirty="0">
                <a:latin typeface="+mj-lt"/>
              </a:rPr>
              <a:t>线性阶段，旋转阶段</a:t>
            </a:r>
            <a:r>
              <a:rPr lang="zh-CN" altLang="en-US" sz="1800" dirty="0">
                <a:latin typeface="+mj-lt"/>
              </a:rPr>
              <a:t>。基于</a:t>
            </a:r>
            <a:r>
              <a:rPr lang="en-US" altLang="zh-CN" sz="1800" dirty="0" err="1">
                <a:latin typeface="+mj-lt"/>
              </a:rPr>
              <a:t>mTDR</a:t>
            </a:r>
            <a:r>
              <a:rPr lang="zh-CN" altLang="en-US" sz="1800" dirty="0">
                <a:latin typeface="+mj-lt"/>
              </a:rPr>
              <a:t>可以发现在这两个阶段的转换时，解码感知或决策的信息已经饱和，故在旋转阶段神经信号已经不收集于外界有关的信息了。</a:t>
            </a:r>
            <a:endParaRPr lang="en-US" altLang="zh-CN" sz="1800" dirty="0">
              <a:latin typeface="+mj-lt"/>
            </a:endParaRPr>
          </a:p>
          <a:p>
            <a:pPr marL="0" lvl="1" indent="0">
              <a:lnSpc>
                <a:spcPct val="150000"/>
              </a:lnSpc>
              <a:buNone/>
            </a:pPr>
            <a:r>
              <a:rPr lang="zh-CN" altLang="en-US" sz="1800" b="1" dirty="0">
                <a:latin typeface="+mj-lt"/>
              </a:rPr>
              <a:t>总结：</a:t>
            </a:r>
            <a:r>
              <a:rPr lang="zh-CN" altLang="en-US" sz="1800" dirty="0">
                <a:latin typeface="+mj-lt"/>
              </a:rPr>
              <a:t>在决策等活动中，</a:t>
            </a:r>
            <a:r>
              <a:rPr lang="zh-CN" altLang="en-US" sz="1800" b="1" i="0" dirty="0">
                <a:solidFill>
                  <a:srgbClr val="182026"/>
                </a:solidFill>
                <a:effectLst/>
                <a:latin typeface="+mj-lt"/>
              </a:rPr>
              <a:t>神经群体活动不是沿着一维一直积累信息的过程，而是在积累完成后进入旋转动力学阶段，保持（</a:t>
            </a:r>
            <a:r>
              <a:rPr lang="en-US" altLang="zh-CN" sz="1800" b="1" i="0" dirty="0">
                <a:solidFill>
                  <a:srgbClr val="182026"/>
                </a:solidFill>
                <a:effectLst/>
                <a:latin typeface="+mj-lt"/>
              </a:rPr>
              <a:t>maintain</a:t>
            </a:r>
            <a:r>
              <a:rPr lang="zh-CN" altLang="en-US" sz="1800" b="1" i="0" dirty="0">
                <a:solidFill>
                  <a:srgbClr val="182026"/>
                </a:solidFill>
                <a:effectLst/>
                <a:latin typeface="+mj-lt"/>
              </a:rPr>
              <a:t>）着于有关决策的信息以及相关和不相关的感觉信息</a:t>
            </a:r>
            <a:r>
              <a:rPr lang="zh-CN" altLang="en-US" sz="1800" b="1" dirty="0">
                <a:solidFill>
                  <a:srgbClr val="182026"/>
                </a:solidFill>
              </a:rPr>
              <a:t>（存疑） </a:t>
            </a:r>
            <a:r>
              <a:rPr lang="zh-CN" altLang="en-US" sz="1800" b="1" i="0" dirty="0">
                <a:solidFill>
                  <a:srgbClr val="182026"/>
                </a:solidFill>
                <a:effectLst/>
                <a:latin typeface="+mj-lt"/>
              </a:rPr>
              <a:t>。</a:t>
            </a:r>
            <a:endParaRPr lang="en-US" altLang="zh-CN" sz="1800" b="1" dirty="0">
              <a:latin typeface="+mj-lt"/>
            </a:endParaRPr>
          </a:p>
          <a:p>
            <a:pPr marL="457200" lvl="1" indent="0">
              <a:lnSpc>
                <a:spcPct val="150000"/>
              </a:lnSpc>
              <a:buNone/>
            </a:pPr>
            <a:endParaRPr lang="en-US" altLang="zh-CN" sz="1700" dirty="0"/>
          </a:p>
        </p:txBody>
      </p:sp>
    </p:spTree>
    <p:extLst>
      <p:ext uri="{BB962C8B-B14F-4D97-AF65-F5344CB8AC3E}">
        <p14:creationId xmlns:p14="http://schemas.microsoft.com/office/powerpoint/2010/main" val="32052674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a:t>Method</a:t>
            </a:r>
            <a:endParaRPr kumimoji="1" lang="zh-CN" altLang="en-US" dirty="0"/>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5" name="内容占位符 2">
                <a:extLst>
                  <a:ext uri="{FF2B5EF4-FFF2-40B4-BE49-F238E27FC236}">
                    <a16:creationId xmlns:a16="http://schemas.microsoft.com/office/drawing/2014/main" id="{C97956D1-3971-4D72-8FCD-EE9B55FE868B}"/>
                  </a:ext>
                </a:extLst>
              </p:cNvPr>
              <p:cNvSpPr txBox="1">
                <a:spLocks/>
              </p:cNvSpPr>
              <p:nvPr/>
            </p:nvSpPr>
            <p:spPr>
              <a:xfrm>
                <a:off x="236067" y="826784"/>
                <a:ext cx="11763741" cy="5900998"/>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lang="en-US" altLang="zh-CN" b="1" dirty="0"/>
                  <a:t>8 Relationship between subspaces</a:t>
                </a:r>
                <a:r>
                  <a:rPr kumimoji="1" lang="en-US" altLang="zh-CN" b="1" dirty="0">
                    <a:solidFill>
                      <a:schemeClr val="accent1">
                        <a:lumMod val="75000"/>
                      </a:schemeClr>
                    </a:solidFill>
                  </a:rPr>
                  <a:t>:</a:t>
                </a:r>
                <a:br>
                  <a:rPr kumimoji="1" lang="en-US" altLang="zh-CN" b="1" dirty="0">
                    <a:solidFill>
                      <a:schemeClr val="accent1">
                        <a:lumMod val="75000"/>
                      </a:schemeClr>
                    </a:solidFill>
                  </a:rPr>
                </a:br>
                <a:r>
                  <a:rPr lang="en-US" altLang="zh-CN" b="1" dirty="0"/>
                  <a:t>Subspace correlations</a:t>
                </a:r>
                <a:r>
                  <a:rPr kumimoji="1" lang="zh-CN" altLang="en-US" b="1" dirty="0">
                    <a:solidFill>
                      <a:schemeClr val="accent1">
                        <a:lumMod val="75000"/>
                      </a:schemeClr>
                    </a:solidFill>
                  </a:rPr>
                  <a:t>：</a:t>
                </a:r>
                <a:endParaRPr kumimoji="1" lang="en-US" altLang="zh-CN" b="1" dirty="0">
                  <a:solidFill>
                    <a:schemeClr val="accent1">
                      <a:lumMod val="75000"/>
                    </a:schemeClr>
                  </a:solidFill>
                </a:endParaRPr>
              </a:p>
              <a:p>
                <a:pPr marL="457200" lvl="1" indent="0">
                  <a:lnSpc>
                    <a:spcPct val="150000"/>
                  </a:lnSpc>
                  <a:buNone/>
                </a:pPr>
                <a:r>
                  <a:rPr kumimoji="1" lang="zh-CN" altLang="en-US" b="1" dirty="0">
                    <a:solidFill>
                      <a:schemeClr val="accent1">
                        <a:lumMod val="75000"/>
                      </a:schemeClr>
                    </a:solidFill>
                  </a:rPr>
                  <a:t>目标：衡量</a:t>
                </a:r>
                <a:r>
                  <a:rPr kumimoji="1" lang="en-US" altLang="zh-CN" b="1" dirty="0">
                    <a:solidFill>
                      <a:schemeClr val="accent1">
                        <a:lumMod val="75000"/>
                      </a:schemeClr>
                    </a:solidFill>
                  </a:rPr>
                  <a:t>population</a:t>
                </a:r>
                <a:r>
                  <a:rPr kumimoji="1" lang="zh-CN" altLang="en-US" b="1" dirty="0">
                    <a:solidFill>
                      <a:schemeClr val="accent1">
                        <a:lumMod val="75000"/>
                      </a:schemeClr>
                    </a:solidFill>
                  </a:rPr>
                  <a:t>编码不同认识变量之间的相关程度</a:t>
                </a:r>
                <a:endParaRPr kumimoji="1" lang="en-US" altLang="zh-CN" b="1" dirty="0">
                  <a:solidFill>
                    <a:schemeClr val="accent1">
                      <a:lumMod val="75000"/>
                    </a:schemeClr>
                  </a:solidFill>
                </a:endParaRPr>
              </a:p>
              <a:p>
                <a:pPr marL="457200" lvl="1" indent="0">
                  <a:lnSpc>
                    <a:spcPct val="150000"/>
                  </a:lnSpc>
                  <a:buNone/>
                </a:pPr>
                <a:r>
                  <a:rPr kumimoji="1" lang="zh-CN" altLang="en-US" b="1" dirty="0">
                    <a:solidFill>
                      <a:schemeClr val="accent1">
                        <a:lumMod val="75000"/>
                      </a:schemeClr>
                    </a:solidFill>
                  </a:rPr>
                  <a:t>方法： 计算</a:t>
                </a:r>
                <a:r>
                  <a:rPr kumimoji="1" lang="en-US" altLang="zh-CN" b="1" dirty="0">
                    <a:solidFill>
                      <a:schemeClr val="accent1">
                        <a:lumMod val="75000"/>
                      </a:schemeClr>
                    </a:solidFill>
                  </a:rPr>
                  <a:t>characteristic responses</a:t>
                </a:r>
                <a14:m>
                  <m:oMath xmlns:m="http://schemas.openxmlformats.org/officeDocument/2006/math">
                    <m:r>
                      <a:rPr kumimoji="1" lang="en-US" altLang="zh-CN" b="1" i="0" smtClean="0">
                        <a:solidFill>
                          <a:schemeClr val="accent1">
                            <a:lumMod val="75000"/>
                          </a:schemeClr>
                        </a:solidFill>
                        <a:latin typeface="Cambria Math" panose="02040503050406030204" pitchFamily="18" charset="0"/>
                      </a:rPr>
                      <m:t> </m:t>
                    </m:r>
                    <m:sSub>
                      <m:sSubPr>
                        <m:ctrlPr>
                          <a:rPr kumimoji="1" lang="en-US" altLang="zh-CN" b="1" i="1" smtClean="0">
                            <a:solidFill>
                              <a:schemeClr val="accent1">
                                <a:lumMod val="75000"/>
                              </a:schemeClr>
                            </a:solidFill>
                            <a:latin typeface="Cambria Math" panose="02040503050406030204" pitchFamily="18" charset="0"/>
                          </a:rPr>
                        </m:ctrlPr>
                      </m:sSubPr>
                      <m:e>
                        <m:r>
                          <a:rPr kumimoji="1" lang="en-US" altLang="zh-CN" b="1" i="1" smtClean="0">
                            <a:solidFill>
                              <a:schemeClr val="accent1">
                                <a:lumMod val="75000"/>
                              </a:schemeClr>
                            </a:solidFill>
                            <a:latin typeface="Cambria Math" panose="02040503050406030204" pitchFamily="18" charset="0"/>
                          </a:rPr>
                          <m:t>𝑩</m:t>
                        </m:r>
                      </m:e>
                      <m:sub>
                        <m:r>
                          <a:rPr kumimoji="1" lang="en-US" altLang="zh-CN" b="1" i="1" smtClean="0">
                            <a:solidFill>
                              <a:schemeClr val="accent1">
                                <a:lumMod val="75000"/>
                              </a:schemeClr>
                            </a:solidFill>
                            <a:latin typeface="Cambria Math" panose="02040503050406030204" pitchFamily="18" charset="0"/>
                          </a:rPr>
                          <m:t>𝒑</m:t>
                        </m:r>
                      </m:sub>
                    </m:sSub>
                  </m:oMath>
                </a14:m>
                <a:r>
                  <a:rPr kumimoji="1" lang="zh-CN" altLang="en-US" b="1" dirty="0">
                    <a:solidFill>
                      <a:schemeClr val="accent1">
                        <a:lumMod val="75000"/>
                      </a:schemeClr>
                    </a:solidFill>
                  </a:rPr>
                  <a:t> 之间的</a:t>
                </a:r>
                <a:r>
                  <a:rPr kumimoji="1" lang="en-US" altLang="zh-CN" b="1" dirty="0">
                    <a:solidFill>
                      <a:schemeClr val="accent1">
                        <a:lumMod val="75000"/>
                      </a:schemeClr>
                    </a:solidFill>
                  </a:rPr>
                  <a:t>cross-correlations</a:t>
                </a:r>
              </a:p>
              <a:p>
                <a:pPr marL="457200" lvl="1" indent="0">
                  <a:lnSpc>
                    <a:spcPct val="150000"/>
                  </a:lnSpc>
                  <a:buNone/>
                </a:pPr>
                <a:endParaRPr kumimoji="1" lang="en-US" altLang="zh-CN" b="1" dirty="0">
                  <a:solidFill>
                    <a:schemeClr val="accent1">
                      <a:lumMod val="75000"/>
                    </a:schemeClr>
                  </a:solidFill>
                </a:endParaRPr>
              </a:p>
            </p:txBody>
          </p:sp>
        </mc:Choice>
        <mc:Fallback xmlns="">
          <p:sp>
            <p:nvSpPr>
              <p:cNvPr id="15" name="内容占位符 2">
                <a:extLst>
                  <a:ext uri="{FF2B5EF4-FFF2-40B4-BE49-F238E27FC236}">
                    <a16:creationId xmlns:a16="http://schemas.microsoft.com/office/drawing/2014/main" id="{C97956D1-3971-4D72-8FCD-EE9B55FE868B}"/>
                  </a:ext>
                </a:extLst>
              </p:cNvPr>
              <p:cNvSpPr txBox="1">
                <a:spLocks noRot="1" noChangeAspect="1" noMove="1" noResize="1" noEditPoints="1" noAdjustHandles="1" noChangeArrowheads="1" noChangeShapeType="1" noTextEdit="1"/>
              </p:cNvSpPr>
              <p:nvPr/>
            </p:nvSpPr>
            <p:spPr>
              <a:xfrm>
                <a:off x="236067" y="826784"/>
                <a:ext cx="11763741" cy="5900998"/>
              </a:xfrm>
              <a:prstGeom prst="rect">
                <a:avLst/>
              </a:prstGeom>
              <a:blipFill>
                <a:blip r:embed="rId3"/>
                <a:stretch>
                  <a:fillRect/>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9E1594A6-1837-41FF-8CBF-2A1C6A9BDC77}"/>
              </a:ext>
            </a:extLst>
          </p:cNvPr>
          <p:cNvPicPr>
            <a:picLocks noChangeAspect="1"/>
          </p:cNvPicPr>
          <p:nvPr/>
        </p:nvPicPr>
        <p:blipFill>
          <a:blip r:embed="rId4"/>
          <a:stretch>
            <a:fillRect/>
          </a:stretch>
        </p:blipFill>
        <p:spPr>
          <a:xfrm>
            <a:off x="5440499" y="3276600"/>
            <a:ext cx="6659710" cy="3392796"/>
          </a:xfrm>
          <a:prstGeom prst="rect">
            <a:avLst/>
          </a:prstGeom>
        </p:spPr>
      </p:pic>
      <p:sp>
        <p:nvSpPr>
          <p:cNvPr id="13" name="内容占位符 2">
            <a:extLst>
              <a:ext uri="{FF2B5EF4-FFF2-40B4-BE49-F238E27FC236}">
                <a16:creationId xmlns:a16="http://schemas.microsoft.com/office/drawing/2014/main" id="{8EA2DC9A-8FAF-49AE-8970-E3727DFA3051}"/>
              </a:ext>
            </a:extLst>
          </p:cNvPr>
          <p:cNvSpPr txBox="1">
            <a:spLocks/>
          </p:cNvSpPr>
          <p:nvPr/>
        </p:nvSpPr>
        <p:spPr>
          <a:xfrm>
            <a:off x="205123" y="3644528"/>
            <a:ext cx="5590457" cy="220533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lang="zh-CN" altLang="en-US" b="1" dirty="0"/>
              <a:t>可视化相关系数随时间变化的情况</a:t>
            </a:r>
            <a:endParaRPr lang="en-US" altLang="zh-CN" b="1" dirty="0"/>
          </a:p>
          <a:p>
            <a:pPr marL="457200" lvl="1" indent="0">
              <a:lnSpc>
                <a:spcPct val="150000"/>
              </a:lnSpc>
              <a:buNone/>
            </a:pPr>
            <a:r>
              <a:rPr kumimoji="1" lang="zh-CN" altLang="en-US" b="1" dirty="0">
                <a:solidFill>
                  <a:schemeClr val="accent1">
                    <a:lumMod val="75000"/>
                  </a:schemeClr>
                </a:solidFill>
              </a:rPr>
              <a:t>结论：</a:t>
            </a:r>
            <a:endParaRPr kumimoji="1" lang="en-US" altLang="zh-CN" b="1" dirty="0">
              <a:solidFill>
                <a:schemeClr val="accent1">
                  <a:lumMod val="75000"/>
                </a:schemeClr>
              </a:solidFill>
            </a:endParaRPr>
          </a:p>
          <a:p>
            <a:pPr marL="457200" lvl="1" indent="0">
              <a:lnSpc>
                <a:spcPct val="150000"/>
              </a:lnSpc>
              <a:buNone/>
            </a:pPr>
            <a:r>
              <a:rPr kumimoji="1" lang="en-US" altLang="zh-CN" b="1" dirty="0">
                <a:solidFill>
                  <a:schemeClr val="accent1">
                    <a:lumMod val="75000"/>
                  </a:schemeClr>
                </a:solidFill>
              </a:rPr>
              <a:t>Motion</a:t>
            </a:r>
            <a:r>
              <a:rPr kumimoji="1" lang="zh-CN" altLang="en-US" b="1" dirty="0">
                <a:solidFill>
                  <a:schemeClr val="accent1">
                    <a:lumMod val="75000"/>
                  </a:schemeClr>
                </a:solidFill>
              </a:rPr>
              <a:t>和</a:t>
            </a:r>
            <a:r>
              <a:rPr kumimoji="1" lang="en-US" altLang="zh-CN" b="1" dirty="0">
                <a:solidFill>
                  <a:schemeClr val="accent1">
                    <a:lumMod val="75000"/>
                  </a:schemeClr>
                </a:solidFill>
              </a:rPr>
              <a:t>color</a:t>
            </a:r>
            <a:r>
              <a:rPr kumimoji="1" lang="zh-CN" altLang="en-US" b="1" dirty="0">
                <a:solidFill>
                  <a:schemeClr val="accent1">
                    <a:lumMod val="75000"/>
                  </a:schemeClr>
                </a:solidFill>
              </a:rPr>
              <a:t>都与</a:t>
            </a:r>
            <a:r>
              <a:rPr kumimoji="1" lang="en-US" altLang="zh-CN" b="1" dirty="0">
                <a:solidFill>
                  <a:schemeClr val="accent1">
                    <a:lumMod val="75000"/>
                  </a:schemeClr>
                </a:solidFill>
              </a:rPr>
              <a:t>choice</a:t>
            </a:r>
            <a:r>
              <a:rPr kumimoji="1" lang="zh-CN" altLang="en-US" b="1" dirty="0">
                <a:solidFill>
                  <a:schemeClr val="accent1">
                    <a:lumMod val="75000"/>
                  </a:schemeClr>
                </a:solidFill>
              </a:rPr>
              <a:t>正相关</a:t>
            </a:r>
            <a:endParaRPr kumimoji="1" lang="en-US" altLang="zh-CN" b="1" dirty="0">
              <a:solidFill>
                <a:schemeClr val="accent1">
                  <a:lumMod val="75000"/>
                </a:schemeClr>
              </a:solidFill>
            </a:endParaRPr>
          </a:p>
        </p:txBody>
      </p:sp>
    </p:spTree>
    <p:extLst>
      <p:ext uri="{BB962C8B-B14F-4D97-AF65-F5344CB8AC3E}">
        <p14:creationId xmlns:p14="http://schemas.microsoft.com/office/powerpoint/2010/main" val="455871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a:t>Method</a:t>
            </a:r>
            <a:endParaRPr kumimoji="1" lang="zh-CN" altLang="en-US" dirty="0"/>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内容占位符 2">
            <a:extLst>
              <a:ext uri="{FF2B5EF4-FFF2-40B4-BE49-F238E27FC236}">
                <a16:creationId xmlns:a16="http://schemas.microsoft.com/office/drawing/2014/main" id="{C97956D1-3971-4D72-8FCD-EE9B55FE868B}"/>
              </a:ext>
            </a:extLst>
          </p:cNvPr>
          <p:cNvSpPr txBox="1">
            <a:spLocks/>
          </p:cNvSpPr>
          <p:nvPr/>
        </p:nvSpPr>
        <p:spPr>
          <a:xfrm>
            <a:off x="236067" y="826784"/>
            <a:ext cx="11763741" cy="1061441"/>
          </a:xfrm>
          <a:prstGeom prst="rect">
            <a:avLst/>
          </a:prstGeom>
        </p:spPr>
        <p:txBody>
          <a:bodyPr vert="horz" lIns="135005" tIns="67502" rIns="135005" bIns="67502"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en-US" altLang="zh-CN" b="1" dirty="0">
                <a:solidFill>
                  <a:schemeClr val="accent1">
                    <a:lumMod val="75000"/>
                  </a:schemeClr>
                </a:solidFill>
              </a:rPr>
              <a:t>Cross-validated variance explained:</a:t>
            </a:r>
            <a:br>
              <a:rPr kumimoji="1" lang="en-US" altLang="zh-CN" b="1" dirty="0">
                <a:solidFill>
                  <a:schemeClr val="accent1">
                    <a:lumMod val="75000"/>
                  </a:schemeClr>
                </a:solidFill>
              </a:rPr>
            </a:br>
            <a:r>
              <a:rPr kumimoji="1" lang="en-US" altLang="zh-CN" b="1" dirty="0">
                <a:solidFill>
                  <a:schemeClr val="accent1">
                    <a:lumMod val="75000"/>
                  </a:schemeClr>
                </a:solidFill>
              </a:rPr>
              <a:t>4</a:t>
            </a:r>
            <a:r>
              <a:rPr kumimoji="1" lang="zh-CN" altLang="en-US" b="1" dirty="0">
                <a:solidFill>
                  <a:schemeClr val="accent1">
                    <a:lumMod val="75000"/>
                  </a:schemeClr>
                </a:solidFill>
              </a:rPr>
              <a:t>折交叉验证：随机</a:t>
            </a:r>
            <a:r>
              <a:rPr kumimoji="1" lang="en-US" altLang="zh-CN" b="1" dirty="0">
                <a:solidFill>
                  <a:schemeClr val="accent1">
                    <a:lumMod val="75000"/>
                  </a:schemeClr>
                </a:solidFill>
              </a:rPr>
              <a:t>75</a:t>
            </a:r>
            <a:r>
              <a:rPr kumimoji="1" lang="zh-CN" altLang="en-US" b="1" dirty="0">
                <a:solidFill>
                  <a:schemeClr val="accent1">
                    <a:lumMod val="75000"/>
                  </a:schemeClr>
                </a:solidFill>
              </a:rPr>
              <a:t>训练，</a:t>
            </a:r>
            <a:r>
              <a:rPr kumimoji="1" lang="en-US" altLang="zh-CN" b="1" dirty="0">
                <a:solidFill>
                  <a:schemeClr val="accent1">
                    <a:lumMod val="75000"/>
                  </a:schemeClr>
                </a:solidFill>
              </a:rPr>
              <a:t>25</a:t>
            </a:r>
            <a:r>
              <a:rPr kumimoji="1" lang="zh-CN" altLang="en-US" b="1" dirty="0">
                <a:solidFill>
                  <a:schemeClr val="accent1">
                    <a:lumMod val="75000"/>
                  </a:schemeClr>
                </a:solidFill>
              </a:rPr>
              <a:t>测试，计算每个正确的</a:t>
            </a:r>
            <a:r>
              <a:rPr kumimoji="1" lang="en-US" altLang="zh-CN" b="1" dirty="0">
                <a:solidFill>
                  <a:schemeClr val="accent1">
                    <a:lumMod val="75000"/>
                  </a:schemeClr>
                </a:solidFill>
              </a:rPr>
              <a:t>trial</a:t>
            </a:r>
            <a:r>
              <a:rPr kumimoji="1" lang="zh-CN" altLang="en-US" b="1" dirty="0">
                <a:solidFill>
                  <a:schemeClr val="accent1">
                    <a:lumMod val="75000"/>
                  </a:schemeClr>
                </a:solidFill>
              </a:rPr>
              <a:t>对于每个</a:t>
            </a:r>
            <a:r>
              <a:rPr kumimoji="1" lang="en-US" altLang="zh-CN" b="1" dirty="0">
                <a:solidFill>
                  <a:schemeClr val="accent1">
                    <a:lumMod val="75000"/>
                  </a:schemeClr>
                </a:solidFill>
              </a:rPr>
              <a:t>condition</a:t>
            </a:r>
            <a:r>
              <a:rPr kumimoji="1" lang="zh-CN" altLang="en-US" b="1" dirty="0">
                <a:solidFill>
                  <a:schemeClr val="accent1">
                    <a:lumMod val="75000"/>
                  </a:schemeClr>
                </a:solidFill>
              </a:rPr>
              <a:t>的</a:t>
            </a:r>
            <a:r>
              <a:rPr kumimoji="1" lang="en-US" altLang="zh-CN" b="1" dirty="0">
                <a:solidFill>
                  <a:schemeClr val="accent1">
                    <a:lumMod val="75000"/>
                  </a:schemeClr>
                </a:solidFill>
              </a:rPr>
              <a:t>PSTHs</a:t>
            </a:r>
          </a:p>
        </p:txBody>
      </p:sp>
    </p:spTree>
    <p:extLst>
      <p:ext uri="{BB962C8B-B14F-4D97-AF65-F5344CB8AC3E}">
        <p14:creationId xmlns:p14="http://schemas.microsoft.com/office/powerpoint/2010/main" val="3803826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a:t>Method</a:t>
            </a:r>
            <a:endParaRPr kumimoji="1" lang="zh-CN" altLang="en-US" dirty="0"/>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内容占位符 2">
            <a:extLst>
              <a:ext uri="{FF2B5EF4-FFF2-40B4-BE49-F238E27FC236}">
                <a16:creationId xmlns:a16="http://schemas.microsoft.com/office/drawing/2014/main" id="{C97956D1-3971-4D72-8FCD-EE9B55FE868B}"/>
              </a:ext>
            </a:extLst>
          </p:cNvPr>
          <p:cNvSpPr txBox="1">
            <a:spLocks/>
          </p:cNvSpPr>
          <p:nvPr/>
        </p:nvSpPr>
        <p:spPr>
          <a:xfrm>
            <a:off x="236067" y="826784"/>
            <a:ext cx="11763741" cy="2754616"/>
          </a:xfrm>
          <a:prstGeom prst="rect">
            <a:avLst/>
          </a:prstGeom>
        </p:spPr>
        <p:txBody>
          <a:bodyPr vert="horz" lIns="135005" tIns="67502" rIns="135005" bIns="67502"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lang="en-US" altLang="zh-CN" b="1" dirty="0"/>
              <a:t>Projections onto </a:t>
            </a:r>
            <a:r>
              <a:rPr lang="en-US" altLang="zh-CN" b="1" dirty="0" err="1"/>
              <a:t>jPCA</a:t>
            </a:r>
            <a:r>
              <a:rPr lang="en-US" altLang="zh-CN" b="1" dirty="0"/>
              <a:t> axes</a:t>
            </a:r>
            <a:r>
              <a:rPr kumimoji="1" lang="en-US" altLang="zh-CN" b="1" dirty="0">
                <a:solidFill>
                  <a:schemeClr val="accent1">
                    <a:lumMod val="75000"/>
                  </a:schemeClr>
                </a:solidFill>
              </a:rPr>
              <a:t>:</a:t>
            </a:r>
            <a:br>
              <a:rPr kumimoji="1" lang="en-US" altLang="zh-CN" b="1" dirty="0">
                <a:solidFill>
                  <a:schemeClr val="accent1">
                    <a:lumMod val="75000"/>
                  </a:schemeClr>
                </a:solidFill>
              </a:rPr>
            </a:br>
            <a:r>
              <a:rPr kumimoji="1" lang="zh-CN" altLang="en-US" b="1" dirty="0">
                <a:solidFill>
                  <a:schemeClr val="accent1">
                    <a:lumMod val="75000"/>
                  </a:schemeClr>
                </a:solidFill>
              </a:rPr>
              <a:t>方法：</a:t>
            </a:r>
            <a:r>
              <a:rPr kumimoji="1" lang="en-US" altLang="zh-CN" b="1" dirty="0" err="1">
                <a:solidFill>
                  <a:schemeClr val="accent1">
                    <a:lumMod val="75000"/>
                  </a:schemeClr>
                </a:solidFill>
              </a:rPr>
              <a:t>jPCA</a:t>
            </a:r>
            <a:endParaRPr kumimoji="1" lang="en-US" altLang="zh-CN" b="1" dirty="0">
              <a:solidFill>
                <a:schemeClr val="accent1">
                  <a:lumMod val="75000"/>
                </a:schemeClr>
              </a:solidFill>
            </a:endParaRPr>
          </a:p>
          <a:p>
            <a:pPr marL="457200" lvl="1" indent="0">
              <a:lnSpc>
                <a:spcPct val="150000"/>
              </a:lnSpc>
              <a:buNone/>
            </a:pPr>
            <a:r>
              <a:rPr kumimoji="1" lang="zh-CN" altLang="en-US" b="1" dirty="0">
                <a:solidFill>
                  <a:schemeClr val="accent1">
                    <a:lumMod val="75000"/>
                  </a:schemeClr>
                </a:solidFill>
              </a:rPr>
              <a:t>随机水平：将神经元的</a:t>
            </a:r>
            <a:r>
              <a:rPr kumimoji="1" lang="en-US" altLang="zh-CN" b="1" dirty="0">
                <a:solidFill>
                  <a:schemeClr val="accent1">
                    <a:lumMod val="75000"/>
                  </a:schemeClr>
                </a:solidFill>
              </a:rPr>
              <a:t>PSTH</a:t>
            </a:r>
            <a:r>
              <a:rPr kumimoji="1" lang="zh-CN" altLang="en-US" b="1" dirty="0">
                <a:solidFill>
                  <a:schemeClr val="accent1">
                    <a:lumMod val="75000"/>
                  </a:schemeClr>
                </a:solidFill>
              </a:rPr>
              <a:t>随机打乱标签，投影在该任务学到的投影轴（</a:t>
            </a:r>
            <a:r>
              <a:rPr kumimoji="1" lang="en-US" altLang="zh-CN" b="1" dirty="0" err="1">
                <a:solidFill>
                  <a:schemeClr val="accent1">
                    <a:lumMod val="75000"/>
                  </a:schemeClr>
                </a:solidFill>
              </a:rPr>
              <a:t>mTDR</a:t>
            </a:r>
            <a:r>
              <a:rPr kumimoji="1" lang="zh-CN" altLang="en-US" b="1" dirty="0">
                <a:solidFill>
                  <a:schemeClr val="accent1">
                    <a:lumMod val="75000"/>
                  </a:schemeClr>
                </a:solidFill>
              </a:rPr>
              <a:t>学到的），数据中可以看到没有连续性或者旋转结构</a:t>
            </a:r>
            <a:endParaRPr kumimoji="1" lang="en-US" altLang="zh-CN" b="1" dirty="0">
              <a:solidFill>
                <a:schemeClr val="accent1">
                  <a:lumMod val="75000"/>
                </a:schemeClr>
              </a:solidFill>
            </a:endParaRPr>
          </a:p>
          <a:p>
            <a:pPr marL="457200" lvl="1" indent="0">
              <a:lnSpc>
                <a:spcPct val="150000"/>
              </a:lnSpc>
              <a:buNone/>
            </a:pPr>
            <a:r>
              <a:rPr kumimoji="1" lang="zh-CN" altLang="en-US" b="1" dirty="0">
                <a:solidFill>
                  <a:schemeClr val="accent1">
                    <a:lumMod val="75000"/>
                  </a:schemeClr>
                </a:solidFill>
              </a:rPr>
              <a:t>在低维投影结果上使用</a:t>
            </a:r>
            <a:r>
              <a:rPr kumimoji="1" lang="en-US" altLang="zh-CN" b="1" dirty="0" err="1">
                <a:solidFill>
                  <a:schemeClr val="accent1">
                    <a:lumMod val="75000"/>
                  </a:schemeClr>
                </a:solidFill>
              </a:rPr>
              <a:t>jPCA</a:t>
            </a:r>
            <a:r>
              <a:rPr kumimoji="1" lang="zh-CN" altLang="en-US" b="1" dirty="0">
                <a:solidFill>
                  <a:schemeClr val="accent1">
                    <a:lumMod val="75000"/>
                  </a:schemeClr>
                </a:solidFill>
              </a:rPr>
              <a:t>，发现没有显著的旋转结构</a:t>
            </a:r>
            <a:endParaRPr kumimoji="1" lang="en-US" altLang="zh-CN" b="1" dirty="0">
              <a:solidFill>
                <a:schemeClr val="accent1">
                  <a:lumMod val="75000"/>
                </a:schemeClr>
              </a:solidFill>
            </a:endParaRPr>
          </a:p>
        </p:txBody>
      </p:sp>
      <p:pic>
        <p:nvPicPr>
          <p:cNvPr id="8" name="图片 7">
            <a:extLst>
              <a:ext uri="{FF2B5EF4-FFF2-40B4-BE49-F238E27FC236}">
                <a16:creationId xmlns:a16="http://schemas.microsoft.com/office/drawing/2014/main" id="{DF692C94-1025-4DAF-8B99-18ABAE00B24A}"/>
              </a:ext>
            </a:extLst>
          </p:cNvPr>
          <p:cNvPicPr>
            <a:picLocks noChangeAspect="1"/>
          </p:cNvPicPr>
          <p:nvPr/>
        </p:nvPicPr>
        <p:blipFill>
          <a:blip r:embed="rId3"/>
          <a:stretch>
            <a:fillRect/>
          </a:stretch>
        </p:blipFill>
        <p:spPr>
          <a:xfrm>
            <a:off x="8462440" y="2361935"/>
            <a:ext cx="3298110" cy="4248413"/>
          </a:xfrm>
          <a:prstGeom prst="rect">
            <a:avLst/>
          </a:prstGeom>
        </p:spPr>
      </p:pic>
      <p:pic>
        <p:nvPicPr>
          <p:cNvPr id="12" name="图片 11">
            <a:extLst>
              <a:ext uri="{FF2B5EF4-FFF2-40B4-BE49-F238E27FC236}">
                <a16:creationId xmlns:a16="http://schemas.microsoft.com/office/drawing/2014/main" id="{37767309-33D7-4611-8B75-07C82C557825}"/>
              </a:ext>
            </a:extLst>
          </p:cNvPr>
          <p:cNvPicPr>
            <a:picLocks noChangeAspect="1"/>
          </p:cNvPicPr>
          <p:nvPr/>
        </p:nvPicPr>
        <p:blipFill>
          <a:blip r:embed="rId4"/>
          <a:stretch>
            <a:fillRect/>
          </a:stretch>
        </p:blipFill>
        <p:spPr>
          <a:xfrm>
            <a:off x="4548636" y="3697006"/>
            <a:ext cx="3399527" cy="2913342"/>
          </a:xfrm>
          <a:prstGeom prst="rect">
            <a:avLst/>
          </a:prstGeom>
        </p:spPr>
      </p:pic>
    </p:spTree>
    <p:extLst>
      <p:ext uri="{BB962C8B-B14F-4D97-AF65-F5344CB8AC3E}">
        <p14:creationId xmlns:p14="http://schemas.microsoft.com/office/powerpoint/2010/main" val="3935634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a:t>Method</a:t>
            </a:r>
            <a:endParaRPr kumimoji="1" lang="zh-CN" altLang="en-US" dirty="0"/>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内容占位符 2">
            <a:extLst>
              <a:ext uri="{FF2B5EF4-FFF2-40B4-BE49-F238E27FC236}">
                <a16:creationId xmlns:a16="http://schemas.microsoft.com/office/drawing/2014/main" id="{C97956D1-3971-4D72-8FCD-EE9B55FE868B}"/>
              </a:ext>
            </a:extLst>
          </p:cNvPr>
          <p:cNvSpPr txBox="1">
            <a:spLocks/>
          </p:cNvSpPr>
          <p:nvPr/>
        </p:nvSpPr>
        <p:spPr>
          <a:xfrm>
            <a:off x="236067" y="826784"/>
            <a:ext cx="6649477" cy="5900998"/>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lang="en-US" altLang="zh-CN" b="1" dirty="0"/>
              <a:t>8 Relationship between subspaces</a:t>
            </a:r>
            <a:r>
              <a:rPr kumimoji="1" lang="en-US" altLang="zh-CN" b="1" dirty="0">
                <a:solidFill>
                  <a:schemeClr val="accent1">
                    <a:lumMod val="75000"/>
                  </a:schemeClr>
                </a:solidFill>
              </a:rPr>
              <a:t>:</a:t>
            </a:r>
            <a:br>
              <a:rPr kumimoji="1" lang="en-US" altLang="zh-CN" b="1" dirty="0">
                <a:solidFill>
                  <a:schemeClr val="accent1">
                    <a:lumMod val="75000"/>
                  </a:schemeClr>
                </a:solidFill>
              </a:rPr>
            </a:br>
            <a:r>
              <a:rPr lang="en-US" altLang="zh-CN" b="1" dirty="0"/>
              <a:t>Subspace agreement</a:t>
            </a:r>
            <a:r>
              <a:rPr kumimoji="1" lang="zh-CN" altLang="en-US" b="1" dirty="0">
                <a:solidFill>
                  <a:schemeClr val="accent1">
                    <a:lumMod val="75000"/>
                  </a:schemeClr>
                </a:solidFill>
              </a:rPr>
              <a:t>：</a:t>
            </a:r>
            <a:endParaRPr kumimoji="1" lang="en-US" altLang="zh-CN" b="1" dirty="0">
              <a:solidFill>
                <a:schemeClr val="accent1">
                  <a:lumMod val="75000"/>
                </a:schemeClr>
              </a:solidFill>
            </a:endParaRPr>
          </a:p>
          <a:p>
            <a:pPr marL="457200" lvl="1" indent="0">
              <a:lnSpc>
                <a:spcPct val="150000"/>
              </a:lnSpc>
              <a:buNone/>
            </a:pPr>
            <a:r>
              <a:rPr kumimoji="1" lang="zh-CN" altLang="en-US" b="1" dirty="0">
                <a:solidFill>
                  <a:schemeClr val="accent1">
                    <a:lumMod val="75000"/>
                  </a:schemeClr>
                </a:solidFill>
              </a:rPr>
              <a:t>目标：衡量不同任务子空间的重叠的程度</a:t>
            </a:r>
            <a:endParaRPr kumimoji="1" lang="en-US" altLang="zh-CN" b="1" dirty="0">
              <a:solidFill>
                <a:schemeClr val="accent1">
                  <a:lumMod val="75000"/>
                </a:schemeClr>
              </a:solidFill>
            </a:endParaRPr>
          </a:p>
          <a:p>
            <a:pPr marL="457200" lvl="1" indent="0">
              <a:lnSpc>
                <a:spcPct val="150000"/>
              </a:lnSpc>
              <a:buNone/>
            </a:pPr>
            <a:r>
              <a:rPr kumimoji="1" lang="zh-CN" altLang="en-US" b="1" dirty="0">
                <a:solidFill>
                  <a:schemeClr val="accent1">
                    <a:lumMod val="75000"/>
                  </a:schemeClr>
                </a:solidFill>
              </a:rPr>
              <a:t>方法： </a:t>
            </a:r>
            <a:r>
              <a:rPr kumimoji="1" lang="en-US" altLang="zh-CN" b="1" dirty="0">
                <a:solidFill>
                  <a:schemeClr val="accent1">
                    <a:lumMod val="75000"/>
                  </a:schemeClr>
                </a:solidFill>
              </a:rPr>
              <a:t>CCA</a:t>
            </a:r>
            <a:r>
              <a:rPr kumimoji="1" lang="zh-CN" altLang="en-US" b="1" dirty="0">
                <a:solidFill>
                  <a:schemeClr val="accent1">
                    <a:lumMod val="75000"/>
                  </a:schemeClr>
                </a:solidFill>
              </a:rPr>
              <a:t>，可以计算不同维度子空间的对齐程度</a:t>
            </a:r>
            <a:endParaRPr kumimoji="1" lang="en-US" altLang="zh-CN" b="1" dirty="0">
              <a:solidFill>
                <a:schemeClr val="accent1">
                  <a:lumMod val="75000"/>
                </a:schemeClr>
              </a:solidFill>
            </a:endParaRPr>
          </a:p>
          <a:p>
            <a:pPr marL="457200" lvl="1" indent="0">
              <a:lnSpc>
                <a:spcPct val="150000"/>
              </a:lnSpc>
              <a:buNone/>
            </a:pPr>
            <a:endParaRPr kumimoji="1" lang="en-US" altLang="zh-CN" b="1" dirty="0">
              <a:solidFill>
                <a:schemeClr val="accent1">
                  <a:lumMod val="75000"/>
                </a:schemeClr>
              </a:solidFill>
            </a:endParaRPr>
          </a:p>
        </p:txBody>
      </p:sp>
      <p:sp>
        <p:nvSpPr>
          <p:cNvPr id="13" name="内容占位符 2">
            <a:extLst>
              <a:ext uri="{FF2B5EF4-FFF2-40B4-BE49-F238E27FC236}">
                <a16:creationId xmlns:a16="http://schemas.microsoft.com/office/drawing/2014/main" id="{8EA2DC9A-8FAF-49AE-8970-E3727DFA3051}"/>
              </a:ext>
            </a:extLst>
          </p:cNvPr>
          <p:cNvSpPr txBox="1">
            <a:spLocks/>
          </p:cNvSpPr>
          <p:nvPr/>
        </p:nvSpPr>
        <p:spPr>
          <a:xfrm>
            <a:off x="232890" y="3886074"/>
            <a:ext cx="5590457" cy="220533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结论：</a:t>
            </a:r>
            <a:endParaRPr kumimoji="1" lang="en-US" altLang="zh-CN" b="1" dirty="0">
              <a:solidFill>
                <a:schemeClr val="accent1">
                  <a:lumMod val="75000"/>
                </a:schemeClr>
              </a:solidFill>
            </a:endParaRPr>
          </a:p>
          <a:p>
            <a:pPr marL="457200" lvl="1" indent="0">
              <a:lnSpc>
                <a:spcPct val="150000"/>
              </a:lnSpc>
              <a:buNone/>
            </a:pPr>
            <a:r>
              <a:rPr lang="en-US" altLang="zh-CN" dirty="0"/>
              <a:t>motion-choice</a:t>
            </a:r>
            <a:r>
              <a:rPr lang="zh-CN" altLang="en-US" dirty="0"/>
              <a:t>和</a:t>
            </a:r>
            <a:r>
              <a:rPr lang="en-US" altLang="zh-CN" dirty="0"/>
              <a:t>color-choice</a:t>
            </a:r>
            <a:r>
              <a:rPr lang="zh-CN" altLang="en-US" dirty="0"/>
              <a:t>都发现了较大程度的重叠</a:t>
            </a:r>
            <a:endParaRPr kumimoji="1" lang="en-US" altLang="zh-CN" b="1" dirty="0">
              <a:solidFill>
                <a:schemeClr val="accent1">
                  <a:lumMod val="75000"/>
                </a:schemeClr>
              </a:solidFill>
            </a:endParaRPr>
          </a:p>
        </p:txBody>
      </p:sp>
      <p:pic>
        <p:nvPicPr>
          <p:cNvPr id="4" name="图片 3">
            <a:extLst>
              <a:ext uri="{FF2B5EF4-FFF2-40B4-BE49-F238E27FC236}">
                <a16:creationId xmlns:a16="http://schemas.microsoft.com/office/drawing/2014/main" id="{37FE8DE6-BD45-4B02-89A2-AAED00DE04F5}"/>
              </a:ext>
            </a:extLst>
          </p:cNvPr>
          <p:cNvPicPr>
            <a:picLocks noChangeAspect="1"/>
          </p:cNvPicPr>
          <p:nvPr/>
        </p:nvPicPr>
        <p:blipFill>
          <a:blip r:embed="rId3"/>
          <a:stretch>
            <a:fillRect/>
          </a:stretch>
        </p:blipFill>
        <p:spPr>
          <a:xfrm>
            <a:off x="6375076" y="3072675"/>
            <a:ext cx="5052718" cy="3389073"/>
          </a:xfrm>
          <a:prstGeom prst="rect">
            <a:avLst/>
          </a:prstGeom>
        </p:spPr>
      </p:pic>
    </p:spTree>
    <p:extLst>
      <p:ext uri="{BB962C8B-B14F-4D97-AF65-F5344CB8AC3E}">
        <p14:creationId xmlns:p14="http://schemas.microsoft.com/office/powerpoint/2010/main" val="20921745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a:t>Method</a:t>
            </a:r>
            <a:endParaRPr kumimoji="1" lang="zh-CN" altLang="en-US" dirty="0"/>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内容占位符 2">
            <a:extLst>
              <a:ext uri="{FF2B5EF4-FFF2-40B4-BE49-F238E27FC236}">
                <a16:creationId xmlns:a16="http://schemas.microsoft.com/office/drawing/2014/main" id="{C97956D1-3971-4D72-8FCD-EE9B55FE868B}"/>
              </a:ext>
            </a:extLst>
          </p:cNvPr>
          <p:cNvSpPr txBox="1">
            <a:spLocks/>
          </p:cNvSpPr>
          <p:nvPr/>
        </p:nvSpPr>
        <p:spPr>
          <a:xfrm>
            <a:off x="236067" y="826784"/>
            <a:ext cx="11490495" cy="3312798"/>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lang="en-US" altLang="zh-CN" b="1" dirty="0"/>
              <a:t>TDR </a:t>
            </a:r>
            <a:r>
              <a:rPr lang="zh-CN" altLang="en-US" b="1" dirty="0"/>
              <a:t>简介</a:t>
            </a:r>
            <a:br>
              <a:rPr kumimoji="1" lang="en-US" altLang="zh-CN" b="1" dirty="0">
                <a:solidFill>
                  <a:schemeClr val="accent1">
                    <a:lumMod val="75000"/>
                  </a:schemeClr>
                </a:solidFill>
              </a:rPr>
            </a:br>
            <a:endParaRPr kumimoji="1" lang="en-US" altLang="zh-CN" b="1" dirty="0">
              <a:solidFill>
                <a:schemeClr val="accent1">
                  <a:lumMod val="75000"/>
                </a:schemeClr>
              </a:solidFill>
            </a:endParaRPr>
          </a:p>
        </p:txBody>
      </p:sp>
      <p:sp>
        <p:nvSpPr>
          <p:cNvPr id="13" name="内容占位符 2">
            <a:extLst>
              <a:ext uri="{FF2B5EF4-FFF2-40B4-BE49-F238E27FC236}">
                <a16:creationId xmlns:a16="http://schemas.microsoft.com/office/drawing/2014/main" id="{8EA2DC9A-8FAF-49AE-8970-E3727DFA3051}"/>
              </a:ext>
            </a:extLst>
          </p:cNvPr>
          <p:cNvSpPr txBox="1">
            <a:spLocks/>
          </p:cNvSpPr>
          <p:nvPr/>
        </p:nvSpPr>
        <p:spPr>
          <a:xfrm>
            <a:off x="304158" y="4698341"/>
            <a:ext cx="5590457" cy="220533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kumimoji="1" lang="en-US" altLang="zh-CN" b="1" dirty="0">
              <a:solidFill>
                <a:schemeClr val="accent1">
                  <a:lumMod val="75000"/>
                </a:schemeClr>
              </a:solidFill>
            </a:endParaRPr>
          </a:p>
        </p:txBody>
      </p:sp>
      <p:sp>
        <p:nvSpPr>
          <p:cNvPr id="17" name="内容占位符 2">
            <a:extLst>
              <a:ext uri="{FF2B5EF4-FFF2-40B4-BE49-F238E27FC236}">
                <a16:creationId xmlns:a16="http://schemas.microsoft.com/office/drawing/2014/main" id="{DEF612E1-ADE8-4C62-979B-0173DF2A9E3D}"/>
              </a:ext>
            </a:extLst>
          </p:cNvPr>
          <p:cNvSpPr txBox="1">
            <a:spLocks/>
          </p:cNvSpPr>
          <p:nvPr/>
        </p:nvSpPr>
        <p:spPr>
          <a:xfrm>
            <a:off x="397347" y="1518505"/>
            <a:ext cx="11490495" cy="3312798"/>
          </a:xfrm>
          <a:prstGeom prst="rect">
            <a:avLst/>
          </a:prstGeom>
        </p:spPr>
        <p:txBody>
          <a:bodyPr vert="horz" lIns="135005" tIns="67502" rIns="135005" bIns="67502"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lang="zh-CN" altLang="en-US" dirty="0"/>
              <a:t>我们首先使用主成分分析（</a:t>
            </a:r>
            <a:r>
              <a:rPr lang="en-US" altLang="zh-CN" dirty="0"/>
              <a:t>PCA</a:t>
            </a:r>
            <a:r>
              <a:rPr lang="zh-CN" altLang="en-US" dirty="0"/>
              <a:t>）对群体反应进行去噪，并将我们的分析集中在由</a:t>
            </a:r>
            <a:r>
              <a:rPr lang="en-US" altLang="zh-CN" dirty="0"/>
              <a:t>12</a:t>
            </a:r>
            <a:r>
              <a:rPr lang="zh-CN" altLang="en-US" dirty="0"/>
              <a:t>个主成分（</a:t>
            </a:r>
            <a:r>
              <a:rPr lang="en-US" altLang="zh-CN" dirty="0"/>
              <a:t>PC</a:t>
            </a:r>
            <a:r>
              <a:rPr lang="zh-CN" altLang="en-US" dirty="0"/>
              <a:t>）所跨越的子空间。 </a:t>
            </a:r>
            <a:endParaRPr lang="en-US" altLang="zh-CN" dirty="0"/>
          </a:p>
          <a:p>
            <a:pPr marL="457200" lvl="1" indent="0">
              <a:lnSpc>
                <a:spcPct val="150000"/>
              </a:lnSpc>
              <a:buNone/>
            </a:pPr>
            <a:r>
              <a:rPr lang="zh-CN" altLang="en-US" dirty="0"/>
              <a:t>然后，我们在这个缩小的子空间中确定方向（下面定义的去噪回归向量），这些方向共同说明了由四个任务变量（选择、运动、颜色和背景）引起的反应变异。 </a:t>
            </a:r>
            <a:endParaRPr lang="en-US" altLang="zh-CN" dirty="0"/>
          </a:p>
          <a:p>
            <a:pPr marL="457200" lvl="1" indent="0">
              <a:lnSpc>
                <a:spcPct val="150000"/>
              </a:lnSpc>
              <a:buNone/>
            </a:pPr>
            <a:r>
              <a:rPr lang="zh-CN" altLang="en-US" dirty="0"/>
              <a:t>最后，我们对四个确定的方向进行正交，以定义轴，说明由任务变量引起的方差的单独成分</a:t>
            </a:r>
            <a:endParaRPr kumimoji="1" lang="en-US" altLang="zh-CN" b="1" dirty="0">
              <a:solidFill>
                <a:schemeClr val="accent1">
                  <a:lumMod val="75000"/>
                </a:schemeClr>
              </a:solidFill>
            </a:endParaRPr>
          </a:p>
        </p:txBody>
      </p:sp>
      <p:sp>
        <p:nvSpPr>
          <p:cNvPr id="5" name="矩形 4">
            <a:extLst>
              <a:ext uri="{FF2B5EF4-FFF2-40B4-BE49-F238E27FC236}">
                <a16:creationId xmlns:a16="http://schemas.microsoft.com/office/drawing/2014/main" id="{14336513-BAB5-4BAF-9E0C-088BFF0C30D4}"/>
              </a:ext>
            </a:extLst>
          </p:cNvPr>
          <p:cNvSpPr/>
          <p:nvPr/>
        </p:nvSpPr>
        <p:spPr>
          <a:xfrm>
            <a:off x="1364343" y="5451376"/>
            <a:ext cx="6096000" cy="646331"/>
          </a:xfrm>
          <a:prstGeom prst="rect">
            <a:avLst/>
          </a:prstGeom>
        </p:spPr>
        <p:txBody>
          <a:bodyPr>
            <a:spAutoFit/>
          </a:bodyPr>
          <a:lstStyle/>
          <a:p>
            <a:r>
              <a:rPr lang="zh-CN" altLang="en-US" dirty="0"/>
              <a:t>参考 </a:t>
            </a:r>
            <a:r>
              <a:rPr lang="en-US" altLang="zh-CN" dirty="0"/>
              <a:t>Context-dependent computation by recurrent dynamics in prefrontal cortex</a:t>
            </a:r>
            <a:r>
              <a:rPr lang="zh-CN" altLang="en-US" dirty="0"/>
              <a:t>、基于补充材料</a:t>
            </a:r>
          </a:p>
        </p:txBody>
      </p:sp>
    </p:spTree>
    <p:extLst>
      <p:ext uri="{BB962C8B-B14F-4D97-AF65-F5344CB8AC3E}">
        <p14:creationId xmlns:p14="http://schemas.microsoft.com/office/powerpoint/2010/main" val="4249071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a:t>Method</a:t>
            </a:r>
            <a:endParaRPr kumimoji="1" lang="zh-CN" altLang="en-US" dirty="0"/>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内容占位符 2">
            <a:extLst>
              <a:ext uri="{FF2B5EF4-FFF2-40B4-BE49-F238E27FC236}">
                <a16:creationId xmlns:a16="http://schemas.microsoft.com/office/drawing/2014/main" id="{C97956D1-3971-4D72-8FCD-EE9B55FE868B}"/>
              </a:ext>
            </a:extLst>
          </p:cNvPr>
          <p:cNvSpPr txBox="1">
            <a:spLocks/>
          </p:cNvSpPr>
          <p:nvPr/>
        </p:nvSpPr>
        <p:spPr>
          <a:xfrm>
            <a:off x="236067" y="826784"/>
            <a:ext cx="11490495" cy="3312798"/>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lang="en-US" altLang="zh-CN" b="1" dirty="0"/>
              <a:t>10 Relationship between early/middle/late axes and TDR axes</a:t>
            </a:r>
            <a:br>
              <a:rPr kumimoji="1" lang="en-US" altLang="zh-CN" b="1" dirty="0">
                <a:solidFill>
                  <a:schemeClr val="accent1">
                    <a:lumMod val="75000"/>
                  </a:schemeClr>
                </a:solidFill>
              </a:rPr>
            </a:br>
            <a:endParaRPr kumimoji="1" lang="en-US" altLang="zh-CN" b="1" dirty="0">
              <a:solidFill>
                <a:schemeClr val="accent1">
                  <a:lumMod val="75000"/>
                </a:schemeClr>
              </a:solidFill>
            </a:endParaRPr>
          </a:p>
        </p:txBody>
      </p:sp>
      <p:sp>
        <p:nvSpPr>
          <p:cNvPr id="13" name="内容占位符 2">
            <a:extLst>
              <a:ext uri="{FF2B5EF4-FFF2-40B4-BE49-F238E27FC236}">
                <a16:creationId xmlns:a16="http://schemas.microsoft.com/office/drawing/2014/main" id="{8EA2DC9A-8FAF-49AE-8970-E3727DFA3051}"/>
              </a:ext>
            </a:extLst>
          </p:cNvPr>
          <p:cNvSpPr txBox="1">
            <a:spLocks/>
          </p:cNvSpPr>
          <p:nvPr/>
        </p:nvSpPr>
        <p:spPr>
          <a:xfrm>
            <a:off x="304158" y="4698341"/>
            <a:ext cx="5590457" cy="220533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kumimoji="1" lang="en-US" altLang="zh-CN" b="1" dirty="0">
              <a:solidFill>
                <a:schemeClr val="accent1">
                  <a:lumMod val="75000"/>
                </a:schemeClr>
              </a:solidFill>
            </a:endParaRPr>
          </a:p>
        </p:txBody>
      </p:sp>
      <p:graphicFrame>
        <p:nvGraphicFramePr>
          <p:cNvPr id="4" name="对象 3">
            <a:extLst>
              <a:ext uri="{FF2B5EF4-FFF2-40B4-BE49-F238E27FC236}">
                <a16:creationId xmlns:a16="http://schemas.microsoft.com/office/drawing/2014/main" id="{CE6B2932-960C-47A0-BFF3-142EEAEBCE2A}"/>
              </a:ext>
            </a:extLst>
          </p:cNvPr>
          <p:cNvGraphicFramePr>
            <a:graphicFrameLocks noChangeAspect="1"/>
          </p:cNvGraphicFramePr>
          <p:nvPr/>
        </p:nvGraphicFramePr>
        <p:xfrm>
          <a:off x="1151845" y="4663263"/>
          <a:ext cx="1308100" cy="571500"/>
        </p:xfrm>
        <a:graphic>
          <a:graphicData uri="http://schemas.openxmlformats.org/presentationml/2006/ole">
            <mc:AlternateContent xmlns:mc="http://schemas.openxmlformats.org/markup-compatibility/2006">
              <mc:Choice xmlns:v="urn:schemas-microsoft-com:vml" Requires="v">
                <p:oleObj spid="_x0000_s3122" name="Equation" r:id="rId4" imgW="1307880" imgH="571320" progId="Equation.DSMT4">
                  <p:embed/>
                </p:oleObj>
              </mc:Choice>
              <mc:Fallback>
                <p:oleObj name="Equation" r:id="rId4" imgW="1307880" imgH="571320" progId="Equation.DSMT4">
                  <p:embed/>
                  <p:pic>
                    <p:nvPicPr>
                      <p:cNvPr id="4" name="对象 3">
                        <a:extLst>
                          <a:ext uri="{FF2B5EF4-FFF2-40B4-BE49-F238E27FC236}">
                            <a16:creationId xmlns:a16="http://schemas.microsoft.com/office/drawing/2014/main" id="{CE6B2932-960C-47A0-BFF3-142EEAEBCE2A}"/>
                          </a:ext>
                        </a:extLst>
                      </p:cNvPr>
                      <p:cNvPicPr/>
                      <p:nvPr/>
                    </p:nvPicPr>
                    <p:blipFill>
                      <a:blip r:embed="rId5"/>
                      <a:stretch>
                        <a:fillRect/>
                      </a:stretch>
                    </p:blipFill>
                    <p:spPr>
                      <a:xfrm>
                        <a:off x="1151845" y="4663263"/>
                        <a:ext cx="1308100" cy="571500"/>
                      </a:xfrm>
                      <a:prstGeom prst="rect">
                        <a:avLst/>
                      </a:prstGeom>
                    </p:spPr>
                  </p:pic>
                </p:oleObj>
              </mc:Fallback>
            </mc:AlternateContent>
          </a:graphicData>
        </a:graphic>
      </p:graphicFrame>
      <p:pic>
        <p:nvPicPr>
          <p:cNvPr id="9" name="图片 8">
            <a:extLst>
              <a:ext uri="{FF2B5EF4-FFF2-40B4-BE49-F238E27FC236}">
                <a16:creationId xmlns:a16="http://schemas.microsoft.com/office/drawing/2014/main" id="{E5BD493F-60B3-4D64-BBAB-1F7B05D358FD}"/>
              </a:ext>
            </a:extLst>
          </p:cNvPr>
          <p:cNvPicPr>
            <a:picLocks noChangeAspect="1"/>
          </p:cNvPicPr>
          <p:nvPr/>
        </p:nvPicPr>
        <p:blipFill>
          <a:blip r:embed="rId6"/>
          <a:stretch>
            <a:fillRect/>
          </a:stretch>
        </p:blipFill>
        <p:spPr>
          <a:xfrm>
            <a:off x="916241" y="1336019"/>
            <a:ext cx="10544175" cy="2724150"/>
          </a:xfrm>
          <a:prstGeom prst="rect">
            <a:avLst/>
          </a:prstGeom>
        </p:spPr>
      </p:pic>
      <p:pic>
        <p:nvPicPr>
          <p:cNvPr id="10" name="图片 9">
            <a:extLst>
              <a:ext uri="{FF2B5EF4-FFF2-40B4-BE49-F238E27FC236}">
                <a16:creationId xmlns:a16="http://schemas.microsoft.com/office/drawing/2014/main" id="{936BF947-609D-44D2-8E64-F831F9F8C1E9}"/>
              </a:ext>
            </a:extLst>
          </p:cNvPr>
          <p:cNvPicPr>
            <a:picLocks noChangeAspect="1"/>
          </p:cNvPicPr>
          <p:nvPr/>
        </p:nvPicPr>
        <p:blipFill>
          <a:blip r:embed="rId7"/>
          <a:stretch>
            <a:fillRect/>
          </a:stretch>
        </p:blipFill>
        <p:spPr>
          <a:xfrm>
            <a:off x="3623039" y="3786750"/>
            <a:ext cx="8102255" cy="2878433"/>
          </a:xfrm>
          <a:prstGeom prst="rect">
            <a:avLst/>
          </a:prstGeom>
        </p:spPr>
      </p:pic>
    </p:spTree>
    <p:extLst>
      <p:ext uri="{BB962C8B-B14F-4D97-AF65-F5344CB8AC3E}">
        <p14:creationId xmlns:p14="http://schemas.microsoft.com/office/powerpoint/2010/main" val="3733442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a:t>Method</a:t>
            </a:r>
            <a:endParaRPr kumimoji="1" lang="zh-CN" altLang="en-US" dirty="0"/>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内容占位符 2">
            <a:extLst>
              <a:ext uri="{FF2B5EF4-FFF2-40B4-BE49-F238E27FC236}">
                <a16:creationId xmlns:a16="http://schemas.microsoft.com/office/drawing/2014/main" id="{C97956D1-3971-4D72-8FCD-EE9B55FE868B}"/>
              </a:ext>
            </a:extLst>
          </p:cNvPr>
          <p:cNvSpPr txBox="1">
            <a:spLocks/>
          </p:cNvSpPr>
          <p:nvPr/>
        </p:nvSpPr>
        <p:spPr>
          <a:xfrm>
            <a:off x="236067" y="826784"/>
            <a:ext cx="11490495" cy="3312798"/>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lang="en-US" altLang="zh-CN" b="1" dirty="0"/>
              <a:t>1D TDR versus multidimensional </a:t>
            </a:r>
            <a:r>
              <a:rPr lang="en-US" altLang="zh-CN" b="1" dirty="0" err="1"/>
              <a:t>mTDR</a:t>
            </a:r>
            <a:r>
              <a:rPr lang="en-US" altLang="zh-CN" b="1" dirty="0"/>
              <a:t> and projection magnitudes</a:t>
            </a:r>
            <a:br>
              <a:rPr kumimoji="1" lang="en-US" altLang="zh-CN" b="1" dirty="0">
                <a:solidFill>
                  <a:schemeClr val="accent1">
                    <a:lumMod val="75000"/>
                  </a:schemeClr>
                </a:solidFill>
              </a:rPr>
            </a:br>
            <a:endParaRPr kumimoji="1" lang="en-US" altLang="zh-CN" b="1" dirty="0">
              <a:solidFill>
                <a:schemeClr val="accent1">
                  <a:lumMod val="75000"/>
                </a:schemeClr>
              </a:solidFill>
            </a:endParaRPr>
          </a:p>
        </p:txBody>
      </p:sp>
      <p:sp>
        <p:nvSpPr>
          <p:cNvPr id="13" name="内容占位符 2">
            <a:extLst>
              <a:ext uri="{FF2B5EF4-FFF2-40B4-BE49-F238E27FC236}">
                <a16:creationId xmlns:a16="http://schemas.microsoft.com/office/drawing/2014/main" id="{8EA2DC9A-8FAF-49AE-8970-E3727DFA3051}"/>
              </a:ext>
            </a:extLst>
          </p:cNvPr>
          <p:cNvSpPr txBox="1">
            <a:spLocks/>
          </p:cNvSpPr>
          <p:nvPr/>
        </p:nvSpPr>
        <p:spPr>
          <a:xfrm>
            <a:off x="304158" y="4698341"/>
            <a:ext cx="5590457" cy="220533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kumimoji="1" lang="en-US" altLang="zh-CN" b="1" dirty="0">
              <a:solidFill>
                <a:schemeClr val="accent1">
                  <a:lumMod val="75000"/>
                </a:schemeClr>
              </a:solidFill>
            </a:endParaRPr>
          </a:p>
        </p:txBody>
      </p:sp>
      <p:pic>
        <p:nvPicPr>
          <p:cNvPr id="3" name="图片 2">
            <a:extLst>
              <a:ext uri="{FF2B5EF4-FFF2-40B4-BE49-F238E27FC236}">
                <a16:creationId xmlns:a16="http://schemas.microsoft.com/office/drawing/2014/main" id="{1C54E026-A78D-4A32-8B51-5C3B8CC4A2C6}"/>
              </a:ext>
            </a:extLst>
          </p:cNvPr>
          <p:cNvPicPr>
            <a:picLocks noChangeAspect="1"/>
          </p:cNvPicPr>
          <p:nvPr/>
        </p:nvPicPr>
        <p:blipFill>
          <a:blip r:embed="rId3"/>
          <a:stretch>
            <a:fillRect/>
          </a:stretch>
        </p:blipFill>
        <p:spPr>
          <a:xfrm>
            <a:off x="1072553" y="2110802"/>
            <a:ext cx="10412520" cy="3024190"/>
          </a:xfrm>
          <a:prstGeom prst="rect">
            <a:avLst/>
          </a:prstGeom>
        </p:spPr>
      </p:pic>
    </p:spTree>
    <p:extLst>
      <p:ext uri="{BB962C8B-B14F-4D97-AF65-F5344CB8AC3E}">
        <p14:creationId xmlns:p14="http://schemas.microsoft.com/office/powerpoint/2010/main" val="39693048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a:t>Method</a:t>
            </a:r>
            <a:endParaRPr kumimoji="1" lang="zh-CN" altLang="en-US" dirty="0"/>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750344" y="2110802"/>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内容占位符 2">
            <a:extLst>
              <a:ext uri="{FF2B5EF4-FFF2-40B4-BE49-F238E27FC236}">
                <a16:creationId xmlns:a16="http://schemas.microsoft.com/office/drawing/2014/main" id="{C97956D1-3971-4D72-8FCD-EE9B55FE868B}"/>
              </a:ext>
            </a:extLst>
          </p:cNvPr>
          <p:cNvSpPr txBox="1">
            <a:spLocks/>
          </p:cNvSpPr>
          <p:nvPr/>
        </p:nvSpPr>
        <p:spPr>
          <a:xfrm>
            <a:off x="236067" y="826784"/>
            <a:ext cx="11490495" cy="3312798"/>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lang="en-US" altLang="zh-CN" b="1" dirty="0"/>
              <a:t>10.2 Correlations between TDR and </a:t>
            </a:r>
            <a:r>
              <a:rPr lang="en-US" altLang="zh-CN" b="1" dirty="0" err="1"/>
              <a:t>mTDR</a:t>
            </a:r>
            <a:r>
              <a:rPr lang="en-US" altLang="zh-CN" b="1" dirty="0"/>
              <a:t> axes</a:t>
            </a:r>
            <a:br>
              <a:rPr kumimoji="1" lang="en-US" altLang="zh-CN" b="1" dirty="0">
                <a:solidFill>
                  <a:schemeClr val="accent1">
                    <a:lumMod val="75000"/>
                  </a:schemeClr>
                </a:solidFill>
              </a:rPr>
            </a:br>
            <a:endParaRPr kumimoji="1" lang="en-US" altLang="zh-CN" b="1" dirty="0">
              <a:solidFill>
                <a:schemeClr val="accent1">
                  <a:lumMod val="75000"/>
                </a:schemeClr>
              </a:solidFill>
            </a:endParaRPr>
          </a:p>
        </p:txBody>
      </p:sp>
      <p:sp>
        <p:nvSpPr>
          <p:cNvPr id="13" name="内容占位符 2">
            <a:extLst>
              <a:ext uri="{FF2B5EF4-FFF2-40B4-BE49-F238E27FC236}">
                <a16:creationId xmlns:a16="http://schemas.microsoft.com/office/drawing/2014/main" id="{8EA2DC9A-8FAF-49AE-8970-E3727DFA3051}"/>
              </a:ext>
            </a:extLst>
          </p:cNvPr>
          <p:cNvSpPr txBox="1">
            <a:spLocks/>
          </p:cNvSpPr>
          <p:nvPr/>
        </p:nvSpPr>
        <p:spPr>
          <a:xfrm>
            <a:off x="304158" y="4698341"/>
            <a:ext cx="5590457" cy="220533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kumimoji="1" lang="en-US" altLang="zh-CN" b="1" dirty="0">
              <a:solidFill>
                <a:schemeClr val="accent1">
                  <a:lumMod val="75000"/>
                </a:schemeClr>
              </a:solidFill>
            </a:endParaRPr>
          </a:p>
        </p:txBody>
      </p:sp>
      <p:pic>
        <p:nvPicPr>
          <p:cNvPr id="4" name="图片 3">
            <a:extLst>
              <a:ext uri="{FF2B5EF4-FFF2-40B4-BE49-F238E27FC236}">
                <a16:creationId xmlns:a16="http://schemas.microsoft.com/office/drawing/2014/main" id="{F2D79A9E-6D61-4CEC-995B-9E2490809FA5}"/>
              </a:ext>
            </a:extLst>
          </p:cNvPr>
          <p:cNvPicPr>
            <a:picLocks noChangeAspect="1"/>
          </p:cNvPicPr>
          <p:nvPr/>
        </p:nvPicPr>
        <p:blipFill>
          <a:blip r:embed="rId3"/>
          <a:stretch>
            <a:fillRect/>
          </a:stretch>
        </p:blipFill>
        <p:spPr>
          <a:xfrm>
            <a:off x="2347876" y="1485548"/>
            <a:ext cx="9177302" cy="1239955"/>
          </a:xfrm>
          <a:prstGeom prst="rect">
            <a:avLst/>
          </a:prstGeom>
        </p:spPr>
      </p:pic>
      <p:pic>
        <p:nvPicPr>
          <p:cNvPr id="5" name="图片 4">
            <a:extLst>
              <a:ext uri="{FF2B5EF4-FFF2-40B4-BE49-F238E27FC236}">
                <a16:creationId xmlns:a16="http://schemas.microsoft.com/office/drawing/2014/main" id="{E9A6E4E9-F287-40F7-B166-86E51E410DAC}"/>
              </a:ext>
            </a:extLst>
          </p:cNvPr>
          <p:cNvPicPr>
            <a:picLocks noChangeAspect="1"/>
          </p:cNvPicPr>
          <p:nvPr/>
        </p:nvPicPr>
        <p:blipFill>
          <a:blip r:embed="rId4"/>
          <a:stretch>
            <a:fillRect/>
          </a:stretch>
        </p:blipFill>
        <p:spPr>
          <a:xfrm>
            <a:off x="2275431" y="2616042"/>
            <a:ext cx="8785542" cy="4084645"/>
          </a:xfrm>
          <a:prstGeom prst="rect">
            <a:avLst/>
          </a:prstGeom>
        </p:spPr>
      </p:pic>
    </p:spTree>
    <p:extLst>
      <p:ext uri="{BB962C8B-B14F-4D97-AF65-F5344CB8AC3E}">
        <p14:creationId xmlns:p14="http://schemas.microsoft.com/office/powerpoint/2010/main" val="183078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C21B981-B70C-4911-8E5C-4C117468DF90}"/>
              </a:ext>
            </a:extLst>
          </p:cNvPr>
          <p:cNvPicPr>
            <a:picLocks noChangeAspect="1"/>
          </p:cNvPicPr>
          <p:nvPr/>
        </p:nvPicPr>
        <p:blipFill>
          <a:blip r:embed="rId3"/>
          <a:stretch>
            <a:fillRect/>
          </a:stretch>
        </p:blipFill>
        <p:spPr>
          <a:xfrm>
            <a:off x="282958" y="3128809"/>
            <a:ext cx="9133670" cy="3019016"/>
          </a:xfrm>
          <a:prstGeom prst="rect">
            <a:avLst/>
          </a:prstGeom>
        </p:spPr>
      </p:pic>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模型示意</a:t>
            </a:r>
            <a:r>
              <a:rPr kumimoji="1" lang="en-US" altLang="zh-CN" dirty="0"/>
              <a:t>-</a:t>
            </a:r>
            <a:r>
              <a:rPr kumimoji="1" lang="zh-CN" altLang="en-US" dirty="0"/>
              <a:t>神经群体的低维表征</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矩形 12">
            <a:extLst>
              <a:ext uri="{FF2B5EF4-FFF2-40B4-BE49-F238E27FC236}">
                <a16:creationId xmlns:a16="http://schemas.microsoft.com/office/drawing/2014/main" id="{780DFF1B-993E-48EF-8352-F7C2BB621351}"/>
              </a:ext>
            </a:extLst>
          </p:cNvPr>
          <p:cNvSpPr/>
          <p:nvPr/>
        </p:nvSpPr>
        <p:spPr>
          <a:xfrm>
            <a:off x="852949" y="1140183"/>
            <a:ext cx="11249466" cy="5380757"/>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9" name="对象 8">
                <a:extLst>
                  <a:ext uri="{FF2B5EF4-FFF2-40B4-BE49-F238E27FC236}">
                    <a16:creationId xmlns:a16="http://schemas.microsoft.com/office/drawing/2014/main" id="{D189E747-4C03-4359-9939-50FEC9401242}"/>
                  </a:ext>
                </a:extLst>
              </p:cNvPr>
              <p:cNvSpPr txBox="1"/>
              <p:nvPr/>
            </p:nvSpPr>
            <p:spPr>
              <a:xfrm>
                <a:off x="925082" y="1344301"/>
                <a:ext cx="9777413" cy="728663"/>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𝐲</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m:rPr>
                              <m:nor/>
                            </m:rPr>
                            <a:rPr lang="zh-CN" altLang="en-US" i="0">
                              <a:solidFill>
                                <a:srgbClr val="000000"/>
                              </a:solidFill>
                              <a:latin typeface="Cambria Math" panose="02040503050406030204" pitchFamily="18" charset="0"/>
                            </a:rPr>
                            <m:t>stim</m:t>
                          </m:r>
                          <m:r>
                            <m:rPr>
                              <m:nor/>
                            </m:rPr>
                            <a:rPr lang="zh-CN" altLang="en-US" i="0">
                              <a:solidFill>
                                <a:srgbClr val="000000"/>
                              </a:solidFill>
                              <a:latin typeface="Cambria Math" panose="02040503050406030204" pitchFamily="18" charset="0"/>
                            </a:rPr>
                            <m:t> </m:t>
                          </m:r>
                        </m:sub>
                      </m:sSub>
                      <m:d>
                        <m:dPr>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𝐰</m:t>
                              </m:r>
                            </m:e>
                            <m:sub>
                              <m:r>
                                <m:rPr>
                                  <m:nor/>
                                </m:rPr>
                                <a:rPr lang="zh-CN" altLang="en-US" i="0">
                                  <a:solidFill>
                                    <a:srgbClr val="000000"/>
                                  </a:solidFill>
                                  <a:latin typeface="Cambria Math" panose="02040503050406030204" pitchFamily="18" charset="0"/>
                                </a:rPr>
                                <m:t>stim</m:t>
                              </m:r>
                              <m:r>
                                <m:rPr>
                                  <m:nor/>
                                </m:rPr>
                                <a:rPr lang="zh-CN" altLang="en-US" i="0">
                                  <a:solidFill>
                                    <a:srgbClr val="000000"/>
                                  </a:solidFill>
                                  <a:latin typeface="Cambria Math" panose="02040503050406030204" pitchFamily="18" charset="0"/>
                                </a:rPr>
                                <m:t> </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m:rPr>
                                  <m:nor/>
                                </m:rPr>
                                <a:rPr lang="zh-CN" altLang="en-US" i="0">
                                  <a:solidFill>
                                    <a:srgbClr val="000000"/>
                                  </a:solidFill>
                                  <a:latin typeface="Cambria Math" panose="02040503050406030204" pitchFamily="18" charset="0"/>
                                </a:rPr>
                                <m:t>stim</m:t>
                              </m:r>
                              <m:r>
                                <m:rPr>
                                  <m:nor/>
                                </m:rPr>
                                <a:rPr lang="zh-CN" altLang="en-US" i="0">
                                  <a:solidFill>
                                    <a:srgbClr val="000000"/>
                                  </a:solidFill>
                                  <a:latin typeface="Cambria Math" panose="02040503050406030204" pitchFamily="18" charset="0"/>
                                </a:rPr>
                                <m:t> </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e>
                      </m:d>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m:rPr>
                              <m:nor/>
                            </m:rPr>
                            <a:rPr lang="zh-CN" altLang="en-US" i="0">
                              <a:solidFill>
                                <a:srgbClr val="000000"/>
                              </a:solidFill>
                              <a:latin typeface="Cambria Math" panose="02040503050406030204" pitchFamily="18" charset="0"/>
                            </a:rPr>
                            <m:t>choice</m:t>
                          </m:r>
                          <m:r>
                            <m:rPr>
                              <m:nor/>
                            </m:rPr>
                            <a:rPr lang="zh-CN" altLang="en-US" i="0">
                              <a:solidFill>
                                <a:srgbClr val="000000"/>
                              </a:solidFill>
                              <a:latin typeface="Cambria Math" panose="02040503050406030204" pitchFamily="18" charset="0"/>
                            </a:rPr>
                            <m:t> </m:t>
                          </m:r>
                        </m:sub>
                      </m:sSub>
                      <m:d>
                        <m:dPr>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𝐰</m:t>
                              </m:r>
                            </m:e>
                            <m:sub>
                              <m:r>
                                <m:rPr>
                                  <m:nor/>
                                </m:rPr>
                                <a:rPr lang="zh-CN" altLang="en-US" i="0">
                                  <a:solidFill>
                                    <a:srgbClr val="000000"/>
                                  </a:solidFill>
                                  <a:latin typeface="Cambria Math" panose="02040503050406030204" pitchFamily="18" charset="0"/>
                                </a:rPr>
                                <m:t>choice</m:t>
                              </m:r>
                              <m:r>
                                <m:rPr>
                                  <m:nor/>
                                </m:rPr>
                                <a:rPr lang="zh-CN" altLang="en-US" i="0">
                                  <a:solidFill>
                                    <a:srgbClr val="000000"/>
                                  </a:solidFill>
                                  <a:latin typeface="Cambria Math" panose="02040503050406030204" pitchFamily="18" charset="0"/>
                                </a:rPr>
                                <m:t> </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m:rPr>
                                  <m:nor/>
                                </m:rPr>
                                <a:rPr lang="zh-CN" altLang="en-US" i="0">
                                  <a:solidFill>
                                    <a:srgbClr val="000000"/>
                                  </a:solidFill>
                                  <a:latin typeface="Cambria Math" panose="02040503050406030204" pitchFamily="18" charset="0"/>
                                </a:rPr>
                                <m:t>choice</m:t>
                              </m:r>
                              <m:r>
                                <m:rPr>
                                  <m:nor/>
                                </m:rPr>
                                <a:rPr lang="zh-CN" altLang="en-US" i="0">
                                  <a:solidFill>
                                    <a:srgbClr val="000000"/>
                                  </a:solidFill>
                                  <a:latin typeface="Cambria Math" panose="02040503050406030204" pitchFamily="18" charset="0"/>
                                </a:rPr>
                                <m:t> </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e>
                      </m:d>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𝐫</m:t>
                      </m:r>
                    </m:oMath>
                  </m:oMathPara>
                </a14:m>
                <a:endParaRPr lang="zh-CN" altLang="en-US" dirty="0"/>
              </a:p>
            </p:txBody>
          </p:sp>
        </mc:Choice>
        <mc:Fallback xmlns="">
          <p:sp>
            <p:nvSpPr>
              <p:cNvPr id="9" name="对象 8">
                <a:extLst>
                  <a:ext uri="{FF2B5EF4-FFF2-40B4-BE49-F238E27FC236}">
                    <a16:creationId xmlns:a16="http://schemas.microsoft.com/office/drawing/2014/main" id="{D189E747-4C03-4359-9939-50FEC9401242}"/>
                  </a:ext>
                </a:extLst>
              </p:cNvPr>
              <p:cNvSpPr txBox="1">
                <a:spLocks noRot="1" noChangeAspect="1" noMove="1" noResize="1" noEditPoints="1" noAdjustHandles="1" noChangeArrowheads="1" noChangeShapeType="1" noTextEdit="1"/>
              </p:cNvSpPr>
              <p:nvPr/>
            </p:nvSpPr>
            <p:spPr>
              <a:xfrm>
                <a:off x="925082" y="1344301"/>
                <a:ext cx="9777413" cy="72866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对象 9">
                <a:extLst>
                  <a:ext uri="{FF2B5EF4-FFF2-40B4-BE49-F238E27FC236}">
                    <a16:creationId xmlns:a16="http://schemas.microsoft.com/office/drawing/2014/main" id="{77377A11-9303-4096-8990-D3E2F06ACCE6}"/>
                  </a:ext>
                </a:extLst>
              </p:cNvPr>
              <p:cNvSpPr txBox="1"/>
              <p:nvPr/>
            </p:nvSpPr>
            <p:spPr>
              <a:xfrm>
                <a:off x="961697" y="1971643"/>
                <a:ext cx="2863850" cy="409575"/>
              </a:xfrm>
              <a:prstGeom prst="rect">
                <a:avLst/>
              </a:prstGeom>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m:rPr>
                              <m:nor/>
                            </m:rPr>
                            <a:rPr lang="zh-CN" altLang="en-US" i="0">
                              <a:solidFill>
                                <a:srgbClr val="000000"/>
                              </a:solidFill>
                              <a:latin typeface="Cambria Math" panose="02040503050406030204" pitchFamily="18" charset="0"/>
                            </a:rPr>
                            <m:t>stim</m:t>
                          </m:r>
                          <m:r>
                            <m:rPr>
                              <m:nor/>
                            </m:rPr>
                            <a:rPr lang="zh-CN" altLang="en-US" i="0">
                              <a:solidFill>
                                <a:srgbClr val="000000"/>
                              </a:solidFill>
                              <a:latin typeface="Cambria Math" panose="02040503050406030204" pitchFamily="18" charset="0"/>
                            </a:rPr>
                            <m:t> </m:t>
                          </m:r>
                        </m:sub>
                      </m:sSub>
                      <m:r>
                        <m:rPr>
                          <m:nor/>
                        </m:rPr>
                        <a:rPr lang="zh-CN" altLang="en-US" i="0">
                          <a:solidFill>
                            <a:srgbClr val="000000"/>
                          </a:solidFill>
                          <a:latin typeface="Cambria Math" panose="02040503050406030204" pitchFamily="18" charset="0"/>
                        </a:rPr>
                        <m:t>in</m:t>
                      </m:r>
                      <m:r>
                        <m:rPr>
                          <m:nor/>
                        </m:rP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−3,−2,−1,+1,+2,+3</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10" name="对象 9">
                <a:extLst>
                  <a:ext uri="{FF2B5EF4-FFF2-40B4-BE49-F238E27FC236}">
                    <a16:creationId xmlns:a16="http://schemas.microsoft.com/office/drawing/2014/main" id="{77377A11-9303-4096-8990-D3E2F06ACCE6}"/>
                  </a:ext>
                </a:extLst>
              </p:cNvPr>
              <p:cNvSpPr txBox="1">
                <a:spLocks noRot="1" noChangeAspect="1" noMove="1" noResize="1" noEditPoints="1" noAdjustHandles="1" noChangeArrowheads="1" noChangeShapeType="1" noTextEdit="1"/>
              </p:cNvSpPr>
              <p:nvPr/>
            </p:nvSpPr>
            <p:spPr>
              <a:xfrm>
                <a:off x="961697" y="1971643"/>
                <a:ext cx="2863850" cy="40957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对象 11">
                <a:extLst>
                  <a:ext uri="{FF2B5EF4-FFF2-40B4-BE49-F238E27FC236}">
                    <a16:creationId xmlns:a16="http://schemas.microsoft.com/office/drawing/2014/main" id="{0086101E-08EB-44E5-B40B-8A7A668EFAA6}"/>
                  </a:ext>
                </a:extLst>
              </p:cNvPr>
              <p:cNvSpPr txBox="1"/>
              <p:nvPr/>
            </p:nvSpPr>
            <p:spPr>
              <a:xfrm>
                <a:off x="4162264" y="1995261"/>
                <a:ext cx="1254125" cy="419100"/>
              </a:xfrm>
              <a:prstGeom prst="rect">
                <a:avLst/>
              </a:prstGeom>
            </p:spPr>
            <p:txBody>
              <a:bodyPr>
                <a:normAutofit fontScale="700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m:rPr>
                              <m:nor/>
                            </m:rPr>
                            <a:rPr lang="zh-CN" altLang="en-US" i="0">
                              <a:solidFill>
                                <a:srgbClr val="000000"/>
                              </a:solidFill>
                              <a:latin typeface="Cambria Math" panose="02040503050406030204" pitchFamily="18" charset="0"/>
                            </a:rPr>
                            <m:t>choice</m:t>
                          </m:r>
                          <m:r>
                            <m:rPr>
                              <m:nor/>
                            </m:rPr>
                            <a:rPr lang="zh-CN" altLang="en-US" i="0">
                              <a:solidFill>
                                <a:srgbClr val="000000"/>
                              </a:solidFill>
                              <a:latin typeface="Cambria Math" panose="02040503050406030204" pitchFamily="18" charset="0"/>
                            </a:rPr>
                            <m:t> </m:t>
                          </m:r>
                        </m:sub>
                      </m:sSub>
                      <m:r>
                        <a:rPr lang="zh-CN" altLang="en-US" i="1">
                          <a:solidFill>
                            <a:srgbClr val="000000"/>
                          </a:solidFill>
                          <a:latin typeface="Cambria Math" panose="02040503050406030204" pitchFamily="18" charset="0"/>
                        </a:rPr>
                        <m:t>=±1</m:t>
                      </m:r>
                    </m:oMath>
                  </m:oMathPara>
                </a14:m>
                <a:endParaRPr lang="zh-CN" altLang="en-US" dirty="0"/>
              </a:p>
            </p:txBody>
          </p:sp>
        </mc:Choice>
        <mc:Fallback>
          <p:sp>
            <p:nvSpPr>
              <p:cNvPr id="12" name="对象 11">
                <a:extLst>
                  <a:ext uri="{FF2B5EF4-FFF2-40B4-BE49-F238E27FC236}">
                    <a16:creationId xmlns:a16="http://schemas.microsoft.com/office/drawing/2014/main" id="{0086101E-08EB-44E5-B40B-8A7A668EFAA6}"/>
                  </a:ext>
                </a:extLst>
              </p:cNvPr>
              <p:cNvSpPr txBox="1">
                <a:spLocks noRot="1" noChangeAspect="1" noMove="1" noResize="1" noEditPoints="1" noAdjustHandles="1" noChangeArrowheads="1" noChangeShapeType="1" noTextEdit="1"/>
              </p:cNvSpPr>
              <p:nvPr/>
            </p:nvSpPr>
            <p:spPr>
              <a:xfrm>
                <a:off x="4162264" y="1995261"/>
                <a:ext cx="1254125" cy="41910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对象 13">
                <a:extLst>
                  <a:ext uri="{FF2B5EF4-FFF2-40B4-BE49-F238E27FC236}">
                    <a16:creationId xmlns:a16="http://schemas.microsoft.com/office/drawing/2014/main" id="{387647EB-DDF3-4A97-B050-8038CCB0FFD7}"/>
                  </a:ext>
                </a:extLst>
              </p:cNvPr>
              <p:cNvSpPr txBox="1"/>
              <p:nvPr/>
            </p:nvSpPr>
            <p:spPr>
              <a:xfrm>
                <a:off x="925436" y="2566306"/>
                <a:ext cx="5959593" cy="74640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𝐘</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𝐖</m:t>
                          </m:r>
                        </m:e>
                        <m:sub>
                          <m:r>
                            <a:rPr lang="zh-CN" altLang="en-US" i="1">
                              <a:solidFill>
                                <a:srgbClr val="000000"/>
                              </a:solidFill>
                              <a:latin typeface="Cambria Math" panose="02040503050406030204" pitchFamily="18" charset="0"/>
                            </a:rPr>
                            <m:t>1</m:t>
                          </m:r>
                        </m:sub>
                      </m:sSub>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𝐒</m:t>
                          </m:r>
                        </m:e>
                        <m:sub>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m:t>
                          </m:r>
                        </m:sup>
                      </m:sSubSup>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𝑃</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𝐖</m:t>
                          </m:r>
                        </m:e>
                        <m:sub>
                          <m:r>
                            <a:rPr lang="zh-CN" altLang="en-US" i="1">
                              <a:solidFill>
                                <a:srgbClr val="000000"/>
                              </a:solidFill>
                              <a:latin typeface="Cambria Math" panose="02040503050406030204" pitchFamily="18" charset="0"/>
                            </a:rPr>
                            <m:t>𝑃</m:t>
                          </m:r>
                        </m:sub>
                      </m:sSub>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𝐒</m:t>
                          </m:r>
                        </m:e>
                        <m:sub>
                          <m:r>
                            <a:rPr lang="zh-CN" altLang="en-US" i="1">
                              <a:solidFill>
                                <a:srgbClr val="000000"/>
                              </a:solidFill>
                              <a:latin typeface="Cambria Math" panose="02040503050406030204" pitchFamily="18" charset="0"/>
                            </a:rPr>
                            <m:t>𝑃</m:t>
                          </m:r>
                        </m:sub>
                        <m:sup>
                          <m:r>
                            <a:rPr lang="zh-CN" altLang="en-US" i="1">
                              <a:solidFill>
                                <a:srgbClr val="000000"/>
                              </a:solidFill>
                              <a:latin typeface="Cambria Math" panose="02040503050406030204" pitchFamily="18" charset="0"/>
                            </a:rPr>
                            <m:t>⊤</m:t>
                          </m:r>
                        </m:sup>
                      </m:sSubSup>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 </m:t>
                      </m:r>
                      <m:r>
                        <m:rPr>
                          <m:nor/>
                        </m:rPr>
                        <a:rPr lang="zh-CN" altLang="en-US" i="0">
                          <a:solidFill>
                            <a:srgbClr val="000000"/>
                          </a:solidFill>
                          <a:latin typeface="Cambria Math" panose="02040503050406030204" pitchFamily="18" charset="0"/>
                        </a:rPr>
                        <m:t>noise</m:t>
                      </m:r>
                      <m:r>
                        <m:rPr>
                          <m:nor/>
                        </m:rPr>
                        <a:rPr lang="zh-CN" altLang="en-US" i="0">
                          <a:solidFill>
                            <a:srgbClr val="000000"/>
                          </a:solidFill>
                          <a:latin typeface="Cambria Math" panose="02040503050406030204" pitchFamily="18" charset="0"/>
                        </a:rPr>
                        <m:t> </m:t>
                      </m:r>
                    </m:oMath>
                  </m:oMathPara>
                </a14:m>
                <a:endParaRPr lang="zh-CN" altLang="en-US" dirty="0"/>
              </a:p>
            </p:txBody>
          </p:sp>
        </mc:Choice>
        <mc:Fallback xmlns="">
          <p:sp>
            <p:nvSpPr>
              <p:cNvPr id="14" name="对象 13">
                <a:extLst>
                  <a:ext uri="{FF2B5EF4-FFF2-40B4-BE49-F238E27FC236}">
                    <a16:creationId xmlns:a16="http://schemas.microsoft.com/office/drawing/2014/main" id="{387647EB-DDF3-4A97-B050-8038CCB0FFD7}"/>
                  </a:ext>
                </a:extLst>
              </p:cNvPr>
              <p:cNvSpPr txBox="1">
                <a:spLocks noRot="1" noChangeAspect="1" noMove="1" noResize="1" noEditPoints="1" noAdjustHandles="1" noChangeArrowheads="1" noChangeShapeType="1" noTextEdit="1"/>
              </p:cNvSpPr>
              <p:nvPr/>
            </p:nvSpPr>
            <p:spPr>
              <a:xfrm>
                <a:off x="925436" y="2566306"/>
                <a:ext cx="5959593" cy="746400"/>
              </a:xfrm>
              <a:prstGeom prst="rect">
                <a:avLst/>
              </a:prstGeom>
              <a:blipFill>
                <a:blip r:embed="rId7"/>
                <a:stretch>
                  <a:fillRect/>
                </a:stretch>
              </a:blipFill>
            </p:spPr>
            <p:txBody>
              <a:bodyPr/>
              <a:lstStyle/>
              <a:p>
                <a:r>
                  <a:rPr lang="zh-CN" altLang="en-US">
                    <a:noFill/>
                  </a:rPr>
                  <a:t> </a:t>
                </a:r>
              </a:p>
            </p:txBody>
          </p:sp>
        </mc:Fallback>
      </mc:AlternateContent>
      <p:sp>
        <p:nvSpPr>
          <p:cNvPr id="25" name="内容占位符 2">
            <a:extLst>
              <a:ext uri="{FF2B5EF4-FFF2-40B4-BE49-F238E27FC236}">
                <a16:creationId xmlns:a16="http://schemas.microsoft.com/office/drawing/2014/main" id="{B7656E3B-28B6-4CF1-A420-ED62E0362E91}"/>
              </a:ext>
            </a:extLst>
          </p:cNvPr>
          <p:cNvSpPr txBox="1">
            <a:spLocks/>
          </p:cNvSpPr>
          <p:nvPr/>
        </p:nvSpPr>
        <p:spPr>
          <a:xfrm>
            <a:off x="8865839" y="1361763"/>
            <a:ext cx="2982952" cy="4474281"/>
          </a:xfrm>
          <a:prstGeom prst="rect">
            <a:avLst/>
          </a:prstGeom>
        </p:spPr>
        <p:txBody>
          <a:bodyPr vert="horz" lIns="135005" tIns="67502" rIns="135005" bIns="67502"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lang="en-US" altLang="zh-CN" sz="2000" b="1" i="0" dirty="0">
                <a:effectLst/>
                <a:latin typeface="Times New Roman" panose="02020603050405020304" pitchFamily="18" charset="0"/>
              </a:rPr>
              <a:t>W patterns of activity across the three neurons, specifying the stimulus and choice axes</a:t>
            </a:r>
          </a:p>
          <a:p>
            <a:pPr marL="0" lvl="1" indent="0">
              <a:lnSpc>
                <a:spcPct val="150000"/>
              </a:lnSpc>
              <a:buNone/>
            </a:pPr>
            <a:endParaRPr lang="en-US" altLang="zh-CN" sz="2000" b="1" i="0" dirty="0">
              <a:effectLst/>
              <a:latin typeface="Times New Roman" panose="02020603050405020304" pitchFamily="18" charset="0"/>
            </a:endParaRPr>
          </a:p>
          <a:p>
            <a:pPr marL="0" lvl="1" indent="0">
              <a:lnSpc>
                <a:spcPct val="150000"/>
              </a:lnSpc>
              <a:buNone/>
            </a:pPr>
            <a:r>
              <a:rPr lang="en-US" altLang="zh-CN" sz="2000" b="1" i="0" dirty="0">
                <a:effectLst/>
                <a:latin typeface="Times New Roman" panose="02020603050405020304" pitchFamily="18" charset="0"/>
              </a:rPr>
              <a:t>S temporal profiles for the activity along stimulus and choice axes</a:t>
            </a:r>
            <a:endParaRPr lang="en-US" altLang="zh-CN" sz="2000" b="1" dirty="0"/>
          </a:p>
        </p:txBody>
      </p:sp>
      <mc:AlternateContent xmlns:mc="http://schemas.openxmlformats.org/markup-compatibility/2006" xmlns:a14="http://schemas.microsoft.com/office/drawing/2010/main">
        <mc:Choice Requires="a14">
          <p:sp>
            <p:nvSpPr>
              <p:cNvPr id="26" name="内容占位符 2">
                <a:extLst>
                  <a:ext uri="{FF2B5EF4-FFF2-40B4-BE49-F238E27FC236}">
                    <a16:creationId xmlns:a16="http://schemas.microsoft.com/office/drawing/2014/main" id="{81E9330E-AD49-4618-B407-9EA2994033AF}"/>
                  </a:ext>
                </a:extLst>
              </p:cNvPr>
              <p:cNvSpPr txBox="1">
                <a:spLocks/>
              </p:cNvSpPr>
              <p:nvPr/>
            </p:nvSpPr>
            <p:spPr>
              <a:xfrm>
                <a:off x="4279702" y="2497252"/>
                <a:ext cx="4559356" cy="483555"/>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14:m>
                  <m:oMath xmlns:m="http://schemas.openxmlformats.org/officeDocument/2006/math">
                    <m:sSub>
                      <m:sSubPr>
                        <m:ctrlPr>
                          <a:rPr lang="en-US" altLang="zh-CN" sz="1400" b="0" i="1" smtClean="0">
                            <a:effectLst/>
                            <a:latin typeface="Cambria Math" panose="02040503050406030204" pitchFamily="18" charset="0"/>
                          </a:rPr>
                        </m:ctrlPr>
                      </m:sSubPr>
                      <m:e>
                        <m:r>
                          <a:rPr lang="en-US" altLang="zh-CN" sz="1400" b="0" i="1" smtClean="0">
                            <a:effectLst/>
                            <a:latin typeface="Cambria Math" panose="02040503050406030204" pitchFamily="18" charset="0"/>
                          </a:rPr>
                          <m:t>𝑊</m:t>
                        </m:r>
                      </m:e>
                      <m:sub>
                        <m:r>
                          <a:rPr lang="en-US" altLang="zh-CN" sz="1400" b="0" i="1" smtClean="0">
                            <a:effectLst/>
                            <a:latin typeface="Cambria Math" panose="02040503050406030204" pitchFamily="18" charset="0"/>
                          </a:rPr>
                          <m:t>𝑝</m:t>
                        </m:r>
                      </m:sub>
                    </m:sSub>
                  </m:oMath>
                </a14:m>
                <a:r>
                  <a:rPr lang="en-US" altLang="zh-CN" sz="1400" b="0" i="0" dirty="0">
                    <a:effectLst/>
                    <a:latin typeface="Times New Roman" panose="02020603050405020304" pitchFamily="18" charset="0"/>
                  </a:rPr>
                  <a:t> span </a:t>
                </a:r>
                <a14:m>
                  <m:oMath xmlns:m="http://schemas.openxmlformats.org/officeDocument/2006/math">
                    <m:sSub>
                      <m:sSubPr>
                        <m:ctrlPr>
                          <a:rPr lang="en-US" altLang="zh-CN" sz="1400" b="0" i="1" smtClean="0">
                            <a:effectLst/>
                            <a:latin typeface="Cambria Math" panose="02040503050406030204" pitchFamily="18" charset="0"/>
                          </a:rPr>
                        </m:ctrlPr>
                      </m:sSubPr>
                      <m:e>
                        <m:r>
                          <a:rPr lang="en-US" altLang="zh-CN" sz="1400" b="0" i="1" smtClean="0">
                            <a:effectLst/>
                            <a:latin typeface="Cambria Math" panose="02040503050406030204" pitchFamily="18" charset="0"/>
                          </a:rPr>
                          <m:t>𝑟</m:t>
                        </m:r>
                      </m:e>
                      <m:sub>
                        <m:r>
                          <a:rPr lang="en-US" altLang="zh-CN" sz="1400" b="0" i="1" smtClean="0">
                            <a:effectLst/>
                            <a:latin typeface="Cambria Math" panose="02040503050406030204" pitchFamily="18" charset="0"/>
                          </a:rPr>
                          <m:t>𝑝</m:t>
                        </m:r>
                      </m:sub>
                    </m:sSub>
                  </m:oMath>
                </a14:m>
                <a:r>
                  <a:rPr lang="en-US" altLang="zh-CN" sz="1400" b="0" i="0" dirty="0">
                    <a:effectLst/>
                    <a:latin typeface="Times New Roman" panose="02020603050405020304" pitchFamily="18" charset="0"/>
                  </a:rPr>
                  <a:t> </a:t>
                </a:r>
                <a:r>
                  <a:rPr lang="en-US" altLang="zh-CN" sz="1400" dirty="0">
                    <a:latin typeface="Times New Roman" panose="02020603050405020304" pitchFamily="18" charset="0"/>
                  </a:rPr>
                  <a:t>dimensioncial encoding subspace</a:t>
                </a:r>
                <a:r>
                  <a:rPr lang="en-US" altLang="zh-CN" sz="1400" b="0" i="0" dirty="0">
                    <a:effectLst/>
                    <a:latin typeface="Times New Roman" panose="02020603050405020304" pitchFamily="18" charset="0"/>
                  </a:rPr>
                  <a:t> </a:t>
                </a:r>
                <a:endParaRPr lang="en-US" altLang="zh-CN" sz="1700" dirty="0"/>
              </a:p>
            </p:txBody>
          </p:sp>
        </mc:Choice>
        <mc:Fallback xmlns="">
          <p:sp>
            <p:nvSpPr>
              <p:cNvPr id="26" name="内容占位符 2">
                <a:extLst>
                  <a:ext uri="{FF2B5EF4-FFF2-40B4-BE49-F238E27FC236}">
                    <a16:creationId xmlns:a16="http://schemas.microsoft.com/office/drawing/2014/main" id="{81E9330E-AD49-4618-B407-9EA2994033AF}"/>
                  </a:ext>
                </a:extLst>
              </p:cNvPr>
              <p:cNvSpPr txBox="1">
                <a:spLocks noRot="1" noChangeAspect="1" noMove="1" noResize="1" noEditPoints="1" noAdjustHandles="1" noChangeArrowheads="1" noChangeShapeType="1" noTextEdit="1"/>
              </p:cNvSpPr>
              <p:nvPr/>
            </p:nvSpPr>
            <p:spPr>
              <a:xfrm>
                <a:off x="4279702" y="2497252"/>
                <a:ext cx="4559356" cy="483555"/>
              </a:xfrm>
              <a:prstGeom prst="rect">
                <a:avLst/>
              </a:prstGeom>
              <a:blipFill>
                <a:blip r:embed="rId8"/>
                <a:stretch>
                  <a:fillRect/>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1A60B0BE-C58F-4182-90D5-929EE2B09C3F}"/>
              </a:ext>
            </a:extLst>
          </p:cNvPr>
          <p:cNvSpPr txBox="1"/>
          <p:nvPr/>
        </p:nvSpPr>
        <p:spPr>
          <a:xfrm>
            <a:off x="5437266" y="1957352"/>
            <a:ext cx="2775372" cy="369332"/>
          </a:xfrm>
          <a:prstGeom prst="rect">
            <a:avLst/>
          </a:prstGeom>
          <a:noFill/>
        </p:spPr>
        <p:txBody>
          <a:bodyPr wrap="square" rtlCol="0">
            <a:spAutoFit/>
          </a:bodyPr>
          <a:lstStyle/>
          <a:p>
            <a:r>
              <a:rPr lang="en-US" altLang="zh-CN" dirty="0"/>
              <a:t>3</a:t>
            </a:r>
            <a:r>
              <a:rPr lang="zh-CN" altLang="en-US" dirty="0"/>
              <a:t>个神经元，</a:t>
            </a:r>
            <a:r>
              <a:rPr lang="en-US" altLang="zh-CN" dirty="0"/>
              <a:t>2</a:t>
            </a:r>
            <a:r>
              <a:rPr lang="zh-CN" altLang="en-US" dirty="0"/>
              <a:t>种任务变量</a:t>
            </a:r>
          </a:p>
        </p:txBody>
      </p:sp>
    </p:spTree>
    <p:extLst>
      <p:ext uri="{BB962C8B-B14F-4D97-AF65-F5344CB8AC3E}">
        <p14:creationId xmlns:p14="http://schemas.microsoft.com/office/powerpoint/2010/main" val="2317992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err="1"/>
              <a:t>mTDR</a:t>
            </a:r>
            <a:r>
              <a:rPr kumimoji="1" lang="en-US" altLang="zh-CN" dirty="0"/>
              <a:t>:</a:t>
            </a:r>
            <a:endParaRPr kumimoji="1" lang="zh-CN" altLang="en-US" dirty="0"/>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a:extLst>
              <a:ext uri="{FF2B5EF4-FFF2-40B4-BE49-F238E27FC236}">
                <a16:creationId xmlns:a16="http://schemas.microsoft.com/office/drawing/2014/main" id="{BF1084CB-E334-4FC2-A546-E6607A8E1106}"/>
              </a:ext>
            </a:extLst>
          </p:cNvPr>
          <p:cNvPicPr>
            <a:picLocks noChangeAspect="1"/>
          </p:cNvPicPr>
          <p:nvPr/>
        </p:nvPicPr>
        <p:blipFill>
          <a:blip r:embed="rId3"/>
          <a:stretch>
            <a:fillRect/>
          </a:stretch>
        </p:blipFill>
        <p:spPr>
          <a:xfrm>
            <a:off x="4244718" y="2287000"/>
            <a:ext cx="7715250" cy="4410075"/>
          </a:xfrm>
          <a:prstGeom prst="rect">
            <a:avLst/>
          </a:prstGeom>
        </p:spPr>
      </p:pic>
      <p:pic>
        <p:nvPicPr>
          <p:cNvPr id="9" name="图片 8">
            <a:extLst>
              <a:ext uri="{FF2B5EF4-FFF2-40B4-BE49-F238E27FC236}">
                <a16:creationId xmlns:a16="http://schemas.microsoft.com/office/drawing/2014/main" id="{8C38A593-1AC6-4BB6-B4B0-D3D7E88C771C}"/>
              </a:ext>
            </a:extLst>
          </p:cNvPr>
          <p:cNvPicPr>
            <a:picLocks noChangeAspect="1"/>
          </p:cNvPicPr>
          <p:nvPr/>
        </p:nvPicPr>
        <p:blipFill>
          <a:blip r:embed="rId4"/>
          <a:stretch>
            <a:fillRect/>
          </a:stretch>
        </p:blipFill>
        <p:spPr>
          <a:xfrm>
            <a:off x="842030" y="1129157"/>
            <a:ext cx="4943475" cy="419100"/>
          </a:xfrm>
          <a:prstGeom prst="rect">
            <a:avLst/>
          </a:prstGeom>
        </p:spPr>
      </p:pic>
      <p:pic>
        <p:nvPicPr>
          <p:cNvPr id="15" name="图片 14">
            <a:extLst>
              <a:ext uri="{FF2B5EF4-FFF2-40B4-BE49-F238E27FC236}">
                <a16:creationId xmlns:a16="http://schemas.microsoft.com/office/drawing/2014/main" id="{FF369A99-1535-407C-93C3-4ED5DDBD8189}"/>
              </a:ext>
            </a:extLst>
          </p:cNvPr>
          <p:cNvPicPr>
            <a:picLocks noChangeAspect="1"/>
          </p:cNvPicPr>
          <p:nvPr/>
        </p:nvPicPr>
        <p:blipFill>
          <a:blip r:embed="rId5"/>
          <a:stretch>
            <a:fillRect/>
          </a:stretch>
        </p:blipFill>
        <p:spPr>
          <a:xfrm>
            <a:off x="842030" y="1620818"/>
            <a:ext cx="4648200" cy="552450"/>
          </a:xfrm>
          <a:prstGeom prst="rect">
            <a:avLst/>
          </a:prstGeom>
        </p:spPr>
      </p:pic>
      <p:pic>
        <p:nvPicPr>
          <p:cNvPr id="18" name="图片 17">
            <a:extLst>
              <a:ext uri="{FF2B5EF4-FFF2-40B4-BE49-F238E27FC236}">
                <a16:creationId xmlns:a16="http://schemas.microsoft.com/office/drawing/2014/main" id="{3B8856F6-3719-4649-85ED-8D32410AC125}"/>
              </a:ext>
            </a:extLst>
          </p:cNvPr>
          <p:cNvPicPr>
            <a:picLocks noChangeAspect="1"/>
          </p:cNvPicPr>
          <p:nvPr/>
        </p:nvPicPr>
        <p:blipFill>
          <a:blip r:embed="rId6"/>
          <a:stretch>
            <a:fillRect/>
          </a:stretch>
        </p:blipFill>
        <p:spPr>
          <a:xfrm>
            <a:off x="868207" y="2206203"/>
            <a:ext cx="3619500" cy="428625"/>
          </a:xfrm>
          <a:prstGeom prst="rect">
            <a:avLst/>
          </a:prstGeom>
        </p:spPr>
      </p:pic>
      <p:pic>
        <p:nvPicPr>
          <p:cNvPr id="21" name="图片 20">
            <a:extLst>
              <a:ext uri="{FF2B5EF4-FFF2-40B4-BE49-F238E27FC236}">
                <a16:creationId xmlns:a16="http://schemas.microsoft.com/office/drawing/2014/main" id="{E8AFE877-B9A5-4B37-99CC-C169F03C51A4}"/>
              </a:ext>
            </a:extLst>
          </p:cNvPr>
          <p:cNvPicPr>
            <a:picLocks noChangeAspect="1"/>
          </p:cNvPicPr>
          <p:nvPr/>
        </p:nvPicPr>
        <p:blipFill>
          <a:blip r:embed="rId7"/>
          <a:stretch>
            <a:fillRect/>
          </a:stretch>
        </p:blipFill>
        <p:spPr>
          <a:xfrm>
            <a:off x="2028697" y="2795392"/>
            <a:ext cx="904875" cy="342900"/>
          </a:xfrm>
          <a:prstGeom prst="rect">
            <a:avLst/>
          </a:prstGeom>
        </p:spPr>
      </p:pic>
      <p:pic>
        <p:nvPicPr>
          <p:cNvPr id="23" name="图片 22">
            <a:extLst>
              <a:ext uri="{FF2B5EF4-FFF2-40B4-BE49-F238E27FC236}">
                <a16:creationId xmlns:a16="http://schemas.microsoft.com/office/drawing/2014/main" id="{3A4D800E-4223-4432-A886-D714126FDDBD}"/>
              </a:ext>
            </a:extLst>
          </p:cNvPr>
          <p:cNvPicPr>
            <a:picLocks noChangeAspect="1"/>
          </p:cNvPicPr>
          <p:nvPr/>
        </p:nvPicPr>
        <p:blipFill>
          <a:blip r:embed="rId8"/>
          <a:stretch>
            <a:fillRect/>
          </a:stretch>
        </p:blipFill>
        <p:spPr>
          <a:xfrm>
            <a:off x="1385502" y="3254510"/>
            <a:ext cx="2009775" cy="933450"/>
          </a:xfrm>
          <a:prstGeom prst="rect">
            <a:avLst/>
          </a:prstGeom>
        </p:spPr>
      </p:pic>
      <p:pic>
        <p:nvPicPr>
          <p:cNvPr id="25" name="图片 24">
            <a:extLst>
              <a:ext uri="{FF2B5EF4-FFF2-40B4-BE49-F238E27FC236}">
                <a16:creationId xmlns:a16="http://schemas.microsoft.com/office/drawing/2014/main" id="{6CB92822-9DF1-47CB-84DE-8C7B0174AA75}"/>
              </a:ext>
            </a:extLst>
          </p:cNvPr>
          <p:cNvPicPr>
            <a:picLocks noChangeAspect="1"/>
          </p:cNvPicPr>
          <p:nvPr/>
        </p:nvPicPr>
        <p:blipFill>
          <a:blip r:embed="rId9"/>
          <a:stretch>
            <a:fillRect/>
          </a:stretch>
        </p:blipFill>
        <p:spPr>
          <a:xfrm>
            <a:off x="928923" y="4330584"/>
            <a:ext cx="3173342" cy="602935"/>
          </a:xfrm>
          <a:prstGeom prst="rect">
            <a:avLst/>
          </a:prstGeom>
        </p:spPr>
      </p:pic>
      <p:pic>
        <p:nvPicPr>
          <p:cNvPr id="27" name="图片 26">
            <a:extLst>
              <a:ext uri="{FF2B5EF4-FFF2-40B4-BE49-F238E27FC236}">
                <a16:creationId xmlns:a16="http://schemas.microsoft.com/office/drawing/2014/main" id="{22E5BCAC-90C5-4EBA-8F0C-5DEF3973144F}"/>
              </a:ext>
            </a:extLst>
          </p:cNvPr>
          <p:cNvPicPr>
            <a:picLocks noChangeAspect="1"/>
          </p:cNvPicPr>
          <p:nvPr/>
        </p:nvPicPr>
        <p:blipFill>
          <a:blip r:embed="rId10"/>
          <a:stretch>
            <a:fillRect/>
          </a:stretch>
        </p:blipFill>
        <p:spPr>
          <a:xfrm>
            <a:off x="694562" y="4951924"/>
            <a:ext cx="3471787" cy="534121"/>
          </a:xfrm>
          <a:prstGeom prst="rect">
            <a:avLst/>
          </a:prstGeom>
        </p:spPr>
      </p:pic>
      <p:pic>
        <p:nvPicPr>
          <p:cNvPr id="29" name="图片 28">
            <a:extLst>
              <a:ext uri="{FF2B5EF4-FFF2-40B4-BE49-F238E27FC236}">
                <a16:creationId xmlns:a16="http://schemas.microsoft.com/office/drawing/2014/main" id="{D12119DA-F5BC-4C42-BB56-E88270FE37E3}"/>
              </a:ext>
            </a:extLst>
          </p:cNvPr>
          <p:cNvPicPr>
            <a:picLocks noChangeAspect="1"/>
          </p:cNvPicPr>
          <p:nvPr/>
        </p:nvPicPr>
        <p:blipFill>
          <a:blip r:embed="rId11"/>
          <a:stretch>
            <a:fillRect/>
          </a:stretch>
        </p:blipFill>
        <p:spPr>
          <a:xfrm>
            <a:off x="1005881" y="5399814"/>
            <a:ext cx="3019425" cy="428625"/>
          </a:xfrm>
          <a:prstGeom prst="rect">
            <a:avLst/>
          </a:prstGeom>
        </p:spPr>
      </p:pic>
      <p:pic>
        <p:nvPicPr>
          <p:cNvPr id="31" name="图片 30">
            <a:extLst>
              <a:ext uri="{FF2B5EF4-FFF2-40B4-BE49-F238E27FC236}">
                <a16:creationId xmlns:a16="http://schemas.microsoft.com/office/drawing/2014/main" id="{36109CBE-52A2-4FDF-8270-C10410AA184A}"/>
              </a:ext>
            </a:extLst>
          </p:cNvPr>
          <p:cNvPicPr>
            <a:picLocks noChangeAspect="1"/>
          </p:cNvPicPr>
          <p:nvPr/>
        </p:nvPicPr>
        <p:blipFill>
          <a:blip r:embed="rId12"/>
          <a:stretch>
            <a:fillRect/>
          </a:stretch>
        </p:blipFill>
        <p:spPr>
          <a:xfrm>
            <a:off x="708534" y="5811125"/>
            <a:ext cx="3938845" cy="1067097"/>
          </a:xfrm>
          <a:prstGeom prst="rect">
            <a:avLst/>
          </a:prstGeom>
        </p:spPr>
      </p:pic>
      <p:sp>
        <p:nvSpPr>
          <p:cNvPr id="20" name="内容占位符 2">
            <a:extLst>
              <a:ext uri="{FF2B5EF4-FFF2-40B4-BE49-F238E27FC236}">
                <a16:creationId xmlns:a16="http://schemas.microsoft.com/office/drawing/2014/main" id="{BE7EF74D-5622-4890-A699-3EB43525D7F3}"/>
              </a:ext>
            </a:extLst>
          </p:cNvPr>
          <p:cNvSpPr txBox="1">
            <a:spLocks/>
          </p:cNvSpPr>
          <p:nvPr/>
        </p:nvSpPr>
        <p:spPr>
          <a:xfrm>
            <a:off x="8197540" y="984285"/>
            <a:ext cx="2982952" cy="1273065"/>
          </a:xfrm>
          <a:prstGeom prst="rect">
            <a:avLst/>
          </a:prstGeom>
        </p:spPr>
        <p:txBody>
          <a:bodyPr vert="horz" lIns="135005" tIns="67502" rIns="135005" bIns="67502"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lang="zh-CN" altLang="en-US" sz="2000" b="1" i="0" dirty="0">
                <a:effectLst/>
                <a:latin typeface="Times New Roman" panose="02020603050405020304" pitchFamily="18" charset="0"/>
              </a:rPr>
              <a:t>不同任务不同维度表征</a:t>
            </a:r>
            <a:endParaRPr lang="en-US" altLang="zh-CN" sz="2000" b="1" dirty="0"/>
          </a:p>
        </p:txBody>
      </p:sp>
    </p:spTree>
    <p:extLst>
      <p:ext uri="{BB962C8B-B14F-4D97-AF65-F5344CB8AC3E}">
        <p14:creationId xmlns:p14="http://schemas.microsoft.com/office/powerpoint/2010/main" val="4048790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神经数据范式</a:t>
            </a:r>
            <a:r>
              <a:rPr kumimoji="1" lang="en-US" altLang="zh-CN" dirty="0"/>
              <a:t>-</a:t>
            </a:r>
            <a:r>
              <a:rPr kumimoji="1" lang="zh-CN" altLang="en-US" dirty="0"/>
              <a:t>基于情境的决策任务</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868207" y="1161761"/>
            <a:ext cx="11249465" cy="55660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a:extLst>
              <a:ext uri="{FF2B5EF4-FFF2-40B4-BE49-F238E27FC236}">
                <a16:creationId xmlns:a16="http://schemas.microsoft.com/office/drawing/2014/main" id="{39FDBECF-58ED-41F7-B8EC-1811D31B7349}"/>
              </a:ext>
            </a:extLst>
          </p:cNvPr>
          <p:cNvPicPr>
            <a:picLocks noChangeAspect="1"/>
          </p:cNvPicPr>
          <p:nvPr/>
        </p:nvPicPr>
        <p:blipFill rotWithShape="1">
          <a:blip r:embed="rId3"/>
          <a:srcRect r="33376" b="47016"/>
          <a:stretch/>
        </p:blipFill>
        <p:spPr>
          <a:xfrm>
            <a:off x="7338906" y="1311671"/>
            <a:ext cx="4742159" cy="2228667"/>
          </a:xfrm>
          <a:prstGeom prst="rect">
            <a:avLst/>
          </a:prstGeom>
        </p:spPr>
      </p:pic>
      <p:sp>
        <p:nvSpPr>
          <p:cNvPr id="12" name="内容占位符 2">
            <a:extLst>
              <a:ext uri="{FF2B5EF4-FFF2-40B4-BE49-F238E27FC236}">
                <a16:creationId xmlns:a16="http://schemas.microsoft.com/office/drawing/2014/main" id="{1D853837-5128-4C5B-AD6C-B49E132B8614}"/>
              </a:ext>
            </a:extLst>
          </p:cNvPr>
          <p:cNvSpPr txBox="1">
            <a:spLocks/>
          </p:cNvSpPr>
          <p:nvPr/>
        </p:nvSpPr>
        <p:spPr>
          <a:xfrm>
            <a:off x="666822" y="1335493"/>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13" name="内容占位符 2">
            <a:extLst>
              <a:ext uri="{FF2B5EF4-FFF2-40B4-BE49-F238E27FC236}">
                <a16:creationId xmlns:a16="http://schemas.microsoft.com/office/drawing/2014/main" id="{9FDA1CE1-69F5-4C79-BFE0-5A0B5CF7081F}"/>
              </a:ext>
            </a:extLst>
          </p:cNvPr>
          <p:cNvSpPr txBox="1">
            <a:spLocks/>
          </p:cNvSpPr>
          <p:nvPr/>
        </p:nvSpPr>
        <p:spPr>
          <a:xfrm>
            <a:off x="964345" y="5674259"/>
            <a:ext cx="9391435" cy="806978"/>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lang="en-US" altLang="zh-CN" dirty="0"/>
          </a:p>
        </p:txBody>
      </p:sp>
      <p:pic>
        <p:nvPicPr>
          <p:cNvPr id="4" name="图片 3">
            <a:extLst>
              <a:ext uri="{FF2B5EF4-FFF2-40B4-BE49-F238E27FC236}">
                <a16:creationId xmlns:a16="http://schemas.microsoft.com/office/drawing/2014/main" id="{CAD21885-C83C-4355-83B4-E35C1D23E813}"/>
              </a:ext>
            </a:extLst>
          </p:cNvPr>
          <p:cNvPicPr>
            <a:picLocks noChangeAspect="1"/>
          </p:cNvPicPr>
          <p:nvPr/>
        </p:nvPicPr>
        <p:blipFill rotWithShape="1">
          <a:blip r:embed="rId4"/>
          <a:srcRect l="6824"/>
          <a:stretch/>
        </p:blipFill>
        <p:spPr>
          <a:xfrm>
            <a:off x="906596" y="1266556"/>
            <a:ext cx="6432310" cy="4452302"/>
          </a:xfrm>
          <a:prstGeom prst="rect">
            <a:avLst/>
          </a:prstGeom>
        </p:spPr>
      </p:pic>
      <p:sp>
        <p:nvSpPr>
          <p:cNvPr id="15" name="内容占位符 2">
            <a:extLst>
              <a:ext uri="{FF2B5EF4-FFF2-40B4-BE49-F238E27FC236}">
                <a16:creationId xmlns:a16="http://schemas.microsoft.com/office/drawing/2014/main" id="{D6BDDDA2-DB0E-4715-A6CE-B018F963F59E}"/>
              </a:ext>
            </a:extLst>
          </p:cNvPr>
          <p:cNvSpPr txBox="1">
            <a:spLocks/>
          </p:cNvSpPr>
          <p:nvPr/>
        </p:nvSpPr>
        <p:spPr>
          <a:xfrm>
            <a:off x="1221640" y="5700626"/>
            <a:ext cx="11170632" cy="1277597"/>
          </a:xfrm>
          <a:prstGeom prst="rect">
            <a:avLst/>
          </a:prstGeom>
        </p:spPr>
        <p:txBody>
          <a:bodyPr vert="horz" lIns="135005" tIns="67502" rIns="135005" bIns="67502" rtlCol="0">
            <a:normAutofit fontScale="70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lang="en-US" altLang="zh-CN" dirty="0"/>
              <a:t>B</a:t>
            </a:r>
            <a:r>
              <a:rPr lang="zh-CN" altLang="en-US" dirty="0"/>
              <a:t>：刺激属性：</a:t>
            </a:r>
            <a:r>
              <a:rPr lang="en-US" altLang="zh-CN" dirty="0"/>
              <a:t>color coherence ; motion coherence</a:t>
            </a:r>
          </a:p>
          <a:p>
            <a:pPr marL="0" lvl="1" indent="0">
              <a:lnSpc>
                <a:spcPct val="150000"/>
              </a:lnSpc>
              <a:buNone/>
            </a:pPr>
            <a:r>
              <a:rPr lang="en-US" altLang="zh-CN" dirty="0"/>
              <a:t>A</a:t>
            </a:r>
            <a:r>
              <a:rPr lang="zh-CN" altLang="en-US" dirty="0"/>
              <a:t>：决策流程：</a:t>
            </a:r>
            <a:r>
              <a:rPr lang="en-US" altLang="zh-CN" dirty="0"/>
              <a:t>fixation point</a:t>
            </a:r>
            <a:r>
              <a:rPr lang="zh-CN" altLang="en-US" dirty="0"/>
              <a:t>；</a:t>
            </a:r>
            <a:r>
              <a:rPr lang="en-US" altLang="zh-CN" dirty="0"/>
              <a:t>A</a:t>
            </a:r>
            <a:r>
              <a:rPr lang="zh-CN" altLang="en-US" dirty="0"/>
              <a:t>（右）：一个例子；</a:t>
            </a:r>
            <a:r>
              <a:rPr lang="en-US" altLang="zh-CN" dirty="0"/>
              <a:t>B</a:t>
            </a:r>
            <a:r>
              <a:rPr lang="zh-CN" altLang="en-US" dirty="0"/>
              <a:t>（右）：范式时间线  </a:t>
            </a:r>
            <a:r>
              <a:rPr lang="en-US" altLang="zh-CN" dirty="0"/>
              <a:t>C-F: </a:t>
            </a:r>
            <a:r>
              <a:rPr lang="zh-CN" altLang="en-US" dirty="0"/>
              <a:t>行为学指标说明确实学到了</a:t>
            </a:r>
            <a:endParaRPr lang="en-US" altLang="zh-CN" dirty="0"/>
          </a:p>
        </p:txBody>
      </p:sp>
      <p:pic>
        <p:nvPicPr>
          <p:cNvPr id="6" name="图片 5">
            <a:extLst>
              <a:ext uri="{FF2B5EF4-FFF2-40B4-BE49-F238E27FC236}">
                <a16:creationId xmlns:a16="http://schemas.microsoft.com/office/drawing/2014/main" id="{3D26BBD1-A236-435F-9B34-7B62B193BB41}"/>
              </a:ext>
            </a:extLst>
          </p:cNvPr>
          <p:cNvPicPr>
            <a:picLocks noChangeAspect="1"/>
          </p:cNvPicPr>
          <p:nvPr/>
        </p:nvPicPr>
        <p:blipFill>
          <a:blip r:embed="rId5"/>
          <a:stretch>
            <a:fillRect/>
          </a:stretch>
        </p:blipFill>
        <p:spPr>
          <a:xfrm>
            <a:off x="7715730" y="3572633"/>
            <a:ext cx="2914650" cy="2571750"/>
          </a:xfrm>
          <a:prstGeom prst="rect">
            <a:avLst/>
          </a:prstGeom>
        </p:spPr>
      </p:pic>
      <p:sp>
        <p:nvSpPr>
          <p:cNvPr id="17" name="内容占位符 2">
            <a:extLst>
              <a:ext uri="{FF2B5EF4-FFF2-40B4-BE49-F238E27FC236}">
                <a16:creationId xmlns:a16="http://schemas.microsoft.com/office/drawing/2014/main" id="{9D6D7851-A3C2-4F37-8D28-3C452D67275E}"/>
              </a:ext>
            </a:extLst>
          </p:cNvPr>
          <p:cNvSpPr txBox="1">
            <a:spLocks/>
          </p:cNvSpPr>
          <p:nvPr/>
        </p:nvSpPr>
        <p:spPr>
          <a:xfrm>
            <a:off x="10573559" y="5431773"/>
            <a:ext cx="1001106" cy="551552"/>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lang="zh-CN" altLang="en-US" sz="1800" dirty="0">
                <a:latin typeface="Times New Roman" panose="02020603050405020304" pitchFamily="18" charset="0"/>
              </a:rPr>
              <a:t>决策</a:t>
            </a:r>
            <a:endParaRPr lang="en-US" altLang="zh-CN" sz="1800" b="0" i="0" dirty="0">
              <a:effectLst/>
              <a:latin typeface="Times New Roman" panose="02020603050405020304" pitchFamily="18" charset="0"/>
            </a:endParaRPr>
          </a:p>
        </p:txBody>
      </p:sp>
      <p:sp>
        <p:nvSpPr>
          <p:cNvPr id="18" name="内容占位符 2">
            <a:extLst>
              <a:ext uri="{FF2B5EF4-FFF2-40B4-BE49-F238E27FC236}">
                <a16:creationId xmlns:a16="http://schemas.microsoft.com/office/drawing/2014/main" id="{62895E1E-7A27-4A76-8C8C-D491DCFE81D8}"/>
              </a:ext>
            </a:extLst>
          </p:cNvPr>
          <p:cNvSpPr txBox="1">
            <a:spLocks/>
          </p:cNvSpPr>
          <p:nvPr/>
        </p:nvSpPr>
        <p:spPr>
          <a:xfrm>
            <a:off x="10600631" y="4711855"/>
            <a:ext cx="1001106" cy="551552"/>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lang="zh-CN" altLang="en-US" sz="1800" dirty="0">
                <a:latin typeface="Times New Roman" panose="02020603050405020304" pitchFamily="18" charset="0"/>
              </a:rPr>
              <a:t>刺激</a:t>
            </a:r>
            <a:endParaRPr lang="en-US" altLang="zh-CN" sz="1800" b="0" i="0" dirty="0">
              <a:effectLst/>
              <a:latin typeface="Times New Roman" panose="02020603050405020304" pitchFamily="18" charset="0"/>
            </a:endParaRPr>
          </a:p>
        </p:txBody>
      </p:sp>
      <p:sp>
        <p:nvSpPr>
          <p:cNvPr id="20" name="内容占位符 2">
            <a:extLst>
              <a:ext uri="{FF2B5EF4-FFF2-40B4-BE49-F238E27FC236}">
                <a16:creationId xmlns:a16="http://schemas.microsoft.com/office/drawing/2014/main" id="{01E84D42-94CB-4F34-930F-99F463AB087D}"/>
              </a:ext>
            </a:extLst>
          </p:cNvPr>
          <p:cNvSpPr txBox="1">
            <a:spLocks/>
          </p:cNvSpPr>
          <p:nvPr/>
        </p:nvSpPr>
        <p:spPr>
          <a:xfrm>
            <a:off x="10532596" y="3905905"/>
            <a:ext cx="1001106" cy="551552"/>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lang="zh-CN" altLang="en-US" sz="1800" dirty="0">
                <a:latin typeface="Times New Roman" panose="02020603050405020304" pitchFamily="18" charset="0"/>
              </a:rPr>
              <a:t>情境</a:t>
            </a:r>
            <a:endParaRPr lang="en-US" altLang="zh-CN" sz="1800" b="0" i="0" dirty="0">
              <a:effectLst/>
              <a:latin typeface="Times New Roman" panose="02020603050405020304" pitchFamily="18" charset="0"/>
            </a:endParaRPr>
          </a:p>
        </p:txBody>
      </p:sp>
    </p:spTree>
    <p:extLst>
      <p:ext uri="{BB962C8B-B14F-4D97-AF65-F5344CB8AC3E}">
        <p14:creationId xmlns:p14="http://schemas.microsoft.com/office/powerpoint/2010/main" val="652788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神经数据范式</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808737" y="1773104"/>
            <a:ext cx="2857547" cy="3923136"/>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lang="en-US" altLang="zh-CN" b="1" i="0" dirty="0">
                <a:effectLst/>
                <a:latin typeface="Times New Roman" panose="02020603050405020304" pitchFamily="18" charset="0"/>
              </a:rPr>
              <a:t>A context cue</a:t>
            </a:r>
            <a:r>
              <a:rPr lang="zh-CN" altLang="en-US" b="1" i="0" dirty="0">
                <a:effectLst/>
                <a:latin typeface="Times New Roman" panose="02020603050405020304" pitchFamily="18" charset="0"/>
              </a:rPr>
              <a:t>：</a:t>
            </a:r>
            <a:endParaRPr lang="en-US" altLang="zh-CN" b="1" i="0" dirty="0">
              <a:effectLst/>
              <a:latin typeface="Times New Roman" panose="02020603050405020304" pitchFamily="18" charset="0"/>
            </a:endParaRPr>
          </a:p>
          <a:p>
            <a:pPr marL="0" lvl="1" indent="0">
              <a:lnSpc>
                <a:spcPct val="150000"/>
              </a:lnSpc>
              <a:buNone/>
            </a:pPr>
            <a:r>
              <a:rPr lang="en-US" altLang="zh-CN" b="0" i="0" dirty="0">
                <a:effectLst/>
                <a:latin typeface="Times New Roman" panose="02020603050405020304" pitchFamily="18" charset="0"/>
              </a:rPr>
              <a:t>yellow square  or blue cross</a:t>
            </a:r>
            <a:endParaRPr lang="en-US" altLang="zh-CN" dirty="0">
              <a:latin typeface="Times New Roman" panose="02020603050405020304" pitchFamily="18" charset="0"/>
            </a:endParaRPr>
          </a:p>
          <a:p>
            <a:pPr marL="0" lvl="1" indent="0">
              <a:lnSpc>
                <a:spcPct val="150000"/>
              </a:lnSpc>
              <a:buNone/>
            </a:pPr>
            <a:r>
              <a:rPr lang="en-US" altLang="zh-CN" b="0" i="0" dirty="0">
                <a:effectLst/>
                <a:latin typeface="Times New Roman" panose="02020603050405020304" pitchFamily="18" charset="0"/>
              </a:rPr>
              <a:t>Context</a:t>
            </a:r>
            <a:r>
              <a:rPr lang="zh-CN" altLang="en-US" b="0" i="0" dirty="0">
                <a:effectLst/>
                <a:latin typeface="Times New Roman" panose="02020603050405020304" pitchFamily="18" charset="0"/>
              </a:rPr>
              <a:t>：</a:t>
            </a:r>
            <a:r>
              <a:rPr lang="en-US" altLang="zh-CN" b="0" i="0" dirty="0">
                <a:effectLst/>
                <a:latin typeface="Times New Roman" panose="02020603050405020304" pitchFamily="18" charset="0"/>
              </a:rPr>
              <a:t> </a:t>
            </a:r>
          </a:p>
          <a:p>
            <a:pPr marL="0" lvl="1" indent="0">
              <a:lnSpc>
                <a:spcPct val="150000"/>
              </a:lnSpc>
              <a:buNone/>
            </a:pPr>
            <a:r>
              <a:rPr lang="en-US" altLang="zh-CN" b="0" i="0" dirty="0">
                <a:effectLst/>
                <a:latin typeface="Times New Roman" panose="02020603050405020304" pitchFamily="18" charset="0"/>
              </a:rPr>
              <a:t>color context</a:t>
            </a:r>
            <a:r>
              <a:rPr lang="zh-CN" altLang="en-US" b="0" i="0" dirty="0">
                <a:effectLst/>
                <a:latin typeface="Times New Roman" panose="02020603050405020304" pitchFamily="18" charset="0"/>
              </a:rPr>
              <a:t> </a:t>
            </a:r>
            <a:r>
              <a:rPr lang="en-US" altLang="zh-CN" b="0" i="0" dirty="0">
                <a:effectLst/>
                <a:latin typeface="Times New Roman" panose="02020603050405020304" pitchFamily="18" charset="0"/>
              </a:rPr>
              <a:t>; </a:t>
            </a:r>
          </a:p>
          <a:p>
            <a:pPr marL="0" lvl="1" indent="0">
              <a:lnSpc>
                <a:spcPct val="150000"/>
              </a:lnSpc>
              <a:buNone/>
            </a:pPr>
            <a:r>
              <a:rPr lang="en-US" altLang="zh-CN" b="0" i="0" dirty="0">
                <a:effectLst/>
                <a:latin typeface="Times New Roman" panose="02020603050405020304" pitchFamily="18" charset="0"/>
              </a:rPr>
              <a:t>motion context</a:t>
            </a: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868207" y="1161761"/>
            <a:ext cx="11249465" cy="5288455"/>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a:extLst>
              <a:ext uri="{FF2B5EF4-FFF2-40B4-BE49-F238E27FC236}">
                <a16:creationId xmlns:a16="http://schemas.microsoft.com/office/drawing/2014/main" id="{39FDBECF-58ED-41F7-B8EC-1811D31B7349}"/>
              </a:ext>
            </a:extLst>
          </p:cNvPr>
          <p:cNvPicPr>
            <a:picLocks noChangeAspect="1"/>
          </p:cNvPicPr>
          <p:nvPr/>
        </p:nvPicPr>
        <p:blipFill>
          <a:blip r:embed="rId3"/>
          <a:stretch>
            <a:fillRect/>
          </a:stretch>
        </p:blipFill>
        <p:spPr>
          <a:xfrm>
            <a:off x="3803584" y="1291884"/>
            <a:ext cx="8171329" cy="4828922"/>
          </a:xfrm>
          <a:prstGeom prst="rect">
            <a:avLst/>
          </a:prstGeom>
        </p:spPr>
      </p:pic>
      <p:sp>
        <p:nvSpPr>
          <p:cNvPr id="13" name="内容占位符 2">
            <a:extLst>
              <a:ext uri="{FF2B5EF4-FFF2-40B4-BE49-F238E27FC236}">
                <a16:creationId xmlns:a16="http://schemas.microsoft.com/office/drawing/2014/main" id="{9FDA1CE1-69F5-4C79-BFE0-5A0B5CF7081F}"/>
              </a:ext>
            </a:extLst>
          </p:cNvPr>
          <p:cNvSpPr txBox="1">
            <a:spLocks/>
          </p:cNvSpPr>
          <p:nvPr/>
        </p:nvSpPr>
        <p:spPr>
          <a:xfrm>
            <a:off x="1070728" y="6030696"/>
            <a:ext cx="10846142" cy="806978"/>
          </a:xfrm>
          <a:prstGeom prst="rect">
            <a:avLst/>
          </a:prstGeom>
        </p:spPr>
        <p:txBody>
          <a:bodyPr vert="horz" lIns="135005" tIns="67502" rIns="135005" bIns="67502" rtlCol="0">
            <a:normAutofit fontScale="70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lang="zh-CN" altLang="en-US" dirty="0"/>
              <a:t>范式参考</a:t>
            </a:r>
            <a:r>
              <a:rPr lang="en-US" altLang="zh-CN" dirty="0"/>
              <a:t>Context-dependent computation by recurrent dynamics in prefrontal cortex</a:t>
            </a:r>
            <a:r>
              <a:rPr lang="zh-CN" altLang="en-US" dirty="0"/>
              <a:t>、基于补充材料</a:t>
            </a:r>
            <a:endParaRPr lang="en-US" altLang="zh-CN" dirty="0"/>
          </a:p>
        </p:txBody>
      </p:sp>
    </p:spTree>
    <p:extLst>
      <p:ext uri="{BB962C8B-B14F-4D97-AF65-F5344CB8AC3E}">
        <p14:creationId xmlns:p14="http://schemas.microsoft.com/office/powerpoint/2010/main" val="187958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神经数据范式</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885378" y="1786761"/>
            <a:ext cx="2761526" cy="4968777"/>
          </a:xfrm>
          <a:prstGeom prst="rect">
            <a:avLst/>
          </a:prstGeom>
        </p:spPr>
        <p:txBody>
          <a:bodyPr vert="horz" lIns="135005" tIns="67502" rIns="135005" bIns="67502" rtlCol="0">
            <a:normAutofit fontScale="5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lang="zh-CN" altLang="en-US" dirty="0"/>
              <a:t>在这项任务中，每个试验中都有一个包含彩色移动小点的视觉刺激（图</a:t>
            </a:r>
            <a:r>
              <a:rPr lang="en-US" altLang="zh-CN" dirty="0"/>
              <a:t>1a</a:t>
            </a:r>
            <a:r>
              <a:rPr lang="zh-CN" altLang="en-US" dirty="0"/>
              <a:t>）。每次试验前都会出现一个内容提示（黄色方块或蓝色十字），指示单键注意点的颜色（红与绿）或运动（左与右）。</a:t>
            </a:r>
            <a:r>
              <a:rPr lang="en-US" altLang="zh-CN" dirty="0"/>
              <a:t>.</a:t>
            </a:r>
            <a:r>
              <a:rPr lang="zh-CN" altLang="en-US" dirty="0"/>
              <a:t>在颜色背景下，动物必须注意颜色并忽略运动，如果大多数点是红色（绿色），则向红色（绿色）目标进行扫视。在运动上下文中，动物必须注意运动并忽略颜色（例如，如果点运动是左（右），则进行左（右）扫视）。任务难度是通过改变红色与绿色（和连贯移动）点的比例来控制的，跨越每个刺激维度的六个连贯性水平（图 </a:t>
            </a:r>
            <a:r>
              <a:rPr lang="en-US" altLang="zh-CN" dirty="0"/>
              <a:t>1b</a:t>
            </a:r>
            <a:r>
              <a:rPr lang="zh-CN" altLang="en-US" dirty="0"/>
              <a:t>）。在随机延迟之后，猴子被提示通过对两个目标之一进行扫视来表明它的决定</a:t>
            </a: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868207" y="1161761"/>
            <a:ext cx="11249465" cy="5288455"/>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a:extLst>
              <a:ext uri="{FF2B5EF4-FFF2-40B4-BE49-F238E27FC236}">
                <a16:creationId xmlns:a16="http://schemas.microsoft.com/office/drawing/2014/main" id="{39FDBECF-58ED-41F7-B8EC-1811D31B7349}"/>
              </a:ext>
            </a:extLst>
          </p:cNvPr>
          <p:cNvPicPr>
            <a:picLocks noChangeAspect="1"/>
          </p:cNvPicPr>
          <p:nvPr/>
        </p:nvPicPr>
        <p:blipFill>
          <a:blip r:embed="rId3"/>
          <a:stretch>
            <a:fillRect/>
          </a:stretch>
        </p:blipFill>
        <p:spPr>
          <a:xfrm>
            <a:off x="3650968" y="1279720"/>
            <a:ext cx="8171329" cy="4828922"/>
          </a:xfrm>
          <a:prstGeom prst="rect">
            <a:avLst/>
          </a:prstGeom>
        </p:spPr>
      </p:pic>
      <p:sp>
        <p:nvSpPr>
          <p:cNvPr id="12" name="内容占位符 2">
            <a:extLst>
              <a:ext uri="{FF2B5EF4-FFF2-40B4-BE49-F238E27FC236}">
                <a16:creationId xmlns:a16="http://schemas.microsoft.com/office/drawing/2014/main" id="{1D853837-5128-4C5B-AD6C-B49E132B8614}"/>
              </a:ext>
            </a:extLst>
          </p:cNvPr>
          <p:cNvSpPr txBox="1">
            <a:spLocks/>
          </p:cNvSpPr>
          <p:nvPr/>
        </p:nvSpPr>
        <p:spPr>
          <a:xfrm>
            <a:off x="617838" y="13743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13" name="内容占位符 2">
            <a:extLst>
              <a:ext uri="{FF2B5EF4-FFF2-40B4-BE49-F238E27FC236}">
                <a16:creationId xmlns:a16="http://schemas.microsoft.com/office/drawing/2014/main" id="{9FDA1CE1-69F5-4C79-BFE0-5A0B5CF7081F}"/>
              </a:ext>
            </a:extLst>
          </p:cNvPr>
          <p:cNvSpPr txBox="1">
            <a:spLocks/>
          </p:cNvSpPr>
          <p:nvPr/>
        </p:nvSpPr>
        <p:spPr>
          <a:xfrm>
            <a:off x="3571531" y="5881883"/>
            <a:ext cx="8796510" cy="806978"/>
          </a:xfrm>
          <a:prstGeom prst="rect">
            <a:avLst/>
          </a:prstGeom>
        </p:spPr>
        <p:txBody>
          <a:bodyPr vert="horz" lIns="135005" tIns="67502" rIns="135005" bIns="67502" rtlCol="0">
            <a:normAutofit fontScale="70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lang="zh-CN" altLang="en-US" dirty="0"/>
              <a:t>范式参考</a:t>
            </a:r>
            <a:r>
              <a:rPr lang="en-US" altLang="zh-CN" dirty="0"/>
              <a:t>Context-dependent computation by recurrent dynamics in prefrontal cortex</a:t>
            </a:r>
            <a:r>
              <a:rPr lang="zh-CN" altLang="en-US" dirty="0"/>
              <a:t>、基于补充材料</a:t>
            </a:r>
            <a:endParaRPr lang="en-US" altLang="zh-CN" dirty="0"/>
          </a:p>
        </p:txBody>
      </p:sp>
      <p:sp>
        <p:nvSpPr>
          <p:cNvPr id="15" name="内容占位符 2">
            <a:extLst>
              <a:ext uri="{FF2B5EF4-FFF2-40B4-BE49-F238E27FC236}">
                <a16:creationId xmlns:a16="http://schemas.microsoft.com/office/drawing/2014/main" id="{98DF5AD6-0343-4105-9F26-4629139CD510}"/>
              </a:ext>
            </a:extLst>
          </p:cNvPr>
          <p:cNvSpPr txBox="1">
            <a:spLocks/>
          </p:cNvSpPr>
          <p:nvPr/>
        </p:nvSpPr>
        <p:spPr>
          <a:xfrm>
            <a:off x="981688" y="1173082"/>
            <a:ext cx="2761526" cy="803679"/>
          </a:xfrm>
          <a:prstGeom prst="rect">
            <a:avLst/>
          </a:prstGeom>
        </p:spPr>
        <p:txBody>
          <a:bodyPr vert="horz" lIns="135005" tIns="67502" rIns="135005" bIns="67502" rtlCol="0">
            <a:normAutofit fontScale="70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lang="zh-CN" altLang="en-US" dirty="0"/>
              <a:t>神经区域：</a:t>
            </a:r>
            <a:r>
              <a:rPr lang="en-US" altLang="zh-CN" dirty="0"/>
              <a:t>frontal eye fields</a:t>
            </a:r>
            <a:r>
              <a:rPr lang="zh-CN" altLang="en-US" dirty="0"/>
              <a:t>（</a:t>
            </a:r>
            <a:r>
              <a:rPr lang="en-US" altLang="zh-CN" dirty="0"/>
              <a:t>FEFs</a:t>
            </a:r>
            <a:r>
              <a:rPr lang="zh-CN" altLang="en-US" dirty="0"/>
              <a:t>）</a:t>
            </a:r>
            <a:endParaRPr lang="en-US" altLang="zh-CN" dirty="0"/>
          </a:p>
        </p:txBody>
      </p:sp>
    </p:spTree>
    <p:extLst>
      <p:ext uri="{BB962C8B-B14F-4D97-AF65-F5344CB8AC3E}">
        <p14:creationId xmlns:p14="http://schemas.microsoft.com/office/powerpoint/2010/main" val="2046293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主要结果一</a:t>
            </a:r>
            <a:r>
              <a:rPr kumimoji="1" lang="en-US" altLang="zh-CN" dirty="0"/>
              <a:t>:</a:t>
            </a:r>
            <a:endParaRPr kumimoji="1" lang="zh-CN" altLang="en-US" dirty="0"/>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a:extLst>
              <a:ext uri="{FF2B5EF4-FFF2-40B4-BE49-F238E27FC236}">
                <a16:creationId xmlns:a16="http://schemas.microsoft.com/office/drawing/2014/main" id="{96A5E679-9E84-469A-80E2-7D89FC045548}"/>
              </a:ext>
            </a:extLst>
          </p:cNvPr>
          <p:cNvSpPr txBox="1">
            <a:spLocks/>
          </p:cNvSpPr>
          <p:nvPr/>
        </p:nvSpPr>
        <p:spPr>
          <a:xfrm>
            <a:off x="288898" y="1171438"/>
            <a:ext cx="11614203" cy="267552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lang="zh-CN" altLang="en-US" dirty="0"/>
              <a:t>单个神经元的条件 </a:t>
            </a:r>
            <a:r>
              <a:rPr lang="en-US" altLang="zh-CN" dirty="0"/>
              <a:t>PSTH </a:t>
            </a:r>
            <a:r>
              <a:rPr lang="zh-CN" altLang="en-US" dirty="0"/>
              <a:t>表现出对不同任务变量的异质调谐（图 </a:t>
            </a:r>
            <a:r>
              <a:rPr lang="en-US" altLang="zh-CN" dirty="0"/>
              <a:t>1c</a:t>
            </a:r>
            <a:r>
              <a:rPr lang="zh-CN" altLang="en-US" dirty="0"/>
              <a:t>）。</a:t>
            </a:r>
            <a:endParaRPr lang="en-US" altLang="zh-CN" dirty="0"/>
          </a:p>
          <a:p>
            <a:pPr marL="457200" lvl="1" indent="0">
              <a:lnSpc>
                <a:spcPct val="150000"/>
              </a:lnSpc>
              <a:buNone/>
            </a:pPr>
            <a:r>
              <a:rPr lang="zh-CN" altLang="en-US" dirty="0"/>
              <a:t>这种异质性，以及每个神经元编码几个任务变量的事实，使得我们很难获得一个清晰的任务变量的群体水平的表征。</a:t>
            </a:r>
            <a:endParaRPr lang="zh-CN" altLang="en-US" b="1" dirty="0"/>
          </a:p>
        </p:txBody>
      </p:sp>
      <p:pic>
        <p:nvPicPr>
          <p:cNvPr id="3" name="图片 2">
            <a:extLst>
              <a:ext uri="{FF2B5EF4-FFF2-40B4-BE49-F238E27FC236}">
                <a16:creationId xmlns:a16="http://schemas.microsoft.com/office/drawing/2014/main" id="{69B211F8-17E0-40AF-8EF2-035D9B3BA7D2}"/>
              </a:ext>
            </a:extLst>
          </p:cNvPr>
          <p:cNvPicPr>
            <a:picLocks noChangeAspect="1"/>
          </p:cNvPicPr>
          <p:nvPr/>
        </p:nvPicPr>
        <p:blipFill>
          <a:blip r:embed="rId3"/>
          <a:stretch>
            <a:fillRect/>
          </a:stretch>
        </p:blipFill>
        <p:spPr>
          <a:xfrm>
            <a:off x="3797326" y="3787421"/>
            <a:ext cx="8105775" cy="2381250"/>
          </a:xfrm>
          <a:prstGeom prst="rect">
            <a:avLst/>
          </a:prstGeom>
        </p:spPr>
      </p:pic>
      <p:pic>
        <p:nvPicPr>
          <p:cNvPr id="4" name="图片 3">
            <a:extLst>
              <a:ext uri="{FF2B5EF4-FFF2-40B4-BE49-F238E27FC236}">
                <a16:creationId xmlns:a16="http://schemas.microsoft.com/office/drawing/2014/main" id="{F05915D6-74B2-4FFF-9B53-23B11416F509}"/>
              </a:ext>
            </a:extLst>
          </p:cNvPr>
          <p:cNvPicPr>
            <a:picLocks noChangeAspect="1"/>
          </p:cNvPicPr>
          <p:nvPr/>
        </p:nvPicPr>
        <p:blipFill>
          <a:blip r:embed="rId4"/>
          <a:stretch>
            <a:fillRect/>
          </a:stretch>
        </p:blipFill>
        <p:spPr>
          <a:xfrm>
            <a:off x="873986" y="3435243"/>
            <a:ext cx="2905125" cy="2571750"/>
          </a:xfrm>
          <a:prstGeom prst="rect">
            <a:avLst/>
          </a:prstGeom>
        </p:spPr>
      </p:pic>
      <p:sp>
        <p:nvSpPr>
          <p:cNvPr id="12" name="文本框 11">
            <a:extLst>
              <a:ext uri="{FF2B5EF4-FFF2-40B4-BE49-F238E27FC236}">
                <a16:creationId xmlns:a16="http://schemas.microsoft.com/office/drawing/2014/main" id="{1B2076F8-A191-4C04-BB29-E15D95A59711}"/>
              </a:ext>
            </a:extLst>
          </p:cNvPr>
          <p:cNvSpPr txBox="1"/>
          <p:nvPr/>
        </p:nvSpPr>
        <p:spPr>
          <a:xfrm>
            <a:off x="1193747" y="3065911"/>
            <a:ext cx="10753231" cy="369332"/>
          </a:xfrm>
          <a:prstGeom prst="rect">
            <a:avLst/>
          </a:prstGeom>
          <a:noFill/>
        </p:spPr>
        <p:txBody>
          <a:bodyPr wrap="square">
            <a:spAutoFit/>
          </a:bodyPr>
          <a:lstStyle/>
          <a:p>
            <a:r>
              <a:rPr lang="en-US" altLang="zh-CN" b="0" i="0" dirty="0">
                <a:effectLst/>
                <a:latin typeface="Arial" panose="020B0604020202020204" pitchFamily="34" charset="0"/>
              </a:rPr>
              <a:t>2 choices </a:t>
            </a:r>
            <a:r>
              <a:rPr lang="en-US" altLang="zh-CN" b="0" i="0" dirty="0">
                <a:effectLst/>
                <a:latin typeface="Times New Roman" panose="02020603050405020304" pitchFamily="18" charset="0"/>
              </a:rPr>
              <a:t>×</a:t>
            </a:r>
            <a:r>
              <a:rPr lang="en-US" altLang="zh-CN" b="0" i="0" dirty="0">
                <a:effectLst/>
                <a:latin typeface="Arial" panose="020B0604020202020204" pitchFamily="34" charset="0"/>
              </a:rPr>
              <a:t> 2 contexts </a:t>
            </a:r>
            <a:r>
              <a:rPr lang="en-US" altLang="zh-CN" b="0" i="0" dirty="0">
                <a:effectLst/>
                <a:latin typeface="Times New Roman" panose="02020603050405020304" pitchFamily="18" charset="0"/>
              </a:rPr>
              <a:t>×</a:t>
            </a:r>
            <a:r>
              <a:rPr lang="en-US" altLang="zh-CN" b="0" i="0" dirty="0">
                <a:effectLst/>
                <a:latin typeface="Arial" panose="020B0604020202020204" pitchFamily="34" charset="0"/>
              </a:rPr>
              <a:t> 6 motion strengths </a:t>
            </a:r>
            <a:r>
              <a:rPr lang="en-US" altLang="zh-CN" b="0" i="0" dirty="0">
                <a:effectLst/>
                <a:latin typeface="Times New Roman" panose="02020603050405020304" pitchFamily="18" charset="0"/>
              </a:rPr>
              <a:t>×</a:t>
            </a:r>
            <a:r>
              <a:rPr lang="en-US" altLang="zh-CN" b="0" i="0" dirty="0">
                <a:effectLst/>
                <a:latin typeface="Arial" panose="020B0604020202020204" pitchFamily="34" charset="0"/>
              </a:rPr>
              <a:t> 6 color strengths </a:t>
            </a:r>
            <a:r>
              <a:rPr lang="en-US" altLang="zh-CN" b="0" i="0" dirty="0">
                <a:effectLst/>
                <a:latin typeface="Times New Roman" panose="02020603050405020304" pitchFamily="18" charset="0"/>
              </a:rPr>
              <a:t>=</a:t>
            </a:r>
            <a:r>
              <a:rPr lang="en-US" altLang="zh-CN" b="0" i="0" dirty="0">
                <a:effectLst/>
                <a:latin typeface="Arial" panose="020B0604020202020204" pitchFamily="34" charset="0"/>
              </a:rPr>
              <a:t> 144 possible combinations</a:t>
            </a:r>
            <a:endParaRPr lang="zh-CN" altLang="en-US" dirty="0"/>
          </a:p>
        </p:txBody>
      </p:sp>
    </p:spTree>
    <p:extLst>
      <p:ext uri="{BB962C8B-B14F-4D97-AF65-F5344CB8AC3E}">
        <p14:creationId xmlns:p14="http://schemas.microsoft.com/office/powerpoint/2010/main" val="10872184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TotalTime>
  <Words>4970</Words>
  <Application>Microsoft Office PowerPoint</Application>
  <PresentationFormat>宽屏</PresentationFormat>
  <Paragraphs>307</Paragraphs>
  <Slides>37</Slides>
  <Notes>37</Notes>
  <HiddenSlides>2</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50" baseType="lpstr">
      <vt:lpstr>-apple-system</vt:lpstr>
      <vt:lpstr>NimbusSanL-Bold</vt:lpstr>
      <vt:lpstr>等线</vt:lpstr>
      <vt:lpstr>等线 Light</vt:lpstr>
      <vt:lpstr>方正粗雅宋简体</vt:lpstr>
      <vt:lpstr>方正准雅宋简体</vt:lpstr>
      <vt:lpstr>STFangsong</vt:lpstr>
      <vt:lpstr>Microsoft YaHei</vt:lpstr>
      <vt:lpstr>Arial</vt:lpstr>
      <vt:lpstr>Cambria Math</vt:lpstr>
      <vt:lpstr>Times New Roman</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lalala</cp:lastModifiedBy>
  <cp:revision>27</cp:revision>
  <dcterms:created xsi:type="dcterms:W3CDTF">2022-04-15T10:19:34Z</dcterms:created>
  <dcterms:modified xsi:type="dcterms:W3CDTF">2022-04-27T23:50:39Z</dcterms:modified>
</cp:coreProperties>
</file>