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302" r:id="rId4"/>
    <p:sldId id="279" r:id="rId5"/>
    <p:sldId id="280" r:id="rId6"/>
    <p:sldId id="281" r:id="rId7"/>
    <p:sldId id="301" r:id="rId8"/>
    <p:sldId id="303" r:id="rId9"/>
    <p:sldId id="320" r:id="rId10"/>
    <p:sldId id="304" r:id="rId11"/>
    <p:sldId id="305" r:id="rId12"/>
    <p:sldId id="306" r:id="rId13"/>
    <p:sldId id="282" r:id="rId14"/>
    <p:sldId id="307" r:id="rId15"/>
    <p:sldId id="312" r:id="rId16"/>
    <p:sldId id="284" r:id="rId17"/>
    <p:sldId id="309" r:id="rId18"/>
    <p:sldId id="310" r:id="rId19"/>
    <p:sldId id="311" r:id="rId20"/>
    <p:sldId id="317" r:id="rId21"/>
    <p:sldId id="318" r:id="rId22"/>
    <p:sldId id="323" r:id="rId23"/>
    <p:sldId id="316" r:id="rId24"/>
    <p:sldId id="313" r:id="rId25"/>
    <p:sldId id="314" r:id="rId26"/>
    <p:sldId id="322" r:id="rId27"/>
    <p:sldId id="315" r:id="rId28"/>
    <p:sldId id="321" r:id="rId29"/>
    <p:sldId id="319" r:id="rId30"/>
    <p:sldId id="276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huaqin" initials="sh" lastIdx="4" clrIdx="0">
    <p:extLst>
      <p:ext uri="{19B8F6BF-5375-455C-9EA6-DF929625EA0E}">
        <p15:presenceInfo xmlns:p15="http://schemas.microsoft.com/office/powerpoint/2012/main" userId="ef8fd3972b0777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9B34"/>
    <a:srgbClr val="EBEBEB"/>
    <a:srgbClr val="FAD85D"/>
    <a:srgbClr val="6C7F90"/>
    <a:srgbClr val="6CD85D"/>
    <a:srgbClr val="444444"/>
    <a:srgbClr val="2E4860"/>
    <a:srgbClr val="232323"/>
    <a:srgbClr val="F8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92" autoAdjust="0"/>
    <p:restoredTop sz="95918" autoAdjust="0"/>
  </p:normalViewPr>
  <p:slideViewPr>
    <p:cSldViewPr snapToGrid="0" showGuides="1">
      <p:cViewPr varScale="1">
        <p:scale>
          <a:sx n="105" d="100"/>
          <a:sy n="105" d="100"/>
        </p:scale>
        <p:origin x="644" y="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2:15:03.318" idx="2">
    <p:pos x="4842" y="867"/>
    <p:text>主要的是时序和每次都更新model；用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2:15:03.318" idx="2">
    <p:pos x="4842" y="867"/>
    <p:text>主要的是时序和每次都更新model；用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4:22:19.104" idx="3">
    <p:pos x="10" y="10"/>
    <p:text>因为OGD是FTRL的一个非常特殊的形式，推广一下，具体来看一下这个FTRL中找到最优是怎么解的。引入镜面下降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4:56:22.432" idx="4">
    <p:pos x="6661" y="2065"/>
    <p:text>损失函数本身可能是凸光滑的，所带的正则项是非光滑的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4:56:22.432" idx="4">
    <p:pos x="6661" y="2065"/>
    <p:text>损失函数本身可能是凸光滑的，所带的正则项是非光滑的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4:56:22.432" idx="4">
    <p:pos x="6661" y="2065"/>
    <p:text>损失函数本身可能是凸光滑的，所带的正则项是非光滑的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4:56:22.432" idx="4">
    <p:pos x="6661" y="2065"/>
    <p:text>损失函数本身可能是凸光滑的，所带的正则项是非光滑的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4:56:22.432" idx="4">
    <p:pos x="6661" y="2065"/>
    <p:text>损失函数本身可能是凸光滑的，所带的正则项是非光滑的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6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6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9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6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4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2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3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0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4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9EC6-A7F9-4038-B584-32C3F4D916B2}" type="datetimeFigureOut">
              <a:rPr lang="zh-CN" altLang="en-US" smtClean="0"/>
              <a:pPr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7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5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6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7.xml"/><Relationship Id="rId5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2.png"/><Relationship Id="rId5" Type="http://schemas.openxmlformats.org/officeDocument/2006/relationships/image" Target="../media/image67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2925" y="547683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2925" y="4342443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8149" y="592510"/>
            <a:ext cx="9008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Online learning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693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4486758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610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Regret analysis </a:t>
            </a:r>
            <a:endParaRPr lang="zh-CN" altLang="en-US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97BD23F5-6E9A-4D9C-8048-3E091A3C5576}"/>
              </a:ext>
            </a:extLst>
          </p:cNvPr>
          <p:cNvSpPr txBox="1"/>
          <p:nvPr/>
        </p:nvSpPr>
        <p:spPr>
          <a:xfrm>
            <a:off x="257383" y="952062"/>
            <a:ext cx="334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problem</a:t>
            </a:r>
          </a:p>
          <a:p>
            <a:endParaRPr lang="en-US" altLang="zh-CN" dirty="0"/>
          </a:p>
          <a:p>
            <a:endParaRPr lang="zh-CN" altLang="en-US" b="1" spc="-10" dirty="0">
              <a:solidFill>
                <a:srgbClr val="2E4860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6373CEA-0771-4640-82EA-055C62760F16}"/>
              </a:ext>
            </a:extLst>
          </p:cNvPr>
          <p:cNvCxnSpPr>
            <a:cxnSpLocks/>
          </p:cNvCxnSpPr>
          <p:nvPr/>
        </p:nvCxnSpPr>
        <p:spPr>
          <a:xfrm flipV="1">
            <a:off x="338741" y="1373909"/>
            <a:ext cx="3101883" cy="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E5E9810-6B94-481B-B76C-80DDBC23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1" y="1426297"/>
            <a:ext cx="3957106" cy="102591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7DCE511-2EAF-4F7C-8F39-CC9B44BF15F5}"/>
              </a:ext>
            </a:extLst>
          </p:cNvPr>
          <p:cNvSpPr/>
          <p:nvPr/>
        </p:nvSpPr>
        <p:spPr>
          <a:xfrm>
            <a:off x="455191" y="2675484"/>
            <a:ext cx="7417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 general, the regret bound is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). This is especially true for linear functions.</a:t>
            </a:r>
            <a:endParaRPr lang="en-US" altLang="zh-CN" dirty="0">
              <a:solidFill>
                <a:srgbClr val="000000"/>
              </a:solidFill>
              <a:latin typeface="CMR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MR10"/>
              </a:rPr>
              <a:t>The poor regret bound comes from the fact that </a:t>
            </a:r>
            <a:r>
              <a:rPr lang="en-US" altLang="zh-CN" i="1" dirty="0">
                <a:solidFill>
                  <a:srgbClr val="000000"/>
                </a:solidFill>
                <a:latin typeface="CMMI10"/>
              </a:rPr>
              <a:t>f</a:t>
            </a:r>
            <a:r>
              <a:rPr lang="en-US" altLang="zh-CN" sz="800" i="1" dirty="0">
                <a:solidFill>
                  <a:srgbClr val="000000"/>
                </a:solidFill>
                <a:latin typeface="CMMI7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CMMI10"/>
              </a:rPr>
              <a:t>w</a:t>
            </a:r>
            <a:r>
              <a:rPr lang="en-US" altLang="zh-CN" sz="800" i="1" dirty="0" err="1">
                <a:solidFill>
                  <a:srgbClr val="000000"/>
                </a:solidFill>
                <a:latin typeface="CMMI7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) </a:t>
            </a:r>
            <a:r>
              <a:rPr lang="en-US" altLang="zh-CN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en-US" altLang="zh-CN" i="1" dirty="0">
                <a:solidFill>
                  <a:srgbClr val="000000"/>
                </a:solidFill>
                <a:latin typeface="CMMI10"/>
              </a:rPr>
              <a:t>f</a:t>
            </a:r>
            <a:r>
              <a:rPr lang="en-US" altLang="zh-CN" sz="800" i="1" dirty="0">
                <a:solidFill>
                  <a:srgbClr val="000000"/>
                </a:solidFill>
                <a:latin typeface="CMMI7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CMMI10"/>
              </a:rPr>
              <a:t>w</a:t>
            </a:r>
            <a:r>
              <a:rPr lang="en-US" altLang="zh-CN" sz="800" i="1" dirty="0">
                <a:solidFill>
                  <a:srgbClr val="000000"/>
                </a:solidFill>
                <a:latin typeface="CMMI7"/>
              </a:rPr>
              <a:t>t</a:t>
            </a:r>
            <a:r>
              <a:rPr lang="en-US" altLang="zh-CN" sz="800" dirty="0">
                <a:solidFill>
                  <a:srgbClr val="000000"/>
                </a:solidFill>
                <a:latin typeface="CMR7"/>
              </a:rPr>
              <a:t>+1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) will be large if </a:t>
            </a:r>
            <a:r>
              <a:rPr lang="en-US" altLang="zh-CN" i="1" dirty="0">
                <a:solidFill>
                  <a:srgbClr val="000000"/>
                </a:solidFill>
                <a:latin typeface="CMMI10"/>
              </a:rPr>
              <a:t>w</a:t>
            </a:r>
            <a:r>
              <a:rPr lang="en-US" altLang="zh-CN" sz="800" i="1" dirty="0">
                <a:solidFill>
                  <a:srgbClr val="000000"/>
                </a:solidFill>
                <a:latin typeface="CMMI7"/>
              </a:rPr>
              <a:t>t</a:t>
            </a:r>
            <a:r>
              <a:rPr lang="en-US" altLang="zh-CN" sz="800" dirty="0">
                <a:solidFill>
                  <a:srgbClr val="000000"/>
                </a:solidFill>
                <a:latin typeface="CMR7"/>
              </a:rPr>
              <a:t>+1 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is far from </a:t>
            </a:r>
            <a:r>
              <a:rPr lang="en-US" altLang="zh-CN" i="1" dirty="0">
                <a:solidFill>
                  <a:srgbClr val="000000"/>
                </a:solidFill>
                <a:latin typeface="CMMI10"/>
              </a:rPr>
              <a:t>w</a:t>
            </a:r>
            <a:r>
              <a:rPr lang="en-US" altLang="zh-CN" sz="800" i="1" dirty="0">
                <a:solidFill>
                  <a:srgbClr val="000000"/>
                </a:solidFill>
                <a:latin typeface="CMMI7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adding regularization to improve the stability of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49680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989695D-02B3-404F-8B14-0ECAC2B8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656" y="103864"/>
            <a:ext cx="3531119" cy="20104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14503"/>
            <a:ext cx="5448299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565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Regularized Leader</a:t>
            </a:r>
            <a:endParaRPr lang="zh-CN" altLang="en-US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97BD23F5-6E9A-4D9C-8048-3E091A3C5576}"/>
              </a:ext>
            </a:extLst>
          </p:cNvPr>
          <p:cNvSpPr txBox="1"/>
          <p:nvPr/>
        </p:nvSpPr>
        <p:spPr>
          <a:xfrm>
            <a:off x="257384" y="952062"/>
            <a:ext cx="193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-10" dirty="0">
                <a:solidFill>
                  <a:srgbClr val="2E4860"/>
                </a:solidFill>
              </a:rPr>
              <a:t>algorithm</a:t>
            </a:r>
          </a:p>
          <a:p>
            <a:r>
              <a:rPr lang="en-US" altLang="zh-CN" b="1" spc="-10" dirty="0">
                <a:solidFill>
                  <a:srgbClr val="2E4860"/>
                </a:solidFill>
              </a:rPr>
              <a:t> </a:t>
            </a:r>
            <a:endParaRPr lang="zh-CN" altLang="en-US" b="1" spc="-10" dirty="0">
              <a:solidFill>
                <a:srgbClr val="2E4860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6373CEA-0771-4640-82EA-055C62760F16}"/>
              </a:ext>
            </a:extLst>
          </p:cNvPr>
          <p:cNvCxnSpPr>
            <a:cxnSpLocks/>
          </p:cNvCxnSpPr>
          <p:nvPr/>
        </p:nvCxnSpPr>
        <p:spPr>
          <a:xfrm>
            <a:off x="338741" y="1378671"/>
            <a:ext cx="51909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弦形 9231">
            <a:extLst>
              <a:ext uri="{FF2B5EF4-FFF2-40B4-BE49-F238E27FC236}">
                <a16:creationId xmlns:a16="http://schemas.microsoft.com/office/drawing/2014/main" id="{59C8C974-DA8E-4B31-9ED6-AD905898B467}"/>
              </a:ext>
            </a:extLst>
          </p:cNvPr>
          <p:cNvSpPr/>
          <p:nvPr/>
        </p:nvSpPr>
        <p:spPr>
          <a:xfrm rot="8057819">
            <a:off x="1905057" y="326765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06E34E-ACD3-45B5-96B1-69489BB6D598}"/>
              </a:ext>
            </a:extLst>
          </p:cNvPr>
          <p:cNvSpPr txBox="1"/>
          <p:nvPr/>
        </p:nvSpPr>
        <p:spPr>
          <a:xfrm>
            <a:off x="257384" y="3879088"/>
            <a:ext cx="729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are playing on round </a:t>
            </a:r>
            <a:r>
              <a:rPr lang="en-US" altLang="zh-CN" i="1" dirty="0"/>
              <a:t>t </a:t>
            </a:r>
            <a:r>
              <a:rPr lang="en-US" altLang="zh-CN" dirty="0"/>
              <a:t>the weight vector that minimizes the regret if the game stopped on round </a:t>
            </a:r>
            <a:r>
              <a:rPr lang="en-US" altLang="zh-CN" i="1" dirty="0"/>
              <a:t>t-</a:t>
            </a:r>
            <a:r>
              <a:rPr lang="en-US" altLang="zh-CN" dirty="0"/>
              <a:t>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use all the seen examples as a batch machine learning problem, and solve for the best weight vector.</a:t>
            </a:r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BBEB82-3627-4FDA-8425-9B6AA82EF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5" y="1805281"/>
            <a:ext cx="6908020" cy="9007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602E13-EC38-4991-B0CD-C0513BA9B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760" y="2842660"/>
            <a:ext cx="2737827" cy="7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5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4486758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610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Regret analysis </a:t>
            </a:r>
            <a:endParaRPr lang="zh-CN" altLang="en-US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97BD23F5-6E9A-4D9C-8048-3E091A3C5576}"/>
              </a:ext>
            </a:extLst>
          </p:cNvPr>
          <p:cNvSpPr txBox="1"/>
          <p:nvPr/>
        </p:nvSpPr>
        <p:spPr>
          <a:xfrm>
            <a:off x="257383" y="952062"/>
            <a:ext cx="334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Regret bound</a:t>
            </a:r>
            <a:endParaRPr lang="zh-CN" altLang="en-US" b="1" spc="-10" dirty="0">
              <a:solidFill>
                <a:srgbClr val="2E4860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6373CEA-0771-4640-82EA-055C62760F16}"/>
              </a:ext>
            </a:extLst>
          </p:cNvPr>
          <p:cNvCxnSpPr>
            <a:cxnSpLocks/>
          </p:cNvCxnSpPr>
          <p:nvPr/>
        </p:nvCxnSpPr>
        <p:spPr>
          <a:xfrm flipV="1">
            <a:off x="338741" y="1373909"/>
            <a:ext cx="3101883" cy="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8231B0B3-03B1-47D1-BE12-DCB701F0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3" y="1446343"/>
            <a:ext cx="8877132" cy="11332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6AD101-2BE1-4948-A86B-331CAC02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41" y="2812676"/>
            <a:ext cx="2819244" cy="6479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4753CF-B9AB-4677-B5E4-DD9B77126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934" y="2731680"/>
            <a:ext cx="3797977" cy="8099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7075DE-189B-4773-A1BB-5BE2EE4BC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450" y="3544747"/>
            <a:ext cx="6128065" cy="9588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30FBCF0-9FD8-492A-8B03-60D001B9F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04" y="3587428"/>
            <a:ext cx="2938481" cy="51855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557681-ACC2-415B-BEDE-89AAEFA0B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952" y="4333384"/>
            <a:ext cx="4202563" cy="8484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9AAC3D-7350-46DA-AB24-14672545EC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90" y="4278251"/>
            <a:ext cx="1380907" cy="5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5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4959457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6100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loss FTRL regret bound</a:t>
            </a:r>
          </a:p>
          <a:p>
            <a:endParaRPr lang="zh-CN" altLang="en-US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F407C3-B2BD-417F-803D-91DF756D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86" y="835008"/>
            <a:ext cx="2411854" cy="8760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DE1E4D-7582-4DAE-B2D2-173EA2F71499}"/>
              </a:ext>
            </a:extLst>
          </p:cNvPr>
          <p:cNvSpPr txBox="1"/>
          <p:nvPr/>
        </p:nvSpPr>
        <p:spPr>
          <a:xfrm>
            <a:off x="190500" y="110239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Linear loss function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2ABD7A-BEEB-4925-B696-A904A9CD9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58" y="995123"/>
            <a:ext cx="1576658" cy="62457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3B8C909-72E6-4CE2-897D-DCE1B4FB3DC8}"/>
              </a:ext>
            </a:extLst>
          </p:cNvPr>
          <p:cNvSpPr/>
          <p:nvPr/>
        </p:nvSpPr>
        <p:spPr>
          <a:xfrm>
            <a:off x="4516127" y="1122742"/>
            <a:ext cx="2172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MR10"/>
              </a:rPr>
              <a:t>regularization term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44AF581-C297-434B-B02F-03015656D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595" y="2131047"/>
            <a:ext cx="3656184" cy="87605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6CFC586-6512-44AF-8FFC-926844BB5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249" y="1490818"/>
            <a:ext cx="3730703" cy="74097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326FEC5-EFF4-4035-B5AC-72F8E0364F24}"/>
              </a:ext>
            </a:extLst>
          </p:cNvPr>
          <p:cNvSpPr txBox="1"/>
          <p:nvPr/>
        </p:nvSpPr>
        <p:spPr>
          <a:xfrm>
            <a:off x="190500" y="161969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Substituting to 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7BE299-538E-44BD-81AF-7B3E3BB02B04}"/>
              </a:ext>
            </a:extLst>
          </p:cNvPr>
          <p:cNvSpPr txBox="1"/>
          <p:nvPr/>
        </p:nvSpPr>
        <p:spPr>
          <a:xfrm>
            <a:off x="259080" y="239406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51A30F-E79B-4280-8234-2135E528FD1B}"/>
              </a:ext>
            </a:extLst>
          </p:cNvPr>
          <p:cNvSpPr/>
          <p:nvPr/>
        </p:nvSpPr>
        <p:spPr>
          <a:xfrm>
            <a:off x="217255" y="3246440"/>
            <a:ext cx="3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MR10"/>
              </a:rPr>
              <a:t>take the gradient and set it to 0: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76E3C7C-CCE4-4E5F-9799-6E7455AE1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5819" y="3122750"/>
            <a:ext cx="2665824" cy="60867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72487A4-EB57-4FC7-B8B4-62CAE1458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537" y="3697193"/>
            <a:ext cx="2241619" cy="69687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CA827CC-F4BC-4D44-92FE-B270C70C5E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675" y="4394070"/>
            <a:ext cx="8695730" cy="51098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48FAEAD-4053-4ADD-90AE-99B5F98478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4094" y="3782035"/>
            <a:ext cx="3944915" cy="56142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F8C7B68B-43E3-43AF-BEA0-9AADE1CA7A7F}"/>
              </a:ext>
            </a:extLst>
          </p:cNvPr>
          <p:cNvSpPr/>
          <p:nvPr/>
        </p:nvSpPr>
        <p:spPr>
          <a:xfrm>
            <a:off x="6898099" y="3383436"/>
            <a:ext cx="2779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Online Gradient Descent (OGD)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56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4503"/>
            <a:ext cx="4959457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6100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loss FTRL regret bound</a:t>
            </a:r>
          </a:p>
          <a:p>
            <a:endParaRPr lang="zh-CN" altLang="en-US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04A18A-D639-4061-AD14-4EE23EBC5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1" y="1310567"/>
            <a:ext cx="3728189" cy="9320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02A957-7C8F-49BA-AD12-123CE184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15" y="770900"/>
            <a:ext cx="4505649" cy="7454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9E6A0E-035D-4584-9214-EA3C9074B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864" y="899564"/>
            <a:ext cx="2652269" cy="51943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4728267-907C-4CC2-950F-2C06BDF10990}"/>
              </a:ext>
            </a:extLst>
          </p:cNvPr>
          <p:cNvSpPr/>
          <p:nvPr/>
        </p:nvSpPr>
        <p:spPr>
          <a:xfrm>
            <a:off x="455191" y="233445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MR10"/>
              </a:rPr>
              <a:t>whether this regret is sublinear.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MR10"/>
              </a:rPr>
              <a:t>this depends on the learning rate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MR10"/>
              </a:rPr>
              <a:t>too high , adversary can pick points such that we constantly oscillate around the optimal solution.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MR10"/>
              </a:rPr>
              <a:t>too small ,the adversary can pick an optimal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MR10"/>
              </a:rPr>
              <a:t>value far away from the initial value and we will never get there.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MR10"/>
              </a:rPr>
              <a:t>Pick an optimal step size.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76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4503"/>
            <a:ext cx="4959457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6100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loss FTRL regret bound</a:t>
            </a:r>
          </a:p>
          <a:p>
            <a:endParaRPr lang="zh-CN" altLang="en-US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201945-104D-4990-8F1F-A0013DF98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53" y="798773"/>
            <a:ext cx="6649445" cy="15079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9B33CF-2CDB-4EE7-9572-A0C397C5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0" y="2498271"/>
            <a:ext cx="6426320" cy="10940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6008E96-C3FB-4633-A5C4-D6330335E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15" y="3585448"/>
            <a:ext cx="6974586" cy="10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8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14503"/>
            <a:ext cx="6972299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16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由</a:t>
            </a:r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OGD</a:t>
            </a:r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导出的代表算法</a:t>
            </a:r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FOBOS</a:t>
            </a:r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RDA</a:t>
            </a:r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FTRL</a:t>
            </a: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3931C4-B0A3-4DB0-912E-67C8445DAF89}"/>
              </a:ext>
            </a:extLst>
          </p:cNvPr>
          <p:cNvSpPr/>
          <p:nvPr/>
        </p:nvSpPr>
        <p:spPr>
          <a:xfrm>
            <a:off x="897524" y="92107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一是稀疏性不够，即使加上了正则项也会因为浮点数相加而很难得到精确零值。这时可以采用截断法，比较流行的有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Truncated Gradient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以及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FOBOS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。二是不能处理非光滑函数，这时就需要用次梯度代替梯度，即 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SubGD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9757D6-6E1C-449D-B919-8761A55318C5}"/>
              </a:ext>
            </a:extLst>
          </p:cNvPr>
          <p:cNvSpPr/>
          <p:nvPr/>
        </p:nvSpPr>
        <p:spPr>
          <a:xfrm>
            <a:off x="897524" y="281267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SubGD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虽然能处理非光滑，但收敛速度慢，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FOBOS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通过向前看一步，有效提升了收敛速度。而且在加上正则项后通过软阙值截断，能达到较好的稀疏性。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RDA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也是 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SubGD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的加强版，相比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FOBOS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能达到更好的稀疏性，不过由于其中心化点是原点，可能会在预测我们已经见过的样本时有一定偏差。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7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6359978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16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FOBOS</a:t>
            </a:r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Forward-Backward Splitting </a:t>
            </a:r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98EE74-4345-4C0C-9C21-267BAFCA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30" y="990968"/>
            <a:ext cx="3235220" cy="61094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8301C3D-28DE-4569-952E-918D1C342D5A}"/>
              </a:ext>
            </a:extLst>
          </p:cNvPr>
          <p:cNvSpPr/>
          <p:nvPr/>
        </p:nvSpPr>
        <p:spPr>
          <a:xfrm>
            <a:off x="363323" y="1111773"/>
            <a:ext cx="2848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10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zh-CN" alt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spc="-10" dirty="0"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4D6E5C-65CD-4DDD-A429-82FB073D48D1}"/>
              </a:ext>
            </a:extLst>
          </p:cNvPr>
          <p:cNvSpPr/>
          <p:nvPr/>
        </p:nvSpPr>
        <p:spPr>
          <a:xfrm>
            <a:off x="363323" y="1720821"/>
            <a:ext cx="3354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10" dirty="0">
                <a:latin typeface="Arial" panose="020B0604020202020204" pitchFamily="34" charset="0"/>
                <a:cs typeface="Arial" panose="020B0604020202020204" pitchFamily="34" charset="0"/>
              </a:rPr>
              <a:t>Stochastic </a:t>
            </a:r>
            <a:r>
              <a:rPr lang="zh-CN" alt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spc="-10" dirty="0"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C8C1FC-7247-4F45-95B7-1B443DFA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088" y="1674654"/>
            <a:ext cx="3877993" cy="4616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DED5B1B-D7E4-445E-8EFC-D2483E058F80}"/>
              </a:ext>
            </a:extLst>
          </p:cNvPr>
          <p:cNvSpPr txBox="1"/>
          <p:nvPr/>
        </p:nvSpPr>
        <p:spPr>
          <a:xfrm>
            <a:off x="3788228" y="2174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要求光滑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18464AB-578D-433E-9F5B-83D754D05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337" y="3105316"/>
            <a:ext cx="2453964" cy="62065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E0A3288-F8E7-4166-8165-61918E7B594A}"/>
              </a:ext>
            </a:extLst>
          </p:cNvPr>
          <p:cNvSpPr/>
          <p:nvPr/>
        </p:nvSpPr>
        <p:spPr>
          <a:xfrm>
            <a:off x="324224" y="27301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Subgradient Descent (SubGD)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BF123A5-8CC3-4A8C-AB28-9728CF59E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337" y="2730182"/>
            <a:ext cx="2901744" cy="31030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85B9616-1202-40AA-9455-84CE67BDA8A3}"/>
              </a:ext>
            </a:extLst>
          </p:cNvPr>
          <p:cNvSpPr/>
          <p:nvPr/>
        </p:nvSpPr>
        <p:spPr>
          <a:xfrm>
            <a:off x="2240509" y="3896308"/>
            <a:ext cx="5468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收敛速度较慢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究其原因，由于损失函数非光滑，导致次梯度值会出现急剧变化，比如从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-1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跳到了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，尽管 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wt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wt+1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是很接近的，这就导致了收敛速度减慢。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89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6098720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16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FOBOS</a:t>
            </a:r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Forward-Backward Splitting </a:t>
            </a:r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301C3D-28DE-4569-952E-918D1C342D5A}"/>
              </a:ext>
            </a:extLst>
          </p:cNvPr>
          <p:cNvSpPr/>
          <p:nvPr/>
        </p:nvSpPr>
        <p:spPr>
          <a:xfrm>
            <a:off x="363323" y="1111773"/>
            <a:ext cx="5814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后向次梯度下降：</a:t>
            </a:r>
            <a:r>
              <a:rPr lang="zh-CN" altLang="en-US" dirty="0"/>
              <a:t>用 </a:t>
            </a:r>
            <a:r>
              <a:rPr lang="en-US" altLang="zh-CN" dirty="0"/>
              <a:t>t+1 </a:t>
            </a:r>
            <a:r>
              <a:rPr lang="zh-CN" altLang="en-US" dirty="0"/>
              <a:t>时刻的次梯度去更新得到 </a:t>
            </a:r>
            <a:r>
              <a:rPr lang="en-US" altLang="zh-CN" dirty="0"/>
              <a:t>wt+1</a:t>
            </a:r>
            <a:endParaRPr lang="en-US" altLang="zh-CN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0A3288-F8E7-4166-8165-61918E7B594A}"/>
              </a:ext>
            </a:extLst>
          </p:cNvPr>
          <p:cNvSpPr/>
          <p:nvPr/>
        </p:nvSpPr>
        <p:spPr>
          <a:xfrm>
            <a:off x="363323" y="176068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Fermat 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引理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B90F5A7-5B50-458A-A4DF-91439C3D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60" y="1645227"/>
            <a:ext cx="3340053" cy="68541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F12B14B-5548-4F93-8461-18B332A8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60" y="2571617"/>
            <a:ext cx="3805837" cy="78189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89F5A95-9F6B-43C6-9AA3-C4315C44C1DE}"/>
              </a:ext>
            </a:extLst>
          </p:cNvPr>
          <p:cNvSpPr/>
          <p:nvPr/>
        </p:nvSpPr>
        <p:spPr>
          <a:xfrm>
            <a:off x="407587" y="27449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更新式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59F41A3-733A-45C8-862B-6D682663F41D}"/>
              </a:ext>
            </a:extLst>
          </p:cNvPr>
          <p:cNvSpPr/>
          <p:nvPr/>
        </p:nvSpPr>
        <p:spPr>
          <a:xfrm>
            <a:off x="363323" y="39851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FOBO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Forward-Backward Splitting 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5BC99C8-D2E8-4364-9CC3-BFF6CAD28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226" y="3528576"/>
            <a:ext cx="3796772" cy="56149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35FBA91-B7C9-4E31-A10C-A369E5B94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003" y="4237239"/>
            <a:ext cx="2305897" cy="84954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75DFE46-0654-4BDE-8CED-5147C09A8DD4}"/>
              </a:ext>
            </a:extLst>
          </p:cNvPr>
          <p:cNvSpPr/>
          <p:nvPr/>
        </p:nvSpPr>
        <p:spPr>
          <a:xfrm>
            <a:off x="6001939" y="27896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对于光滑项梯度下降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对于非光滑项后向次梯度下降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74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55380" y="1442873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88727" y="1556980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6098720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16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FOBOS</a:t>
            </a:r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Forward-Backward Splitting </a:t>
            </a:r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59F41A3-733A-45C8-862B-6D682663F41D}"/>
              </a:ext>
            </a:extLst>
          </p:cNvPr>
          <p:cNvSpPr/>
          <p:nvPr/>
        </p:nvSpPr>
        <p:spPr>
          <a:xfrm>
            <a:off x="93901" y="11470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FOBO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Forward-Backward Splitting 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83C938A-BBBB-4222-85A9-B229B9C04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119" y="863789"/>
            <a:ext cx="4912093" cy="1115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D8E1B1-ED75-4DFB-BEE4-B9F83B97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05" y="3573794"/>
            <a:ext cx="7802990" cy="12983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C54D54-FD49-438F-B4D8-5854EFCAB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087" y="2397164"/>
            <a:ext cx="5617727" cy="8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6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3448371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353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zh-CN" altLang="en-US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455191" y="1411936"/>
            <a:ext cx="0" cy="13312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9813" y="1376198"/>
            <a:ext cx="7127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computer science, online machine learning is a method of machine learning in which data becomes available in a </a:t>
            </a:r>
            <a:r>
              <a:rPr lang="en-US" altLang="zh-CN" u="sng" dirty="0">
                <a:solidFill>
                  <a:srgbClr val="FF0000"/>
                </a:solidFill>
              </a:rPr>
              <a:t>sequential order</a:t>
            </a:r>
            <a:r>
              <a:rPr lang="en-US" altLang="zh-CN" u="sng" dirty="0"/>
              <a:t> </a:t>
            </a:r>
            <a:r>
              <a:rPr lang="en-US" altLang="zh-CN" dirty="0"/>
              <a:t>and is used to </a:t>
            </a:r>
            <a:r>
              <a:rPr lang="en-US" altLang="zh-CN" u="sng" dirty="0">
                <a:solidFill>
                  <a:srgbClr val="FF0000"/>
                </a:solidFill>
              </a:rPr>
              <a:t>update our best predictor for future data at each step</a:t>
            </a:r>
            <a:r>
              <a:rPr lang="en-US" altLang="zh-CN" dirty="0"/>
              <a:t>, as opposed to batch learning techniques which generate the best predictor by learning on the entire training data set at once.</a:t>
            </a:r>
            <a:endParaRPr lang="en-US" altLang="zh-CN" sz="2400" spc="-40" dirty="0"/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9EA23E-0B59-4E75-AD15-0692EF0B4DD5}"/>
              </a:ext>
            </a:extLst>
          </p:cNvPr>
          <p:cNvSpPr txBox="1"/>
          <p:nvPr/>
        </p:nvSpPr>
        <p:spPr>
          <a:xfrm>
            <a:off x="559813" y="3311999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Minimize the cumulative loss doesn’t work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CFC57C-5148-428A-8FB1-BBC34723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16" y="3934233"/>
            <a:ext cx="2948815" cy="11940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980F92-6598-44C3-9E10-1753A322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0" y="3908897"/>
            <a:ext cx="4729673" cy="10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3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6098720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16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TG(Truncated Gradient)</a:t>
            </a: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305F38-7CCA-4A8B-A45A-713CF8D6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0" y="1094772"/>
            <a:ext cx="4819761" cy="11311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639E999-9683-4E28-AAC3-5F9F64448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93" y="2571750"/>
            <a:ext cx="2194868" cy="18302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3608794-70C2-458D-9CF2-A234C1280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742" y="2719862"/>
            <a:ext cx="5267257" cy="12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80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6098720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16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FOBOS</a:t>
            </a:r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Forward-Backward Splitting </a:t>
            </a:r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5BC99C8-D2E8-4364-9CC3-BFF6CAD2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3" y="1038525"/>
            <a:ext cx="3796772" cy="5614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2A2A804-7443-4A44-869C-B45CB5229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27" y="1746985"/>
            <a:ext cx="3067208" cy="10541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C293073-DDFA-4AF3-84DA-CB3CD1556704}"/>
              </a:ext>
            </a:extLst>
          </p:cNvPr>
          <p:cNvSpPr txBox="1"/>
          <p:nvPr/>
        </p:nvSpPr>
        <p:spPr>
          <a:xfrm>
            <a:off x="3672523" y="1768073"/>
            <a:ext cx="343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当正则项为 </a:t>
            </a:r>
            <a:r>
              <a:rPr lang="en-US" altLang="zh-CN" dirty="0"/>
              <a:t>L1 </a:t>
            </a:r>
            <a:r>
              <a:rPr lang="zh-CN" altLang="en-US" dirty="0"/>
              <a:t>的时候，我们把它的邻近算子称为软阙值算子 </a:t>
            </a:r>
            <a:r>
              <a:rPr lang="en-US" altLang="zh-CN" dirty="0"/>
              <a:t>T</a:t>
            </a:r>
            <a:r>
              <a:rPr lang="el-GR" altLang="zh-CN" dirty="0"/>
              <a:t>α</a:t>
            </a:r>
            <a:r>
              <a:rPr lang="zh-CN" altLang="el-GR" dirty="0"/>
              <a:t>（</a:t>
            </a:r>
            <a:r>
              <a:rPr lang="en-US" altLang="zh-CN" dirty="0"/>
              <a:t>soft-thresholding operator</a:t>
            </a:r>
            <a:r>
              <a:rPr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C0A9D10-B9E1-4A06-899E-6AA109973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90" y="3055475"/>
            <a:ext cx="2194868" cy="18302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D3C451B-FCA4-40C2-BDCD-EC87AD901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343" y="3441606"/>
            <a:ext cx="5546467" cy="5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57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8727" y="1556980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14503"/>
            <a:ext cx="7431313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8447" y="321853"/>
            <a:ext cx="816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L1-FOBOS</a:t>
            </a:r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Forward-Backward Splitting </a:t>
            </a:r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59F41A3-733A-45C8-862B-6D682663F41D}"/>
              </a:ext>
            </a:extLst>
          </p:cNvPr>
          <p:cNvSpPr/>
          <p:nvPr/>
        </p:nvSpPr>
        <p:spPr>
          <a:xfrm>
            <a:off x="93901" y="11470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FOBO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Forward-Backward Splitting 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C54D54-FD49-438F-B4D8-5854EFCA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273" y="962394"/>
            <a:ext cx="5617727" cy="8310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54661D7-32D1-4252-9177-B7014839A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20" y="3874843"/>
            <a:ext cx="8181152" cy="105415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6E2E68C-B06A-4218-9CE0-1E5CE8789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60" y="2343467"/>
            <a:ext cx="6190067" cy="13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75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8727" y="1556980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14503"/>
            <a:ext cx="7431313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8447" y="321853"/>
            <a:ext cx="816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L1-FOBOS</a:t>
            </a:r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Forward-Backward Splitting </a:t>
            </a:r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59F41A3-733A-45C8-862B-6D682663F41D}"/>
              </a:ext>
            </a:extLst>
          </p:cNvPr>
          <p:cNvSpPr/>
          <p:nvPr/>
        </p:nvSpPr>
        <p:spPr>
          <a:xfrm>
            <a:off x="93901" y="11470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FOBO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Forward-Backward Splitting 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BB2F212-884F-4F3B-B9E8-8A57217B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05" y="1793418"/>
            <a:ext cx="5976042" cy="2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32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8727" y="1556980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6098720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16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Regularized Dual Averaging</a:t>
            </a: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7D42D1-5203-4967-83E2-847842B4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063" y="2273731"/>
            <a:ext cx="4309245" cy="26552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1F23B64-A62B-46E5-B764-7DBBF442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063" y="1243562"/>
            <a:ext cx="2597639" cy="8127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12E1918-0701-4F98-8BC4-AB62F9A6D696}"/>
              </a:ext>
            </a:extLst>
          </p:cNvPr>
          <p:cNvSpPr/>
          <p:nvPr/>
        </p:nvSpPr>
        <p:spPr>
          <a:xfrm>
            <a:off x="382860" y="2247883"/>
            <a:ext cx="2809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老的次梯度相比新的次梯度有更高的权重，这显然不合理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BBE35A-F672-4B3F-8A44-D221525D34A8}"/>
              </a:ext>
            </a:extLst>
          </p:cNvPr>
          <p:cNvSpPr/>
          <p:nvPr/>
        </p:nvSpPr>
        <p:spPr>
          <a:xfrm>
            <a:off x="5331279" y="4474029"/>
            <a:ext cx="155121" cy="39807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E0BF51-C8AD-48DA-9640-0E74DD37AEC3}"/>
              </a:ext>
            </a:extLst>
          </p:cNvPr>
          <p:cNvSpPr/>
          <p:nvPr/>
        </p:nvSpPr>
        <p:spPr>
          <a:xfrm>
            <a:off x="6115456" y="4536363"/>
            <a:ext cx="155121" cy="39807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7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8727" y="1556980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6098720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16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Regularized Dual Averaging</a:t>
            </a: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2E1918-0701-4F98-8BC4-AB62F9A6D696}"/>
              </a:ext>
            </a:extLst>
          </p:cNvPr>
          <p:cNvSpPr/>
          <p:nvPr/>
        </p:nvSpPr>
        <p:spPr>
          <a:xfrm>
            <a:off x="240219" y="1403092"/>
            <a:ext cx="2809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对偶平均（</a:t>
            </a:r>
            <a:r>
              <a:rPr lang="en-US" altLang="zh-CN" b="1" dirty="0"/>
              <a:t>Dual Averaging</a:t>
            </a:r>
            <a:r>
              <a:rPr lang="zh-CN" altLang="en-US" b="1" dirty="0"/>
              <a:t>）</a:t>
            </a:r>
            <a:r>
              <a:rPr lang="zh-CN" altLang="en-US" dirty="0"/>
              <a:t>通过赋予所有次梯度同等权重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F4AB4D-F875-442C-92BA-A512237F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034" y="1160075"/>
            <a:ext cx="1410178" cy="7938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BDAA85-A63A-4407-B283-513EC1C2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030" y="2008924"/>
            <a:ext cx="4607221" cy="135950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D1740A0-DA73-4B78-878F-E25440D6C3ED}"/>
              </a:ext>
            </a:extLst>
          </p:cNvPr>
          <p:cNvSpPr/>
          <p:nvPr/>
        </p:nvSpPr>
        <p:spPr>
          <a:xfrm>
            <a:off x="160564" y="29009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为了得到稀疏解，</a:t>
            </a:r>
            <a:endParaRPr lang="en-US" altLang="zh-CN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正则对偶平均（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Regularized Dual Averaging (RDA)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F63C8F-29FE-45A0-BCDF-77BC94ABD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146" y="3474518"/>
            <a:ext cx="4400988" cy="7858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E1A1108-EEDC-48E4-B544-C651B4F74B2B}"/>
              </a:ext>
            </a:extLst>
          </p:cNvPr>
          <p:cNvSpPr txBox="1"/>
          <p:nvPr/>
        </p:nvSpPr>
        <p:spPr>
          <a:xfrm>
            <a:off x="272956" y="3912454"/>
            <a:ext cx="302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RDA </a:t>
            </a:r>
            <a:r>
              <a:rPr lang="zh-CN" altLang="en-US" dirty="0"/>
              <a:t>增加了一个正则项 </a:t>
            </a:r>
            <a:r>
              <a:rPr lang="en-US" altLang="zh-CN" dirty="0"/>
              <a:t>Ψ </a:t>
            </a:r>
            <a:r>
              <a:rPr lang="zh-CN" altLang="en-US" dirty="0"/>
              <a:t>，用一个强凸函数 </a:t>
            </a:r>
            <a:r>
              <a:rPr lang="en-US" altLang="zh-CN" dirty="0"/>
              <a:t>h </a:t>
            </a:r>
            <a:r>
              <a:rPr lang="zh-CN" altLang="en-US" dirty="0"/>
              <a:t>替代了原先的二阶范数</a:t>
            </a:r>
          </a:p>
        </p:txBody>
      </p:sp>
    </p:spTree>
    <p:extLst>
      <p:ext uri="{BB962C8B-B14F-4D97-AF65-F5344CB8AC3E}">
        <p14:creationId xmlns:p14="http://schemas.microsoft.com/office/powerpoint/2010/main" val="4142952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8727" y="1556980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6098720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16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L1_Regularized Dual Averaging</a:t>
            </a: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1E54FE-4B83-4510-969B-2076C217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64" y="817588"/>
            <a:ext cx="7297425" cy="12691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E6BA111-1A96-4870-A00A-DC38B2F6C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567" y="1864757"/>
            <a:ext cx="5232669" cy="31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94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8727" y="1556980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6098720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16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比较引出</a:t>
            </a:r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FTRL</a:t>
            </a: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95BD50-1806-4FE5-8DEA-EC31A492274E}"/>
              </a:ext>
            </a:extLst>
          </p:cNvPr>
          <p:cNvSpPr txBox="1"/>
          <p:nvPr/>
        </p:nvSpPr>
        <p:spPr>
          <a:xfrm>
            <a:off x="1073531" y="1086300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L1_FOBOS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B925A3-D678-47F4-8502-5946EBDC5EED}"/>
              </a:ext>
            </a:extLst>
          </p:cNvPr>
          <p:cNvSpPr/>
          <p:nvPr/>
        </p:nvSpPr>
        <p:spPr>
          <a:xfrm>
            <a:off x="1073531" y="165554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L1_RDA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283C2C-E54E-4FA6-9F9E-6A80D7B49857}"/>
              </a:ext>
            </a:extLst>
          </p:cNvPr>
          <p:cNvSpPr txBox="1"/>
          <p:nvPr/>
        </p:nvSpPr>
        <p:spPr>
          <a:xfrm>
            <a:off x="1063078" y="2378121"/>
            <a:ext cx="7433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第一项：损失函数的一阶近似，</a:t>
            </a:r>
            <a:r>
              <a:rPr lang="en-US" altLang="zh-CN" dirty="0"/>
              <a:t>FOBOS</a:t>
            </a:r>
            <a:r>
              <a:rPr lang="zh-CN" altLang="en-US" dirty="0"/>
              <a:t>只对最近的梯度，但</a:t>
            </a:r>
            <a:r>
              <a:rPr lang="en-US" altLang="zh-CN" dirty="0"/>
              <a:t>RDA</a:t>
            </a:r>
            <a:r>
              <a:rPr lang="zh-CN" altLang="en-US" dirty="0"/>
              <a:t>针对了过去所有的梯度</a:t>
            </a:r>
            <a:endParaRPr lang="en-US" altLang="zh-CN" dirty="0"/>
          </a:p>
          <a:p>
            <a:r>
              <a:rPr lang="zh-CN" altLang="en-US" dirty="0"/>
              <a:t>第二项</a:t>
            </a:r>
            <a:r>
              <a:rPr lang="en-US" altLang="zh-CN" dirty="0"/>
              <a:t>:</a:t>
            </a:r>
            <a:r>
              <a:rPr lang="zh-CN" altLang="en-US" dirty="0"/>
              <a:t>非光滑的正则项，</a:t>
            </a:r>
            <a:r>
              <a:rPr lang="en-US" altLang="zh-CN" dirty="0"/>
              <a:t>FOBOS</a:t>
            </a:r>
            <a:r>
              <a:rPr lang="zh-CN" altLang="en-US" dirty="0"/>
              <a:t>只针对当前的，但</a:t>
            </a:r>
            <a:r>
              <a:rPr lang="en-US" altLang="zh-CN" dirty="0"/>
              <a:t>RDA</a:t>
            </a:r>
            <a:r>
              <a:rPr lang="zh-CN" altLang="en-US" dirty="0"/>
              <a:t>做了累计</a:t>
            </a:r>
            <a:endParaRPr lang="en-US" altLang="zh-CN" dirty="0"/>
          </a:p>
          <a:p>
            <a:r>
              <a:rPr lang="zh-CN" altLang="en-US" dirty="0"/>
              <a:t>第三项：强凸正则项，</a:t>
            </a:r>
            <a:r>
              <a:rPr lang="en-US" altLang="zh-CN" dirty="0"/>
              <a:t>FOBOS </a:t>
            </a:r>
            <a:r>
              <a:rPr lang="zh-CN" altLang="en-US" dirty="0"/>
              <a:t>强凸项中心化点为 </a:t>
            </a:r>
            <a:r>
              <a:rPr lang="en-US" altLang="zh-CN" dirty="0" err="1"/>
              <a:t>wt</a:t>
            </a:r>
            <a:r>
              <a:rPr lang="zh-CN" altLang="en-US" dirty="0"/>
              <a:t>，而 </a:t>
            </a:r>
            <a:r>
              <a:rPr lang="en-US" altLang="zh-CN" dirty="0"/>
              <a:t>RDA </a:t>
            </a:r>
            <a:r>
              <a:rPr lang="zh-CN" altLang="en-US" dirty="0"/>
              <a:t>的中心化点为 </a:t>
            </a:r>
            <a:r>
              <a:rPr lang="en-US" altLang="zh-CN" dirty="0"/>
              <a:t>0</a:t>
            </a:r>
            <a:r>
              <a:rPr lang="zh-CN" altLang="en-US" dirty="0"/>
              <a:t>，即</a:t>
            </a:r>
            <a:r>
              <a:rPr lang="en-US" altLang="zh-CN" dirty="0"/>
              <a:t>FPBOS</a:t>
            </a:r>
            <a:r>
              <a:rPr lang="zh-CN" altLang="en-US" dirty="0"/>
              <a:t>的</a:t>
            </a:r>
            <a:r>
              <a:rPr lang="en-US" altLang="zh-CN" dirty="0"/>
              <a:t>W</a:t>
            </a:r>
            <a:r>
              <a:rPr lang="zh-CN" altLang="en-US" dirty="0"/>
              <a:t>只能在前一个</a:t>
            </a:r>
            <a:r>
              <a:rPr lang="en-US" altLang="zh-CN" dirty="0"/>
              <a:t>W</a:t>
            </a:r>
            <a:r>
              <a:rPr lang="zh-CN" altLang="en-US" dirty="0"/>
              <a:t>附近，而</a:t>
            </a:r>
            <a:r>
              <a:rPr lang="en-US" altLang="zh-CN" dirty="0"/>
              <a:t>RDA</a:t>
            </a:r>
            <a:r>
              <a:rPr lang="zh-CN" altLang="en-US" dirty="0"/>
              <a:t>限制在</a:t>
            </a:r>
            <a:r>
              <a:rPr lang="en-US" altLang="zh-CN" dirty="0"/>
              <a:t>0</a:t>
            </a:r>
            <a:r>
              <a:rPr lang="zh-CN" altLang="en-US" dirty="0"/>
              <a:t>附近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7CF8DB42-8A7F-40B5-9FEE-1C781ABB0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618371"/>
              </p:ext>
            </p:extLst>
          </p:nvPr>
        </p:nvGraphicFramePr>
        <p:xfrm>
          <a:off x="4514850" y="248126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48126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>
            <a:extLst>
              <a:ext uri="{FF2B5EF4-FFF2-40B4-BE49-F238E27FC236}">
                <a16:creationId xmlns:a16="http://schemas.microsoft.com/office/drawing/2014/main" id="{543A86A1-AC63-4D78-9EFD-2DE4B4170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293" y="725934"/>
            <a:ext cx="4759434" cy="1719676"/>
          </a:xfrm>
          <a:prstGeom prst="rect">
            <a:avLst/>
          </a:prstGeom>
        </p:spPr>
      </p:pic>
      <p:pic>
        <p:nvPicPr>
          <p:cNvPr id="9216" name="图片 9215">
            <a:extLst>
              <a:ext uri="{FF2B5EF4-FFF2-40B4-BE49-F238E27FC236}">
                <a16:creationId xmlns:a16="http://schemas.microsoft.com/office/drawing/2014/main" id="{D22EAE07-6E6E-469F-885A-074DBFF5D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361" y="3872156"/>
            <a:ext cx="4974377" cy="1073548"/>
          </a:xfrm>
          <a:prstGeom prst="rect">
            <a:avLst/>
          </a:prstGeom>
        </p:spPr>
      </p:pic>
      <p:pic>
        <p:nvPicPr>
          <p:cNvPr id="9217" name="图片 9216">
            <a:extLst>
              <a:ext uri="{FF2B5EF4-FFF2-40B4-BE49-F238E27FC236}">
                <a16:creationId xmlns:a16="http://schemas.microsoft.com/office/drawing/2014/main" id="{AD3224B1-6FED-419E-A5AF-A2664C510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914" y="3872156"/>
            <a:ext cx="2708931" cy="391653"/>
          </a:xfrm>
          <a:prstGeom prst="rect">
            <a:avLst/>
          </a:prstGeom>
        </p:spPr>
      </p:pic>
      <p:sp>
        <p:nvSpPr>
          <p:cNvPr id="9218" name="矩形 9217">
            <a:extLst>
              <a:ext uri="{FF2B5EF4-FFF2-40B4-BE49-F238E27FC236}">
                <a16:creationId xmlns:a16="http://schemas.microsoft.com/office/drawing/2014/main" id="{6BA06319-3954-490C-A59E-EBE7F914A985}"/>
              </a:ext>
            </a:extLst>
          </p:cNvPr>
          <p:cNvSpPr/>
          <p:nvPr/>
        </p:nvSpPr>
        <p:spPr>
          <a:xfrm>
            <a:off x="101600" y="4408930"/>
            <a:ext cx="416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次梯度估计的存在才导致了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FOBOS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的稀疏性不如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RDA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来得好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991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1070" y="1556980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6098720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16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比较引出</a:t>
            </a:r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FTRL</a:t>
            </a:r>
          </a:p>
        </p:txBody>
      </p:sp>
      <p:sp>
        <p:nvSpPr>
          <p:cNvPr id="9232" name="弦形 9231"/>
          <p:cNvSpPr/>
          <p:nvPr/>
        </p:nvSpPr>
        <p:spPr>
          <a:xfrm rot="8057819">
            <a:off x="1145248" y="2154720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5017981-CCB6-4236-A102-9F28B07C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930" y="960297"/>
            <a:ext cx="5802739" cy="119336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295BD50-1806-4FE5-8DEA-EC31A492274E}"/>
              </a:ext>
            </a:extLst>
          </p:cNvPr>
          <p:cNvSpPr txBox="1"/>
          <p:nvPr/>
        </p:nvSpPr>
        <p:spPr>
          <a:xfrm>
            <a:off x="313722" y="1187648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L1_FOBOS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B925A3-D678-47F4-8502-5946EBDC5EED}"/>
              </a:ext>
            </a:extLst>
          </p:cNvPr>
          <p:cNvSpPr/>
          <p:nvPr/>
        </p:nvSpPr>
        <p:spPr>
          <a:xfrm>
            <a:off x="313722" y="175689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L1_RDA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436E6B-26A2-4F2C-B6A2-0358E11741F2}"/>
              </a:ext>
            </a:extLst>
          </p:cNvPr>
          <p:cNvSpPr txBox="1"/>
          <p:nvPr/>
        </p:nvSpPr>
        <p:spPr>
          <a:xfrm>
            <a:off x="300026" y="2508038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L1_FTRL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7CF8DB42-8A7F-40B5-9FEE-1C781ABB0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190334"/>
              </p:ext>
            </p:extLst>
          </p:nvPr>
        </p:nvGraphicFramePr>
        <p:xfrm>
          <a:off x="3847193" y="248126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7CF8DB42-8A7F-40B5-9FEE-1C781ABB09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7193" y="248126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>
            <a:extLst>
              <a:ext uri="{FF2B5EF4-FFF2-40B4-BE49-F238E27FC236}">
                <a16:creationId xmlns:a16="http://schemas.microsoft.com/office/drawing/2014/main" id="{A3B56EC5-24CE-43AB-9554-BAF4AD45657E}"/>
              </a:ext>
            </a:extLst>
          </p:cNvPr>
          <p:cNvGrpSpPr/>
          <p:nvPr/>
        </p:nvGrpSpPr>
        <p:grpSpPr>
          <a:xfrm>
            <a:off x="2184692" y="2359081"/>
            <a:ext cx="5802739" cy="988276"/>
            <a:chOff x="2577473" y="4057200"/>
            <a:chExt cx="4868356" cy="717587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977E7A41-BBC8-44E4-AD8F-50088C2F9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77473" y="4057200"/>
              <a:ext cx="2927500" cy="717587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7D613C4D-1E0D-42FC-B591-A7F8A4525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04973" y="4074936"/>
              <a:ext cx="1940856" cy="682113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98B9BD-3D95-4E17-9E10-79ABD57A70B2}"/>
              </a:ext>
            </a:extLst>
          </p:cNvPr>
          <p:cNvSpPr txBox="1"/>
          <p:nvPr/>
        </p:nvSpPr>
        <p:spPr>
          <a:xfrm>
            <a:off x="2092540" y="3771186"/>
            <a:ext cx="338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精度和稀疏性都有提升</a:t>
            </a:r>
          </a:p>
        </p:txBody>
      </p:sp>
    </p:spTree>
    <p:extLst>
      <p:ext uri="{BB962C8B-B14F-4D97-AF65-F5344CB8AC3E}">
        <p14:creationId xmlns:p14="http://schemas.microsoft.com/office/powerpoint/2010/main" val="1793485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8727" y="1556980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6098720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16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L1_FTRL</a:t>
            </a: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7CF8DB42-8A7F-40B5-9FEE-1C781ABB0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48126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7CF8DB42-8A7F-40B5-9FEE-1C781ABB09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48126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543A88A6-E39B-4320-A559-169C46D0E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4585" y="789950"/>
            <a:ext cx="5636344" cy="10757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50541C0-7848-4DD9-993E-868C3E27F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350" y="1814463"/>
            <a:ext cx="5118697" cy="328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0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3448371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353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CFC57C-5148-428A-8FB1-BBC34723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7" y="1207361"/>
            <a:ext cx="2948815" cy="11940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980F92-6598-44C3-9E10-1753A322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89" y="3036608"/>
            <a:ext cx="5785284" cy="12496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ED9F015-980D-4CC4-AB3E-38A9235CD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77" y="3019509"/>
            <a:ext cx="4498523" cy="15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70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579120"/>
            <a:ext cx="384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2E4860"/>
                </a:solidFill>
              </a:rPr>
              <a:t>Thank you!</a:t>
            </a:r>
            <a:endParaRPr lang="zh-CN" altLang="en-US" sz="6000" b="1" dirty="0">
              <a:solidFill>
                <a:srgbClr val="2E48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5181" y="3707903"/>
            <a:ext cx="21563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our website!</a:t>
            </a:r>
          </a:p>
          <a:p>
            <a:pPr algn="ctr"/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 here)</a:t>
            </a:r>
            <a:endParaRPr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1975" y="2643188"/>
            <a:ext cx="4600575" cy="0"/>
          </a:xfrm>
          <a:prstGeom prst="line">
            <a:avLst/>
          </a:prstGeom>
          <a:ln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2925" y="547683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2925" y="4124810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6624638" y="1326356"/>
            <a:ext cx="1092993" cy="1090613"/>
          </a:xfrm>
          <a:prstGeom prst="line">
            <a:avLst/>
          </a:prstGeom>
          <a:ln>
            <a:solidFill>
              <a:srgbClr val="F8C9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93694" y="2445154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8C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Logo</a:t>
            </a:r>
            <a:endParaRPr lang="zh-CN" altLang="en-US" sz="900" dirty="0">
              <a:solidFill>
                <a:srgbClr val="F8C9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745954" y="521906"/>
            <a:ext cx="2839245" cy="2839245"/>
          </a:xfrm>
          <a:prstGeom prst="ellipse">
            <a:avLst/>
          </a:prstGeom>
          <a:noFill/>
          <a:ln w="9525"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3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3448371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353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zh-CN" altLang="en-US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97BD23F5-6E9A-4D9C-8048-3E091A3C5576}"/>
              </a:ext>
            </a:extLst>
          </p:cNvPr>
          <p:cNvSpPr txBox="1"/>
          <p:nvPr/>
        </p:nvSpPr>
        <p:spPr>
          <a:xfrm>
            <a:off x="257384" y="952062"/>
            <a:ext cx="19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-10" dirty="0">
                <a:solidFill>
                  <a:srgbClr val="2E4860"/>
                </a:solidFill>
              </a:rPr>
              <a:t>regret </a:t>
            </a:r>
            <a:endParaRPr lang="zh-CN" altLang="en-US" b="1" spc="-10" dirty="0">
              <a:solidFill>
                <a:srgbClr val="2E4860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6373CEA-0771-4640-82EA-055C62760F16}"/>
              </a:ext>
            </a:extLst>
          </p:cNvPr>
          <p:cNvCxnSpPr>
            <a:cxnSpLocks/>
          </p:cNvCxnSpPr>
          <p:nvPr/>
        </p:nvCxnSpPr>
        <p:spPr>
          <a:xfrm flipV="1">
            <a:off x="338741" y="1372514"/>
            <a:ext cx="7719408" cy="6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D2ABDE42-1AF2-46EC-99F2-BA537B7F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4" y="1404965"/>
            <a:ext cx="4228136" cy="11335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0C9817E-A63C-4DAB-8481-B0D59295F0BC}"/>
              </a:ext>
            </a:extLst>
          </p:cNvPr>
          <p:cNvSpPr txBox="1"/>
          <p:nvPr/>
        </p:nvSpPr>
        <p:spPr>
          <a:xfrm>
            <a:off x="338741" y="2577393"/>
            <a:ext cx="7915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difference between the real </a:t>
            </a:r>
            <a:r>
              <a:rPr lang="en-US" altLang="zh-CN" dirty="0">
                <a:solidFill>
                  <a:srgbClr val="FF0000"/>
                </a:solidFill>
              </a:rPr>
              <a:t>cumulative loss </a:t>
            </a:r>
            <a:r>
              <a:rPr lang="en-US" altLang="zh-CN" dirty="0"/>
              <a:t>and this minimum cumulative loss </a:t>
            </a:r>
            <a:r>
              <a:rPr lang="en-US" altLang="zh-CN" dirty="0">
                <a:solidFill>
                  <a:srgbClr val="FF0000"/>
                </a:solidFill>
              </a:rPr>
              <a:t>for fixed hypothesis in hindsight is </a:t>
            </a:r>
            <a:r>
              <a:rPr lang="en-US" altLang="zh-CN" dirty="0"/>
              <a:t>defined as </a:t>
            </a:r>
            <a:r>
              <a:rPr lang="en-US" altLang="zh-CN" i="1" dirty="0"/>
              <a:t>regret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regret </a:t>
            </a:r>
            <a:r>
              <a:rPr lang="en-US" altLang="zh-CN" dirty="0">
                <a:solidFill>
                  <a:srgbClr val="FF0000"/>
                </a:solidFill>
              </a:rPr>
              <a:t>grows linearly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 = Ω(</a:t>
            </a:r>
            <a:r>
              <a:rPr lang="en-US" altLang="zh-CN" i="1" dirty="0"/>
              <a:t>T</a:t>
            </a:r>
            <a:r>
              <a:rPr lang="en-US" altLang="zh-CN" dirty="0"/>
              <a:t>), the player is not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regret </a:t>
            </a:r>
            <a:r>
              <a:rPr lang="en-US" altLang="zh-CN" dirty="0">
                <a:solidFill>
                  <a:srgbClr val="FF0000"/>
                </a:solidFill>
              </a:rPr>
              <a:t>grows sub-linearly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 =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), the player is learning and its prediction accuracy is improving. The regret per round goes to zeros as </a:t>
            </a:r>
            <a:r>
              <a:rPr lang="en-US" altLang="zh-CN" i="1" dirty="0"/>
              <a:t>T </a:t>
            </a:r>
            <a:r>
              <a:rPr lang="en-US" altLang="zh-CN" dirty="0"/>
              <a:t>goes to infinity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Regret bound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B9F3A0-9074-45BD-87DE-91AADC35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45" y="4002026"/>
            <a:ext cx="3179772" cy="7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6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4633992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565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Leader</a:t>
            </a:r>
            <a:endParaRPr lang="zh-CN" altLang="en-US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97BD23F5-6E9A-4D9C-8048-3E091A3C5576}"/>
              </a:ext>
            </a:extLst>
          </p:cNvPr>
          <p:cNvSpPr txBox="1"/>
          <p:nvPr/>
        </p:nvSpPr>
        <p:spPr>
          <a:xfrm>
            <a:off x="257384" y="952062"/>
            <a:ext cx="193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-10" dirty="0">
                <a:solidFill>
                  <a:srgbClr val="2E4860"/>
                </a:solidFill>
              </a:rPr>
              <a:t>algorithm</a:t>
            </a:r>
          </a:p>
          <a:p>
            <a:r>
              <a:rPr lang="en-US" altLang="zh-CN" b="1" spc="-10" dirty="0">
                <a:solidFill>
                  <a:srgbClr val="2E4860"/>
                </a:solidFill>
              </a:rPr>
              <a:t> </a:t>
            </a:r>
            <a:endParaRPr lang="zh-CN" altLang="en-US" b="1" spc="-10" dirty="0">
              <a:solidFill>
                <a:srgbClr val="2E4860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6373CEA-0771-4640-82EA-055C62760F16}"/>
              </a:ext>
            </a:extLst>
          </p:cNvPr>
          <p:cNvCxnSpPr>
            <a:cxnSpLocks/>
          </p:cNvCxnSpPr>
          <p:nvPr/>
        </p:nvCxnSpPr>
        <p:spPr>
          <a:xfrm flipV="1">
            <a:off x="338741" y="1313543"/>
            <a:ext cx="7869088" cy="65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弦形 9231">
            <a:extLst>
              <a:ext uri="{FF2B5EF4-FFF2-40B4-BE49-F238E27FC236}">
                <a16:creationId xmlns:a16="http://schemas.microsoft.com/office/drawing/2014/main" id="{59C8C974-DA8E-4B31-9ED6-AD905898B467}"/>
              </a:ext>
            </a:extLst>
          </p:cNvPr>
          <p:cNvSpPr/>
          <p:nvPr/>
        </p:nvSpPr>
        <p:spPr>
          <a:xfrm rot="8057819">
            <a:off x="1905057" y="326765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1526F6-2EF1-4EA9-8CE3-DD6D0156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4" y="1438403"/>
            <a:ext cx="2953062" cy="16813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A06E34E-ACD3-45B5-96B1-69489BB6D598}"/>
              </a:ext>
            </a:extLst>
          </p:cNvPr>
          <p:cNvSpPr txBox="1"/>
          <p:nvPr/>
        </p:nvSpPr>
        <p:spPr>
          <a:xfrm>
            <a:off x="257384" y="3215601"/>
            <a:ext cx="729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are playing on round </a:t>
            </a:r>
            <a:r>
              <a:rPr lang="en-US" altLang="zh-CN" i="1" dirty="0"/>
              <a:t>t </a:t>
            </a:r>
            <a:r>
              <a:rPr lang="en-US" altLang="zh-CN" dirty="0"/>
              <a:t>the weight vector that minimizes the regret if the game stopped on round </a:t>
            </a:r>
            <a:r>
              <a:rPr lang="en-US" altLang="zh-CN" i="1" dirty="0"/>
              <a:t>t-</a:t>
            </a:r>
            <a:r>
              <a:rPr lang="en-US" altLang="zh-CN" dirty="0"/>
              <a:t>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use all the seen examples as a batch machine learning problem, and solve for the best weight vector.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411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4486758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610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Regret analysis </a:t>
            </a:r>
            <a:endParaRPr lang="zh-CN" altLang="en-US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97BD23F5-6E9A-4D9C-8048-3E091A3C5576}"/>
              </a:ext>
            </a:extLst>
          </p:cNvPr>
          <p:cNvSpPr txBox="1"/>
          <p:nvPr/>
        </p:nvSpPr>
        <p:spPr>
          <a:xfrm>
            <a:off x="257383" y="952062"/>
            <a:ext cx="334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Regret bound</a:t>
            </a:r>
            <a:endParaRPr lang="zh-CN" altLang="en-US" b="1" spc="-10" dirty="0">
              <a:solidFill>
                <a:srgbClr val="2E4860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6373CEA-0771-4640-82EA-055C62760F16}"/>
              </a:ext>
            </a:extLst>
          </p:cNvPr>
          <p:cNvCxnSpPr>
            <a:cxnSpLocks/>
          </p:cNvCxnSpPr>
          <p:nvPr/>
        </p:nvCxnSpPr>
        <p:spPr>
          <a:xfrm flipV="1">
            <a:off x="338741" y="1373909"/>
            <a:ext cx="3101883" cy="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A881FFB7-6485-4B61-B7AB-2C53BF30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2" y="1846744"/>
            <a:ext cx="3863039" cy="10356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E38276-0CF2-4CC5-A949-40344ACA0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543" y="2091086"/>
            <a:ext cx="3873290" cy="5359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78F433-35B6-41C5-9FA4-00182FA9D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82" y="1446444"/>
            <a:ext cx="8582573" cy="4700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42809A2-D6AD-4562-9D17-5CF162359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82" y="3057018"/>
            <a:ext cx="6770333" cy="60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4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4486758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610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Regret analysis </a:t>
            </a:r>
            <a:endParaRPr lang="zh-CN" altLang="en-US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97BD23F5-6E9A-4D9C-8048-3E091A3C5576}"/>
              </a:ext>
            </a:extLst>
          </p:cNvPr>
          <p:cNvSpPr txBox="1"/>
          <p:nvPr/>
        </p:nvSpPr>
        <p:spPr>
          <a:xfrm>
            <a:off x="257383" y="952062"/>
            <a:ext cx="334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Proof</a:t>
            </a:r>
          </a:p>
          <a:p>
            <a:endParaRPr lang="zh-CN" altLang="en-US" b="1" spc="-10" dirty="0">
              <a:solidFill>
                <a:srgbClr val="2E4860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6373CEA-0771-4640-82EA-055C62760F16}"/>
              </a:ext>
            </a:extLst>
          </p:cNvPr>
          <p:cNvCxnSpPr>
            <a:cxnSpLocks/>
          </p:cNvCxnSpPr>
          <p:nvPr/>
        </p:nvCxnSpPr>
        <p:spPr>
          <a:xfrm flipV="1">
            <a:off x="338741" y="1373909"/>
            <a:ext cx="3101883" cy="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42809A2-D6AD-4562-9D17-5CF16235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83" y="1515460"/>
            <a:ext cx="6770333" cy="60387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9567969-F3A9-473B-B895-78EA1DB41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987" y="2030937"/>
            <a:ext cx="3017428" cy="10604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04B16D4-2A25-48EF-A8E6-0ECB116AD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881" y="3133008"/>
            <a:ext cx="3531119" cy="2010492"/>
          </a:xfrm>
          <a:prstGeom prst="rect">
            <a:avLst/>
          </a:prstGeom>
        </p:spPr>
      </p:pic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51E6781-E8CB-4429-8588-125EDE7426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179559"/>
              </p:ext>
            </p:extLst>
          </p:nvPr>
        </p:nvGraphicFramePr>
        <p:xfrm>
          <a:off x="881477" y="3770542"/>
          <a:ext cx="2940498" cy="961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6" imgW="1320480" imgH="431640" progId="Equation.DSMT4">
                  <p:embed/>
                </p:oleObj>
              </mc:Choice>
              <mc:Fallback>
                <p:oleObj name="Equation" r:id="rId6" imgW="1320480" imgH="4316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63F365FB-8E4F-4ADF-BC99-1F1909D925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1477" y="3770542"/>
                        <a:ext cx="2940498" cy="961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5853C1AD-6FEF-48A2-BCE8-C9A45625311C}"/>
              </a:ext>
            </a:extLst>
          </p:cNvPr>
          <p:cNvSpPr/>
          <p:nvPr/>
        </p:nvSpPr>
        <p:spPr>
          <a:xfrm>
            <a:off x="787261" y="3243634"/>
            <a:ext cx="3644187" cy="1723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1489E1-87A0-4C5F-B896-6B915BEADBE0}"/>
              </a:ext>
            </a:extLst>
          </p:cNvPr>
          <p:cNvSpPr txBox="1"/>
          <p:nvPr/>
        </p:nvSpPr>
        <p:spPr>
          <a:xfrm>
            <a:off x="787261" y="3317943"/>
            <a:ext cx="200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Be</a:t>
            </a:r>
            <a:r>
              <a:rPr lang="zh-CN" altLang="en-US" b="1" dirty="0"/>
              <a:t> </a:t>
            </a:r>
            <a:r>
              <a:rPr lang="en-US" altLang="zh-CN" b="1" dirty="0"/>
              <a:t>The Leader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D3EF436-7A3D-48C7-93B6-FA64B4B98563}"/>
              </a:ext>
            </a:extLst>
          </p:cNvPr>
          <p:cNvCxnSpPr/>
          <p:nvPr/>
        </p:nvCxnSpPr>
        <p:spPr>
          <a:xfrm>
            <a:off x="787261" y="3770542"/>
            <a:ext cx="36441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8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4486758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610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Regret analysis </a:t>
            </a:r>
            <a:endParaRPr lang="zh-CN" altLang="en-US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97BD23F5-6E9A-4D9C-8048-3E091A3C5576}"/>
              </a:ext>
            </a:extLst>
          </p:cNvPr>
          <p:cNvSpPr txBox="1"/>
          <p:nvPr/>
        </p:nvSpPr>
        <p:spPr>
          <a:xfrm>
            <a:off x="257383" y="952062"/>
            <a:ext cx="334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Proof: induction</a:t>
            </a:r>
          </a:p>
          <a:p>
            <a:endParaRPr lang="zh-CN" altLang="en-US" b="1" spc="-10" dirty="0">
              <a:solidFill>
                <a:srgbClr val="2E4860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6373CEA-0771-4640-82EA-055C62760F16}"/>
              </a:ext>
            </a:extLst>
          </p:cNvPr>
          <p:cNvCxnSpPr>
            <a:cxnSpLocks/>
          </p:cNvCxnSpPr>
          <p:nvPr/>
        </p:nvCxnSpPr>
        <p:spPr>
          <a:xfrm flipV="1">
            <a:off x="338741" y="1373909"/>
            <a:ext cx="3101883" cy="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AB3A0A4-A240-45EE-BACA-211005B12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448" y="789950"/>
            <a:ext cx="3459932" cy="9118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8E99A8F-691C-4E05-BFE3-9BC41AF1279D}"/>
              </a:ext>
            </a:extLst>
          </p:cNvPr>
          <p:cNvSpPr txBox="1"/>
          <p:nvPr/>
        </p:nvSpPr>
        <p:spPr>
          <a:xfrm>
            <a:off x="3712188" y="1090561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Target: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F0F22E-4C8E-4D2A-8FB9-E71B614DB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3" y="1459893"/>
            <a:ext cx="8940951" cy="9071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8CD6EC-145C-4B50-A1D7-45619665A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43" y="2403519"/>
            <a:ext cx="8572895" cy="12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5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4486758" cy="518556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610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Regret analysis </a:t>
            </a:r>
            <a:endParaRPr lang="zh-CN" altLang="en-US" sz="24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1905057" y="2053372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97BD23F5-6E9A-4D9C-8048-3E091A3C5576}"/>
              </a:ext>
            </a:extLst>
          </p:cNvPr>
          <p:cNvSpPr txBox="1"/>
          <p:nvPr/>
        </p:nvSpPr>
        <p:spPr>
          <a:xfrm>
            <a:off x="257383" y="952062"/>
            <a:ext cx="334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Proof: induction</a:t>
            </a:r>
          </a:p>
          <a:p>
            <a:endParaRPr lang="zh-CN" altLang="en-US" b="1" spc="-10" dirty="0">
              <a:solidFill>
                <a:srgbClr val="2E4860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6373CEA-0771-4640-82EA-055C62760F16}"/>
              </a:ext>
            </a:extLst>
          </p:cNvPr>
          <p:cNvCxnSpPr>
            <a:cxnSpLocks/>
          </p:cNvCxnSpPr>
          <p:nvPr/>
        </p:nvCxnSpPr>
        <p:spPr>
          <a:xfrm flipV="1">
            <a:off x="338741" y="1373909"/>
            <a:ext cx="3101883" cy="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AB3A0A4-A240-45EE-BACA-211005B12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448" y="789950"/>
            <a:ext cx="3459932" cy="9118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8E99A8F-691C-4E05-BFE3-9BC41AF1279D}"/>
              </a:ext>
            </a:extLst>
          </p:cNvPr>
          <p:cNvSpPr txBox="1"/>
          <p:nvPr/>
        </p:nvSpPr>
        <p:spPr>
          <a:xfrm>
            <a:off x="3712188" y="1090561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Target: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A17532-5242-4E26-9532-EC867538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35" y="1643007"/>
            <a:ext cx="4496358" cy="20406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8B5E4A-81CC-46EF-8201-70369E3EE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83" y="3633530"/>
            <a:ext cx="6515435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3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Microsoft Office PowerPoint</Application>
  <PresentationFormat>全屏显示(16:9)</PresentationFormat>
  <Paragraphs>131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CMMI10</vt:lpstr>
      <vt:lpstr>CMMI7</vt:lpstr>
      <vt:lpstr>CMR10</vt:lpstr>
      <vt:lpstr>CMR7</vt:lpstr>
      <vt:lpstr>CMSY10</vt:lpstr>
      <vt:lpstr>Arial</vt:lpstr>
      <vt:lpstr>Verdana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sun huaqin</cp:lastModifiedBy>
  <cp:revision>138</cp:revision>
  <dcterms:created xsi:type="dcterms:W3CDTF">2014-04-11T02:33:39Z</dcterms:created>
  <dcterms:modified xsi:type="dcterms:W3CDTF">2019-11-13T12:26:17Z</dcterms:modified>
  <cp:category>PPTS</cp:category>
</cp:coreProperties>
</file>