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Lst>
  <p:notesMasterIdLst>
    <p:notesMasterId r:id="rId51"/>
  </p:notesMasterIdLst>
  <p:sldIdLst>
    <p:sldId id="419" r:id="rId6"/>
    <p:sldId id="369" r:id="rId7"/>
    <p:sldId id="370" r:id="rId8"/>
    <p:sldId id="371" r:id="rId9"/>
    <p:sldId id="372"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 id="400" r:id="rId35"/>
    <p:sldId id="401" r:id="rId36"/>
    <p:sldId id="402" r:id="rId37"/>
    <p:sldId id="404" r:id="rId38"/>
    <p:sldId id="405" r:id="rId39"/>
    <p:sldId id="406" r:id="rId40"/>
    <p:sldId id="407" r:id="rId41"/>
    <p:sldId id="408" r:id="rId42"/>
    <p:sldId id="409" r:id="rId43"/>
    <p:sldId id="410" r:id="rId44"/>
    <p:sldId id="421" r:id="rId45"/>
    <p:sldId id="422" r:id="rId46"/>
    <p:sldId id="423" r:id="rId47"/>
    <p:sldId id="424" r:id="rId48"/>
    <p:sldId id="326" r:id="rId49"/>
    <p:sldId id="42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249" userDrawn="1">
          <p15:clr>
            <a:srgbClr val="A4A3A4"/>
          </p15:clr>
        </p15:guide>
        <p15:guide id="4" pos="5511" userDrawn="1">
          <p15:clr>
            <a:srgbClr val="A4A3A4"/>
          </p15:clr>
        </p15:guide>
        <p15:guide id="5" orient="horz" pos="1476">
          <p15:clr>
            <a:srgbClr val="A4A3A4"/>
          </p15:clr>
        </p15:guide>
        <p15:guide id="6" orient="horz" pos="642">
          <p15:clr>
            <a:srgbClr val="A4A3A4"/>
          </p15:clr>
        </p15:guide>
        <p15:guide id="7" orient="horz" pos="3246">
          <p15:clr>
            <a:srgbClr val="A4A3A4"/>
          </p15:clr>
        </p15:guide>
        <p15:guide id="8" orient="horz" pos="4074">
          <p15:clr>
            <a:srgbClr val="A4A3A4"/>
          </p15:clr>
        </p15:guide>
        <p15:guide id="9" orient="horz" pos="3770">
          <p15:clr>
            <a:srgbClr val="A4A3A4"/>
          </p15:clr>
        </p15:guide>
        <p15:guide id="10" pos="4653">
          <p15:clr>
            <a:srgbClr val="A4A3A4"/>
          </p15:clr>
        </p15:guide>
        <p15:guide id="11" pos="4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39C"/>
    <a:srgbClr val="0070AF"/>
    <a:srgbClr val="4B2D00"/>
    <a:srgbClr val="FFD600"/>
    <a:srgbClr val="577624"/>
    <a:srgbClr val="0076A3"/>
    <a:srgbClr val="A3907F"/>
    <a:srgbClr val="A9BB97"/>
    <a:srgbClr val="F1F1F1"/>
    <a:srgbClr val="A6D1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94660"/>
  </p:normalViewPr>
  <p:slideViewPr>
    <p:cSldViewPr snapToGrid="0" showGuides="1">
      <p:cViewPr varScale="1">
        <p:scale>
          <a:sx n="115" d="100"/>
          <a:sy n="115" d="100"/>
        </p:scale>
        <p:origin x="1296" y="108"/>
      </p:cViewPr>
      <p:guideLst>
        <p:guide orient="horz" pos="2160"/>
        <p:guide pos="2880"/>
        <p:guide pos="249"/>
        <p:guide pos="5511"/>
        <p:guide orient="horz" pos="1476"/>
        <p:guide orient="horz" pos="642"/>
        <p:guide orient="horz" pos="3246"/>
        <p:guide orient="horz" pos="4074"/>
        <p:guide orient="horz" pos="3770"/>
        <p:guide pos="4653"/>
        <p:guide pos="48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1.wmf"/><Relationship Id="rId1"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2B938A-FF7C-46E2-9540-7D2825E45A54}" type="datetimeFigureOut">
              <a:rPr lang="es-CO" smtClean="0"/>
              <a:t>26/07/2019</a:t>
            </a:fld>
            <a:endParaRPr lang="es-CO"/>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6B60D-0808-4BF1-B487-B63095B929BF}" type="slidenum">
              <a:rPr lang="es-CO" smtClean="0"/>
              <a:t>‹#›</a:t>
            </a:fld>
            <a:endParaRPr lang="es-CO"/>
          </a:p>
        </p:txBody>
      </p:sp>
    </p:spTree>
    <p:extLst>
      <p:ext uri="{BB962C8B-B14F-4D97-AF65-F5344CB8AC3E}">
        <p14:creationId xmlns:p14="http://schemas.microsoft.com/office/powerpoint/2010/main" val="418204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r thankyou Slide imag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1271016"/>
            <a:ext cx="9144000" cy="768096"/>
          </a:xfrm>
          <a:prstGeom prst="rect">
            <a:avLst/>
          </a:prstGeom>
          <a:gradFill flip="none" rotWithShape="1">
            <a:gsLst>
              <a:gs pos="0">
                <a:srgbClr val="47939C">
                  <a:alpha val="7000"/>
                </a:srgbClr>
              </a:gs>
              <a:gs pos="100000">
                <a:schemeClr val="accent2">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12" name="Rectangle 11"/>
          <p:cNvSpPr/>
          <p:nvPr userDrawn="1"/>
        </p:nvSpPr>
        <p:spPr>
          <a:xfrm>
            <a:off x="0" y="2075688"/>
            <a:ext cx="9144000" cy="102412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9931" y="914847"/>
            <a:ext cx="2898501" cy="869313"/>
          </a:xfrm>
          <a:prstGeom prst="rect">
            <a:avLst/>
          </a:prstGeom>
        </p:spPr>
      </p:pic>
      <p:sp>
        <p:nvSpPr>
          <p:cNvPr id="3" name="Subtitle 2"/>
          <p:cNvSpPr>
            <a:spLocks noGrp="1"/>
          </p:cNvSpPr>
          <p:nvPr>
            <p:ph type="subTitle" idx="1"/>
          </p:nvPr>
        </p:nvSpPr>
        <p:spPr>
          <a:xfrm>
            <a:off x="121920" y="2152650"/>
            <a:ext cx="8869680" cy="947166"/>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2" name="Title 1"/>
          <p:cNvSpPr>
            <a:spLocks noGrp="1"/>
          </p:cNvSpPr>
          <p:nvPr>
            <p:ph type="ctrTitle"/>
          </p:nvPr>
        </p:nvSpPr>
        <p:spPr>
          <a:xfrm>
            <a:off x="121920" y="123826"/>
            <a:ext cx="5650230" cy="1828038"/>
          </a:xfrm>
        </p:spPr>
        <p:txBody>
          <a:bodyPr anchor="b">
            <a:noAutofit/>
          </a:bodyPr>
          <a:lstStyle>
            <a:lvl1pPr algn="l">
              <a:lnSpc>
                <a:spcPct val="85000"/>
              </a:lnSpc>
              <a:defRPr sz="2800" b="1">
                <a:solidFill>
                  <a:srgbClr val="47939C"/>
                </a:solidFill>
              </a:defRPr>
            </a:lvl1pPr>
          </a:lstStyle>
          <a:p>
            <a:r>
              <a:rPr lang="en-US" dirty="0" smtClean="0"/>
              <a:t>Click to edit Master title style</a:t>
            </a:r>
            <a:endParaRPr lang="en-US" dirty="0"/>
          </a:p>
        </p:txBody>
      </p:sp>
      <p:sp>
        <p:nvSpPr>
          <p:cNvPr id="5" name="Picture Placeholder 4"/>
          <p:cNvSpPr>
            <a:spLocks noGrp="1"/>
          </p:cNvSpPr>
          <p:nvPr>
            <p:ph type="pic" sz="quarter" idx="10"/>
          </p:nvPr>
        </p:nvSpPr>
        <p:spPr>
          <a:xfrm>
            <a:off x="0" y="3099816"/>
            <a:ext cx="9144000" cy="3758184"/>
          </a:xfrm>
        </p:spPr>
        <p:txBody>
          <a:bodyPr/>
          <a:lstStyle/>
          <a:p>
            <a:endParaRPr lang="en-GB"/>
          </a:p>
        </p:txBody>
      </p:sp>
    </p:spTree>
    <p:extLst>
      <p:ext uri="{BB962C8B-B14F-4D97-AF65-F5344CB8AC3E}">
        <p14:creationId xmlns:p14="http://schemas.microsoft.com/office/powerpoint/2010/main" val="81387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296547"/>
            <a:ext cx="6889433" cy="713647"/>
          </a:xfrm>
        </p:spPr>
        <p:txBody>
          <a:bodyPr/>
          <a:lstStyle>
            <a:lvl1pPr>
              <a:defRPr/>
            </a:lvl1pPr>
          </a:lstStyle>
          <a:p>
            <a:r>
              <a:rPr lang="en-GB" dirty="0" smtClean="0"/>
              <a:t>Title text here in 28pt </a:t>
            </a:r>
            <a:r>
              <a:rPr lang="en-GB" dirty="0" err="1" smtClean="0"/>
              <a:t>arial</a:t>
            </a:r>
            <a:endParaRPr lang="en-US" dirty="0"/>
          </a:p>
        </p:txBody>
      </p:sp>
      <p:sp>
        <p:nvSpPr>
          <p:cNvPr id="3" name="Content Placeholder 2"/>
          <p:cNvSpPr>
            <a:spLocks noGrp="1"/>
          </p:cNvSpPr>
          <p:nvPr>
            <p:ph idx="1"/>
          </p:nvPr>
        </p:nvSpPr>
        <p:spPr>
          <a:xfrm>
            <a:off x="4590174" y="1772285"/>
            <a:ext cx="4127107"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4BA29FB0-9335-4884-B92E-210820B3EB72}" type="slidenum">
              <a:rPr lang="en-US" smtClean="0"/>
              <a:pPr/>
              <a:t>‹#›</a:t>
            </a:fld>
            <a:endParaRPr lang="en-US"/>
          </a:p>
        </p:txBody>
      </p:sp>
      <p:sp>
        <p:nvSpPr>
          <p:cNvPr id="7" name="Picture Placeholder 6"/>
          <p:cNvSpPr>
            <a:spLocks noGrp="1"/>
          </p:cNvSpPr>
          <p:nvPr>
            <p:ph type="pic" sz="quarter" idx="14"/>
          </p:nvPr>
        </p:nvSpPr>
        <p:spPr>
          <a:xfrm>
            <a:off x="411479" y="1772283"/>
            <a:ext cx="3953193" cy="4351340"/>
          </a:xfrm>
          <a:ln w="28575">
            <a:solidFill>
              <a:schemeClr val="bg1"/>
            </a:solidFill>
          </a:ln>
          <a:effectLst>
            <a:outerShdw blurRad="50800" dist="38100" dir="5400000" algn="t" rotWithShape="0">
              <a:prstClr val="black">
                <a:alpha val="40000"/>
              </a:prstClr>
            </a:outerShdw>
          </a:effectLst>
        </p:spPr>
        <p:txBody>
          <a:bodyPr/>
          <a:lstStyle/>
          <a:p>
            <a:endParaRPr lang="en-GB" dirty="0"/>
          </a:p>
        </p:txBody>
      </p:sp>
    </p:spTree>
    <p:extLst>
      <p:ext uri="{BB962C8B-B14F-4D97-AF65-F5344CB8AC3E}">
        <p14:creationId xmlns:p14="http://schemas.microsoft.com/office/powerpoint/2010/main" val="353632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296547"/>
            <a:ext cx="6889433" cy="713647"/>
          </a:xfrm>
        </p:spPr>
        <p:txBody>
          <a:bodyPr/>
          <a:lstStyle>
            <a:lvl1pPr>
              <a:defRPr/>
            </a:lvl1pPr>
          </a:lstStyle>
          <a:p>
            <a:r>
              <a:rPr lang="en-GB" dirty="0" smtClean="0"/>
              <a:t>Title text here in 28pt </a:t>
            </a:r>
            <a:r>
              <a:rPr lang="en-GB" dirty="0" err="1" smtClean="0"/>
              <a:t>arial</a:t>
            </a:r>
            <a:endParaRPr lang="en-US" dirty="0"/>
          </a:p>
        </p:txBody>
      </p:sp>
      <p:sp>
        <p:nvSpPr>
          <p:cNvPr id="6" name="Slide Number Placeholder 5"/>
          <p:cNvSpPr>
            <a:spLocks noGrp="1"/>
          </p:cNvSpPr>
          <p:nvPr>
            <p:ph type="sldNum" sz="quarter" idx="12"/>
          </p:nvPr>
        </p:nvSpPr>
        <p:spPr/>
        <p:txBody>
          <a:bodyPr/>
          <a:lstStyle/>
          <a:p>
            <a:fld id="{4BA29FB0-9335-4884-B92E-210820B3EB72}" type="slidenum">
              <a:rPr lang="en-US" smtClean="0"/>
              <a:pPr/>
              <a:t>‹#›</a:t>
            </a:fld>
            <a:endParaRPr lang="en-US"/>
          </a:p>
        </p:txBody>
      </p:sp>
      <p:sp>
        <p:nvSpPr>
          <p:cNvPr id="7" name="Picture Placeholder 6"/>
          <p:cNvSpPr>
            <a:spLocks noGrp="1"/>
          </p:cNvSpPr>
          <p:nvPr>
            <p:ph type="pic" sz="quarter" idx="14"/>
          </p:nvPr>
        </p:nvSpPr>
        <p:spPr>
          <a:xfrm>
            <a:off x="411480" y="1772283"/>
            <a:ext cx="1922418" cy="2068197"/>
          </a:xfrm>
          <a:ln w="28575">
            <a:solidFill>
              <a:schemeClr val="bg1"/>
            </a:solidFill>
          </a:ln>
          <a:effectLst>
            <a:outerShdw blurRad="50800" dist="38100" dir="5400000" algn="t" rotWithShape="0">
              <a:prstClr val="black">
                <a:alpha val="40000"/>
              </a:prstClr>
            </a:outerShdw>
          </a:effectLst>
        </p:spPr>
        <p:txBody>
          <a:bodyPr/>
          <a:lstStyle/>
          <a:p>
            <a:endParaRPr lang="en-GB"/>
          </a:p>
        </p:txBody>
      </p:sp>
      <p:sp>
        <p:nvSpPr>
          <p:cNvPr id="8" name="Picture Placeholder 6"/>
          <p:cNvSpPr>
            <a:spLocks noGrp="1"/>
          </p:cNvSpPr>
          <p:nvPr>
            <p:ph type="pic" sz="quarter" idx="15"/>
          </p:nvPr>
        </p:nvSpPr>
        <p:spPr>
          <a:xfrm>
            <a:off x="2538548" y="1772283"/>
            <a:ext cx="1922418" cy="2068197"/>
          </a:xfrm>
          <a:ln w="28575">
            <a:solidFill>
              <a:schemeClr val="bg1"/>
            </a:solidFill>
          </a:ln>
          <a:effectLst>
            <a:outerShdw blurRad="50800" dist="38100" dir="5400000" algn="t" rotWithShape="0">
              <a:prstClr val="black">
                <a:alpha val="40000"/>
              </a:prstClr>
            </a:outerShdw>
          </a:effectLst>
        </p:spPr>
        <p:txBody>
          <a:bodyPr/>
          <a:lstStyle/>
          <a:p>
            <a:endParaRPr lang="en-GB"/>
          </a:p>
        </p:txBody>
      </p:sp>
      <p:sp>
        <p:nvSpPr>
          <p:cNvPr id="9" name="Picture Placeholder 6"/>
          <p:cNvSpPr>
            <a:spLocks noGrp="1"/>
          </p:cNvSpPr>
          <p:nvPr>
            <p:ph type="pic" sz="quarter" idx="16"/>
          </p:nvPr>
        </p:nvSpPr>
        <p:spPr>
          <a:xfrm>
            <a:off x="4665616" y="1772283"/>
            <a:ext cx="1922418" cy="2068197"/>
          </a:xfrm>
          <a:ln w="28575">
            <a:solidFill>
              <a:schemeClr val="bg1"/>
            </a:solidFill>
          </a:ln>
          <a:effectLst>
            <a:outerShdw blurRad="50800" dist="38100" dir="5400000" algn="t" rotWithShape="0">
              <a:prstClr val="black">
                <a:alpha val="40000"/>
              </a:prstClr>
            </a:outerShdw>
          </a:effectLst>
        </p:spPr>
        <p:txBody>
          <a:bodyPr/>
          <a:lstStyle/>
          <a:p>
            <a:endParaRPr lang="en-GB"/>
          </a:p>
        </p:txBody>
      </p:sp>
      <p:sp>
        <p:nvSpPr>
          <p:cNvPr id="10" name="Picture Placeholder 6"/>
          <p:cNvSpPr>
            <a:spLocks noGrp="1"/>
          </p:cNvSpPr>
          <p:nvPr>
            <p:ph type="pic" sz="quarter" idx="17"/>
          </p:nvPr>
        </p:nvSpPr>
        <p:spPr>
          <a:xfrm>
            <a:off x="6792685" y="1772283"/>
            <a:ext cx="1922418" cy="2068197"/>
          </a:xfrm>
          <a:ln w="28575">
            <a:solidFill>
              <a:schemeClr val="bg1"/>
            </a:solidFill>
          </a:ln>
          <a:effectLst>
            <a:outerShdw blurRad="50800" dist="38100" dir="5400000" algn="t" rotWithShape="0">
              <a:prstClr val="black">
                <a:alpha val="40000"/>
              </a:prstClr>
            </a:outerShdw>
          </a:effectLst>
        </p:spPr>
        <p:txBody>
          <a:bodyPr/>
          <a:lstStyle/>
          <a:p>
            <a:endParaRPr lang="en-GB"/>
          </a:p>
        </p:txBody>
      </p:sp>
      <p:sp>
        <p:nvSpPr>
          <p:cNvPr id="11" name="Picture Placeholder 6"/>
          <p:cNvSpPr>
            <a:spLocks noGrp="1"/>
          </p:cNvSpPr>
          <p:nvPr>
            <p:ph type="pic" sz="quarter" idx="18"/>
          </p:nvPr>
        </p:nvSpPr>
        <p:spPr>
          <a:xfrm>
            <a:off x="411480" y="4044332"/>
            <a:ext cx="1922418" cy="2068197"/>
          </a:xfrm>
          <a:ln w="28575">
            <a:solidFill>
              <a:schemeClr val="bg1"/>
            </a:solidFill>
          </a:ln>
          <a:effectLst>
            <a:outerShdw blurRad="50800" dist="38100" dir="5400000" algn="t" rotWithShape="0">
              <a:prstClr val="black">
                <a:alpha val="40000"/>
              </a:prstClr>
            </a:outerShdw>
          </a:effectLst>
        </p:spPr>
        <p:txBody>
          <a:bodyPr/>
          <a:lstStyle/>
          <a:p>
            <a:endParaRPr lang="en-GB"/>
          </a:p>
        </p:txBody>
      </p:sp>
      <p:sp>
        <p:nvSpPr>
          <p:cNvPr id="12" name="Picture Placeholder 6"/>
          <p:cNvSpPr>
            <a:spLocks noGrp="1"/>
          </p:cNvSpPr>
          <p:nvPr>
            <p:ph type="pic" sz="quarter" idx="19"/>
          </p:nvPr>
        </p:nvSpPr>
        <p:spPr>
          <a:xfrm>
            <a:off x="2538548" y="4044332"/>
            <a:ext cx="1922418" cy="2068197"/>
          </a:xfrm>
          <a:ln w="28575">
            <a:solidFill>
              <a:schemeClr val="bg1"/>
            </a:solidFill>
          </a:ln>
          <a:effectLst>
            <a:outerShdw blurRad="50800" dist="38100" dir="5400000" algn="t" rotWithShape="0">
              <a:prstClr val="black">
                <a:alpha val="40000"/>
              </a:prstClr>
            </a:outerShdw>
          </a:effectLst>
        </p:spPr>
        <p:txBody>
          <a:bodyPr/>
          <a:lstStyle/>
          <a:p>
            <a:endParaRPr lang="en-GB"/>
          </a:p>
        </p:txBody>
      </p:sp>
      <p:sp>
        <p:nvSpPr>
          <p:cNvPr id="13" name="Picture Placeholder 6"/>
          <p:cNvSpPr>
            <a:spLocks noGrp="1"/>
          </p:cNvSpPr>
          <p:nvPr>
            <p:ph type="pic" sz="quarter" idx="20"/>
          </p:nvPr>
        </p:nvSpPr>
        <p:spPr>
          <a:xfrm>
            <a:off x="4665616" y="4044332"/>
            <a:ext cx="1922418" cy="2068197"/>
          </a:xfrm>
          <a:ln w="28575">
            <a:solidFill>
              <a:schemeClr val="bg1"/>
            </a:solidFill>
          </a:ln>
          <a:effectLst>
            <a:outerShdw blurRad="50800" dist="38100" dir="5400000" algn="t" rotWithShape="0">
              <a:prstClr val="black">
                <a:alpha val="40000"/>
              </a:prstClr>
            </a:outerShdw>
          </a:effectLst>
        </p:spPr>
        <p:txBody>
          <a:bodyPr/>
          <a:lstStyle/>
          <a:p>
            <a:endParaRPr lang="en-GB"/>
          </a:p>
        </p:txBody>
      </p:sp>
      <p:sp>
        <p:nvSpPr>
          <p:cNvPr id="14" name="Picture Placeholder 6"/>
          <p:cNvSpPr>
            <a:spLocks noGrp="1"/>
          </p:cNvSpPr>
          <p:nvPr>
            <p:ph type="pic" sz="quarter" idx="21"/>
          </p:nvPr>
        </p:nvSpPr>
        <p:spPr>
          <a:xfrm>
            <a:off x="6792685" y="4044332"/>
            <a:ext cx="1922418" cy="2068197"/>
          </a:xfrm>
          <a:ln w="28575">
            <a:solidFill>
              <a:schemeClr val="bg1"/>
            </a:solidFill>
          </a:ln>
          <a:effectLst>
            <a:outerShdw blurRad="50800" dist="38100" dir="5400000" algn="t" rotWithShape="0">
              <a:prstClr val="black">
                <a:alpha val="40000"/>
              </a:prstClr>
            </a:outerShdw>
          </a:effectLst>
        </p:spPr>
        <p:txBody>
          <a:bodyPr/>
          <a:lstStyle/>
          <a:p>
            <a:endParaRPr lang="en-GB"/>
          </a:p>
        </p:txBody>
      </p:sp>
    </p:spTree>
    <p:extLst>
      <p:ext uri="{BB962C8B-B14F-4D97-AF65-F5344CB8AC3E}">
        <p14:creationId xmlns:p14="http://schemas.microsoft.com/office/powerpoint/2010/main" val="149608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ful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296547"/>
            <a:ext cx="6889433" cy="713647"/>
          </a:xfrm>
        </p:spPr>
        <p:txBody>
          <a:bodyPr/>
          <a:lstStyle>
            <a:lvl1pPr>
              <a:defRPr/>
            </a:lvl1pPr>
          </a:lstStyle>
          <a:p>
            <a:r>
              <a:rPr lang="en-GB" dirty="0" smtClean="0"/>
              <a:t>Title text here in 28pt </a:t>
            </a:r>
            <a:r>
              <a:rPr lang="en-GB" dirty="0" err="1" smtClean="0"/>
              <a:t>arial</a:t>
            </a:r>
            <a:endParaRPr lang="en-US" dirty="0"/>
          </a:p>
        </p:txBody>
      </p:sp>
      <p:sp>
        <p:nvSpPr>
          <p:cNvPr id="6" name="Slide Number Placeholder 5"/>
          <p:cNvSpPr>
            <a:spLocks noGrp="1"/>
          </p:cNvSpPr>
          <p:nvPr>
            <p:ph type="sldNum" sz="quarter" idx="12"/>
          </p:nvPr>
        </p:nvSpPr>
        <p:spPr/>
        <p:txBody>
          <a:bodyPr/>
          <a:lstStyle/>
          <a:p>
            <a:fld id="{4BA29FB0-9335-4884-B92E-210820B3EB72}" type="slidenum">
              <a:rPr lang="en-US" smtClean="0"/>
              <a:pPr/>
              <a:t>‹#›</a:t>
            </a:fld>
            <a:endParaRPr lang="en-US"/>
          </a:p>
        </p:txBody>
      </p:sp>
      <p:sp>
        <p:nvSpPr>
          <p:cNvPr id="7" name="Picture Placeholder 6"/>
          <p:cNvSpPr>
            <a:spLocks noGrp="1"/>
          </p:cNvSpPr>
          <p:nvPr>
            <p:ph type="pic" sz="quarter" idx="14"/>
          </p:nvPr>
        </p:nvSpPr>
        <p:spPr>
          <a:xfrm>
            <a:off x="0" y="1010194"/>
            <a:ext cx="9144000" cy="5847806"/>
          </a:xfrm>
          <a:ln w="28575">
            <a:noFill/>
          </a:ln>
          <a:effectLst/>
        </p:spPr>
        <p:txBody>
          <a:bodyPr/>
          <a:lstStyle/>
          <a:p>
            <a:endParaRPr lang="en-GB"/>
          </a:p>
        </p:txBody>
      </p:sp>
    </p:spTree>
    <p:extLst>
      <p:ext uri="{BB962C8B-B14F-4D97-AF65-F5344CB8AC3E}">
        <p14:creationId xmlns:p14="http://schemas.microsoft.com/office/powerpoint/2010/main" val="290407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296548"/>
            <a:ext cx="6889433" cy="722356"/>
          </a:xfrm>
        </p:spPr>
        <p:txBody>
          <a:bodyPr/>
          <a:lstStyle>
            <a:lvl1pPr>
              <a:defRPr/>
            </a:lvl1pPr>
          </a:lstStyle>
          <a:p>
            <a:r>
              <a:rPr lang="en-GB" dirty="0" smtClean="0"/>
              <a:t>Title text here in 28pt </a:t>
            </a:r>
            <a:r>
              <a:rPr lang="en-GB" dirty="0" err="1" smtClean="0"/>
              <a:t>arial</a:t>
            </a:r>
            <a:endParaRPr lang="en-US" dirty="0"/>
          </a:p>
        </p:txBody>
      </p:sp>
      <p:sp>
        <p:nvSpPr>
          <p:cNvPr id="3" name="Content Placeholder 2"/>
          <p:cNvSpPr>
            <a:spLocks noGrp="1"/>
          </p:cNvSpPr>
          <p:nvPr>
            <p:ph sz="half" idx="1"/>
          </p:nvPr>
        </p:nvSpPr>
        <p:spPr>
          <a:xfrm>
            <a:off x="411480" y="2351313"/>
            <a:ext cx="4080510" cy="3825650"/>
          </a:xfr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4390" y="2351313"/>
            <a:ext cx="4080510" cy="3825649"/>
          </a:xfr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4BA29FB0-9335-4884-B92E-210820B3EB72}" type="slidenum">
              <a:rPr lang="en-US" smtClean="0"/>
              <a:pPr/>
              <a:t>‹#›</a:t>
            </a:fld>
            <a:endParaRPr lang="en-US"/>
          </a:p>
        </p:txBody>
      </p:sp>
      <p:sp>
        <p:nvSpPr>
          <p:cNvPr id="11" name="Text Placeholder 10"/>
          <p:cNvSpPr>
            <a:spLocks noGrp="1"/>
          </p:cNvSpPr>
          <p:nvPr>
            <p:ph type="body" sz="quarter" idx="13"/>
          </p:nvPr>
        </p:nvSpPr>
        <p:spPr>
          <a:xfrm>
            <a:off x="411163" y="1446213"/>
            <a:ext cx="4081462" cy="827087"/>
          </a:xfrm>
          <a:solidFill>
            <a:srgbClr val="0070AF"/>
          </a:solidFill>
        </p:spPr>
        <p:txBody>
          <a:bodyPr anchor="ctr"/>
          <a:lstStyle>
            <a:lvl1pPr marL="0" indent="0" algn="ctr">
              <a:buNone/>
              <a:defRPr>
                <a:solidFill>
                  <a:schemeClr val="bg1"/>
                </a:solidFill>
              </a:defRPr>
            </a:lvl1pPr>
          </a:lstStyle>
          <a:p>
            <a:pPr lvl="0"/>
            <a:r>
              <a:rPr lang="en-US" dirty="0" smtClean="0"/>
              <a:t>Click to edit Master text styles</a:t>
            </a:r>
            <a:endParaRPr lang="en-GB" dirty="0"/>
          </a:p>
        </p:txBody>
      </p:sp>
      <p:sp>
        <p:nvSpPr>
          <p:cNvPr id="12" name="Text Placeholder 10"/>
          <p:cNvSpPr>
            <a:spLocks noGrp="1"/>
          </p:cNvSpPr>
          <p:nvPr>
            <p:ph type="body" sz="quarter" idx="14"/>
          </p:nvPr>
        </p:nvSpPr>
        <p:spPr>
          <a:xfrm>
            <a:off x="4643438" y="1446213"/>
            <a:ext cx="4081462" cy="827087"/>
          </a:xfrm>
          <a:solidFill>
            <a:srgbClr val="47939C"/>
          </a:solidFill>
        </p:spPr>
        <p:txBody>
          <a:bodyPr anchor="ctr"/>
          <a:lstStyle>
            <a:lvl1pPr marL="0" indent="0" algn="ctr">
              <a:buNone/>
              <a:defRPr>
                <a:solidFill>
                  <a:schemeClr val="bg1"/>
                </a:solidFill>
              </a:defRPr>
            </a:lvl1pPr>
          </a:lstStyle>
          <a:p>
            <a:pPr lvl="0"/>
            <a:r>
              <a:rPr lang="en-US" dirty="0" smtClean="0"/>
              <a:t>Click to edit Master text styles</a:t>
            </a:r>
            <a:endParaRPr lang="en-GB" dirty="0"/>
          </a:p>
        </p:txBody>
      </p:sp>
    </p:spTree>
    <p:extLst>
      <p:ext uri="{BB962C8B-B14F-4D97-AF65-F5344CB8AC3E}">
        <p14:creationId xmlns:p14="http://schemas.microsoft.com/office/powerpoint/2010/main" val="143564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3" name="Text Placeholder 12"/>
          <p:cNvSpPr>
            <a:spLocks noGrp="1"/>
          </p:cNvSpPr>
          <p:nvPr>
            <p:ph type="body" sz="quarter" idx="11"/>
          </p:nvPr>
        </p:nvSpPr>
        <p:spPr>
          <a:xfrm>
            <a:off x="427476" y="1729739"/>
            <a:ext cx="2673864" cy="1953895"/>
          </a:xfrm>
          <a:solidFill>
            <a:schemeClr val="accent2"/>
          </a:solidFill>
        </p:spPr>
        <p:txBody>
          <a:bodyPr anchor="ctr"/>
          <a:lstStyle>
            <a:lvl1pPr marL="0" indent="0">
              <a:buNone/>
              <a:defRPr sz="2000" b="1"/>
            </a:lvl1pPr>
            <a:lvl2pPr>
              <a:defRPr sz="2400" b="1"/>
            </a:lvl2pPr>
            <a:lvl3pPr>
              <a:defRPr sz="2400" b="1"/>
            </a:lvl3pPr>
            <a:lvl4pPr>
              <a:defRPr sz="2400" b="1"/>
            </a:lvl4pPr>
            <a:lvl5pPr>
              <a:defRPr sz="2400" b="1"/>
            </a:lvl5pPr>
          </a:lstStyle>
          <a:p>
            <a:pPr lvl="0"/>
            <a:r>
              <a:rPr lang="en-US" dirty="0" smtClean="0"/>
              <a:t>Click to edit Master text styles</a:t>
            </a:r>
          </a:p>
        </p:txBody>
      </p:sp>
      <p:sp>
        <p:nvSpPr>
          <p:cNvPr id="2" name="Title 1"/>
          <p:cNvSpPr>
            <a:spLocks noGrp="1"/>
          </p:cNvSpPr>
          <p:nvPr>
            <p:ph type="title" hasCustomPrompt="1"/>
          </p:nvPr>
        </p:nvSpPr>
        <p:spPr>
          <a:xfrm>
            <a:off x="411480" y="296548"/>
            <a:ext cx="6889433" cy="722356"/>
          </a:xfrm>
        </p:spPr>
        <p:txBody>
          <a:bodyPr/>
          <a:lstStyle>
            <a:lvl1pPr>
              <a:defRPr/>
            </a:lvl1pPr>
          </a:lstStyle>
          <a:p>
            <a:r>
              <a:rPr lang="en-GB" dirty="0" smtClean="0"/>
              <a:t>Title text here in 28pt </a:t>
            </a:r>
            <a:r>
              <a:rPr lang="en-GB" dirty="0" err="1" smtClean="0"/>
              <a:t>arial</a:t>
            </a:r>
            <a:endParaRPr lang="en-GB" dirty="0"/>
          </a:p>
        </p:txBody>
      </p:sp>
      <p:sp>
        <p:nvSpPr>
          <p:cNvPr id="3" name="Slide Number Placeholder 2"/>
          <p:cNvSpPr>
            <a:spLocks noGrp="1"/>
          </p:cNvSpPr>
          <p:nvPr>
            <p:ph type="sldNum" sz="quarter" idx="10"/>
          </p:nvPr>
        </p:nvSpPr>
        <p:spPr/>
        <p:txBody>
          <a:bodyPr/>
          <a:lstStyle/>
          <a:p>
            <a:fld id="{4BA29FB0-9335-4884-B92E-210820B3EB72}" type="slidenum">
              <a:rPr lang="en-US" smtClean="0"/>
              <a:pPr/>
              <a:t>‹#›</a:t>
            </a:fld>
            <a:endParaRPr lang="en-US"/>
          </a:p>
        </p:txBody>
      </p:sp>
      <p:sp>
        <p:nvSpPr>
          <p:cNvPr id="14" name="Text Placeholder 12"/>
          <p:cNvSpPr>
            <a:spLocks noGrp="1"/>
          </p:cNvSpPr>
          <p:nvPr>
            <p:ph type="body" sz="quarter" idx="12"/>
          </p:nvPr>
        </p:nvSpPr>
        <p:spPr>
          <a:xfrm>
            <a:off x="3227283" y="1729739"/>
            <a:ext cx="2673864" cy="1953895"/>
          </a:xfrm>
          <a:solidFill>
            <a:schemeClr val="accent1"/>
          </a:solidFill>
        </p:spPr>
        <p:txBody>
          <a:bodyPr anchor="ctr"/>
          <a:lstStyle>
            <a:lvl1pPr marL="0" indent="0">
              <a:buNone/>
              <a:defRPr sz="2000" b="0">
                <a:solidFill>
                  <a:schemeClr val="bg1"/>
                </a:solidFill>
              </a:defRPr>
            </a:lvl1pPr>
            <a:lvl2pPr>
              <a:defRPr sz="2400" b="1"/>
            </a:lvl2pPr>
            <a:lvl3pPr>
              <a:defRPr sz="2400" b="1"/>
            </a:lvl3pPr>
            <a:lvl4pPr>
              <a:defRPr sz="2400" b="1"/>
            </a:lvl4pPr>
            <a:lvl5pPr>
              <a:defRPr sz="2400" b="1"/>
            </a:lvl5pPr>
          </a:lstStyle>
          <a:p>
            <a:pPr lvl="0"/>
            <a:r>
              <a:rPr lang="en-US" dirty="0" smtClean="0"/>
              <a:t>Click to edit Master text styles</a:t>
            </a:r>
          </a:p>
        </p:txBody>
      </p:sp>
      <p:sp>
        <p:nvSpPr>
          <p:cNvPr id="15" name="Text Placeholder 12"/>
          <p:cNvSpPr>
            <a:spLocks noGrp="1"/>
          </p:cNvSpPr>
          <p:nvPr>
            <p:ph type="body" sz="quarter" idx="13"/>
          </p:nvPr>
        </p:nvSpPr>
        <p:spPr>
          <a:xfrm>
            <a:off x="6027090" y="1729739"/>
            <a:ext cx="2673864" cy="1953895"/>
          </a:xfrm>
          <a:solidFill>
            <a:schemeClr val="accent1"/>
          </a:solidFill>
        </p:spPr>
        <p:txBody>
          <a:bodyPr anchor="ctr"/>
          <a:lstStyle>
            <a:lvl1pPr marL="0" indent="0">
              <a:buNone/>
              <a:defRPr sz="2000" b="0">
                <a:solidFill>
                  <a:schemeClr val="bg1"/>
                </a:solidFill>
              </a:defRPr>
            </a:lvl1pPr>
            <a:lvl2pPr>
              <a:defRPr sz="2400" b="1"/>
            </a:lvl2pPr>
            <a:lvl3pPr>
              <a:defRPr sz="2400" b="1"/>
            </a:lvl3pPr>
            <a:lvl4pPr>
              <a:defRPr sz="2400" b="1"/>
            </a:lvl4pPr>
            <a:lvl5pPr>
              <a:defRPr sz="2400" b="1"/>
            </a:lvl5pPr>
          </a:lstStyle>
          <a:p>
            <a:pPr lvl="0"/>
            <a:r>
              <a:rPr lang="en-US" dirty="0" smtClean="0"/>
              <a:t>Click to edit Master text styles</a:t>
            </a:r>
          </a:p>
        </p:txBody>
      </p:sp>
      <p:sp>
        <p:nvSpPr>
          <p:cNvPr id="16" name="Text Placeholder 12"/>
          <p:cNvSpPr>
            <a:spLocks noGrp="1"/>
          </p:cNvSpPr>
          <p:nvPr>
            <p:ph type="body" sz="quarter" idx="14"/>
          </p:nvPr>
        </p:nvSpPr>
        <p:spPr>
          <a:xfrm>
            <a:off x="427476" y="3782107"/>
            <a:ext cx="2673864" cy="1953895"/>
          </a:xfrm>
          <a:solidFill>
            <a:schemeClr val="accent1"/>
          </a:solidFill>
        </p:spPr>
        <p:txBody>
          <a:bodyPr anchor="ctr"/>
          <a:lstStyle>
            <a:lvl1pPr marL="0" indent="0">
              <a:buNone/>
              <a:defRPr sz="2000" b="0">
                <a:solidFill>
                  <a:schemeClr val="bg1"/>
                </a:solidFill>
              </a:defRPr>
            </a:lvl1pPr>
            <a:lvl2pPr>
              <a:defRPr sz="2400" b="1"/>
            </a:lvl2pPr>
            <a:lvl3pPr>
              <a:defRPr sz="2400" b="1"/>
            </a:lvl3pPr>
            <a:lvl4pPr>
              <a:defRPr sz="2400" b="1"/>
            </a:lvl4pPr>
            <a:lvl5pPr>
              <a:defRPr sz="2400" b="1"/>
            </a:lvl5pPr>
          </a:lstStyle>
          <a:p>
            <a:pPr lvl="0"/>
            <a:r>
              <a:rPr lang="en-US" dirty="0" smtClean="0"/>
              <a:t>Click to edit Master text styles</a:t>
            </a:r>
          </a:p>
        </p:txBody>
      </p:sp>
      <p:sp>
        <p:nvSpPr>
          <p:cNvPr id="17" name="Text Placeholder 12"/>
          <p:cNvSpPr>
            <a:spLocks noGrp="1"/>
          </p:cNvSpPr>
          <p:nvPr>
            <p:ph type="body" sz="quarter" idx="15"/>
          </p:nvPr>
        </p:nvSpPr>
        <p:spPr>
          <a:xfrm>
            <a:off x="3227283" y="3782107"/>
            <a:ext cx="2673864" cy="1953895"/>
          </a:xfrm>
          <a:solidFill>
            <a:schemeClr val="accent1"/>
          </a:solidFill>
        </p:spPr>
        <p:txBody>
          <a:bodyPr anchor="ctr"/>
          <a:lstStyle>
            <a:lvl1pPr marL="0" indent="0">
              <a:buNone/>
              <a:defRPr sz="2000" b="0">
                <a:solidFill>
                  <a:schemeClr val="bg1"/>
                </a:solidFill>
              </a:defRPr>
            </a:lvl1pPr>
            <a:lvl2pPr>
              <a:defRPr sz="2400" b="1"/>
            </a:lvl2pPr>
            <a:lvl3pPr>
              <a:defRPr sz="2400" b="1"/>
            </a:lvl3pPr>
            <a:lvl4pPr>
              <a:defRPr sz="2400" b="1"/>
            </a:lvl4pPr>
            <a:lvl5pPr>
              <a:defRPr sz="2400" b="1"/>
            </a:lvl5pPr>
          </a:lstStyle>
          <a:p>
            <a:pPr lvl="0"/>
            <a:r>
              <a:rPr lang="en-US" dirty="0" smtClean="0"/>
              <a:t>Click to edit Master text styles</a:t>
            </a:r>
          </a:p>
        </p:txBody>
      </p:sp>
      <p:sp>
        <p:nvSpPr>
          <p:cNvPr id="18" name="Text Placeholder 12"/>
          <p:cNvSpPr>
            <a:spLocks noGrp="1"/>
          </p:cNvSpPr>
          <p:nvPr>
            <p:ph type="body" sz="quarter" idx="16"/>
          </p:nvPr>
        </p:nvSpPr>
        <p:spPr>
          <a:xfrm>
            <a:off x="6027090" y="3782107"/>
            <a:ext cx="2673864" cy="1953895"/>
          </a:xfrm>
          <a:solidFill>
            <a:schemeClr val="accent1"/>
          </a:solidFill>
        </p:spPr>
        <p:txBody>
          <a:bodyPr anchor="ctr"/>
          <a:lstStyle>
            <a:lvl1pPr marL="0" indent="0">
              <a:buNone/>
              <a:defRPr sz="2000" b="0">
                <a:solidFill>
                  <a:schemeClr val="bg1"/>
                </a:solidFill>
              </a:defRPr>
            </a:lvl1pPr>
            <a:lvl2pPr>
              <a:defRPr sz="2400" b="1"/>
            </a:lvl2pPr>
            <a:lvl3pPr>
              <a:defRPr sz="2400" b="1"/>
            </a:lvl3pPr>
            <a:lvl4pPr>
              <a:defRPr sz="2400" b="1"/>
            </a:lvl4pPr>
            <a:lvl5pPr>
              <a:defRPr sz="2400" b="1"/>
            </a:lvl5pPr>
          </a:lstStyle>
          <a:p>
            <a:pPr lvl="0"/>
            <a:r>
              <a:rPr lang="en-US" dirty="0" smtClean="0"/>
              <a:t>Click to edit Master text styles</a:t>
            </a:r>
          </a:p>
        </p:txBody>
      </p:sp>
    </p:spTree>
    <p:extLst>
      <p:ext uri="{BB962C8B-B14F-4D97-AF65-F5344CB8AC3E}">
        <p14:creationId xmlns:p14="http://schemas.microsoft.com/office/powerpoint/2010/main" val="425607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15"/>
          </p:nvPr>
        </p:nvSpPr>
        <p:spPr>
          <a:xfrm>
            <a:off x="411163" y="1446213"/>
            <a:ext cx="8313737" cy="4730750"/>
          </a:xfrm>
        </p:spPr>
        <p:txBody>
          <a:bodyPr/>
          <a:lstStyle>
            <a:lvl1pPr>
              <a:buClr>
                <a:schemeClr val="accent1"/>
              </a:buClr>
              <a:defRPr/>
            </a:lvl1pPr>
          </a:lstStyle>
          <a:p>
            <a:endParaRPr lang="en-GB" dirty="0"/>
          </a:p>
        </p:txBody>
      </p:sp>
      <p:sp>
        <p:nvSpPr>
          <p:cNvPr id="2" name="Title 1"/>
          <p:cNvSpPr>
            <a:spLocks noGrp="1"/>
          </p:cNvSpPr>
          <p:nvPr>
            <p:ph type="title" hasCustomPrompt="1"/>
          </p:nvPr>
        </p:nvSpPr>
        <p:spPr>
          <a:xfrm>
            <a:off x="411480" y="296548"/>
            <a:ext cx="6889433" cy="722356"/>
          </a:xfrm>
        </p:spPr>
        <p:txBody>
          <a:bodyPr/>
          <a:lstStyle>
            <a:lvl1pPr>
              <a:defRPr/>
            </a:lvl1pPr>
          </a:lstStyle>
          <a:p>
            <a:r>
              <a:rPr lang="en-GB" dirty="0" smtClean="0"/>
              <a:t>Title text here in 28pt </a:t>
            </a:r>
            <a:r>
              <a:rPr lang="en-GB" dirty="0" err="1" smtClean="0"/>
              <a:t>arial</a:t>
            </a:r>
            <a:endParaRPr lang="en-US" dirty="0"/>
          </a:p>
        </p:txBody>
      </p:sp>
      <p:sp>
        <p:nvSpPr>
          <p:cNvPr id="7" name="Slide Number Placeholder 6"/>
          <p:cNvSpPr>
            <a:spLocks noGrp="1"/>
          </p:cNvSpPr>
          <p:nvPr>
            <p:ph type="sldNum" sz="quarter" idx="12"/>
          </p:nvPr>
        </p:nvSpPr>
        <p:spPr/>
        <p:txBody>
          <a:bodyPr/>
          <a:lstStyle/>
          <a:p>
            <a:fld id="{4BA29FB0-9335-4884-B92E-210820B3EB72}" type="slidenum">
              <a:rPr lang="en-US" smtClean="0"/>
              <a:pPr/>
              <a:t>‹#›</a:t>
            </a:fld>
            <a:endParaRPr lang="en-US"/>
          </a:p>
        </p:txBody>
      </p:sp>
    </p:spTree>
    <p:extLst>
      <p:ext uri="{BB962C8B-B14F-4D97-AF65-F5344CB8AC3E}">
        <p14:creationId xmlns:p14="http://schemas.microsoft.com/office/powerpoint/2010/main" val="151391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296547"/>
            <a:ext cx="6889433" cy="713647"/>
          </a:xfrm>
        </p:spPr>
        <p:txBody>
          <a:bodyPr/>
          <a:lstStyle>
            <a:lvl1pPr>
              <a:defRPr/>
            </a:lvl1pPr>
          </a:lstStyle>
          <a:p>
            <a:r>
              <a:rPr lang="en-GB" dirty="0" smtClean="0"/>
              <a:t>Title text here in 28pt </a:t>
            </a:r>
            <a:r>
              <a:rPr lang="en-GB" dirty="0" err="1" smtClean="0"/>
              <a:t>arial</a:t>
            </a:r>
            <a:endParaRPr lang="en-US" dirty="0"/>
          </a:p>
        </p:txBody>
      </p:sp>
      <p:sp>
        <p:nvSpPr>
          <p:cNvPr id="6" name="Slide Number Placeholder 5"/>
          <p:cNvSpPr>
            <a:spLocks noGrp="1"/>
          </p:cNvSpPr>
          <p:nvPr>
            <p:ph type="sldNum" sz="quarter" idx="12"/>
          </p:nvPr>
        </p:nvSpPr>
        <p:spPr/>
        <p:txBody>
          <a:bodyPr/>
          <a:lstStyle/>
          <a:p>
            <a:fld id="{4BA29FB0-9335-4884-B92E-210820B3EB72}" type="slidenum">
              <a:rPr lang="en-US" smtClean="0"/>
              <a:pPr/>
              <a:t>‹#›</a:t>
            </a:fld>
            <a:endParaRPr lang="en-US"/>
          </a:p>
        </p:txBody>
      </p:sp>
      <p:sp>
        <p:nvSpPr>
          <p:cNvPr id="5" name="Media Placeholder 4"/>
          <p:cNvSpPr>
            <a:spLocks noGrp="1"/>
          </p:cNvSpPr>
          <p:nvPr>
            <p:ph type="media" sz="quarter" idx="13"/>
          </p:nvPr>
        </p:nvSpPr>
        <p:spPr>
          <a:xfrm>
            <a:off x="411163" y="1332412"/>
            <a:ext cx="8245475" cy="4781052"/>
          </a:xfrm>
          <a:ln w="57150">
            <a:solidFill>
              <a:schemeClr val="bg1"/>
            </a:solidFill>
          </a:ln>
          <a:effectLst>
            <a:outerShdw blurRad="50800" dist="38100" dir="5400000" algn="t" rotWithShape="0">
              <a:prstClr val="black">
                <a:alpha val="40000"/>
              </a:prstClr>
            </a:outerShdw>
          </a:effectLst>
        </p:spPr>
        <p:txBody>
          <a:bodyPr/>
          <a:lstStyle>
            <a:lvl1pPr marL="0" indent="0">
              <a:buClr>
                <a:schemeClr val="accent6"/>
              </a:buClr>
              <a:buNone/>
              <a:defRPr/>
            </a:lvl1pPr>
          </a:lstStyle>
          <a:p>
            <a:endParaRPr lang="en-GB" dirty="0"/>
          </a:p>
        </p:txBody>
      </p:sp>
    </p:spTree>
    <p:extLst>
      <p:ext uri="{BB962C8B-B14F-4D97-AF65-F5344CB8AC3E}">
        <p14:creationId xmlns:p14="http://schemas.microsoft.com/office/powerpoint/2010/main" val="292122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296547"/>
            <a:ext cx="6889433" cy="713647"/>
          </a:xfrm>
        </p:spPr>
        <p:txBody>
          <a:bodyPr/>
          <a:lstStyle>
            <a:lvl1pPr>
              <a:defRPr/>
            </a:lvl1pPr>
          </a:lstStyle>
          <a:p>
            <a:r>
              <a:rPr lang="en-GB" dirty="0" smtClean="0"/>
              <a:t>Title text here in 28pt </a:t>
            </a:r>
            <a:r>
              <a:rPr lang="en-GB" dirty="0" err="1" smtClean="0"/>
              <a:t>arial</a:t>
            </a:r>
            <a:endParaRPr lang="en-US" dirty="0"/>
          </a:p>
        </p:txBody>
      </p:sp>
      <p:sp>
        <p:nvSpPr>
          <p:cNvPr id="6" name="Slide Number Placeholder 5"/>
          <p:cNvSpPr>
            <a:spLocks noGrp="1"/>
          </p:cNvSpPr>
          <p:nvPr>
            <p:ph type="sldNum" sz="quarter" idx="12"/>
          </p:nvPr>
        </p:nvSpPr>
        <p:spPr/>
        <p:txBody>
          <a:bodyPr/>
          <a:lstStyle/>
          <a:p>
            <a:fld id="{4BA29FB0-9335-4884-B92E-210820B3EB72}" type="slidenum">
              <a:rPr lang="en-US" smtClean="0"/>
              <a:pPr/>
              <a:t>‹#›</a:t>
            </a:fld>
            <a:endParaRPr lang="en-US"/>
          </a:p>
        </p:txBody>
      </p:sp>
      <p:grpSp>
        <p:nvGrpSpPr>
          <p:cNvPr id="7" name="Group 6"/>
          <p:cNvGrpSpPr/>
          <p:nvPr userDrawn="1"/>
        </p:nvGrpSpPr>
        <p:grpSpPr>
          <a:xfrm>
            <a:off x="-195094" y="3666756"/>
            <a:ext cx="9413089" cy="3208662"/>
            <a:chOff x="1530350" y="4848225"/>
            <a:chExt cx="5895976" cy="2009776"/>
          </a:xfrm>
        </p:grpSpPr>
        <p:sp>
          <p:nvSpPr>
            <p:cNvPr id="8" name="Freeform 5"/>
            <p:cNvSpPr>
              <a:spLocks/>
            </p:cNvSpPr>
            <p:nvPr/>
          </p:nvSpPr>
          <p:spPr bwMode="auto">
            <a:xfrm>
              <a:off x="3413125" y="4927600"/>
              <a:ext cx="1381125" cy="1930400"/>
            </a:xfrm>
            <a:custGeom>
              <a:avLst/>
              <a:gdLst>
                <a:gd name="T0" fmla="*/ 80 w 405"/>
                <a:gd name="T1" fmla="*/ 531 h 564"/>
                <a:gd name="T2" fmla="*/ 74 w 405"/>
                <a:gd name="T3" fmla="*/ 464 h 564"/>
                <a:gd name="T4" fmla="*/ 75 w 405"/>
                <a:gd name="T5" fmla="*/ 418 h 564"/>
                <a:gd name="T6" fmla="*/ 68 w 405"/>
                <a:gd name="T7" fmla="*/ 379 h 564"/>
                <a:gd name="T8" fmla="*/ 43 w 405"/>
                <a:gd name="T9" fmla="*/ 343 h 564"/>
                <a:gd name="T10" fmla="*/ 14 w 405"/>
                <a:gd name="T11" fmla="*/ 292 h 564"/>
                <a:gd name="T12" fmla="*/ 6 w 405"/>
                <a:gd name="T13" fmla="*/ 272 h 564"/>
                <a:gd name="T14" fmla="*/ 0 w 405"/>
                <a:gd name="T15" fmla="*/ 241 h 564"/>
                <a:gd name="T16" fmla="*/ 11 w 405"/>
                <a:gd name="T17" fmla="*/ 216 h 564"/>
                <a:gd name="T18" fmla="*/ 29 w 405"/>
                <a:gd name="T19" fmla="*/ 208 h 564"/>
                <a:gd name="T20" fmla="*/ 40 w 405"/>
                <a:gd name="T21" fmla="*/ 186 h 564"/>
                <a:gd name="T22" fmla="*/ 62 w 405"/>
                <a:gd name="T23" fmla="*/ 179 h 564"/>
                <a:gd name="T24" fmla="*/ 80 w 405"/>
                <a:gd name="T25" fmla="*/ 152 h 564"/>
                <a:gd name="T26" fmla="*/ 93 w 405"/>
                <a:gd name="T27" fmla="*/ 144 h 564"/>
                <a:gd name="T28" fmla="*/ 86 w 405"/>
                <a:gd name="T29" fmla="*/ 109 h 564"/>
                <a:gd name="T30" fmla="*/ 50 w 405"/>
                <a:gd name="T31" fmla="*/ 49 h 564"/>
                <a:gd name="T32" fmla="*/ 33 w 405"/>
                <a:gd name="T33" fmla="*/ 17 h 564"/>
                <a:gd name="T34" fmla="*/ 61 w 405"/>
                <a:gd name="T35" fmla="*/ 2 h 564"/>
                <a:gd name="T36" fmla="*/ 103 w 405"/>
                <a:gd name="T37" fmla="*/ 54 h 564"/>
                <a:gd name="T38" fmla="*/ 149 w 405"/>
                <a:gd name="T39" fmla="*/ 122 h 564"/>
                <a:gd name="T40" fmla="*/ 168 w 405"/>
                <a:gd name="T41" fmla="*/ 144 h 564"/>
                <a:gd name="T42" fmla="*/ 191 w 405"/>
                <a:gd name="T43" fmla="*/ 179 h 564"/>
                <a:gd name="T44" fmla="*/ 211 w 405"/>
                <a:gd name="T45" fmla="*/ 223 h 564"/>
                <a:gd name="T46" fmla="*/ 212 w 405"/>
                <a:gd name="T47" fmla="*/ 245 h 564"/>
                <a:gd name="T48" fmla="*/ 223 w 405"/>
                <a:gd name="T49" fmla="*/ 235 h 564"/>
                <a:gd name="T50" fmla="*/ 246 w 405"/>
                <a:gd name="T51" fmla="*/ 215 h 564"/>
                <a:gd name="T52" fmla="*/ 260 w 405"/>
                <a:gd name="T53" fmla="*/ 197 h 564"/>
                <a:gd name="T54" fmla="*/ 282 w 405"/>
                <a:gd name="T55" fmla="*/ 173 h 564"/>
                <a:gd name="T56" fmla="*/ 313 w 405"/>
                <a:gd name="T57" fmla="*/ 188 h 564"/>
                <a:gd name="T58" fmla="*/ 322 w 405"/>
                <a:gd name="T59" fmla="*/ 143 h 564"/>
                <a:gd name="T60" fmla="*/ 323 w 405"/>
                <a:gd name="T61" fmla="*/ 98 h 564"/>
                <a:gd name="T62" fmla="*/ 320 w 405"/>
                <a:gd name="T63" fmla="*/ 68 h 564"/>
                <a:gd name="T64" fmla="*/ 344 w 405"/>
                <a:gd name="T65" fmla="*/ 40 h 564"/>
                <a:gd name="T66" fmla="*/ 353 w 405"/>
                <a:gd name="T67" fmla="*/ 67 h 564"/>
                <a:gd name="T68" fmla="*/ 359 w 405"/>
                <a:gd name="T69" fmla="*/ 91 h 564"/>
                <a:gd name="T70" fmla="*/ 366 w 405"/>
                <a:gd name="T71" fmla="*/ 147 h 564"/>
                <a:gd name="T72" fmla="*/ 368 w 405"/>
                <a:gd name="T73" fmla="*/ 157 h 564"/>
                <a:gd name="T74" fmla="*/ 360 w 405"/>
                <a:gd name="T75" fmla="*/ 212 h 564"/>
                <a:gd name="T76" fmla="*/ 372 w 405"/>
                <a:gd name="T77" fmla="*/ 235 h 564"/>
                <a:gd name="T78" fmla="*/ 379 w 405"/>
                <a:gd name="T79" fmla="*/ 289 h 564"/>
                <a:gd name="T80" fmla="*/ 379 w 405"/>
                <a:gd name="T81" fmla="*/ 345 h 564"/>
                <a:gd name="T82" fmla="*/ 391 w 405"/>
                <a:gd name="T83" fmla="*/ 422 h 564"/>
                <a:gd name="T84" fmla="*/ 394 w 405"/>
                <a:gd name="T85" fmla="*/ 456 h 564"/>
                <a:gd name="T86" fmla="*/ 396 w 405"/>
                <a:gd name="T87" fmla="*/ 485 h 564"/>
                <a:gd name="T88" fmla="*/ 405 w 405"/>
                <a:gd name="T89" fmla="*/ 558 h 564"/>
                <a:gd name="T90" fmla="*/ 81 w 405"/>
                <a:gd name="T91"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5" h="564">
                  <a:moveTo>
                    <a:pt x="81" y="564"/>
                  </a:moveTo>
                  <a:cubicBezTo>
                    <a:pt x="81" y="560"/>
                    <a:pt x="81" y="556"/>
                    <a:pt x="81" y="551"/>
                  </a:cubicBezTo>
                  <a:cubicBezTo>
                    <a:pt x="81" y="545"/>
                    <a:pt x="80" y="538"/>
                    <a:pt x="80" y="531"/>
                  </a:cubicBezTo>
                  <a:cubicBezTo>
                    <a:pt x="80" y="527"/>
                    <a:pt x="79" y="523"/>
                    <a:pt x="79" y="519"/>
                  </a:cubicBezTo>
                  <a:cubicBezTo>
                    <a:pt x="79" y="512"/>
                    <a:pt x="77" y="504"/>
                    <a:pt x="77" y="496"/>
                  </a:cubicBezTo>
                  <a:cubicBezTo>
                    <a:pt x="76" y="486"/>
                    <a:pt x="75" y="475"/>
                    <a:pt x="74" y="464"/>
                  </a:cubicBezTo>
                  <a:cubicBezTo>
                    <a:pt x="74" y="461"/>
                    <a:pt x="74" y="459"/>
                    <a:pt x="74" y="457"/>
                  </a:cubicBezTo>
                  <a:cubicBezTo>
                    <a:pt x="74" y="449"/>
                    <a:pt x="75" y="442"/>
                    <a:pt x="75" y="435"/>
                  </a:cubicBezTo>
                  <a:cubicBezTo>
                    <a:pt x="75" y="429"/>
                    <a:pt x="75" y="424"/>
                    <a:pt x="75" y="418"/>
                  </a:cubicBezTo>
                  <a:cubicBezTo>
                    <a:pt x="74" y="414"/>
                    <a:pt x="74" y="409"/>
                    <a:pt x="74" y="405"/>
                  </a:cubicBezTo>
                  <a:cubicBezTo>
                    <a:pt x="73" y="396"/>
                    <a:pt x="71" y="388"/>
                    <a:pt x="69" y="381"/>
                  </a:cubicBezTo>
                  <a:cubicBezTo>
                    <a:pt x="69" y="380"/>
                    <a:pt x="68" y="379"/>
                    <a:pt x="68" y="379"/>
                  </a:cubicBezTo>
                  <a:cubicBezTo>
                    <a:pt x="65" y="374"/>
                    <a:pt x="63" y="369"/>
                    <a:pt x="61" y="364"/>
                  </a:cubicBezTo>
                  <a:cubicBezTo>
                    <a:pt x="60" y="362"/>
                    <a:pt x="59" y="360"/>
                    <a:pt x="58" y="359"/>
                  </a:cubicBezTo>
                  <a:cubicBezTo>
                    <a:pt x="53" y="353"/>
                    <a:pt x="48" y="348"/>
                    <a:pt x="43" y="343"/>
                  </a:cubicBezTo>
                  <a:cubicBezTo>
                    <a:pt x="35" y="334"/>
                    <a:pt x="28" y="325"/>
                    <a:pt x="23" y="314"/>
                  </a:cubicBezTo>
                  <a:cubicBezTo>
                    <a:pt x="22" y="312"/>
                    <a:pt x="21" y="309"/>
                    <a:pt x="20" y="307"/>
                  </a:cubicBezTo>
                  <a:cubicBezTo>
                    <a:pt x="18" y="302"/>
                    <a:pt x="15" y="297"/>
                    <a:pt x="14" y="292"/>
                  </a:cubicBezTo>
                  <a:cubicBezTo>
                    <a:pt x="13" y="290"/>
                    <a:pt x="12" y="287"/>
                    <a:pt x="10" y="285"/>
                  </a:cubicBezTo>
                  <a:cubicBezTo>
                    <a:pt x="8" y="283"/>
                    <a:pt x="7" y="280"/>
                    <a:pt x="6" y="277"/>
                  </a:cubicBezTo>
                  <a:cubicBezTo>
                    <a:pt x="6" y="275"/>
                    <a:pt x="6" y="273"/>
                    <a:pt x="6" y="272"/>
                  </a:cubicBezTo>
                  <a:cubicBezTo>
                    <a:pt x="7" y="270"/>
                    <a:pt x="7" y="268"/>
                    <a:pt x="7" y="266"/>
                  </a:cubicBezTo>
                  <a:cubicBezTo>
                    <a:pt x="8" y="263"/>
                    <a:pt x="7" y="261"/>
                    <a:pt x="5" y="258"/>
                  </a:cubicBezTo>
                  <a:cubicBezTo>
                    <a:pt x="2" y="253"/>
                    <a:pt x="0" y="247"/>
                    <a:pt x="0" y="241"/>
                  </a:cubicBezTo>
                  <a:cubicBezTo>
                    <a:pt x="0" y="240"/>
                    <a:pt x="0" y="240"/>
                    <a:pt x="0" y="239"/>
                  </a:cubicBezTo>
                  <a:cubicBezTo>
                    <a:pt x="0" y="234"/>
                    <a:pt x="1" y="230"/>
                    <a:pt x="4" y="226"/>
                  </a:cubicBezTo>
                  <a:cubicBezTo>
                    <a:pt x="6" y="223"/>
                    <a:pt x="8" y="219"/>
                    <a:pt x="11" y="216"/>
                  </a:cubicBezTo>
                  <a:cubicBezTo>
                    <a:pt x="15" y="212"/>
                    <a:pt x="20" y="209"/>
                    <a:pt x="26" y="209"/>
                  </a:cubicBezTo>
                  <a:cubicBezTo>
                    <a:pt x="26" y="210"/>
                    <a:pt x="27" y="210"/>
                    <a:pt x="28" y="209"/>
                  </a:cubicBezTo>
                  <a:cubicBezTo>
                    <a:pt x="29" y="209"/>
                    <a:pt x="29" y="208"/>
                    <a:pt x="29" y="208"/>
                  </a:cubicBezTo>
                  <a:cubicBezTo>
                    <a:pt x="30" y="207"/>
                    <a:pt x="29" y="206"/>
                    <a:pt x="29" y="206"/>
                  </a:cubicBezTo>
                  <a:cubicBezTo>
                    <a:pt x="28" y="202"/>
                    <a:pt x="29" y="198"/>
                    <a:pt x="31" y="195"/>
                  </a:cubicBezTo>
                  <a:cubicBezTo>
                    <a:pt x="33" y="191"/>
                    <a:pt x="36" y="188"/>
                    <a:pt x="40" y="186"/>
                  </a:cubicBezTo>
                  <a:cubicBezTo>
                    <a:pt x="42" y="185"/>
                    <a:pt x="43" y="184"/>
                    <a:pt x="44" y="183"/>
                  </a:cubicBezTo>
                  <a:cubicBezTo>
                    <a:pt x="49" y="179"/>
                    <a:pt x="54" y="178"/>
                    <a:pt x="60" y="179"/>
                  </a:cubicBezTo>
                  <a:cubicBezTo>
                    <a:pt x="60" y="179"/>
                    <a:pt x="61" y="179"/>
                    <a:pt x="62" y="179"/>
                  </a:cubicBezTo>
                  <a:cubicBezTo>
                    <a:pt x="62" y="178"/>
                    <a:pt x="63" y="177"/>
                    <a:pt x="63" y="177"/>
                  </a:cubicBezTo>
                  <a:cubicBezTo>
                    <a:pt x="63" y="170"/>
                    <a:pt x="65" y="165"/>
                    <a:pt x="69" y="161"/>
                  </a:cubicBezTo>
                  <a:cubicBezTo>
                    <a:pt x="73" y="157"/>
                    <a:pt x="76" y="154"/>
                    <a:pt x="80" y="152"/>
                  </a:cubicBezTo>
                  <a:cubicBezTo>
                    <a:pt x="83" y="150"/>
                    <a:pt x="87" y="149"/>
                    <a:pt x="90" y="148"/>
                  </a:cubicBezTo>
                  <a:cubicBezTo>
                    <a:pt x="91" y="148"/>
                    <a:pt x="91" y="148"/>
                    <a:pt x="92" y="148"/>
                  </a:cubicBezTo>
                  <a:cubicBezTo>
                    <a:pt x="93" y="147"/>
                    <a:pt x="93" y="145"/>
                    <a:pt x="93" y="144"/>
                  </a:cubicBezTo>
                  <a:cubicBezTo>
                    <a:pt x="93" y="140"/>
                    <a:pt x="94" y="136"/>
                    <a:pt x="97" y="132"/>
                  </a:cubicBezTo>
                  <a:cubicBezTo>
                    <a:pt x="98" y="130"/>
                    <a:pt x="98" y="128"/>
                    <a:pt x="96" y="126"/>
                  </a:cubicBezTo>
                  <a:cubicBezTo>
                    <a:pt x="93" y="121"/>
                    <a:pt x="89" y="115"/>
                    <a:pt x="86" y="109"/>
                  </a:cubicBezTo>
                  <a:cubicBezTo>
                    <a:pt x="83" y="104"/>
                    <a:pt x="80" y="99"/>
                    <a:pt x="78" y="94"/>
                  </a:cubicBezTo>
                  <a:cubicBezTo>
                    <a:pt x="74" y="86"/>
                    <a:pt x="69" y="78"/>
                    <a:pt x="64" y="71"/>
                  </a:cubicBezTo>
                  <a:cubicBezTo>
                    <a:pt x="59" y="63"/>
                    <a:pt x="55" y="56"/>
                    <a:pt x="50" y="49"/>
                  </a:cubicBezTo>
                  <a:cubicBezTo>
                    <a:pt x="48" y="45"/>
                    <a:pt x="45" y="42"/>
                    <a:pt x="43" y="39"/>
                  </a:cubicBezTo>
                  <a:cubicBezTo>
                    <a:pt x="41" y="35"/>
                    <a:pt x="38" y="31"/>
                    <a:pt x="35" y="27"/>
                  </a:cubicBezTo>
                  <a:cubicBezTo>
                    <a:pt x="34" y="24"/>
                    <a:pt x="33" y="21"/>
                    <a:pt x="33" y="17"/>
                  </a:cubicBezTo>
                  <a:cubicBezTo>
                    <a:pt x="33" y="14"/>
                    <a:pt x="33" y="12"/>
                    <a:pt x="35" y="10"/>
                  </a:cubicBezTo>
                  <a:cubicBezTo>
                    <a:pt x="39" y="3"/>
                    <a:pt x="45" y="0"/>
                    <a:pt x="53" y="0"/>
                  </a:cubicBezTo>
                  <a:cubicBezTo>
                    <a:pt x="56" y="0"/>
                    <a:pt x="59" y="1"/>
                    <a:pt x="61" y="2"/>
                  </a:cubicBezTo>
                  <a:cubicBezTo>
                    <a:pt x="64" y="4"/>
                    <a:pt x="67" y="6"/>
                    <a:pt x="70" y="9"/>
                  </a:cubicBezTo>
                  <a:cubicBezTo>
                    <a:pt x="78" y="19"/>
                    <a:pt x="86" y="28"/>
                    <a:pt x="93" y="39"/>
                  </a:cubicBezTo>
                  <a:cubicBezTo>
                    <a:pt x="97" y="44"/>
                    <a:pt x="99" y="49"/>
                    <a:pt x="103" y="54"/>
                  </a:cubicBezTo>
                  <a:cubicBezTo>
                    <a:pt x="107" y="59"/>
                    <a:pt x="111" y="64"/>
                    <a:pt x="115" y="69"/>
                  </a:cubicBezTo>
                  <a:cubicBezTo>
                    <a:pt x="122" y="77"/>
                    <a:pt x="127" y="86"/>
                    <a:pt x="132" y="95"/>
                  </a:cubicBezTo>
                  <a:cubicBezTo>
                    <a:pt x="137" y="104"/>
                    <a:pt x="142" y="114"/>
                    <a:pt x="149" y="122"/>
                  </a:cubicBezTo>
                  <a:cubicBezTo>
                    <a:pt x="151" y="126"/>
                    <a:pt x="154" y="130"/>
                    <a:pt x="157" y="133"/>
                  </a:cubicBezTo>
                  <a:cubicBezTo>
                    <a:pt x="158" y="135"/>
                    <a:pt x="160" y="136"/>
                    <a:pt x="160" y="137"/>
                  </a:cubicBezTo>
                  <a:cubicBezTo>
                    <a:pt x="162" y="140"/>
                    <a:pt x="165" y="142"/>
                    <a:pt x="168" y="144"/>
                  </a:cubicBezTo>
                  <a:cubicBezTo>
                    <a:pt x="171" y="145"/>
                    <a:pt x="174" y="147"/>
                    <a:pt x="175" y="150"/>
                  </a:cubicBezTo>
                  <a:cubicBezTo>
                    <a:pt x="179" y="155"/>
                    <a:pt x="182" y="160"/>
                    <a:pt x="185" y="165"/>
                  </a:cubicBezTo>
                  <a:cubicBezTo>
                    <a:pt x="188" y="170"/>
                    <a:pt x="190" y="174"/>
                    <a:pt x="191" y="179"/>
                  </a:cubicBezTo>
                  <a:cubicBezTo>
                    <a:pt x="192" y="182"/>
                    <a:pt x="194" y="184"/>
                    <a:pt x="195" y="187"/>
                  </a:cubicBezTo>
                  <a:cubicBezTo>
                    <a:pt x="197" y="190"/>
                    <a:pt x="199" y="193"/>
                    <a:pt x="201" y="196"/>
                  </a:cubicBezTo>
                  <a:cubicBezTo>
                    <a:pt x="206" y="204"/>
                    <a:pt x="209" y="213"/>
                    <a:pt x="211" y="223"/>
                  </a:cubicBezTo>
                  <a:cubicBezTo>
                    <a:pt x="211" y="227"/>
                    <a:pt x="211" y="231"/>
                    <a:pt x="211" y="235"/>
                  </a:cubicBezTo>
                  <a:cubicBezTo>
                    <a:pt x="211" y="238"/>
                    <a:pt x="211" y="240"/>
                    <a:pt x="211" y="243"/>
                  </a:cubicBezTo>
                  <a:cubicBezTo>
                    <a:pt x="211" y="244"/>
                    <a:pt x="211" y="244"/>
                    <a:pt x="212" y="245"/>
                  </a:cubicBezTo>
                  <a:cubicBezTo>
                    <a:pt x="212" y="245"/>
                    <a:pt x="213" y="245"/>
                    <a:pt x="213" y="244"/>
                  </a:cubicBezTo>
                  <a:cubicBezTo>
                    <a:pt x="214" y="241"/>
                    <a:pt x="217" y="238"/>
                    <a:pt x="220" y="237"/>
                  </a:cubicBezTo>
                  <a:cubicBezTo>
                    <a:pt x="221" y="236"/>
                    <a:pt x="222" y="235"/>
                    <a:pt x="223" y="235"/>
                  </a:cubicBezTo>
                  <a:cubicBezTo>
                    <a:pt x="224" y="234"/>
                    <a:pt x="225" y="233"/>
                    <a:pt x="226" y="231"/>
                  </a:cubicBezTo>
                  <a:cubicBezTo>
                    <a:pt x="228" y="226"/>
                    <a:pt x="231" y="222"/>
                    <a:pt x="234" y="218"/>
                  </a:cubicBezTo>
                  <a:cubicBezTo>
                    <a:pt x="238" y="214"/>
                    <a:pt x="242" y="213"/>
                    <a:pt x="246" y="215"/>
                  </a:cubicBezTo>
                  <a:cubicBezTo>
                    <a:pt x="249" y="216"/>
                    <a:pt x="252" y="217"/>
                    <a:pt x="256" y="219"/>
                  </a:cubicBezTo>
                  <a:cubicBezTo>
                    <a:pt x="256" y="218"/>
                    <a:pt x="256" y="217"/>
                    <a:pt x="257" y="216"/>
                  </a:cubicBezTo>
                  <a:cubicBezTo>
                    <a:pt x="258" y="210"/>
                    <a:pt x="259" y="204"/>
                    <a:pt x="260" y="197"/>
                  </a:cubicBezTo>
                  <a:cubicBezTo>
                    <a:pt x="260" y="194"/>
                    <a:pt x="261" y="190"/>
                    <a:pt x="262" y="187"/>
                  </a:cubicBezTo>
                  <a:cubicBezTo>
                    <a:pt x="263" y="183"/>
                    <a:pt x="264" y="180"/>
                    <a:pt x="267" y="177"/>
                  </a:cubicBezTo>
                  <a:cubicBezTo>
                    <a:pt x="271" y="173"/>
                    <a:pt x="277" y="172"/>
                    <a:pt x="282" y="173"/>
                  </a:cubicBezTo>
                  <a:cubicBezTo>
                    <a:pt x="284" y="173"/>
                    <a:pt x="287" y="174"/>
                    <a:pt x="289" y="175"/>
                  </a:cubicBezTo>
                  <a:cubicBezTo>
                    <a:pt x="295" y="178"/>
                    <a:pt x="301" y="181"/>
                    <a:pt x="307" y="185"/>
                  </a:cubicBezTo>
                  <a:cubicBezTo>
                    <a:pt x="309" y="186"/>
                    <a:pt x="310" y="188"/>
                    <a:pt x="313" y="188"/>
                  </a:cubicBezTo>
                  <a:cubicBezTo>
                    <a:pt x="313" y="187"/>
                    <a:pt x="313" y="186"/>
                    <a:pt x="314" y="185"/>
                  </a:cubicBezTo>
                  <a:cubicBezTo>
                    <a:pt x="314" y="175"/>
                    <a:pt x="317" y="166"/>
                    <a:pt x="320" y="157"/>
                  </a:cubicBezTo>
                  <a:cubicBezTo>
                    <a:pt x="321" y="152"/>
                    <a:pt x="322" y="148"/>
                    <a:pt x="322" y="143"/>
                  </a:cubicBezTo>
                  <a:cubicBezTo>
                    <a:pt x="322" y="137"/>
                    <a:pt x="323" y="130"/>
                    <a:pt x="322" y="124"/>
                  </a:cubicBezTo>
                  <a:cubicBezTo>
                    <a:pt x="321" y="117"/>
                    <a:pt x="322" y="111"/>
                    <a:pt x="323" y="105"/>
                  </a:cubicBezTo>
                  <a:cubicBezTo>
                    <a:pt x="323" y="103"/>
                    <a:pt x="323" y="100"/>
                    <a:pt x="323" y="98"/>
                  </a:cubicBezTo>
                  <a:cubicBezTo>
                    <a:pt x="323" y="93"/>
                    <a:pt x="322" y="87"/>
                    <a:pt x="321" y="81"/>
                  </a:cubicBezTo>
                  <a:cubicBezTo>
                    <a:pt x="321" y="78"/>
                    <a:pt x="321" y="76"/>
                    <a:pt x="321" y="73"/>
                  </a:cubicBezTo>
                  <a:cubicBezTo>
                    <a:pt x="320" y="71"/>
                    <a:pt x="320" y="70"/>
                    <a:pt x="320" y="68"/>
                  </a:cubicBezTo>
                  <a:cubicBezTo>
                    <a:pt x="321" y="61"/>
                    <a:pt x="324" y="54"/>
                    <a:pt x="328" y="47"/>
                  </a:cubicBezTo>
                  <a:cubicBezTo>
                    <a:pt x="329" y="46"/>
                    <a:pt x="330" y="44"/>
                    <a:pt x="332" y="43"/>
                  </a:cubicBezTo>
                  <a:cubicBezTo>
                    <a:pt x="335" y="40"/>
                    <a:pt x="339" y="39"/>
                    <a:pt x="344" y="40"/>
                  </a:cubicBezTo>
                  <a:cubicBezTo>
                    <a:pt x="346" y="40"/>
                    <a:pt x="347" y="41"/>
                    <a:pt x="349" y="41"/>
                  </a:cubicBezTo>
                  <a:cubicBezTo>
                    <a:pt x="351" y="44"/>
                    <a:pt x="352" y="48"/>
                    <a:pt x="352" y="52"/>
                  </a:cubicBezTo>
                  <a:cubicBezTo>
                    <a:pt x="353" y="57"/>
                    <a:pt x="354" y="62"/>
                    <a:pt x="353" y="67"/>
                  </a:cubicBezTo>
                  <a:cubicBezTo>
                    <a:pt x="353" y="68"/>
                    <a:pt x="353" y="70"/>
                    <a:pt x="354" y="71"/>
                  </a:cubicBezTo>
                  <a:cubicBezTo>
                    <a:pt x="355" y="73"/>
                    <a:pt x="356" y="76"/>
                    <a:pt x="356" y="79"/>
                  </a:cubicBezTo>
                  <a:cubicBezTo>
                    <a:pt x="357" y="83"/>
                    <a:pt x="358" y="87"/>
                    <a:pt x="359" y="91"/>
                  </a:cubicBezTo>
                  <a:cubicBezTo>
                    <a:pt x="359" y="94"/>
                    <a:pt x="360" y="97"/>
                    <a:pt x="360" y="101"/>
                  </a:cubicBezTo>
                  <a:cubicBezTo>
                    <a:pt x="362" y="110"/>
                    <a:pt x="363" y="119"/>
                    <a:pt x="363" y="129"/>
                  </a:cubicBezTo>
                  <a:cubicBezTo>
                    <a:pt x="363" y="135"/>
                    <a:pt x="365" y="141"/>
                    <a:pt x="366" y="147"/>
                  </a:cubicBezTo>
                  <a:cubicBezTo>
                    <a:pt x="366" y="148"/>
                    <a:pt x="366" y="150"/>
                    <a:pt x="367" y="151"/>
                  </a:cubicBezTo>
                  <a:cubicBezTo>
                    <a:pt x="368" y="152"/>
                    <a:pt x="368" y="154"/>
                    <a:pt x="368" y="156"/>
                  </a:cubicBezTo>
                  <a:cubicBezTo>
                    <a:pt x="368" y="156"/>
                    <a:pt x="368" y="157"/>
                    <a:pt x="368" y="157"/>
                  </a:cubicBezTo>
                  <a:cubicBezTo>
                    <a:pt x="369" y="161"/>
                    <a:pt x="368" y="165"/>
                    <a:pt x="368" y="169"/>
                  </a:cubicBezTo>
                  <a:cubicBezTo>
                    <a:pt x="368" y="172"/>
                    <a:pt x="367" y="176"/>
                    <a:pt x="366" y="180"/>
                  </a:cubicBezTo>
                  <a:cubicBezTo>
                    <a:pt x="364" y="191"/>
                    <a:pt x="362" y="201"/>
                    <a:pt x="360" y="212"/>
                  </a:cubicBezTo>
                  <a:cubicBezTo>
                    <a:pt x="359" y="216"/>
                    <a:pt x="359" y="220"/>
                    <a:pt x="359" y="223"/>
                  </a:cubicBezTo>
                  <a:cubicBezTo>
                    <a:pt x="359" y="225"/>
                    <a:pt x="360" y="226"/>
                    <a:pt x="361" y="226"/>
                  </a:cubicBezTo>
                  <a:cubicBezTo>
                    <a:pt x="365" y="229"/>
                    <a:pt x="368" y="232"/>
                    <a:pt x="372" y="235"/>
                  </a:cubicBezTo>
                  <a:cubicBezTo>
                    <a:pt x="377" y="239"/>
                    <a:pt x="380" y="245"/>
                    <a:pt x="381" y="252"/>
                  </a:cubicBezTo>
                  <a:cubicBezTo>
                    <a:pt x="381" y="254"/>
                    <a:pt x="382" y="256"/>
                    <a:pt x="381" y="258"/>
                  </a:cubicBezTo>
                  <a:cubicBezTo>
                    <a:pt x="379" y="268"/>
                    <a:pt x="379" y="278"/>
                    <a:pt x="379" y="289"/>
                  </a:cubicBezTo>
                  <a:cubicBezTo>
                    <a:pt x="379" y="296"/>
                    <a:pt x="378" y="303"/>
                    <a:pt x="378" y="311"/>
                  </a:cubicBezTo>
                  <a:cubicBezTo>
                    <a:pt x="378" y="316"/>
                    <a:pt x="378" y="321"/>
                    <a:pt x="378" y="327"/>
                  </a:cubicBezTo>
                  <a:cubicBezTo>
                    <a:pt x="378" y="333"/>
                    <a:pt x="378" y="339"/>
                    <a:pt x="379" y="345"/>
                  </a:cubicBezTo>
                  <a:cubicBezTo>
                    <a:pt x="379" y="354"/>
                    <a:pt x="380" y="363"/>
                    <a:pt x="381" y="371"/>
                  </a:cubicBezTo>
                  <a:cubicBezTo>
                    <a:pt x="382" y="379"/>
                    <a:pt x="383" y="387"/>
                    <a:pt x="384" y="395"/>
                  </a:cubicBezTo>
                  <a:cubicBezTo>
                    <a:pt x="386" y="404"/>
                    <a:pt x="388" y="413"/>
                    <a:pt x="391" y="422"/>
                  </a:cubicBezTo>
                  <a:cubicBezTo>
                    <a:pt x="393" y="428"/>
                    <a:pt x="393" y="434"/>
                    <a:pt x="394" y="441"/>
                  </a:cubicBezTo>
                  <a:cubicBezTo>
                    <a:pt x="394" y="443"/>
                    <a:pt x="394" y="446"/>
                    <a:pt x="394" y="449"/>
                  </a:cubicBezTo>
                  <a:cubicBezTo>
                    <a:pt x="394" y="451"/>
                    <a:pt x="394" y="454"/>
                    <a:pt x="394" y="456"/>
                  </a:cubicBezTo>
                  <a:cubicBezTo>
                    <a:pt x="394" y="458"/>
                    <a:pt x="394" y="459"/>
                    <a:pt x="394" y="461"/>
                  </a:cubicBezTo>
                  <a:cubicBezTo>
                    <a:pt x="395" y="467"/>
                    <a:pt x="395" y="473"/>
                    <a:pt x="396" y="479"/>
                  </a:cubicBezTo>
                  <a:cubicBezTo>
                    <a:pt x="396" y="481"/>
                    <a:pt x="396" y="483"/>
                    <a:pt x="396" y="485"/>
                  </a:cubicBezTo>
                  <a:cubicBezTo>
                    <a:pt x="398" y="492"/>
                    <a:pt x="399" y="499"/>
                    <a:pt x="399" y="505"/>
                  </a:cubicBezTo>
                  <a:cubicBezTo>
                    <a:pt x="400" y="517"/>
                    <a:pt x="401" y="529"/>
                    <a:pt x="402" y="540"/>
                  </a:cubicBezTo>
                  <a:cubicBezTo>
                    <a:pt x="403" y="546"/>
                    <a:pt x="403" y="552"/>
                    <a:pt x="405" y="558"/>
                  </a:cubicBezTo>
                  <a:cubicBezTo>
                    <a:pt x="405" y="559"/>
                    <a:pt x="405" y="560"/>
                    <a:pt x="405" y="561"/>
                  </a:cubicBezTo>
                  <a:cubicBezTo>
                    <a:pt x="405" y="562"/>
                    <a:pt x="405" y="563"/>
                    <a:pt x="405" y="564"/>
                  </a:cubicBezTo>
                  <a:cubicBezTo>
                    <a:pt x="297" y="564"/>
                    <a:pt x="189" y="564"/>
                    <a:pt x="81" y="564"/>
                  </a:cubicBezTo>
                  <a:close/>
                </a:path>
              </a:pathLst>
            </a:custGeom>
            <a:solidFill>
              <a:srgbClr val="47939C"/>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6"/>
            <p:cNvSpPr>
              <a:spLocks/>
            </p:cNvSpPr>
            <p:nvPr/>
          </p:nvSpPr>
          <p:spPr bwMode="auto">
            <a:xfrm>
              <a:off x="1530350" y="4848225"/>
              <a:ext cx="839788" cy="2009775"/>
            </a:xfrm>
            <a:custGeom>
              <a:avLst/>
              <a:gdLst>
                <a:gd name="T0" fmla="*/ 1 w 246"/>
                <a:gd name="T1" fmla="*/ 565 h 587"/>
                <a:gd name="T2" fmla="*/ 3 w 246"/>
                <a:gd name="T3" fmla="*/ 542 h 587"/>
                <a:gd name="T4" fmla="*/ 7 w 246"/>
                <a:gd name="T5" fmla="*/ 519 h 587"/>
                <a:gd name="T6" fmla="*/ 12 w 246"/>
                <a:gd name="T7" fmla="*/ 484 h 587"/>
                <a:gd name="T8" fmla="*/ 21 w 246"/>
                <a:gd name="T9" fmla="*/ 444 h 587"/>
                <a:gd name="T10" fmla="*/ 26 w 246"/>
                <a:gd name="T11" fmla="*/ 433 h 587"/>
                <a:gd name="T12" fmla="*/ 23 w 246"/>
                <a:gd name="T13" fmla="*/ 374 h 587"/>
                <a:gd name="T14" fmla="*/ 22 w 246"/>
                <a:gd name="T15" fmla="*/ 321 h 587"/>
                <a:gd name="T16" fmla="*/ 23 w 246"/>
                <a:gd name="T17" fmla="*/ 294 h 587"/>
                <a:gd name="T18" fmla="*/ 27 w 246"/>
                <a:gd name="T19" fmla="*/ 252 h 587"/>
                <a:gd name="T20" fmla="*/ 27 w 246"/>
                <a:gd name="T21" fmla="*/ 233 h 587"/>
                <a:gd name="T22" fmla="*/ 23 w 246"/>
                <a:gd name="T23" fmla="*/ 212 h 587"/>
                <a:gd name="T24" fmla="*/ 18 w 246"/>
                <a:gd name="T25" fmla="*/ 184 h 587"/>
                <a:gd name="T26" fmla="*/ 32 w 246"/>
                <a:gd name="T27" fmla="*/ 162 h 587"/>
                <a:gd name="T28" fmla="*/ 51 w 246"/>
                <a:gd name="T29" fmla="*/ 158 h 587"/>
                <a:gd name="T30" fmla="*/ 55 w 246"/>
                <a:gd name="T31" fmla="*/ 141 h 587"/>
                <a:gd name="T32" fmla="*/ 70 w 246"/>
                <a:gd name="T33" fmla="*/ 130 h 587"/>
                <a:gd name="T34" fmla="*/ 91 w 246"/>
                <a:gd name="T35" fmla="*/ 130 h 587"/>
                <a:gd name="T36" fmla="*/ 96 w 246"/>
                <a:gd name="T37" fmla="*/ 127 h 587"/>
                <a:gd name="T38" fmla="*/ 130 w 246"/>
                <a:gd name="T39" fmla="*/ 95 h 587"/>
                <a:gd name="T40" fmla="*/ 152 w 246"/>
                <a:gd name="T41" fmla="*/ 105 h 587"/>
                <a:gd name="T42" fmla="*/ 170 w 246"/>
                <a:gd name="T43" fmla="*/ 134 h 587"/>
                <a:gd name="T44" fmla="*/ 180 w 246"/>
                <a:gd name="T45" fmla="*/ 144 h 587"/>
                <a:gd name="T46" fmla="*/ 185 w 246"/>
                <a:gd name="T47" fmla="*/ 124 h 587"/>
                <a:gd name="T48" fmla="*/ 189 w 246"/>
                <a:gd name="T49" fmla="*/ 98 h 587"/>
                <a:gd name="T50" fmla="*/ 186 w 246"/>
                <a:gd name="T51" fmla="*/ 69 h 587"/>
                <a:gd name="T52" fmla="*/ 182 w 246"/>
                <a:gd name="T53" fmla="*/ 36 h 587"/>
                <a:gd name="T54" fmla="*/ 185 w 246"/>
                <a:gd name="T55" fmla="*/ 11 h 587"/>
                <a:gd name="T56" fmla="*/ 198 w 246"/>
                <a:gd name="T57" fmla="*/ 0 h 587"/>
                <a:gd name="T58" fmla="*/ 206 w 246"/>
                <a:gd name="T59" fmla="*/ 1 h 587"/>
                <a:gd name="T60" fmla="*/ 216 w 246"/>
                <a:gd name="T61" fmla="*/ 9 h 587"/>
                <a:gd name="T62" fmla="*/ 232 w 246"/>
                <a:gd name="T63" fmla="*/ 51 h 587"/>
                <a:gd name="T64" fmla="*/ 242 w 246"/>
                <a:gd name="T65" fmla="*/ 92 h 587"/>
                <a:gd name="T66" fmla="*/ 246 w 246"/>
                <a:gd name="T67" fmla="*/ 110 h 587"/>
                <a:gd name="T68" fmla="*/ 242 w 246"/>
                <a:gd name="T69" fmla="*/ 144 h 587"/>
                <a:gd name="T70" fmla="*/ 242 w 246"/>
                <a:gd name="T71" fmla="*/ 189 h 587"/>
                <a:gd name="T72" fmla="*/ 244 w 246"/>
                <a:gd name="T73" fmla="*/ 204 h 587"/>
                <a:gd name="T74" fmla="*/ 238 w 246"/>
                <a:gd name="T75" fmla="*/ 237 h 587"/>
                <a:gd name="T76" fmla="*/ 223 w 246"/>
                <a:gd name="T77" fmla="*/ 260 h 587"/>
                <a:gd name="T78" fmla="*/ 212 w 246"/>
                <a:gd name="T79" fmla="*/ 285 h 587"/>
                <a:gd name="T80" fmla="*/ 195 w 246"/>
                <a:gd name="T81" fmla="*/ 320 h 587"/>
                <a:gd name="T82" fmla="*/ 186 w 246"/>
                <a:gd name="T83" fmla="*/ 349 h 587"/>
                <a:gd name="T84" fmla="*/ 176 w 246"/>
                <a:gd name="T85" fmla="*/ 379 h 587"/>
                <a:gd name="T86" fmla="*/ 174 w 246"/>
                <a:gd name="T87" fmla="*/ 406 h 587"/>
                <a:gd name="T88" fmla="*/ 186 w 246"/>
                <a:gd name="T89" fmla="*/ 434 h 587"/>
                <a:gd name="T90" fmla="*/ 194 w 246"/>
                <a:gd name="T91" fmla="*/ 462 h 587"/>
                <a:gd name="T92" fmla="*/ 199 w 246"/>
                <a:gd name="T93" fmla="*/ 477 h 587"/>
                <a:gd name="T94" fmla="*/ 213 w 246"/>
                <a:gd name="T95" fmla="*/ 502 h 587"/>
                <a:gd name="T96" fmla="*/ 223 w 246"/>
                <a:gd name="T97" fmla="*/ 520 h 587"/>
                <a:gd name="T98" fmla="*/ 235 w 246"/>
                <a:gd name="T99" fmla="*/ 548 h 587"/>
                <a:gd name="T100" fmla="*/ 238 w 246"/>
                <a:gd name="T101" fmla="*/ 559 h 587"/>
                <a:gd name="T102" fmla="*/ 228 w 246"/>
                <a:gd name="T103" fmla="*/ 579 h 587"/>
                <a:gd name="T104" fmla="*/ 0 w 246"/>
                <a:gd name="T10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 h="587">
                  <a:moveTo>
                    <a:pt x="0" y="587"/>
                  </a:moveTo>
                  <a:cubicBezTo>
                    <a:pt x="1" y="580"/>
                    <a:pt x="1" y="572"/>
                    <a:pt x="1" y="565"/>
                  </a:cubicBezTo>
                  <a:cubicBezTo>
                    <a:pt x="2" y="561"/>
                    <a:pt x="2" y="557"/>
                    <a:pt x="3" y="553"/>
                  </a:cubicBezTo>
                  <a:cubicBezTo>
                    <a:pt x="3" y="549"/>
                    <a:pt x="3" y="546"/>
                    <a:pt x="3" y="542"/>
                  </a:cubicBezTo>
                  <a:cubicBezTo>
                    <a:pt x="4" y="536"/>
                    <a:pt x="4" y="530"/>
                    <a:pt x="6" y="524"/>
                  </a:cubicBezTo>
                  <a:cubicBezTo>
                    <a:pt x="7" y="522"/>
                    <a:pt x="7" y="521"/>
                    <a:pt x="7" y="519"/>
                  </a:cubicBezTo>
                  <a:cubicBezTo>
                    <a:pt x="7" y="512"/>
                    <a:pt x="9" y="505"/>
                    <a:pt x="10" y="499"/>
                  </a:cubicBezTo>
                  <a:cubicBezTo>
                    <a:pt x="10" y="494"/>
                    <a:pt x="11" y="489"/>
                    <a:pt x="12" y="484"/>
                  </a:cubicBezTo>
                  <a:cubicBezTo>
                    <a:pt x="13" y="477"/>
                    <a:pt x="14" y="470"/>
                    <a:pt x="15" y="463"/>
                  </a:cubicBezTo>
                  <a:cubicBezTo>
                    <a:pt x="17" y="457"/>
                    <a:pt x="19" y="450"/>
                    <a:pt x="21" y="444"/>
                  </a:cubicBezTo>
                  <a:cubicBezTo>
                    <a:pt x="21" y="442"/>
                    <a:pt x="23" y="440"/>
                    <a:pt x="24" y="438"/>
                  </a:cubicBezTo>
                  <a:cubicBezTo>
                    <a:pt x="25" y="436"/>
                    <a:pt x="26" y="435"/>
                    <a:pt x="26" y="433"/>
                  </a:cubicBezTo>
                  <a:cubicBezTo>
                    <a:pt x="24" y="418"/>
                    <a:pt x="22" y="404"/>
                    <a:pt x="23" y="389"/>
                  </a:cubicBezTo>
                  <a:cubicBezTo>
                    <a:pt x="23" y="384"/>
                    <a:pt x="23" y="379"/>
                    <a:pt x="23" y="374"/>
                  </a:cubicBezTo>
                  <a:cubicBezTo>
                    <a:pt x="23" y="365"/>
                    <a:pt x="23" y="355"/>
                    <a:pt x="23" y="346"/>
                  </a:cubicBezTo>
                  <a:cubicBezTo>
                    <a:pt x="24" y="337"/>
                    <a:pt x="23" y="329"/>
                    <a:pt x="22" y="321"/>
                  </a:cubicBezTo>
                  <a:cubicBezTo>
                    <a:pt x="22" y="313"/>
                    <a:pt x="21" y="306"/>
                    <a:pt x="22" y="298"/>
                  </a:cubicBezTo>
                  <a:cubicBezTo>
                    <a:pt x="23" y="297"/>
                    <a:pt x="23" y="295"/>
                    <a:pt x="23" y="294"/>
                  </a:cubicBezTo>
                  <a:cubicBezTo>
                    <a:pt x="22" y="286"/>
                    <a:pt x="23" y="277"/>
                    <a:pt x="25" y="269"/>
                  </a:cubicBezTo>
                  <a:cubicBezTo>
                    <a:pt x="26" y="263"/>
                    <a:pt x="27" y="257"/>
                    <a:pt x="27" y="252"/>
                  </a:cubicBezTo>
                  <a:cubicBezTo>
                    <a:pt x="27" y="250"/>
                    <a:pt x="27" y="249"/>
                    <a:pt x="27" y="247"/>
                  </a:cubicBezTo>
                  <a:cubicBezTo>
                    <a:pt x="28" y="245"/>
                    <a:pt x="27" y="235"/>
                    <a:pt x="27" y="233"/>
                  </a:cubicBezTo>
                  <a:cubicBezTo>
                    <a:pt x="25" y="228"/>
                    <a:pt x="25" y="224"/>
                    <a:pt x="25" y="219"/>
                  </a:cubicBezTo>
                  <a:cubicBezTo>
                    <a:pt x="25" y="216"/>
                    <a:pt x="24" y="214"/>
                    <a:pt x="23" y="212"/>
                  </a:cubicBezTo>
                  <a:cubicBezTo>
                    <a:pt x="21" y="205"/>
                    <a:pt x="19" y="198"/>
                    <a:pt x="17" y="191"/>
                  </a:cubicBezTo>
                  <a:cubicBezTo>
                    <a:pt x="17" y="189"/>
                    <a:pt x="17" y="186"/>
                    <a:pt x="18" y="184"/>
                  </a:cubicBezTo>
                  <a:cubicBezTo>
                    <a:pt x="19" y="181"/>
                    <a:pt x="19" y="178"/>
                    <a:pt x="20" y="175"/>
                  </a:cubicBezTo>
                  <a:cubicBezTo>
                    <a:pt x="22" y="168"/>
                    <a:pt x="26" y="164"/>
                    <a:pt x="32" y="162"/>
                  </a:cubicBezTo>
                  <a:cubicBezTo>
                    <a:pt x="37" y="160"/>
                    <a:pt x="43" y="159"/>
                    <a:pt x="48" y="159"/>
                  </a:cubicBezTo>
                  <a:cubicBezTo>
                    <a:pt x="49" y="159"/>
                    <a:pt x="50" y="159"/>
                    <a:pt x="51" y="158"/>
                  </a:cubicBezTo>
                  <a:cubicBezTo>
                    <a:pt x="52" y="154"/>
                    <a:pt x="52" y="151"/>
                    <a:pt x="53" y="147"/>
                  </a:cubicBezTo>
                  <a:cubicBezTo>
                    <a:pt x="54" y="145"/>
                    <a:pt x="54" y="143"/>
                    <a:pt x="55" y="141"/>
                  </a:cubicBezTo>
                  <a:cubicBezTo>
                    <a:pt x="56" y="137"/>
                    <a:pt x="59" y="134"/>
                    <a:pt x="63" y="133"/>
                  </a:cubicBezTo>
                  <a:cubicBezTo>
                    <a:pt x="65" y="132"/>
                    <a:pt x="68" y="130"/>
                    <a:pt x="70" y="130"/>
                  </a:cubicBezTo>
                  <a:cubicBezTo>
                    <a:pt x="76" y="129"/>
                    <a:pt x="81" y="129"/>
                    <a:pt x="87" y="129"/>
                  </a:cubicBezTo>
                  <a:cubicBezTo>
                    <a:pt x="89" y="129"/>
                    <a:pt x="90" y="130"/>
                    <a:pt x="91" y="130"/>
                  </a:cubicBezTo>
                  <a:cubicBezTo>
                    <a:pt x="92" y="131"/>
                    <a:pt x="93" y="131"/>
                    <a:pt x="94" y="131"/>
                  </a:cubicBezTo>
                  <a:cubicBezTo>
                    <a:pt x="95" y="130"/>
                    <a:pt x="96" y="129"/>
                    <a:pt x="96" y="127"/>
                  </a:cubicBezTo>
                  <a:cubicBezTo>
                    <a:pt x="98" y="119"/>
                    <a:pt x="101" y="111"/>
                    <a:pt x="107" y="104"/>
                  </a:cubicBezTo>
                  <a:cubicBezTo>
                    <a:pt x="114" y="97"/>
                    <a:pt x="121" y="95"/>
                    <a:pt x="130" y="95"/>
                  </a:cubicBezTo>
                  <a:cubicBezTo>
                    <a:pt x="133" y="95"/>
                    <a:pt x="135" y="96"/>
                    <a:pt x="138" y="96"/>
                  </a:cubicBezTo>
                  <a:cubicBezTo>
                    <a:pt x="143" y="98"/>
                    <a:pt x="148" y="101"/>
                    <a:pt x="152" y="105"/>
                  </a:cubicBezTo>
                  <a:cubicBezTo>
                    <a:pt x="156" y="110"/>
                    <a:pt x="159" y="114"/>
                    <a:pt x="162" y="119"/>
                  </a:cubicBezTo>
                  <a:cubicBezTo>
                    <a:pt x="165" y="124"/>
                    <a:pt x="167" y="129"/>
                    <a:pt x="170" y="134"/>
                  </a:cubicBezTo>
                  <a:cubicBezTo>
                    <a:pt x="172" y="138"/>
                    <a:pt x="175" y="141"/>
                    <a:pt x="179" y="145"/>
                  </a:cubicBezTo>
                  <a:cubicBezTo>
                    <a:pt x="179" y="144"/>
                    <a:pt x="180" y="144"/>
                    <a:pt x="180" y="144"/>
                  </a:cubicBezTo>
                  <a:cubicBezTo>
                    <a:pt x="182" y="142"/>
                    <a:pt x="183" y="140"/>
                    <a:pt x="183" y="137"/>
                  </a:cubicBezTo>
                  <a:cubicBezTo>
                    <a:pt x="183" y="133"/>
                    <a:pt x="184" y="128"/>
                    <a:pt x="185" y="124"/>
                  </a:cubicBezTo>
                  <a:cubicBezTo>
                    <a:pt x="185" y="122"/>
                    <a:pt x="185" y="119"/>
                    <a:pt x="186" y="117"/>
                  </a:cubicBezTo>
                  <a:cubicBezTo>
                    <a:pt x="187" y="111"/>
                    <a:pt x="188" y="105"/>
                    <a:pt x="189" y="98"/>
                  </a:cubicBezTo>
                  <a:cubicBezTo>
                    <a:pt x="190" y="96"/>
                    <a:pt x="190" y="94"/>
                    <a:pt x="189" y="92"/>
                  </a:cubicBezTo>
                  <a:cubicBezTo>
                    <a:pt x="188" y="84"/>
                    <a:pt x="186" y="77"/>
                    <a:pt x="186" y="69"/>
                  </a:cubicBezTo>
                  <a:cubicBezTo>
                    <a:pt x="185" y="65"/>
                    <a:pt x="185" y="62"/>
                    <a:pt x="184" y="58"/>
                  </a:cubicBezTo>
                  <a:cubicBezTo>
                    <a:pt x="183" y="51"/>
                    <a:pt x="183" y="43"/>
                    <a:pt x="182" y="36"/>
                  </a:cubicBezTo>
                  <a:cubicBezTo>
                    <a:pt x="182" y="35"/>
                    <a:pt x="182" y="34"/>
                    <a:pt x="181" y="33"/>
                  </a:cubicBezTo>
                  <a:cubicBezTo>
                    <a:pt x="180" y="25"/>
                    <a:pt x="182" y="18"/>
                    <a:pt x="185" y="11"/>
                  </a:cubicBezTo>
                  <a:cubicBezTo>
                    <a:pt x="187" y="6"/>
                    <a:pt x="190" y="3"/>
                    <a:pt x="195" y="2"/>
                  </a:cubicBezTo>
                  <a:cubicBezTo>
                    <a:pt x="196" y="1"/>
                    <a:pt x="197" y="1"/>
                    <a:pt x="198" y="0"/>
                  </a:cubicBezTo>
                  <a:cubicBezTo>
                    <a:pt x="200" y="0"/>
                    <a:pt x="202" y="0"/>
                    <a:pt x="203" y="0"/>
                  </a:cubicBezTo>
                  <a:cubicBezTo>
                    <a:pt x="204" y="1"/>
                    <a:pt x="205" y="1"/>
                    <a:pt x="206" y="1"/>
                  </a:cubicBezTo>
                  <a:cubicBezTo>
                    <a:pt x="209" y="2"/>
                    <a:pt x="212" y="4"/>
                    <a:pt x="214" y="7"/>
                  </a:cubicBezTo>
                  <a:cubicBezTo>
                    <a:pt x="215" y="8"/>
                    <a:pt x="215" y="8"/>
                    <a:pt x="216" y="9"/>
                  </a:cubicBezTo>
                  <a:cubicBezTo>
                    <a:pt x="222" y="14"/>
                    <a:pt x="226" y="20"/>
                    <a:pt x="228" y="27"/>
                  </a:cubicBezTo>
                  <a:cubicBezTo>
                    <a:pt x="231" y="35"/>
                    <a:pt x="232" y="43"/>
                    <a:pt x="232" y="51"/>
                  </a:cubicBezTo>
                  <a:cubicBezTo>
                    <a:pt x="232" y="57"/>
                    <a:pt x="233" y="63"/>
                    <a:pt x="235" y="68"/>
                  </a:cubicBezTo>
                  <a:cubicBezTo>
                    <a:pt x="237" y="76"/>
                    <a:pt x="239" y="84"/>
                    <a:pt x="242" y="92"/>
                  </a:cubicBezTo>
                  <a:cubicBezTo>
                    <a:pt x="242" y="95"/>
                    <a:pt x="244" y="97"/>
                    <a:pt x="245" y="100"/>
                  </a:cubicBezTo>
                  <a:cubicBezTo>
                    <a:pt x="246" y="103"/>
                    <a:pt x="246" y="106"/>
                    <a:pt x="246" y="110"/>
                  </a:cubicBezTo>
                  <a:cubicBezTo>
                    <a:pt x="244" y="119"/>
                    <a:pt x="244" y="128"/>
                    <a:pt x="243" y="137"/>
                  </a:cubicBezTo>
                  <a:cubicBezTo>
                    <a:pt x="243" y="139"/>
                    <a:pt x="243" y="142"/>
                    <a:pt x="242" y="144"/>
                  </a:cubicBezTo>
                  <a:cubicBezTo>
                    <a:pt x="241" y="153"/>
                    <a:pt x="242" y="162"/>
                    <a:pt x="241" y="172"/>
                  </a:cubicBezTo>
                  <a:cubicBezTo>
                    <a:pt x="241" y="178"/>
                    <a:pt x="242" y="183"/>
                    <a:pt x="242" y="189"/>
                  </a:cubicBezTo>
                  <a:cubicBezTo>
                    <a:pt x="243" y="194"/>
                    <a:pt x="243" y="199"/>
                    <a:pt x="244" y="204"/>
                  </a:cubicBezTo>
                  <a:cubicBezTo>
                    <a:pt x="244" y="204"/>
                    <a:pt x="244" y="204"/>
                    <a:pt x="244" y="204"/>
                  </a:cubicBezTo>
                  <a:cubicBezTo>
                    <a:pt x="243" y="209"/>
                    <a:pt x="244" y="214"/>
                    <a:pt x="244" y="219"/>
                  </a:cubicBezTo>
                  <a:cubicBezTo>
                    <a:pt x="244" y="226"/>
                    <a:pt x="242" y="232"/>
                    <a:pt x="238" y="237"/>
                  </a:cubicBezTo>
                  <a:cubicBezTo>
                    <a:pt x="234" y="241"/>
                    <a:pt x="232" y="245"/>
                    <a:pt x="229" y="250"/>
                  </a:cubicBezTo>
                  <a:cubicBezTo>
                    <a:pt x="227" y="253"/>
                    <a:pt x="225" y="256"/>
                    <a:pt x="223" y="260"/>
                  </a:cubicBezTo>
                  <a:cubicBezTo>
                    <a:pt x="221" y="267"/>
                    <a:pt x="217" y="273"/>
                    <a:pt x="214" y="280"/>
                  </a:cubicBezTo>
                  <a:cubicBezTo>
                    <a:pt x="214" y="282"/>
                    <a:pt x="213" y="283"/>
                    <a:pt x="212" y="285"/>
                  </a:cubicBezTo>
                  <a:cubicBezTo>
                    <a:pt x="210" y="288"/>
                    <a:pt x="208" y="291"/>
                    <a:pt x="206" y="295"/>
                  </a:cubicBezTo>
                  <a:cubicBezTo>
                    <a:pt x="202" y="303"/>
                    <a:pt x="198" y="312"/>
                    <a:pt x="195" y="320"/>
                  </a:cubicBezTo>
                  <a:cubicBezTo>
                    <a:pt x="194" y="322"/>
                    <a:pt x="193" y="324"/>
                    <a:pt x="193" y="326"/>
                  </a:cubicBezTo>
                  <a:cubicBezTo>
                    <a:pt x="190" y="334"/>
                    <a:pt x="188" y="341"/>
                    <a:pt x="186" y="349"/>
                  </a:cubicBezTo>
                  <a:cubicBezTo>
                    <a:pt x="184" y="354"/>
                    <a:pt x="183" y="358"/>
                    <a:pt x="182" y="363"/>
                  </a:cubicBezTo>
                  <a:cubicBezTo>
                    <a:pt x="180" y="368"/>
                    <a:pt x="178" y="373"/>
                    <a:pt x="176" y="379"/>
                  </a:cubicBezTo>
                  <a:cubicBezTo>
                    <a:pt x="174" y="383"/>
                    <a:pt x="174" y="387"/>
                    <a:pt x="174" y="391"/>
                  </a:cubicBezTo>
                  <a:cubicBezTo>
                    <a:pt x="174" y="396"/>
                    <a:pt x="174" y="402"/>
                    <a:pt x="174" y="406"/>
                  </a:cubicBezTo>
                  <a:cubicBezTo>
                    <a:pt x="180" y="411"/>
                    <a:pt x="183" y="417"/>
                    <a:pt x="184" y="424"/>
                  </a:cubicBezTo>
                  <a:cubicBezTo>
                    <a:pt x="184" y="428"/>
                    <a:pt x="185" y="431"/>
                    <a:pt x="186" y="434"/>
                  </a:cubicBezTo>
                  <a:cubicBezTo>
                    <a:pt x="187" y="440"/>
                    <a:pt x="189" y="446"/>
                    <a:pt x="191" y="452"/>
                  </a:cubicBezTo>
                  <a:cubicBezTo>
                    <a:pt x="192" y="455"/>
                    <a:pt x="193" y="459"/>
                    <a:pt x="194" y="462"/>
                  </a:cubicBezTo>
                  <a:cubicBezTo>
                    <a:pt x="196" y="466"/>
                    <a:pt x="197" y="469"/>
                    <a:pt x="198" y="473"/>
                  </a:cubicBezTo>
                  <a:cubicBezTo>
                    <a:pt x="198" y="474"/>
                    <a:pt x="199" y="476"/>
                    <a:pt x="199" y="477"/>
                  </a:cubicBezTo>
                  <a:cubicBezTo>
                    <a:pt x="202" y="481"/>
                    <a:pt x="204" y="486"/>
                    <a:pt x="207" y="490"/>
                  </a:cubicBezTo>
                  <a:cubicBezTo>
                    <a:pt x="209" y="493"/>
                    <a:pt x="211" y="497"/>
                    <a:pt x="213" y="502"/>
                  </a:cubicBezTo>
                  <a:cubicBezTo>
                    <a:pt x="214" y="504"/>
                    <a:pt x="215" y="506"/>
                    <a:pt x="217" y="509"/>
                  </a:cubicBezTo>
                  <a:cubicBezTo>
                    <a:pt x="219" y="512"/>
                    <a:pt x="221" y="516"/>
                    <a:pt x="223" y="520"/>
                  </a:cubicBezTo>
                  <a:cubicBezTo>
                    <a:pt x="224" y="522"/>
                    <a:pt x="225" y="524"/>
                    <a:pt x="226" y="526"/>
                  </a:cubicBezTo>
                  <a:cubicBezTo>
                    <a:pt x="231" y="532"/>
                    <a:pt x="234" y="540"/>
                    <a:pt x="235" y="548"/>
                  </a:cubicBezTo>
                  <a:cubicBezTo>
                    <a:pt x="236" y="550"/>
                    <a:pt x="237" y="552"/>
                    <a:pt x="237" y="554"/>
                  </a:cubicBezTo>
                  <a:cubicBezTo>
                    <a:pt x="237" y="556"/>
                    <a:pt x="238" y="557"/>
                    <a:pt x="238" y="559"/>
                  </a:cubicBezTo>
                  <a:cubicBezTo>
                    <a:pt x="236" y="564"/>
                    <a:pt x="236" y="570"/>
                    <a:pt x="233" y="575"/>
                  </a:cubicBezTo>
                  <a:cubicBezTo>
                    <a:pt x="231" y="576"/>
                    <a:pt x="230" y="578"/>
                    <a:pt x="228" y="579"/>
                  </a:cubicBezTo>
                  <a:cubicBezTo>
                    <a:pt x="225" y="581"/>
                    <a:pt x="223" y="584"/>
                    <a:pt x="223" y="587"/>
                  </a:cubicBezTo>
                  <a:cubicBezTo>
                    <a:pt x="149" y="587"/>
                    <a:pt x="74" y="587"/>
                    <a:pt x="0" y="587"/>
                  </a:cubicBezTo>
                  <a:close/>
                </a:path>
              </a:pathLst>
            </a:custGeom>
            <a:solidFill>
              <a:srgbClr val="47939C"/>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Freeform 7"/>
            <p:cNvSpPr>
              <a:spLocks/>
            </p:cNvSpPr>
            <p:nvPr/>
          </p:nvSpPr>
          <p:spPr bwMode="auto">
            <a:xfrm>
              <a:off x="6675438" y="4878388"/>
              <a:ext cx="750888" cy="1979613"/>
            </a:xfrm>
            <a:custGeom>
              <a:avLst/>
              <a:gdLst>
                <a:gd name="T0" fmla="*/ 72 w 220"/>
                <a:gd name="T1" fmla="*/ 568 h 578"/>
                <a:gd name="T2" fmla="*/ 63 w 220"/>
                <a:gd name="T3" fmla="*/ 521 h 578"/>
                <a:gd name="T4" fmla="*/ 56 w 220"/>
                <a:gd name="T5" fmla="*/ 485 h 578"/>
                <a:gd name="T6" fmla="*/ 45 w 220"/>
                <a:gd name="T7" fmla="*/ 435 h 578"/>
                <a:gd name="T8" fmla="*/ 34 w 220"/>
                <a:gd name="T9" fmla="*/ 414 h 578"/>
                <a:gd name="T10" fmla="*/ 20 w 220"/>
                <a:gd name="T11" fmla="*/ 380 h 578"/>
                <a:gd name="T12" fmla="*/ 10 w 220"/>
                <a:gd name="T13" fmla="*/ 343 h 578"/>
                <a:gd name="T14" fmla="*/ 1 w 220"/>
                <a:gd name="T15" fmla="*/ 305 h 578"/>
                <a:gd name="T16" fmla="*/ 3 w 220"/>
                <a:gd name="T17" fmla="*/ 287 h 578"/>
                <a:gd name="T18" fmla="*/ 9 w 220"/>
                <a:gd name="T19" fmla="*/ 244 h 578"/>
                <a:gd name="T20" fmla="*/ 19 w 220"/>
                <a:gd name="T21" fmla="*/ 219 h 578"/>
                <a:gd name="T22" fmla="*/ 35 w 220"/>
                <a:gd name="T23" fmla="*/ 214 h 578"/>
                <a:gd name="T24" fmla="*/ 38 w 220"/>
                <a:gd name="T25" fmla="*/ 213 h 578"/>
                <a:gd name="T26" fmla="*/ 43 w 220"/>
                <a:gd name="T27" fmla="*/ 201 h 578"/>
                <a:gd name="T28" fmla="*/ 68 w 220"/>
                <a:gd name="T29" fmla="*/ 180 h 578"/>
                <a:gd name="T30" fmla="*/ 82 w 220"/>
                <a:gd name="T31" fmla="*/ 185 h 578"/>
                <a:gd name="T32" fmla="*/ 88 w 220"/>
                <a:gd name="T33" fmla="*/ 178 h 578"/>
                <a:gd name="T34" fmla="*/ 122 w 220"/>
                <a:gd name="T35" fmla="*/ 170 h 578"/>
                <a:gd name="T36" fmla="*/ 120 w 220"/>
                <a:gd name="T37" fmla="*/ 138 h 578"/>
                <a:gd name="T38" fmla="*/ 121 w 220"/>
                <a:gd name="T39" fmla="*/ 102 h 578"/>
                <a:gd name="T40" fmla="*/ 116 w 220"/>
                <a:gd name="T41" fmla="*/ 49 h 578"/>
                <a:gd name="T42" fmla="*/ 113 w 220"/>
                <a:gd name="T43" fmla="*/ 15 h 578"/>
                <a:gd name="T44" fmla="*/ 148 w 220"/>
                <a:gd name="T45" fmla="*/ 9 h 578"/>
                <a:gd name="T46" fmla="*/ 158 w 220"/>
                <a:gd name="T47" fmla="*/ 37 h 578"/>
                <a:gd name="T48" fmla="*/ 163 w 220"/>
                <a:gd name="T49" fmla="*/ 68 h 578"/>
                <a:gd name="T50" fmla="*/ 168 w 220"/>
                <a:gd name="T51" fmla="*/ 103 h 578"/>
                <a:gd name="T52" fmla="*/ 172 w 220"/>
                <a:gd name="T53" fmla="*/ 147 h 578"/>
                <a:gd name="T54" fmla="*/ 176 w 220"/>
                <a:gd name="T55" fmla="*/ 156 h 578"/>
                <a:gd name="T56" fmla="*/ 186 w 220"/>
                <a:gd name="T57" fmla="*/ 163 h 578"/>
                <a:gd name="T58" fmla="*/ 189 w 220"/>
                <a:gd name="T59" fmla="*/ 192 h 578"/>
                <a:gd name="T60" fmla="*/ 199 w 220"/>
                <a:gd name="T61" fmla="*/ 213 h 578"/>
                <a:gd name="T62" fmla="*/ 207 w 220"/>
                <a:gd name="T63" fmla="*/ 236 h 578"/>
                <a:gd name="T64" fmla="*/ 217 w 220"/>
                <a:gd name="T65" fmla="*/ 290 h 578"/>
                <a:gd name="T66" fmla="*/ 219 w 220"/>
                <a:gd name="T67" fmla="*/ 304 h 578"/>
                <a:gd name="T68" fmla="*/ 218 w 220"/>
                <a:gd name="T69" fmla="*/ 378 h 578"/>
                <a:gd name="T70" fmla="*/ 211 w 220"/>
                <a:gd name="T71" fmla="*/ 425 h 578"/>
                <a:gd name="T72" fmla="*/ 204 w 220"/>
                <a:gd name="T73" fmla="*/ 456 h 578"/>
                <a:gd name="T74" fmla="*/ 206 w 220"/>
                <a:gd name="T75" fmla="*/ 480 h 578"/>
                <a:gd name="T76" fmla="*/ 203 w 220"/>
                <a:gd name="T77" fmla="*/ 521 h 578"/>
                <a:gd name="T78" fmla="*/ 203 w 220"/>
                <a:gd name="T79" fmla="*/ 536 h 578"/>
                <a:gd name="T80" fmla="*/ 207 w 220"/>
                <a:gd name="T81" fmla="*/ 578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578">
                  <a:moveTo>
                    <a:pt x="74" y="578"/>
                  </a:moveTo>
                  <a:cubicBezTo>
                    <a:pt x="74" y="575"/>
                    <a:pt x="73" y="572"/>
                    <a:pt x="72" y="568"/>
                  </a:cubicBezTo>
                  <a:cubicBezTo>
                    <a:pt x="70" y="557"/>
                    <a:pt x="68" y="545"/>
                    <a:pt x="66" y="534"/>
                  </a:cubicBezTo>
                  <a:cubicBezTo>
                    <a:pt x="65" y="530"/>
                    <a:pt x="64" y="525"/>
                    <a:pt x="63" y="521"/>
                  </a:cubicBezTo>
                  <a:cubicBezTo>
                    <a:pt x="61" y="512"/>
                    <a:pt x="60" y="503"/>
                    <a:pt x="58" y="494"/>
                  </a:cubicBezTo>
                  <a:cubicBezTo>
                    <a:pt x="57" y="491"/>
                    <a:pt x="57" y="488"/>
                    <a:pt x="56" y="485"/>
                  </a:cubicBezTo>
                  <a:cubicBezTo>
                    <a:pt x="54" y="476"/>
                    <a:pt x="52" y="467"/>
                    <a:pt x="51" y="458"/>
                  </a:cubicBezTo>
                  <a:cubicBezTo>
                    <a:pt x="50" y="450"/>
                    <a:pt x="48" y="442"/>
                    <a:pt x="45" y="435"/>
                  </a:cubicBezTo>
                  <a:cubicBezTo>
                    <a:pt x="44" y="432"/>
                    <a:pt x="43" y="430"/>
                    <a:pt x="41" y="427"/>
                  </a:cubicBezTo>
                  <a:cubicBezTo>
                    <a:pt x="39" y="423"/>
                    <a:pt x="36" y="418"/>
                    <a:pt x="34" y="414"/>
                  </a:cubicBezTo>
                  <a:cubicBezTo>
                    <a:pt x="33" y="411"/>
                    <a:pt x="32" y="409"/>
                    <a:pt x="30" y="406"/>
                  </a:cubicBezTo>
                  <a:cubicBezTo>
                    <a:pt x="26" y="398"/>
                    <a:pt x="23" y="389"/>
                    <a:pt x="20" y="380"/>
                  </a:cubicBezTo>
                  <a:cubicBezTo>
                    <a:pt x="19" y="376"/>
                    <a:pt x="18" y="373"/>
                    <a:pt x="17" y="369"/>
                  </a:cubicBezTo>
                  <a:cubicBezTo>
                    <a:pt x="16" y="360"/>
                    <a:pt x="13" y="352"/>
                    <a:pt x="10" y="343"/>
                  </a:cubicBezTo>
                  <a:cubicBezTo>
                    <a:pt x="8" y="338"/>
                    <a:pt x="6" y="333"/>
                    <a:pt x="4" y="328"/>
                  </a:cubicBezTo>
                  <a:cubicBezTo>
                    <a:pt x="1" y="321"/>
                    <a:pt x="0" y="313"/>
                    <a:pt x="1" y="305"/>
                  </a:cubicBezTo>
                  <a:cubicBezTo>
                    <a:pt x="2" y="302"/>
                    <a:pt x="2" y="299"/>
                    <a:pt x="2" y="296"/>
                  </a:cubicBezTo>
                  <a:cubicBezTo>
                    <a:pt x="2" y="293"/>
                    <a:pt x="3" y="290"/>
                    <a:pt x="3" y="287"/>
                  </a:cubicBezTo>
                  <a:cubicBezTo>
                    <a:pt x="4" y="280"/>
                    <a:pt x="4" y="274"/>
                    <a:pt x="4" y="268"/>
                  </a:cubicBezTo>
                  <a:cubicBezTo>
                    <a:pt x="5" y="260"/>
                    <a:pt x="6" y="252"/>
                    <a:pt x="9" y="244"/>
                  </a:cubicBezTo>
                  <a:cubicBezTo>
                    <a:pt x="11" y="239"/>
                    <a:pt x="13" y="235"/>
                    <a:pt x="13" y="230"/>
                  </a:cubicBezTo>
                  <a:cubicBezTo>
                    <a:pt x="13" y="225"/>
                    <a:pt x="15" y="222"/>
                    <a:pt x="19" y="219"/>
                  </a:cubicBezTo>
                  <a:cubicBezTo>
                    <a:pt x="21" y="218"/>
                    <a:pt x="22" y="217"/>
                    <a:pt x="24" y="216"/>
                  </a:cubicBezTo>
                  <a:cubicBezTo>
                    <a:pt x="28" y="214"/>
                    <a:pt x="31" y="213"/>
                    <a:pt x="35" y="214"/>
                  </a:cubicBezTo>
                  <a:cubicBezTo>
                    <a:pt x="36" y="214"/>
                    <a:pt x="37" y="213"/>
                    <a:pt x="37" y="213"/>
                  </a:cubicBezTo>
                  <a:cubicBezTo>
                    <a:pt x="37" y="213"/>
                    <a:pt x="38" y="213"/>
                    <a:pt x="38" y="213"/>
                  </a:cubicBezTo>
                  <a:cubicBezTo>
                    <a:pt x="39" y="211"/>
                    <a:pt x="40" y="209"/>
                    <a:pt x="40" y="207"/>
                  </a:cubicBezTo>
                  <a:cubicBezTo>
                    <a:pt x="41" y="205"/>
                    <a:pt x="42" y="203"/>
                    <a:pt x="43" y="201"/>
                  </a:cubicBezTo>
                  <a:cubicBezTo>
                    <a:pt x="45" y="196"/>
                    <a:pt x="48" y="192"/>
                    <a:pt x="51" y="188"/>
                  </a:cubicBezTo>
                  <a:cubicBezTo>
                    <a:pt x="55" y="183"/>
                    <a:pt x="61" y="181"/>
                    <a:pt x="68" y="180"/>
                  </a:cubicBezTo>
                  <a:cubicBezTo>
                    <a:pt x="70" y="180"/>
                    <a:pt x="73" y="180"/>
                    <a:pt x="75" y="181"/>
                  </a:cubicBezTo>
                  <a:cubicBezTo>
                    <a:pt x="77" y="182"/>
                    <a:pt x="79" y="184"/>
                    <a:pt x="82" y="185"/>
                  </a:cubicBezTo>
                  <a:cubicBezTo>
                    <a:pt x="82" y="184"/>
                    <a:pt x="83" y="184"/>
                    <a:pt x="84" y="183"/>
                  </a:cubicBezTo>
                  <a:cubicBezTo>
                    <a:pt x="85" y="181"/>
                    <a:pt x="87" y="179"/>
                    <a:pt x="88" y="178"/>
                  </a:cubicBezTo>
                  <a:cubicBezTo>
                    <a:pt x="94" y="171"/>
                    <a:pt x="101" y="169"/>
                    <a:pt x="109" y="168"/>
                  </a:cubicBezTo>
                  <a:cubicBezTo>
                    <a:pt x="114" y="168"/>
                    <a:pt x="118" y="168"/>
                    <a:pt x="122" y="170"/>
                  </a:cubicBezTo>
                  <a:cubicBezTo>
                    <a:pt x="122" y="169"/>
                    <a:pt x="123" y="168"/>
                    <a:pt x="123" y="167"/>
                  </a:cubicBezTo>
                  <a:cubicBezTo>
                    <a:pt x="121" y="158"/>
                    <a:pt x="122" y="148"/>
                    <a:pt x="120" y="138"/>
                  </a:cubicBezTo>
                  <a:cubicBezTo>
                    <a:pt x="119" y="136"/>
                    <a:pt x="120" y="133"/>
                    <a:pt x="120" y="130"/>
                  </a:cubicBezTo>
                  <a:cubicBezTo>
                    <a:pt x="121" y="120"/>
                    <a:pt x="121" y="111"/>
                    <a:pt x="121" y="102"/>
                  </a:cubicBezTo>
                  <a:cubicBezTo>
                    <a:pt x="121" y="93"/>
                    <a:pt x="120" y="84"/>
                    <a:pt x="119" y="75"/>
                  </a:cubicBezTo>
                  <a:cubicBezTo>
                    <a:pt x="118" y="66"/>
                    <a:pt x="117" y="57"/>
                    <a:pt x="116" y="49"/>
                  </a:cubicBezTo>
                  <a:cubicBezTo>
                    <a:pt x="116" y="44"/>
                    <a:pt x="115" y="40"/>
                    <a:pt x="115" y="36"/>
                  </a:cubicBezTo>
                  <a:cubicBezTo>
                    <a:pt x="113" y="29"/>
                    <a:pt x="113" y="22"/>
                    <a:pt x="113" y="15"/>
                  </a:cubicBezTo>
                  <a:cubicBezTo>
                    <a:pt x="114" y="7"/>
                    <a:pt x="120" y="2"/>
                    <a:pt x="126" y="1"/>
                  </a:cubicBezTo>
                  <a:cubicBezTo>
                    <a:pt x="135" y="0"/>
                    <a:pt x="142" y="2"/>
                    <a:pt x="148" y="9"/>
                  </a:cubicBezTo>
                  <a:cubicBezTo>
                    <a:pt x="152" y="14"/>
                    <a:pt x="155" y="20"/>
                    <a:pt x="156" y="26"/>
                  </a:cubicBezTo>
                  <a:cubicBezTo>
                    <a:pt x="157" y="30"/>
                    <a:pt x="157" y="33"/>
                    <a:pt x="158" y="37"/>
                  </a:cubicBezTo>
                  <a:cubicBezTo>
                    <a:pt x="158" y="39"/>
                    <a:pt x="159" y="40"/>
                    <a:pt x="159" y="42"/>
                  </a:cubicBezTo>
                  <a:cubicBezTo>
                    <a:pt x="162" y="51"/>
                    <a:pt x="163" y="59"/>
                    <a:pt x="163" y="68"/>
                  </a:cubicBezTo>
                  <a:cubicBezTo>
                    <a:pt x="164" y="75"/>
                    <a:pt x="165" y="81"/>
                    <a:pt x="166" y="87"/>
                  </a:cubicBezTo>
                  <a:cubicBezTo>
                    <a:pt x="167" y="92"/>
                    <a:pt x="168" y="97"/>
                    <a:pt x="168" y="103"/>
                  </a:cubicBezTo>
                  <a:cubicBezTo>
                    <a:pt x="169" y="110"/>
                    <a:pt x="170" y="118"/>
                    <a:pt x="171" y="125"/>
                  </a:cubicBezTo>
                  <a:cubicBezTo>
                    <a:pt x="171" y="132"/>
                    <a:pt x="172" y="140"/>
                    <a:pt x="172" y="147"/>
                  </a:cubicBezTo>
                  <a:cubicBezTo>
                    <a:pt x="172" y="150"/>
                    <a:pt x="172" y="153"/>
                    <a:pt x="173" y="156"/>
                  </a:cubicBezTo>
                  <a:cubicBezTo>
                    <a:pt x="174" y="156"/>
                    <a:pt x="175" y="156"/>
                    <a:pt x="176" y="156"/>
                  </a:cubicBezTo>
                  <a:cubicBezTo>
                    <a:pt x="180" y="156"/>
                    <a:pt x="183" y="158"/>
                    <a:pt x="186" y="161"/>
                  </a:cubicBezTo>
                  <a:cubicBezTo>
                    <a:pt x="186" y="161"/>
                    <a:pt x="186" y="162"/>
                    <a:pt x="186" y="163"/>
                  </a:cubicBezTo>
                  <a:cubicBezTo>
                    <a:pt x="187" y="169"/>
                    <a:pt x="188" y="175"/>
                    <a:pt x="188" y="182"/>
                  </a:cubicBezTo>
                  <a:cubicBezTo>
                    <a:pt x="188" y="185"/>
                    <a:pt x="188" y="189"/>
                    <a:pt x="189" y="192"/>
                  </a:cubicBezTo>
                  <a:cubicBezTo>
                    <a:pt x="189" y="196"/>
                    <a:pt x="191" y="200"/>
                    <a:pt x="193" y="204"/>
                  </a:cubicBezTo>
                  <a:cubicBezTo>
                    <a:pt x="195" y="207"/>
                    <a:pt x="197" y="210"/>
                    <a:pt x="199" y="213"/>
                  </a:cubicBezTo>
                  <a:cubicBezTo>
                    <a:pt x="203" y="218"/>
                    <a:pt x="205" y="224"/>
                    <a:pt x="206" y="230"/>
                  </a:cubicBezTo>
                  <a:cubicBezTo>
                    <a:pt x="206" y="232"/>
                    <a:pt x="207" y="234"/>
                    <a:pt x="207" y="236"/>
                  </a:cubicBezTo>
                  <a:cubicBezTo>
                    <a:pt x="208" y="242"/>
                    <a:pt x="210" y="248"/>
                    <a:pt x="210" y="254"/>
                  </a:cubicBezTo>
                  <a:cubicBezTo>
                    <a:pt x="211" y="266"/>
                    <a:pt x="213" y="279"/>
                    <a:pt x="217" y="290"/>
                  </a:cubicBezTo>
                  <a:cubicBezTo>
                    <a:pt x="218" y="294"/>
                    <a:pt x="218" y="297"/>
                    <a:pt x="219" y="300"/>
                  </a:cubicBezTo>
                  <a:cubicBezTo>
                    <a:pt x="219" y="301"/>
                    <a:pt x="220" y="303"/>
                    <a:pt x="219" y="304"/>
                  </a:cubicBezTo>
                  <a:cubicBezTo>
                    <a:pt x="219" y="313"/>
                    <a:pt x="220" y="322"/>
                    <a:pt x="219" y="330"/>
                  </a:cubicBezTo>
                  <a:cubicBezTo>
                    <a:pt x="218" y="346"/>
                    <a:pt x="218" y="362"/>
                    <a:pt x="218" y="378"/>
                  </a:cubicBezTo>
                  <a:cubicBezTo>
                    <a:pt x="217" y="385"/>
                    <a:pt x="216" y="391"/>
                    <a:pt x="215" y="398"/>
                  </a:cubicBezTo>
                  <a:cubicBezTo>
                    <a:pt x="214" y="407"/>
                    <a:pt x="212" y="416"/>
                    <a:pt x="211" y="425"/>
                  </a:cubicBezTo>
                  <a:cubicBezTo>
                    <a:pt x="210" y="428"/>
                    <a:pt x="209" y="432"/>
                    <a:pt x="209" y="435"/>
                  </a:cubicBezTo>
                  <a:cubicBezTo>
                    <a:pt x="207" y="442"/>
                    <a:pt x="205" y="449"/>
                    <a:pt x="204" y="456"/>
                  </a:cubicBezTo>
                  <a:cubicBezTo>
                    <a:pt x="203" y="462"/>
                    <a:pt x="203" y="467"/>
                    <a:pt x="204" y="473"/>
                  </a:cubicBezTo>
                  <a:cubicBezTo>
                    <a:pt x="205" y="475"/>
                    <a:pt x="206" y="478"/>
                    <a:pt x="206" y="480"/>
                  </a:cubicBezTo>
                  <a:cubicBezTo>
                    <a:pt x="208" y="489"/>
                    <a:pt x="207" y="497"/>
                    <a:pt x="205" y="505"/>
                  </a:cubicBezTo>
                  <a:cubicBezTo>
                    <a:pt x="204" y="510"/>
                    <a:pt x="203" y="515"/>
                    <a:pt x="203" y="521"/>
                  </a:cubicBezTo>
                  <a:cubicBezTo>
                    <a:pt x="203" y="523"/>
                    <a:pt x="203" y="525"/>
                    <a:pt x="203" y="527"/>
                  </a:cubicBezTo>
                  <a:cubicBezTo>
                    <a:pt x="203" y="530"/>
                    <a:pt x="202" y="533"/>
                    <a:pt x="203" y="536"/>
                  </a:cubicBezTo>
                  <a:cubicBezTo>
                    <a:pt x="204" y="549"/>
                    <a:pt x="206" y="562"/>
                    <a:pt x="207" y="576"/>
                  </a:cubicBezTo>
                  <a:cubicBezTo>
                    <a:pt x="207" y="576"/>
                    <a:pt x="207" y="577"/>
                    <a:pt x="207" y="578"/>
                  </a:cubicBezTo>
                  <a:cubicBezTo>
                    <a:pt x="163" y="578"/>
                    <a:pt x="119" y="578"/>
                    <a:pt x="74" y="578"/>
                  </a:cubicBezTo>
                  <a:close/>
                </a:path>
              </a:pathLst>
            </a:custGeom>
            <a:solidFill>
              <a:srgbClr val="47939C"/>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Freeform 12"/>
            <p:cNvSpPr>
              <a:spLocks/>
            </p:cNvSpPr>
            <p:nvPr/>
          </p:nvSpPr>
          <p:spPr bwMode="auto">
            <a:xfrm>
              <a:off x="5430838" y="5060950"/>
              <a:ext cx="661988" cy="1797050"/>
            </a:xfrm>
            <a:custGeom>
              <a:avLst/>
              <a:gdLst>
                <a:gd name="T0" fmla="*/ 11 w 194"/>
                <a:gd name="T1" fmla="*/ 471 h 525"/>
                <a:gd name="T2" fmla="*/ 9 w 194"/>
                <a:gd name="T3" fmla="*/ 416 h 525"/>
                <a:gd name="T4" fmla="*/ 11 w 194"/>
                <a:gd name="T5" fmla="*/ 376 h 525"/>
                <a:gd name="T6" fmla="*/ 5 w 194"/>
                <a:gd name="T7" fmla="*/ 342 h 525"/>
                <a:gd name="T8" fmla="*/ 1 w 194"/>
                <a:gd name="T9" fmla="*/ 288 h 525"/>
                <a:gd name="T10" fmla="*/ 3 w 194"/>
                <a:gd name="T11" fmla="*/ 259 h 525"/>
                <a:gd name="T12" fmla="*/ 9 w 194"/>
                <a:gd name="T13" fmla="*/ 238 h 525"/>
                <a:gd name="T14" fmla="*/ 21 w 194"/>
                <a:gd name="T15" fmla="*/ 211 h 525"/>
                <a:gd name="T16" fmla="*/ 33 w 194"/>
                <a:gd name="T17" fmla="*/ 175 h 525"/>
                <a:gd name="T18" fmla="*/ 41 w 194"/>
                <a:gd name="T19" fmla="*/ 142 h 525"/>
                <a:gd name="T20" fmla="*/ 44 w 194"/>
                <a:gd name="T21" fmla="*/ 121 h 525"/>
                <a:gd name="T22" fmla="*/ 47 w 194"/>
                <a:gd name="T23" fmla="*/ 99 h 525"/>
                <a:gd name="T24" fmla="*/ 57 w 194"/>
                <a:gd name="T25" fmla="*/ 55 h 525"/>
                <a:gd name="T26" fmla="*/ 70 w 194"/>
                <a:gd name="T27" fmla="*/ 9 h 525"/>
                <a:gd name="T28" fmla="*/ 98 w 194"/>
                <a:gd name="T29" fmla="*/ 12 h 525"/>
                <a:gd name="T30" fmla="*/ 97 w 194"/>
                <a:gd name="T31" fmla="*/ 31 h 525"/>
                <a:gd name="T32" fmla="*/ 94 w 194"/>
                <a:gd name="T33" fmla="*/ 63 h 525"/>
                <a:gd name="T34" fmla="*/ 89 w 194"/>
                <a:gd name="T35" fmla="*/ 106 h 525"/>
                <a:gd name="T36" fmla="*/ 83 w 194"/>
                <a:gd name="T37" fmla="*/ 156 h 525"/>
                <a:gd name="T38" fmla="*/ 83 w 194"/>
                <a:gd name="T39" fmla="*/ 164 h 525"/>
                <a:gd name="T40" fmla="*/ 102 w 194"/>
                <a:gd name="T41" fmla="*/ 158 h 525"/>
                <a:gd name="T42" fmla="*/ 127 w 194"/>
                <a:gd name="T43" fmla="*/ 179 h 525"/>
                <a:gd name="T44" fmla="*/ 127 w 194"/>
                <a:gd name="T45" fmla="*/ 190 h 525"/>
                <a:gd name="T46" fmla="*/ 152 w 194"/>
                <a:gd name="T47" fmla="*/ 205 h 525"/>
                <a:gd name="T48" fmla="*/ 157 w 194"/>
                <a:gd name="T49" fmla="*/ 217 h 525"/>
                <a:gd name="T50" fmla="*/ 161 w 194"/>
                <a:gd name="T51" fmla="*/ 226 h 525"/>
                <a:gd name="T52" fmla="*/ 179 w 194"/>
                <a:gd name="T53" fmla="*/ 238 h 525"/>
                <a:gd name="T54" fmla="*/ 190 w 194"/>
                <a:gd name="T55" fmla="*/ 285 h 525"/>
                <a:gd name="T56" fmla="*/ 177 w 194"/>
                <a:gd name="T57" fmla="*/ 314 h 525"/>
                <a:gd name="T58" fmla="*/ 169 w 194"/>
                <a:gd name="T59" fmla="*/ 342 h 525"/>
                <a:gd name="T60" fmla="*/ 151 w 194"/>
                <a:gd name="T61" fmla="*/ 379 h 525"/>
                <a:gd name="T62" fmla="*/ 142 w 194"/>
                <a:gd name="T63" fmla="*/ 396 h 525"/>
                <a:gd name="T64" fmla="*/ 136 w 194"/>
                <a:gd name="T65" fmla="*/ 433 h 525"/>
                <a:gd name="T66" fmla="*/ 134 w 194"/>
                <a:gd name="T67" fmla="*/ 459 h 525"/>
                <a:gd name="T68" fmla="*/ 134 w 194"/>
                <a:gd name="T69" fmla="*/ 509 h 525"/>
                <a:gd name="T70" fmla="*/ 11 w 194"/>
                <a:gd name="T71"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4" h="525">
                  <a:moveTo>
                    <a:pt x="11" y="525"/>
                  </a:moveTo>
                  <a:cubicBezTo>
                    <a:pt x="11" y="507"/>
                    <a:pt x="12" y="489"/>
                    <a:pt x="11" y="471"/>
                  </a:cubicBezTo>
                  <a:cubicBezTo>
                    <a:pt x="11" y="459"/>
                    <a:pt x="10" y="446"/>
                    <a:pt x="10" y="434"/>
                  </a:cubicBezTo>
                  <a:cubicBezTo>
                    <a:pt x="10" y="428"/>
                    <a:pt x="10" y="422"/>
                    <a:pt x="9" y="416"/>
                  </a:cubicBezTo>
                  <a:cubicBezTo>
                    <a:pt x="9" y="409"/>
                    <a:pt x="10" y="403"/>
                    <a:pt x="11" y="397"/>
                  </a:cubicBezTo>
                  <a:cubicBezTo>
                    <a:pt x="12" y="390"/>
                    <a:pt x="12" y="383"/>
                    <a:pt x="11" y="376"/>
                  </a:cubicBezTo>
                  <a:cubicBezTo>
                    <a:pt x="10" y="372"/>
                    <a:pt x="10" y="368"/>
                    <a:pt x="9" y="364"/>
                  </a:cubicBezTo>
                  <a:cubicBezTo>
                    <a:pt x="8" y="357"/>
                    <a:pt x="6" y="350"/>
                    <a:pt x="5" y="342"/>
                  </a:cubicBezTo>
                  <a:cubicBezTo>
                    <a:pt x="3" y="335"/>
                    <a:pt x="2" y="328"/>
                    <a:pt x="1" y="320"/>
                  </a:cubicBezTo>
                  <a:cubicBezTo>
                    <a:pt x="0" y="310"/>
                    <a:pt x="1" y="299"/>
                    <a:pt x="1" y="288"/>
                  </a:cubicBezTo>
                  <a:cubicBezTo>
                    <a:pt x="2" y="279"/>
                    <a:pt x="2" y="271"/>
                    <a:pt x="3" y="262"/>
                  </a:cubicBezTo>
                  <a:cubicBezTo>
                    <a:pt x="3" y="261"/>
                    <a:pt x="3" y="260"/>
                    <a:pt x="3" y="259"/>
                  </a:cubicBezTo>
                  <a:cubicBezTo>
                    <a:pt x="3" y="257"/>
                    <a:pt x="4" y="255"/>
                    <a:pt x="4" y="253"/>
                  </a:cubicBezTo>
                  <a:cubicBezTo>
                    <a:pt x="4" y="248"/>
                    <a:pt x="7" y="243"/>
                    <a:pt x="9" y="238"/>
                  </a:cubicBezTo>
                  <a:cubicBezTo>
                    <a:pt x="12" y="231"/>
                    <a:pt x="16" y="224"/>
                    <a:pt x="18" y="216"/>
                  </a:cubicBezTo>
                  <a:cubicBezTo>
                    <a:pt x="19" y="215"/>
                    <a:pt x="20" y="213"/>
                    <a:pt x="21" y="211"/>
                  </a:cubicBezTo>
                  <a:cubicBezTo>
                    <a:pt x="26" y="204"/>
                    <a:pt x="28" y="196"/>
                    <a:pt x="30" y="188"/>
                  </a:cubicBezTo>
                  <a:cubicBezTo>
                    <a:pt x="31" y="183"/>
                    <a:pt x="32" y="179"/>
                    <a:pt x="33" y="175"/>
                  </a:cubicBezTo>
                  <a:cubicBezTo>
                    <a:pt x="35" y="171"/>
                    <a:pt x="36" y="167"/>
                    <a:pt x="37" y="162"/>
                  </a:cubicBezTo>
                  <a:cubicBezTo>
                    <a:pt x="38" y="155"/>
                    <a:pt x="39" y="149"/>
                    <a:pt x="41" y="142"/>
                  </a:cubicBezTo>
                  <a:cubicBezTo>
                    <a:pt x="41" y="140"/>
                    <a:pt x="41" y="139"/>
                    <a:pt x="41" y="137"/>
                  </a:cubicBezTo>
                  <a:cubicBezTo>
                    <a:pt x="42" y="132"/>
                    <a:pt x="43" y="126"/>
                    <a:pt x="44" y="121"/>
                  </a:cubicBezTo>
                  <a:cubicBezTo>
                    <a:pt x="44" y="120"/>
                    <a:pt x="45" y="119"/>
                    <a:pt x="45" y="118"/>
                  </a:cubicBezTo>
                  <a:cubicBezTo>
                    <a:pt x="45" y="111"/>
                    <a:pt x="46" y="105"/>
                    <a:pt x="47" y="99"/>
                  </a:cubicBezTo>
                  <a:cubicBezTo>
                    <a:pt x="48" y="96"/>
                    <a:pt x="49" y="92"/>
                    <a:pt x="50" y="89"/>
                  </a:cubicBezTo>
                  <a:cubicBezTo>
                    <a:pt x="52" y="77"/>
                    <a:pt x="55" y="67"/>
                    <a:pt x="57" y="55"/>
                  </a:cubicBezTo>
                  <a:cubicBezTo>
                    <a:pt x="59" y="46"/>
                    <a:pt x="61" y="37"/>
                    <a:pt x="63" y="27"/>
                  </a:cubicBezTo>
                  <a:cubicBezTo>
                    <a:pt x="64" y="21"/>
                    <a:pt x="67" y="14"/>
                    <a:pt x="70" y="9"/>
                  </a:cubicBezTo>
                  <a:cubicBezTo>
                    <a:pt x="73" y="3"/>
                    <a:pt x="84" y="0"/>
                    <a:pt x="89" y="1"/>
                  </a:cubicBezTo>
                  <a:cubicBezTo>
                    <a:pt x="93" y="2"/>
                    <a:pt x="98" y="7"/>
                    <a:pt x="98" y="12"/>
                  </a:cubicBezTo>
                  <a:cubicBezTo>
                    <a:pt x="98" y="16"/>
                    <a:pt x="98" y="21"/>
                    <a:pt x="98" y="25"/>
                  </a:cubicBezTo>
                  <a:cubicBezTo>
                    <a:pt x="98" y="27"/>
                    <a:pt x="97" y="29"/>
                    <a:pt x="97" y="31"/>
                  </a:cubicBezTo>
                  <a:cubicBezTo>
                    <a:pt x="97" y="38"/>
                    <a:pt x="97" y="44"/>
                    <a:pt x="96" y="51"/>
                  </a:cubicBezTo>
                  <a:cubicBezTo>
                    <a:pt x="96" y="55"/>
                    <a:pt x="95" y="59"/>
                    <a:pt x="94" y="63"/>
                  </a:cubicBezTo>
                  <a:cubicBezTo>
                    <a:pt x="92" y="69"/>
                    <a:pt x="92" y="75"/>
                    <a:pt x="91" y="82"/>
                  </a:cubicBezTo>
                  <a:cubicBezTo>
                    <a:pt x="90" y="90"/>
                    <a:pt x="90" y="98"/>
                    <a:pt x="89" y="106"/>
                  </a:cubicBezTo>
                  <a:cubicBezTo>
                    <a:pt x="89" y="113"/>
                    <a:pt x="88" y="120"/>
                    <a:pt x="87" y="126"/>
                  </a:cubicBezTo>
                  <a:cubicBezTo>
                    <a:pt x="86" y="136"/>
                    <a:pt x="84" y="146"/>
                    <a:pt x="83" y="156"/>
                  </a:cubicBezTo>
                  <a:cubicBezTo>
                    <a:pt x="83" y="157"/>
                    <a:pt x="83" y="159"/>
                    <a:pt x="83" y="161"/>
                  </a:cubicBezTo>
                  <a:cubicBezTo>
                    <a:pt x="82" y="162"/>
                    <a:pt x="83" y="162"/>
                    <a:pt x="83" y="164"/>
                  </a:cubicBezTo>
                  <a:cubicBezTo>
                    <a:pt x="85" y="163"/>
                    <a:pt x="87" y="162"/>
                    <a:pt x="89" y="161"/>
                  </a:cubicBezTo>
                  <a:cubicBezTo>
                    <a:pt x="93" y="158"/>
                    <a:pt x="97" y="157"/>
                    <a:pt x="102" y="158"/>
                  </a:cubicBezTo>
                  <a:cubicBezTo>
                    <a:pt x="110" y="159"/>
                    <a:pt x="117" y="162"/>
                    <a:pt x="123" y="169"/>
                  </a:cubicBezTo>
                  <a:cubicBezTo>
                    <a:pt x="125" y="172"/>
                    <a:pt x="127" y="175"/>
                    <a:pt x="127" y="179"/>
                  </a:cubicBezTo>
                  <a:cubicBezTo>
                    <a:pt x="127" y="181"/>
                    <a:pt x="127" y="183"/>
                    <a:pt x="127" y="185"/>
                  </a:cubicBezTo>
                  <a:cubicBezTo>
                    <a:pt x="127" y="187"/>
                    <a:pt x="127" y="189"/>
                    <a:pt x="127" y="190"/>
                  </a:cubicBezTo>
                  <a:cubicBezTo>
                    <a:pt x="129" y="191"/>
                    <a:pt x="130" y="191"/>
                    <a:pt x="131" y="192"/>
                  </a:cubicBezTo>
                  <a:cubicBezTo>
                    <a:pt x="140" y="194"/>
                    <a:pt x="146" y="198"/>
                    <a:pt x="152" y="205"/>
                  </a:cubicBezTo>
                  <a:cubicBezTo>
                    <a:pt x="154" y="207"/>
                    <a:pt x="156" y="210"/>
                    <a:pt x="157" y="213"/>
                  </a:cubicBezTo>
                  <a:cubicBezTo>
                    <a:pt x="157" y="214"/>
                    <a:pt x="157" y="216"/>
                    <a:pt x="157" y="217"/>
                  </a:cubicBezTo>
                  <a:cubicBezTo>
                    <a:pt x="157" y="218"/>
                    <a:pt x="156" y="219"/>
                    <a:pt x="157" y="221"/>
                  </a:cubicBezTo>
                  <a:cubicBezTo>
                    <a:pt x="157" y="223"/>
                    <a:pt x="158" y="226"/>
                    <a:pt x="161" y="226"/>
                  </a:cubicBezTo>
                  <a:cubicBezTo>
                    <a:pt x="162" y="227"/>
                    <a:pt x="162" y="227"/>
                    <a:pt x="163" y="227"/>
                  </a:cubicBezTo>
                  <a:cubicBezTo>
                    <a:pt x="169" y="229"/>
                    <a:pt x="174" y="234"/>
                    <a:pt x="179" y="238"/>
                  </a:cubicBezTo>
                  <a:cubicBezTo>
                    <a:pt x="183" y="243"/>
                    <a:pt x="187" y="249"/>
                    <a:pt x="189" y="255"/>
                  </a:cubicBezTo>
                  <a:cubicBezTo>
                    <a:pt x="193" y="265"/>
                    <a:pt x="194" y="275"/>
                    <a:pt x="190" y="285"/>
                  </a:cubicBezTo>
                  <a:cubicBezTo>
                    <a:pt x="188" y="293"/>
                    <a:pt x="185" y="300"/>
                    <a:pt x="181" y="306"/>
                  </a:cubicBezTo>
                  <a:cubicBezTo>
                    <a:pt x="179" y="309"/>
                    <a:pt x="178" y="311"/>
                    <a:pt x="177" y="314"/>
                  </a:cubicBezTo>
                  <a:cubicBezTo>
                    <a:pt x="175" y="323"/>
                    <a:pt x="172" y="332"/>
                    <a:pt x="169" y="341"/>
                  </a:cubicBezTo>
                  <a:cubicBezTo>
                    <a:pt x="169" y="341"/>
                    <a:pt x="169" y="342"/>
                    <a:pt x="169" y="342"/>
                  </a:cubicBezTo>
                  <a:cubicBezTo>
                    <a:pt x="166" y="348"/>
                    <a:pt x="164" y="354"/>
                    <a:pt x="161" y="360"/>
                  </a:cubicBezTo>
                  <a:cubicBezTo>
                    <a:pt x="158" y="366"/>
                    <a:pt x="154" y="373"/>
                    <a:pt x="151" y="379"/>
                  </a:cubicBezTo>
                  <a:cubicBezTo>
                    <a:pt x="148" y="384"/>
                    <a:pt x="145" y="389"/>
                    <a:pt x="143" y="394"/>
                  </a:cubicBezTo>
                  <a:cubicBezTo>
                    <a:pt x="143" y="395"/>
                    <a:pt x="142" y="395"/>
                    <a:pt x="142" y="396"/>
                  </a:cubicBezTo>
                  <a:cubicBezTo>
                    <a:pt x="139" y="400"/>
                    <a:pt x="138" y="405"/>
                    <a:pt x="138" y="410"/>
                  </a:cubicBezTo>
                  <a:cubicBezTo>
                    <a:pt x="138" y="418"/>
                    <a:pt x="137" y="426"/>
                    <a:pt x="136" y="433"/>
                  </a:cubicBezTo>
                  <a:cubicBezTo>
                    <a:pt x="136" y="435"/>
                    <a:pt x="136" y="437"/>
                    <a:pt x="136" y="438"/>
                  </a:cubicBezTo>
                  <a:cubicBezTo>
                    <a:pt x="135" y="445"/>
                    <a:pt x="135" y="452"/>
                    <a:pt x="134" y="459"/>
                  </a:cubicBezTo>
                  <a:cubicBezTo>
                    <a:pt x="134" y="465"/>
                    <a:pt x="134" y="470"/>
                    <a:pt x="134" y="476"/>
                  </a:cubicBezTo>
                  <a:cubicBezTo>
                    <a:pt x="134" y="487"/>
                    <a:pt x="134" y="498"/>
                    <a:pt x="134" y="509"/>
                  </a:cubicBezTo>
                  <a:cubicBezTo>
                    <a:pt x="134" y="514"/>
                    <a:pt x="135" y="520"/>
                    <a:pt x="135" y="525"/>
                  </a:cubicBezTo>
                  <a:cubicBezTo>
                    <a:pt x="94" y="525"/>
                    <a:pt x="52" y="525"/>
                    <a:pt x="11" y="525"/>
                  </a:cubicBezTo>
                  <a:close/>
                </a:path>
              </a:pathLst>
            </a:custGeom>
            <a:solidFill>
              <a:srgbClr val="47939C"/>
            </a:solidFill>
            <a:ln>
              <a:noFill/>
            </a:ln>
          </p:spPr>
          <p:txBody>
            <a:bodyPr vert="horz" wrap="square" lIns="91440" tIns="45720" rIns="91440" bIns="45720" numCol="1" anchor="t" anchorCtr="0" compatLnSpc="1">
              <a:prstTxWarp prst="textNoShape">
                <a:avLst/>
              </a:prstTxWarp>
            </a:bodyPr>
            <a:lstStyle/>
            <a:p>
              <a:endParaRPr lang="en-GB"/>
            </a:p>
          </p:txBody>
        </p:sp>
        <p:sp>
          <p:nvSpPr>
            <p:cNvPr id="12" name="Freeform 13"/>
            <p:cNvSpPr>
              <a:spLocks/>
            </p:cNvSpPr>
            <p:nvPr/>
          </p:nvSpPr>
          <p:spPr bwMode="auto">
            <a:xfrm>
              <a:off x="6081713" y="5022850"/>
              <a:ext cx="604838" cy="1835150"/>
            </a:xfrm>
            <a:custGeom>
              <a:avLst/>
              <a:gdLst>
                <a:gd name="T0" fmla="*/ 17 w 177"/>
                <a:gd name="T1" fmla="*/ 531 h 536"/>
                <a:gd name="T2" fmla="*/ 14 w 177"/>
                <a:gd name="T3" fmla="*/ 492 h 536"/>
                <a:gd name="T4" fmla="*/ 14 w 177"/>
                <a:gd name="T5" fmla="*/ 459 h 536"/>
                <a:gd name="T6" fmla="*/ 12 w 177"/>
                <a:gd name="T7" fmla="*/ 420 h 536"/>
                <a:gd name="T8" fmla="*/ 14 w 177"/>
                <a:gd name="T9" fmla="*/ 386 h 536"/>
                <a:gd name="T10" fmla="*/ 17 w 177"/>
                <a:gd name="T11" fmla="*/ 343 h 536"/>
                <a:gd name="T12" fmla="*/ 16 w 177"/>
                <a:gd name="T13" fmla="*/ 309 h 536"/>
                <a:gd name="T14" fmla="*/ 13 w 177"/>
                <a:gd name="T15" fmla="*/ 280 h 536"/>
                <a:gd name="T16" fmla="*/ 5 w 177"/>
                <a:gd name="T17" fmla="*/ 233 h 536"/>
                <a:gd name="T18" fmla="*/ 10 w 177"/>
                <a:gd name="T19" fmla="*/ 201 h 536"/>
                <a:gd name="T20" fmla="*/ 19 w 177"/>
                <a:gd name="T21" fmla="*/ 192 h 536"/>
                <a:gd name="T22" fmla="*/ 17 w 177"/>
                <a:gd name="T23" fmla="*/ 178 h 536"/>
                <a:gd name="T24" fmla="*/ 6 w 177"/>
                <a:gd name="T25" fmla="*/ 146 h 536"/>
                <a:gd name="T26" fmla="*/ 2 w 177"/>
                <a:gd name="T27" fmla="*/ 132 h 536"/>
                <a:gd name="T28" fmla="*/ 2 w 177"/>
                <a:gd name="T29" fmla="*/ 123 h 536"/>
                <a:gd name="T30" fmla="*/ 3 w 177"/>
                <a:gd name="T31" fmla="*/ 93 h 536"/>
                <a:gd name="T32" fmla="*/ 2 w 177"/>
                <a:gd name="T33" fmla="*/ 76 h 536"/>
                <a:gd name="T34" fmla="*/ 4 w 177"/>
                <a:gd name="T35" fmla="*/ 50 h 536"/>
                <a:gd name="T36" fmla="*/ 6 w 177"/>
                <a:gd name="T37" fmla="*/ 34 h 536"/>
                <a:gd name="T38" fmla="*/ 5 w 177"/>
                <a:gd name="T39" fmla="*/ 11 h 536"/>
                <a:gd name="T40" fmla="*/ 14 w 177"/>
                <a:gd name="T41" fmla="*/ 1 h 536"/>
                <a:gd name="T42" fmla="*/ 33 w 177"/>
                <a:gd name="T43" fmla="*/ 11 h 536"/>
                <a:gd name="T44" fmla="*/ 40 w 177"/>
                <a:gd name="T45" fmla="*/ 32 h 536"/>
                <a:gd name="T46" fmla="*/ 42 w 177"/>
                <a:gd name="T47" fmla="*/ 64 h 536"/>
                <a:gd name="T48" fmla="*/ 46 w 177"/>
                <a:gd name="T49" fmla="*/ 103 h 536"/>
                <a:gd name="T50" fmla="*/ 52 w 177"/>
                <a:gd name="T51" fmla="*/ 120 h 536"/>
                <a:gd name="T52" fmla="*/ 61 w 177"/>
                <a:gd name="T53" fmla="*/ 147 h 536"/>
                <a:gd name="T54" fmla="*/ 65 w 177"/>
                <a:gd name="T55" fmla="*/ 149 h 536"/>
                <a:gd name="T56" fmla="*/ 92 w 177"/>
                <a:gd name="T57" fmla="*/ 130 h 536"/>
                <a:gd name="T58" fmla="*/ 119 w 177"/>
                <a:gd name="T59" fmla="*/ 141 h 536"/>
                <a:gd name="T60" fmla="*/ 128 w 177"/>
                <a:gd name="T61" fmla="*/ 172 h 536"/>
                <a:gd name="T62" fmla="*/ 131 w 177"/>
                <a:gd name="T63" fmla="*/ 171 h 536"/>
                <a:gd name="T64" fmla="*/ 152 w 177"/>
                <a:gd name="T65" fmla="*/ 166 h 536"/>
                <a:gd name="T66" fmla="*/ 167 w 177"/>
                <a:gd name="T67" fmla="*/ 186 h 536"/>
                <a:gd name="T68" fmla="*/ 176 w 177"/>
                <a:gd name="T69" fmla="*/ 203 h 536"/>
                <a:gd name="T70" fmla="*/ 174 w 177"/>
                <a:gd name="T71" fmla="*/ 219 h 536"/>
                <a:gd name="T72" fmla="*/ 167 w 177"/>
                <a:gd name="T73" fmla="*/ 250 h 536"/>
                <a:gd name="T74" fmla="*/ 165 w 177"/>
                <a:gd name="T75" fmla="*/ 266 h 536"/>
                <a:gd name="T76" fmla="*/ 164 w 177"/>
                <a:gd name="T77" fmla="*/ 289 h 536"/>
                <a:gd name="T78" fmla="*/ 161 w 177"/>
                <a:gd name="T79" fmla="*/ 310 h 536"/>
                <a:gd name="T80" fmla="*/ 154 w 177"/>
                <a:gd name="T81" fmla="*/ 336 h 536"/>
                <a:gd name="T82" fmla="*/ 119 w 177"/>
                <a:gd name="T83" fmla="*/ 386 h 536"/>
                <a:gd name="T84" fmla="*/ 109 w 177"/>
                <a:gd name="T85" fmla="*/ 410 h 536"/>
                <a:gd name="T86" fmla="*/ 114 w 177"/>
                <a:gd name="T87" fmla="*/ 443 h 536"/>
                <a:gd name="T88" fmla="*/ 130 w 177"/>
                <a:gd name="T89" fmla="*/ 507 h 536"/>
                <a:gd name="T90" fmla="*/ 138 w 177"/>
                <a:gd name="T9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536">
                  <a:moveTo>
                    <a:pt x="17" y="536"/>
                  </a:moveTo>
                  <a:cubicBezTo>
                    <a:pt x="17" y="534"/>
                    <a:pt x="17" y="532"/>
                    <a:pt x="17" y="531"/>
                  </a:cubicBezTo>
                  <a:cubicBezTo>
                    <a:pt x="16" y="524"/>
                    <a:pt x="15" y="518"/>
                    <a:pt x="15" y="512"/>
                  </a:cubicBezTo>
                  <a:cubicBezTo>
                    <a:pt x="14" y="505"/>
                    <a:pt x="14" y="499"/>
                    <a:pt x="14" y="492"/>
                  </a:cubicBezTo>
                  <a:cubicBezTo>
                    <a:pt x="14" y="485"/>
                    <a:pt x="14" y="478"/>
                    <a:pt x="13" y="471"/>
                  </a:cubicBezTo>
                  <a:cubicBezTo>
                    <a:pt x="13" y="467"/>
                    <a:pt x="14" y="463"/>
                    <a:pt x="14" y="459"/>
                  </a:cubicBezTo>
                  <a:cubicBezTo>
                    <a:pt x="14" y="455"/>
                    <a:pt x="14" y="450"/>
                    <a:pt x="13" y="446"/>
                  </a:cubicBezTo>
                  <a:cubicBezTo>
                    <a:pt x="13" y="438"/>
                    <a:pt x="12" y="429"/>
                    <a:pt x="12" y="420"/>
                  </a:cubicBezTo>
                  <a:cubicBezTo>
                    <a:pt x="12" y="415"/>
                    <a:pt x="12" y="410"/>
                    <a:pt x="11" y="405"/>
                  </a:cubicBezTo>
                  <a:cubicBezTo>
                    <a:pt x="11" y="399"/>
                    <a:pt x="12" y="393"/>
                    <a:pt x="14" y="386"/>
                  </a:cubicBezTo>
                  <a:cubicBezTo>
                    <a:pt x="15" y="379"/>
                    <a:pt x="16" y="372"/>
                    <a:pt x="16" y="364"/>
                  </a:cubicBezTo>
                  <a:cubicBezTo>
                    <a:pt x="17" y="357"/>
                    <a:pt x="17" y="350"/>
                    <a:pt x="17" y="343"/>
                  </a:cubicBezTo>
                  <a:cubicBezTo>
                    <a:pt x="17" y="336"/>
                    <a:pt x="18" y="329"/>
                    <a:pt x="17" y="322"/>
                  </a:cubicBezTo>
                  <a:cubicBezTo>
                    <a:pt x="16" y="318"/>
                    <a:pt x="16" y="314"/>
                    <a:pt x="16" y="309"/>
                  </a:cubicBezTo>
                  <a:cubicBezTo>
                    <a:pt x="15" y="303"/>
                    <a:pt x="15" y="296"/>
                    <a:pt x="14" y="289"/>
                  </a:cubicBezTo>
                  <a:cubicBezTo>
                    <a:pt x="14" y="286"/>
                    <a:pt x="13" y="283"/>
                    <a:pt x="13" y="280"/>
                  </a:cubicBezTo>
                  <a:cubicBezTo>
                    <a:pt x="12" y="272"/>
                    <a:pt x="11" y="264"/>
                    <a:pt x="10" y="256"/>
                  </a:cubicBezTo>
                  <a:cubicBezTo>
                    <a:pt x="8" y="248"/>
                    <a:pt x="7" y="241"/>
                    <a:pt x="5" y="233"/>
                  </a:cubicBezTo>
                  <a:cubicBezTo>
                    <a:pt x="5" y="229"/>
                    <a:pt x="4" y="226"/>
                    <a:pt x="3" y="222"/>
                  </a:cubicBezTo>
                  <a:cubicBezTo>
                    <a:pt x="1" y="214"/>
                    <a:pt x="4" y="207"/>
                    <a:pt x="10" y="201"/>
                  </a:cubicBezTo>
                  <a:cubicBezTo>
                    <a:pt x="12" y="198"/>
                    <a:pt x="15" y="196"/>
                    <a:pt x="18" y="193"/>
                  </a:cubicBezTo>
                  <a:cubicBezTo>
                    <a:pt x="18" y="193"/>
                    <a:pt x="19" y="192"/>
                    <a:pt x="19" y="192"/>
                  </a:cubicBezTo>
                  <a:cubicBezTo>
                    <a:pt x="19" y="188"/>
                    <a:pt x="18" y="185"/>
                    <a:pt x="18" y="182"/>
                  </a:cubicBezTo>
                  <a:cubicBezTo>
                    <a:pt x="18" y="181"/>
                    <a:pt x="18" y="179"/>
                    <a:pt x="17" y="178"/>
                  </a:cubicBezTo>
                  <a:cubicBezTo>
                    <a:pt x="15" y="173"/>
                    <a:pt x="14" y="169"/>
                    <a:pt x="12" y="164"/>
                  </a:cubicBezTo>
                  <a:cubicBezTo>
                    <a:pt x="10" y="158"/>
                    <a:pt x="8" y="152"/>
                    <a:pt x="6" y="146"/>
                  </a:cubicBezTo>
                  <a:cubicBezTo>
                    <a:pt x="6" y="143"/>
                    <a:pt x="5" y="140"/>
                    <a:pt x="4" y="137"/>
                  </a:cubicBezTo>
                  <a:cubicBezTo>
                    <a:pt x="3" y="135"/>
                    <a:pt x="3" y="134"/>
                    <a:pt x="2" y="132"/>
                  </a:cubicBezTo>
                  <a:cubicBezTo>
                    <a:pt x="2" y="131"/>
                    <a:pt x="2" y="130"/>
                    <a:pt x="2" y="129"/>
                  </a:cubicBezTo>
                  <a:cubicBezTo>
                    <a:pt x="1" y="127"/>
                    <a:pt x="0" y="125"/>
                    <a:pt x="2" y="123"/>
                  </a:cubicBezTo>
                  <a:cubicBezTo>
                    <a:pt x="0" y="120"/>
                    <a:pt x="2" y="116"/>
                    <a:pt x="2" y="112"/>
                  </a:cubicBezTo>
                  <a:cubicBezTo>
                    <a:pt x="3" y="106"/>
                    <a:pt x="4" y="100"/>
                    <a:pt x="3" y="93"/>
                  </a:cubicBezTo>
                  <a:cubicBezTo>
                    <a:pt x="2" y="89"/>
                    <a:pt x="2" y="85"/>
                    <a:pt x="2" y="81"/>
                  </a:cubicBezTo>
                  <a:cubicBezTo>
                    <a:pt x="2" y="79"/>
                    <a:pt x="2" y="78"/>
                    <a:pt x="2" y="76"/>
                  </a:cubicBezTo>
                  <a:cubicBezTo>
                    <a:pt x="3" y="72"/>
                    <a:pt x="4" y="68"/>
                    <a:pt x="3" y="63"/>
                  </a:cubicBezTo>
                  <a:cubicBezTo>
                    <a:pt x="3" y="59"/>
                    <a:pt x="3" y="54"/>
                    <a:pt x="4" y="50"/>
                  </a:cubicBezTo>
                  <a:cubicBezTo>
                    <a:pt x="4" y="47"/>
                    <a:pt x="4" y="43"/>
                    <a:pt x="4" y="40"/>
                  </a:cubicBezTo>
                  <a:cubicBezTo>
                    <a:pt x="5" y="38"/>
                    <a:pt x="5" y="36"/>
                    <a:pt x="6" y="34"/>
                  </a:cubicBezTo>
                  <a:cubicBezTo>
                    <a:pt x="7" y="32"/>
                    <a:pt x="6" y="31"/>
                    <a:pt x="6" y="29"/>
                  </a:cubicBezTo>
                  <a:cubicBezTo>
                    <a:pt x="5" y="23"/>
                    <a:pt x="4" y="17"/>
                    <a:pt x="5" y="11"/>
                  </a:cubicBezTo>
                  <a:cubicBezTo>
                    <a:pt x="6" y="9"/>
                    <a:pt x="6" y="6"/>
                    <a:pt x="7" y="3"/>
                  </a:cubicBezTo>
                  <a:cubicBezTo>
                    <a:pt x="9" y="2"/>
                    <a:pt x="12" y="2"/>
                    <a:pt x="14" y="1"/>
                  </a:cubicBezTo>
                  <a:cubicBezTo>
                    <a:pt x="18" y="0"/>
                    <a:pt x="22" y="1"/>
                    <a:pt x="26" y="4"/>
                  </a:cubicBezTo>
                  <a:cubicBezTo>
                    <a:pt x="28" y="6"/>
                    <a:pt x="31" y="8"/>
                    <a:pt x="33" y="11"/>
                  </a:cubicBezTo>
                  <a:cubicBezTo>
                    <a:pt x="36" y="15"/>
                    <a:pt x="38" y="20"/>
                    <a:pt x="39" y="25"/>
                  </a:cubicBezTo>
                  <a:cubicBezTo>
                    <a:pt x="40" y="27"/>
                    <a:pt x="40" y="30"/>
                    <a:pt x="40" y="32"/>
                  </a:cubicBezTo>
                  <a:cubicBezTo>
                    <a:pt x="41" y="41"/>
                    <a:pt x="41" y="50"/>
                    <a:pt x="41" y="59"/>
                  </a:cubicBezTo>
                  <a:cubicBezTo>
                    <a:pt x="41" y="61"/>
                    <a:pt x="41" y="62"/>
                    <a:pt x="42" y="64"/>
                  </a:cubicBezTo>
                  <a:cubicBezTo>
                    <a:pt x="43" y="69"/>
                    <a:pt x="44" y="73"/>
                    <a:pt x="44" y="79"/>
                  </a:cubicBezTo>
                  <a:cubicBezTo>
                    <a:pt x="45" y="87"/>
                    <a:pt x="46" y="95"/>
                    <a:pt x="46" y="103"/>
                  </a:cubicBezTo>
                  <a:cubicBezTo>
                    <a:pt x="46" y="105"/>
                    <a:pt x="47" y="107"/>
                    <a:pt x="47" y="108"/>
                  </a:cubicBezTo>
                  <a:cubicBezTo>
                    <a:pt x="49" y="112"/>
                    <a:pt x="50" y="116"/>
                    <a:pt x="52" y="120"/>
                  </a:cubicBezTo>
                  <a:cubicBezTo>
                    <a:pt x="54" y="124"/>
                    <a:pt x="55" y="129"/>
                    <a:pt x="57" y="134"/>
                  </a:cubicBezTo>
                  <a:cubicBezTo>
                    <a:pt x="58" y="138"/>
                    <a:pt x="60" y="142"/>
                    <a:pt x="61" y="147"/>
                  </a:cubicBezTo>
                  <a:cubicBezTo>
                    <a:pt x="61" y="148"/>
                    <a:pt x="62" y="149"/>
                    <a:pt x="62" y="150"/>
                  </a:cubicBezTo>
                  <a:cubicBezTo>
                    <a:pt x="63" y="149"/>
                    <a:pt x="64" y="149"/>
                    <a:pt x="65" y="149"/>
                  </a:cubicBezTo>
                  <a:cubicBezTo>
                    <a:pt x="68" y="146"/>
                    <a:pt x="70" y="144"/>
                    <a:pt x="73" y="142"/>
                  </a:cubicBezTo>
                  <a:cubicBezTo>
                    <a:pt x="79" y="138"/>
                    <a:pt x="85" y="134"/>
                    <a:pt x="92" y="130"/>
                  </a:cubicBezTo>
                  <a:cubicBezTo>
                    <a:pt x="98" y="126"/>
                    <a:pt x="104" y="126"/>
                    <a:pt x="110" y="129"/>
                  </a:cubicBezTo>
                  <a:cubicBezTo>
                    <a:pt x="115" y="132"/>
                    <a:pt x="118" y="136"/>
                    <a:pt x="119" y="141"/>
                  </a:cubicBezTo>
                  <a:cubicBezTo>
                    <a:pt x="120" y="144"/>
                    <a:pt x="121" y="147"/>
                    <a:pt x="122" y="150"/>
                  </a:cubicBezTo>
                  <a:cubicBezTo>
                    <a:pt x="123" y="158"/>
                    <a:pt x="126" y="165"/>
                    <a:pt x="128" y="172"/>
                  </a:cubicBezTo>
                  <a:cubicBezTo>
                    <a:pt x="128" y="172"/>
                    <a:pt x="129" y="172"/>
                    <a:pt x="129" y="173"/>
                  </a:cubicBezTo>
                  <a:cubicBezTo>
                    <a:pt x="130" y="172"/>
                    <a:pt x="131" y="172"/>
                    <a:pt x="131" y="171"/>
                  </a:cubicBezTo>
                  <a:cubicBezTo>
                    <a:pt x="135" y="167"/>
                    <a:pt x="139" y="166"/>
                    <a:pt x="143" y="164"/>
                  </a:cubicBezTo>
                  <a:cubicBezTo>
                    <a:pt x="147" y="163"/>
                    <a:pt x="150" y="164"/>
                    <a:pt x="152" y="166"/>
                  </a:cubicBezTo>
                  <a:cubicBezTo>
                    <a:pt x="156" y="170"/>
                    <a:pt x="160" y="174"/>
                    <a:pt x="162" y="179"/>
                  </a:cubicBezTo>
                  <a:cubicBezTo>
                    <a:pt x="163" y="182"/>
                    <a:pt x="164" y="185"/>
                    <a:pt x="167" y="186"/>
                  </a:cubicBezTo>
                  <a:cubicBezTo>
                    <a:pt x="168" y="187"/>
                    <a:pt x="168" y="187"/>
                    <a:pt x="169" y="187"/>
                  </a:cubicBezTo>
                  <a:cubicBezTo>
                    <a:pt x="175" y="191"/>
                    <a:pt x="177" y="197"/>
                    <a:pt x="176" y="203"/>
                  </a:cubicBezTo>
                  <a:cubicBezTo>
                    <a:pt x="176" y="206"/>
                    <a:pt x="175" y="209"/>
                    <a:pt x="175" y="212"/>
                  </a:cubicBezTo>
                  <a:cubicBezTo>
                    <a:pt x="175" y="215"/>
                    <a:pt x="174" y="217"/>
                    <a:pt x="174" y="219"/>
                  </a:cubicBezTo>
                  <a:cubicBezTo>
                    <a:pt x="173" y="221"/>
                    <a:pt x="172" y="223"/>
                    <a:pt x="172" y="225"/>
                  </a:cubicBezTo>
                  <a:cubicBezTo>
                    <a:pt x="170" y="234"/>
                    <a:pt x="169" y="242"/>
                    <a:pt x="167" y="250"/>
                  </a:cubicBezTo>
                  <a:cubicBezTo>
                    <a:pt x="167" y="253"/>
                    <a:pt x="167" y="255"/>
                    <a:pt x="166" y="257"/>
                  </a:cubicBezTo>
                  <a:cubicBezTo>
                    <a:pt x="166" y="260"/>
                    <a:pt x="166" y="263"/>
                    <a:pt x="165" y="266"/>
                  </a:cubicBezTo>
                  <a:cubicBezTo>
                    <a:pt x="165" y="268"/>
                    <a:pt x="164" y="270"/>
                    <a:pt x="164" y="272"/>
                  </a:cubicBezTo>
                  <a:cubicBezTo>
                    <a:pt x="162" y="278"/>
                    <a:pt x="163" y="284"/>
                    <a:pt x="164" y="289"/>
                  </a:cubicBezTo>
                  <a:cubicBezTo>
                    <a:pt x="164" y="292"/>
                    <a:pt x="163" y="295"/>
                    <a:pt x="163" y="298"/>
                  </a:cubicBezTo>
                  <a:cubicBezTo>
                    <a:pt x="162" y="302"/>
                    <a:pt x="162" y="306"/>
                    <a:pt x="161" y="310"/>
                  </a:cubicBezTo>
                  <a:cubicBezTo>
                    <a:pt x="161" y="316"/>
                    <a:pt x="160" y="322"/>
                    <a:pt x="157" y="328"/>
                  </a:cubicBezTo>
                  <a:cubicBezTo>
                    <a:pt x="156" y="331"/>
                    <a:pt x="155" y="333"/>
                    <a:pt x="154" y="336"/>
                  </a:cubicBezTo>
                  <a:cubicBezTo>
                    <a:pt x="150" y="345"/>
                    <a:pt x="145" y="353"/>
                    <a:pt x="139" y="361"/>
                  </a:cubicBezTo>
                  <a:cubicBezTo>
                    <a:pt x="132" y="369"/>
                    <a:pt x="126" y="378"/>
                    <a:pt x="119" y="386"/>
                  </a:cubicBezTo>
                  <a:cubicBezTo>
                    <a:pt x="115" y="391"/>
                    <a:pt x="113" y="396"/>
                    <a:pt x="110" y="401"/>
                  </a:cubicBezTo>
                  <a:cubicBezTo>
                    <a:pt x="109" y="404"/>
                    <a:pt x="109" y="407"/>
                    <a:pt x="109" y="410"/>
                  </a:cubicBezTo>
                  <a:cubicBezTo>
                    <a:pt x="108" y="414"/>
                    <a:pt x="109" y="418"/>
                    <a:pt x="110" y="422"/>
                  </a:cubicBezTo>
                  <a:cubicBezTo>
                    <a:pt x="111" y="429"/>
                    <a:pt x="112" y="436"/>
                    <a:pt x="114" y="443"/>
                  </a:cubicBezTo>
                  <a:cubicBezTo>
                    <a:pt x="116" y="451"/>
                    <a:pt x="119" y="460"/>
                    <a:pt x="121" y="468"/>
                  </a:cubicBezTo>
                  <a:cubicBezTo>
                    <a:pt x="124" y="481"/>
                    <a:pt x="127" y="494"/>
                    <a:pt x="130" y="507"/>
                  </a:cubicBezTo>
                  <a:cubicBezTo>
                    <a:pt x="131" y="511"/>
                    <a:pt x="132" y="515"/>
                    <a:pt x="133" y="518"/>
                  </a:cubicBezTo>
                  <a:cubicBezTo>
                    <a:pt x="135" y="524"/>
                    <a:pt x="137" y="530"/>
                    <a:pt x="138" y="536"/>
                  </a:cubicBezTo>
                  <a:cubicBezTo>
                    <a:pt x="98" y="536"/>
                    <a:pt x="58" y="536"/>
                    <a:pt x="17" y="536"/>
                  </a:cubicBezTo>
                  <a:close/>
                </a:path>
              </a:pathLst>
            </a:custGeom>
            <a:solidFill>
              <a:srgbClr val="47939C"/>
            </a:solidFill>
            <a:ln>
              <a:noFill/>
            </a:ln>
          </p:spPr>
          <p:txBody>
            <a:bodyPr vert="horz" wrap="square" lIns="91440" tIns="45720" rIns="91440" bIns="45720" numCol="1" anchor="t" anchorCtr="0" compatLnSpc="1">
              <a:prstTxWarp prst="textNoShape">
                <a:avLst/>
              </a:prstTxWarp>
            </a:bodyPr>
            <a:lstStyle/>
            <a:p>
              <a:endParaRPr lang="en-GB"/>
            </a:p>
          </p:txBody>
        </p:sp>
        <p:sp>
          <p:nvSpPr>
            <p:cNvPr id="13" name="Freeform 14"/>
            <p:cNvSpPr>
              <a:spLocks/>
            </p:cNvSpPr>
            <p:nvPr/>
          </p:nvSpPr>
          <p:spPr bwMode="auto">
            <a:xfrm>
              <a:off x="2189163" y="5118100"/>
              <a:ext cx="660400" cy="1739900"/>
            </a:xfrm>
            <a:custGeom>
              <a:avLst/>
              <a:gdLst>
                <a:gd name="T0" fmla="*/ 67 w 194"/>
                <a:gd name="T1" fmla="*/ 490 h 508"/>
                <a:gd name="T2" fmla="*/ 63 w 194"/>
                <a:gd name="T3" fmla="*/ 443 h 508"/>
                <a:gd name="T4" fmla="*/ 57 w 194"/>
                <a:gd name="T5" fmla="*/ 414 h 508"/>
                <a:gd name="T6" fmla="*/ 54 w 194"/>
                <a:gd name="T7" fmla="*/ 396 h 508"/>
                <a:gd name="T8" fmla="*/ 35 w 194"/>
                <a:gd name="T9" fmla="*/ 363 h 508"/>
                <a:gd name="T10" fmla="*/ 26 w 194"/>
                <a:gd name="T11" fmla="*/ 342 h 508"/>
                <a:gd name="T12" fmla="*/ 15 w 194"/>
                <a:gd name="T13" fmla="*/ 314 h 508"/>
                <a:gd name="T14" fmla="*/ 0 w 194"/>
                <a:gd name="T15" fmla="*/ 276 h 508"/>
                <a:gd name="T16" fmla="*/ 6 w 194"/>
                <a:gd name="T17" fmla="*/ 252 h 508"/>
                <a:gd name="T18" fmla="*/ 29 w 194"/>
                <a:gd name="T19" fmla="*/ 229 h 508"/>
                <a:gd name="T20" fmla="*/ 34 w 194"/>
                <a:gd name="T21" fmla="*/ 220 h 508"/>
                <a:gd name="T22" fmla="*/ 60 w 194"/>
                <a:gd name="T23" fmla="*/ 193 h 508"/>
                <a:gd name="T24" fmla="*/ 63 w 194"/>
                <a:gd name="T25" fmla="*/ 189 h 508"/>
                <a:gd name="T26" fmla="*/ 67 w 194"/>
                <a:gd name="T27" fmla="*/ 169 h 508"/>
                <a:gd name="T28" fmla="*/ 100 w 194"/>
                <a:gd name="T29" fmla="*/ 161 h 508"/>
                <a:gd name="T30" fmla="*/ 106 w 194"/>
                <a:gd name="T31" fmla="*/ 163 h 508"/>
                <a:gd name="T32" fmla="*/ 101 w 194"/>
                <a:gd name="T33" fmla="*/ 127 h 508"/>
                <a:gd name="T34" fmla="*/ 96 w 194"/>
                <a:gd name="T35" fmla="*/ 96 h 508"/>
                <a:gd name="T36" fmla="*/ 89 w 194"/>
                <a:gd name="T37" fmla="*/ 53 h 508"/>
                <a:gd name="T38" fmla="*/ 86 w 194"/>
                <a:gd name="T39" fmla="*/ 29 h 508"/>
                <a:gd name="T40" fmla="*/ 90 w 194"/>
                <a:gd name="T41" fmla="*/ 3 h 508"/>
                <a:gd name="T42" fmla="*/ 114 w 194"/>
                <a:gd name="T43" fmla="*/ 9 h 508"/>
                <a:gd name="T44" fmla="*/ 125 w 194"/>
                <a:gd name="T45" fmla="*/ 40 h 508"/>
                <a:gd name="T46" fmla="*/ 128 w 194"/>
                <a:gd name="T47" fmla="*/ 61 h 508"/>
                <a:gd name="T48" fmla="*/ 141 w 194"/>
                <a:gd name="T49" fmla="*/ 107 h 508"/>
                <a:gd name="T50" fmla="*/ 146 w 194"/>
                <a:gd name="T51" fmla="*/ 134 h 508"/>
                <a:gd name="T52" fmla="*/ 156 w 194"/>
                <a:gd name="T53" fmla="*/ 174 h 508"/>
                <a:gd name="T54" fmla="*/ 167 w 194"/>
                <a:gd name="T55" fmla="*/ 204 h 508"/>
                <a:gd name="T56" fmla="*/ 178 w 194"/>
                <a:gd name="T57" fmla="*/ 226 h 508"/>
                <a:gd name="T58" fmla="*/ 189 w 194"/>
                <a:gd name="T59" fmla="*/ 253 h 508"/>
                <a:gd name="T60" fmla="*/ 193 w 194"/>
                <a:gd name="T61" fmla="*/ 301 h 508"/>
                <a:gd name="T62" fmla="*/ 191 w 194"/>
                <a:gd name="T63" fmla="*/ 340 h 508"/>
                <a:gd name="T64" fmla="*/ 187 w 194"/>
                <a:gd name="T65" fmla="*/ 362 h 508"/>
                <a:gd name="T66" fmla="*/ 187 w 194"/>
                <a:gd name="T67" fmla="*/ 400 h 508"/>
                <a:gd name="T68" fmla="*/ 189 w 194"/>
                <a:gd name="T69" fmla="*/ 437 h 508"/>
                <a:gd name="T70" fmla="*/ 189 w 194"/>
                <a:gd name="T71" fmla="*/ 462 h 508"/>
                <a:gd name="T72" fmla="*/ 191 w 194"/>
                <a:gd name="T73" fmla="*/ 508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4" h="508">
                  <a:moveTo>
                    <a:pt x="67" y="508"/>
                  </a:moveTo>
                  <a:cubicBezTo>
                    <a:pt x="67" y="502"/>
                    <a:pt x="67" y="496"/>
                    <a:pt x="67" y="490"/>
                  </a:cubicBezTo>
                  <a:cubicBezTo>
                    <a:pt x="66" y="481"/>
                    <a:pt x="66" y="472"/>
                    <a:pt x="65" y="463"/>
                  </a:cubicBezTo>
                  <a:cubicBezTo>
                    <a:pt x="64" y="456"/>
                    <a:pt x="64" y="450"/>
                    <a:pt x="63" y="443"/>
                  </a:cubicBezTo>
                  <a:cubicBezTo>
                    <a:pt x="63" y="440"/>
                    <a:pt x="62" y="437"/>
                    <a:pt x="61" y="434"/>
                  </a:cubicBezTo>
                  <a:cubicBezTo>
                    <a:pt x="59" y="427"/>
                    <a:pt x="58" y="420"/>
                    <a:pt x="57" y="414"/>
                  </a:cubicBezTo>
                  <a:cubicBezTo>
                    <a:pt x="57" y="409"/>
                    <a:pt x="56" y="404"/>
                    <a:pt x="55" y="399"/>
                  </a:cubicBezTo>
                  <a:cubicBezTo>
                    <a:pt x="55" y="398"/>
                    <a:pt x="54" y="397"/>
                    <a:pt x="54" y="396"/>
                  </a:cubicBezTo>
                  <a:cubicBezTo>
                    <a:pt x="52" y="391"/>
                    <a:pt x="50" y="387"/>
                    <a:pt x="48" y="384"/>
                  </a:cubicBezTo>
                  <a:cubicBezTo>
                    <a:pt x="43" y="377"/>
                    <a:pt x="39" y="370"/>
                    <a:pt x="35" y="363"/>
                  </a:cubicBezTo>
                  <a:cubicBezTo>
                    <a:pt x="33" y="360"/>
                    <a:pt x="33" y="357"/>
                    <a:pt x="31" y="355"/>
                  </a:cubicBezTo>
                  <a:cubicBezTo>
                    <a:pt x="30" y="350"/>
                    <a:pt x="28" y="346"/>
                    <a:pt x="26" y="342"/>
                  </a:cubicBezTo>
                  <a:cubicBezTo>
                    <a:pt x="24" y="338"/>
                    <a:pt x="23" y="335"/>
                    <a:pt x="22" y="331"/>
                  </a:cubicBezTo>
                  <a:cubicBezTo>
                    <a:pt x="20" y="325"/>
                    <a:pt x="18" y="319"/>
                    <a:pt x="15" y="314"/>
                  </a:cubicBezTo>
                  <a:cubicBezTo>
                    <a:pt x="14" y="310"/>
                    <a:pt x="12" y="307"/>
                    <a:pt x="10" y="303"/>
                  </a:cubicBezTo>
                  <a:cubicBezTo>
                    <a:pt x="5" y="295"/>
                    <a:pt x="1" y="286"/>
                    <a:pt x="0" y="276"/>
                  </a:cubicBezTo>
                  <a:cubicBezTo>
                    <a:pt x="0" y="275"/>
                    <a:pt x="0" y="274"/>
                    <a:pt x="0" y="272"/>
                  </a:cubicBezTo>
                  <a:cubicBezTo>
                    <a:pt x="1" y="265"/>
                    <a:pt x="2" y="259"/>
                    <a:pt x="6" y="252"/>
                  </a:cubicBezTo>
                  <a:cubicBezTo>
                    <a:pt x="8" y="248"/>
                    <a:pt x="11" y="244"/>
                    <a:pt x="15" y="240"/>
                  </a:cubicBezTo>
                  <a:cubicBezTo>
                    <a:pt x="19" y="235"/>
                    <a:pt x="24" y="231"/>
                    <a:pt x="29" y="229"/>
                  </a:cubicBezTo>
                  <a:cubicBezTo>
                    <a:pt x="33" y="228"/>
                    <a:pt x="34" y="226"/>
                    <a:pt x="34" y="222"/>
                  </a:cubicBezTo>
                  <a:cubicBezTo>
                    <a:pt x="34" y="222"/>
                    <a:pt x="34" y="221"/>
                    <a:pt x="34" y="220"/>
                  </a:cubicBezTo>
                  <a:cubicBezTo>
                    <a:pt x="33" y="216"/>
                    <a:pt x="34" y="213"/>
                    <a:pt x="37" y="209"/>
                  </a:cubicBezTo>
                  <a:cubicBezTo>
                    <a:pt x="43" y="201"/>
                    <a:pt x="50" y="195"/>
                    <a:pt x="60" y="193"/>
                  </a:cubicBezTo>
                  <a:cubicBezTo>
                    <a:pt x="61" y="193"/>
                    <a:pt x="62" y="193"/>
                    <a:pt x="62" y="192"/>
                  </a:cubicBezTo>
                  <a:cubicBezTo>
                    <a:pt x="62" y="191"/>
                    <a:pt x="63" y="190"/>
                    <a:pt x="63" y="189"/>
                  </a:cubicBezTo>
                  <a:cubicBezTo>
                    <a:pt x="62" y="187"/>
                    <a:pt x="62" y="184"/>
                    <a:pt x="62" y="182"/>
                  </a:cubicBezTo>
                  <a:cubicBezTo>
                    <a:pt x="62" y="177"/>
                    <a:pt x="64" y="172"/>
                    <a:pt x="67" y="169"/>
                  </a:cubicBezTo>
                  <a:cubicBezTo>
                    <a:pt x="73" y="162"/>
                    <a:pt x="80" y="158"/>
                    <a:pt x="89" y="158"/>
                  </a:cubicBezTo>
                  <a:cubicBezTo>
                    <a:pt x="93" y="158"/>
                    <a:pt x="97" y="158"/>
                    <a:pt x="100" y="161"/>
                  </a:cubicBezTo>
                  <a:cubicBezTo>
                    <a:pt x="100" y="161"/>
                    <a:pt x="101" y="162"/>
                    <a:pt x="102" y="162"/>
                  </a:cubicBezTo>
                  <a:cubicBezTo>
                    <a:pt x="103" y="163"/>
                    <a:pt x="104" y="163"/>
                    <a:pt x="106" y="163"/>
                  </a:cubicBezTo>
                  <a:cubicBezTo>
                    <a:pt x="107" y="161"/>
                    <a:pt x="106" y="160"/>
                    <a:pt x="106" y="158"/>
                  </a:cubicBezTo>
                  <a:cubicBezTo>
                    <a:pt x="104" y="148"/>
                    <a:pt x="103" y="138"/>
                    <a:pt x="101" y="127"/>
                  </a:cubicBezTo>
                  <a:cubicBezTo>
                    <a:pt x="100" y="124"/>
                    <a:pt x="99" y="121"/>
                    <a:pt x="99" y="118"/>
                  </a:cubicBezTo>
                  <a:cubicBezTo>
                    <a:pt x="98" y="111"/>
                    <a:pt x="97" y="104"/>
                    <a:pt x="96" y="96"/>
                  </a:cubicBezTo>
                  <a:cubicBezTo>
                    <a:pt x="95" y="90"/>
                    <a:pt x="95" y="83"/>
                    <a:pt x="94" y="77"/>
                  </a:cubicBezTo>
                  <a:cubicBezTo>
                    <a:pt x="92" y="69"/>
                    <a:pt x="90" y="61"/>
                    <a:pt x="89" y="53"/>
                  </a:cubicBezTo>
                  <a:cubicBezTo>
                    <a:pt x="88" y="49"/>
                    <a:pt x="88" y="45"/>
                    <a:pt x="88" y="41"/>
                  </a:cubicBezTo>
                  <a:cubicBezTo>
                    <a:pt x="87" y="37"/>
                    <a:pt x="87" y="33"/>
                    <a:pt x="86" y="29"/>
                  </a:cubicBezTo>
                  <a:cubicBezTo>
                    <a:pt x="85" y="23"/>
                    <a:pt x="85" y="18"/>
                    <a:pt x="85" y="12"/>
                  </a:cubicBezTo>
                  <a:cubicBezTo>
                    <a:pt x="86" y="8"/>
                    <a:pt x="88" y="5"/>
                    <a:pt x="90" y="3"/>
                  </a:cubicBezTo>
                  <a:cubicBezTo>
                    <a:pt x="91" y="2"/>
                    <a:pt x="92" y="1"/>
                    <a:pt x="94" y="1"/>
                  </a:cubicBezTo>
                  <a:cubicBezTo>
                    <a:pt x="101" y="0"/>
                    <a:pt x="109" y="2"/>
                    <a:pt x="114" y="9"/>
                  </a:cubicBezTo>
                  <a:cubicBezTo>
                    <a:pt x="116" y="12"/>
                    <a:pt x="118" y="16"/>
                    <a:pt x="119" y="20"/>
                  </a:cubicBezTo>
                  <a:cubicBezTo>
                    <a:pt x="121" y="27"/>
                    <a:pt x="123" y="33"/>
                    <a:pt x="125" y="40"/>
                  </a:cubicBezTo>
                  <a:cubicBezTo>
                    <a:pt x="126" y="45"/>
                    <a:pt x="126" y="49"/>
                    <a:pt x="127" y="53"/>
                  </a:cubicBezTo>
                  <a:cubicBezTo>
                    <a:pt x="127" y="56"/>
                    <a:pt x="128" y="58"/>
                    <a:pt x="128" y="61"/>
                  </a:cubicBezTo>
                  <a:cubicBezTo>
                    <a:pt x="131" y="70"/>
                    <a:pt x="133" y="80"/>
                    <a:pt x="137" y="89"/>
                  </a:cubicBezTo>
                  <a:cubicBezTo>
                    <a:pt x="139" y="95"/>
                    <a:pt x="140" y="101"/>
                    <a:pt x="141" y="107"/>
                  </a:cubicBezTo>
                  <a:cubicBezTo>
                    <a:pt x="142" y="111"/>
                    <a:pt x="143" y="115"/>
                    <a:pt x="144" y="120"/>
                  </a:cubicBezTo>
                  <a:cubicBezTo>
                    <a:pt x="144" y="124"/>
                    <a:pt x="145" y="129"/>
                    <a:pt x="146" y="134"/>
                  </a:cubicBezTo>
                  <a:cubicBezTo>
                    <a:pt x="148" y="143"/>
                    <a:pt x="150" y="151"/>
                    <a:pt x="152" y="159"/>
                  </a:cubicBezTo>
                  <a:cubicBezTo>
                    <a:pt x="153" y="164"/>
                    <a:pt x="154" y="169"/>
                    <a:pt x="156" y="174"/>
                  </a:cubicBezTo>
                  <a:cubicBezTo>
                    <a:pt x="159" y="180"/>
                    <a:pt x="161" y="186"/>
                    <a:pt x="162" y="192"/>
                  </a:cubicBezTo>
                  <a:cubicBezTo>
                    <a:pt x="162" y="196"/>
                    <a:pt x="164" y="201"/>
                    <a:pt x="167" y="204"/>
                  </a:cubicBezTo>
                  <a:cubicBezTo>
                    <a:pt x="169" y="208"/>
                    <a:pt x="171" y="212"/>
                    <a:pt x="173" y="216"/>
                  </a:cubicBezTo>
                  <a:cubicBezTo>
                    <a:pt x="174" y="219"/>
                    <a:pt x="176" y="223"/>
                    <a:pt x="178" y="226"/>
                  </a:cubicBezTo>
                  <a:cubicBezTo>
                    <a:pt x="181" y="231"/>
                    <a:pt x="184" y="237"/>
                    <a:pt x="186" y="242"/>
                  </a:cubicBezTo>
                  <a:cubicBezTo>
                    <a:pt x="187" y="246"/>
                    <a:pt x="188" y="249"/>
                    <a:pt x="189" y="253"/>
                  </a:cubicBezTo>
                  <a:cubicBezTo>
                    <a:pt x="189" y="258"/>
                    <a:pt x="190" y="263"/>
                    <a:pt x="190" y="268"/>
                  </a:cubicBezTo>
                  <a:cubicBezTo>
                    <a:pt x="191" y="279"/>
                    <a:pt x="193" y="290"/>
                    <a:pt x="193" y="301"/>
                  </a:cubicBezTo>
                  <a:cubicBezTo>
                    <a:pt x="193" y="309"/>
                    <a:pt x="194" y="317"/>
                    <a:pt x="193" y="325"/>
                  </a:cubicBezTo>
                  <a:cubicBezTo>
                    <a:pt x="192" y="330"/>
                    <a:pt x="191" y="335"/>
                    <a:pt x="191" y="340"/>
                  </a:cubicBezTo>
                  <a:cubicBezTo>
                    <a:pt x="190" y="342"/>
                    <a:pt x="190" y="344"/>
                    <a:pt x="189" y="347"/>
                  </a:cubicBezTo>
                  <a:cubicBezTo>
                    <a:pt x="188" y="352"/>
                    <a:pt x="187" y="357"/>
                    <a:pt x="187" y="362"/>
                  </a:cubicBezTo>
                  <a:cubicBezTo>
                    <a:pt x="187" y="366"/>
                    <a:pt x="186" y="371"/>
                    <a:pt x="186" y="375"/>
                  </a:cubicBezTo>
                  <a:cubicBezTo>
                    <a:pt x="185" y="384"/>
                    <a:pt x="186" y="392"/>
                    <a:pt x="187" y="400"/>
                  </a:cubicBezTo>
                  <a:cubicBezTo>
                    <a:pt x="188" y="407"/>
                    <a:pt x="188" y="413"/>
                    <a:pt x="189" y="420"/>
                  </a:cubicBezTo>
                  <a:cubicBezTo>
                    <a:pt x="189" y="426"/>
                    <a:pt x="189" y="431"/>
                    <a:pt x="189" y="437"/>
                  </a:cubicBezTo>
                  <a:cubicBezTo>
                    <a:pt x="189" y="442"/>
                    <a:pt x="189" y="447"/>
                    <a:pt x="189" y="452"/>
                  </a:cubicBezTo>
                  <a:cubicBezTo>
                    <a:pt x="189" y="455"/>
                    <a:pt x="189" y="458"/>
                    <a:pt x="189" y="462"/>
                  </a:cubicBezTo>
                  <a:cubicBezTo>
                    <a:pt x="189" y="467"/>
                    <a:pt x="189" y="472"/>
                    <a:pt x="190" y="478"/>
                  </a:cubicBezTo>
                  <a:cubicBezTo>
                    <a:pt x="190" y="488"/>
                    <a:pt x="190" y="498"/>
                    <a:pt x="191" y="508"/>
                  </a:cubicBezTo>
                  <a:cubicBezTo>
                    <a:pt x="149" y="508"/>
                    <a:pt x="108" y="508"/>
                    <a:pt x="67" y="508"/>
                  </a:cubicBezTo>
                  <a:close/>
                </a:path>
              </a:pathLst>
            </a:custGeom>
            <a:solidFill>
              <a:srgbClr val="47939C"/>
            </a:solidFill>
            <a:ln>
              <a:noFill/>
            </a:ln>
          </p:spPr>
          <p:txBody>
            <a:bodyPr vert="horz" wrap="square" lIns="91440" tIns="45720" rIns="91440" bIns="45720" numCol="1" anchor="t" anchorCtr="0" compatLnSpc="1">
              <a:prstTxWarp prst="textNoShape">
                <a:avLst/>
              </a:prstTxWarp>
            </a:bodyPr>
            <a:lstStyle/>
            <a:p>
              <a:endParaRPr lang="en-GB"/>
            </a:p>
          </p:txBody>
        </p:sp>
        <p:sp>
          <p:nvSpPr>
            <p:cNvPr id="14" name="Freeform 15"/>
            <p:cNvSpPr>
              <a:spLocks/>
            </p:cNvSpPr>
            <p:nvPr/>
          </p:nvSpPr>
          <p:spPr bwMode="auto">
            <a:xfrm>
              <a:off x="2849563" y="4968875"/>
              <a:ext cx="566738" cy="1889125"/>
            </a:xfrm>
            <a:custGeom>
              <a:avLst/>
              <a:gdLst>
                <a:gd name="T0" fmla="*/ 53 w 166"/>
                <a:gd name="T1" fmla="*/ 541 h 552"/>
                <a:gd name="T2" fmla="*/ 57 w 166"/>
                <a:gd name="T3" fmla="*/ 491 h 552"/>
                <a:gd name="T4" fmla="*/ 62 w 166"/>
                <a:gd name="T5" fmla="*/ 451 h 552"/>
                <a:gd name="T6" fmla="*/ 60 w 166"/>
                <a:gd name="T7" fmla="*/ 434 h 552"/>
                <a:gd name="T8" fmla="*/ 54 w 166"/>
                <a:gd name="T9" fmla="*/ 409 h 552"/>
                <a:gd name="T10" fmla="*/ 37 w 166"/>
                <a:gd name="T11" fmla="*/ 372 h 552"/>
                <a:gd name="T12" fmla="*/ 8 w 166"/>
                <a:gd name="T13" fmla="*/ 322 h 552"/>
                <a:gd name="T14" fmla="*/ 3 w 166"/>
                <a:gd name="T15" fmla="*/ 297 h 552"/>
                <a:gd name="T16" fmla="*/ 3 w 166"/>
                <a:gd name="T17" fmla="*/ 275 h 552"/>
                <a:gd name="T18" fmla="*/ 3 w 166"/>
                <a:gd name="T19" fmla="*/ 253 h 552"/>
                <a:gd name="T20" fmla="*/ 2 w 166"/>
                <a:gd name="T21" fmla="*/ 227 h 552"/>
                <a:gd name="T22" fmla="*/ 0 w 166"/>
                <a:gd name="T23" fmla="*/ 191 h 552"/>
                <a:gd name="T24" fmla="*/ 9 w 166"/>
                <a:gd name="T25" fmla="*/ 164 h 552"/>
                <a:gd name="T26" fmla="*/ 16 w 166"/>
                <a:gd name="T27" fmla="*/ 145 h 552"/>
                <a:gd name="T28" fmla="*/ 44 w 166"/>
                <a:gd name="T29" fmla="*/ 153 h 552"/>
                <a:gd name="T30" fmla="*/ 49 w 166"/>
                <a:gd name="T31" fmla="*/ 148 h 552"/>
                <a:gd name="T32" fmla="*/ 68 w 166"/>
                <a:gd name="T33" fmla="*/ 146 h 552"/>
                <a:gd name="T34" fmla="*/ 84 w 166"/>
                <a:gd name="T35" fmla="*/ 152 h 552"/>
                <a:gd name="T36" fmla="*/ 91 w 166"/>
                <a:gd name="T37" fmla="*/ 144 h 552"/>
                <a:gd name="T38" fmla="*/ 98 w 166"/>
                <a:gd name="T39" fmla="*/ 112 h 552"/>
                <a:gd name="T40" fmla="*/ 106 w 166"/>
                <a:gd name="T41" fmla="*/ 74 h 552"/>
                <a:gd name="T42" fmla="*/ 111 w 166"/>
                <a:gd name="T43" fmla="*/ 56 h 552"/>
                <a:gd name="T44" fmla="*/ 116 w 166"/>
                <a:gd name="T45" fmla="*/ 33 h 552"/>
                <a:gd name="T46" fmla="*/ 130 w 166"/>
                <a:gd name="T47" fmla="*/ 6 h 552"/>
                <a:gd name="T48" fmla="*/ 150 w 166"/>
                <a:gd name="T49" fmla="*/ 9 h 552"/>
                <a:gd name="T50" fmla="*/ 148 w 166"/>
                <a:gd name="T51" fmla="*/ 34 h 552"/>
                <a:gd name="T52" fmla="*/ 145 w 166"/>
                <a:gd name="T53" fmla="*/ 57 h 552"/>
                <a:gd name="T54" fmla="*/ 143 w 166"/>
                <a:gd name="T55" fmla="*/ 71 h 552"/>
                <a:gd name="T56" fmla="*/ 141 w 166"/>
                <a:gd name="T57" fmla="*/ 104 h 552"/>
                <a:gd name="T58" fmla="*/ 142 w 166"/>
                <a:gd name="T59" fmla="*/ 111 h 552"/>
                <a:gd name="T60" fmla="*/ 140 w 166"/>
                <a:gd name="T61" fmla="*/ 132 h 552"/>
                <a:gd name="T62" fmla="*/ 136 w 166"/>
                <a:gd name="T63" fmla="*/ 168 h 552"/>
                <a:gd name="T64" fmla="*/ 137 w 166"/>
                <a:gd name="T65" fmla="*/ 186 h 552"/>
                <a:gd name="T66" fmla="*/ 155 w 166"/>
                <a:gd name="T67" fmla="*/ 198 h 552"/>
                <a:gd name="T68" fmla="*/ 162 w 166"/>
                <a:gd name="T69" fmla="*/ 226 h 552"/>
                <a:gd name="T70" fmla="*/ 164 w 166"/>
                <a:gd name="T71" fmla="*/ 246 h 552"/>
                <a:gd name="T72" fmla="*/ 161 w 166"/>
                <a:gd name="T73" fmla="*/ 291 h 552"/>
                <a:gd name="T74" fmla="*/ 155 w 166"/>
                <a:gd name="T75" fmla="*/ 321 h 552"/>
                <a:gd name="T76" fmla="*/ 149 w 166"/>
                <a:gd name="T77" fmla="*/ 383 h 552"/>
                <a:gd name="T78" fmla="*/ 151 w 166"/>
                <a:gd name="T79" fmla="*/ 411 h 552"/>
                <a:gd name="T80" fmla="*/ 153 w 166"/>
                <a:gd name="T81" fmla="*/ 443 h 552"/>
                <a:gd name="T82" fmla="*/ 156 w 166"/>
                <a:gd name="T83" fmla="*/ 484 h 552"/>
                <a:gd name="T84" fmla="*/ 160 w 166"/>
                <a:gd name="T85" fmla="*/ 544 h 552"/>
                <a:gd name="T86" fmla="*/ 51 w 166"/>
                <a:gd name="T87" fmla="*/ 552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6" h="552">
                  <a:moveTo>
                    <a:pt x="51" y="552"/>
                  </a:moveTo>
                  <a:cubicBezTo>
                    <a:pt x="52" y="549"/>
                    <a:pt x="53" y="545"/>
                    <a:pt x="53" y="541"/>
                  </a:cubicBezTo>
                  <a:cubicBezTo>
                    <a:pt x="54" y="533"/>
                    <a:pt x="55" y="525"/>
                    <a:pt x="55" y="518"/>
                  </a:cubicBezTo>
                  <a:cubicBezTo>
                    <a:pt x="56" y="509"/>
                    <a:pt x="57" y="500"/>
                    <a:pt x="57" y="491"/>
                  </a:cubicBezTo>
                  <a:cubicBezTo>
                    <a:pt x="58" y="483"/>
                    <a:pt x="59" y="476"/>
                    <a:pt x="61" y="468"/>
                  </a:cubicBezTo>
                  <a:cubicBezTo>
                    <a:pt x="62" y="462"/>
                    <a:pt x="63" y="457"/>
                    <a:pt x="62" y="451"/>
                  </a:cubicBezTo>
                  <a:cubicBezTo>
                    <a:pt x="62" y="448"/>
                    <a:pt x="62" y="444"/>
                    <a:pt x="61" y="441"/>
                  </a:cubicBezTo>
                  <a:cubicBezTo>
                    <a:pt x="61" y="439"/>
                    <a:pt x="60" y="436"/>
                    <a:pt x="60" y="434"/>
                  </a:cubicBezTo>
                  <a:cubicBezTo>
                    <a:pt x="60" y="430"/>
                    <a:pt x="59" y="426"/>
                    <a:pt x="58" y="423"/>
                  </a:cubicBezTo>
                  <a:cubicBezTo>
                    <a:pt x="56" y="418"/>
                    <a:pt x="55" y="414"/>
                    <a:pt x="54" y="409"/>
                  </a:cubicBezTo>
                  <a:cubicBezTo>
                    <a:pt x="53" y="403"/>
                    <a:pt x="50" y="397"/>
                    <a:pt x="48" y="391"/>
                  </a:cubicBezTo>
                  <a:cubicBezTo>
                    <a:pt x="45" y="384"/>
                    <a:pt x="41" y="378"/>
                    <a:pt x="37" y="372"/>
                  </a:cubicBezTo>
                  <a:cubicBezTo>
                    <a:pt x="33" y="366"/>
                    <a:pt x="28" y="361"/>
                    <a:pt x="23" y="355"/>
                  </a:cubicBezTo>
                  <a:cubicBezTo>
                    <a:pt x="16" y="345"/>
                    <a:pt x="11" y="334"/>
                    <a:pt x="8" y="322"/>
                  </a:cubicBezTo>
                  <a:cubicBezTo>
                    <a:pt x="8" y="320"/>
                    <a:pt x="7" y="318"/>
                    <a:pt x="7" y="316"/>
                  </a:cubicBezTo>
                  <a:cubicBezTo>
                    <a:pt x="5" y="310"/>
                    <a:pt x="4" y="304"/>
                    <a:pt x="3" y="297"/>
                  </a:cubicBezTo>
                  <a:cubicBezTo>
                    <a:pt x="3" y="293"/>
                    <a:pt x="3" y="290"/>
                    <a:pt x="2" y="286"/>
                  </a:cubicBezTo>
                  <a:cubicBezTo>
                    <a:pt x="2" y="282"/>
                    <a:pt x="2" y="279"/>
                    <a:pt x="3" y="275"/>
                  </a:cubicBezTo>
                  <a:cubicBezTo>
                    <a:pt x="4" y="271"/>
                    <a:pt x="4" y="267"/>
                    <a:pt x="3" y="262"/>
                  </a:cubicBezTo>
                  <a:cubicBezTo>
                    <a:pt x="3" y="259"/>
                    <a:pt x="3" y="256"/>
                    <a:pt x="3" y="253"/>
                  </a:cubicBezTo>
                  <a:cubicBezTo>
                    <a:pt x="3" y="247"/>
                    <a:pt x="3" y="242"/>
                    <a:pt x="3" y="236"/>
                  </a:cubicBezTo>
                  <a:cubicBezTo>
                    <a:pt x="3" y="233"/>
                    <a:pt x="2" y="230"/>
                    <a:pt x="2" y="227"/>
                  </a:cubicBezTo>
                  <a:cubicBezTo>
                    <a:pt x="2" y="219"/>
                    <a:pt x="1" y="211"/>
                    <a:pt x="1" y="203"/>
                  </a:cubicBezTo>
                  <a:cubicBezTo>
                    <a:pt x="0" y="199"/>
                    <a:pt x="0" y="195"/>
                    <a:pt x="0" y="191"/>
                  </a:cubicBezTo>
                  <a:cubicBezTo>
                    <a:pt x="0" y="188"/>
                    <a:pt x="0" y="185"/>
                    <a:pt x="2" y="182"/>
                  </a:cubicBezTo>
                  <a:cubicBezTo>
                    <a:pt x="5" y="176"/>
                    <a:pt x="6" y="170"/>
                    <a:pt x="9" y="164"/>
                  </a:cubicBezTo>
                  <a:cubicBezTo>
                    <a:pt x="10" y="160"/>
                    <a:pt x="11" y="156"/>
                    <a:pt x="13" y="152"/>
                  </a:cubicBezTo>
                  <a:cubicBezTo>
                    <a:pt x="14" y="149"/>
                    <a:pt x="15" y="147"/>
                    <a:pt x="16" y="145"/>
                  </a:cubicBezTo>
                  <a:cubicBezTo>
                    <a:pt x="20" y="138"/>
                    <a:pt x="26" y="137"/>
                    <a:pt x="32" y="141"/>
                  </a:cubicBezTo>
                  <a:cubicBezTo>
                    <a:pt x="38" y="145"/>
                    <a:pt x="38" y="146"/>
                    <a:pt x="44" y="153"/>
                  </a:cubicBezTo>
                  <a:cubicBezTo>
                    <a:pt x="45" y="153"/>
                    <a:pt x="46" y="152"/>
                    <a:pt x="46" y="151"/>
                  </a:cubicBezTo>
                  <a:cubicBezTo>
                    <a:pt x="47" y="150"/>
                    <a:pt x="48" y="149"/>
                    <a:pt x="49" y="148"/>
                  </a:cubicBezTo>
                  <a:cubicBezTo>
                    <a:pt x="54" y="144"/>
                    <a:pt x="58" y="143"/>
                    <a:pt x="64" y="144"/>
                  </a:cubicBezTo>
                  <a:cubicBezTo>
                    <a:pt x="65" y="145"/>
                    <a:pt x="67" y="145"/>
                    <a:pt x="68" y="146"/>
                  </a:cubicBezTo>
                  <a:cubicBezTo>
                    <a:pt x="71" y="147"/>
                    <a:pt x="73" y="148"/>
                    <a:pt x="76" y="149"/>
                  </a:cubicBezTo>
                  <a:cubicBezTo>
                    <a:pt x="79" y="150"/>
                    <a:pt x="81" y="151"/>
                    <a:pt x="84" y="152"/>
                  </a:cubicBezTo>
                  <a:cubicBezTo>
                    <a:pt x="86" y="152"/>
                    <a:pt x="88" y="154"/>
                    <a:pt x="90" y="153"/>
                  </a:cubicBezTo>
                  <a:cubicBezTo>
                    <a:pt x="91" y="150"/>
                    <a:pt x="91" y="148"/>
                    <a:pt x="91" y="144"/>
                  </a:cubicBezTo>
                  <a:cubicBezTo>
                    <a:pt x="91" y="138"/>
                    <a:pt x="92" y="131"/>
                    <a:pt x="94" y="125"/>
                  </a:cubicBezTo>
                  <a:cubicBezTo>
                    <a:pt x="95" y="120"/>
                    <a:pt x="97" y="116"/>
                    <a:pt x="98" y="112"/>
                  </a:cubicBezTo>
                  <a:cubicBezTo>
                    <a:pt x="99" y="110"/>
                    <a:pt x="100" y="108"/>
                    <a:pt x="100" y="106"/>
                  </a:cubicBezTo>
                  <a:cubicBezTo>
                    <a:pt x="102" y="95"/>
                    <a:pt x="104" y="84"/>
                    <a:pt x="106" y="74"/>
                  </a:cubicBezTo>
                  <a:cubicBezTo>
                    <a:pt x="107" y="69"/>
                    <a:pt x="108" y="64"/>
                    <a:pt x="110" y="59"/>
                  </a:cubicBezTo>
                  <a:cubicBezTo>
                    <a:pt x="111" y="58"/>
                    <a:pt x="111" y="57"/>
                    <a:pt x="111" y="56"/>
                  </a:cubicBezTo>
                  <a:cubicBezTo>
                    <a:pt x="112" y="51"/>
                    <a:pt x="112" y="47"/>
                    <a:pt x="114" y="42"/>
                  </a:cubicBezTo>
                  <a:cubicBezTo>
                    <a:pt x="115" y="39"/>
                    <a:pt x="115" y="36"/>
                    <a:pt x="116" y="33"/>
                  </a:cubicBezTo>
                  <a:cubicBezTo>
                    <a:pt x="117" y="29"/>
                    <a:pt x="118" y="25"/>
                    <a:pt x="119" y="21"/>
                  </a:cubicBezTo>
                  <a:cubicBezTo>
                    <a:pt x="122" y="15"/>
                    <a:pt x="125" y="10"/>
                    <a:pt x="130" y="6"/>
                  </a:cubicBezTo>
                  <a:cubicBezTo>
                    <a:pt x="134" y="2"/>
                    <a:pt x="142" y="0"/>
                    <a:pt x="147" y="3"/>
                  </a:cubicBezTo>
                  <a:cubicBezTo>
                    <a:pt x="149" y="5"/>
                    <a:pt x="150" y="6"/>
                    <a:pt x="150" y="9"/>
                  </a:cubicBezTo>
                  <a:cubicBezTo>
                    <a:pt x="150" y="13"/>
                    <a:pt x="149" y="17"/>
                    <a:pt x="149" y="21"/>
                  </a:cubicBezTo>
                  <a:cubicBezTo>
                    <a:pt x="148" y="26"/>
                    <a:pt x="147" y="30"/>
                    <a:pt x="148" y="34"/>
                  </a:cubicBezTo>
                  <a:cubicBezTo>
                    <a:pt x="148" y="35"/>
                    <a:pt x="148" y="37"/>
                    <a:pt x="147" y="38"/>
                  </a:cubicBezTo>
                  <a:cubicBezTo>
                    <a:pt x="146" y="44"/>
                    <a:pt x="145" y="50"/>
                    <a:pt x="145" y="57"/>
                  </a:cubicBezTo>
                  <a:cubicBezTo>
                    <a:pt x="145" y="59"/>
                    <a:pt x="144" y="62"/>
                    <a:pt x="144" y="65"/>
                  </a:cubicBezTo>
                  <a:cubicBezTo>
                    <a:pt x="143" y="67"/>
                    <a:pt x="143" y="69"/>
                    <a:pt x="143" y="71"/>
                  </a:cubicBezTo>
                  <a:cubicBezTo>
                    <a:pt x="144" y="74"/>
                    <a:pt x="144" y="77"/>
                    <a:pt x="143" y="81"/>
                  </a:cubicBezTo>
                  <a:cubicBezTo>
                    <a:pt x="142" y="88"/>
                    <a:pt x="141" y="96"/>
                    <a:pt x="141" y="104"/>
                  </a:cubicBezTo>
                  <a:cubicBezTo>
                    <a:pt x="142" y="105"/>
                    <a:pt x="142" y="106"/>
                    <a:pt x="142" y="107"/>
                  </a:cubicBezTo>
                  <a:cubicBezTo>
                    <a:pt x="142" y="109"/>
                    <a:pt x="142" y="110"/>
                    <a:pt x="142" y="111"/>
                  </a:cubicBezTo>
                  <a:cubicBezTo>
                    <a:pt x="142" y="117"/>
                    <a:pt x="141" y="122"/>
                    <a:pt x="140" y="127"/>
                  </a:cubicBezTo>
                  <a:cubicBezTo>
                    <a:pt x="140" y="129"/>
                    <a:pt x="140" y="130"/>
                    <a:pt x="140" y="132"/>
                  </a:cubicBezTo>
                  <a:cubicBezTo>
                    <a:pt x="140" y="135"/>
                    <a:pt x="140" y="138"/>
                    <a:pt x="139" y="140"/>
                  </a:cubicBezTo>
                  <a:cubicBezTo>
                    <a:pt x="139" y="150"/>
                    <a:pt x="137" y="159"/>
                    <a:pt x="136" y="168"/>
                  </a:cubicBezTo>
                  <a:cubicBezTo>
                    <a:pt x="135" y="173"/>
                    <a:pt x="135" y="177"/>
                    <a:pt x="134" y="181"/>
                  </a:cubicBezTo>
                  <a:cubicBezTo>
                    <a:pt x="134" y="184"/>
                    <a:pt x="135" y="185"/>
                    <a:pt x="137" y="186"/>
                  </a:cubicBezTo>
                  <a:cubicBezTo>
                    <a:pt x="138" y="187"/>
                    <a:pt x="139" y="187"/>
                    <a:pt x="140" y="188"/>
                  </a:cubicBezTo>
                  <a:cubicBezTo>
                    <a:pt x="145" y="190"/>
                    <a:pt x="150" y="194"/>
                    <a:pt x="155" y="198"/>
                  </a:cubicBezTo>
                  <a:cubicBezTo>
                    <a:pt x="160" y="203"/>
                    <a:pt x="163" y="209"/>
                    <a:pt x="162" y="216"/>
                  </a:cubicBezTo>
                  <a:cubicBezTo>
                    <a:pt x="161" y="219"/>
                    <a:pt x="161" y="223"/>
                    <a:pt x="162" y="226"/>
                  </a:cubicBezTo>
                  <a:cubicBezTo>
                    <a:pt x="163" y="229"/>
                    <a:pt x="162" y="232"/>
                    <a:pt x="162" y="235"/>
                  </a:cubicBezTo>
                  <a:cubicBezTo>
                    <a:pt x="162" y="239"/>
                    <a:pt x="162" y="243"/>
                    <a:pt x="164" y="246"/>
                  </a:cubicBezTo>
                  <a:cubicBezTo>
                    <a:pt x="165" y="248"/>
                    <a:pt x="166" y="251"/>
                    <a:pt x="166" y="254"/>
                  </a:cubicBezTo>
                  <a:cubicBezTo>
                    <a:pt x="165" y="267"/>
                    <a:pt x="163" y="279"/>
                    <a:pt x="161" y="291"/>
                  </a:cubicBezTo>
                  <a:cubicBezTo>
                    <a:pt x="160" y="297"/>
                    <a:pt x="159" y="302"/>
                    <a:pt x="158" y="308"/>
                  </a:cubicBezTo>
                  <a:cubicBezTo>
                    <a:pt x="157" y="312"/>
                    <a:pt x="156" y="316"/>
                    <a:pt x="155" y="321"/>
                  </a:cubicBezTo>
                  <a:cubicBezTo>
                    <a:pt x="153" y="328"/>
                    <a:pt x="152" y="336"/>
                    <a:pt x="150" y="343"/>
                  </a:cubicBezTo>
                  <a:cubicBezTo>
                    <a:pt x="147" y="357"/>
                    <a:pt x="147" y="370"/>
                    <a:pt x="149" y="383"/>
                  </a:cubicBezTo>
                  <a:cubicBezTo>
                    <a:pt x="150" y="388"/>
                    <a:pt x="151" y="392"/>
                    <a:pt x="151" y="396"/>
                  </a:cubicBezTo>
                  <a:cubicBezTo>
                    <a:pt x="151" y="401"/>
                    <a:pt x="151" y="406"/>
                    <a:pt x="151" y="411"/>
                  </a:cubicBezTo>
                  <a:cubicBezTo>
                    <a:pt x="151" y="418"/>
                    <a:pt x="151" y="426"/>
                    <a:pt x="152" y="433"/>
                  </a:cubicBezTo>
                  <a:cubicBezTo>
                    <a:pt x="153" y="436"/>
                    <a:pt x="153" y="439"/>
                    <a:pt x="153" y="443"/>
                  </a:cubicBezTo>
                  <a:cubicBezTo>
                    <a:pt x="154" y="449"/>
                    <a:pt x="154" y="456"/>
                    <a:pt x="155" y="463"/>
                  </a:cubicBezTo>
                  <a:cubicBezTo>
                    <a:pt x="155" y="470"/>
                    <a:pt x="156" y="477"/>
                    <a:pt x="156" y="484"/>
                  </a:cubicBezTo>
                  <a:cubicBezTo>
                    <a:pt x="157" y="491"/>
                    <a:pt x="157" y="498"/>
                    <a:pt x="157" y="505"/>
                  </a:cubicBezTo>
                  <a:cubicBezTo>
                    <a:pt x="158" y="518"/>
                    <a:pt x="159" y="531"/>
                    <a:pt x="160" y="544"/>
                  </a:cubicBezTo>
                  <a:cubicBezTo>
                    <a:pt x="160" y="547"/>
                    <a:pt x="160" y="550"/>
                    <a:pt x="161" y="552"/>
                  </a:cubicBezTo>
                  <a:cubicBezTo>
                    <a:pt x="124" y="552"/>
                    <a:pt x="88" y="552"/>
                    <a:pt x="51" y="552"/>
                  </a:cubicBezTo>
                  <a:close/>
                </a:path>
              </a:pathLst>
            </a:custGeom>
            <a:solidFill>
              <a:srgbClr val="47939C"/>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Freeform 16"/>
            <p:cNvSpPr>
              <a:spLocks/>
            </p:cNvSpPr>
            <p:nvPr/>
          </p:nvSpPr>
          <p:spPr bwMode="auto">
            <a:xfrm>
              <a:off x="4657725" y="5173663"/>
              <a:ext cx="704850" cy="1684338"/>
            </a:xfrm>
            <a:custGeom>
              <a:avLst/>
              <a:gdLst>
                <a:gd name="T0" fmla="*/ 97 w 207"/>
                <a:gd name="T1" fmla="*/ 484 h 492"/>
                <a:gd name="T2" fmla="*/ 90 w 207"/>
                <a:gd name="T3" fmla="*/ 439 h 492"/>
                <a:gd name="T4" fmla="*/ 82 w 207"/>
                <a:gd name="T5" fmla="*/ 393 h 492"/>
                <a:gd name="T6" fmla="*/ 80 w 207"/>
                <a:gd name="T7" fmla="*/ 362 h 492"/>
                <a:gd name="T8" fmla="*/ 57 w 207"/>
                <a:gd name="T9" fmla="*/ 305 h 492"/>
                <a:gd name="T10" fmla="*/ 45 w 207"/>
                <a:gd name="T11" fmla="*/ 276 h 492"/>
                <a:gd name="T12" fmla="*/ 37 w 207"/>
                <a:gd name="T13" fmla="*/ 252 h 492"/>
                <a:gd name="T14" fmla="*/ 37 w 207"/>
                <a:gd name="T15" fmla="*/ 233 h 492"/>
                <a:gd name="T16" fmla="*/ 35 w 207"/>
                <a:gd name="T17" fmla="*/ 223 h 492"/>
                <a:gd name="T18" fmla="*/ 37 w 207"/>
                <a:gd name="T19" fmla="*/ 195 h 492"/>
                <a:gd name="T20" fmla="*/ 53 w 207"/>
                <a:gd name="T21" fmla="*/ 175 h 492"/>
                <a:gd name="T22" fmla="*/ 45 w 207"/>
                <a:gd name="T23" fmla="*/ 153 h 492"/>
                <a:gd name="T24" fmla="*/ 40 w 207"/>
                <a:gd name="T25" fmla="*/ 137 h 492"/>
                <a:gd name="T26" fmla="*/ 32 w 207"/>
                <a:gd name="T27" fmla="*/ 115 h 492"/>
                <a:gd name="T28" fmla="*/ 30 w 207"/>
                <a:gd name="T29" fmla="*/ 106 h 492"/>
                <a:gd name="T30" fmla="*/ 19 w 207"/>
                <a:gd name="T31" fmla="*/ 63 h 492"/>
                <a:gd name="T32" fmla="*/ 10 w 207"/>
                <a:gd name="T33" fmla="*/ 37 h 492"/>
                <a:gd name="T34" fmla="*/ 7 w 207"/>
                <a:gd name="T35" fmla="*/ 25 h 492"/>
                <a:gd name="T36" fmla="*/ 6 w 207"/>
                <a:gd name="T37" fmla="*/ 1 h 492"/>
                <a:gd name="T38" fmla="*/ 23 w 207"/>
                <a:gd name="T39" fmla="*/ 5 h 492"/>
                <a:gd name="T40" fmla="*/ 49 w 207"/>
                <a:gd name="T41" fmla="*/ 47 h 492"/>
                <a:gd name="T42" fmla="*/ 57 w 207"/>
                <a:gd name="T43" fmla="*/ 63 h 492"/>
                <a:gd name="T44" fmla="*/ 74 w 207"/>
                <a:gd name="T45" fmla="*/ 101 h 492"/>
                <a:gd name="T46" fmla="*/ 89 w 207"/>
                <a:gd name="T47" fmla="*/ 135 h 492"/>
                <a:gd name="T48" fmla="*/ 97 w 207"/>
                <a:gd name="T49" fmla="*/ 135 h 492"/>
                <a:gd name="T50" fmla="*/ 131 w 207"/>
                <a:gd name="T51" fmla="*/ 126 h 492"/>
                <a:gd name="T52" fmla="*/ 136 w 207"/>
                <a:gd name="T53" fmla="*/ 126 h 492"/>
                <a:gd name="T54" fmla="*/ 161 w 207"/>
                <a:gd name="T55" fmla="*/ 114 h 492"/>
                <a:gd name="T56" fmla="*/ 170 w 207"/>
                <a:gd name="T57" fmla="*/ 128 h 492"/>
                <a:gd name="T58" fmla="*/ 178 w 207"/>
                <a:gd name="T59" fmla="*/ 142 h 492"/>
                <a:gd name="T60" fmla="*/ 187 w 207"/>
                <a:gd name="T61" fmla="*/ 160 h 492"/>
                <a:gd name="T62" fmla="*/ 194 w 207"/>
                <a:gd name="T63" fmla="*/ 206 h 492"/>
                <a:gd name="T64" fmla="*/ 200 w 207"/>
                <a:gd name="T65" fmla="*/ 237 h 492"/>
                <a:gd name="T66" fmla="*/ 206 w 207"/>
                <a:gd name="T67" fmla="*/ 270 h 492"/>
                <a:gd name="T68" fmla="*/ 193 w 207"/>
                <a:gd name="T69" fmla="*/ 329 h 492"/>
                <a:gd name="T70" fmla="*/ 180 w 207"/>
                <a:gd name="T71" fmla="*/ 371 h 492"/>
                <a:gd name="T72" fmla="*/ 178 w 207"/>
                <a:gd name="T73" fmla="*/ 394 h 492"/>
                <a:gd name="T74" fmla="*/ 179 w 207"/>
                <a:gd name="T75" fmla="*/ 414 h 492"/>
                <a:gd name="T76" fmla="*/ 198 w 207"/>
                <a:gd name="T77" fmla="*/ 477 h 492"/>
                <a:gd name="T78" fmla="*/ 98 w 207"/>
                <a:gd name="T79"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7" h="492">
                  <a:moveTo>
                    <a:pt x="98" y="492"/>
                  </a:moveTo>
                  <a:cubicBezTo>
                    <a:pt x="97" y="490"/>
                    <a:pt x="97" y="487"/>
                    <a:pt x="97" y="484"/>
                  </a:cubicBezTo>
                  <a:cubicBezTo>
                    <a:pt x="95" y="473"/>
                    <a:pt x="93" y="462"/>
                    <a:pt x="91" y="451"/>
                  </a:cubicBezTo>
                  <a:cubicBezTo>
                    <a:pt x="91" y="447"/>
                    <a:pt x="91" y="443"/>
                    <a:pt x="90" y="439"/>
                  </a:cubicBezTo>
                  <a:cubicBezTo>
                    <a:pt x="89" y="429"/>
                    <a:pt x="88" y="419"/>
                    <a:pt x="86" y="409"/>
                  </a:cubicBezTo>
                  <a:cubicBezTo>
                    <a:pt x="84" y="404"/>
                    <a:pt x="83" y="399"/>
                    <a:pt x="82" y="393"/>
                  </a:cubicBezTo>
                  <a:cubicBezTo>
                    <a:pt x="81" y="389"/>
                    <a:pt x="81" y="384"/>
                    <a:pt x="81" y="380"/>
                  </a:cubicBezTo>
                  <a:cubicBezTo>
                    <a:pt x="80" y="374"/>
                    <a:pt x="81" y="368"/>
                    <a:pt x="80" y="362"/>
                  </a:cubicBezTo>
                  <a:cubicBezTo>
                    <a:pt x="78" y="352"/>
                    <a:pt x="75" y="342"/>
                    <a:pt x="70" y="333"/>
                  </a:cubicBezTo>
                  <a:cubicBezTo>
                    <a:pt x="66" y="324"/>
                    <a:pt x="61" y="314"/>
                    <a:pt x="57" y="305"/>
                  </a:cubicBezTo>
                  <a:cubicBezTo>
                    <a:pt x="53" y="298"/>
                    <a:pt x="51" y="291"/>
                    <a:pt x="48" y="283"/>
                  </a:cubicBezTo>
                  <a:cubicBezTo>
                    <a:pt x="47" y="281"/>
                    <a:pt x="46" y="279"/>
                    <a:pt x="45" y="276"/>
                  </a:cubicBezTo>
                  <a:cubicBezTo>
                    <a:pt x="44" y="273"/>
                    <a:pt x="43" y="269"/>
                    <a:pt x="41" y="265"/>
                  </a:cubicBezTo>
                  <a:cubicBezTo>
                    <a:pt x="40" y="261"/>
                    <a:pt x="39" y="256"/>
                    <a:pt x="37" y="252"/>
                  </a:cubicBezTo>
                  <a:cubicBezTo>
                    <a:pt x="36" y="249"/>
                    <a:pt x="36" y="246"/>
                    <a:pt x="37" y="243"/>
                  </a:cubicBezTo>
                  <a:cubicBezTo>
                    <a:pt x="39" y="240"/>
                    <a:pt x="38" y="236"/>
                    <a:pt x="37" y="233"/>
                  </a:cubicBezTo>
                  <a:cubicBezTo>
                    <a:pt x="37" y="231"/>
                    <a:pt x="36" y="230"/>
                    <a:pt x="36" y="228"/>
                  </a:cubicBezTo>
                  <a:cubicBezTo>
                    <a:pt x="35" y="226"/>
                    <a:pt x="35" y="225"/>
                    <a:pt x="35" y="223"/>
                  </a:cubicBezTo>
                  <a:cubicBezTo>
                    <a:pt x="35" y="220"/>
                    <a:pt x="34" y="218"/>
                    <a:pt x="33" y="215"/>
                  </a:cubicBezTo>
                  <a:cubicBezTo>
                    <a:pt x="31" y="208"/>
                    <a:pt x="32" y="201"/>
                    <a:pt x="37" y="195"/>
                  </a:cubicBezTo>
                  <a:cubicBezTo>
                    <a:pt x="41" y="190"/>
                    <a:pt x="45" y="184"/>
                    <a:pt x="51" y="180"/>
                  </a:cubicBezTo>
                  <a:cubicBezTo>
                    <a:pt x="53" y="179"/>
                    <a:pt x="53" y="177"/>
                    <a:pt x="53" y="175"/>
                  </a:cubicBezTo>
                  <a:cubicBezTo>
                    <a:pt x="52" y="170"/>
                    <a:pt x="50" y="165"/>
                    <a:pt x="48" y="161"/>
                  </a:cubicBezTo>
                  <a:cubicBezTo>
                    <a:pt x="47" y="159"/>
                    <a:pt x="46" y="156"/>
                    <a:pt x="45" y="153"/>
                  </a:cubicBezTo>
                  <a:cubicBezTo>
                    <a:pt x="44" y="150"/>
                    <a:pt x="43" y="148"/>
                    <a:pt x="42" y="145"/>
                  </a:cubicBezTo>
                  <a:cubicBezTo>
                    <a:pt x="41" y="142"/>
                    <a:pt x="40" y="140"/>
                    <a:pt x="40" y="137"/>
                  </a:cubicBezTo>
                  <a:cubicBezTo>
                    <a:pt x="39" y="133"/>
                    <a:pt x="37" y="128"/>
                    <a:pt x="35" y="124"/>
                  </a:cubicBezTo>
                  <a:cubicBezTo>
                    <a:pt x="34" y="121"/>
                    <a:pt x="33" y="118"/>
                    <a:pt x="32" y="115"/>
                  </a:cubicBezTo>
                  <a:cubicBezTo>
                    <a:pt x="32" y="114"/>
                    <a:pt x="32" y="113"/>
                    <a:pt x="31" y="112"/>
                  </a:cubicBezTo>
                  <a:cubicBezTo>
                    <a:pt x="31" y="110"/>
                    <a:pt x="30" y="108"/>
                    <a:pt x="30" y="106"/>
                  </a:cubicBezTo>
                  <a:cubicBezTo>
                    <a:pt x="29" y="98"/>
                    <a:pt x="27" y="91"/>
                    <a:pt x="25" y="83"/>
                  </a:cubicBezTo>
                  <a:cubicBezTo>
                    <a:pt x="22" y="77"/>
                    <a:pt x="21" y="70"/>
                    <a:pt x="19" y="63"/>
                  </a:cubicBezTo>
                  <a:cubicBezTo>
                    <a:pt x="18" y="58"/>
                    <a:pt x="16" y="53"/>
                    <a:pt x="14" y="48"/>
                  </a:cubicBezTo>
                  <a:cubicBezTo>
                    <a:pt x="13" y="45"/>
                    <a:pt x="11" y="41"/>
                    <a:pt x="10" y="37"/>
                  </a:cubicBezTo>
                  <a:cubicBezTo>
                    <a:pt x="9" y="36"/>
                    <a:pt x="9" y="35"/>
                    <a:pt x="9" y="34"/>
                  </a:cubicBezTo>
                  <a:cubicBezTo>
                    <a:pt x="9" y="31"/>
                    <a:pt x="8" y="28"/>
                    <a:pt x="7" y="25"/>
                  </a:cubicBezTo>
                  <a:cubicBezTo>
                    <a:pt x="5" y="21"/>
                    <a:pt x="3" y="16"/>
                    <a:pt x="2" y="12"/>
                  </a:cubicBezTo>
                  <a:cubicBezTo>
                    <a:pt x="0" y="6"/>
                    <a:pt x="1" y="4"/>
                    <a:pt x="6" y="1"/>
                  </a:cubicBezTo>
                  <a:cubicBezTo>
                    <a:pt x="7" y="1"/>
                    <a:pt x="9" y="0"/>
                    <a:pt x="10" y="0"/>
                  </a:cubicBezTo>
                  <a:cubicBezTo>
                    <a:pt x="15" y="0"/>
                    <a:pt x="20" y="1"/>
                    <a:pt x="23" y="5"/>
                  </a:cubicBezTo>
                  <a:cubicBezTo>
                    <a:pt x="29" y="9"/>
                    <a:pt x="33" y="14"/>
                    <a:pt x="36" y="20"/>
                  </a:cubicBezTo>
                  <a:cubicBezTo>
                    <a:pt x="41" y="29"/>
                    <a:pt x="45" y="38"/>
                    <a:pt x="49" y="47"/>
                  </a:cubicBezTo>
                  <a:cubicBezTo>
                    <a:pt x="49" y="48"/>
                    <a:pt x="50" y="50"/>
                    <a:pt x="50" y="51"/>
                  </a:cubicBezTo>
                  <a:cubicBezTo>
                    <a:pt x="53" y="55"/>
                    <a:pt x="55" y="59"/>
                    <a:pt x="57" y="63"/>
                  </a:cubicBezTo>
                  <a:cubicBezTo>
                    <a:pt x="61" y="73"/>
                    <a:pt x="65" y="82"/>
                    <a:pt x="70" y="92"/>
                  </a:cubicBezTo>
                  <a:cubicBezTo>
                    <a:pt x="71" y="95"/>
                    <a:pt x="73" y="98"/>
                    <a:pt x="74" y="101"/>
                  </a:cubicBezTo>
                  <a:cubicBezTo>
                    <a:pt x="78" y="107"/>
                    <a:pt x="82" y="113"/>
                    <a:pt x="84" y="120"/>
                  </a:cubicBezTo>
                  <a:cubicBezTo>
                    <a:pt x="86" y="125"/>
                    <a:pt x="87" y="130"/>
                    <a:pt x="89" y="135"/>
                  </a:cubicBezTo>
                  <a:cubicBezTo>
                    <a:pt x="89" y="136"/>
                    <a:pt x="90" y="137"/>
                    <a:pt x="90" y="138"/>
                  </a:cubicBezTo>
                  <a:cubicBezTo>
                    <a:pt x="93" y="137"/>
                    <a:pt x="95" y="136"/>
                    <a:pt x="97" y="135"/>
                  </a:cubicBezTo>
                  <a:cubicBezTo>
                    <a:pt x="101" y="131"/>
                    <a:pt x="106" y="128"/>
                    <a:pt x="111" y="125"/>
                  </a:cubicBezTo>
                  <a:cubicBezTo>
                    <a:pt x="118" y="120"/>
                    <a:pt x="126" y="122"/>
                    <a:pt x="131" y="126"/>
                  </a:cubicBezTo>
                  <a:cubicBezTo>
                    <a:pt x="132" y="127"/>
                    <a:pt x="133" y="128"/>
                    <a:pt x="134" y="128"/>
                  </a:cubicBezTo>
                  <a:cubicBezTo>
                    <a:pt x="136" y="128"/>
                    <a:pt x="136" y="127"/>
                    <a:pt x="136" y="126"/>
                  </a:cubicBezTo>
                  <a:cubicBezTo>
                    <a:pt x="138" y="121"/>
                    <a:pt x="141" y="117"/>
                    <a:pt x="145" y="114"/>
                  </a:cubicBezTo>
                  <a:cubicBezTo>
                    <a:pt x="151" y="109"/>
                    <a:pt x="156" y="109"/>
                    <a:pt x="161" y="114"/>
                  </a:cubicBezTo>
                  <a:cubicBezTo>
                    <a:pt x="163" y="117"/>
                    <a:pt x="165" y="120"/>
                    <a:pt x="167" y="124"/>
                  </a:cubicBezTo>
                  <a:cubicBezTo>
                    <a:pt x="168" y="125"/>
                    <a:pt x="168" y="127"/>
                    <a:pt x="170" y="128"/>
                  </a:cubicBezTo>
                  <a:cubicBezTo>
                    <a:pt x="170" y="128"/>
                    <a:pt x="170" y="129"/>
                    <a:pt x="171" y="129"/>
                  </a:cubicBezTo>
                  <a:cubicBezTo>
                    <a:pt x="173" y="133"/>
                    <a:pt x="176" y="137"/>
                    <a:pt x="178" y="142"/>
                  </a:cubicBezTo>
                  <a:cubicBezTo>
                    <a:pt x="179" y="143"/>
                    <a:pt x="180" y="144"/>
                    <a:pt x="180" y="145"/>
                  </a:cubicBezTo>
                  <a:cubicBezTo>
                    <a:pt x="184" y="149"/>
                    <a:pt x="186" y="155"/>
                    <a:pt x="187" y="160"/>
                  </a:cubicBezTo>
                  <a:cubicBezTo>
                    <a:pt x="187" y="165"/>
                    <a:pt x="188" y="169"/>
                    <a:pt x="188" y="173"/>
                  </a:cubicBezTo>
                  <a:cubicBezTo>
                    <a:pt x="190" y="184"/>
                    <a:pt x="191" y="195"/>
                    <a:pt x="194" y="206"/>
                  </a:cubicBezTo>
                  <a:cubicBezTo>
                    <a:pt x="196" y="213"/>
                    <a:pt x="197" y="221"/>
                    <a:pt x="198" y="229"/>
                  </a:cubicBezTo>
                  <a:cubicBezTo>
                    <a:pt x="198" y="232"/>
                    <a:pt x="199" y="235"/>
                    <a:pt x="200" y="237"/>
                  </a:cubicBezTo>
                  <a:cubicBezTo>
                    <a:pt x="202" y="241"/>
                    <a:pt x="203" y="246"/>
                    <a:pt x="204" y="250"/>
                  </a:cubicBezTo>
                  <a:cubicBezTo>
                    <a:pt x="204" y="257"/>
                    <a:pt x="205" y="264"/>
                    <a:pt x="206" y="270"/>
                  </a:cubicBezTo>
                  <a:cubicBezTo>
                    <a:pt x="207" y="283"/>
                    <a:pt x="205" y="295"/>
                    <a:pt x="202" y="307"/>
                  </a:cubicBezTo>
                  <a:cubicBezTo>
                    <a:pt x="200" y="315"/>
                    <a:pt x="197" y="322"/>
                    <a:pt x="193" y="329"/>
                  </a:cubicBezTo>
                  <a:cubicBezTo>
                    <a:pt x="188" y="338"/>
                    <a:pt x="185" y="347"/>
                    <a:pt x="183" y="356"/>
                  </a:cubicBezTo>
                  <a:cubicBezTo>
                    <a:pt x="182" y="361"/>
                    <a:pt x="181" y="366"/>
                    <a:pt x="180" y="371"/>
                  </a:cubicBezTo>
                  <a:cubicBezTo>
                    <a:pt x="179" y="373"/>
                    <a:pt x="179" y="375"/>
                    <a:pt x="179" y="377"/>
                  </a:cubicBezTo>
                  <a:cubicBezTo>
                    <a:pt x="180" y="383"/>
                    <a:pt x="179" y="389"/>
                    <a:pt x="178" y="394"/>
                  </a:cubicBezTo>
                  <a:cubicBezTo>
                    <a:pt x="178" y="399"/>
                    <a:pt x="177" y="403"/>
                    <a:pt x="178" y="407"/>
                  </a:cubicBezTo>
                  <a:cubicBezTo>
                    <a:pt x="179" y="410"/>
                    <a:pt x="179" y="412"/>
                    <a:pt x="179" y="414"/>
                  </a:cubicBezTo>
                  <a:cubicBezTo>
                    <a:pt x="179" y="421"/>
                    <a:pt x="180" y="428"/>
                    <a:pt x="183" y="435"/>
                  </a:cubicBezTo>
                  <a:cubicBezTo>
                    <a:pt x="189" y="448"/>
                    <a:pt x="193" y="463"/>
                    <a:pt x="198" y="477"/>
                  </a:cubicBezTo>
                  <a:cubicBezTo>
                    <a:pt x="199" y="482"/>
                    <a:pt x="201" y="487"/>
                    <a:pt x="202" y="492"/>
                  </a:cubicBezTo>
                  <a:cubicBezTo>
                    <a:pt x="167" y="492"/>
                    <a:pt x="133" y="492"/>
                    <a:pt x="98" y="492"/>
                  </a:cubicBezTo>
                  <a:close/>
                </a:path>
              </a:pathLst>
            </a:custGeom>
            <a:solidFill>
              <a:srgbClr val="47939C"/>
            </a:solidFill>
            <a:ln>
              <a:noFill/>
            </a:ln>
          </p:spPr>
          <p:txBody>
            <a:bodyPr vert="horz" wrap="square" lIns="91440" tIns="45720" rIns="91440" bIns="45720" numCol="1" anchor="t" anchorCtr="0" compatLnSpc="1">
              <a:prstTxWarp prst="textNoShape">
                <a:avLst/>
              </a:prstTxWarp>
            </a:bodyPr>
            <a:lstStyle/>
            <a:p>
              <a:endParaRPr lang="en-GB"/>
            </a:p>
          </p:txBody>
        </p:sp>
      </p:grpSp>
      <p:sp>
        <p:nvSpPr>
          <p:cNvPr id="16" name="Title 10"/>
          <p:cNvSpPr txBox="1">
            <a:spLocks/>
          </p:cNvSpPr>
          <p:nvPr userDrawn="1"/>
        </p:nvSpPr>
        <p:spPr>
          <a:xfrm>
            <a:off x="694160" y="1626196"/>
            <a:ext cx="4166789" cy="1051852"/>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sz="3600" kern="1200" baseline="0">
                <a:solidFill>
                  <a:srgbClr val="47939C"/>
                </a:solidFill>
                <a:latin typeface="+mj-lt"/>
                <a:ea typeface="+mj-ea"/>
                <a:cs typeface="+mj-cs"/>
              </a:defRPr>
            </a:lvl1pPr>
          </a:lstStyle>
          <a:p>
            <a:r>
              <a:rPr lang="en-GB" sz="4800" b="1" dirty="0" smtClean="0"/>
              <a:t>Questions</a:t>
            </a:r>
            <a:endParaRPr lang="en-GB" sz="4800" b="1" dirty="0"/>
          </a:p>
        </p:txBody>
      </p:sp>
      <p:sp>
        <p:nvSpPr>
          <p:cNvPr id="17" name="Title 10"/>
          <p:cNvSpPr txBox="1">
            <a:spLocks/>
          </p:cNvSpPr>
          <p:nvPr userDrawn="1"/>
        </p:nvSpPr>
        <p:spPr>
          <a:xfrm>
            <a:off x="5092957" y="2693750"/>
            <a:ext cx="5383159" cy="1106163"/>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sz="3600" kern="1200" baseline="0">
                <a:solidFill>
                  <a:srgbClr val="47939C"/>
                </a:solidFill>
                <a:latin typeface="+mj-lt"/>
                <a:ea typeface="+mj-ea"/>
                <a:cs typeface="+mj-cs"/>
              </a:defRPr>
            </a:lvl1pPr>
          </a:lstStyle>
          <a:p>
            <a:r>
              <a:rPr lang="en-GB" sz="6000" b="1" dirty="0" smtClean="0"/>
              <a:t>Answers</a:t>
            </a:r>
            <a:endParaRPr lang="en-GB" sz="6000" b="1" dirty="0"/>
          </a:p>
        </p:txBody>
      </p:sp>
      <p:sp>
        <p:nvSpPr>
          <p:cNvPr id="18" name="Title 10"/>
          <p:cNvSpPr txBox="1">
            <a:spLocks/>
          </p:cNvSpPr>
          <p:nvPr userDrawn="1"/>
        </p:nvSpPr>
        <p:spPr>
          <a:xfrm>
            <a:off x="4064558" y="2152122"/>
            <a:ext cx="1411233" cy="791982"/>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sz="3600" kern="1200" baseline="0">
                <a:solidFill>
                  <a:srgbClr val="47939C"/>
                </a:solidFill>
                <a:latin typeface="+mj-lt"/>
                <a:ea typeface="+mj-ea"/>
                <a:cs typeface="+mj-cs"/>
              </a:defRPr>
            </a:lvl1pPr>
          </a:lstStyle>
          <a:p>
            <a:r>
              <a:rPr lang="en-GB" sz="9600" dirty="0" smtClean="0"/>
              <a:t>&amp;</a:t>
            </a:r>
            <a:endParaRPr lang="en-GB" sz="4800" dirty="0"/>
          </a:p>
        </p:txBody>
      </p:sp>
    </p:spTree>
    <p:extLst>
      <p:ext uri="{BB962C8B-B14F-4D97-AF65-F5344CB8AC3E}">
        <p14:creationId xmlns:p14="http://schemas.microsoft.com/office/powerpoint/2010/main" val="333448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s-CO"/>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s-CO"/>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s-CO"/>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CO"/>
          </a:p>
        </p:txBody>
      </p:sp>
      <p:sp>
        <p:nvSpPr>
          <p:cNvPr id="6" name="Slide Number Placeholder 5"/>
          <p:cNvSpPr>
            <a:spLocks noGrp="1"/>
          </p:cNvSpPr>
          <p:nvPr>
            <p:ph type="sldNum" sz="quarter" idx="12"/>
          </p:nvPr>
        </p:nvSpPr>
        <p:spPr/>
        <p:txBody>
          <a:bodyPr/>
          <a:lstStyle/>
          <a:p>
            <a:endParaRPr lang="es-CO"/>
          </a:p>
        </p:txBody>
      </p:sp>
    </p:spTree>
    <p:extLst>
      <p:ext uri="{BB962C8B-B14F-4D97-AF65-F5344CB8AC3E}">
        <p14:creationId xmlns:p14="http://schemas.microsoft.com/office/powerpoint/2010/main" val="3213474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4 CuadroTexto"/>
          <p:cNvSpPr txBox="1"/>
          <p:nvPr userDrawn="1"/>
        </p:nvSpPr>
        <p:spPr>
          <a:xfrm>
            <a:off x="2051720" y="529516"/>
            <a:ext cx="4824536" cy="523220"/>
          </a:xfrm>
          <a:prstGeom prst="rect">
            <a:avLst/>
          </a:prstGeom>
          <a:noFill/>
        </p:spPr>
        <p:txBody>
          <a:bodyPr wrap="square" rtlCol="0" anchor="ctr">
            <a:spAutoFit/>
          </a:bodyPr>
          <a:lstStyle/>
          <a:p>
            <a:pPr algn="ctr"/>
            <a:r>
              <a:rPr lang="es-ES" sz="2800" b="1" dirty="0" smtClean="0">
                <a:solidFill>
                  <a:srgbClr val="6BB23E"/>
                </a:solidFill>
                <a:latin typeface="+mj-lt"/>
                <a:cs typeface="Arial" pitchFamily="34" charset="0"/>
              </a:rPr>
              <a:t>En este convenio participan:</a:t>
            </a:r>
            <a:endParaRPr lang="es-ES" sz="2800" b="1" dirty="0">
              <a:solidFill>
                <a:srgbClr val="6BB23E"/>
              </a:solidFill>
              <a:latin typeface="+mj-lt"/>
              <a:cs typeface="Arial" pitchFamily="34" charset="0"/>
            </a:endParaRPr>
          </a:p>
        </p:txBody>
      </p:sp>
      <p:cxnSp>
        <p:nvCxnSpPr>
          <p:cNvPr id="8" name="Straight Connector 7"/>
          <p:cNvCxnSpPr/>
          <p:nvPr userDrawn="1"/>
        </p:nvCxnSpPr>
        <p:spPr>
          <a:xfrm>
            <a:off x="383145" y="1340768"/>
            <a:ext cx="83653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C:\Users\kfeijoo\Documents\MADR-CIAT\WebContenidos\Logos\Socios\_Biofuturo\Biofutur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3" y="2273904"/>
            <a:ext cx="1080120" cy="7338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kfeijoo\Documents\MADR-CIAT\WebContenidos\Logos\Socios\_Cenipalma\Logo Cenipalm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835695" y="2273904"/>
            <a:ext cx="2055665" cy="7315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kfeijoo\Documents\MADR-CIAT\WebContenidos\Logos\Socios\_Fundesot\Fundesot Logo.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44007" y="3380078"/>
            <a:ext cx="1250017" cy="8430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C:\Users\kfeijoo\Documents\MADR-CIAT\WebContenidos\Logos\Socios\CIPAV\cipav1-229x300.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180211" y="2204864"/>
            <a:ext cx="751828" cy="9849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C:\Users\kfeijoo\Documents\MADR-CIAT\WebContenidos\Logos\Socios\CLAYUCA\LOGO CLAYUCA ESPANOLhorizontal JPG.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5120083" y="2325694"/>
            <a:ext cx="182818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9" descr="C:\Users\kfeijoo\Documents\MADR-CIAT\WebContenidos\Logos\Socios\Corporación Biotec\CORPORACION BIOTEC JPG.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092279" y="2445845"/>
            <a:ext cx="1584176" cy="61361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C:\Users\kfeijoo\Documents\MADR-CIAT\WebContenidos\Logos\Socios\Fedearroz\Fedearoz.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098851" y="3284984"/>
            <a:ext cx="1384917" cy="1073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1" descr="C:\Users\kfeijoo\Documents\MADR-CIAT\WebContenidos\Logos\Socios\Fenalce\fenalce.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2555776" y="3419988"/>
            <a:ext cx="1872208" cy="80309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C:\Users\kfeijoo\Documents\MADR-CIAT\WebContenidos\Logos\Socios\GASA\gasa_sas.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241809" y="3419988"/>
            <a:ext cx="1210510" cy="968827"/>
          </a:xfrm>
          <a:prstGeom prst="rect">
            <a:avLst/>
          </a:prstGeom>
          <a:noFill/>
          <a:extLst>
            <a:ext uri="{909E8E84-426E-40DD-AFC4-6F175D3DCCD1}">
              <a14:hiddenFill xmlns:a14="http://schemas.microsoft.com/office/drawing/2010/main">
                <a:solidFill>
                  <a:srgbClr val="FFFFFF"/>
                </a:solidFill>
              </a14:hiddenFill>
            </a:ext>
          </a:extLst>
        </p:spPr>
      </p:pic>
      <p:sp>
        <p:nvSpPr>
          <p:cNvPr id="19" name="3 Rectángulo"/>
          <p:cNvSpPr/>
          <p:nvPr userDrawn="1"/>
        </p:nvSpPr>
        <p:spPr>
          <a:xfrm>
            <a:off x="0" y="6453336"/>
            <a:ext cx="9144000" cy="404664"/>
          </a:xfrm>
          <a:prstGeom prst="rect">
            <a:avLst/>
          </a:prstGeom>
          <a:solidFill>
            <a:srgbClr val="6BB23E"/>
          </a:solidFill>
          <a:ln>
            <a:solidFill>
              <a:srgbClr val="6BB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CO" sz="1400" dirty="0">
              <a:solidFill>
                <a:schemeClr val="bg1">
                  <a:lumMod val="95000"/>
                </a:schemeClr>
              </a:solidFill>
            </a:endParaRPr>
          </a:p>
        </p:txBody>
      </p:sp>
      <p:sp>
        <p:nvSpPr>
          <p:cNvPr id="22" name="4 CuadroTexto"/>
          <p:cNvSpPr txBox="1"/>
          <p:nvPr userDrawn="1"/>
        </p:nvSpPr>
        <p:spPr>
          <a:xfrm>
            <a:off x="4427984" y="6453336"/>
            <a:ext cx="4824536" cy="369332"/>
          </a:xfrm>
          <a:prstGeom prst="rect">
            <a:avLst/>
          </a:prstGeom>
          <a:noFill/>
        </p:spPr>
        <p:txBody>
          <a:bodyPr wrap="square" rtlCol="0">
            <a:spAutoFit/>
          </a:bodyPr>
          <a:lstStyle/>
          <a:p>
            <a:pPr algn="ctr"/>
            <a:r>
              <a:rPr lang="es-ES" sz="1800" b="1" dirty="0" smtClean="0">
                <a:solidFill>
                  <a:schemeClr val="bg1"/>
                </a:solidFill>
                <a:latin typeface="+mj-lt"/>
                <a:cs typeface="Arial" pitchFamily="34" charset="0"/>
              </a:rPr>
              <a:t>www.aclimatecolombia.org</a:t>
            </a:r>
            <a:endParaRPr lang="es-ES" sz="1800" b="1" dirty="0">
              <a:solidFill>
                <a:schemeClr val="bg1"/>
              </a:solidFill>
              <a:latin typeface="+mj-lt"/>
              <a:cs typeface="Arial" pitchFamily="34" charset="0"/>
            </a:endParaRPr>
          </a:p>
        </p:txBody>
      </p:sp>
      <p:sp>
        <p:nvSpPr>
          <p:cNvPr id="25" name="TextBox 24"/>
          <p:cNvSpPr txBox="1"/>
          <p:nvPr userDrawn="1"/>
        </p:nvSpPr>
        <p:spPr>
          <a:xfrm>
            <a:off x="6876256" y="5085184"/>
            <a:ext cx="1391728" cy="369332"/>
          </a:xfrm>
          <a:prstGeom prst="rect">
            <a:avLst/>
          </a:prstGeom>
          <a:noFill/>
        </p:spPr>
        <p:txBody>
          <a:bodyPr wrap="none" rtlCol="0">
            <a:spAutoFit/>
          </a:bodyPr>
          <a:lstStyle/>
          <a:p>
            <a:r>
              <a:rPr lang="es-CO" b="1" u="sng" dirty="0" smtClean="0">
                <a:solidFill>
                  <a:schemeClr val="bg1"/>
                </a:solidFill>
              </a:rPr>
              <a:t>Síguenos en:</a:t>
            </a:r>
            <a:endParaRPr lang="en-US" b="1" u="sng" dirty="0">
              <a:solidFill>
                <a:schemeClr val="bg1"/>
              </a:solidFill>
            </a:endParaRPr>
          </a:p>
        </p:txBody>
      </p:sp>
      <p:sp>
        <p:nvSpPr>
          <p:cNvPr id="23" name="Rounded Rectangle 22"/>
          <p:cNvSpPr/>
          <p:nvPr userDrawn="1"/>
        </p:nvSpPr>
        <p:spPr>
          <a:xfrm>
            <a:off x="179512" y="5733256"/>
            <a:ext cx="4681616" cy="107974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10160">
                <a:solidFill>
                  <a:schemeClr val="accent1"/>
                </a:solidFill>
                <a:prstDash val="solid"/>
              </a:ln>
              <a:solidFill>
                <a:srgbClr val="FFFFFF"/>
              </a:solidFill>
              <a:effectLst>
                <a:outerShdw blurRad="38100" dist="32000" dir="5400000" algn="tl">
                  <a:srgbClr val="000000">
                    <a:alpha val="30000"/>
                  </a:srgbClr>
                </a:outerShdw>
              </a:effectLst>
            </a:endParaRPr>
          </a:p>
        </p:txBody>
      </p:sp>
      <p:pic>
        <p:nvPicPr>
          <p:cNvPr id="24" name="Picture 2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7436" y="5830664"/>
            <a:ext cx="4327738" cy="874552"/>
          </a:xfrm>
          <a:prstGeom prst="rect">
            <a:avLst/>
          </a:prstGeom>
        </p:spPr>
      </p:pic>
    </p:spTree>
    <p:extLst>
      <p:ext uri="{BB962C8B-B14F-4D97-AF65-F5344CB8AC3E}">
        <p14:creationId xmlns:p14="http://schemas.microsoft.com/office/powerpoint/2010/main" val="21082769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1271016"/>
            <a:ext cx="9144000" cy="768096"/>
          </a:xfrm>
          <a:prstGeom prst="rect">
            <a:avLst/>
          </a:prstGeom>
          <a:gradFill flip="none" rotWithShape="1">
            <a:gsLst>
              <a:gs pos="0">
                <a:srgbClr val="47939C">
                  <a:alpha val="7000"/>
                </a:srgbClr>
              </a:gs>
              <a:gs pos="100000">
                <a:schemeClr val="accent2">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12" name="Rectangle 11"/>
          <p:cNvSpPr/>
          <p:nvPr userDrawn="1"/>
        </p:nvSpPr>
        <p:spPr>
          <a:xfrm>
            <a:off x="0" y="2075688"/>
            <a:ext cx="9144000" cy="102412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3" name="Subtitle 2"/>
          <p:cNvSpPr>
            <a:spLocks noGrp="1"/>
          </p:cNvSpPr>
          <p:nvPr>
            <p:ph type="subTitle" idx="1"/>
          </p:nvPr>
        </p:nvSpPr>
        <p:spPr>
          <a:xfrm>
            <a:off x="121919" y="2152650"/>
            <a:ext cx="8879205" cy="947166"/>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2" name="Title 1"/>
          <p:cNvSpPr>
            <a:spLocks noGrp="1"/>
          </p:cNvSpPr>
          <p:nvPr>
            <p:ph type="ctrTitle"/>
          </p:nvPr>
        </p:nvSpPr>
        <p:spPr>
          <a:xfrm>
            <a:off x="121919" y="133350"/>
            <a:ext cx="7145655" cy="1818513"/>
          </a:xfrm>
        </p:spPr>
        <p:txBody>
          <a:bodyPr anchor="b">
            <a:noAutofit/>
          </a:bodyPr>
          <a:lstStyle>
            <a:lvl1pPr algn="l">
              <a:lnSpc>
                <a:spcPct val="85000"/>
              </a:lnSpc>
              <a:defRPr sz="2800" b="1">
                <a:solidFill>
                  <a:srgbClr val="47939C"/>
                </a:solidFill>
              </a:defRPr>
            </a:lvl1pPr>
          </a:lstStyle>
          <a:p>
            <a:r>
              <a:rPr lang="en-US" dirty="0" smtClean="0"/>
              <a:t>Click to edit Master title style</a:t>
            </a:r>
            <a:endParaRPr lang="en-US" dirty="0"/>
          </a:p>
        </p:txBody>
      </p:sp>
      <p:sp>
        <p:nvSpPr>
          <p:cNvPr id="13" name="Picture Placeholder 4"/>
          <p:cNvSpPr>
            <a:spLocks noGrp="1"/>
          </p:cNvSpPr>
          <p:nvPr>
            <p:ph type="pic" sz="quarter" idx="10"/>
          </p:nvPr>
        </p:nvSpPr>
        <p:spPr>
          <a:xfrm>
            <a:off x="0" y="3099816"/>
            <a:ext cx="9144000" cy="3758184"/>
          </a:xfrm>
        </p:spPr>
        <p:txBody>
          <a:bodyPr/>
          <a:lstStyle/>
          <a:p>
            <a:endParaRPr lang="en-GB"/>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97102" y="261485"/>
            <a:ext cx="1689736" cy="506783"/>
          </a:xfrm>
          <a:prstGeom prst="rect">
            <a:avLst/>
          </a:prstGeom>
        </p:spPr>
      </p:pic>
    </p:spTree>
    <p:extLst>
      <p:ext uri="{BB962C8B-B14F-4D97-AF65-F5344CB8AC3E}">
        <p14:creationId xmlns:p14="http://schemas.microsoft.com/office/powerpoint/2010/main" val="254317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divider slide image and logos">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1271016"/>
            <a:ext cx="9144000" cy="768096"/>
          </a:xfrm>
          <a:prstGeom prst="rect">
            <a:avLst/>
          </a:prstGeom>
          <a:gradFill flip="none" rotWithShape="1">
            <a:gsLst>
              <a:gs pos="0">
                <a:srgbClr val="47939C">
                  <a:alpha val="7000"/>
                </a:srgbClr>
              </a:gs>
              <a:gs pos="100000">
                <a:schemeClr val="accent2">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12" name="Rectangle 11"/>
          <p:cNvSpPr/>
          <p:nvPr userDrawn="1"/>
        </p:nvSpPr>
        <p:spPr>
          <a:xfrm>
            <a:off x="0" y="2075688"/>
            <a:ext cx="9144000" cy="102412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9931" y="914847"/>
            <a:ext cx="2898501" cy="869313"/>
          </a:xfrm>
          <a:prstGeom prst="rect">
            <a:avLst/>
          </a:prstGeom>
        </p:spPr>
      </p:pic>
      <p:sp>
        <p:nvSpPr>
          <p:cNvPr id="3" name="Subtitle 2"/>
          <p:cNvSpPr>
            <a:spLocks noGrp="1"/>
          </p:cNvSpPr>
          <p:nvPr>
            <p:ph type="subTitle" idx="1"/>
          </p:nvPr>
        </p:nvSpPr>
        <p:spPr>
          <a:xfrm>
            <a:off x="121920" y="2152650"/>
            <a:ext cx="8869680" cy="947166"/>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2" name="Title 1"/>
          <p:cNvSpPr>
            <a:spLocks noGrp="1"/>
          </p:cNvSpPr>
          <p:nvPr>
            <p:ph type="ctrTitle"/>
          </p:nvPr>
        </p:nvSpPr>
        <p:spPr>
          <a:xfrm>
            <a:off x="121920" y="123826"/>
            <a:ext cx="5650230" cy="1828038"/>
          </a:xfrm>
        </p:spPr>
        <p:txBody>
          <a:bodyPr anchor="b">
            <a:noAutofit/>
          </a:bodyPr>
          <a:lstStyle>
            <a:lvl1pPr algn="l">
              <a:lnSpc>
                <a:spcPct val="85000"/>
              </a:lnSpc>
              <a:defRPr sz="2800" b="1">
                <a:solidFill>
                  <a:srgbClr val="47939C"/>
                </a:solidFill>
              </a:defRPr>
            </a:lvl1pPr>
          </a:lstStyle>
          <a:p>
            <a:r>
              <a:rPr lang="en-US" dirty="0" smtClean="0"/>
              <a:t>Click to edit Master title style</a:t>
            </a:r>
            <a:endParaRPr lang="en-US" dirty="0"/>
          </a:p>
        </p:txBody>
      </p:sp>
      <p:sp>
        <p:nvSpPr>
          <p:cNvPr id="5" name="Picture Placeholder 4"/>
          <p:cNvSpPr>
            <a:spLocks noGrp="1"/>
          </p:cNvSpPr>
          <p:nvPr>
            <p:ph type="pic" sz="quarter" idx="10"/>
          </p:nvPr>
        </p:nvSpPr>
        <p:spPr>
          <a:xfrm>
            <a:off x="0" y="3099815"/>
            <a:ext cx="9144000" cy="2885059"/>
          </a:xfrm>
        </p:spPr>
        <p:txBody>
          <a:bodyPr/>
          <a:lstStyle/>
          <a:p>
            <a:endParaRPr lang="en-GB"/>
          </a:p>
        </p:txBody>
      </p:sp>
      <p:sp>
        <p:nvSpPr>
          <p:cNvPr id="6" name="Picture Placeholder 5"/>
          <p:cNvSpPr>
            <a:spLocks noGrp="1"/>
          </p:cNvSpPr>
          <p:nvPr>
            <p:ph type="pic" sz="quarter" idx="11" hasCustomPrompt="1"/>
          </p:nvPr>
        </p:nvSpPr>
        <p:spPr>
          <a:xfrm>
            <a:off x="101599" y="6083300"/>
            <a:ext cx="1227579" cy="679450"/>
          </a:xfrm>
        </p:spPr>
        <p:txBody>
          <a:bodyPr/>
          <a:lstStyle>
            <a:lvl1pPr>
              <a:defRPr/>
            </a:lvl1pPr>
          </a:lstStyle>
          <a:p>
            <a:r>
              <a:rPr lang="en-GB" dirty="0" smtClean="0"/>
              <a:t>Logo</a:t>
            </a:r>
            <a:endParaRPr lang="en-GB" dirty="0"/>
          </a:p>
        </p:txBody>
      </p:sp>
      <p:sp>
        <p:nvSpPr>
          <p:cNvPr id="10" name="Picture Placeholder 5"/>
          <p:cNvSpPr>
            <a:spLocks noGrp="1"/>
          </p:cNvSpPr>
          <p:nvPr>
            <p:ph type="pic" sz="quarter" idx="12" hasCustomPrompt="1"/>
          </p:nvPr>
        </p:nvSpPr>
        <p:spPr>
          <a:xfrm>
            <a:off x="2029289" y="6083300"/>
            <a:ext cx="1227579" cy="679450"/>
          </a:xfrm>
        </p:spPr>
        <p:txBody>
          <a:bodyPr/>
          <a:lstStyle>
            <a:lvl1pPr>
              <a:defRPr/>
            </a:lvl1pPr>
          </a:lstStyle>
          <a:p>
            <a:r>
              <a:rPr lang="en-GB" dirty="0" smtClean="0"/>
              <a:t>Logo</a:t>
            </a:r>
            <a:endParaRPr lang="en-GB" dirty="0"/>
          </a:p>
        </p:txBody>
      </p:sp>
      <p:sp>
        <p:nvSpPr>
          <p:cNvPr id="14" name="Picture Placeholder 5"/>
          <p:cNvSpPr>
            <a:spLocks noGrp="1"/>
          </p:cNvSpPr>
          <p:nvPr>
            <p:ph type="pic" sz="quarter" idx="13" hasCustomPrompt="1"/>
          </p:nvPr>
        </p:nvSpPr>
        <p:spPr>
          <a:xfrm>
            <a:off x="3956979" y="6083300"/>
            <a:ext cx="1227579" cy="679450"/>
          </a:xfrm>
        </p:spPr>
        <p:txBody>
          <a:bodyPr/>
          <a:lstStyle>
            <a:lvl1pPr>
              <a:defRPr/>
            </a:lvl1pPr>
          </a:lstStyle>
          <a:p>
            <a:r>
              <a:rPr lang="en-GB" dirty="0" smtClean="0"/>
              <a:t>Logo</a:t>
            </a:r>
            <a:endParaRPr lang="en-GB" dirty="0"/>
          </a:p>
        </p:txBody>
      </p:sp>
      <p:sp>
        <p:nvSpPr>
          <p:cNvPr id="15" name="Picture Placeholder 5"/>
          <p:cNvSpPr>
            <a:spLocks noGrp="1"/>
          </p:cNvSpPr>
          <p:nvPr>
            <p:ph type="pic" sz="quarter" idx="14" hasCustomPrompt="1"/>
          </p:nvPr>
        </p:nvSpPr>
        <p:spPr>
          <a:xfrm>
            <a:off x="5884669" y="6083300"/>
            <a:ext cx="1227579" cy="679450"/>
          </a:xfrm>
        </p:spPr>
        <p:txBody>
          <a:bodyPr/>
          <a:lstStyle>
            <a:lvl1pPr>
              <a:defRPr/>
            </a:lvl1pPr>
          </a:lstStyle>
          <a:p>
            <a:r>
              <a:rPr lang="en-GB" dirty="0" smtClean="0"/>
              <a:t>Logo</a:t>
            </a:r>
            <a:endParaRPr lang="en-GB" dirty="0"/>
          </a:p>
        </p:txBody>
      </p:sp>
      <p:sp>
        <p:nvSpPr>
          <p:cNvPr id="16" name="Picture Placeholder 5"/>
          <p:cNvSpPr>
            <a:spLocks noGrp="1"/>
          </p:cNvSpPr>
          <p:nvPr>
            <p:ph type="pic" sz="quarter" idx="15" hasCustomPrompt="1"/>
          </p:nvPr>
        </p:nvSpPr>
        <p:spPr>
          <a:xfrm>
            <a:off x="7812360" y="6083300"/>
            <a:ext cx="1227579" cy="679450"/>
          </a:xfrm>
        </p:spPr>
        <p:txBody>
          <a:bodyPr/>
          <a:lstStyle>
            <a:lvl1pPr>
              <a:defRPr/>
            </a:lvl1pPr>
          </a:lstStyle>
          <a:p>
            <a:r>
              <a:rPr lang="en-GB" dirty="0" smtClean="0"/>
              <a:t>Logo</a:t>
            </a:r>
            <a:endParaRPr lang="en-GB" dirty="0"/>
          </a:p>
        </p:txBody>
      </p:sp>
    </p:spTree>
    <p:extLst>
      <p:ext uri="{BB962C8B-B14F-4D97-AF65-F5344CB8AC3E}">
        <p14:creationId xmlns:p14="http://schemas.microsoft.com/office/powerpoint/2010/main" val="112044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and logos">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1271016"/>
            <a:ext cx="9144000" cy="768096"/>
          </a:xfrm>
          <a:prstGeom prst="rect">
            <a:avLst/>
          </a:prstGeom>
          <a:gradFill flip="none" rotWithShape="1">
            <a:gsLst>
              <a:gs pos="0">
                <a:srgbClr val="47939C">
                  <a:alpha val="7000"/>
                </a:srgbClr>
              </a:gs>
              <a:gs pos="100000">
                <a:schemeClr val="accent2">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12" name="Rectangle 11"/>
          <p:cNvSpPr/>
          <p:nvPr userDrawn="1"/>
        </p:nvSpPr>
        <p:spPr>
          <a:xfrm>
            <a:off x="0" y="2075688"/>
            <a:ext cx="9144000" cy="102412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3" name="Subtitle 2"/>
          <p:cNvSpPr>
            <a:spLocks noGrp="1"/>
          </p:cNvSpPr>
          <p:nvPr>
            <p:ph type="subTitle" idx="1"/>
          </p:nvPr>
        </p:nvSpPr>
        <p:spPr>
          <a:xfrm>
            <a:off x="121919" y="2152650"/>
            <a:ext cx="8879205" cy="947166"/>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2" name="Title 1"/>
          <p:cNvSpPr>
            <a:spLocks noGrp="1"/>
          </p:cNvSpPr>
          <p:nvPr>
            <p:ph type="ctrTitle"/>
          </p:nvPr>
        </p:nvSpPr>
        <p:spPr>
          <a:xfrm>
            <a:off x="121919" y="133350"/>
            <a:ext cx="7145655" cy="1818513"/>
          </a:xfrm>
        </p:spPr>
        <p:txBody>
          <a:bodyPr anchor="b">
            <a:noAutofit/>
          </a:bodyPr>
          <a:lstStyle>
            <a:lvl1pPr algn="l">
              <a:lnSpc>
                <a:spcPct val="85000"/>
              </a:lnSpc>
              <a:defRPr sz="2800" b="1">
                <a:solidFill>
                  <a:srgbClr val="47939C"/>
                </a:solidFill>
              </a:defRPr>
            </a:lvl1pPr>
          </a:lstStyle>
          <a:p>
            <a:r>
              <a:rPr lang="en-US" dirty="0" smtClean="0"/>
              <a:t>Click to edit Master title style</a:t>
            </a:r>
            <a:endParaRPr lang="en-US" dirty="0"/>
          </a:p>
        </p:txBody>
      </p:sp>
      <p:sp>
        <p:nvSpPr>
          <p:cNvPr id="8" name="Picture Placeholder 4"/>
          <p:cNvSpPr>
            <a:spLocks noGrp="1"/>
          </p:cNvSpPr>
          <p:nvPr>
            <p:ph type="pic" sz="quarter" idx="10"/>
          </p:nvPr>
        </p:nvSpPr>
        <p:spPr>
          <a:xfrm>
            <a:off x="0" y="3099815"/>
            <a:ext cx="9144000" cy="2885059"/>
          </a:xfrm>
        </p:spPr>
        <p:txBody>
          <a:bodyPr/>
          <a:lstStyle/>
          <a:p>
            <a:endParaRPr lang="en-GB"/>
          </a:p>
        </p:txBody>
      </p:sp>
      <p:sp>
        <p:nvSpPr>
          <p:cNvPr id="9" name="Picture Placeholder 5"/>
          <p:cNvSpPr>
            <a:spLocks noGrp="1"/>
          </p:cNvSpPr>
          <p:nvPr>
            <p:ph type="pic" sz="quarter" idx="11" hasCustomPrompt="1"/>
          </p:nvPr>
        </p:nvSpPr>
        <p:spPr>
          <a:xfrm>
            <a:off x="101599" y="6083300"/>
            <a:ext cx="1227579" cy="679450"/>
          </a:xfrm>
        </p:spPr>
        <p:txBody>
          <a:bodyPr/>
          <a:lstStyle>
            <a:lvl1pPr>
              <a:defRPr/>
            </a:lvl1pPr>
          </a:lstStyle>
          <a:p>
            <a:r>
              <a:rPr lang="en-GB" dirty="0" smtClean="0"/>
              <a:t>Logo</a:t>
            </a:r>
            <a:endParaRPr lang="en-GB" dirty="0"/>
          </a:p>
        </p:txBody>
      </p:sp>
      <p:sp>
        <p:nvSpPr>
          <p:cNvPr id="10" name="Picture Placeholder 5"/>
          <p:cNvSpPr>
            <a:spLocks noGrp="1"/>
          </p:cNvSpPr>
          <p:nvPr>
            <p:ph type="pic" sz="quarter" idx="12" hasCustomPrompt="1"/>
          </p:nvPr>
        </p:nvSpPr>
        <p:spPr>
          <a:xfrm>
            <a:off x="2029289" y="6083300"/>
            <a:ext cx="1227579" cy="679450"/>
          </a:xfrm>
        </p:spPr>
        <p:txBody>
          <a:bodyPr/>
          <a:lstStyle>
            <a:lvl1pPr>
              <a:defRPr/>
            </a:lvl1pPr>
          </a:lstStyle>
          <a:p>
            <a:r>
              <a:rPr lang="en-GB" dirty="0" smtClean="0"/>
              <a:t>Logo</a:t>
            </a:r>
            <a:endParaRPr lang="en-GB" dirty="0"/>
          </a:p>
        </p:txBody>
      </p:sp>
      <p:sp>
        <p:nvSpPr>
          <p:cNvPr id="14" name="Picture Placeholder 5"/>
          <p:cNvSpPr>
            <a:spLocks noGrp="1"/>
          </p:cNvSpPr>
          <p:nvPr>
            <p:ph type="pic" sz="quarter" idx="13" hasCustomPrompt="1"/>
          </p:nvPr>
        </p:nvSpPr>
        <p:spPr>
          <a:xfrm>
            <a:off x="3956979" y="6083300"/>
            <a:ext cx="1227579" cy="679450"/>
          </a:xfrm>
        </p:spPr>
        <p:txBody>
          <a:bodyPr/>
          <a:lstStyle>
            <a:lvl1pPr>
              <a:defRPr/>
            </a:lvl1pPr>
          </a:lstStyle>
          <a:p>
            <a:r>
              <a:rPr lang="en-GB" dirty="0" smtClean="0"/>
              <a:t>Logo</a:t>
            </a:r>
            <a:endParaRPr lang="en-GB" dirty="0"/>
          </a:p>
        </p:txBody>
      </p:sp>
      <p:sp>
        <p:nvSpPr>
          <p:cNvPr id="15" name="Picture Placeholder 5"/>
          <p:cNvSpPr>
            <a:spLocks noGrp="1"/>
          </p:cNvSpPr>
          <p:nvPr>
            <p:ph type="pic" sz="quarter" idx="14" hasCustomPrompt="1"/>
          </p:nvPr>
        </p:nvSpPr>
        <p:spPr>
          <a:xfrm>
            <a:off x="5884669" y="6083300"/>
            <a:ext cx="1227579" cy="679450"/>
          </a:xfrm>
        </p:spPr>
        <p:txBody>
          <a:bodyPr/>
          <a:lstStyle>
            <a:lvl1pPr>
              <a:defRPr/>
            </a:lvl1pPr>
          </a:lstStyle>
          <a:p>
            <a:r>
              <a:rPr lang="en-GB" dirty="0" smtClean="0"/>
              <a:t>Logo</a:t>
            </a:r>
            <a:endParaRPr lang="en-GB" dirty="0"/>
          </a:p>
        </p:txBody>
      </p:sp>
      <p:sp>
        <p:nvSpPr>
          <p:cNvPr id="17" name="Picture Placeholder 5"/>
          <p:cNvSpPr>
            <a:spLocks noGrp="1"/>
          </p:cNvSpPr>
          <p:nvPr>
            <p:ph type="pic" sz="quarter" idx="15" hasCustomPrompt="1"/>
          </p:nvPr>
        </p:nvSpPr>
        <p:spPr>
          <a:xfrm>
            <a:off x="7812360" y="6083300"/>
            <a:ext cx="1227579" cy="679450"/>
          </a:xfrm>
        </p:spPr>
        <p:txBody>
          <a:bodyPr/>
          <a:lstStyle>
            <a:lvl1pPr>
              <a:defRPr/>
            </a:lvl1pPr>
          </a:lstStyle>
          <a:p>
            <a:r>
              <a:rPr lang="en-GB" dirty="0" smtClean="0"/>
              <a:t>Logo</a:t>
            </a:r>
            <a:endParaRPr lang="en-GB"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97102" y="261485"/>
            <a:ext cx="1689736" cy="506783"/>
          </a:xfrm>
          <a:prstGeom prst="rect">
            <a:avLst/>
          </a:prstGeom>
        </p:spPr>
      </p:pic>
    </p:spTree>
    <p:extLst>
      <p:ext uri="{BB962C8B-B14F-4D97-AF65-F5344CB8AC3E}">
        <p14:creationId xmlns:p14="http://schemas.microsoft.com/office/powerpoint/2010/main" val="18168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you slide 2 logos">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1271016"/>
            <a:ext cx="9144000" cy="768096"/>
          </a:xfrm>
          <a:prstGeom prst="rect">
            <a:avLst/>
          </a:prstGeom>
          <a:gradFill flip="none" rotWithShape="1">
            <a:gsLst>
              <a:gs pos="0">
                <a:srgbClr val="47939C">
                  <a:alpha val="7000"/>
                </a:srgbClr>
              </a:gs>
              <a:gs pos="100000">
                <a:schemeClr val="accent2">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12" name="Rectangle 11"/>
          <p:cNvSpPr/>
          <p:nvPr userDrawn="1"/>
        </p:nvSpPr>
        <p:spPr>
          <a:xfrm>
            <a:off x="0" y="2075688"/>
            <a:ext cx="9144000" cy="102412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9931" y="914847"/>
            <a:ext cx="2898501" cy="869313"/>
          </a:xfrm>
          <a:prstGeom prst="rect">
            <a:avLst/>
          </a:prstGeom>
        </p:spPr>
      </p:pic>
      <p:sp>
        <p:nvSpPr>
          <p:cNvPr id="3" name="Subtitle 2"/>
          <p:cNvSpPr>
            <a:spLocks noGrp="1"/>
          </p:cNvSpPr>
          <p:nvPr>
            <p:ph type="subTitle" idx="1"/>
          </p:nvPr>
        </p:nvSpPr>
        <p:spPr>
          <a:xfrm>
            <a:off x="121920" y="2152650"/>
            <a:ext cx="8869680" cy="947166"/>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2" name="Title 1"/>
          <p:cNvSpPr>
            <a:spLocks noGrp="1"/>
          </p:cNvSpPr>
          <p:nvPr>
            <p:ph type="ctrTitle"/>
          </p:nvPr>
        </p:nvSpPr>
        <p:spPr>
          <a:xfrm>
            <a:off x="121920" y="123826"/>
            <a:ext cx="5650230" cy="1828038"/>
          </a:xfrm>
        </p:spPr>
        <p:txBody>
          <a:bodyPr anchor="b">
            <a:noAutofit/>
          </a:bodyPr>
          <a:lstStyle>
            <a:lvl1pPr algn="l">
              <a:lnSpc>
                <a:spcPct val="85000"/>
              </a:lnSpc>
              <a:defRPr sz="2800" b="1">
                <a:solidFill>
                  <a:srgbClr val="47939C"/>
                </a:solidFill>
              </a:defRPr>
            </a:lvl1pPr>
          </a:lstStyle>
          <a:p>
            <a:r>
              <a:rPr lang="en-US" dirty="0" smtClean="0"/>
              <a:t>Click to edit Master title style</a:t>
            </a:r>
            <a:endParaRPr lang="en-US" dirty="0"/>
          </a:p>
        </p:txBody>
      </p:sp>
      <p:sp>
        <p:nvSpPr>
          <p:cNvPr id="5" name="Picture Placeholder 4"/>
          <p:cNvSpPr>
            <a:spLocks noGrp="1"/>
          </p:cNvSpPr>
          <p:nvPr>
            <p:ph type="pic" sz="quarter" idx="10"/>
          </p:nvPr>
        </p:nvSpPr>
        <p:spPr>
          <a:xfrm>
            <a:off x="0" y="3099816"/>
            <a:ext cx="9144000" cy="3758184"/>
          </a:xfrm>
        </p:spPr>
        <p:txBody>
          <a:bodyPr/>
          <a:lstStyle/>
          <a:p>
            <a:endParaRPr lang="en-GB"/>
          </a:p>
        </p:txBody>
      </p:sp>
      <p:sp>
        <p:nvSpPr>
          <p:cNvPr id="8" name="Picture Placeholder 5"/>
          <p:cNvSpPr>
            <a:spLocks noGrp="1"/>
          </p:cNvSpPr>
          <p:nvPr>
            <p:ph type="pic" sz="quarter" idx="11" hasCustomPrompt="1"/>
          </p:nvPr>
        </p:nvSpPr>
        <p:spPr>
          <a:xfrm>
            <a:off x="101599" y="6083300"/>
            <a:ext cx="1227579" cy="679450"/>
          </a:xfrm>
        </p:spPr>
        <p:txBody>
          <a:bodyPr/>
          <a:lstStyle>
            <a:lvl1pPr>
              <a:defRPr/>
            </a:lvl1pPr>
          </a:lstStyle>
          <a:p>
            <a:r>
              <a:rPr lang="en-GB" dirty="0" smtClean="0"/>
              <a:t>Logo</a:t>
            </a:r>
            <a:endParaRPr lang="en-GB" dirty="0"/>
          </a:p>
        </p:txBody>
      </p:sp>
      <p:sp>
        <p:nvSpPr>
          <p:cNvPr id="9" name="Picture Placeholder 5"/>
          <p:cNvSpPr>
            <a:spLocks noGrp="1"/>
          </p:cNvSpPr>
          <p:nvPr>
            <p:ph type="pic" sz="quarter" idx="15" hasCustomPrompt="1"/>
          </p:nvPr>
        </p:nvSpPr>
        <p:spPr>
          <a:xfrm>
            <a:off x="7812360" y="6083300"/>
            <a:ext cx="1227579" cy="679450"/>
          </a:xfrm>
        </p:spPr>
        <p:txBody>
          <a:bodyPr/>
          <a:lstStyle>
            <a:lvl1pPr>
              <a:defRPr/>
            </a:lvl1pPr>
          </a:lstStyle>
          <a:p>
            <a:r>
              <a:rPr lang="en-GB" dirty="0" smtClean="0"/>
              <a:t>Logo</a:t>
            </a:r>
            <a:endParaRPr lang="en-GB" dirty="0"/>
          </a:p>
        </p:txBody>
      </p:sp>
    </p:spTree>
    <p:extLst>
      <p:ext uri="{BB962C8B-B14F-4D97-AF65-F5344CB8AC3E}">
        <p14:creationId xmlns:p14="http://schemas.microsoft.com/office/powerpoint/2010/main" val="424641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296547"/>
            <a:ext cx="6889433" cy="713647"/>
          </a:xfrm>
        </p:spPr>
        <p:txBody>
          <a:bodyPr/>
          <a:lstStyle>
            <a:lvl1pPr>
              <a:defRPr/>
            </a:lvl1pPr>
          </a:lstStyle>
          <a:p>
            <a:r>
              <a:rPr lang="en-GB" dirty="0" smtClean="0"/>
              <a:t>Title text here in 28pt </a:t>
            </a:r>
            <a:r>
              <a:rPr lang="en-GB" dirty="0" err="1" smtClean="0"/>
              <a:t>arial</a:t>
            </a:r>
            <a:endParaRPr lang="en-US" dirty="0"/>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4BA29FB0-9335-4884-B92E-210820B3EB72}" type="slidenum">
              <a:rPr lang="en-US" smtClean="0"/>
              <a:pPr/>
              <a:t>‹#›</a:t>
            </a:fld>
            <a:endParaRPr lang="en-US"/>
          </a:p>
        </p:txBody>
      </p:sp>
    </p:spTree>
    <p:extLst>
      <p:ext uri="{BB962C8B-B14F-4D97-AF65-F5344CB8AC3E}">
        <p14:creationId xmlns:p14="http://schemas.microsoft.com/office/powerpoint/2010/main" val="28190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296547"/>
            <a:ext cx="6889433" cy="713647"/>
          </a:xfrm>
        </p:spPr>
        <p:txBody>
          <a:bodyPr/>
          <a:lstStyle>
            <a:lvl1pPr>
              <a:defRPr/>
            </a:lvl1pPr>
          </a:lstStyle>
          <a:p>
            <a:r>
              <a:rPr lang="en-GB" dirty="0" smtClean="0"/>
              <a:t>Title text here in 28pt </a:t>
            </a:r>
            <a:r>
              <a:rPr lang="en-GB" dirty="0" err="1" smtClean="0"/>
              <a:t>arial</a:t>
            </a:r>
            <a:endParaRPr lang="en-US" dirty="0"/>
          </a:p>
        </p:txBody>
      </p:sp>
      <p:sp>
        <p:nvSpPr>
          <p:cNvPr id="6" name="Slide Number Placeholder 5"/>
          <p:cNvSpPr>
            <a:spLocks noGrp="1"/>
          </p:cNvSpPr>
          <p:nvPr>
            <p:ph type="sldNum" sz="quarter" idx="12"/>
          </p:nvPr>
        </p:nvSpPr>
        <p:spPr/>
        <p:txBody>
          <a:bodyPr/>
          <a:lstStyle/>
          <a:p>
            <a:fld id="{4BA29FB0-9335-4884-B92E-210820B3EB72}" type="slidenum">
              <a:rPr lang="en-US" smtClean="0"/>
              <a:pPr/>
              <a:t>‹#›</a:t>
            </a:fld>
            <a:endParaRPr lang="en-US"/>
          </a:p>
        </p:txBody>
      </p:sp>
      <p:sp>
        <p:nvSpPr>
          <p:cNvPr id="12" name="Picture Placeholder 2"/>
          <p:cNvSpPr>
            <a:spLocks noGrp="1"/>
          </p:cNvSpPr>
          <p:nvPr>
            <p:ph type="pic" sz="quarter" idx="4294967295"/>
          </p:nvPr>
        </p:nvSpPr>
        <p:spPr>
          <a:xfrm>
            <a:off x="765965" y="1009650"/>
            <a:ext cx="1971896" cy="1314450"/>
          </a:xfrm>
        </p:spPr>
      </p:sp>
      <p:sp>
        <p:nvSpPr>
          <p:cNvPr id="13" name="Picture Placeholder 249"/>
          <p:cNvSpPr>
            <a:spLocks noGrp="1"/>
          </p:cNvSpPr>
          <p:nvPr>
            <p:ph type="pic" sz="quarter" idx="4294967295"/>
          </p:nvPr>
        </p:nvSpPr>
        <p:spPr>
          <a:xfrm>
            <a:off x="3087448" y="1009650"/>
            <a:ext cx="1971896" cy="1314450"/>
          </a:xfrm>
        </p:spPr>
      </p:sp>
      <p:sp>
        <p:nvSpPr>
          <p:cNvPr id="14" name="Picture Placeholder 250"/>
          <p:cNvSpPr>
            <a:spLocks noGrp="1"/>
          </p:cNvSpPr>
          <p:nvPr>
            <p:ph type="pic" sz="quarter" idx="4294967295"/>
          </p:nvPr>
        </p:nvSpPr>
        <p:spPr>
          <a:xfrm>
            <a:off x="5408931" y="1009650"/>
            <a:ext cx="1971896" cy="1314450"/>
          </a:xfrm>
        </p:spPr>
      </p:sp>
      <p:sp>
        <p:nvSpPr>
          <p:cNvPr id="15" name="Picture Placeholder 251"/>
          <p:cNvSpPr>
            <a:spLocks noGrp="1"/>
          </p:cNvSpPr>
          <p:nvPr>
            <p:ph type="pic" sz="quarter" idx="4294967295"/>
          </p:nvPr>
        </p:nvSpPr>
        <p:spPr>
          <a:xfrm>
            <a:off x="3832953" y="5147065"/>
            <a:ext cx="1972800" cy="1314000"/>
          </a:xfrm>
        </p:spPr>
      </p:sp>
      <p:sp>
        <p:nvSpPr>
          <p:cNvPr id="16" name="Picture Placeholder 252"/>
          <p:cNvSpPr>
            <a:spLocks noGrp="1"/>
          </p:cNvSpPr>
          <p:nvPr>
            <p:ph type="pic" sz="quarter" idx="4294967295"/>
          </p:nvPr>
        </p:nvSpPr>
        <p:spPr>
          <a:xfrm>
            <a:off x="6255921" y="5147065"/>
            <a:ext cx="1972800" cy="1314000"/>
          </a:xfrm>
        </p:spPr>
      </p:sp>
    </p:spTree>
    <p:extLst>
      <p:ext uri="{BB962C8B-B14F-4D97-AF65-F5344CB8AC3E}">
        <p14:creationId xmlns:p14="http://schemas.microsoft.com/office/powerpoint/2010/main" val="333828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296547"/>
            <a:ext cx="6889433" cy="713647"/>
          </a:xfrm>
        </p:spPr>
        <p:txBody>
          <a:bodyPr/>
          <a:lstStyle>
            <a:lvl1pPr>
              <a:defRPr/>
            </a:lvl1pPr>
          </a:lstStyle>
          <a:p>
            <a:r>
              <a:rPr lang="en-GB" dirty="0" smtClean="0"/>
              <a:t>Title text here in 28pt </a:t>
            </a:r>
            <a:r>
              <a:rPr lang="en-GB" dirty="0" err="1" smtClean="0"/>
              <a:t>arial</a:t>
            </a:r>
            <a:endParaRPr lang="en-US" dirty="0"/>
          </a:p>
        </p:txBody>
      </p:sp>
      <p:sp>
        <p:nvSpPr>
          <p:cNvPr id="6" name="Slide Number Placeholder 5"/>
          <p:cNvSpPr>
            <a:spLocks noGrp="1"/>
          </p:cNvSpPr>
          <p:nvPr>
            <p:ph type="sldNum" sz="quarter" idx="12"/>
          </p:nvPr>
        </p:nvSpPr>
        <p:spPr/>
        <p:txBody>
          <a:bodyPr/>
          <a:lstStyle/>
          <a:p>
            <a:fld id="{4BA29FB0-9335-4884-B92E-210820B3EB72}" type="slidenum">
              <a:rPr lang="en-US" smtClean="0"/>
              <a:pPr/>
              <a:t>‹#›</a:t>
            </a:fld>
            <a:endParaRPr lang="en-US"/>
          </a:p>
        </p:txBody>
      </p:sp>
      <p:sp>
        <p:nvSpPr>
          <p:cNvPr id="5" name="Chart Placeholder 4"/>
          <p:cNvSpPr>
            <a:spLocks noGrp="1"/>
          </p:cNvSpPr>
          <p:nvPr>
            <p:ph type="chart" sz="quarter" idx="13"/>
          </p:nvPr>
        </p:nvSpPr>
        <p:spPr>
          <a:xfrm>
            <a:off x="427476" y="1295400"/>
            <a:ext cx="8321237" cy="4829175"/>
          </a:xfrm>
        </p:spPr>
        <p:txBody>
          <a:bodyPr/>
          <a:lstStyle/>
          <a:p>
            <a:endParaRPr lang="en-GB"/>
          </a:p>
        </p:txBody>
      </p:sp>
    </p:spTree>
    <p:extLst>
      <p:ext uri="{BB962C8B-B14F-4D97-AF65-F5344CB8AC3E}">
        <p14:creationId xmlns:p14="http://schemas.microsoft.com/office/powerpoint/2010/main" val="348004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296547"/>
            <a:ext cx="6889433" cy="713647"/>
          </a:xfrm>
        </p:spPr>
        <p:txBody>
          <a:bodyPr/>
          <a:lstStyle>
            <a:lvl1pPr>
              <a:defRPr/>
            </a:lvl1pPr>
          </a:lstStyle>
          <a:p>
            <a:r>
              <a:rPr lang="en-GB" dirty="0" smtClean="0"/>
              <a:t>Title text here in 28pt </a:t>
            </a:r>
            <a:r>
              <a:rPr lang="en-GB" dirty="0" err="1" smtClean="0"/>
              <a:t>arial</a:t>
            </a:r>
            <a:endParaRPr lang="en-US" dirty="0"/>
          </a:p>
        </p:txBody>
      </p:sp>
      <p:sp>
        <p:nvSpPr>
          <p:cNvPr id="3" name="Content Placeholder 2"/>
          <p:cNvSpPr>
            <a:spLocks noGrp="1"/>
          </p:cNvSpPr>
          <p:nvPr>
            <p:ph idx="1"/>
          </p:nvPr>
        </p:nvSpPr>
        <p:spPr>
          <a:xfrm>
            <a:off x="427476" y="1772285"/>
            <a:ext cx="4127107"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4BA29FB0-9335-4884-B92E-210820B3EB72}" type="slidenum">
              <a:rPr lang="en-US" smtClean="0"/>
              <a:pPr/>
              <a:t>‹#›</a:t>
            </a:fld>
            <a:endParaRPr lang="en-US"/>
          </a:p>
        </p:txBody>
      </p:sp>
      <p:sp>
        <p:nvSpPr>
          <p:cNvPr id="5" name="Chart Placeholder 4"/>
          <p:cNvSpPr>
            <a:spLocks noGrp="1"/>
          </p:cNvSpPr>
          <p:nvPr>
            <p:ph type="chart" sz="quarter" idx="13"/>
          </p:nvPr>
        </p:nvSpPr>
        <p:spPr>
          <a:xfrm>
            <a:off x="4764089" y="1772284"/>
            <a:ext cx="3953192" cy="4349115"/>
          </a:xfrm>
        </p:spPr>
        <p:txBody>
          <a:bodyPr/>
          <a:lstStyle/>
          <a:p>
            <a:endParaRPr lang="en-GB" dirty="0"/>
          </a:p>
        </p:txBody>
      </p:sp>
    </p:spTree>
    <p:extLst>
      <p:ext uri="{BB962C8B-B14F-4D97-AF65-F5344CB8AC3E}">
        <p14:creationId xmlns:p14="http://schemas.microsoft.com/office/powerpoint/2010/main" val="377221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microsoft.com/office/2007/relationships/hdphoto" Target="../media/hdphoto2.wdp"/><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1">
            <a:duotone>
              <a:schemeClr val="bg2">
                <a:shade val="45000"/>
                <a:satMod val="135000"/>
              </a:schemeClr>
              <a:prstClr val="white"/>
            </a:duotone>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rcRect l="27277" b="16991"/>
          <a:stretch/>
        </p:blipFill>
        <p:spPr>
          <a:xfrm>
            <a:off x="-1" y="4449528"/>
            <a:ext cx="2433637" cy="2408472"/>
          </a:xfrm>
          <a:prstGeom prst="rect">
            <a:avLst/>
          </a:prstGeom>
        </p:spPr>
      </p:pic>
      <p:pic>
        <p:nvPicPr>
          <p:cNvPr id="16" name="Picture 15"/>
          <p:cNvPicPr>
            <a:picLocks noChangeAspect="1"/>
          </p:cNvPicPr>
          <p:nvPr userDrawn="1"/>
        </p:nvPicPr>
        <p:blipFill rotWithShape="1">
          <a:blip r:embed="rId23">
            <a:duotone>
              <a:schemeClr val="bg2">
                <a:shade val="45000"/>
                <a:satMod val="135000"/>
              </a:schemeClr>
              <a:prstClr val="white"/>
            </a:duotone>
            <a:extLst>
              <a:ext uri="{BEBA8EAE-BF5A-486C-A8C5-ECC9F3942E4B}">
                <a14:imgProps xmlns:a14="http://schemas.microsoft.com/office/drawing/2010/main">
                  <a14:imgLayer r:embed="rId24">
                    <a14:imgEffect>
                      <a14:brightnessContrast bright="-100000"/>
                    </a14:imgEffect>
                  </a14:imgLayer>
                </a14:imgProps>
              </a:ext>
              <a:ext uri="{28A0092B-C50C-407E-A947-70E740481C1C}">
                <a14:useLocalDpi xmlns:a14="http://schemas.microsoft.com/office/drawing/2010/main" val="0"/>
              </a:ext>
            </a:extLst>
          </a:blip>
          <a:srcRect r="29461" b="28860"/>
          <a:stretch/>
        </p:blipFill>
        <p:spPr>
          <a:xfrm>
            <a:off x="6882377" y="4473033"/>
            <a:ext cx="2261623" cy="2384968"/>
          </a:xfrm>
          <a:prstGeom prst="rect">
            <a:avLst/>
          </a:prstGeom>
        </p:spPr>
      </p:pic>
      <p:sp>
        <p:nvSpPr>
          <p:cNvPr id="17" name="Rectangle 16"/>
          <p:cNvSpPr/>
          <p:nvPr userDrawn="1"/>
        </p:nvSpPr>
        <p:spPr>
          <a:xfrm>
            <a:off x="-1" y="3686175"/>
            <a:ext cx="9144001" cy="3171826"/>
          </a:xfrm>
          <a:prstGeom prst="rect">
            <a:avLst/>
          </a:prstGeom>
          <a:solidFill>
            <a:schemeClr val="bg1">
              <a:alpha val="7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
        <p:nvSpPr>
          <p:cNvPr id="9" name="Rectangle 8"/>
          <p:cNvSpPr/>
          <p:nvPr userDrawn="1"/>
        </p:nvSpPr>
        <p:spPr>
          <a:xfrm flipV="1">
            <a:off x="0" y="1013840"/>
            <a:ext cx="9144000" cy="5844159"/>
          </a:xfrm>
          <a:prstGeom prst="rect">
            <a:avLst/>
          </a:prstGeom>
          <a:gradFill flip="none" rotWithShape="1">
            <a:gsLst>
              <a:gs pos="0">
                <a:srgbClr val="47939C">
                  <a:alpha val="7000"/>
                </a:srgbClr>
              </a:gs>
              <a:gs pos="100000">
                <a:schemeClr val="accent2">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
        <p:nvSpPr>
          <p:cNvPr id="10" name="Rectangle 9"/>
          <p:cNvSpPr/>
          <p:nvPr userDrawn="1"/>
        </p:nvSpPr>
        <p:spPr>
          <a:xfrm flipV="1">
            <a:off x="0" y="1013836"/>
            <a:ext cx="9144000" cy="4967863"/>
          </a:xfrm>
          <a:prstGeom prst="rect">
            <a:avLst/>
          </a:prstGeom>
          <a:gradFill flip="none" rotWithShape="1">
            <a:gsLst>
              <a:gs pos="0">
                <a:srgbClr val="47939C">
                  <a:alpha val="17000"/>
                </a:srgbClr>
              </a:gs>
              <a:gs pos="100000">
                <a:schemeClr val="accent2">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pic>
        <p:nvPicPr>
          <p:cNvPr id="8" name="Picture 7"/>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7297102" y="261485"/>
            <a:ext cx="1689736" cy="506783"/>
          </a:xfrm>
          <a:prstGeom prst="rect">
            <a:avLst/>
          </a:prstGeom>
        </p:spPr>
      </p:pic>
      <p:sp>
        <p:nvSpPr>
          <p:cNvPr id="6" name="Slide Number Placeholder 5"/>
          <p:cNvSpPr>
            <a:spLocks noGrp="1"/>
          </p:cNvSpPr>
          <p:nvPr>
            <p:ph type="sldNum" sz="quarter" idx="4"/>
          </p:nvPr>
        </p:nvSpPr>
        <p:spPr>
          <a:xfrm>
            <a:off x="6877050" y="644683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29FB0-9335-4884-B92E-210820B3EB72}" type="slidenum">
              <a:rPr lang="en-US" smtClean="0"/>
              <a:pPr/>
              <a:t>‹#›</a:t>
            </a:fld>
            <a:endParaRPr lang="en-US"/>
          </a:p>
        </p:txBody>
      </p:sp>
      <p:sp>
        <p:nvSpPr>
          <p:cNvPr id="4" name="Rectangle 3"/>
          <p:cNvSpPr/>
          <p:nvPr userDrawn="1"/>
        </p:nvSpPr>
        <p:spPr>
          <a:xfrm>
            <a:off x="-2" y="1013840"/>
            <a:ext cx="9144001" cy="1256920"/>
          </a:xfrm>
          <a:prstGeom prst="rect">
            <a:avLst/>
          </a:prstGeom>
          <a:gradFill flip="none" rotWithShape="1">
            <a:gsLst>
              <a:gs pos="0">
                <a:schemeClr val="bg1"/>
              </a:gs>
              <a:gs pos="100000">
                <a:schemeClr val="accent5">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sp>
        <p:nvSpPr>
          <p:cNvPr id="2" name="Title Placeholder 1"/>
          <p:cNvSpPr>
            <a:spLocks noGrp="1"/>
          </p:cNvSpPr>
          <p:nvPr>
            <p:ph type="title"/>
          </p:nvPr>
        </p:nvSpPr>
        <p:spPr>
          <a:xfrm>
            <a:off x="411480" y="296547"/>
            <a:ext cx="6885622" cy="1059813"/>
          </a:xfrm>
          <a:prstGeom prst="rect">
            <a:avLst/>
          </a:prstGeom>
        </p:spPr>
        <p:txBody>
          <a:bodyPr vert="horz"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27476" y="1772285"/>
            <a:ext cx="8000244" cy="4351338"/>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8257484"/>
      </p:ext>
    </p:extLst>
  </p:cSld>
  <p:clrMap bg1="lt1" tx1="dk1" bg2="lt2" tx2="dk2" accent1="accent1" accent2="accent2" accent3="accent3" accent4="accent4" accent5="accent5" accent6="accent6" hlink="hlink" folHlink="folHlink"/>
  <p:sldLayoutIdLst>
    <p:sldLayoutId id="2147483706" r:id="rId1"/>
    <p:sldLayoutId id="2147483721" r:id="rId2"/>
    <p:sldLayoutId id="2147483730" r:id="rId3"/>
    <p:sldLayoutId id="2147483731" r:id="rId4"/>
    <p:sldLayoutId id="2147483732" r:id="rId5"/>
    <p:sldLayoutId id="2147483707" r:id="rId6"/>
    <p:sldLayoutId id="2147483727" r:id="rId7"/>
    <p:sldLayoutId id="2147483726" r:id="rId8"/>
    <p:sldLayoutId id="2147483717" r:id="rId9"/>
    <p:sldLayoutId id="2147483718" r:id="rId10"/>
    <p:sldLayoutId id="2147483719" r:id="rId11"/>
    <p:sldLayoutId id="2147483720" r:id="rId12"/>
    <p:sldLayoutId id="2147483709" r:id="rId13"/>
    <p:sldLayoutId id="2147483722" r:id="rId14"/>
    <p:sldLayoutId id="2147483723" r:id="rId15"/>
    <p:sldLayoutId id="2147483724" r:id="rId16"/>
    <p:sldLayoutId id="2147483725" r:id="rId17"/>
    <p:sldLayoutId id="2147483733" r:id="rId18"/>
    <p:sldLayoutId id="2147483734" r:id="rId19"/>
  </p:sldLayoutIdLst>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baseline="0">
          <a:solidFill>
            <a:srgbClr val="47939C"/>
          </a:solidFill>
          <a:latin typeface="+mj-lt"/>
          <a:ea typeface="+mj-ea"/>
          <a:cs typeface="+mj-cs"/>
        </a:defRPr>
      </a:lvl1pPr>
    </p:titleStyle>
    <p:bodyStyle>
      <a:lvl1pPr marL="228600" indent="-228600" algn="l" defTabSz="914400" rtl="0" eaLnBrk="1" latinLnBrk="0" hangingPunct="1">
        <a:lnSpc>
          <a:spcPct val="90000"/>
        </a:lnSpc>
        <a:spcBef>
          <a:spcPts val="800"/>
        </a:spcBef>
        <a:buClr>
          <a:schemeClr val="accent5"/>
        </a:buClr>
        <a:buFont typeface="Arial" panose="020B0604020202020204" pitchFamily="34" charset="0"/>
        <a:buChar char="•"/>
        <a:defRPr sz="2000" kern="1200">
          <a:solidFill>
            <a:schemeClr val="accent5">
              <a:lumMod val="50000"/>
            </a:schemeClr>
          </a:solidFill>
          <a:latin typeface="+mn-lt"/>
          <a:ea typeface="+mn-ea"/>
          <a:cs typeface="+mn-cs"/>
        </a:defRPr>
      </a:lvl1pPr>
      <a:lvl2pPr marL="449263" indent="-182563" algn="l" defTabSz="914400" rtl="0" eaLnBrk="1" latinLnBrk="0" hangingPunct="1">
        <a:lnSpc>
          <a:spcPct val="90000"/>
        </a:lnSpc>
        <a:spcBef>
          <a:spcPts val="500"/>
        </a:spcBef>
        <a:buClr>
          <a:schemeClr val="accent5"/>
        </a:buClr>
        <a:buSzPct val="70000"/>
        <a:buFont typeface="Wingdings" panose="05000000000000000000" pitchFamily="2" charset="2"/>
        <a:buChar char="§"/>
        <a:defRPr sz="1800" kern="1200">
          <a:solidFill>
            <a:schemeClr val="accent5">
              <a:lumMod val="50000"/>
            </a:schemeClr>
          </a:solidFill>
          <a:latin typeface="+mn-lt"/>
          <a:ea typeface="+mn-ea"/>
          <a:cs typeface="+mn-cs"/>
        </a:defRPr>
      </a:lvl2pPr>
      <a:lvl3pPr marL="625475" indent="-176213" algn="l" defTabSz="914400" rtl="0" eaLnBrk="1" latinLnBrk="0" hangingPunct="1">
        <a:lnSpc>
          <a:spcPct val="90000"/>
        </a:lnSpc>
        <a:spcBef>
          <a:spcPts val="400"/>
        </a:spcBef>
        <a:buFont typeface="Arial" panose="020B0604020202020204" pitchFamily="34" charset="0"/>
        <a:buChar char="−"/>
        <a:defRPr sz="1600" kern="1200">
          <a:solidFill>
            <a:schemeClr val="accent5">
              <a:lumMod val="50000"/>
            </a:schemeClr>
          </a:solidFill>
          <a:latin typeface="+mn-lt"/>
          <a:ea typeface="+mn-ea"/>
          <a:cs typeface="+mn-cs"/>
        </a:defRPr>
      </a:lvl3pPr>
      <a:lvl4pPr marL="808038" indent="-182563" algn="l" defTabSz="914400" rtl="0" eaLnBrk="1" latinLnBrk="0" hangingPunct="1">
        <a:lnSpc>
          <a:spcPct val="90000"/>
        </a:lnSpc>
        <a:spcBef>
          <a:spcPts val="300"/>
        </a:spcBef>
        <a:buFont typeface="Arial" panose="020B0604020202020204" pitchFamily="34" charset="0"/>
        <a:buChar char="•"/>
        <a:defRPr sz="1400" kern="1200">
          <a:solidFill>
            <a:schemeClr val="accent5">
              <a:lumMod val="50000"/>
            </a:schemeClr>
          </a:solidFill>
          <a:latin typeface="+mn-lt"/>
          <a:ea typeface="+mn-ea"/>
          <a:cs typeface="+mn-cs"/>
        </a:defRPr>
      </a:lvl4pPr>
      <a:lvl5pPr marL="982663" indent="-174625" algn="l" defTabSz="914400" rtl="0" eaLnBrk="1" latinLnBrk="0" hangingPunct="1">
        <a:lnSpc>
          <a:spcPct val="90000"/>
        </a:lnSpc>
        <a:spcBef>
          <a:spcPts val="300"/>
        </a:spcBef>
        <a:buFont typeface="Arial" panose="020B0604020202020204" pitchFamily="34" charset="0"/>
        <a:buChar char="•"/>
        <a:defRPr sz="14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14.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18.bin"/><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8.xml"/><Relationship Id="rId1" Type="http://schemas.openxmlformats.org/officeDocument/2006/relationships/vmlDrawing" Target="../drawings/vmlDrawing11.vml"/><Relationship Id="rId4" Type="http://schemas.openxmlformats.org/officeDocument/2006/relationships/image" Target="../media/image3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22.bin"/><Relationship Id="rId4" Type="http://schemas.openxmlformats.org/officeDocument/2006/relationships/image" Target="../media/image35.wmf"/></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24.bin"/><Relationship Id="rId10" Type="http://schemas.openxmlformats.org/officeDocument/2006/relationships/image" Target="../media/image36.wmf"/><Relationship Id="rId4" Type="http://schemas.openxmlformats.org/officeDocument/2006/relationships/image" Target="../media/image37.wmf"/><Relationship Id="rId9"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8.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8.xml"/><Relationship Id="rId1" Type="http://schemas.openxmlformats.org/officeDocument/2006/relationships/vmlDrawing" Target="../drawings/vmlDrawing15.vml"/><Relationship Id="rId5" Type="http://schemas.openxmlformats.org/officeDocument/2006/relationships/image" Target="../media/image42.wmf"/><Relationship Id="rId4"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8.xml"/><Relationship Id="rId1" Type="http://schemas.openxmlformats.org/officeDocument/2006/relationships/vmlDrawing" Target="../drawings/vmlDrawing16.vml"/><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8.xml"/><Relationship Id="rId1" Type="http://schemas.openxmlformats.org/officeDocument/2006/relationships/vmlDrawing" Target="../drawings/vmlDrawing17.vml"/><Relationship Id="rId5" Type="http://schemas.openxmlformats.org/officeDocument/2006/relationships/image" Target="../media/image44.wmf"/><Relationship Id="rId4"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5.wmf"/></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5.wmf"/><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oleObject" Target="../embeddings/oleObject32.bin"/><Relationship Id="rId5" Type="http://schemas.openxmlformats.org/officeDocument/2006/relationships/image" Target="../media/image44.wmf"/><Relationship Id="rId4" Type="http://schemas.openxmlformats.org/officeDocument/2006/relationships/oleObject" Target="../embeddings/oleObject3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40.png"/><Relationship Id="rId7" Type="http://schemas.openxmlformats.org/officeDocument/2006/relationships/image" Target="../media/image45.wmf"/><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oleObject" Target="../embeddings/oleObject34.bin"/><Relationship Id="rId5" Type="http://schemas.openxmlformats.org/officeDocument/2006/relationships/image" Target="../media/image44.wmf"/><Relationship Id="rId4" Type="http://schemas.openxmlformats.org/officeDocument/2006/relationships/oleObject" Target="../embeddings/oleObject33.bin"/><Relationship Id="rId9" Type="http://schemas.openxmlformats.org/officeDocument/2006/relationships/image" Target="../media/image46.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40.png"/><Relationship Id="rId7" Type="http://schemas.openxmlformats.org/officeDocument/2006/relationships/image" Target="../media/image48.wmf"/><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oleObject" Target="../embeddings/oleObject37.bin"/><Relationship Id="rId5" Type="http://schemas.openxmlformats.org/officeDocument/2006/relationships/image" Target="../media/image47.wmf"/><Relationship Id="rId4" Type="http://schemas.openxmlformats.org/officeDocument/2006/relationships/oleObject" Target="../embeddings/oleObject36.bin"/><Relationship Id="rId9" Type="http://schemas.openxmlformats.org/officeDocument/2006/relationships/image" Target="../media/image49.wmf"/></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1.wmf"/><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oleObject" Target="../embeddings/oleObject40.bin"/><Relationship Id="rId5" Type="http://schemas.openxmlformats.org/officeDocument/2006/relationships/image" Target="../media/image50.wmf"/><Relationship Id="rId4" Type="http://schemas.openxmlformats.org/officeDocument/2006/relationships/oleObject" Target="../embeddings/oleObject39.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54.png"/><Relationship Id="rId7" Type="http://schemas.openxmlformats.org/officeDocument/2006/relationships/image" Target="../media/image51.wmf"/><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oleObject" Target="../embeddings/oleObject42.bin"/><Relationship Id="rId5" Type="http://schemas.openxmlformats.org/officeDocument/2006/relationships/image" Target="../media/image50.wmf"/><Relationship Id="rId4" Type="http://schemas.openxmlformats.org/officeDocument/2006/relationships/oleObject" Target="../embeddings/oleObject41.bin"/><Relationship Id="rId9" Type="http://schemas.openxmlformats.org/officeDocument/2006/relationships/image" Target="../media/image53.wmf"/></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slideLayout" Target="../slideLayouts/slideLayout18.xml"/><Relationship Id="rId1" Type="http://schemas.openxmlformats.org/officeDocument/2006/relationships/vmlDrawing" Target="../drawings/vmlDrawing23.vml"/><Relationship Id="rId5" Type="http://schemas.openxmlformats.org/officeDocument/2006/relationships/image" Target="../media/image56.wmf"/><Relationship Id="rId4" Type="http://schemas.openxmlformats.org/officeDocument/2006/relationships/oleObject" Target="../embeddings/oleObject4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4.bin"/><Relationship Id="rId4" Type="http://schemas.openxmlformats.org/officeDocument/2006/relationships/image" Target="../media/image1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2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GB" dirty="0"/>
          </a:p>
        </p:txBody>
      </p:sp>
      <p:sp>
        <p:nvSpPr>
          <p:cNvPr id="5" name="Title 4"/>
          <p:cNvSpPr>
            <a:spLocks noGrp="1"/>
          </p:cNvSpPr>
          <p:nvPr>
            <p:ph type="ctrTitle"/>
          </p:nvPr>
        </p:nvSpPr>
        <p:spPr>
          <a:xfrm>
            <a:off x="476518" y="3361385"/>
            <a:ext cx="8152327" cy="3206840"/>
          </a:xfrm>
        </p:spPr>
        <p:txBody>
          <a:bodyPr/>
          <a:lstStyle/>
          <a:p>
            <a:pPr lvl="0" algn="r"/>
            <a:r>
              <a:rPr lang="en-GB" sz="4400" dirty="0" err="1" smtClean="0"/>
              <a:t>Conceptos</a:t>
            </a:r>
            <a:r>
              <a:rPr lang="en-GB" sz="4400" dirty="0" smtClean="0"/>
              <a:t> </a:t>
            </a:r>
            <a:r>
              <a:rPr lang="en-GB" sz="4400" dirty="0" err="1" smtClean="0"/>
              <a:t>Estadísticos</a:t>
            </a:r>
            <a:r>
              <a:rPr lang="en-GB" sz="4000" dirty="0"/>
              <a:t/>
            </a:r>
            <a:br>
              <a:rPr lang="en-GB" sz="4000" dirty="0"/>
            </a:br>
            <a:r>
              <a:rPr lang="en-GB" sz="4000" dirty="0" smtClean="0"/>
              <a:t/>
            </a:r>
            <a:br>
              <a:rPr lang="en-GB" sz="4000" dirty="0" smtClean="0"/>
            </a:br>
            <a:r>
              <a:rPr lang="en-GB" sz="4000" dirty="0"/>
              <a:t/>
            </a:r>
            <a:br>
              <a:rPr lang="en-GB" sz="4000" dirty="0"/>
            </a:br>
            <a:r>
              <a:rPr lang="en-GB" sz="3200" dirty="0" smtClean="0"/>
              <a:t/>
            </a:r>
            <a:br>
              <a:rPr lang="en-GB" sz="3200" dirty="0" smtClean="0"/>
            </a:br>
            <a:r>
              <a:rPr lang="en-GB" sz="3200" dirty="0" smtClean="0"/>
              <a:t>Lizeth </a:t>
            </a:r>
            <a:r>
              <a:rPr lang="en-GB" sz="3200" dirty="0"/>
              <a:t>Llanos</a:t>
            </a:r>
            <a:br>
              <a:rPr lang="en-GB" sz="3200" dirty="0"/>
            </a:br>
            <a:endParaRPr lang="en-GB" sz="3200" dirty="0"/>
          </a:p>
        </p:txBody>
      </p:sp>
      <p:sp>
        <p:nvSpPr>
          <p:cNvPr id="4" name="Rectangle 3"/>
          <p:cNvSpPr/>
          <p:nvPr/>
        </p:nvSpPr>
        <p:spPr>
          <a:xfrm>
            <a:off x="598867" y="839154"/>
            <a:ext cx="4572000" cy="1569660"/>
          </a:xfrm>
          <a:prstGeom prst="rect">
            <a:avLst/>
          </a:prstGeom>
        </p:spPr>
        <p:txBody>
          <a:bodyPr>
            <a:spAutoFit/>
          </a:bodyPr>
          <a:lstStyle/>
          <a:p>
            <a:r>
              <a:rPr lang="es-MX" sz="4800" b="1" dirty="0" smtClean="0">
                <a:solidFill>
                  <a:srgbClr val="47939C"/>
                </a:solidFill>
              </a:rPr>
              <a:t>RClimTool</a:t>
            </a:r>
            <a:r>
              <a:rPr lang="es-MX" sz="4800" b="1" dirty="0">
                <a:solidFill>
                  <a:srgbClr val="47939C"/>
                </a:solidFill>
              </a:rPr>
              <a:t/>
            </a:r>
            <a:br>
              <a:rPr lang="es-MX" sz="4800" b="1" dirty="0">
                <a:solidFill>
                  <a:srgbClr val="47939C"/>
                </a:solidFill>
              </a:rPr>
            </a:br>
            <a:endParaRPr lang="es-CO" sz="4800" b="1" dirty="0">
              <a:solidFill>
                <a:srgbClr val="47939C"/>
              </a:solidFill>
            </a:endParaRPr>
          </a:p>
        </p:txBody>
      </p:sp>
    </p:spTree>
    <p:extLst>
      <p:ext uri="{BB962C8B-B14F-4D97-AF65-F5344CB8AC3E}">
        <p14:creationId xmlns:p14="http://schemas.microsoft.com/office/powerpoint/2010/main" val="291848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991673" y="-30652"/>
            <a:ext cx="9144000" cy="1143000"/>
          </a:xfrm>
          <a:prstGeom prst="rect">
            <a:avLst/>
          </a:prstGeom>
        </p:spPr>
        <p:txBody>
          <a:bodyPr vert="horz" lIns="91440" tIns="45720" rIns="91440" bIns="45720" rtlCol="0" anchor="ctr">
            <a:noAutofit/>
          </a:bodyPr>
          <a:lstStyle/>
          <a:p>
            <a:pPr lvl="0" algn="ctr">
              <a:lnSpc>
                <a:spcPct val="90000"/>
              </a:lnSpc>
              <a:spcBef>
                <a:spcPct val="20000"/>
              </a:spcBef>
              <a:defRPr/>
            </a:pPr>
            <a:r>
              <a:rPr lang="es-CO" sz="3200" dirty="0" smtClean="0">
                <a:effectLst>
                  <a:outerShdw blurRad="38100" dist="38100" dir="2700000" algn="tl">
                    <a:srgbClr val="000000">
                      <a:alpha val="43137"/>
                    </a:srgbClr>
                  </a:outerShdw>
                </a:effectLst>
                <a:latin typeface="Times New Roman" pitchFamily="18" charset="0"/>
              </a:rPr>
              <a:t>Propiedad de los indicadores (Sensibilidad) </a:t>
            </a:r>
          </a:p>
        </p:txBody>
      </p:sp>
      <p:sp>
        <p:nvSpPr>
          <p:cNvPr id="18" name="Rectangle 3"/>
          <p:cNvSpPr txBox="1">
            <a:spLocks noChangeArrowheads="1"/>
          </p:cNvSpPr>
          <p:nvPr/>
        </p:nvSpPr>
        <p:spPr>
          <a:xfrm>
            <a:off x="571472" y="2214554"/>
            <a:ext cx="8001056" cy="4286280"/>
          </a:xfrm>
          <a:prstGeom prst="rect">
            <a:avLst/>
          </a:prstGeom>
        </p:spPr>
        <p:txBody>
          <a:bodyPr vert="horz" lIns="91440" tIns="45720" rIns="91440" bIns="45720" rtlCol="0">
            <a:noAutofit/>
          </a:bodyPr>
          <a:lstStyle/>
          <a:p>
            <a:pPr lvl="0" algn="just">
              <a:lnSpc>
                <a:spcPct val="90000"/>
              </a:lnSpc>
              <a:spcBef>
                <a:spcPct val="20000"/>
              </a:spcBef>
              <a:defRPr/>
            </a:pPr>
            <a:r>
              <a:rPr lang="es-CO" sz="2000" dirty="0" smtClean="0">
                <a:latin typeface="Times New Roman" pitchFamily="18" charset="0"/>
              </a:rPr>
              <a:t>Mucha sensibilidad en un indicador puede ser contraproducente, puesto que cambios irrelevantes (valores extremos) en la muestra pueden producir grandes cambios en el indicador, lo cual puede prestarse para interpretaciones equivocadas.</a:t>
            </a:r>
          </a:p>
          <a:p>
            <a:pPr lvl="0" algn="just">
              <a:lnSpc>
                <a:spcPct val="90000"/>
              </a:lnSpc>
              <a:spcBef>
                <a:spcPct val="20000"/>
              </a:spcBef>
              <a:defRPr/>
            </a:pPr>
            <a:endParaRPr lang="es-CO" sz="2000" dirty="0" smtClean="0">
              <a:latin typeface="Times New Roman" pitchFamily="18" charset="0"/>
            </a:endParaRPr>
          </a:p>
          <a:p>
            <a:pPr lvl="0" algn="just">
              <a:lnSpc>
                <a:spcPct val="90000"/>
              </a:lnSpc>
              <a:spcBef>
                <a:spcPct val="20000"/>
              </a:spcBef>
              <a:defRPr/>
            </a:pPr>
            <a:r>
              <a:rPr lang="es-CO" sz="2200" b="1" u="sng" dirty="0" smtClean="0">
                <a:latin typeface="Times New Roman" pitchFamily="18" charset="0"/>
              </a:rPr>
              <a:t>Ejemplo</a:t>
            </a:r>
            <a:r>
              <a:rPr lang="es-CO" sz="2200" b="1" dirty="0" smtClean="0">
                <a:latin typeface="Times New Roman" pitchFamily="18" charset="0"/>
              </a:rPr>
              <a:t>:</a:t>
            </a:r>
          </a:p>
          <a:p>
            <a:pPr lvl="0" algn="just">
              <a:lnSpc>
                <a:spcPct val="90000"/>
              </a:lnSpc>
              <a:spcBef>
                <a:spcPct val="20000"/>
              </a:spcBef>
              <a:defRPr/>
            </a:pPr>
            <a:r>
              <a:rPr lang="es-CO" sz="2000" dirty="0" smtClean="0">
                <a:latin typeface="Times New Roman" pitchFamily="18" charset="0"/>
              </a:rPr>
              <a:t>Gastos de 5 estudiantes en la universidad:</a:t>
            </a:r>
          </a:p>
          <a:p>
            <a:pPr lvl="0" algn="just">
              <a:lnSpc>
                <a:spcPct val="90000"/>
              </a:lnSpc>
              <a:spcBef>
                <a:spcPct val="20000"/>
              </a:spcBef>
              <a:defRPr/>
            </a:pPr>
            <a:r>
              <a:rPr lang="es-CO" sz="2000" b="1" dirty="0" smtClean="0">
                <a:latin typeface="Times New Roman" pitchFamily="18" charset="0"/>
              </a:rPr>
              <a:t>	Gasto (</a:t>
            </a:r>
            <a:r>
              <a:rPr lang="es-CO" sz="2000" b="1" i="1" dirty="0" smtClean="0">
                <a:latin typeface="Times New Roman" pitchFamily="18" charset="0"/>
              </a:rPr>
              <a:t>x</a:t>
            </a:r>
            <a:r>
              <a:rPr lang="es-CO" sz="2000" b="1" baseline="-25000" dirty="0" smtClean="0">
                <a:latin typeface="Times New Roman" pitchFamily="18" charset="0"/>
              </a:rPr>
              <a:t>i</a:t>
            </a:r>
            <a:r>
              <a:rPr lang="es-CO" sz="2000" b="1" dirty="0" smtClean="0">
                <a:latin typeface="Times New Roman" pitchFamily="18" charset="0"/>
              </a:rPr>
              <a:t>)</a:t>
            </a:r>
          </a:p>
          <a:p>
            <a:pPr lvl="0" algn="just">
              <a:lnSpc>
                <a:spcPct val="90000"/>
              </a:lnSpc>
              <a:spcBef>
                <a:spcPct val="20000"/>
              </a:spcBef>
              <a:defRPr/>
            </a:pPr>
            <a:r>
              <a:rPr lang="es-CO" sz="2000" dirty="0" smtClean="0">
                <a:latin typeface="Times New Roman" pitchFamily="18" charset="0"/>
              </a:rPr>
              <a:t>	   1700</a:t>
            </a:r>
          </a:p>
          <a:p>
            <a:pPr lvl="0" algn="just">
              <a:lnSpc>
                <a:spcPct val="90000"/>
              </a:lnSpc>
              <a:spcBef>
                <a:spcPct val="20000"/>
              </a:spcBef>
              <a:defRPr/>
            </a:pPr>
            <a:r>
              <a:rPr lang="es-CO" sz="2000" dirty="0" smtClean="0">
                <a:latin typeface="Times New Roman" pitchFamily="18" charset="0"/>
              </a:rPr>
              <a:t>	   3000</a:t>
            </a:r>
          </a:p>
          <a:p>
            <a:pPr lvl="0" algn="just">
              <a:lnSpc>
                <a:spcPct val="90000"/>
              </a:lnSpc>
              <a:spcBef>
                <a:spcPct val="20000"/>
              </a:spcBef>
              <a:defRPr/>
            </a:pPr>
            <a:r>
              <a:rPr lang="es-CO" sz="2000" dirty="0" smtClean="0">
                <a:latin typeface="Times New Roman" pitchFamily="18" charset="0"/>
              </a:rPr>
              <a:t>	   5000</a:t>
            </a:r>
          </a:p>
          <a:p>
            <a:pPr lvl="0" algn="just">
              <a:lnSpc>
                <a:spcPct val="90000"/>
              </a:lnSpc>
              <a:spcBef>
                <a:spcPct val="20000"/>
              </a:spcBef>
              <a:defRPr/>
            </a:pPr>
            <a:r>
              <a:rPr lang="es-CO" sz="2000" dirty="0" smtClean="0">
                <a:latin typeface="Times New Roman" pitchFamily="18" charset="0"/>
              </a:rPr>
              <a:t>	   6500</a:t>
            </a:r>
          </a:p>
          <a:p>
            <a:pPr lvl="0" algn="just">
              <a:lnSpc>
                <a:spcPct val="90000"/>
              </a:lnSpc>
              <a:spcBef>
                <a:spcPct val="20000"/>
              </a:spcBef>
              <a:defRPr/>
            </a:pPr>
            <a:r>
              <a:rPr lang="es-CO" sz="2000" dirty="0" smtClean="0">
                <a:latin typeface="Times New Roman" pitchFamily="18" charset="0"/>
              </a:rPr>
              <a:t>	   70000</a:t>
            </a:r>
          </a:p>
          <a:p>
            <a:pPr lvl="0" algn="just">
              <a:spcBef>
                <a:spcPct val="20000"/>
              </a:spcBef>
              <a:defRPr/>
            </a:pPr>
            <a:r>
              <a:rPr lang="es-ES" sz="2000" b="1" dirty="0" smtClean="0">
                <a:latin typeface="Times New Roman" pitchFamily="18" charset="0"/>
                <a:cs typeface="Times New Roman" pitchFamily="18" charset="0"/>
              </a:rPr>
              <a:t>                                </a:t>
            </a:r>
          </a:p>
          <a:p>
            <a:pPr lvl="0" algn="just">
              <a:spcBef>
                <a:spcPct val="20000"/>
              </a:spcBef>
              <a:defRPr/>
            </a:pPr>
            <a:endParaRPr lang="es-ES" sz="2000" b="1" dirty="0" smtClean="0">
              <a:latin typeface="Times New Roman" pitchFamily="18" charset="0"/>
              <a:cs typeface="Times New Roman" pitchFamily="18" charset="0"/>
            </a:endParaRPr>
          </a:p>
        </p:txBody>
      </p:sp>
      <p:sp>
        <p:nvSpPr>
          <p:cNvPr id="19" name="18 CuadroTexto"/>
          <p:cNvSpPr txBox="1"/>
          <p:nvPr/>
        </p:nvSpPr>
        <p:spPr>
          <a:xfrm>
            <a:off x="500034" y="1571612"/>
            <a:ext cx="8215370" cy="397032"/>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pPr lvl="0" algn="just">
              <a:lnSpc>
                <a:spcPct val="90000"/>
              </a:lnSpc>
              <a:spcBef>
                <a:spcPct val="20000"/>
              </a:spcBef>
              <a:defRPr/>
            </a:pPr>
            <a:r>
              <a:rPr lang="es-CO" sz="2200" dirty="0" smtClean="0">
                <a:latin typeface="Times New Roman" pitchFamily="18" charset="0"/>
              </a:rPr>
              <a:t>Cualidad de un indicador de detectar cambios producidos en la muestra</a:t>
            </a:r>
          </a:p>
        </p:txBody>
      </p:sp>
      <p:sp>
        <p:nvSpPr>
          <p:cNvPr id="14" name="Text Box 5"/>
          <p:cNvSpPr txBox="1">
            <a:spLocks noChangeArrowheads="1"/>
          </p:cNvSpPr>
          <p:nvPr/>
        </p:nvSpPr>
        <p:spPr bwMode="auto">
          <a:xfrm>
            <a:off x="4929190" y="4418966"/>
            <a:ext cx="3929090" cy="19389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CO" sz="2000" b="1" dirty="0">
                <a:latin typeface="Times New Roman" pitchFamily="18" charset="0"/>
              </a:rPr>
              <a:t>¿Cuál indicador representa mejor la muestra</a:t>
            </a:r>
            <a:r>
              <a:rPr lang="es-CO" sz="2000" b="1" dirty="0" smtClean="0">
                <a:latin typeface="Times New Roman" pitchFamily="18" charset="0"/>
              </a:rPr>
              <a:t>?</a:t>
            </a:r>
          </a:p>
          <a:p>
            <a:pPr algn="ctr"/>
            <a:endParaRPr lang="es-CO" sz="2000" b="1" dirty="0">
              <a:latin typeface="Times New Roman" pitchFamily="18" charset="0"/>
            </a:endParaRPr>
          </a:p>
          <a:p>
            <a:pPr algn="ctr"/>
            <a:endParaRPr lang="es-CO" sz="2000" b="1" dirty="0" smtClean="0">
              <a:latin typeface="Times New Roman" pitchFamily="18" charset="0"/>
            </a:endParaRPr>
          </a:p>
          <a:p>
            <a:pPr algn="ctr"/>
            <a:endParaRPr lang="es-CO" sz="2000" b="1" dirty="0">
              <a:latin typeface="Times New Roman" pitchFamily="18" charset="0"/>
            </a:endParaRPr>
          </a:p>
          <a:p>
            <a:pPr algn="ctr"/>
            <a:endParaRPr lang="es-CO" sz="2000" b="1" dirty="0" smtClean="0">
              <a:latin typeface="Times New Roman" pitchFamily="18" charset="0"/>
            </a:endParaRPr>
          </a:p>
        </p:txBody>
      </p:sp>
      <p:graphicFrame>
        <p:nvGraphicFramePr>
          <p:cNvPr id="99331" name="Object 3"/>
          <p:cNvGraphicFramePr>
            <a:graphicFrameLocks noChangeAspect="1"/>
          </p:cNvGraphicFramePr>
          <p:nvPr/>
        </p:nvGraphicFramePr>
        <p:xfrm>
          <a:off x="6183313" y="5310188"/>
          <a:ext cx="1504950" cy="404812"/>
        </p:xfrm>
        <a:graphic>
          <a:graphicData uri="http://schemas.openxmlformats.org/presentationml/2006/ole">
            <mc:AlternateContent xmlns:mc="http://schemas.openxmlformats.org/markup-compatibility/2006">
              <mc:Choice xmlns:v="urn:schemas-microsoft-com:vml" Requires="v">
                <p:oleObj spid="_x0000_s9238" name="Equation" r:id="rId3" imgW="660240" imgH="177480" progId="Equation.DSMT4">
                  <p:embed/>
                </p:oleObj>
              </mc:Choice>
              <mc:Fallback>
                <p:oleObj name="Equation" r:id="rId3" imgW="66024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3313" y="5310188"/>
                        <a:ext cx="150495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32" name="Object 4"/>
          <p:cNvGraphicFramePr>
            <a:graphicFrameLocks noChangeAspect="1"/>
          </p:cNvGraphicFramePr>
          <p:nvPr/>
        </p:nvGraphicFramePr>
        <p:xfrm>
          <a:off x="6253163" y="5857875"/>
          <a:ext cx="1401762" cy="357188"/>
        </p:xfrm>
        <a:graphic>
          <a:graphicData uri="http://schemas.openxmlformats.org/presentationml/2006/ole">
            <mc:AlternateContent xmlns:mc="http://schemas.openxmlformats.org/markup-compatibility/2006">
              <mc:Choice xmlns:v="urn:schemas-microsoft-com:vml" Requires="v">
                <p:oleObj spid="_x0000_s9239" name="Equation" r:id="rId5" imgW="698400" imgH="177480" progId="Equation.DSMT4">
                  <p:embed/>
                </p:oleObj>
              </mc:Choice>
              <mc:Fallback>
                <p:oleObj name="Equation" r:id="rId5" imgW="69840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3163" y="5857875"/>
                        <a:ext cx="14017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11 Elipse"/>
          <p:cNvSpPr/>
          <p:nvPr/>
        </p:nvSpPr>
        <p:spPr>
          <a:xfrm>
            <a:off x="5956112" y="5733256"/>
            <a:ext cx="2000264" cy="642942"/>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3057665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Moda</a:t>
            </a:r>
            <a:endParaRPr lang="es-ES" sz="4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 name="13 Rectángulo"/>
          <p:cNvSpPr/>
          <p:nvPr/>
        </p:nvSpPr>
        <p:spPr>
          <a:xfrm>
            <a:off x="785786" y="1428736"/>
            <a:ext cx="7572428" cy="3444020"/>
          </a:xfrm>
          <a:prstGeom prst="rect">
            <a:avLst/>
          </a:prstGeom>
        </p:spPr>
        <p:txBody>
          <a:bodyPr wrap="square">
            <a:spAutoFit/>
          </a:bodyPr>
          <a:lstStyle/>
          <a:p>
            <a:pPr algn="ctr">
              <a:lnSpc>
                <a:spcPct val="90000"/>
              </a:lnSpc>
              <a:buFontTx/>
              <a:buNone/>
            </a:pPr>
            <a:r>
              <a:rPr lang="es-CO" sz="2200" b="1" u="sng" dirty="0" smtClean="0">
                <a:effectLst>
                  <a:outerShdw blurRad="38100" dist="38100" dir="2700000" algn="tl">
                    <a:srgbClr val="000000">
                      <a:alpha val="43137"/>
                    </a:srgbClr>
                  </a:outerShdw>
                </a:effectLst>
                <a:latin typeface="Times New Roman" pitchFamily="18" charset="0"/>
                <a:cs typeface="Times New Roman" pitchFamily="18" charset="0"/>
              </a:rPr>
              <a:t>Variable Discreta</a:t>
            </a:r>
          </a:p>
          <a:p>
            <a:pPr>
              <a:lnSpc>
                <a:spcPct val="90000"/>
              </a:lnSpc>
              <a:buFontTx/>
              <a:buNone/>
            </a:pPr>
            <a:endParaRPr lang="es-CO" sz="22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nSpc>
                <a:spcPct val="90000"/>
              </a:lnSpc>
            </a:pPr>
            <a:endParaRPr lang="es-ES" sz="2200" dirty="0" smtClean="0">
              <a:latin typeface="Times New Roman" pitchFamily="18" charset="0"/>
              <a:cs typeface="Times New Roman" pitchFamily="18" charset="0"/>
            </a:endParaRPr>
          </a:p>
          <a:p>
            <a:pPr lvl="0">
              <a:lnSpc>
                <a:spcPct val="90000"/>
              </a:lnSpc>
            </a:pPr>
            <a:endParaRPr lang="es-ES" sz="2200" dirty="0" smtClean="0">
              <a:latin typeface="Times New Roman" pitchFamily="18" charset="0"/>
              <a:cs typeface="Times New Roman" pitchFamily="18" charset="0"/>
            </a:endParaRPr>
          </a:p>
          <a:p>
            <a:pPr lvl="0">
              <a:lnSpc>
                <a:spcPct val="90000"/>
              </a:lnSpc>
            </a:pPr>
            <a:endParaRPr lang="es-ES" sz="2200" dirty="0" smtClean="0">
              <a:latin typeface="Times New Roman" pitchFamily="18" charset="0"/>
              <a:cs typeface="Times New Roman" pitchFamily="18" charset="0"/>
            </a:endParaRPr>
          </a:p>
          <a:p>
            <a:pPr lvl="0">
              <a:lnSpc>
                <a:spcPct val="90000"/>
              </a:lnSpc>
            </a:pPr>
            <a:r>
              <a:rPr lang="es-ES" sz="2200" dirty="0" smtClean="0">
                <a:latin typeface="Times New Roman" pitchFamily="18" charset="0"/>
                <a:cs typeface="Times New Roman" pitchFamily="18" charset="0"/>
              </a:rPr>
              <a:t>Muestra: </a:t>
            </a:r>
          </a:p>
          <a:p>
            <a:pPr lvl="0">
              <a:lnSpc>
                <a:spcPct val="90000"/>
              </a:lnSpc>
            </a:pPr>
            <a:r>
              <a:rPr lang="es-ES" sz="2200" dirty="0" smtClean="0">
                <a:latin typeface="Times New Roman" pitchFamily="18" charset="0"/>
                <a:cs typeface="Times New Roman" pitchFamily="18" charset="0"/>
              </a:rPr>
              <a:t>2, 3, 1, 1, 1, 4, 3, 1, 5, 1, 5, 2</a:t>
            </a:r>
          </a:p>
          <a:p>
            <a:pPr>
              <a:lnSpc>
                <a:spcPct val="90000"/>
              </a:lnSpc>
              <a:buFontTx/>
              <a:buNone/>
            </a:pPr>
            <a:endParaRPr lang="es-CO" sz="2200" dirty="0" smtClean="0">
              <a:latin typeface="Times New Roman" pitchFamily="18" charset="0"/>
              <a:cs typeface="Times New Roman" pitchFamily="18" charset="0"/>
            </a:endParaRPr>
          </a:p>
          <a:p>
            <a:pPr>
              <a:lnSpc>
                <a:spcPct val="90000"/>
              </a:lnSpc>
              <a:buFontTx/>
              <a:buNone/>
            </a:pPr>
            <a:endParaRPr lang="es-CO" sz="2200" u="sng" dirty="0" smtClean="0">
              <a:latin typeface="Times New Roman" pitchFamily="18" charset="0"/>
              <a:cs typeface="Times New Roman" pitchFamily="18" charset="0"/>
            </a:endParaRPr>
          </a:p>
          <a:p>
            <a:pPr>
              <a:lnSpc>
                <a:spcPct val="90000"/>
              </a:lnSpc>
              <a:buFontTx/>
              <a:buNone/>
            </a:pPr>
            <a:endParaRPr lang="es-CO" sz="2200" dirty="0" smtClean="0">
              <a:latin typeface="Times New Roman" pitchFamily="18" charset="0"/>
              <a:cs typeface="Times New Roman" pitchFamily="18" charset="0"/>
            </a:endParaRPr>
          </a:p>
          <a:p>
            <a:pPr>
              <a:lnSpc>
                <a:spcPct val="90000"/>
              </a:lnSpc>
            </a:pPr>
            <a:endParaRPr lang="es-CO" sz="2200" dirty="0" smtClean="0">
              <a:latin typeface="Times New Roman" pitchFamily="18" charset="0"/>
            </a:endParaRPr>
          </a:p>
        </p:txBody>
      </p:sp>
      <p:sp>
        <p:nvSpPr>
          <p:cNvPr id="17" name="16 Rectángulo"/>
          <p:cNvSpPr/>
          <p:nvPr/>
        </p:nvSpPr>
        <p:spPr>
          <a:xfrm>
            <a:off x="571472" y="4643446"/>
            <a:ext cx="5452134" cy="430887"/>
          </a:xfrm>
          <a:prstGeom prst="rect">
            <a:avLst/>
          </a:prstGeom>
        </p:spPr>
        <p:txBody>
          <a:bodyPr wrap="none">
            <a:spAutoFit/>
          </a:bodyPr>
          <a:lstStyle/>
          <a:p>
            <a:r>
              <a:rPr lang="es-ES" sz="2200" b="1" dirty="0" smtClean="0">
                <a:latin typeface="Times New Roman" pitchFamily="18" charset="0"/>
                <a:cs typeface="Times New Roman" pitchFamily="18" charset="0"/>
              </a:rPr>
              <a:t>¿Cuál es la moda de los conjuntos de datos?</a:t>
            </a:r>
            <a:endParaRPr lang="es-ES" sz="2200" dirty="0"/>
          </a:p>
        </p:txBody>
      </p:sp>
      <p:sp>
        <p:nvSpPr>
          <p:cNvPr id="22" name="21 Rectángulo"/>
          <p:cNvSpPr/>
          <p:nvPr/>
        </p:nvSpPr>
        <p:spPr>
          <a:xfrm>
            <a:off x="785786" y="1941451"/>
            <a:ext cx="7500990" cy="7017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90000"/>
              </a:lnSpc>
              <a:buFontTx/>
              <a:buNone/>
            </a:pPr>
            <a:r>
              <a:rPr lang="es-CO" sz="2200" dirty="0" smtClean="0">
                <a:latin typeface="Times New Roman" pitchFamily="18" charset="0"/>
                <a:cs typeface="Times New Roman" pitchFamily="18" charset="0"/>
              </a:rPr>
              <a:t>La moda (</a:t>
            </a:r>
            <a:r>
              <a:rPr lang="es-CO" sz="2200" b="1" dirty="0" smtClean="0">
                <a:latin typeface="Times New Roman" pitchFamily="18" charset="0"/>
                <a:cs typeface="Times New Roman" pitchFamily="18" charset="0"/>
              </a:rPr>
              <a:t>Mo)</a:t>
            </a:r>
            <a:r>
              <a:rPr lang="es-CO" sz="2200" dirty="0" smtClean="0">
                <a:latin typeface="Times New Roman" pitchFamily="18" charset="0"/>
                <a:cs typeface="Times New Roman" pitchFamily="18" charset="0"/>
              </a:rPr>
              <a:t> corresponde al dato de la muestra que tiene mayor frecuencia.</a:t>
            </a:r>
          </a:p>
        </p:txBody>
      </p:sp>
      <p:sp>
        <p:nvSpPr>
          <p:cNvPr id="24" name="23 Rectángulo"/>
          <p:cNvSpPr/>
          <p:nvPr/>
        </p:nvSpPr>
        <p:spPr>
          <a:xfrm>
            <a:off x="5643570" y="2786058"/>
            <a:ext cx="3143272" cy="646331"/>
          </a:xfrm>
          <a:prstGeom prst="rect">
            <a:avLst/>
          </a:prstGeom>
        </p:spPr>
        <p:txBody>
          <a:bodyPr wrap="square">
            <a:spAutoFit/>
          </a:bodyPr>
          <a:lstStyle/>
          <a:p>
            <a:pPr algn="ctr"/>
            <a:r>
              <a:rPr lang="es-ES" dirty="0" smtClean="0">
                <a:latin typeface="Times New Roman" pitchFamily="18" charset="0"/>
                <a:cs typeface="Times New Roman" pitchFamily="18" charset="0"/>
              </a:rPr>
              <a:t>Cantidad de bombillas defectuosas por caja</a:t>
            </a:r>
            <a:endParaRPr lang="es-ES" dirty="0"/>
          </a:p>
        </p:txBody>
      </p:sp>
      <p:graphicFrame>
        <p:nvGraphicFramePr>
          <p:cNvPr id="12" name="11 Tabla"/>
          <p:cNvGraphicFramePr>
            <a:graphicFrameLocks noGrp="1"/>
          </p:cNvGraphicFramePr>
          <p:nvPr>
            <p:extLst>
              <p:ext uri="{D42A27DB-BD31-4B8C-83A1-F6EECF244321}">
                <p14:modId xmlns:p14="http://schemas.microsoft.com/office/powerpoint/2010/main" val="2325887237"/>
              </p:ext>
            </p:extLst>
          </p:nvPr>
        </p:nvGraphicFramePr>
        <p:xfrm>
          <a:off x="6334649" y="3437837"/>
          <a:ext cx="1715103" cy="2997820"/>
        </p:xfrm>
        <a:graphic>
          <a:graphicData uri="http://schemas.openxmlformats.org/drawingml/2006/table">
            <a:tbl>
              <a:tblPr firstRow="1" bandRow="1">
                <a:tableStyleId>{5C22544A-7EE6-4342-B048-85BDC9FD1C3A}</a:tableStyleId>
              </a:tblPr>
              <a:tblGrid>
                <a:gridCol w="402972">
                  <a:extLst>
                    <a:ext uri="{9D8B030D-6E8A-4147-A177-3AD203B41FA5}">
                      <a16:colId xmlns:a16="http://schemas.microsoft.com/office/drawing/2014/main" val="20000"/>
                    </a:ext>
                  </a:extLst>
                </a:gridCol>
                <a:gridCol w="557751">
                  <a:extLst>
                    <a:ext uri="{9D8B030D-6E8A-4147-A177-3AD203B41FA5}">
                      <a16:colId xmlns:a16="http://schemas.microsoft.com/office/drawing/2014/main" val="20001"/>
                    </a:ext>
                  </a:extLst>
                </a:gridCol>
                <a:gridCol w="754380">
                  <a:extLst>
                    <a:ext uri="{9D8B030D-6E8A-4147-A177-3AD203B41FA5}">
                      <a16:colId xmlns:a16="http://schemas.microsoft.com/office/drawing/2014/main" val="20002"/>
                    </a:ext>
                  </a:extLst>
                </a:gridCol>
              </a:tblGrid>
              <a:tr h="410740">
                <a:tc>
                  <a:txBody>
                    <a:bodyPr/>
                    <a:lstStyle/>
                    <a:p>
                      <a:pPr algn="ctr"/>
                      <a:r>
                        <a:rPr lang="es-CO" sz="2000" i="1" dirty="0" smtClean="0">
                          <a:latin typeface="Times New Roman" pitchFamily="18" charset="0"/>
                          <a:cs typeface="Times New Roman" pitchFamily="18" charset="0"/>
                        </a:rPr>
                        <a:t>x</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n</a:t>
                      </a:r>
                      <a:r>
                        <a:rPr lang="es-CO" sz="2000" i="1" baseline="-25000" dirty="0" smtClean="0">
                          <a:latin typeface="Times New Roman" pitchFamily="18" charset="0"/>
                          <a:cs typeface="Times New Roman" pitchFamily="18" charset="0"/>
                        </a:rPr>
                        <a:t>i</a:t>
                      </a:r>
                      <a:endParaRPr lang="es-CO" sz="2000" i="1"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f</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extLst>
                  <a:ext uri="{0D108BD9-81ED-4DB2-BD59-A6C34878D82A}">
                    <a16:rowId xmlns:a16="http://schemas.microsoft.com/office/drawing/2014/main" val="10000"/>
                  </a:ext>
                </a:extLst>
              </a:tr>
              <a:tr h="431180">
                <a:tc>
                  <a:txBody>
                    <a:bodyPr/>
                    <a:lstStyle/>
                    <a:p>
                      <a:pPr algn="ctr"/>
                      <a:r>
                        <a:rPr lang="es-CO" b="0" dirty="0" smtClean="0">
                          <a:latin typeface="Times New Roman" pitchFamily="18" charset="0"/>
                          <a:cs typeface="Times New Roman" pitchFamily="18" charset="0"/>
                        </a:rPr>
                        <a:t>0</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1"/>
                  </a:ext>
                </a:extLst>
              </a:tr>
              <a:tr h="431180">
                <a:tc>
                  <a:txBody>
                    <a:bodyPr/>
                    <a:lstStyle/>
                    <a:p>
                      <a:pPr algn="ctr"/>
                      <a:r>
                        <a:rPr lang="es-CO" b="0" dirty="0" smtClean="0">
                          <a:latin typeface="Times New Roman" pitchFamily="18" charset="0"/>
                          <a:cs typeface="Times New Roman" pitchFamily="18" charset="0"/>
                        </a:rPr>
                        <a:t>1</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2"/>
                  </a:ext>
                </a:extLst>
              </a:tr>
              <a:tr h="431180">
                <a:tc>
                  <a:txBody>
                    <a:bodyPr/>
                    <a:lstStyle/>
                    <a:p>
                      <a:pPr algn="ctr"/>
                      <a:r>
                        <a:rPr lang="es-CO" b="0" dirty="0" smtClean="0">
                          <a:latin typeface="Times New Roman" pitchFamily="18" charset="0"/>
                          <a:cs typeface="Times New Roman" pitchFamily="18" charset="0"/>
                        </a:rPr>
                        <a:t>2</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8</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3"/>
                  </a:ext>
                </a:extLst>
              </a:tr>
              <a:tr h="431180">
                <a:tc>
                  <a:txBody>
                    <a:bodyPr/>
                    <a:lstStyle/>
                    <a:p>
                      <a:pPr algn="ctr"/>
                      <a:r>
                        <a:rPr lang="es-CO" b="0" dirty="0" smtClean="0">
                          <a:latin typeface="Times New Roman" pitchFamily="18" charset="0"/>
                          <a:cs typeface="Times New Roman" pitchFamily="18" charset="0"/>
                        </a:rPr>
                        <a:t>3</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strike="noStrike" dirty="0" smtClean="0">
                          <a:latin typeface="Times New Roman" pitchFamily="18" charset="0"/>
                          <a:cs typeface="Times New Roman" pitchFamily="18" charset="0"/>
                        </a:rPr>
                        <a:t>8</a:t>
                      </a:r>
                      <a:endParaRPr lang="es-CO" strike="noStrike"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4"/>
                  </a:ext>
                </a:extLst>
              </a:tr>
              <a:tr h="431180">
                <a:tc>
                  <a:txBody>
                    <a:bodyPr/>
                    <a:lstStyle/>
                    <a:p>
                      <a:pPr algn="ctr"/>
                      <a:r>
                        <a:rPr lang="es-CO" b="0" dirty="0" smtClean="0">
                          <a:latin typeface="Times New Roman" pitchFamily="18" charset="0"/>
                          <a:cs typeface="Times New Roman" pitchFamily="18" charset="0"/>
                        </a:rPr>
                        <a:t>4</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6</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0.200</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5"/>
                  </a:ext>
                </a:extLst>
              </a:tr>
              <a:tr h="431180">
                <a:tc>
                  <a:txBody>
                    <a:bodyPr/>
                    <a:lstStyle/>
                    <a:p>
                      <a:pPr algn="ct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30</a:t>
                      </a:r>
                      <a:endParaRPr lang="es-CO"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6246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Moda</a:t>
            </a:r>
            <a:endParaRPr lang="es-ES" sz="4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11 Flecha derecha"/>
          <p:cNvSpPr/>
          <p:nvPr/>
        </p:nvSpPr>
        <p:spPr>
          <a:xfrm rot="5400000">
            <a:off x="1928794" y="3857628"/>
            <a:ext cx="428628" cy="428628"/>
          </a:xfrm>
          <a:prstGeom prst="right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O"/>
          </a:p>
        </p:txBody>
      </p:sp>
      <p:sp>
        <p:nvSpPr>
          <p:cNvPr id="15" name="14 Rectángulo"/>
          <p:cNvSpPr/>
          <p:nvPr/>
        </p:nvSpPr>
        <p:spPr>
          <a:xfrm>
            <a:off x="1696175" y="4357694"/>
            <a:ext cx="891591" cy="43088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s-ES" sz="2200" b="1" dirty="0" smtClean="0">
                <a:latin typeface="Times New Roman" pitchFamily="18" charset="0"/>
                <a:cs typeface="Times New Roman" pitchFamily="18" charset="0"/>
              </a:rPr>
              <a:t>Mo</a:t>
            </a:r>
            <a:r>
              <a:rPr lang="es-ES" sz="2200" dirty="0" smtClean="0">
                <a:latin typeface="Times New Roman" pitchFamily="18" charset="0"/>
                <a:cs typeface="Times New Roman" pitchFamily="18" charset="0"/>
              </a:rPr>
              <a:t>=1</a:t>
            </a:r>
            <a:endParaRPr lang="es-ES" sz="2200" dirty="0"/>
          </a:p>
        </p:txBody>
      </p:sp>
      <p:cxnSp>
        <p:nvCxnSpPr>
          <p:cNvPr id="19" name="18 Conector recto"/>
          <p:cNvCxnSpPr/>
          <p:nvPr/>
        </p:nvCxnSpPr>
        <p:spPr>
          <a:xfrm>
            <a:off x="1428728" y="3571876"/>
            <a:ext cx="142876"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20 Conector recto"/>
          <p:cNvCxnSpPr/>
          <p:nvPr/>
        </p:nvCxnSpPr>
        <p:spPr>
          <a:xfrm>
            <a:off x="1689080" y="3571876"/>
            <a:ext cx="142876"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22 Conector recto"/>
          <p:cNvCxnSpPr/>
          <p:nvPr/>
        </p:nvCxnSpPr>
        <p:spPr>
          <a:xfrm>
            <a:off x="1974832" y="3571876"/>
            <a:ext cx="142876"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24 Conector recto"/>
          <p:cNvCxnSpPr/>
          <p:nvPr/>
        </p:nvCxnSpPr>
        <p:spPr>
          <a:xfrm>
            <a:off x="2819388" y="3571876"/>
            <a:ext cx="142876"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25 Conector recto"/>
          <p:cNvCxnSpPr/>
          <p:nvPr/>
        </p:nvCxnSpPr>
        <p:spPr>
          <a:xfrm>
            <a:off x="3382954" y="3571876"/>
            <a:ext cx="142876" cy="1588"/>
          </a:xfrm>
          <a:prstGeom prst="line">
            <a:avLst/>
          </a:prstGeom>
        </p:spPr>
        <p:style>
          <a:lnRef idx="3">
            <a:schemeClr val="accent2"/>
          </a:lnRef>
          <a:fillRef idx="0">
            <a:schemeClr val="accent2"/>
          </a:fillRef>
          <a:effectRef idx="2">
            <a:schemeClr val="accent2"/>
          </a:effectRef>
          <a:fontRef idx="minor">
            <a:schemeClr val="tx1"/>
          </a:fontRef>
        </p:style>
      </p:cxnSp>
      <p:sp>
        <p:nvSpPr>
          <p:cNvPr id="29" name="28 CuadroTexto"/>
          <p:cNvSpPr txBox="1"/>
          <p:nvPr/>
        </p:nvSpPr>
        <p:spPr>
          <a:xfrm>
            <a:off x="1714480" y="5434628"/>
            <a:ext cx="4143404" cy="923330"/>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CO" dirty="0" smtClean="0">
                <a:latin typeface="Times New Roman" pitchFamily="18" charset="0"/>
                <a:cs typeface="Times New Roman" pitchFamily="18" charset="0"/>
              </a:rPr>
              <a:t>El número de bombillas defectuosas por caja que más frecuencia obtuvo en la muestra fue 2 (</a:t>
            </a:r>
            <a:r>
              <a:rPr lang="es-CO" b="1" dirty="0" smtClean="0">
                <a:latin typeface="Times New Roman" pitchFamily="18" charset="0"/>
                <a:cs typeface="Times New Roman" pitchFamily="18" charset="0"/>
              </a:rPr>
              <a:t>Mo</a:t>
            </a:r>
            <a:r>
              <a:rPr lang="es-CO" dirty="0" smtClean="0">
                <a:latin typeface="Times New Roman" pitchFamily="18" charset="0"/>
                <a:cs typeface="Times New Roman" pitchFamily="18" charset="0"/>
              </a:rPr>
              <a:t>=2)</a:t>
            </a:r>
            <a:endParaRPr lang="es-CO" dirty="0">
              <a:latin typeface="Times New Roman" pitchFamily="18" charset="0"/>
              <a:cs typeface="Times New Roman" pitchFamily="18" charset="0"/>
            </a:endParaRPr>
          </a:p>
        </p:txBody>
      </p:sp>
      <p:sp>
        <p:nvSpPr>
          <p:cNvPr id="30" name="29 Rectángulo"/>
          <p:cNvSpPr/>
          <p:nvPr/>
        </p:nvSpPr>
        <p:spPr>
          <a:xfrm>
            <a:off x="785786" y="1428736"/>
            <a:ext cx="7572428" cy="3444020"/>
          </a:xfrm>
          <a:prstGeom prst="rect">
            <a:avLst/>
          </a:prstGeom>
        </p:spPr>
        <p:txBody>
          <a:bodyPr wrap="square">
            <a:spAutoFit/>
          </a:bodyPr>
          <a:lstStyle/>
          <a:p>
            <a:pPr algn="ctr">
              <a:lnSpc>
                <a:spcPct val="90000"/>
              </a:lnSpc>
              <a:buFontTx/>
              <a:buNone/>
            </a:pPr>
            <a:r>
              <a:rPr lang="es-CO" sz="2200" b="1" u="sng" dirty="0" smtClean="0">
                <a:effectLst>
                  <a:outerShdw blurRad="38100" dist="38100" dir="2700000" algn="tl">
                    <a:srgbClr val="000000">
                      <a:alpha val="43137"/>
                    </a:srgbClr>
                  </a:outerShdw>
                </a:effectLst>
                <a:latin typeface="Times New Roman" pitchFamily="18" charset="0"/>
                <a:cs typeface="Times New Roman" pitchFamily="18" charset="0"/>
              </a:rPr>
              <a:t>Variable Discreta</a:t>
            </a:r>
          </a:p>
          <a:p>
            <a:pPr>
              <a:lnSpc>
                <a:spcPct val="90000"/>
              </a:lnSpc>
              <a:buFontTx/>
              <a:buNone/>
            </a:pPr>
            <a:endParaRPr lang="es-CO" sz="22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nSpc>
                <a:spcPct val="90000"/>
              </a:lnSpc>
            </a:pPr>
            <a:endParaRPr lang="es-ES" sz="2200" dirty="0" smtClean="0">
              <a:latin typeface="Times New Roman" pitchFamily="18" charset="0"/>
              <a:cs typeface="Times New Roman" pitchFamily="18" charset="0"/>
            </a:endParaRPr>
          </a:p>
          <a:p>
            <a:pPr lvl="0">
              <a:lnSpc>
                <a:spcPct val="90000"/>
              </a:lnSpc>
            </a:pPr>
            <a:endParaRPr lang="es-ES" sz="2200" dirty="0" smtClean="0">
              <a:latin typeface="Times New Roman" pitchFamily="18" charset="0"/>
              <a:cs typeface="Times New Roman" pitchFamily="18" charset="0"/>
            </a:endParaRPr>
          </a:p>
          <a:p>
            <a:pPr lvl="0">
              <a:lnSpc>
                <a:spcPct val="90000"/>
              </a:lnSpc>
            </a:pPr>
            <a:endParaRPr lang="es-ES" sz="2200" dirty="0" smtClean="0">
              <a:latin typeface="Times New Roman" pitchFamily="18" charset="0"/>
              <a:cs typeface="Times New Roman" pitchFamily="18" charset="0"/>
            </a:endParaRPr>
          </a:p>
          <a:p>
            <a:pPr lvl="0">
              <a:lnSpc>
                <a:spcPct val="90000"/>
              </a:lnSpc>
            </a:pPr>
            <a:r>
              <a:rPr lang="es-ES" sz="2200" dirty="0" smtClean="0">
                <a:latin typeface="Times New Roman" pitchFamily="18" charset="0"/>
                <a:cs typeface="Times New Roman" pitchFamily="18" charset="0"/>
              </a:rPr>
              <a:t>Muestra: </a:t>
            </a:r>
          </a:p>
          <a:p>
            <a:pPr lvl="0">
              <a:lnSpc>
                <a:spcPct val="90000"/>
              </a:lnSpc>
            </a:pPr>
            <a:r>
              <a:rPr lang="es-ES" sz="2200" dirty="0" smtClean="0">
                <a:latin typeface="Times New Roman" pitchFamily="18" charset="0"/>
                <a:cs typeface="Times New Roman" pitchFamily="18" charset="0"/>
              </a:rPr>
              <a:t>2, 3, 1, 1, 1, 4, 3, 1, 5, 1, 5, 2</a:t>
            </a:r>
          </a:p>
          <a:p>
            <a:pPr>
              <a:lnSpc>
                <a:spcPct val="90000"/>
              </a:lnSpc>
              <a:buFontTx/>
              <a:buNone/>
            </a:pPr>
            <a:endParaRPr lang="es-CO" sz="2200" dirty="0" smtClean="0">
              <a:latin typeface="Times New Roman" pitchFamily="18" charset="0"/>
              <a:cs typeface="Times New Roman" pitchFamily="18" charset="0"/>
            </a:endParaRPr>
          </a:p>
          <a:p>
            <a:pPr>
              <a:lnSpc>
                <a:spcPct val="90000"/>
              </a:lnSpc>
              <a:buFontTx/>
              <a:buNone/>
            </a:pPr>
            <a:endParaRPr lang="es-CO" sz="2200" u="sng" dirty="0" smtClean="0">
              <a:latin typeface="Times New Roman" pitchFamily="18" charset="0"/>
              <a:cs typeface="Times New Roman" pitchFamily="18" charset="0"/>
            </a:endParaRPr>
          </a:p>
          <a:p>
            <a:pPr>
              <a:lnSpc>
                <a:spcPct val="90000"/>
              </a:lnSpc>
              <a:buFontTx/>
              <a:buNone/>
            </a:pPr>
            <a:endParaRPr lang="es-CO" sz="2200" dirty="0" smtClean="0">
              <a:latin typeface="Times New Roman" pitchFamily="18" charset="0"/>
              <a:cs typeface="Times New Roman" pitchFamily="18" charset="0"/>
            </a:endParaRPr>
          </a:p>
          <a:p>
            <a:pPr>
              <a:lnSpc>
                <a:spcPct val="90000"/>
              </a:lnSpc>
            </a:pPr>
            <a:endParaRPr lang="es-CO" sz="2200" dirty="0" smtClean="0">
              <a:latin typeface="Times New Roman" pitchFamily="18" charset="0"/>
            </a:endParaRPr>
          </a:p>
        </p:txBody>
      </p:sp>
      <p:sp>
        <p:nvSpPr>
          <p:cNvPr id="31" name="30 Rectángulo"/>
          <p:cNvSpPr/>
          <p:nvPr/>
        </p:nvSpPr>
        <p:spPr>
          <a:xfrm>
            <a:off x="785786" y="1941451"/>
            <a:ext cx="7500990" cy="7017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90000"/>
              </a:lnSpc>
              <a:buFontTx/>
              <a:buNone/>
            </a:pPr>
            <a:r>
              <a:rPr lang="es-CO" sz="2200" dirty="0" smtClean="0">
                <a:latin typeface="Times New Roman" pitchFamily="18" charset="0"/>
                <a:cs typeface="Times New Roman" pitchFamily="18" charset="0"/>
              </a:rPr>
              <a:t>La moda (</a:t>
            </a:r>
            <a:r>
              <a:rPr lang="es-CO" sz="2200" b="1" dirty="0" smtClean="0">
                <a:latin typeface="Times New Roman" pitchFamily="18" charset="0"/>
                <a:cs typeface="Times New Roman" pitchFamily="18" charset="0"/>
              </a:rPr>
              <a:t>Mo)</a:t>
            </a:r>
            <a:r>
              <a:rPr lang="es-CO" sz="2200" dirty="0" smtClean="0">
                <a:latin typeface="Times New Roman" pitchFamily="18" charset="0"/>
                <a:cs typeface="Times New Roman" pitchFamily="18" charset="0"/>
              </a:rPr>
              <a:t> corresponde al dato de la muestra que tiene mayor frecuencia.</a:t>
            </a:r>
          </a:p>
        </p:txBody>
      </p:sp>
      <p:sp>
        <p:nvSpPr>
          <p:cNvPr id="32" name="31 Rectángulo"/>
          <p:cNvSpPr/>
          <p:nvPr/>
        </p:nvSpPr>
        <p:spPr>
          <a:xfrm>
            <a:off x="5643570" y="2786058"/>
            <a:ext cx="3143272" cy="646331"/>
          </a:xfrm>
          <a:prstGeom prst="rect">
            <a:avLst/>
          </a:prstGeom>
        </p:spPr>
        <p:txBody>
          <a:bodyPr wrap="square">
            <a:spAutoFit/>
          </a:bodyPr>
          <a:lstStyle/>
          <a:p>
            <a:pPr algn="ctr"/>
            <a:r>
              <a:rPr lang="es-ES" dirty="0" smtClean="0">
                <a:latin typeface="Times New Roman" pitchFamily="18" charset="0"/>
                <a:cs typeface="Times New Roman" pitchFamily="18" charset="0"/>
              </a:rPr>
              <a:t>Cantidad de bombillas defectuosas por caja</a:t>
            </a:r>
            <a:endParaRPr lang="es-ES" dirty="0"/>
          </a:p>
        </p:txBody>
      </p:sp>
      <p:graphicFrame>
        <p:nvGraphicFramePr>
          <p:cNvPr id="33" name="32 Tabla"/>
          <p:cNvGraphicFramePr>
            <a:graphicFrameLocks noGrp="1"/>
          </p:cNvGraphicFramePr>
          <p:nvPr>
            <p:extLst>
              <p:ext uri="{D42A27DB-BD31-4B8C-83A1-F6EECF244321}">
                <p14:modId xmlns:p14="http://schemas.microsoft.com/office/powerpoint/2010/main" val="3687773981"/>
              </p:ext>
            </p:extLst>
          </p:nvPr>
        </p:nvGraphicFramePr>
        <p:xfrm>
          <a:off x="6415354" y="3432389"/>
          <a:ext cx="1715103" cy="2997820"/>
        </p:xfrm>
        <a:graphic>
          <a:graphicData uri="http://schemas.openxmlformats.org/drawingml/2006/table">
            <a:tbl>
              <a:tblPr firstRow="1" bandRow="1">
                <a:tableStyleId>{5C22544A-7EE6-4342-B048-85BDC9FD1C3A}</a:tableStyleId>
              </a:tblPr>
              <a:tblGrid>
                <a:gridCol w="402972">
                  <a:extLst>
                    <a:ext uri="{9D8B030D-6E8A-4147-A177-3AD203B41FA5}">
                      <a16:colId xmlns:a16="http://schemas.microsoft.com/office/drawing/2014/main" val="20000"/>
                    </a:ext>
                  </a:extLst>
                </a:gridCol>
                <a:gridCol w="557751">
                  <a:extLst>
                    <a:ext uri="{9D8B030D-6E8A-4147-A177-3AD203B41FA5}">
                      <a16:colId xmlns:a16="http://schemas.microsoft.com/office/drawing/2014/main" val="20001"/>
                    </a:ext>
                  </a:extLst>
                </a:gridCol>
                <a:gridCol w="754380">
                  <a:extLst>
                    <a:ext uri="{9D8B030D-6E8A-4147-A177-3AD203B41FA5}">
                      <a16:colId xmlns:a16="http://schemas.microsoft.com/office/drawing/2014/main" val="20002"/>
                    </a:ext>
                  </a:extLst>
                </a:gridCol>
              </a:tblGrid>
              <a:tr h="410740">
                <a:tc>
                  <a:txBody>
                    <a:bodyPr/>
                    <a:lstStyle/>
                    <a:p>
                      <a:pPr algn="ctr"/>
                      <a:r>
                        <a:rPr lang="es-CO" sz="2000" i="1" dirty="0" smtClean="0">
                          <a:latin typeface="Times New Roman" pitchFamily="18" charset="0"/>
                          <a:cs typeface="Times New Roman" pitchFamily="18" charset="0"/>
                        </a:rPr>
                        <a:t>x</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n</a:t>
                      </a:r>
                      <a:r>
                        <a:rPr lang="es-CO" sz="2000" i="1" baseline="-25000" dirty="0" smtClean="0">
                          <a:latin typeface="Times New Roman" pitchFamily="18" charset="0"/>
                          <a:cs typeface="Times New Roman" pitchFamily="18" charset="0"/>
                        </a:rPr>
                        <a:t>i</a:t>
                      </a:r>
                      <a:endParaRPr lang="es-CO" sz="2000" i="1"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f</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extLst>
                  <a:ext uri="{0D108BD9-81ED-4DB2-BD59-A6C34878D82A}">
                    <a16:rowId xmlns:a16="http://schemas.microsoft.com/office/drawing/2014/main" val="10000"/>
                  </a:ext>
                </a:extLst>
              </a:tr>
              <a:tr h="431180">
                <a:tc>
                  <a:txBody>
                    <a:bodyPr/>
                    <a:lstStyle/>
                    <a:p>
                      <a:pPr algn="ctr"/>
                      <a:r>
                        <a:rPr lang="es-CO" b="0" dirty="0" smtClean="0">
                          <a:latin typeface="Times New Roman" pitchFamily="18" charset="0"/>
                          <a:cs typeface="Times New Roman" pitchFamily="18" charset="0"/>
                        </a:rPr>
                        <a:t>0</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1"/>
                  </a:ext>
                </a:extLst>
              </a:tr>
              <a:tr h="431180">
                <a:tc>
                  <a:txBody>
                    <a:bodyPr/>
                    <a:lstStyle/>
                    <a:p>
                      <a:pPr algn="ctr"/>
                      <a:r>
                        <a:rPr lang="es-CO" b="0" dirty="0" smtClean="0">
                          <a:latin typeface="Times New Roman" pitchFamily="18" charset="0"/>
                          <a:cs typeface="Times New Roman" pitchFamily="18" charset="0"/>
                        </a:rPr>
                        <a:t>1</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2"/>
                  </a:ext>
                </a:extLst>
              </a:tr>
              <a:tr h="431180">
                <a:tc>
                  <a:txBody>
                    <a:bodyPr/>
                    <a:lstStyle/>
                    <a:p>
                      <a:pPr algn="ctr"/>
                      <a:r>
                        <a:rPr lang="es-CO" b="0" dirty="0" smtClean="0">
                          <a:latin typeface="Times New Roman" pitchFamily="18" charset="0"/>
                          <a:cs typeface="Times New Roman" pitchFamily="18" charset="0"/>
                        </a:rPr>
                        <a:t>2</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8</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3"/>
                  </a:ext>
                </a:extLst>
              </a:tr>
              <a:tr h="431180">
                <a:tc>
                  <a:txBody>
                    <a:bodyPr/>
                    <a:lstStyle/>
                    <a:p>
                      <a:pPr algn="ctr"/>
                      <a:r>
                        <a:rPr lang="es-CO" b="0" dirty="0" smtClean="0">
                          <a:latin typeface="Times New Roman" pitchFamily="18" charset="0"/>
                          <a:cs typeface="Times New Roman" pitchFamily="18" charset="0"/>
                        </a:rPr>
                        <a:t>3</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strike="noStrike" dirty="0" smtClean="0">
                          <a:latin typeface="Times New Roman" pitchFamily="18" charset="0"/>
                          <a:cs typeface="Times New Roman" pitchFamily="18" charset="0"/>
                        </a:rPr>
                        <a:t>8</a:t>
                      </a:r>
                      <a:endParaRPr lang="es-CO" strike="noStrike"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4"/>
                  </a:ext>
                </a:extLst>
              </a:tr>
              <a:tr h="431180">
                <a:tc>
                  <a:txBody>
                    <a:bodyPr/>
                    <a:lstStyle/>
                    <a:p>
                      <a:pPr algn="ctr"/>
                      <a:r>
                        <a:rPr lang="es-CO" b="0" dirty="0" smtClean="0">
                          <a:latin typeface="Times New Roman" pitchFamily="18" charset="0"/>
                          <a:cs typeface="Times New Roman" pitchFamily="18" charset="0"/>
                        </a:rPr>
                        <a:t>4</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6</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0.200</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5"/>
                  </a:ext>
                </a:extLst>
              </a:tr>
              <a:tr h="431180">
                <a:tc>
                  <a:txBody>
                    <a:bodyPr/>
                    <a:lstStyle/>
                    <a:p>
                      <a:pPr algn="ct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30</a:t>
                      </a:r>
                      <a:endParaRPr lang="es-CO"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6"/>
                  </a:ext>
                </a:extLst>
              </a:tr>
            </a:tbl>
          </a:graphicData>
        </a:graphic>
      </p:graphicFrame>
      <p:sp>
        <p:nvSpPr>
          <p:cNvPr id="34" name="33 Rectángulo"/>
          <p:cNvSpPr/>
          <p:nvPr/>
        </p:nvSpPr>
        <p:spPr>
          <a:xfrm>
            <a:off x="6143636" y="4714884"/>
            <a:ext cx="2286016" cy="3571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34 Flecha derecha"/>
          <p:cNvSpPr/>
          <p:nvPr/>
        </p:nvSpPr>
        <p:spPr>
          <a:xfrm rot="8599180">
            <a:off x="5415386" y="4909165"/>
            <a:ext cx="657084" cy="410564"/>
          </a:xfrm>
          <a:prstGeom prst="right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051597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415574" y="0"/>
            <a:ext cx="8229600" cy="1143000"/>
          </a:xfrm>
          <a:prstGeom prst="rect">
            <a:avLst/>
          </a:prstGeom>
        </p:spPr>
        <p:txBody>
          <a:bodyPr vert="horz" lIns="91440" tIns="45720" rIns="91440" bIns="45720" rtlCol="0" anchor="ctr">
            <a:noAutofit/>
          </a:bodyPr>
          <a:lstStyle/>
          <a:p>
            <a:pPr lvl="0" algn="ctr">
              <a:spcBef>
                <a:spcPct val="0"/>
              </a:spcBef>
              <a:defRPr/>
            </a:pPr>
            <a:r>
              <a:rPr lang="es-CO" sz="3600" b="1" dirty="0" smtClean="0">
                <a:effectLst>
                  <a:outerShdw blurRad="38100" dist="38100" dir="2700000" algn="tl">
                    <a:srgbClr val="000000">
                      <a:alpha val="43137"/>
                    </a:srgbClr>
                  </a:outerShdw>
                </a:effectLst>
                <a:latin typeface="Times New Roman" pitchFamily="18" charset="0"/>
                <a:cs typeface="Times New Roman" pitchFamily="18" charset="0"/>
              </a:rPr>
              <a:t>INDICADORES DE DISPERSIÓN</a:t>
            </a:r>
            <a:endParaRPr lang="es-ES" sz="36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5" name="14 Rectángulo"/>
          <p:cNvSpPr/>
          <p:nvPr/>
        </p:nvSpPr>
        <p:spPr>
          <a:xfrm>
            <a:off x="785786" y="2588967"/>
            <a:ext cx="7643866" cy="2554545"/>
          </a:xfrm>
          <a:prstGeom prst="rect">
            <a:avLst/>
          </a:prstGeom>
        </p:spPr>
        <p:txBody>
          <a:bodyPr wrap="square">
            <a:spAutoFit/>
          </a:bodyPr>
          <a:lstStyle/>
          <a:p>
            <a:pPr algn="just">
              <a:buFont typeface="Wingdings" pitchFamily="2" charset="2"/>
              <a:buChar char="Ø"/>
            </a:pPr>
            <a:r>
              <a:rPr lang="es-ES" sz="2000" dirty="0" smtClean="0">
                <a:latin typeface="Times New Roman" pitchFamily="18" charset="0"/>
                <a:cs typeface="Times New Roman" pitchFamily="18" charset="0"/>
              </a:rPr>
              <a:t> Los Indicadores de Tendencias central no trabajan solos, deben </a:t>
            </a:r>
          </a:p>
          <a:p>
            <a:pPr algn="just"/>
            <a:r>
              <a:rPr lang="es-ES" sz="2000" dirty="0" smtClean="0">
                <a:latin typeface="Times New Roman" pitchFamily="18" charset="0"/>
                <a:cs typeface="Times New Roman" pitchFamily="18" charset="0"/>
              </a:rPr>
              <a:t>    apoyarse con alguna medida de dispersión.</a:t>
            </a:r>
          </a:p>
          <a:p>
            <a:pPr algn="just"/>
            <a:endParaRPr lang="es-ES" sz="2000" dirty="0" smtClean="0">
              <a:latin typeface="Times New Roman" pitchFamily="18" charset="0"/>
              <a:cs typeface="Times New Roman" pitchFamily="18" charset="0"/>
            </a:endParaRPr>
          </a:p>
          <a:p>
            <a:pPr algn="just">
              <a:buFont typeface="Wingdings" pitchFamily="2" charset="2"/>
              <a:buChar char="Ø"/>
            </a:pPr>
            <a:r>
              <a:rPr lang="es-ES" sz="2000" dirty="0" smtClean="0">
                <a:latin typeface="Times New Roman" pitchFamily="18" charset="0"/>
                <a:cs typeface="Times New Roman" pitchFamily="18" charset="0"/>
              </a:rPr>
              <a:t> Un Índice de dispersión pequeño, indica baja variabilidad, por ende el </a:t>
            </a:r>
          </a:p>
          <a:p>
            <a:pPr algn="just"/>
            <a:r>
              <a:rPr lang="es-ES" sz="2000" dirty="0" smtClean="0">
                <a:latin typeface="Times New Roman" pitchFamily="18" charset="0"/>
                <a:cs typeface="Times New Roman" pitchFamily="18" charset="0"/>
              </a:rPr>
              <a:t>    valor de tendencia central será mas confiable.</a:t>
            </a:r>
          </a:p>
          <a:p>
            <a:pPr algn="just"/>
            <a:endParaRPr lang="es-ES" sz="2000" dirty="0" smtClean="0">
              <a:latin typeface="Times New Roman" pitchFamily="18" charset="0"/>
              <a:cs typeface="Times New Roman" pitchFamily="18" charset="0"/>
            </a:endParaRPr>
          </a:p>
          <a:p>
            <a:pPr algn="just">
              <a:buFont typeface="Wingdings" pitchFamily="2" charset="2"/>
              <a:buChar char="Ø"/>
            </a:pPr>
            <a:r>
              <a:rPr lang="es-ES" sz="2000" dirty="0" smtClean="0">
                <a:latin typeface="Times New Roman" pitchFamily="18" charset="0"/>
                <a:cs typeface="Times New Roman" pitchFamily="18" charset="0"/>
              </a:rPr>
              <a:t> Un índice de dispersión grande, indica gran variabilidad, esto implica</a:t>
            </a:r>
          </a:p>
          <a:p>
            <a:pPr algn="just"/>
            <a:r>
              <a:rPr lang="es-ES" sz="2000" dirty="0" smtClean="0">
                <a:latin typeface="Times New Roman" pitchFamily="18" charset="0"/>
                <a:cs typeface="Times New Roman" pitchFamily="18" charset="0"/>
              </a:rPr>
              <a:t>    que el Indicador de tendencia central sea poco confiable.</a:t>
            </a:r>
            <a:endParaRPr lang="es-CO" sz="2000" dirty="0" smtClean="0">
              <a:latin typeface="Times New Roman" pitchFamily="18" charset="0"/>
              <a:cs typeface="Times New Roman" pitchFamily="18" charset="0"/>
            </a:endParaRPr>
          </a:p>
        </p:txBody>
      </p:sp>
      <p:sp>
        <p:nvSpPr>
          <p:cNvPr id="12" name="11 Rectángulo"/>
          <p:cNvSpPr/>
          <p:nvPr/>
        </p:nvSpPr>
        <p:spPr>
          <a:xfrm>
            <a:off x="2857488" y="1528692"/>
            <a:ext cx="3745128"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s-ES" sz="2000" b="1" dirty="0" smtClean="0">
                <a:latin typeface="Times New Roman" pitchFamily="18" charset="0"/>
                <a:cs typeface="Times New Roman" pitchFamily="18" charset="0"/>
              </a:rPr>
              <a:t>Por que se estudia la dispersión?</a:t>
            </a:r>
            <a:endParaRPr lang="es-ES" sz="2000" dirty="0"/>
          </a:p>
        </p:txBody>
      </p:sp>
    </p:spTree>
    <p:extLst>
      <p:ext uri="{BB962C8B-B14F-4D97-AF65-F5344CB8AC3E}">
        <p14:creationId xmlns:p14="http://schemas.microsoft.com/office/powerpoint/2010/main" val="190920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89816" y="-35731"/>
            <a:ext cx="8229600" cy="1143000"/>
          </a:xfrm>
          <a:prstGeom prst="rect">
            <a:avLst/>
          </a:prstGeom>
        </p:spPr>
        <p:txBody>
          <a:bodyPr vert="horz" lIns="91440" tIns="45720" rIns="91440" bIns="45720" rtlCol="0" anchor="ctr">
            <a:noAutofit/>
          </a:bodyPr>
          <a:lstStyle/>
          <a:p>
            <a:pPr lvl="0" algn="ctr">
              <a:spcBef>
                <a:spcPct val="0"/>
              </a:spcBef>
              <a:defRPr/>
            </a:pPr>
            <a:r>
              <a:rPr lang="es-CO" sz="3600" b="1" dirty="0" smtClean="0">
                <a:effectLst>
                  <a:outerShdw blurRad="38100" dist="38100" dir="2700000" algn="tl">
                    <a:srgbClr val="000000">
                      <a:alpha val="43137"/>
                    </a:srgbClr>
                  </a:outerShdw>
                </a:effectLst>
                <a:latin typeface="Times New Roman" pitchFamily="18" charset="0"/>
                <a:cs typeface="Times New Roman" pitchFamily="18" charset="0"/>
              </a:rPr>
              <a:t>INDICADORES DE DISPERSIÓN</a:t>
            </a:r>
            <a:endParaRPr lang="es-ES" sz="36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1 Título"/>
          <p:cNvSpPr txBox="1">
            <a:spLocks/>
          </p:cNvSpPr>
          <p:nvPr/>
        </p:nvSpPr>
        <p:spPr>
          <a:xfrm>
            <a:off x="3000364" y="1785926"/>
            <a:ext cx="300039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lvl="0" algn="ctr">
              <a:spcBef>
                <a:spcPct val="0"/>
              </a:spcBef>
              <a:defRPr/>
            </a:pPr>
            <a:r>
              <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Rango</a:t>
            </a:r>
          </a:p>
        </p:txBody>
      </p:sp>
      <p:sp>
        <p:nvSpPr>
          <p:cNvPr id="10" name="1 Título"/>
          <p:cNvSpPr txBox="1">
            <a:spLocks/>
          </p:cNvSpPr>
          <p:nvPr/>
        </p:nvSpPr>
        <p:spPr>
          <a:xfrm>
            <a:off x="3000364" y="2857496"/>
            <a:ext cx="3000396" cy="1000132"/>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lvl="0" algn="ctr">
              <a:spcBef>
                <a:spcPct val="0"/>
              </a:spcBef>
              <a:defRPr/>
            </a:pPr>
            <a:r>
              <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Desviación Media</a:t>
            </a:r>
          </a:p>
        </p:txBody>
      </p:sp>
      <p:sp>
        <p:nvSpPr>
          <p:cNvPr id="12" name="1 Título"/>
          <p:cNvSpPr txBox="1">
            <a:spLocks/>
          </p:cNvSpPr>
          <p:nvPr/>
        </p:nvSpPr>
        <p:spPr>
          <a:xfrm>
            <a:off x="3000364" y="4071942"/>
            <a:ext cx="3000396"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lvl="0" algn="ctr">
              <a:spcBef>
                <a:spcPct val="0"/>
              </a:spcBef>
              <a:defRPr/>
            </a:pPr>
            <a:r>
              <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Varianza</a:t>
            </a:r>
          </a:p>
        </p:txBody>
      </p:sp>
      <p:sp>
        <p:nvSpPr>
          <p:cNvPr id="14" name="1 Título"/>
          <p:cNvSpPr txBox="1">
            <a:spLocks/>
          </p:cNvSpPr>
          <p:nvPr/>
        </p:nvSpPr>
        <p:spPr>
          <a:xfrm>
            <a:off x="3000364" y="5143512"/>
            <a:ext cx="3000396" cy="1000132"/>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lvl="0" algn="ctr">
              <a:spcBef>
                <a:spcPct val="0"/>
              </a:spcBef>
              <a:defRPr/>
            </a:pPr>
            <a:r>
              <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Coeficiente de Variación</a:t>
            </a:r>
          </a:p>
        </p:txBody>
      </p:sp>
    </p:spTree>
    <p:extLst>
      <p:ext uri="{BB962C8B-B14F-4D97-AF65-F5344CB8AC3E}">
        <p14:creationId xmlns:p14="http://schemas.microsoft.com/office/powerpoint/2010/main" val="3239255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Rango</a:t>
            </a:r>
          </a:p>
        </p:txBody>
      </p:sp>
      <p:sp>
        <p:nvSpPr>
          <p:cNvPr id="15" name="14 Rectángulo"/>
          <p:cNvSpPr/>
          <p:nvPr/>
        </p:nvSpPr>
        <p:spPr>
          <a:xfrm>
            <a:off x="714348" y="2110079"/>
            <a:ext cx="7572428" cy="461665"/>
          </a:xfrm>
          <a:prstGeom prst="rect">
            <a:avLst/>
          </a:prstGeom>
        </p:spPr>
        <p:txBody>
          <a:bodyPr wrap="square">
            <a:spAutoFit/>
          </a:bodyPr>
          <a:lstStyle/>
          <a:p>
            <a:r>
              <a:rPr lang="es-ES" sz="2200" b="1" dirty="0" smtClean="0">
                <a:latin typeface="Times New Roman" pitchFamily="18" charset="0"/>
                <a:cs typeface="Times New Roman" pitchFamily="18" charset="0"/>
              </a:rPr>
              <a:t>Rango: </a:t>
            </a:r>
            <a:r>
              <a:rPr lang="es-CO" sz="2400" dirty="0" smtClean="0">
                <a:latin typeface="Times New Roman" pitchFamily="18" charset="0"/>
                <a:cs typeface="Times New Roman" pitchFamily="18" charset="0"/>
              </a:rPr>
              <a:t>distancia entre el menor y el mayor de los datos.</a:t>
            </a:r>
            <a:endParaRPr lang="es-ES" sz="800" dirty="0" smtClean="0">
              <a:latin typeface="Times New Roman" pitchFamily="18" charset="0"/>
              <a:cs typeface="Times New Roman" pitchFamily="18" charset="0"/>
            </a:endParaRPr>
          </a:p>
        </p:txBody>
      </p:sp>
      <p:sp>
        <p:nvSpPr>
          <p:cNvPr id="10" name="9 Rectángulo"/>
          <p:cNvSpPr/>
          <p:nvPr/>
        </p:nvSpPr>
        <p:spPr>
          <a:xfrm>
            <a:off x="2657690" y="3212427"/>
            <a:ext cx="3557384" cy="430887"/>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s-ES" sz="2200" dirty="0" smtClean="0">
                <a:latin typeface="Times New Roman" pitchFamily="18" charset="0"/>
                <a:cs typeface="Times New Roman" pitchFamily="18" charset="0"/>
              </a:rPr>
              <a:t>R = Máximo(</a:t>
            </a:r>
            <a:r>
              <a:rPr lang="es-ES" sz="2200" i="1" dirty="0" smtClean="0">
                <a:latin typeface="Times New Roman" pitchFamily="18" charset="0"/>
                <a:cs typeface="Times New Roman" pitchFamily="18" charset="0"/>
              </a:rPr>
              <a:t>xi</a:t>
            </a:r>
            <a:r>
              <a:rPr lang="es-ES" sz="2200" dirty="0" smtClean="0">
                <a:latin typeface="Times New Roman" pitchFamily="18" charset="0"/>
                <a:cs typeface="Times New Roman" pitchFamily="18" charset="0"/>
              </a:rPr>
              <a:t>) - Mínimo(</a:t>
            </a:r>
            <a:r>
              <a:rPr lang="es-ES" sz="2200" i="1" dirty="0" smtClean="0">
                <a:latin typeface="Times New Roman" pitchFamily="18" charset="0"/>
                <a:cs typeface="Times New Roman" pitchFamily="18" charset="0"/>
              </a:rPr>
              <a:t>xi</a:t>
            </a:r>
            <a:r>
              <a:rPr lang="es-ES" sz="2200" dirty="0" smtClean="0">
                <a:latin typeface="Times New Roman" pitchFamily="18" charset="0"/>
                <a:cs typeface="Times New Roman" pitchFamily="18" charset="0"/>
              </a:rPr>
              <a:t>)</a:t>
            </a:r>
            <a:endParaRPr lang="es-ES" sz="2200" dirty="0">
              <a:latin typeface="Times New Roman" pitchFamily="18" charset="0"/>
              <a:cs typeface="Times New Roman" pitchFamily="18" charset="0"/>
            </a:endParaRPr>
          </a:p>
        </p:txBody>
      </p:sp>
      <p:sp>
        <p:nvSpPr>
          <p:cNvPr id="12" name="11 Rectángulo"/>
          <p:cNvSpPr/>
          <p:nvPr/>
        </p:nvSpPr>
        <p:spPr>
          <a:xfrm>
            <a:off x="1643042" y="4413601"/>
            <a:ext cx="5929354" cy="1015663"/>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s-CO" sz="2000" dirty="0" smtClean="0">
                <a:latin typeface="Times New Roman" pitchFamily="18" charset="0"/>
                <a:cs typeface="Times New Roman" pitchFamily="18" charset="0"/>
              </a:rPr>
              <a:t>El rango es sencillo de calcular y de muy fácil interpretación, pero tiene la gran desventaja que es demasiado sensible a valores extremos.</a:t>
            </a:r>
            <a:endParaRPr lang="es-CO" sz="2000" dirty="0">
              <a:latin typeface="Times New Roman" pitchFamily="18" charset="0"/>
              <a:cs typeface="Times New Roman" pitchFamily="18" charset="0"/>
            </a:endParaRPr>
          </a:p>
        </p:txBody>
      </p:sp>
    </p:spTree>
    <p:extLst>
      <p:ext uri="{BB962C8B-B14F-4D97-AF65-F5344CB8AC3E}">
        <p14:creationId xmlns:p14="http://schemas.microsoft.com/office/powerpoint/2010/main" val="3168809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Desviación Media</a:t>
            </a:r>
          </a:p>
        </p:txBody>
      </p:sp>
      <p:sp>
        <p:nvSpPr>
          <p:cNvPr id="7" name="6 Rectángulo"/>
          <p:cNvSpPr/>
          <p:nvPr/>
        </p:nvSpPr>
        <p:spPr>
          <a:xfrm>
            <a:off x="714348" y="1500174"/>
            <a:ext cx="7929618" cy="646331"/>
          </a:xfrm>
          <a:prstGeom prst="rect">
            <a:avLst/>
          </a:prstGeom>
        </p:spPr>
        <p:txBody>
          <a:bodyPr wrap="square">
            <a:spAutoFit/>
          </a:bodyPr>
          <a:lstStyle/>
          <a:p>
            <a:pPr>
              <a:lnSpc>
                <a:spcPct val="90000"/>
              </a:lnSpc>
              <a:buFontTx/>
              <a:buNone/>
            </a:pPr>
            <a:r>
              <a:rPr lang="es-ES" sz="2000" b="1" dirty="0" smtClean="0">
                <a:latin typeface="Times New Roman" pitchFamily="18" charset="0"/>
                <a:cs typeface="Times New Roman" pitchFamily="18" charset="0"/>
              </a:rPr>
              <a:t>Desviación Media: </a:t>
            </a:r>
          </a:p>
          <a:p>
            <a:pPr>
              <a:lnSpc>
                <a:spcPct val="90000"/>
              </a:lnSpc>
              <a:buFontTx/>
              <a:buNone/>
            </a:pPr>
            <a:r>
              <a:rPr lang="es-CO" sz="2000" dirty="0" smtClean="0">
                <a:latin typeface="Times New Roman" pitchFamily="18" charset="0"/>
              </a:rPr>
              <a:t>Corresponde a la distancia promedio de los datos con respecto a la mediana.</a:t>
            </a:r>
            <a:endParaRPr lang="es-CO" sz="2000" dirty="0" smtClean="0">
              <a:latin typeface="Times New Roman" pitchFamily="18" charset="0"/>
              <a:cs typeface="Times New Roman" pitchFamily="18" charset="0"/>
            </a:endParaRPr>
          </a:p>
        </p:txBody>
      </p:sp>
      <p:sp>
        <p:nvSpPr>
          <p:cNvPr id="12" name="1 Título"/>
          <p:cNvSpPr txBox="1">
            <a:spLocks/>
          </p:cNvSpPr>
          <p:nvPr/>
        </p:nvSpPr>
        <p:spPr>
          <a:xfrm>
            <a:off x="941362" y="2408230"/>
            <a:ext cx="2357454" cy="107157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endPar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14" name="1 Título"/>
          <p:cNvSpPr txBox="1">
            <a:spLocks/>
          </p:cNvSpPr>
          <p:nvPr/>
        </p:nvSpPr>
        <p:spPr>
          <a:xfrm>
            <a:off x="928662" y="3714752"/>
            <a:ext cx="3929090" cy="107157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p>
            <a:pPr lvl="0" algn="ctr">
              <a:spcBef>
                <a:spcPct val="0"/>
              </a:spcBef>
              <a:defRPr/>
            </a:pPr>
            <a:endPar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15" name="1 Título"/>
          <p:cNvSpPr txBox="1">
            <a:spLocks/>
          </p:cNvSpPr>
          <p:nvPr/>
        </p:nvSpPr>
        <p:spPr>
          <a:xfrm>
            <a:off x="4643438" y="2714620"/>
            <a:ext cx="2071702" cy="500066"/>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s-CO" sz="20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Datos puntuales</a:t>
            </a:r>
          </a:p>
        </p:txBody>
      </p:sp>
      <p:sp>
        <p:nvSpPr>
          <p:cNvPr id="16" name="1 Título"/>
          <p:cNvSpPr txBox="1">
            <a:spLocks/>
          </p:cNvSpPr>
          <p:nvPr/>
        </p:nvSpPr>
        <p:spPr>
          <a:xfrm>
            <a:off x="5857884" y="5286388"/>
            <a:ext cx="2643206" cy="71438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p>
            <a:pPr lvl="0" algn="ctr">
              <a:spcBef>
                <a:spcPct val="0"/>
              </a:spcBef>
              <a:defRPr/>
            </a:pPr>
            <a:r>
              <a:rPr lang="es-CO" sz="20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Tabla de Frecuencias</a:t>
            </a:r>
          </a:p>
          <a:p>
            <a:pPr lvl="0" algn="ctr">
              <a:spcBef>
                <a:spcPct val="0"/>
              </a:spcBef>
              <a:defRPr/>
            </a:pPr>
            <a:r>
              <a:rPr lang="es-CO"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(Variable Continua)</a:t>
            </a:r>
          </a:p>
        </p:txBody>
      </p:sp>
      <p:graphicFrame>
        <p:nvGraphicFramePr>
          <p:cNvPr id="125956" name="Object 4"/>
          <p:cNvGraphicFramePr>
            <a:graphicFrameLocks noChangeAspect="1"/>
          </p:cNvGraphicFramePr>
          <p:nvPr/>
        </p:nvGraphicFramePr>
        <p:xfrm>
          <a:off x="928688" y="2357438"/>
          <a:ext cx="2214562" cy="1119187"/>
        </p:xfrm>
        <a:graphic>
          <a:graphicData uri="http://schemas.openxmlformats.org/presentationml/2006/ole">
            <mc:AlternateContent xmlns:mc="http://schemas.openxmlformats.org/markup-compatibility/2006">
              <mc:Choice xmlns:v="urn:schemas-microsoft-com:vml" Requires="v">
                <p:oleObj spid="_x0000_s10272" name="Equation" r:id="rId3" imgW="1206360" imgH="609480" progId="Equation.DSMT4">
                  <p:embed/>
                </p:oleObj>
              </mc:Choice>
              <mc:Fallback>
                <p:oleObj name="Equation" r:id="rId3" imgW="1206360" imgH="609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2357438"/>
                        <a:ext cx="2214562"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7" name="Object 5"/>
          <p:cNvGraphicFramePr>
            <a:graphicFrameLocks noChangeAspect="1"/>
          </p:cNvGraphicFramePr>
          <p:nvPr/>
        </p:nvGraphicFramePr>
        <p:xfrm>
          <a:off x="785813" y="3714760"/>
          <a:ext cx="4029075" cy="1071562"/>
        </p:xfrm>
        <a:graphic>
          <a:graphicData uri="http://schemas.openxmlformats.org/presentationml/2006/ole">
            <mc:AlternateContent xmlns:mc="http://schemas.openxmlformats.org/markup-compatibility/2006">
              <mc:Choice xmlns:v="urn:schemas-microsoft-com:vml" Requires="v">
                <p:oleObj spid="_x0000_s10273" name="Equation" r:id="rId5" imgW="2387520" imgH="634680" progId="Equation.DSMT4">
                  <p:embed/>
                </p:oleObj>
              </mc:Choice>
              <mc:Fallback>
                <p:oleObj name="Equation" r:id="rId5" imgW="2387520" imgH="634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3714760"/>
                        <a:ext cx="4029075"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1 Título"/>
          <p:cNvSpPr txBox="1">
            <a:spLocks/>
          </p:cNvSpPr>
          <p:nvPr/>
        </p:nvSpPr>
        <p:spPr>
          <a:xfrm>
            <a:off x="928662" y="5084774"/>
            <a:ext cx="4357718" cy="107157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p>
            <a:pPr lvl="0" algn="ctr">
              <a:spcBef>
                <a:spcPct val="0"/>
              </a:spcBef>
              <a:defRPr/>
            </a:pPr>
            <a:endPar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graphicFrame>
        <p:nvGraphicFramePr>
          <p:cNvPr id="125959" name="Object 7"/>
          <p:cNvGraphicFramePr>
            <a:graphicFrameLocks noChangeAspect="1"/>
          </p:cNvGraphicFramePr>
          <p:nvPr/>
        </p:nvGraphicFramePr>
        <p:xfrm>
          <a:off x="928692" y="5000625"/>
          <a:ext cx="4357688" cy="1171575"/>
        </p:xfrm>
        <a:graphic>
          <a:graphicData uri="http://schemas.openxmlformats.org/presentationml/2006/ole">
            <mc:AlternateContent xmlns:mc="http://schemas.openxmlformats.org/markup-compatibility/2006">
              <mc:Choice xmlns:v="urn:schemas-microsoft-com:vml" Requires="v">
                <p:oleObj spid="_x0000_s10274" name="Equation" r:id="rId7" imgW="2361960" imgH="634680" progId="Equation.DSMT4">
                  <p:embed/>
                </p:oleObj>
              </mc:Choice>
              <mc:Fallback>
                <p:oleObj name="Equation" r:id="rId7" imgW="2361960" imgH="6346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692" y="5000625"/>
                        <a:ext cx="4357688"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1 Título"/>
          <p:cNvSpPr txBox="1">
            <a:spLocks/>
          </p:cNvSpPr>
          <p:nvPr/>
        </p:nvSpPr>
        <p:spPr>
          <a:xfrm>
            <a:off x="5857884" y="3857628"/>
            <a:ext cx="2643206" cy="71438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p>
            <a:pPr lvl="0" algn="ctr">
              <a:spcBef>
                <a:spcPct val="0"/>
              </a:spcBef>
              <a:defRPr/>
            </a:pPr>
            <a:r>
              <a:rPr lang="es-CO" sz="20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Tabla de Frecuencias</a:t>
            </a:r>
          </a:p>
          <a:p>
            <a:pPr lvl="0" algn="ctr">
              <a:spcBef>
                <a:spcPct val="0"/>
              </a:spcBef>
              <a:defRPr/>
            </a:pPr>
            <a:r>
              <a:rPr lang="es-CO"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(Variable Discreta)</a:t>
            </a:r>
          </a:p>
        </p:txBody>
      </p:sp>
      <p:sp>
        <p:nvSpPr>
          <p:cNvPr id="21" name="20 Flecha derecha"/>
          <p:cNvSpPr/>
          <p:nvPr/>
        </p:nvSpPr>
        <p:spPr>
          <a:xfrm>
            <a:off x="3929058" y="2786058"/>
            <a:ext cx="428628" cy="35719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22" name="21 Flecha derecha"/>
          <p:cNvSpPr/>
          <p:nvPr/>
        </p:nvSpPr>
        <p:spPr>
          <a:xfrm>
            <a:off x="5143504" y="4071942"/>
            <a:ext cx="428628" cy="35719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s-ES"/>
          </a:p>
        </p:txBody>
      </p:sp>
      <p:sp>
        <p:nvSpPr>
          <p:cNvPr id="23" name="22 Flecha derecha"/>
          <p:cNvSpPr/>
          <p:nvPr/>
        </p:nvSpPr>
        <p:spPr>
          <a:xfrm>
            <a:off x="5357818" y="5429264"/>
            <a:ext cx="428628" cy="35719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4067358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Varianza</a:t>
            </a:r>
          </a:p>
        </p:txBody>
      </p:sp>
      <p:sp>
        <p:nvSpPr>
          <p:cNvPr id="7" name="6 Rectángulo"/>
          <p:cNvSpPr/>
          <p:nvPr/>
        </p:nvSpPr>
        <p:spPr>
          <a:xfrm>
            <a:off x="642910" y="1500174"/>
            <a:ext cx="8001056" cy="1323439"/>
          </a:xfrm>
          <a:prstGeom prst="rect">
            <a:avLst/>
          </a:prstGeom>
        </p:spPr>
        <p:txBody>
          <a:bodyPr wrap="square">
            <a:spAutoFit/>
          </a:bodyPr>
          <a:lstStyle/>
          <a:p>
            <a:pPr algn="just"/>
            <a:r>
              <a:rPr lang="es-ES" sz="2000" b="1" dirty="0" smtClean="0">
                <a:latin typeface="Times New Roman" pitchFamily="18" charset="0"/>
                <a:cs typeface="Times New Roman" pitchFamily="18" charset="0"/>
              </a:rPr>
              <a:t>Varianza: </a:t>
            </a:r>
          </a:p>
          <a:p>
            <a:pPr algn="just"/>
            <a:r>
              <a:rPr lang="es-ES" sz="2000" dirty="0" smtClean="0">
                <a:latin typeface="Times New Roman" pitchFamily="18" charset="0"/>
                <a:cs typeface="Times New Roman" pitchFamily="18" charset="0"/>
              </a:rPr>
              <a:t>Promedio del cuadrado de las desviaciones respecto a su Media. Dado las unidades es difícil de interpretar, por eso se utiliza frecuentemente la desviación estándar, se calcula como la raíz cuadrada positiva de la varianza.</a:t>
            </a:r>
          </a:p>
        </p:txBody>
      </p:sp>
      <p:sp>
        <p:nvSpPr>
          <p:cNvPr id="12" name="1 Título"/>
          <p:cNvSpPr txBox="1">
            <a:spLocks/>
          </p:cNvSpPr>
          <p:nvPr/>
        </p:nvSpPr>
        <p:spPr>
          <a:xfrm>
            <a:off x="642910" y="2836858"/>
            <a:ext cx="2357454" cy="1235084"/>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endPar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14" name="1 Título"/>
          <p:cNvSpPr txBox="1">
            <a:spLocks/>
          </p:cNvSpPr>
          <p:nvPr/>
        </p:nvSpPr>
        <p:spPr>
          <a:xfrm>
            <a:off x="642910" y="4357694"/>
            <a:ext cx="2928958" cy="928694"/>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p>
            <a:pPr lvl="0" algn="ctr">
              <a:spcBef>
                <a:spcPct val="0"/>
              </a:spcBef>
              <a:defRPr/>
            </a:pPr>
            <a:endPar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15" name="1 Título"/>
          <p:cNvSpPr txBox="1">
            <a:spLocks/>
          </p:cNvSpPr>
          <p:nvPr/>
        </p:nvSpPr>
        <p:spPr>
          <a:xfrm>
            <a:off x="4286248" y="3143248"/>
            <a:ext cx="2071702" cy="500066"/>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s-CO" sz="20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Datos puntuales</a:t>
            </a:r>
          </a:p>
        </p:txBody>
      </p:sp>
      <p:sp>
        <p:nvSpPr>
          <p:cNvPr id="16" name="1 Título"/>
          <p:cNvSpPr txBox="1">
            <a:spLocks/>
          </p:cNvSpPr>
          <p:nvPr/>
        </p:nvSpPr>
        <p:spPr>
          <a:xfrm>
            <a:off x="3071802" y="5500702"/>
            <a:ext cx="2643206" cy="71438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p>
            <a:pPr lvl="0" algn="ctr">
              <a:spcBef>
                <a:spcPct val="0"/>
              </a:spcBef>
              <a:defRPr/>
            </a:pPr>
            <a:r>
              <a:rPr lang="es-CO" sz="20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Desviación Estándar</a:t>
            </a:r>
            <a:endParaRPr lang="es-CO"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18" name="1 Título"/>
          <p:cNvSpPr txBox="1">
            <a:spLocks/>
          </p:cNvSpPr>
          <p:nvPr/>
        </p:nvSpPr>
        <p:spPr>
          <a:xfrm>
            <a:off x="642910" y="5500702"/>
            <a:ext cx="1357322" cy="71438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p>
            <a:pPr lvl="0" algn="ctr">
              <a:spcBef>
                <a:spcPct val="0"/>
              </a:spcBef>
              <a:defRPr/>
            </a:pPr>
            <a:endPar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20" name="1 Título"/>
          <p:cNvSpPr txBox="1">
            <a:spLocks/>
          </p:cNvSpPr>
          <p:nvPr/>
        </p:nvSpPr>
        <p:spPr>
          <a:xfrm>
            <a:off x="4929190" y="4500570"/>
            <a:ext cx="2643206" cy="71438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p>
            <a:pPr lvl="0" algn="ctr">
              <a:spcBef>
                <a:spcPct val="0"/>
              </a:spcBef>
              <a:defRPr/>
            </a:pPr>
            <a:r>
              <a:rPr lang="es-CO" sz="20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Datos agrupados</a:t>
            </a:r>
            <a:endParaRPr lang="es-CO"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21" name="20 Flecha derecha"/>
          <p:cNvSpPr/>
          <p:nvPr/>
        </p:nvSpPr>
        <p:spPr>
          <a:xfrm>
            <a:off x="3357554" y="3214686"/>
            <a:ext cx="428628" cy="35719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22" name="21 Flecha derecha"/>
          <p:cNvSpPr/>
          <p:nvPr/>
        </p:nvSpPr>
        <p:spPr>
          <a:xfrm>
            <a:off x="4071934" y="4643446"/>
            <a:ext cx="428628" cy="35719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s-ES"/>
          </a:p>
        </p:txBody>
      </p:sp>
      <p:sp>
        <p:nvSpPr>
          <p:cNvPr id="23" name="22 Flecha derecha"/>
          <p:cNvSpPr/>
          <p:nvPr/>
        </p:nvSpPr>
        <p:spPr>
          <a:xfrm>
            <a:off x="2357422" y="5715016"/>
            <a:ext cx="428628" cy="35719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graphicFrame>
        <p:nvGraphicFramePr>
          <p:cNvPr id="204805" name="Object 5"/>
          <p:cNvGraphicFramePr>
            <a:graphicFrameLocks noChangeAspect="1"/>
          </p:cNvGraphicFramePr>
          <p:nvPr/>
        </p:nvGraphicFramePr>
        <p:xfrm>
          <a:off x="731826" y="2857496"/>
          <a:ext cx="2125662" cy="1214437"/>
        </p:xfrm>
        <a:graphic>
          <a:graphicData uri="http://schemas.openxmlformats.org/presentationml/2006/ole">
            <mc:AlternateContent xmlns:mc="http://schemas.openxmlformats.org/markup-compatibility/2006">
              <mc:Choice xmlns:v="urn:schemas-microsoft-com:vml" Requires="v">
                <p:oleObj spid="_x0000_s11296" name="Equation" r:id="rId3" imgW="1066680" imgH="609480" progId="Equation.DSMT4">
                  <p:embed/>
                </p:oleObj>
              </mc:Choice>
              <mc:Fallback>
                <p:oleObj name="Equation" r:id="rId3" imgW="1066680" imgH="609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26" y="2857496"/>
                        <a:ext cx="2125662"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06" name="Object 6"/>
          <p:cNvGraphicFramePr>
            <a:graphicFrameLocks noChangeAspect="1"/>
          </p:cNvGraphicFramePr>
          <p:nvPr/>
        </p:nvGraphicFramePr>
        <p:xfrm>
          <a:off x="738180" y="4357688"/>
          <a:ext cx="2762250" cy="860425"/>
        </p:xfrm>
        <a:graphic>
          <a:graphicData uri="http://schemas.openxmlformats.org/presentationml/2006/ole">
            <mc:AlternateContent xmlns:mc="http://schemas.openxmlformats.org/markup-compatibility/2006">
              <mc:Choice xmlns:v="urn:schemas-microsoft-com:vml" Requires="v">
                <p:oleObj spid="_x0000_s11297" name="Equation" r:id="rId5" imgW="1473120" imgH="431640" progId="Equation.DSMT4">
                  <p:embed/>
                </p:oleObj>
              </mc:Choice>
              <mc:Fallback>
                <p:oleObj name="Equation" r:id="rId5" imgW="147312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0" y="4357688"/>
                        <a:ext cx="276225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07" name="Object 7"/>
          <p:cNvGraphicFramePr>
            <a:graphicFrameLocks noChangeAspect="1"/>
          </p:cNvGraphicFramePr>
          <p:nvPr/>
        </p:nvGraphicFramePr>
        <p:xfrm>
          <a:off x="785786" y="5588013"/>
          <a:ext cx="1143008" cy="508003"/>
        </p:xfrm>
        <a:graphic>
          <a:graphicData uri="http://schemas.openxmlformats.org/presentationml/2006/ole">
            <mc:AlternateContent xmlns:mc="http://schemas.openxmlformats.org/markup-compatibility/2006">
              <mc:Choice xmlns:v="urn:schemas-microsoft-com:vml" Requires="v">
                <p:oleObj spid="_x0000_s11298" name="Equation" r:id="rId7" imgW="571320" imgH="253800" progId="Equation.DSMT4">
                  <p:embed/>
                </p:oleObj>
              </mc:Choice>
              <mc:Fallback>
                <p:oleObj name="Equation" r:id="rId7" imgW="57132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786" y="5588013"/>
                        <a:ext cx="1143008" cy="50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61872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p:cNvSpPr txBox="1">
            <a:spLocks noChangeArrowheads="1"/>
          </p:cNvSpPr>
          <p:nvPr/>
        </p:nvSpPr>
        <p:spPr>
          <a:xfrm>
            <a:off x="428596" y="1214422"/>
            <a:ext cx="8229600" cy="1643074"/>
          </a:xfrm>
          <a:prstGeom prst="rect">
            <a:avLst/>
          </a:prstGeom>
        </p:spPr>
        <p:txBody>
          <a:bodyPr vert="horz" lIns="91440" tIns="45720" rIns="91440" bIns="45720" rtlCol="0">
            <a:normAutofit/>
          </a:bodyPr>
          <a:lstStyle/>
          <a:p>
            <a:pPr algn="just">
              <a:spcBef>
                <a:spcPct val="20000"/>
              </a:spcBef>
              <a:defRPr/>
            </a:pPr>
            <a:r>
              <a:rPr lang="es-CO" sz="2000" b="1" dirty="0" smtClean="0">
                <a:latin typeface="Times New Roman" pitchFamily="18" charset="0"/>
                <a:cs typeface="Times New Roman" pitchFamily="18" charset="0"/>
              </a:rPr>
              <a:t>Ejemplo</a:t>
            </a:r>
          </a:p>
          <a:p>
            <a:pPr algn="just">
              <a:spcBef>
                <a:spcPct val="20000"/>
              </a:spcBef>
              <a:defRPr/>
            </a:pPr>
            <a:r>
              <a:rPr lang="es-ES" sz="2000" dirty="0" smtClean="0">
                <a:latin typeface="Times New Roman" pitchFamily="18" charset="0"/>
                <a:cs typeface="Times New Roman" pitchFamily="18" charset="0"/>
              </a:rPr>
              <a:t>Se tiene una muestra constituida por 30 cajas de bombillas que se desean examinar determinándose el número de piezas defectuosas que contiene cada una. Los resultados se muestran a continuación:</a:t>
            </a:r>
          </a:p>
        </p:txBody>
      </p:sp>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Varianza</a:t>
            </a:r>
          </a:p>
        </p:txBody>
      </p:sp>
      <p:graphicFrame>
        <p:nvGraphicFramePr>
          <p:cNvPr id="167938" name="Object 2"/>
          <p:cNvGraphicFramePr>
            <a:graphicFrameLocks noChangeAspect="1"/>
          </p:cNvGraphicFramePr>
          <p:nvPr/>
        </p:nvGraphicFramePr>
        <p:xfrm>
          <a:off x="5296585" y="3645024"/>
          <a:ext cx="1347117" cy="428628"/>
        </p:xfrm>
        <a:graphic>
          <a:graphicData uri="http://schemas.openxmlformats.org/presentationml/2006/ole">
            <mc:AlternateContent xmlns:mc="http://schemas.openxmlformats.org/markup-compatibility/2006">
              <mc:Choice xmlns:v="urn:schemas-microsoft-com:vml" Requires="v">
                <p:oleObj spid="_x0000_s12301" name="Equation" r:id="rId3" imgW="558720" imgH="177480" progId="Equation.DSMT4">
                  <p:embed/>
                </p:oleObj>
              </mc:Choice>
              <mc:Fallback>
                <p:oleObj name="Equation" r:id="rId3" imgW="55872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585" y="3645024"/>
                        <a:ext cx="1347117"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8 Tabla"/>
          <p:cNvGraphicFramePr>
            <a:graphicFrameLocks noGrp="1"/>
          </p:cNvGraphicFramePr>
          <p:nvPr>
            <p:extLst>
              <p:ext uri="{D42A27DB-BD31-4B8C-83A1-F6EECF244321}">
                <p14:modId xmlns:p14="http://schemas.microsoft.com/office/powerpoint/2010/main" val="1246893024"/>
              </p:ext>
            </p:extLst>
          </p:nvPr>
        </p:nvGraphicFramePr>
        <p:xfrm>
          <a:off x="1115169" y="3011186"/>
          <a:ext cx="1715103" cy="2997820"/>
        </p:xfrm>
        <a:graphic>
          <a:graphicData uri="http://schemas.openxmlformats.org/drawingml/2006/table">
            <a:tbl>
              <a:tblPr firstRow="1" bandRow="1">
                <a:tableStyleId>{5C22544A-7EE6-4342-B048-85BDC9FD1C3A}</a:tableStyleId>
              </a:tblPr>
              <a:tblGrid>
                <a:gridCol w="402972">
                  <a:extLst>
                    <a:ext uri="{9D8B030D-6E8A-4147-A177-3AD203B41FA5}">
                      <a16:colId xmlns:a16="http://schemas.microsoft.com/office/drawing/2014/main" val="20000"/>
                    </a:ext>
                  </a:extLst>
                </a:gridCol>
                <a:gridCol w="557751">
                  <a:extLst>
                    <a:ext uri="{9D8B030D-6E8A-4147-A177-3AD203B41FA5}">
                      <a16:colId xmlns:a16="http://schemas.microsoft.com/office/drawing/2014/main" val="20001"/>
                    </a:ext>
                  </a:extLst>
                </a:gridCol>
                <a:gridCol w="754380">
                  <a:extLst>
                    <a:ext uri="{9D8B030D-6E8A-4147-A177-3AD203B41FA5}">
                      <a16:colId xmlns:a16="http://schemas.microsoft.com/office/drawing/2014/main" val="20002"/>
                    </a:ext>
                  </a:extLst>
                </a:gridCol>
              </a:tblGrid>
              <a:tr h="410740">
                <a:tc>
                  <a:txBody>
                    <a:bodyPr/>
                    <a:lstStyle/>
                    <a:p>
                      <a:pPr algn="ctr"/>
                      <a:r>
                        <a:rPr lang="es-CO" sz="2000" i="1" dirty="0" smtClean="0">
                          <a:latin typeface="Times New Roman" pitchFamily="18" charset="0"/>
                          <a:cs typeface="Times New Roman" pitchFamily="18" charset="0"/>
                        </a:rPr>
                        <a:t>x</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n</a:t>
                      </a:r>
                      <a:r>
                        <a:rPr lang="es-CO" sz="2000" i="1" baseline="-25000" dirty="0" smtClean="0">
                          <a:latin typeface="Times New Roman" pitchFamily="18" charset="0"/>
                          <a:cs typeface="Times New Roman" pitchFamily="18" charset="0"/>
                        </a:rPr>
                        <a:t>i</a:t>
                      </a:r>
                      <a:endParaRPr lang="es-CO" sz="2000" i="1"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f</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extLst>
                  <a:ext uri="{0D108BD9-81ED-4DB2-BD59-A6C34878D82A}">
                    <a16:rowId xmlns:a16="http://schemas.microsoft.com/office/drawing/2014/main" val="10000"/>
                  </a:ext>
                </a:extLst>
              </a:tr>
              <a:tr h="431180">
                <a:tc>
                  <a:txBody>
                    <a:bodyPr/>
                    <a:lstStyle/>
                    <a:p>
                      <a:pPr algn="ctr"/>
                      <a:r>
                        <a:rPr lang="es-CO" b="0" dirty="0" smtClean="0">
                          <a:latin typeface="Times New Roman" pitchFamily="18" charset="0"/>
                          <a:cs typeface="Times New Roman" pitchFamily="18" charset="0"/>
                        </a:rPr>
                        <a:t>0</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1"/>
                  </a:ext>
                </a:extLst>
              </a:tr>
              <a:tr h="431180">
                <a:tc>
                  <a:txBody>
                    <a:bodyPr/>
                    <a:lstStyle/>
                    <a:p>
                      <a:pPr algn="ctr"/>
                      <a:r>
                        <a:rPr lang="es-CO" b="0" dirty="0" smtClean="0">
                          <a:latin typeface="Times New Roman" pitchFamily="18" charset="0"/>
                          <a:cs typeface="Times New Roman" pitchFamily="18" charset="0"/>
                        </a:rPr>
                        <a:t>1</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2"/>
                  </a:ext>
                </a:extLst>
              </a:tr>
              <a:tr h="431180">
                <a:tc>
                  <a:txBody>
                    <a:bodyPr/>
                    <a:lstStyle/>
                    <a:p>
                      <a:pPr algn="ctr"/>
                      <a:r>
                        <a:rPr lang="es-CO" b="0" dirty="0" smtClean="0">
                          <a:latin typeface="Times New Roman" pitchFamily="18" charset="0"/>
                          <a:cs typeface="Times New Roman" pitchFamily="18" charset="0"/>
                        </a:rPr>
                        <a:t>2</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8</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3"/>
                  </a:ext>
                </a:extLst>
              </a:tr>
              <a:tr h="431180">
                <a:tc>
                  <a:txBody>
                    <a:bodyPr/>
                    <a:lstStyle/>
                    <a:p>
                      <a:pPr algn="ctr"/>
                      <a:r>
                        <a:rPr lang="es-CO" b="0" dirty="0" smtClean="0">
                          <a:latin typeface="Times New Roman" pitchFamily="18" charset="0"/>
                          <a:cs typeface="Times New Roman" pitchFamily="18" charset="0"/>
                        </a:rPr>
                        <a:t>3</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strike="noStrike" dirty="0" smtClean="0">
                          <a:latin typeface="Times New Roman" pitchFamily="18" charset="0"/>
                          <a:cs typeface="Times New Roman" pitchFamily="18" charset="0"/>
                        </a:rPr>
                        <a:t>8</a:t>
                      </a:r>
                      <a:endParaRPr lang="es-CO" strike="noStrike"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4"/>
                  </a:ext>
                </a:extLst>
              </a:tr>
              <a:tr h="431180">
                <a:tc>
                  <a:txBody>
                    <a:bodyPr/>
                    <a:lstStyle/>
                    <a:p>
                      <a:pPr algn="ctr"/>
                      <a:r>
                        <a:rPr lang="es-CO" b="0" dirty="0" smtClean="0">
                          <a:latin typeface="Times New Roman" pitchFamily="18" charset="0"/>
                          <a:cs typeface="Times New Roman" pitchFamily="18" charset="0"/>
                        </a:rPr>
                        <a:t>4</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6</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0.200</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5"/>
                  </a:ext>
                </a:extLst>
              </a:tr>
              <a:tr h="431180">
                <a:tc>
                  <a:txBody>
                    <a:bodyPr/>
                    <a:lstStyle/>
                    <a:p>
                      <a:pPr algn="ct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30</a:t>
                      </a:r>
                      <a:endParaRPr lang="es-CO"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6"/>
                  </a:ext>
                </a:extLst>
              </a:tr>
            </a:tbl>
          </a:graphicData>
        </a:graphic>
      </p:graphicFrame>
      <p:sp>
        <p:nvSpPr>
          <p:cNvPr id="10" name="9 Rectángulo"/>
          <p:cNvSpPr/>
          <p:nvPr/>
        </p:nvSpPr>
        <p:spPr>
          <a:xfrm>
            <a:off x="3357554" y="2863990"/>
            <a:ext cx="5214974" cy="707886"/>
          </a:xfrm>
          <a:prstGeom prst="rect">
            <a:avLst/>
          </a:prstGeom>
        </p:spPr>
        <p:txBody>
          <a:bodyPr wrap="square">
            <a:spAutoFit/>
          </a:bodyPr>
          <a:lstStyle/>
          <a:p>
            <a:pPr lvl="0" algn="ctr">
              <a:spcBef>
                <a:spcPct val="20000"/>
              </a:spcBef>
              <a:defRPr/>
            </a:pPr>
            <a:r>
              <a:rPr lang="es-ES" sz="2000" b="1" dirty="0" smtClean="0">
                <a:latin typeface="Times New Roman" pitchFamily="18" charset="0"/>
                <a:cs typeface="Times New Roman" pitchFamily="18" charset="0"/>
              </a:rPr>
              <a:t>¿Cuál es la varianza y la desviación del                     conjunto de datos?</a:t>
            </a:r>
          </a:p>
        </p:txBody>
      </p:sp>
    </p:spTree>
    <p:extLst>
      <p:ext uri="{BB962C8B-B14F-4D97-AF65-F5344CB8AC3E}">
        <p14:creationId xmlns:p14="http://schemas.microsoft.com/office/powerpoint/2010/main" val="2514226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p:cNvSpPr txBox="1">
            <a:spLocks noChangeArrowheads="1"/>
          </p:cNvSpPr>
          <p:nvPr/>
        </p:nvSpPr>
        <p:spPr>
          <a:xfrm>
            <a:off x="428596" y="1214422"/>
            <a:ext cx="8229600" cy="1643074"/>
          </a:xfrm>
          <a:prstGeom prst="rect">
            <a:avLst/>
          </a:prstGeom>
        </p:spPr>
        <p:txBody>
          <a:bodyPr vert="horz" lIns="91440" tIns="45720" rIns="91440" bIns="45720" rtlCol="0">
            <a:normAutofit/>
          </a:bodyPr>
          <a:lstStyle/>
          <a:p>
            <a:pPr algn="just">
              <a:spcBef>
                <a:spcPct val="20000"/>
              </a:spcBef>
              <a:defRPr/>
            </a:pPr>
            <a:r>
              <a:rPr lang="es-CO" sz="2000" b="1" dirty="0" smtClean="0">
                <a:latin typeface="Times New Roman" pitchFamily="18" charset="0"/>
                <a:cs typeface="Times New Roman" pitchFamily="18" charset="0"/>
              </a:rPr>
              <a:t>Ejemplo</a:t>
            </a:r>
          </a:p>
          <a:p>
            <a:pPr algn="just">
              <a:spcBef>
                <a:spcPct val="20000"/>
              </a:spcBef>
              <a:defRPr/>
            </a:pPr>
            <a:r>
              <a:rPr lang="es-ES" sz="2000" dirty="0" smtClean="0">
                <a:latin typeface="Times New Roman" pitchFamily="18" charset="0"/>
                <a:cs typeface="Times New Roman" pitchFamily="18" charset="0"/>
              </a:rPr>
              <a:t>Se tiene una muestra constituida por 30 cajas de bombillas que se desean examinar determinándose el número de piezas defectuosas que contiene cada una. Los resultados se muestran a continuación:</a:t>
            </a:r>
          </a:p>
        </p:txBody>
      </p:sp>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Varianza</a:t>
            </a:r>
          </a:p>
        </p:txBody>
      </p:sp>
      <p:graphicFrame>
        <p:nvGraphicFramePr>
          <p:cNvPr id="167938" name="Object 2"/>
          <p:cNvGraphicFramePr>
            <a:graphicFrameLocks noChangeAspect="1"/>
          </p:cNvGraphicFramePr>
          <p:nvPr/>
        </p:nvGraphicFramePr>
        <p:xfrm>
          <a:off x="5296585" y="3643314"/>
          <a:ext cx="1347117" cy="428628"/>
        </p:xfrm>
        <a:graphic>
          <a:graphicData uri="http://schemas.openxmlformats.org/presentationml/2006/ole">
            <mc:AlternateContent xmlns:mc="http://schemas.openxmlformats.org/markup-compatibility/2006">
              <mc:Choice xmlns:v="urn:schemas-microsoft-com:vml" Requires="v">
                <p:oleObj spid="_x0000_s13347" name="Equation" r:id="rId3" imgW="558720" imgH="177480" progId="Equation.DSMT4">
                  <p:embed/>
                </p:oleObj>
              </mc:Choice>
              <mc:Fallback>
                <p:oleObj name="Equation" r:id="rId3" imgW="55872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585" y="3643314"/>
                        <a:ext cx="1347117"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8 Tabla"/>
          <p:cNvGraphicFramePr>
            <a:graphicFrameLocks noGrp="1"/>
          </p:cNvGraphicFramePr>
          <p:nvPr>
            <p:extLst>
              <p:ext uri="{D42A27DB-BD31-4B8C-83A1-F6EECF244321}">
                <p14:modId xmlns:p14="http://schemas.microsoft.com/office/powerpoint/2010/main" val="3469754501"/>
              </p:ext>
            </p:extLst>
          </p:nvPr>
        </p:nvGraphicFramePr>
        <p:xfrm>
          <a:off x="1073980" y="3250083"/>
          <a:ext cx="1715103" cy="2997820"/>
        </p:xfrm>
        <a:graphic>
          <a:graphicData uri="http://schemas.openxmlformats.org/drawingml/2006/table">
            <a:tbl>
              <a:tblPr firstRow="1" bandRow="1">
                <a:tableStyleId>{5C22544A-7EE6-4342-B048-85BDC9FD1C3A}</a:tableStyleId>
              </a:tblPr>
              <a:tblGrid>
                <a:gridCol w="402972">
                  <a:extLst>
                    <a:ext uri="{9D8B030D-6E8A-4147-A177-3AD203B41FA5}">
                      <a16:colId xmlns:a16="http://schemas.microsoft.com/office/drawing/2014/main" val="20000"/>
                    </a:ext>
                  </a:extLst>
                </a:gridCol>
                <a:gridCol w="557751">
                  <a:extLst>
                    <a:ext uri="{9D8B030D-6E8A-4147-A177-3AD203B41FA5}">
                      <a16:colId xmlns:a16="http://schemas.microsoft.com/office/drawing/2014/main" val="20001"/>
                    </a:ext>
                  </a:extLst>
                </a:gridCol>
                <a:gridCol w="754380">
                  <a:extLst>
                    <a:ext uri="{9D8B030D-6E8A-4147-A177-3AD203B41FA5}">
                      <a16:colId xmlns:a16="http://schemas.microsoft.com/office/drawing/2014/main" val="20002"/>
                    </a:ext>
                  </a:extLst>
                </a:gridCol>
              </a:tblGrid>
              <a:tr h="410740">
                <a:tc>
                  <a:txBody>
                    <a:bodyPr/>
                    <a:lstStyle/>
                    <a:p>
                      <a:pPr algn="ctr"/>
                      <a:r>
                        <a:rPr lang="es-CO" sz="2000" i="1" dirty="0" smtClean="0">
                          <a:latin typeface="Times New Roman" pitchFamily="18" charset="0"/>
                          <a:cs typeface="Times New Roman" pitchFamily="18" charset="0"/>
                        </a:rPr>
                        <a:t>x</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n</a:t>
                      </a:r>
                      <a:r>
                        <a:rPr lang="es-CO" sz="2000" i="1" baseline="-25000" dirty="0" smtClean="0">
                          <a:latin typeface="Times New Roman" pitchFamily="18" charset="0"/>
                          <a:cs typeface="Times New Roman" pitchFamily="18" charset="0"/>
                        </a:rPr>
                        <a:t>i</a:t>
                      </a:r>
                      <a:endParaRPr lang="es-CO" sz="2000" i="1"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f</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extLst>
                  <a:ext uri="{0D108BD9-81ED-4DB2-BD59-A6C34878D82A}">
                    <a16:rowId xmlns:a16="http://schemas.microsoft.com/office/drawing/2014/main" val="10000"/>
                  </a:ext>
                </a:extLst>
              </a:tr>
              <a:tr h="431180">
                <a:tc>
                  <a:txBody>
                    <a:bodyPr/>
                    <a:lstStyle/>
                    <a:p>
                      <a:pPr algn="ctr"/>
                      <a:r>
                        <a:rPr lang="es-CO" b="0" dirty="0" smtClean="0">
                          <a:latin typeface="Times New Roman" pitchFamily="18" charset="0"/>
                          <a:cs typeface="Times New Roman" pitchFamily="18" charset="0"/>
                        </a:rPr>
                        <a:t>0</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1"/>
                  </a:ext>
                </a:extLst>
              </a:tr>
              <a:tr h="431180">
                <a:tc>
                  <a:txBody>
                    <a:bodyPr/>
                    <a:lstStyle/>
                    <a:p>
                      <a:pPr algn="ctr"/>
                      <a:r>
                        <a:rPr lang="es-CO" b="0" dirty="0" smtClean="0">
                          <a:latin typeface="Times New Roman" pitchFamily="18" charset="0"/>
                          <a:cs typeface="Times New Roman" pitchFamily="18" charset="0"/>
                        </a:rPr>
                        <a:t>1</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2"/>
                  </a:ext>
                </a:extLst>
              </a:tr>
              <a:tr h="431180">
                <a:tc>
                  <a:txBody>
                    <a:bodyPr/>
                    <a:lstStyle/>
                    <a:p>
                      <a:pPr algn="ctr"/>
                      <a:r>
                        <a:rPr lang="es-CO" b="0" dirty="0" smtClean="0">
                          <a:latin typeface="Times New Roman" pitchFamily="18" charset="0"/>
                          <a:cs typeface="Times New Roman" pitchFamily="18" charset="0"/>
                        </a:rPr>
                        <a:t>2</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8</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3"/>
                  </a:ext>
                </a:extLst>
              </a:tr>
              <a:tr h="431180">
                <a:tc>
                  <a:txBody>
                    <a:bodyPr/>
                    <a:lstStyle/>
                    <a:p>
                      <a:pPr algn="ctr"/>
                      <a:r>
                        <a:rPr lang="es-CO" b="0" dirty="0" smtClean="0">
                          <a:latin typeface="Times New Roman" pitchFamily="18" charset="0"/>
                          <a:cs typeface="Times New Roman" pitchFamily="18" charset="0"/>
                        </a:rPr>
                        <a:t>3</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strike="noStrike" dirty="0" smtClean="0">
                          <a:latin typeface="Times New Roman" pitchFamily="18" charset="0"/>
                          <a:cs typeface="Times New Roman" pitchFamily="18" charset="0"/>
                        </a:rPr>
                        <a:t>8</a:t>
                      </a:r>
                      <a:endParaRPr lang="es-CO" strike="noStrike"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4"/>
                  </a:ext>
                </a:extLst>
              </a:tr>
              <a:tr h="431180">
                <a:tc>
                  <a:txBody>
                    <a:bodyPr/>
                    <a:lstStyle/>
                    <a:p>
                      <a:pPr algn="ctr"/>
                      <a:r>
                        <a:rPr lang="es-CO" b="0" dirty="0" smtClean="0">
                          <a:latin typeface="Times New Roman" pitchFamily="18" charset="0"/>
                          <a:cs typeface="Times New Roman" pitchFamily="18" charset="0"/>
                        </a:rPr>
                        <a:t>4</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6</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0.200</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5"/>
                  </a:ext>
                </a:extLst>
              </a:tr>
              <a:tr h="431180">
                <a:tc>
                  <a:txBody>
                    <a:bodyPr/>
                    <a:lstStyle/>
                    <a:p>
                      <a:pPr algn="ct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30</a:t>
                      </a:r>
                      <a:endParaRPr lang="es-CO"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6"/>
                  </a:ext>
                </a:extLst>
              </a:tr>
            </a:tbl>
          </a:graphicData>
        </a:graphic>
      </p:graphicFrame>
      <p:sp>
        <p:nvSpPr>
          <p:cNvPr id="10" name="9 Rectángulo"/>
          <p:cNvSpPr/>
          <p:nvPr/>
        </p:nvSpPr>
        <p:spPr>
          <a:xfrm>
            <a:off x="3357554" y="2863990"/>
            <a:ext cx="5214974" cy="707886"/>
          </a:xfrm>
          <a:prstGeom prst="rect">
            <a:avLst/>
          </a:prstGeom>
        </p:spPr>
        <p:txBody>
          <a:bodyPr wrap="square">
            <a:spAutoFit/>
          </a:bodyPr>
          <a:lstStyle/>
          <a:p>
            <a:pPr lvl="0" algn="ctr">
              <a:spcBef>
                <a:spcPct val="20000"/>
              </a:spcBef>
              <a:defRPr/>
            </a:pPr>
            <a:r>
              <a:rPr lang="es-ES" sz="2000" b="1" dirty="0" smtClean="0">
                <a:latin typeface="Times New Roman" pitchFamily="18" charset="0"/>
                <a:cs typeface="Times New Roman" pitchFamily="18" charset="0"/>
              </a:rPr>
              <a:t>¿Cuál es la varianza y la desviación del                     conjunto de datos?</a:t>
            </a:r>
          </a:p>
        </p:txBody>
      </p:sp>
      <p:graphicFrame>
        <p:nvGraphicFramePr>
          <p:cNvPr id="247811" name="Object 3"/>
          <p:cNvGraphicFramePr>
            <a:graphicFrameLocks noChangeAspect="1"/>
          </p:cNvGraphicFramePr>
          <p:nvPr/>
        </p:nvGraphicFramePr>
        <p:xfrm>
          <a:off x="4168775" y="4214813"/>
          <a:ext cx="4022725" cy="860425"/>
        </p:xfrm>
        <a:graphic>
          <a:graphicData uri="http://schemas.openxmlformats.org/presentationml/2006/ole">
            <mc:AlternateContent xmlns:mc="http://schemas.openxmlformats.org/markup-compatibility/2006">
              <mc:Choice xmlns:v="urn:schemas-microsoft-com:vml" Requires="v">
                <p:oleObj spid="_x0000_s13348" name="Equation" r:id="rId5" imgW="2019240" imgH="431640" progId="Equation.DSMT4">
                  <p:embed/>
                </p:oleObj>
              </mc:Choice>
              <mc:Fallback>
                <p:oleObj name="Equation" r:id="rId5" imgW="201924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8775" y="4214813"/>
                        <a:ext cx="402272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7812" name="Object 4"/>
          <p:cNvGraphicFramePr>
            <a:graphicFrameLocks noChangeAspect="1"/>
          </p:cNvGraphicFramePr>
          <p:nvPr/>
        </p:nvGraphicFramePr>
        <p:xfrm>
          <a:off x="4408488" y="5494355"/>
          <a:ext cx="3541712" cy="506413"/>
        </p:xfrm>
        <a:graphic>
          <a:graphicData uri="http://schemas.openxmlformats.org/presentationml/2006/ole">
            <mc:AlternateContent xmlns:mc="http://schemas.openxmlformats.org/markup-compatibility/2006">
              <mc:Choice xmlns:v="urn:schemas-microsoft-com:vml" Requires="v">
                <p:oleObj spid="_x0000_s13349" name="Equation" r:id="rId7" imgW="1777680" imgH="253800" progId="Equation.DSMT4">
                  <p:embed/>
                </p:oleObj>
              </mc:Choice>
              <mc:Fallback>
                <p:oleObj name="Equation" r:id="rId7" imgW="177768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8488" y="5494355"/>
                        <a:ext cx="3541712"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67747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b="1" dirty="0" smtClean="0">
                <a:effectLst>
                  <a:outerShdw blurRad="38100" dist="38100" dir="2700000" algn="tl">
                    <a:srgbClr val="000000">
                      <a:alpha val="43137"/>
                    </a:srgbClr>
                  </a:outerShdw>
                </a:effectLst>
                <a:latin typeface="Times New Roman" pitchFamily="18" charset="0"/>
                <a:cs typeface="Times New Roman" pitchFamily="18" charset="0"/>
              </a:rPr>
              <a:t>INDICADORES DE </a:t>
            </a:r>
          </a:p>
          <a:p>
            <a:pPr lvl="0" algn="ctr">
              <a:spcBef>
                <a:spcPct val="0"/>
              </a:spcBef>
              <a:defRPr/>
            </a:pPr>
            <a:r>
              <a:rPr lang="es-CO" sz="4000" b="1" dirty="0" smtClean="0">
                <a:effectLst>
                  <a:outerShdw blurRad="38100" dist="38100" dir="2700000" algn="tl">
                    <a:srgbClr val="000000">
                      <a:alpha val="43137"/>
                    </a:srgbClr>
                  </a:outerShdw>
                </a:effectLst>
                <a:latin typeface="Times New Roman" pitchFamily="18" charset="0"/>
                <a:cs typeface="Times New Roman" pitchFamily="18" charset="0"/>
              </a:rPr>
              <a:t>TENDENCIA CENTRAL</a:t>
            </a:r>
            <a:endParaRPr lang="es-ES" sz="40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1 Título"/>
          <p:cNvSpPr txBox="1">
            <a:spLocks/>
          </p:cNvSpPr>
          <p:nvPr/>
        </p:nvSpPr>
        <p:spPr>
          <a:xfrm>
            <a:off x="3071802" y="2143116"/>
            <a:ext cx="3143272"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lvl="0" algn="ctr">
              <a:spcBef>
                <a:spcPct val="0"/>
              </a:spcBef>
              <a:defRPr/>
            </a:pPr>
            <a:r>
              <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Media Aritmética</a:t>
            </a:r>
          </a:p>
        </p:txBody>
      </p:sp>
      <p:sp>
        <p:nvSpPr>
          <p:cNvPr id="10" name="1 Título"/>
          <p:cNvSpPr txBox="1">
            <a:spLocks/>
          </p:cNvSpPr>
          <p:nvPr/>
        </p:nvSpPr>
        <p:spPr>
          <a:xfrm>
            <a:off x="3071802" y="3357562"/>
            <a:ext cx="3143272"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lvl="0" algn="ctr">
              <a:spcBef>
                <a:spcPct val="0"/>
              </a:spcBef>
              <a:defRPr/>
            </a:pPr>
            <a:r>
              <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Mediana</a:t>
            </a:r>
          </a:p>
        </p:txBody>
      </p:sp>
      <p:sp>
        <p:nvSpPr>
          <p:cNvPr id="12" name="1 Título"/>
          <p:cNvSpPr txBox="1">
            <a:spLocks/>
          </p:cNvSpPr>
          <p:nvPr/>
        </p:nvSpPr>
        <p:spPr>
          <a:xfrm>
            <a:off x="3071802" y="4714884"/>
            <a:ext cx="3143272" cy="78581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lvl="0" algn="ctr">
              <a:spcBef>
                <a:spcPct val="0"/>
              </a:spcBef>
              <a:defRPr/>
            </a:pPr>
            <a:r>
              <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Moda</a:t>
            </a:r>
          </a:p>
        </p:txBody>
      </p:sp>
    </p:spTree>
    <p:extLst>
      <p:ext uri="{BB962C8B-B14F-4D97-AF65-F5344CB8AC3E}">
        <p14:creationId xmlns:p14="http://schemas.microsoft.com/office/powerpoint/2010/main" val="1992907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Coeficiente de Variación</a:t>
            </a:r>
          </a:p>
        </p:txBody>
      </p:sp>
      <p:sp>
        <p:nvSpPr>
          <p:cNvPr id="7" name="6 Rectángulo"/>
          <p:cNvSpPr/>
          <p:nvPr/>
        </p:nvSpPr>
        <p:spPr>
          <a:xfrm>
            <a:off x="1142976" y="1643050"/>
            <a:ext cx="6786610" cy="4093428"/>
          </a:xfrm>
          <a:prstGeom prst="rect">
            <a:avLst/>
          </a:prstGeom>
        </p:spPr>
        <p:txBody>
          <a:bodyPr wrap="square">
            <a:spAutoFit/>
          </a:bodyPr>
          <a:lstStyle/>
          <a:p>
            <a:r>
              <a:rPr lang="es-ES" sz="2000" b="1" dirty="0" smtClean="0">
                <a:latin typeface="Times New Roman" pitchFamily="18" charset="0"/>
                <a:cs typeface="Times New Roman" pitchFamily="18" charset="0"/>
              </a:rPr>
              <a:t>Coeficiente de Variación:</a:t>
            </a:r>
          </a:p>
          <a:p>
            <a:r>
              <a:rPr lang="es-ES" sz="2000" dirty="0" smtClean="0">
                <a:latin typeface="Times New Roman" pitchFamily="18" charset="0"/>
                <a:cs typeface="Times New Roman" pitchFamily="18" charset="0"/>
              </a:rPr>
              <a:t>Razón entre la desviación estándar y la media.</a:t>
            </a:r>
          </a:p>
          <a:p>
            <a:endParaRPr lang="es-ES" sz="2000" dirty="0" smtClean="0">
              <a:latin typeface="Times New Roman" pitchFamily="18" charset="0"/>
              <a:cs typeface="Times New Roman" pitchFamily="18" charset="0"/>
            </a:endParaRPr>
          </a:p>
          <a:p>
            <a:endParaRPr lang="es-ES" sz="2000" dirty="0" smtClean="0">
              <a:latin typeface="Times New Roman" pitchFamily="18" charset="0"/>
              <a:cs typeface="Times New Roman" pitchFamily="18" charset="0"/>
            </a:endParaRPr>
          </a:p>
          <a:p>
            <a:endParaRPr lang="es-ES" sz="2000" dirty="0" smtClean="0">
              <a:latin typeface="Times New Roman" pitchFamily="18" charset="0"/>
              <a:cs typeface="Times New Roman" pitchFamily="18" charset="0"/>
            </a:endParaRPr>
          </a:p>
          <a:p>
            <a:endParaRPr lang="es-ES" sz="2000" dirty="0" smtClean="0">
              <a:latin typeface="Times New Roman" pitchFamily="18" charset="0"/>
              <a:cs typeface="Times New Roman" pitchFamily="18" charset="0"/>
            </a:endParaRPr>
          </a:p>
          <a:p>
            <a:endParaRPr lang="es-ES" sz="2000" dirty="0" smtClean="0">
              <a:latin typeface="Times New Roman" pitchFamily="18" charset="0"/>
              <a:cs typeface="Times New Roman" pitchFamily="18" charset="0"/>
            </a:endParaRPr>
          </a:p>
          <a:p>
            <a:r>
              <a:rPr lang="es-ES" sz="2000" dirty="0" smtClean="0"/>
              <a:t>También se la denomina variabilidad relativa.</a:t>
            </a:r>
          </a:p>
          <a:p>
            <a:endParaRPr lang="es-ES" sz="2000" dirty="0" smtClean="0"/>
          </a:p>
          <a:p>
            <a:endParaRPr lang="es-ES" sz="2000" dirty="0" smtClean="0"/>
          </a:p>
          <a:p>
            <a:pPr>
              <a:buFont typeface="Wingdings" pitchFamily="2" charset="2"/>
              <a:buChar char="Ø"/>
            </a:pPr>
            <a:r>
              <a:rPr lang="es-ES" sz="2000" dirty="0" smtClean="0"/>
              <a:t> Interesante para comparar la variabilidad de diferentes </a:t>
            </a:r>
          </a:p>
          <a:p>
            <a:r>
              <a:rPr lang="es-ES" sz="2000" dirty="0" smtClean="0"/>
              <a:t>     variables.</a:t>
            </a:r>
          </a:p>
          <a:p>
            <a:endParaRPr lang="es-ES" sz="2000" dirty="0" smtClean="0"/>
          </a:p>
        </p:txBody>
      </p:sp>
      <p:sp>
        <p:nvSpPr>
          <p:cNvPr id="10" name="9 CuadroTexto"/>
          <p:cNvSpPr txBox="1"/>
          <p:nvPr/>
        </p:nvSpPr>
        <p:spPr>
          <a:xfrm>
            <a:off x="3571868" y="2571744"/>
            <a:ext cx="1428760" cy="104644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s-CO" sz="2200" dirty="0" smtClean="0">
              <a:latin typeface="Times New Roman" pitchFamily="18" charset="0"/>
              <a:cs typeface="Times New Roman" pitchFamily="18" charset="0"/>
            </a:endParaRPr>
          </a:p>
          <a:p>
            <a:pPr algn="ctr"/>
            <a:endParaRPr lang="es-CO" sz="2200" dirty="0" smtClean="0">
              <a:latin typeface="Times New Roman" pitchFamily="18" charset="0"/>
              <a:cs typeface="Times New Roman" pitchFamily="18" charset="0"/>
            </a:endParaRPr>
          </a:p>
          <a:p>
            <a:pPr algn="ctr"/>
            <a:endParaRPr lang="es-CO" dirty="0" smtClean="0">
              <a:latin typeface="Times New Roman" pitchFamily="18" charset="0"/>
              <a:cs typeface="Times New Roman" pitchFamily="18" charset="0"/>
            </a:endParaRPr>
          </a:p>
        </p:txBody>
      </p:sp>
      <p:graphicFrame>
        <p:nvGraphicFramePr>
          <p:cNvPr id="123906" name="Object 2"/>
          <p:cNvGraphicFramePr>
            <a:graphicFrameLocks noChangeAspect="1"/>
          </p:cNvGraphicFramePr>
          <p:nvPr/>
        </p:nvGraphicFramePr>
        <p:xfrm>
          <a:off x="3740144" y="2719388"/>
          <a:ext cx="1071563" cy="792162"/>
        </p:xfrm>
        <a:graphic>
          <a:graphicData uri="http://schemas.openxmlformats.org/presentationml/2006/ole">
            <mc:AlternateContent xmlns:mc="http://schemas.openxmlformats.org/markup-compatibility/2006">
              <mc:Choice xmlns:v="urn:schemas-microsoft-com:vml" Requires="v">
                <p:oleObj spid="_x0000_s14349" name="Equation" r:id="rId3" imgW="533160" imgH="393480" progId="Equation.DSMT4">
                  <p:embed/>
                </p:oleObj>
              </mc:Choice>
              <mc:Fallback>
                <p:oleObj name="Equation" r:id="rId3" imgW="5331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144" y="2719388"/>
                        <a:ext cx="10715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27878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Coeficiente de Variación</a:t>
            </a:r>
          </a:p>
        </p:txBody>
      </p:sp>
      <p:graphicFrame>
        <p:nvGraphicFramePr>
          <p:cNvPr id="167938" name="Object 2"/>
          <p:cNvGraphicFramePr>
            <a:graphicFrameLocks noChangeAspect="1"/>
          </p:cNvGraphicFramePr>
          <p:nvPr/>
        </p:nvGraphicFramePr>
        <p:xfrm>
          <a:off x="692547" y="4635500"/>
          <a:ext cx="2727325" cy="390525"/>
        </p:xfrm>
        <a:graphic>
          <a:graphicData uri="http://schemas.openxmlformats.org/presentationml/2006/ole">
            <mc:AlternateContent xmlns:mc="http://schemas.openxmlformats.org/markup-compatibility/2006">
              <mc:Choice xmlns:v="urn:schemas-microsoft-com:vml" Requires="v">
                <p:oleObj spid="_x0000_s15384" name="Equation" r:id="rId3" imgW="1422360" imgH="203040" progId="Equation.DSMT4">
                  <p:embed/>
                </p:oleObj>
              </mc:Choice>
              <mc:Fallback>
                <p:oleObj name="Equation" r:id="rId3" imgW="14223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547" y="4635500"/>
                        <a:ext cx="27273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13 Rectángulo"/>
          <p:cNvSpPr/>
          <p:nvPr/>
        </p:nvSpPr>
        <p:spPr>
          <a:xfrm>
            <a:off x="3857620" y="5774312"/>
            <a:ext cx="4733732" cy="43088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s-ES" sz="2200" b="1" dirty="0" smtClean="0">
                <a:latin typeface="Times New Roman" pitchFamily="18" charset="0"/>
                <a:cs typeface="Times New Roman" pitchFamily="18" charset="0"/>
              </a:rPr>
              <a:t>¿Cuál es el CV del conjunto de datos?</a:t>
            </a:r>
            <a:endParaRPr lang="es-ES" sz="2200" dirty="0"/>
          </a:p>
        </p:txBody>
      </p:sp>
      <p:graphicFrame>
        <p:nvGraphicFramePr>
          <p:cNvPr id="15" name="14 Tabla"/>
          <p:cNvGraphicFramePr>
            <a:graphicFrameLocks noGrp="1"/>
          </p:cNvGraphicFramePr>
          <p:nvPr>
            <p:extLst>
              <p:ext uri="{D42A27DB-BD31-4B8C-83A1-F6EECF244321}">
                <p14:modId xmlns:p14="http://schemas.microsoft.com/office/powerpoint/2010/main" val="305284238"/>
              </p:ext>
            </p:extLst>
          </p:nvPr>
        </p:nvGraphicFramePr>
        <p:xfrm>
          <a:off x="5643310" y="1428270"/>
          <a:ext cx="1415245" cy="2462310"/>
        </p:xfrm>
        <a:graphic>
          <a:graphicData uri="http://schemas.openxmlformats.org/drawingml/2006/table">
            <a:tbl>
              <a:tblPr firstRow="1" bandRow="1">
                <a:tableStyleId>{5C22544A-7EE6-4342-B048-85BDC9FD1C3A}</a:tableStyleId>
              </a:tblPr>
              <a:tblGrid>
                <a:gridCol w="432490">
                  <a:extLst>
                    <a:ext uri="{9D8B030D-6E8A-4147-A177-3AD203B41FA5}">
                      <a16:colId xmlns:a16="http://schemas.microsoft.com/office/drawing/2014/main" val="20000"/>
                    </a:ext>
                  </a:extLst>
                </a:gridCol>
                <a:gridCol w="494274">
                  <a:extLst>
                    <a:ext uri="{9D8B030D-6E8A-4147-A177-3AD203B41FA5}">
                      <a16:colId xmlns:a16="http://schemas.microsoft.com/office/drawing/2014/main" val="20001"/>
                    </a:ext>
                  </a:extLst>
                </a:gridCol>
                <a:gridCol w="488481">
                  <a:extLst>
                    <a:ext uri="{9D8B030D-6E8A-4147-A177-3AD203B41FA5}">
                      <a16:colId xmlns:a16="http://schemas.microsoft.com/office/drawing/2014/main" val="20002"/>
                    </a:ext>
                  </a:extLst>
                </a:gridCol>
              </a:tblGrid>
              <a:tr h="393626">
                <a:tc>
                  <a:txBody>
                    <a:bodyPr/>
                    <a:lstStyle/>
                    <a:p>
                      <a:pPr algn="ctr"/>
                      <a:r>
                        <a:rPr lang="es-CO" sz="2000" i="1" dirty="0" smtClean="0">
                          <a:latin typeface="Times New Roman" pitchFamily="18" charset="0"/>
                          <a:cs typeface="Times New Roman" pitchFamily="18" charset="0"/>
                        </a:rPr>
                        <a:t>x</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n</a:t>
                      </a:r>
                      <a:r>
                        <a:rPr lang="es-CO" sz="2000" i="1" baseline="-25000" dirty="0" smtClean="0">
                          <a:latin typeface="Times New Roman" pitchFamily="18" charset="0"/>
                          <a:cs typeface="Times New Roman" pitchFamily="18" charset="0"/>
                        </a:rPr>
                        <a:t>i</a:t>
                      </a:r>
                      <a:endParaRPr lang="es-CO" sz="2000" i="1"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f</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extLst>
                  <a:ext uri="{0D108BD9-81ED-4DB2-BD59-A6C34878D82A}">
                    <a16:rowId xmlns:a16="http://schemas.microsoft.com/office/drawing/2014/main" val="10000"/>
                  </a:ext>
                </a:extLst>
              </a:tr>
              <a:tr h="413214">
                <a:tc>
                  <a:txBody>
                    <a:bodyPr/>
                    <a:lstStyle/>
                    <a:p>
                      <a:pPr algn="ctr"/>
                      <a:r>
                        <a:rPr lang="es-CO" dirty="0" smtClean="0">
                          <a:latin typeface="Times New Roman" pitchFamily="18" charset="0"/>
                          <a:cs typeface="Times New Roman" pitchFamily="18" charset="0"/>
                        </a:rPr>
                        <a:t>1</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1</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0.1</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1"/>
                  </a:ext>
                </a:extLst>
              </a:tr>
              <a:tr h="413214">
                <a:tc>
                  <a:txBody>
                    <a:bodyPr/>
                    <a:lstStyle/>
                    <a:p>
                      <a:pPr algn="ctr"/>
                      <a:r>
                        <a:rPr lang="es-CO" dirty="0" smtClean="0">
                          <a:latin typeface="Times New Roman" pitchFamily="18" charset="0"/>
                          <a:cs typeface="Times New Roman" pitchFamily="18" charset="0"/>
                        </a:rPr>
                        <a:t>2</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0.4</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2"/>
                  </a:ext>
                </a:extLst>
              </a:tr>
              <a:tr h="413214">
                <a:tc>
                  <a:txBody>
                    <a:bodyPr/>
                    <a:lstStyle/>
                    <a:p>
                      <a:pPr algn="ctr"/>
                      <a:r>
                        <a:rPr lang="es-CO" dirty="0" smtClean="0">
                          <a:latin typeface="Times New Roman" pitchFamily="18" charset="0"/>
                          <a:cs typeface="Times New Roman" pitchFamily="18" charset="0"/>
                        </a:rPr>
                        <a:t>3</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0.4</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3"/>
                  </a:ext>
                </a:extLst>
              </a:tr>
              <a:tr h="413214">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strike="noStrike" dirty="0" smtClean="0">
                          <a:latin typeface="Times New Roman" pitchFamily="18" charset="0"/>
                          <a:cs typeface="Times New Roman" pitchFamily="18" charset="0"/>
                        </a:rPr>
                        <a:t>1</a:t>
                      </a:r>
                      <a:endParaRPr lang="es-CO" strike="noStrike"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0.1</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4"/>
                  </a:ext>
                </a:extLst>
              </a:tr>
              <a:tr h="413214">
                <a:tc>
                  <a:txBody>
                    <a:bodyPr/>
                    <a:lstStyle/>
                    <a:p>
                      <a:pPr algn="ct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5"/>
                  </a:ext>
                </a:extLst>
              </a:tr>
            </a:tbl>
          </a:graphicData>
        </a:graphic>
      </p:graphicFrame>
      <p:graphicFrame>
        <p:nvGraphicFramePr>
          <p:cNvPr id="171014" name="Object 6"/>
          <p:cNvGraphicFramePr>
            <a:graphicFrameLocks noChangeAspect="1"/>
          </p:cNvGraphicFramePr>
          <p:nvPr/>
        </p:nvGraphicFramePr>
        <p:xfrm>
          <a:off x="5292080" y="4077072"/>
          <a:ext cx="2135187" cy="360363"/>
        </p:xfrm>
        <a:graphic>
          <a:graphicData uri="http://schemas.openxmlformats.org/presentationml/2006/ole">
            <mc:AlternateContent xmlns:mc="http://schemas.openxmlformats.org/markup-compatibility/2006">
              <mc:Choice xmlns:v="urn:schemas-microsoft-com:vml" Requires="v">
                <p:oleObj spid="_x0000_s15385" name="Equation" r:id="rId5" imgW="1206360" imgH="203040" progId="Equation.DSMT4">
                  <p:embed/>
                </p:oleObj>
              </mc:Choice>
              <mc:Fallback>
                <p:oleObj name="Equation" r:id="rId5" imgW="12063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4077072"/>
                        <a:ext cx="213518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16 Tabla"/>
          <p:cNvGraphicFramePr>
            <a:graphicFrameLocks noGrp="1"/>
          </p:cNvGraphicFramePr>
          <p:nvPr>
            <p:extLst>
              <p:ext uri="{D42A27DB-BD31-4B8C-83A1-F6EECF244321}">
                <p14:modId xmlns:p14="http://schemas.microsoft.com/office/powerpoint/2010/main" val="842360159"/>
              </p:ext>
            </p:extLst>
          </p:nvPr>
        </p:nvGraphicFramePr>
        <p:xfrm>
          <a:off x="1134478" y="1439615"/>
          <a:ext cx="1715103" cy="2997820"/>
        </p:xfrm>
        <a:graphic>
          <a:graphicData uri="http://schemas.openxmlformats.org/drawingml/2006/table">
            <a:tbl>
              <a:tblPr firstRow="1" bandRow="1">
                <a:tableStyleId>{5C22544A-7EE6-4342-B048-85BDC9FD1C3A}</a:tableStyleId>
              </a:tblPr>
              <a:tblGrid>
                <a:gridCol w="402972">
                  <a:extLst>
                    <a:ext uri="{9D8B030D-6E8A-4147-A177-3AD203B41FA5}">
                      <a16:colId xmlns:a16="http://schemas.microsoft.com/office/drawing/2014/main" val="20000"/>
                    </a:ext>
                  </a:extLst>
                </a:gridCol>
                <a:gridCol w="557751">
                  <a:extLst>
                    <a:ext uri="{9D8B030D-6E8A-4147-A177-3AD203B41FA5}">
                      <a16:colId xmlns:a16="http://schemas.microsoft.com/office/drawing/2014/main" val="20001"/>
                    </a:ext>
                  </a:extLst>
                </a:gridCol>
                <a:gridCol w="754380">
                  <a:extLst>
                    <a:ext uri="{9D8B030D-6E8A-4147-A177-3AD203B41FA5}">
                      <a16:colId xmlns:a16="http://schemas.microsoft.com/office/drawing/2014/main" val="20002"/>
                    </a:ext>
                  </a:extLst>
                </a:gridCol>
              </a:tblGrid>
              <a:tr h="410740">
                <a:tc>
                  <a:txBody>
                    <a:bodyPr/>
                    <a:lstStyle/>
                    <a:p>
                      <a:pPr algn="ctr"/>
                      <a:r>
                        <a:rPr lang="es-CO" sz="2000" i="1" dirty="0" smtClean="0">
                          <a:latin typeface="Times New Roman" pitchFamily="18" charset="0"/>
                          <a:cs typeface="Times New Roman" pitchFamily="18" charset="0"/>
                        </a:rPr>
                        <a:t>x</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n</a:t>
                      </a:r>
                      <a:r>
                        <a:rPr lang="es-CO" sz="2000" i="1" baseline="-25000" dirty="0" smtClean="0">
                          <a:latin typeface="Times New Roman" pitchFamily="18" charset="0"/>
                          <a:cs typeface="Times New Roman" pitchFamily="18" charset="0"/>
                        </a:rPr>
                        <a:t>i</a:t>
                      </a:r>
                      <a:endParaRPr lang="es-CO" sz="2000" i="1"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f</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extLst>
                  <a:ext uri="{0D108BD9-81ED-4DB2-BD59-A6C34878D82A}">
                    <a16:rowId xmlns:a16="http://schemas.microsoft.com/office/drawing/2014/main" val="10000"/>
                  </a:ext>
                </a:extLst>
              </a:tr>
              <a:tr h="431180">
                <a:tc>
                  <a:txBody>
                    <a:bodyPr/>
                    <a:lstStyle/>
                    <a:p>
                      <a:pPr algn="ctr"/>
                      <a:r>
                        <a:rPr lang="es-CO" b="0" dirty="0" smtClean="0">
                          <a:latin typeface="Times New Roman" pitchFamily="18" charset="0"/>
                          <a:cs typeface="Times New Roman" pitchFamily="18" charset="0"/>
                        </a:rPr>
                        <a:t>0</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1"/>
                  </a:ext>
                </a:extLst>
              </a:tr>
              <a:tr h="431180">
                <a:tc>
                  <a:txBody>
                    <a:bodyPr/>
                    <a:lstStyle/>
                    <a:p>
                      <a:pPr algn="ctr"/>
                      <a:r>
                        <a:rPr lang="es-CO" b="0" dirty="0" smtClean="0">
                          <a:latin typeface="Times New Roman" pitchFamily="18" charset="0"/>
                          <a:cs typeface="Times New Roman" pitchFamily="18" charset="0"/>
                        </a:rPr>
                        <a:t>1</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2"/>
                  </a:ext>
                </a:extLst>
              </a:tr>
              <a:tr h="431180">
                <a:tc>
                  <a:txBody>
                    <a:bodyPr/>
                    <a:lstStyle/>
                    <a:p>
                      <a:pPr algn="ctr"/>
                      <a:r>
                        <a:rPr lang="es-CO" b="0" dirty="0" smtClean="0">
                          <a:latin typeface="Times New Roman" pitchFamily="18" charset="0"/>
                          <a:cs typeface="Times New Roman" pitchFamily="18" charset="0"/>
                        </a:rPr>
                        <a:t>2</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8</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3"/>
                  </a:ext>
                </a:extLst>
              </a:tr>
              <a:tr h="431180">
                <a:tc>
                  <a:txBody>
                    <a:bodyPr/>
                    <a:lstStyle/>
                    <a:p>
                      <a:pPr algn="ctr"/>
                      <a:r>
                        <a:rPr lang="es-CO" b="0" dirty="0" smtClean="0">
                          <a:latin typeface="Times New Roman" pitchFamily="18" charset="0"/>
                          <a:cs typeface="Times New Roman" pitchFamily="18" charset="0"/>
                        </a:rPr>
                        <a:t>3</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strike="noStrike" dirty="0" smtClean="0">
                          <a:latin typeface="Times New Roman" pitchFamily="18" charset="0"/>
                          <a:cs typeface="Times New Roman" pitchFamily="18" charset="0"/>
                        </a:rPr>
                        <a:t>8</a:t>
                      </a:r>
                      <a:endParaRPr lang="es-CO" strike="noStrike"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4"/>
                  </a:ext>
                </a:extLst>
              </a:tr>
              <a:tr h="431180">
                <a:tc>
                  <a:txBody>
                    <a:bodyPr/>
                    <a:lstStyle/>
                    <a:p>
                      <a:pPr algn="ctr"/>
                      <a:r>
                        <a:rPr lang="es-CO" b="0" dirty="0" smtClean="0">
                          <a:latin typeface="Times New Roman" pitchFamily="18" charset="0"/>
                          <a:cs typeface="Times New Roman" pitchFamily="18" charset="0"/>
                        </a:rPr>
                        <a:t>4</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6</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0.200</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5"/>
                  </a:ext>
                </a:extLst>
              </a:tr>
              <a:tr h="431180">
                <a:tc>
                  <a:txBody>
                    <a:bodyPr/>
                    <a:lstStyle/>
                    <a:p>
                      <a:pPr algn="ct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30</a:t>
                      </a:r>
                      <a:endParaRPr lang="es-CO"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00770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Coeficiente de Variación</a:t>
            </a:r>
          </a:p>
        </p:txBody>
      </p:sp>
      <p:sp>
        <p:nvSpPr>
          <p:cNvPr id="12" name="11 CuadroTexto"/>
          <p:cNvSpPr txBox="1"/>
          <p:nvPr/>
        </p:nvSpPr>
        <p:spPr>
          <a:xfrm>
            <a:off x="987400" y="5291752"/>
            <a:ext cx="2214578" cy="92333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s-CO" dirty="0" smtClean="0">
              <a:latin typeface="Times New Roman" pitchFamily="18" charset="0"/>
              <a:cs typeface="Times New Roman" pitchFamily="18" charset="0"/>
            </a:endParaRPr>
          </a:p>
          <a:p>
            <a:pPr algn="ctr"/>
            <a:endParaRPr lang="es-CO" dirty="0" smtClean="0">
              <a:latin typeface="Times New Roman" pitchFamily="18" charset="0"/>
              <a:cs typeface="Times New Roman" pitchFamily="18" charset="0"/>
            </a:endParaRPr>
          </a:p>
          <a:p>
            <a:pPr algn="ctr"/>
            <a:endParaRPr lang="es-CO" dirty="0" smtClean="0">
              <a:latin typeface="Times New Roman" pitchFamily="18" charset="0"/>
              <a:cs typeface="Times New Roman" pitchFamily="18" charset="0"/>
            </a:endParaRPr>
          </a:p>
        </p:txBody>
      </p:sp>
      <p:graphicFrame>
        <p:nvGraphicFramePr>
          <p:cNvPr id="171013" name="Object 5"/>
          <p:cNvGraphicFramePr>
            <a:graphicFrameLocks noChangeAspect="1"/>
          </p:cNvGraphicFramePr>
          <p:nvPr/>
        </p:nvGraphicFramePr>
        <p:xfrm>
          <a:off x="1130273" y="5409488"/>
          <a:ext cx="2002870" cy="714390"/>
        </p:xfrm>
        <a:graphic>
          <a:graphicData uri="http://schemas.openxmlformats.org/presentationml/2006/ole">
            <mc:AlternateContent xmlns:mc="http://schemas.openxmlformats.org/markup-compatibility/2006">
              <mc:Choice xmlns:v="urn:schemas-microsoft-com:vml" Requires="v">
                <p:oleObj spid="_x0000_s16430" name="Equation" r:id="rId3" imgW="1104840" imgH="393480" progId="Equation.DSMT4">
                  <p:embed/>
                </p:oleObj>
              </mc:Choice>
              <mc:Fallback>
                <p:oleObj name="Equation" r:id="rId3" imgW="110484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273" y="5409488"/>
                        <a:ext cx="2002870" cy="71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13 Rectángulo"/>
          <p:cNvSpPr/>
          <p:nvPr/>
        </p:nvSpPr>
        <p:spPr>
          <a:xfrm>
            <a:off x="3428992" y="5774312"/>
            <a:ext cx="5546711" cy="43088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s-ES" sz="2200" b="1" dirty="0" smtClean="0">
                <a:latin typeface="Times New Roman" pitchFamily="18" charset="0"/>
                <a:cs typeface="Times New Roman" pitchFamily="18" charset="0"/>
              </a:rPr>
              <a:t>¿Cuál conjunto de datos es mas homogéneo?</a:t>
            </a:r>
            <a:endParaRPr lang="es-ES" sz="2200" dirty="0"/>
          </a:p>
        </p:txBody>
      </p:sp>
      <p:graphicFrame>
        <p:nvGraphicFramePr>
          <p:cNvPr id="15" name="14 Tabla"/>
          <p:cNvGraphicFramePr>
            <a:graphicFrameLocks noGrp="1"/>
          </p:cNvGraphicFramePr>
          <p:nvPr>
            <p:extLst>
              <p:ext uri="{D42A27DB-BD31-4B8C-83A1-F6EECF244321}">
                <p14:modId xmlns:p14="http://schemas.microsoft.com/office/powerpoint/2010/main" val="1961500198"/>
              </p:ext>
            </p:extLst>
          </p:nvPr>
        </p:nvGraphicFramePr>
        <p:xfrm>
          <a:off x="5635071" y="1436507"/>
          <a:ext cx="1415245" cy="2462310"/>
        </p:xfrm>
        <a:graphic>
          <a:graphicData uri="http://schemas.openxmlformats.org/drawingml/2006/table">
            <a:tbl>
              <a:tblPr firstRow="1" bandRow="1">
                <a:tableStyleId>{5C22544A-7EE6-4342-B048-85BDC9FD1C3A}</a:tableStyleId>
              </a:tblPr>
              <a:tblGrid>
                <a:gridCol w="432490">
                  <a:extLst>
                    <a:ext uri="{9D8B030D-6E8A-4147-A177-3AD203B41FA5}">
                      <a16:colId xmlns:a16="http://schemas.microsoft.com/office/drawing/2014/main" val="20000"/>
                    </a:ext>
                  </a:extLst>
                </a:gridCol>
                <a:gridCol w="494274">
                  <a:extLst>
                    <a:ext uri="{9D8B030D-6E8A-4147-A177-3AD203B41FA5}">
                      <a16:colId xmlns:a16="http://schemas.microsoft.com/office/drawing/2014/main" val="20001"/>
                    </a:ext>
                  </a:extLst>
                </a:gridCol>
                <a:gridCol w="488481">
                  <a:extLst>
                    <a:ext uri="{9D8B030D-6E8A-4147-A177-3AD203B41FA5}">
                      <a16:colId xmlns:a16="http://schemas.microsoft.com/office/drawing/2014/main" val="20002"/>
                    </a:ext>
                  </a:extLst>
                </a:gridCol>
              </a:tblGrid>
              <a:tr h="393626">
                <a:tc>
                  <a:txBody>
                    <a:bodyPr/>
                    <a:lstStyle/>
                    <a:p>
                      <a:pPr algn="ctr"/>
                      <a:r>
                        <a:rPr lang="es-CO" sz="2000" i="1" dirty="0" smtClean="0">
                          <a:latin typeface="Times New Roman" pitchFamily="18" charset="0"/>
                          <a:cs typeface="Times New Roman" pitchFamily="18" charset="0"/>
                        </a:rPr>
                        <a:t>x</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n</a:t>
                      </a:r>
                      <a:r>
                        <a:rPr lang="es-CO" sz="2000" i="1" baseline="-25000" dirty="0" smtClean="0">
                          <a:latin typeface="Times New Roman" pitchFamily="18" charset="0"/>
                          <a:cs typeface="Times New Roman" pitchFamily="18" charset="0"/>
                        </a:rPr>
                        <a:t>i</a:t>
                      </a:r>
                      <a:endParaRPr lang="es-CO" sz="2000" i="1"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f</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extLst>
                  <a:ext uri="{0D108BD9-81ED-4DB2-BD59-A6C34878D82A}">
                    <a16:rowId xmlns:a16="http://schemas.microsoft.com/office/drawing/2014/main" val="10000"/>
                  </a:ext>
                </a:extLst>
              </a:tr>
              <a:tr h="413214">
                <a:tc>
                  <a:txBody>
                    <a:bodyPr/>
                    <a:lstStyle/>
                    <a:p>
                      <a:pPr algn="ctr"/>
                      <a:r>
                        <a:rPr lang="es-CO" dirty="0" smtClean="0">
                          <a:latin typeface="Times New Roman" pitchFamily="18" charset="0"/>
                          <a:cs typeface="Times New Roman" pitchFamily="18" charset="0"/>
                        </a:rPr>
                        <a:t>1</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1</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0.1</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1"/>
                  </a:ext>
                </a:extLst>
              </a:tr>
              <a:tr h="413214">
                <a:tc>
                  <a:txBody>
                    <a:bodyPr/>
                    <a:lstStyle/>
                    <a:p>
                      <a:pPr algn="ctr"/>
                      <a:r>
                        <a:rPr lang="es-CO" dirty="0" smtClean="0">
                          <a:latin typeface="Times New Roman" pitchFamily="18" charset="0"/>
                          <a:cs typeface="Times New Roman" pitchFamily="18" charset="0"/>
                        </a:rPr>
                        <a:t>2</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0.4</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2"/>
                  </a:ext>
                </a:extLst>
              </a:tr>
              <a:tr h="413214">
                <a:tc>
                  <a:txBody>
                    <a:bodyPr/>
                    <a:lstStyle/>
                    <a:p>
                      <a:pPr algn="ctr"/>
                      <a:r>
                        <a:rPr lang="es-CO" dirty="0" smtClean="0">
                          <a:latin typeface="Times New Roman" pitchFamily="18" charset="0"/>
                          <a:cs typeface="Times New Roman" pitchFamily="18" charset="0"/>
                        </a:rPr>
                        <a:t>3</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0.4</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3"/>
                  </a:ext>
                </a:extLst>
              </a:tr>
              <a:tr h="413214">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strike="noStrike" dirty="0" smtClean="0">
                          <a:latin typeface="Times New Roman" pitchFamily="18" charset="0"/>
                          <a:cs typeface="Times New Roman" pitchFamily="18" charset="0"/>
                        </a:rPr>
                        <a:t>1</a:t>
                      </a:r>
                      <a:endParaRPr lang="es-CO" strike="noStrike"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0.1</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4"/>
                  </a:ext>
                </a:extLst>
              </a:tr>
              <a:tr h="413214">
                <a:tc>
                  <a:txBody>
                    <a:bodyPr/>
                    <a:lstStyle/>
                    <a:p>
                      <a:pPr algn="ct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5"/>
                  </a:ext>
                </a:extLst>
              </a:tr>
            </a:tbl>
          </a:graphicData>
        </a:graphic>
      </p:graphicFrame>
      <p:sp>
        <p:nvSpPr>
          <p:cNvPr id="20" name="19 CuadroTexto"/>
          <p:cNvSpPr txBox="1"/>
          <p:nvPr/>
        </p:nvSpPr>
        <p:spPr>
          <a:xfrm>
            <a:off x="5143504" y="4572008"/>
            <a:ext cx="2214578" cy="92333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s-CO" dirty="0" smtClean="0">
              <a:latin typeface="Times New Roman" pitchFamily="18" charset="0"/>
              <a:cs typeface="Times New Roman" pitchFamily="18" charset="0"/>
            </a:endParaRPr>
          </a:p>
          <a:p>
            <a:pPr algn="ctr"/>
            <a:endParaRPr lang="es-CO" dirty="0" smtClean="0">
              <a:latin typeface="Times New Roman" pitchFamily="18" charset="0"/>
              <a:cs typeface="Times New Roman" pitchFamily="18" charset="0"/>
            </a:endParaRPr>
          </a:p>
          <a:p>
            <a:pPr algn="ctr"/>
            <a:endParaRPr lang="es-CO" dirty="0" smtClean="0">
              <a:latin typeface="Times New Roman" pitchFamily="18" charset="0"/>
              <a:cs typeface="Times New Roman" pitchFamily="18" charset="0"/>
            </a:endParaRPr>
          </a:p>
        </p:txBody>
      </p:sp>
      <p:graphicFrame>
        <p:nvGraphicFramePr>
          <p:cNvPr id="21" name="Object 5"/>
          <p:cNvGraphicFramePr>
            <a:graphicFrameLocks noChangeAspect="1"/>
          </p:cNvGraphicFramePr>
          <p:nvPr/>
        </p:nvGraphicFramePr>
        <p:xfrm>
          <a:off x="5286377" y="4689744"/>
          <a:ext cx="2002870" cy="714390"/>
        </p:xfrm>
        <a:graphic>
          <a:graphicData uri="http://schemas.openxmlformats.org/presentationml/2006/ole">
            <mc:AlternateContent xmlns:mc="http://schemas.openxmlformats.org/markup-compatibility/2006">
              <mc:Choice xmlns:v="urn:schemas-microsoft-com:vml" Requires="v">
                <p:oleObj spid="_x0000_s16431" name="Equation" r:id="rId5" imgW="1104840" imgH="393480" progId="Equation.DSMT4">
                  <p:embed/>
                </p:oleObj>
              </mc:Choice>
              <mc:Fallback>
                <p:oleObj name="Equation" r:id="rId5" imgW="110484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377" y="4689744"/>
                        <a:ext cx="2002870" cy="71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16 Tabla"/>
          <p:cNvGraphicFramePr>
            <a:graphicFrameLocks noGrp="1"/>
          </p:cNvGraphicFramePr>
          <p:nvPr>
            <p:extLst>
              <p:ext uri="{D42A27DB-BD31-4B8C-83A1-F6EECF244321}">
                <p14:modId xmlns:p14="http://schemas.microsoft.com/office/powerpoint/2010/main" val="1406141563"/>
              </p:ext>
            </p:extLst>
          </p:nvPr>
        </p:nvGraphicFramePr>
        <p:xfrm>
          <a:off x="1130273" y="1439243"/>
          <a:ext cx="1715103" cy="2997820"/>
        </p:xfrm>
        <a:graphic>
          <a:graphicData uri="http://schemas.openxmlformats.org/drawingml/2006/table">
            <a:tbl>
              <a:tblPr firstRow="1" bandRow="1">
                <a:tableStyleId>{5C22544A-7EE6-4342-B048-85BDC9FD1C3A}</a:tableStyleId>
              </a:tblPr>
              <a:tblGrid>
                <a:gridCol w="402972">
                  <a:extLst>
                    <a:ext uri="{9D8B030D-6E8A-4147-A177-3AD203B41FA5}">
                      <a16:colId xmlns:a16="http://schemas.microsoft.com/office/drawing/2014/main" val="20000"/>
                    </a:ext>
                  </a:extLst>
                </a:gridCol>
                <a:gridCol w="557751">
                  <a:extLst>
                    <a:ext uri="{9D8B030D-6E8A-4147-A177-3AD203B41FA5}">
                      <a16:colId xmlns:a16="http://schemas.microsoft.com/office/drawing/2014/main" val="20001"/>
                    </a:ext>
                  </a:extLst>
                </a:gridCol>
                <a:gridCol w="754380">
                  <a:extLst>
                    <a:ext uri="{9D8B030D-6E8A-4147-A177-3AD203B41FA5}">
                      <a16:colId xmlns:a16="http://schemas.microsoft.com/office/drawing/2014/main" val="20002"/>
                    </a:ext>
                  </a:extLst>
                </a:gridCol>
              </a:tblGrid>
              <a:tr h="410740">
                <a:tc>
                  <a:txBody>
                    <a:bodyPr/>
                    <a:lstStyle/>
                    <a:p>
                      <a:pPr algn="ctr"/>
                      <a:r>
                        <a:rPr lang="es-CO" sz="2000" i="1" dirty="0" smtClean="0">
                          <a:latin typeface="Times New Roman" pitchFamily="18" charset="0"/>
                          <a:cs typeface="Times New Roman" pitchFamily="18" charset="0"/>
                        </a:rPr>
                        <a:t>x</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n</a:t>
                      </a:r>
                      <a:r>
                        <a:rPr lang="es-CO" sz="2000" i="1" baseline="-25000" dirty="0" smtClean="0">
                          <a:latin typeface="Times New Roman" pitchFamily="18" charset="0"/>
                          <a:cs typeface="Times New Roman" pitchFamily="18" charset="0"/>
                        </a:rPr>
                        <a:t>i</a:t>
                      </a:r>
                      <a:endParaRPr lang="es-CO" sz="2000" i="1"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f</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extLst>
                  <a:ext uri="{0D108BD9-81ED-4DB2-BD59-A6C34878D82A}">
                    <a16:rowId xmlns:a16="http://schemas.microsoft.com/office/drawing/2014/main" val="10000"/>
                  </a:ext>
                </a:extLst>
              </a:tr>
              <a:tr h="431180">
                <a:tc>
                  <a:txBody>
                    <a:bodyPr/>
                    <a:lstStyle/>
                    <a:p>
                      <a:pPr algn="ctr"/>
                      <a:r>
                        <a:rPr lang="es-CO" b="0" dirty="0" smtClean="0">
                          <a:latin typeface="Times New Roman" pitchFamily="18" charset="0"/>
                          <a:cs typeface="Times New Roman" pitchFamily="18" charset="0"/>
                        </a:rPr>
                        <a:t>0</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1"/>
                  </a:ext>
                </a:extLst>
              </a:tr>
              <a:tr h="431180">
                <a:tc>
                  <a:txBody>
                    <a:bodyPr/>
                    <a:lstStyle/>
                    <a:p>
                      <a:pPr algn="ctr"/>
                      <a:r>
                        <a:rPr lang="es-CO" b="0" dirty="0" smtClean="0">
                          <a:latin typeface="Times New Roman" pitchFamily="18" charset="0"/>
                          <a:cs typeface="Times New Roman" pitchFamily="18" charset="0"/>
                        </a:rPr>
                        <a:t>1</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0.133</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2"/>
                  </a:ext>
                </a:extLst>
              </a:tr>
              <a:tr h="431180">
                <a:tc>
                  <a:txBody>
                    <a:bodyPr/>
                    <a:lstStyle/>
                    <a:p>
                      <a:pPr algn="ctr"/>
                      <a:r>
                        <a:rPr lang="es-CO" b="0" dirty="0" smtClean="0">
                          <a:latin typeface="Times New Roman" pitchFamily="18" charset="0"/>
                          <a:cs typeface="Times New Roman" pitchFamily="18" charset="0"/>
                        </a:rPr>
                        <a:t>2</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8</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3"/>
                  </a:ext>
                </a:extLst>
              </a:tr>
              <a:tr h="431180">
                <a:tc>
                  <a:txBody>
                    <a:bodyPr/>
                    <a:lstStyle/>
                    <a:p>
                      <a:pPr algn="ctr"/>
                      <a:r>
                        <a:rPr lang="es-CO" b="0" dirty="0" smtClean="0">
                          <a:latin typeface="Times New Roman" pitchFamily="18" charset="0"/>
                          <a:cs typeface="Times New Roman" pitchFamily="18" charset="0"/>
                        </a:rPr>
                        <a:t>3</a:t>
                      </a:r>
                      <a:endParaRPr lang="es-CO" b="0"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strike="noStrike" dirty="0" smtClean="0">
                          <a:latin typeface="Times New Roman" pitchFamily="18" charset="0"/>
                          <a:cs typeface="Times New Roman" pitchFamily="18" charset="0"/>
                        </a:rPr>
                        <a:t>8</a:t>
                      </a:r>
                      <a:endParaRPr lang="es-CO" strike="noStrike"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0.267</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4"/>
                  </a:ext>
                </a:extLst>
              </a:tr>
              <a:tr h="431180">
                <a:tc>
                  <a:txBody>
                    <a:bodyPr/>
                    <a:lstStyle/>
                    <a:p>
                      <a:pPr algn="ctr"/>
                      <a:r>
                        <a:rPr lang="es-CO" b="0" dirty="0" smtClean="0">
                          <a:latin typeface="Times New Roman" pitchFamily="18" charset="0"/>
                          <a:cs typeface="Times New Roman" pitchFamily="18" charset="0"/>
                        </a:rPr>
                        <a:t>4</a:t>
                      </a:r>
                      <a:endParaRPr lang="es-CO" b="0"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6</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0.200</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5"/>
                  </a:ext>
                </a:extLst>
              </a:tr>
              <a:tr h="431180">
                <a:tc>
                  <a:txBody>
                    <a:bodyPr/>
                    <a:lstStyle/>
                    <a:p>
                      <a:pPr algn="ct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30</a:t>
                      </a:r>
                      <a:endParaRPr lang="es-CO"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6"/>
                  </a:ext>
                </a:extLst>
              </a:tr>
            </a:tbl>
          </a:graphicData>
        </a:graphic>
      </p:graphicFrame>
      <p:graphicFrame>
        <p:nvGraphicFramePr>
          <p:cNvPr id="248840" name="Object 8"/>
          <p:cNvGraphicFramePr>
            <a:graphicFrameLocks noChangeAspect="1"/>
          </p:cNvGraphicFramePr>
          <p:nvPr/>
        </p:nvGraphicFramePr>
        <p:xfrm>
          <a:off x="692150" y="4635500"/>
          <a:ext cx="2727325" cy="390525"/>
        </p:xfrm>
        <a:graphic>
          <a:graphicData uri="http://schemas.openxmlformats.org/presentationml/2006/ole">
            <mc:AlternateContent xmlns:mc="http://schemas.openxmlformats.org/markup-compatibility/2006">
              <mc:Choice xmlns:v="urn:schemas-microsoft-com:vml" Requires="v">
                <p:oleObj spid="_x0000_s16432" name="Equation" r:id="rId7" imgW="1422360" imgH="203040" progId="Equation.DSMT4">
                  <p:embed/>
                </p:oleObj>
              </mc:Choice>
              <mc:Fallback>
                <p:oleObj name="Equation" r:id="rId7" imgW="14223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 y="4635500"/>
                        <a:ext cx="27273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8841" name="Object 9"/>
          <p:cNvGraphicFramePr>
            <a:graphicFrameLocks noChangeAspect="1"/>
          </p:cNvGraphicFramePr>
          <p:nvPr/>
        </p:nvGraphicFramePr>
        <p:xfrm>
          <a:off x="5292725" y="4076700"/>
          <a:ext cx="2135188" cy="360363"/>
        </p:xfrm>
        <a:graphic>
          <a:graphicData uri="http://schemas.openxmlformats.org/presentationml/2006/ole">
            <mc:AlternateContent xmlns:mc="http://schemas.openxmlformats.org/markup-compatibility/2006">
              <mc:Choice xmlns:v="urn:schemas-microsoft-com:vml" Requires="v">
                <p:oleObj spid="_x0000_s16433" name="Equation" r:id="rId9" imgW="1206360" imgH="203040" progId="Equation.DSMT4">
                  <p:embed/>
                </p:oleObj>
              </mc:Choice>
              <mc:Fallback>
                <p:oleObj name="Equation" r:id="rId9" imgW="120636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4076700"/>
                        <a:ext cx="21351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6344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209512" y="-71524"/>
            <a:ext cx="8229600" cy="1143000"/>
          </a:xfrm>
          <a:prstGeom prst="rect">
            <a:avLst/>
          </a:prstGeom>
        </p:spPr>
        <p:txBody>
          <a:bodyPr vert="horz" lIns="91440" tIns="45720" rIns="91440" bIns="45720" rtlCol="0" anchor="ctr">
            <a:noAutofit/>
          </a:bodyPr>
          <a:lstStyle/>
          <a:p>
            <a:pPr lvl="0" algn="ctr">
              <a:spcBef>
                <a:spcPct val="0"/>
              </a:spcBef>
              <a:defRPr/>
            </a:pPr>
            <a:r>
              <a:rPr lang="es-ES" sz="3600" b="1" dirty="0" smtClean="0">
                <a:latin typeface="Times New Roman" pitchFamily="18" charset="0"/>
                <a:cs typeface="Times New Roman" pitchFamily="18" charset="0"/>
              </a:rPr>
              <a:t>INDICADORES DE POSICIÓN</a:t>
            </a:r>
            <a:endParaRPr lang="es-ES" sz="36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8 Rectángulo"/>
          <p:cNvSpPr/>
          <p:nvPr/>
        </p:nvSpPr>
        <p:spPr>
          <a:xfrm>
            <a:off x="785786" y="1368058"/>
            <a:ext cx="7643866" cy="3477875"/>
          </a:xfrm>
          <a:prstGeom prst="rect">
            <a:avLst/>
          </a:prstGeom>
        </p:spPr>
        <p:txBody>
          <a:bodyPr wrap="square">
            <a:spAutoFit/>
          </a:bodyPr>
          <a:lstStyle/>
          <a:p>
            <a:pPr algn="just"/>
            <a:r>
              <a:rPr lang="es-ES" sz="2200" dirty="0" smtClean="0">
                <a:cs typeface="Times New Roman" pitchFamily="18" charset="0"/>
              </a:rPr>
              <a:t>Permiten hacerse una idea acerca de la forma de la distribución de una variable y su dispersión:</a:t>
            </a:r>
          </a:p>
          <a:p>
            <a:pPr algn="just"/>
            <a:endParaRPr lang="es-ES" sz="2200" b="1"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p:txBody>
      </p:sp>
      <p:sp>
        <p:nvSpPr>
          <p:cNvPr id="12" name="11 Rectángulo"/>
          <p:cNvSpPr/>
          <p:nvPr/>
        </p:nvSpPr>
        <p:spPr>
          <a:xfrm>
            <a:off x="827584" y="3717032"/>
            <a:ext cx="7643866" cy="10715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sz="2200" b="1" dirty="0" err="1" smtClean="0">
                <a:solidFill>
                  <a:schemeClr val="tx1"/>
                </a:solidFill>
                <a:cs typeface="Times New Roman" pitchFamily="18" charset="0"/>
              </a:rPr>
              <a:t>Deciles</a:t>
            </a:r>
            <a:r>
              <a:rPr lang="es-ES" sz="2200" b="1" dirty="0" smtClean="0">
                <a:solidFill>
                  <a:schemeClr val="tx1"/>
                </a:solidFill>
                <a:cs typeface="Times New Roman" pitchFamily="18" charset="0"/>
              </a:rPr>
              <a:t>:</a:t>
            </a:r>
            <a:r>
              <a:rPr lang="es-ES" sz="2200" dirty="0" smtClean="0">
                <a:solidFill>
                  <a:schemeClr val="tx1"/>
                </a:solidFill>
                <a:cs typeface="Times New Roman" pitchFamily="18" charset="0"/>
              </a:rPr>
              <a:t> </a:t>
            </a:r>
          </a:p>
          <a:p>
            <a:r>
              <a:rPr lang="es-ES" sz="2200" dirty="0" smtClean="0">
                <a:solidFill>
                  <a:schemeClr val="tx1"/>
                </a:solidFill>
                <a:cs typeface="Times New Roman" pitchFamily="18" charset="0"/>
              </a:rPr>
              <a:t>Dividen la distribución en 10 partes iguales, cada uno representa el 10% de la población.</a:t>
            </a:r>
            <a:endParaRPr lang="es-ES" dirty="0" smtClean="0">
              <a:solidFill>
                <a:schemeClr val="accent6">
                  <a:lumMod val="75000"/>
                </a:schemeClr>
              </a:solidFill>
              <a:cs typeface="Times New Roman" pitchFamily="18" charset="0"/>
            </a:endParaRPr>
          </a:p>
        </p:txBody>
      </p:sp>
      <p:sp>
        <p:nvSpPr>
          <p:cNvPr id="14" name="13 Rectángulo"/>
          <p:cNvSpPr/>
          <p:nvPr/>
        </p:nvSpPr>
        <p:spPr>
          <a:xfrm>
            <a:off x="827584" y="2348880"/>
            <a:ext cx="7643866" cy="10715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sz="2200" b="1" dirty="0" smtClean="0">
                <a:solidFill>
                  <a:schemeClr val="tx1"/>
                </a:solidFill>
                <a:cs typeface="Times New Roman" pitchFamily="18" charset="0"/>
              </a:rPr>
              <a:t>Percentiles:</a:t>
            </a:r>
            <a:r>
              <a:rPr lang="es-ES" sz="2200" dirty="0" smtClean="0">
                <a:solidFill>
                  <a:schemeClr val="tx1"/>
                </a:solidFill>
                <a:cs typeface="Times New Roman" pitchFamily="18" charset="0"/>
              </a:rPr>
              <a:t> </a:t>
            </a:r>
          </a:p>
          <a:p>
            <a:r>
              <a:rPr lang="es-ES" sz="2200" dirty="0" smtClean="0">
                <a:solidFill>
                  <a:schemeClr val="tx1"/>
                </a:solidFill>
                <a:cs typeface="Times New Roman" pitchFamily="18" charset="0"/>
              </a:rPr>
              <a:t>Dividen la distribución en 100 partes iguales, cada uno representa el 1% de la población.</a:t>
            </a:r>
            <a:endParaRPr lang="es-ES" dirty="0" smtClean="0">
              <a:solidFill>
                <a:srgbClr val="0070C0"/>
              </a:solidFill>
              <a:cs typeface="Times New Roman" pitchFamily="18" charset="0"/>
            </a:endParaRPr>
          </a:p>
        </p:txBody>
      </p:sp>
      <p:sp>
        <p:nvSpPr>
          <p:cNvPr id="16" name="15 Rectángulo"/>
          <p:cNvSpPr/>
          <p:nvPr/>
        </p:nvSpPr>
        <p:spPr>
          <a:xfrm>
            <a:off x="827584" y="5085184"/>
            <a:ext cx="7643866" cy="11521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ES" sz="2200" b="1" dirty="0" smtClean="0">
                <a:cs typeface="Times New Roman" pitchFamily="18" charset="0"/>
              </a:rPr>
              <a:t>Cuartiles: </a:t>
            </a:r>
          </a:p>
          <a:p>
            <a:pPr algn="just"/>
            <a:r>
              <a:rPr lang="es-ES" sz="2200" dirty="0" smtClean="0">
                <a:cs typeface="Times New Roman" pitchFamily="18" charset="0"/>
              </a:rPr>
              <a:t>Dividen </a:t>
            </a:r>
            <a:r>
              <a:rPr lang="es-ES" sz="2200" dirty="0" smtClean="0">
                <a:solidFill>
                  <a:schemeClr val="tx1"/>
                </a:solidFill>
                <a:cs typeface="Times New Roman" pitchFamily="18" charset="0"/>
              </a:rPr>
              <a:t>la distribución en 4 partes iguales</a:t>
            </a:r>
            <a:r>
              <a:rPr lang="es-ES" sz="2200" dirty="0" smtClean="0">
                <a:cs typeface="Times New Roman" pitchFamily="18" charset="0"/>
              </a:rPr>
              <a:t>, cada uno representa el 25% de la población.</a:t>
            </a:r>
            <a:endParaRPr lang="es-ES" dirty="0" smtClean="0">
              <a:solidFill>
                <a:srgbClr val="FF0000"/>
              </a:solidFill>
              <a:cs typeface="Times New Roman" pitchFamily="18" charset="0"/>
            </a:endParaRPr>
          </a:p>
        </p:txBody>
      </p:sp>
    </p:spTree>
    <p:extLst>
      <p:ext uri="{BB962C8B-B14F-4D97-AF65-F5344CB8AC3E}">
        <p14:creationId xmlns:p14="http://schemas.microsoft.com/office/powerpoint/2010/main" val="497523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531485" y="-40615"/>
            <a:ext cx="8229600" cy="1143000"/>
          </a:xfrm>
          <a:prstGeom prst="rect">
            <a:avLst/>
          </a:prstGeom>
        </p:spPr>
        <p:txBody>
          <a:bodyPr vert="horz" lIns="91440" tIns="45720" rIns="91440" bIns="45720" rtlCol="0" anchor="ctr">
            <a:noAutofit/>
          </a:bodyPr>
          <a:lstStyle/>
          <a:p>
            <a:pPr lvl="0" algn="ctr">
              <a:spcBef>
                <a:spcPct val="0"/>
              </a:spcBef>
              <a:defRPr/>
            </a:pPr>
            <a:r>
              <a:rPr lang="es-ES" sz="3600" b="1" dirty="0" smtClean="0">
                <a:latin typeface="Times New Roman" pitchFamily="18" charset="0"/>
                <a:cs typeface="Times New Roman" pitchFamily="18" charset="0"/>
              </a:rPr>
              <a:t>INDICADORES DE POSICIÓN</a:t>
            </a:r>
            <a:endParaRPr lang="es-ES" sz="36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0" name="9 Rectángulo"/>
          <p:cNvSpPr/>
          <p:nvPr/>
        </p:nvSpPr>
        <p:spPr>
          <a:xfrm>
            <a:off x="785786" y="1368058"/>
            <a:ext cx="7643866" cy="3477875"/>
          </a:xfrm>
          <a:prstGeom prst="rect">
            <a:avLst/>
          </a:prstGeom>
        </p:spPr>
        <p:txBody>
          <a:bodyPr wrap="square">
            <a:spAutoFit/>
          </a:bodyPr>
          <a:lstStyle/>
          <a:p>
            <a:pPr algn="just"/>
            <a:r>
              <a:rPr lang="es-ES" sz="2200" dirty="0" smtClean="0">
                <a:cs typeface="Times New Roman" pitchFamily="18" charset="0"/>
              </a:rPr>
              <a:t>Permiten hacerse una idea acerca de la forma de la distribución de una variable y su dispersión:</a:t>
            </a:r>
          </a:p>
          <a:p>
            <a:pPr algn="just"/>
            <a:endParaRPr lang="es-ES" sz="2200" b="1"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p:txBody>
      </p:sp>
      <p:sp>
        <p:nvSpPr>
          <p:cNvPr id="15" name="14 Rectángulo"/>
          <p:cNvSpPr/>
          <p:nvPr/>
        </p:nvSpPr>
        <p:spPr>
          <a:xfrm>
            <a:off x="3707904" y="2348880"/>
            <a:ext cx="2592288" cy="10715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sz="2200" b="1" dirty="0" err="1" smtClean="0">
                <a:solidFill>
                  <a:schemeClr val="tx1"/>
                </a:solidFill>
                <a:cs typeface="Times New Roman" pitchFamily="18" charset="0"/>
              </a:rPr>
              <a:t>Deciles</a:t>
            </a:r>
            <a:r>
              <a:rPr lang="es-ES" sz="2200" b="1" dirty="0" smtClean="0">
                <a:solidFill>
                  <a:schemeClr val="tx1"/>
                </a:solidFill>
                <a:cs typeface="Times New Roman" pitchFamily="18" charset="0"/>
              </a:rPr>
              <a:t>:</a:t>
            </a:r>
            <a:r>
              <a:rPr lang="es-ES" sz="2200" dirty="0" smtClean="0">
                <a:solidFill>
                  <a:schemeClr val="tx1"/>
                </a:solidFill>
                <a:cs typeface="Times New Roman" pitchFamily="18" charset="0"/>
              </a:rPr>
              <a:t> </a:t>
            </a:r>
          </a:p>
          <a:p>
            <a:r>
              <a:rPr lang="es-ES" sz="2200" dirty="0" smtClean="0">
                <a:solidFill>
                  <a:schemeClr val="accent6">
                    <a:lumMod val="75000"/>
                  </a:schemeClr>
                </a:solidFill>
                <a:cs typeface="Times New Roman" pitchFamily="18" charset="0"/>
              </a:rPr>
              <a:t>D</a:t>
            </a:r>
            <a:r>
              <a:rPr lang="es-ES" dirty="0" smtClean="0">
                <a:solidFill>
                  <a:schemeClr val="accent6">
                    <a:lumMod val="75000"/>
                  </a:schemeClr>
                </a:solidFill>
                <a:cs typeface="Times New Roman" pitchFamily="18" charset="0"/>
              </a:rPr>
              <a:t>1</a:t>
            </a:r>
            <a:r>
              <a:rPr lang="es-ES" sz="2200" dirty="0" smtClean="0">
                <a:solidFill>
                  <a:schemeClr val="accent6">
                    <a:lumMod val="75000"/>
                  </a:schemeClr>
                </a:solidFill>
                <a:cs typeface="Times New Roman" pitchFamily="18" charset="0"/>
              </a:rPr>
              <a:t>, D</a:t>
            </a:r>
            <a:r>
              <a:rPr lang="es-ES" dirty="0" smtClean="0">
                <a:solidFill>
                  <a:schemeClr val="accent6">
                    <a:lumMod val="75000"/>
                  </a:schemeClr>
                </a:solidFill>
                <a:cs typeface="Times New Roman" pitchFamily="18" charset="0"/>
              </a:rPr>
              <a:t>2</a:t>
            </a:r>
            <a:r>
              <a:rPr lang="es-ES" sz="2200" dirty="0" smtClean="0">
                <a:solidFill>
                  <a:schemeClr val="accent6">
                    <a:lumMod val="75000"/>
                  </a:schemeClr>
                </a:solidFill>
                <a:cs typeface="Times New Roman" pitchFamily="18" charset="0"/>
              </a:rPr>
              <a:t>, D</a:t>
            </a:r>
            <a:r>
              <a:rPr lang="es-ES" dirty="0" smtClean="0">
                <a:solidFill>
                  <a:schemeClr val="accent6">
                    <a:lumMod val="75000"/>
                  </a:schemeClr>
                </a:solidFill>
                <a:cs typeface="Times New Roman" pitchFamily="18" charset="0"/>
              </a:rPr>
              <a:t>3</a:t>
            </a:r>
            <a:r>
              <a:rPr lang="es-ES" sz="2200" dirty="0" smtClean="0">
                <a:solidFill>
                  <a:schemeClr val="accent6">
                    <a:lumMod val="75000"/>
                  </a:schemeClr>
                </a:solidFill>
                <a:cs typeface="Times New Roman" pitchFamily="18" charset="0"/>
              </a:rPr>
              <a:t>, …D</a:t>
            </a:r>
            <a:r>
              <a:rPr lang="es-ES" dirty="0" smtClean="0">
                <a:solidFill>
                  <a:schemeClr val="accent6">
                    <a:lumMod val="75000"/>
                  </a:schemeClr>
                </a:solidFill>
                <a:cs typeface="Times New Roman" pitchFamily="18" charset="0"/>
              </a:rPr>
              <a:t>9</a:t>
            </a:r>
            <a:r>
              <a:rPr lang="es-ES" sz="2200" dirty="0" smtClean="0">
                <a:solidFill>
                  <a:schemeClr val="accent6">
                    <a:lumMod val="75000"/>
                  </a:schemeClr>
                </a:solidFill>
                <a:cs typeface="Times New Roman" pitchFamily="18" charset="0"/>
              </a:rPr>
              <a:t>, D</a:t>
            </a:r>
            <a:r>
              <a:rPr lang="es-ES" dirty="0" smtClean="0">
                <a:solidFill>
                  <a:schemeClr val="accent6">
                    <a:lumMod val="75000"/>
                  </a:schemeClr>
                </a:solidFill>
                <a:cs typeface="Times New Roman" pitchFamily="18" charset="0"/>
              </a:rPr>
              <a:t>10</a:t>
            </a:r>
          </a:p>
        </p:txBody>
      </p:sp>
      <p:sp>
        <p:nvSpPr>
          <p:cNvPr id="17" name="16 Rectángulo"/>
          <p:cNvSpPr/>
          <p:nvPr/>
        </p:nvSpPr>
        <p:spPr>
          <a:xfrm>
            <a:off x="899592" y="2348880"/>
            <a:ext cx="2592288" cy="10715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ES" sz="2200" b="1" dirty="0" smtClean="0">
                <a:solidFill>
                  <a:schemeClr val="tx1"/>
                </a:solidFill>
                <a:cs typeface="Times New Roman" pitchFamily="18" charset="0"/>
              </a:rPr>
              <a:t>Percentiles:</a:t>
            </a:r>
            <a:r>
              <a:rPr lang="es-ES" sz="2200" dirty="0" smtClean="0">
                <a:solidFill>
                  <a:schemeClr val="tx1"/>
                </a:solidFill>
                <a:cs typeface="Times New Roman" pitchFamily="18" charset="0"/>
              </a:rPr>
              <a:t> </a:t>
            </a:r>
          </a:p>
          <a:p>
            <a:r>
              <a:rPr lang="es-ES" sz="2200" dirty="0" smtClean="0">
                <a:solidFill>
                  <a:srgbClr val="0070C0"/>
                </a:solidFill>
                <a:cs typeface="Times New Roman" pitchFamily="18" charset="0"/>
              </a:rPr>
              <a:t>P</a:t>
            </a:r>
            <a:r>
              <a:rPr lang="es-ES" dirty="0" smtClean="0">
                <a:solidFill>
                  <a:srgbClr val="0070C0"/>
                </a:solidFill>
                <a:cs typeface="Times New Roman" pitchFamily="18" charset="0"/>
              </a:rPr>
              <a:t>1</a:t>
            </a:r>
            <a:r>
              <a:rPr lang="es-ES" sz="2200" dirty="0" smtClean="0">
                <a:solidFill>
                  <a:srgbClr val="0070C0"/>
                </a:solidFill>
                <a:cs typeface="Times New Roman" pitchFamily="18" charset="0"/>
              </a:rPr>
              <a:t>, P</a:t>
            </a:r>
            <a:r>
              <a:rPr lang="es-ES" dirty="0" smtClean="0">
                <a:solidFill>
                  <a:srgbClr val="0070C0"/>
                </a:solidFill>
                <a:cs typeface="Times New Roman" pitchFamily="18" charset="0"/>
              </a:rPr>
              <a:t>2</a:t>
            </a:r>
            <a:r>
              <a:rPr lang="es-ES" sz="2200" dirty="0" smtClean="0">
                <a:solidFill>
                  <a:srgbClr val="0070C0"/>
                </a:solidFill>
                <a:cs typeface="Times New Roman" pitchFamily="18" charset="0"/>
              </a:rPr>
              <a:t>, P</a:t>
            </a:r>
            <a:r>
              <a:rPr lang="es-ES" dirty="0" smtClean="0">
                <a:solidFill>
                  <a:srgbClr val="0070C0"/>
                </a:solidFill>
                <a:cs typeface="Times New Roman" pitchFamily="18" charset="0"/>
              </a:rPr>
              <a:t>3</a:t>
            </a:r>
            <a:r>
              <a:rPr lang="es-ES" sz="2200" dirty="0" smtClean="0">
                <a:solidFill>
                  <a:srgbClr val="0070C0"/>
                </a:solidFill>
                <a:cs typeface="Times New Roman" pitchFamily="18" charset="0"/>
              </a:rPr>
              <a:t>, …, P</a:t>
            </a:r>
            <a:r>
              <a:rPr lang="es-ES" dirty="0" smtClean="0">
                <a:solidFill>
                  <a:srgbClr val="0070C0"/>
                </a:solidFill>
                <a:cs typeface="Times New Roman" pitchFamily="18" charset="0"/>
              </a:rPr>
              <a:t>100</a:t>
            </a:r>
          </a:p>
        </p:txBody>
      </p:sp>
      <p:sp>
        <p:nvSpPr>
          <p:cNvPr id="18" name="17 Rectángulo"/>
          <p:cNvSpPr/>
          <p:nvPr/>
        </p:nvSpPr>
        <p:spPr>
          <a:xfrm>
            <a:off x="6516216" y="2348880"/>
            <a:ext cx="1800200" cy="10801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ES" sz="2200" b="1" dirty="0" smtClean="0">
                <a:cs typeface="Times New Roman" pitchFamily="18" charset="0"/>
              </a:rPr>
              <a:t>Cuartiles: </a:t>
            </a:r>
          </a:p>
          <a:p>
            <a:r>
              <a:rPr lang="es-ES" sz="2200" dirty="0" smtClean="0">
                <a:solidFill>
                  <a:srgbClr val="FF0000"/>
                </a:solidFill>
                <a:cs typeface="Times New Roman" pitchFamily="18" charset="0"/>
              </a:rPr>
              <a:t>Q</a:t>
            </a:r>
            <a:r>
              <a:rPr lang="es-ES" dirty="0" smtClean="0">
                <a:solidFill>
                  <a:srgbClr val="FF0000"/>
                </a:solidFill>
                <a:cs typeface="Times New Roman" pitchFamily="18" charset="0"/>
              </a:rPr>
              <a:t>1</a:t>
            </a:r>
            <a:r>
              <a:rPr lang="es-ES" sz="2200" dirty="0" smtClean="0">
                <a:solidFill>
                  <a:srgbClr val="FF0000"/>
                </a:solidFill>
                <a:cs typeface="Times New Roman" pitchFamily="18" charset="0"/>
              </a:rPr>
              <a:t>, Q</a:t>
            </a:r>
            <a:r>
              <a:rPr lang="es-ES" dirty="0" smtClean="0">
                <a:solidFill>
                  <a:srgbClr val="FF0000"/>
                </a:solidFill>
                <a:cs typeface="Times New Roman" pitchFamily="18" charset="0"/>
              </a:rPr>
              <a:t>2</a:t>
            </a:r>
            <a:r>
              <a:rPr lang="es-ES" sz="2200" dirty="0" smtClean="0">
                <a:solidFill>
                  <a:srgbClr val="FF0000"/>
                </a:solidFill>
                <a:cs typeface="Times New Roman" pitchFamily="18" charset="0"/>
              </a:rPr>
              <a:t>, Q</a:t>
            </a:r>
            <a:r>
              <a:rPr lang="es-ES" dirty="0" smtClean="0">
                <a:solidFill>
                  <a:srgbClr val="FF0000"/>
                </a:solidFill>
                <a:cs typeface="Times New Roman" pitchFamily="18" charset="0"/>
              </a:rPr>
              <a:t>3</a:t>
            </a:r>
          </a:p>
        </p:txBody>
      </p:sp>
      <p:sp>
        <p:nvSpPr>
          <p:cNvPr id="19" name="18 Rectángulo"/>
          <p:cNvSpPr/>
          <p:nvPr/>
        </p:nvSpPr>
        <p:spPr>
          <a:xfrm>
            <a:off x="755576" y="3861048"/>
            <a:ext cx="7643866" cy="2123658"/>
          </a:xfrm>
          <a:prstGeom prst="rect">
            <a:avLst/>
          </a:prstGeom>
        </p:spPr>
        <p:txBody>
          <a:bodyPr wrap="square">
            <a:spAutoFit/>
          </a:bodyPr>
          <a:lstStyle/>
          <a:p>
            <a:pPr algn="just"/>
            <a:r>
              <a:rPr lang="es-ES" sz="2200" dirty="0" smtClean="0">
                <a:cs typeface="Times New Roman" pitchFamily="18" charset="0"/>
              </a:rPr>
              <a:t>Nótese que tanto lo </a:t>
            </a:r>
            <a:r>
              <a:rPr lang="es-ES" sz="2200" dirty="0" err="1" smtClean="0">
                <a:cs typeface="Times New Roman" pitchFamily="18" charset="0"/>
              </a:rPr>
              <a:t>deciles</a:t>
            </a:r>
            <a:r>
              <a:rPr lang="es-ES" sz="2200" dirty="0" smtClean="0">
                <a:cs typeface="Times New Roman" pitchFamily="18" charset="0"/>
              </a:rPr>
              <a:t> como los </a:t>
            </a:r>
            <a:r>
              <a:rPr lang="es-ES" sz="2200" dirty="0" err="1" smtClean="0">
                <a:cs typeface="Times New Roman" pitchFamily="18" charset="0"/>
              </a:rPr>
              <a:t>cuartiles</a:t>
            </a:r>
            <a:r>
              <a:rPr lang="es-ES" sz="2200" dirty="0" smtClean="0">
                <a:cs typeface="Times New Roman" pitchFamily="18" charset="0"/>
              </a:rPr>
              <a:t> se pueden representar en función de los percentiles:</a:t>
            </a:r>
          </a:p>
          <a:p>
            <a:endParaRPr lang="es-ES" sz="2200" dirty="0" smtClean="0">
              <a:cs typeface="Times New Roman" pitchFamily="18" charset="0"/>
            </a:endParaRPr>
          </a:p>
          <a:p>
            <a:pPr algn="ctr"/>
            <a:r>
              <a:rPr lang="fr-FR" sz="2200" b="1" dirty="0" smtClean="0">
                <a:solidFill>
                  <a:srgbClr val="0070C0"/>
                </a:solidFill>
                <a:cs typeface="Times New Roman" pitchFamily="18" charset="0"/>
              </a:rPr>
              <a:t>P</a:t>
            </a:r>
            <a:r>
              <a:rPr lang="fr-FR" b="1" dirty="0" smtClean="0">
                <a:solidFill>
                  <a:srgbClr val="0070C0"/>
                </a:solidFill>
                <a:cs typeface="Times New Roman" pitchFamily="18" charset="0"/>
              </a:rPr>
              <a:t>25</a:t>
            </a:r>
            <a:r>
              <a:rPr lang="fr-FR" sz="2200" dirty="0" smtClean="0">
                <a:solidFill>
                  <a:srgbClr val="0070C0"/>
                </a:solidFill>
                <a:cs typeface="Times New Roman" pitchFamily="18" charset="0"/>
              </a:rPr>
              <a:t> </a:t>
            </a:r>
            <a:r>
              <a:rPr lang="fr-FR" sz="2200" dirty="0" smtClean="0">
                <a:cs typeface="Times New Roman" pitchFamily="18" charset="0"/>
              </a:rPr>
              <a:t>= </a:t>
            </a:r>
            <a:r>
              <a:rPr lang="fr-FR" sz="2200" dirty="0" smtClean="0">
                <a:solidFill>
                  <a:srgbClr val="FF0000"/>
                </a:solidFill>
                <a:cs typeface="Times New Roman" pitchFamily="18" charset="0"/>
              </a:rPr>
              <a:t>Q1</a:t>
            </a:r>
            <a:r>
              <a:rPr lang="fr-FR" sz="2200" dirty="0" smtClean="0">
                <a:cs typeface="Times New Roman" pitchFamily="18" charset="0"/>
              </a:rPr>
              <a:t>          </a:t>
            </a:r>
            <a:r>
              <a:rPr lang="fr-FR" sz="2200" b="1" dirty="0" smtClean="0">
                <a:solidFill>
                  <a:srgbClr val="0070C0"/>
                </a:solidFill>
                <a:cs typeface="Times New Roman" pitchFamily="18" charset="0"/>
              </a:rPr>
              <a:t>P</a:t>
            </a:r>
            <a:r>
              <a:rPr lang="fr-FR" b="1" dirty="0" smtClean="0">
                <a:solidFill>
                  <a:srgbClr val="0070C0"/>
                </a:solidFill>
                <a:cs typeface="Times New Roman" pitchFamily="18" charset="0"/>
              </a:rPr>
              <a:t>50</a:t>
            </a:r>
            <a:r>
              <a:rPr lang="fr-FR" sz="2200" dirty="0" smtClean="0">
                <a:cs typeface="Times New Roman" pitchFamily="18" charset="0"/>
              </a:rPr>
              <a:t> = </a:t>
            </a:r>
            <a:r>
              <a:rPr lang="fr-FR" sz="2200" dirty="0" smtClean="0">
                <a:solidFill>
                  <a:srgbClr val="FF0000"/>
                </a:solidFill>
                <a:cs typeface="Times New Roman" pitchFamily="18" charset="0"/>
              </a:rPr>
              <a:t>Q2</a:t>
            </a:r>
            <a:r>
              <a:rPr lang="fr-FR" sz="2200" dirty="0" smtClean="0">
                <a:cs typeface="Times New Roman" pitchFamily="18" charset="0"/>
              </a:rPr>
              <a:t>= Me        </a:t>
            </a:r>
            <a:r>
              <a:rPr lang="fr-FR" sz="2200" b="1" dirty="0" smtClean="0">
                <a:solidFill>
                  <a:srgbClr val="0070C0"/>
                </a:solidFill>
                <a:cs typeface="Times New Roman" pitchFamily="18" charset="0"/>
              </a:rPr>
              <a:t>P</a:t>
            </a:r>
            <a:r>
              <a:rPr lang="fr-FR" b="1" dirty="0" smtClean="0">
                <a:solidFill>
                  <a:srgbClr val="0070C0"/>
                </a:solidFill>
                <a:cs typeface="Times New Roman" pitchFamily="18" charset="0"/>
              </a:rPr>
              <a:t>75</a:t>
            </a:r>
            <a:r>
              <a:rPr lang="fr-FR" sz="2200" dirty="0" smtClean="0">
                <a:cs typeface="Times New Roman" pitchFamily="18" charset="0"/>
              </a:rPr>
              <a:t> = </a:t>
            </a:r>
            <a:r>
              <a:rPr lang="fr-FR" sz="2200" dirty="0" smtClean="0">
                <a:solidFill>
                  <a:srgbClr val="FF0000"/>
                </a:solidFill>
                <a:cs typeface="Times New Roman" pitchFamily="18" charset="0"/>
              </a:rPr>
              <a:t>Q3</a:t>
            </a:r>
          </a:p>
          <a:p>
            <a:pPr algn="ctr"/>
            <a:endParaRPr lang="nn-NO" sz="2200" dirty="0" smtClean="0">
              <a:cs typeface="Times New Roman" pitchFamily="18" charset="0"/>
            </a:endParaRPr>
          </a:p>
          <a:p>
            <a:pPr algn="ctr"/>
            <a:r>
              <a:rPr lang="nn-NO" sz="2200" b="1" dirty="0" smtClean="0">
                <a:solidFill>
                  <a:srgbClr val="0070C0"/>
                </a:solidFill>
                <a:cs typeface="Times New Roman" pitchFamily="18" charset="0"/>
              </a:rPr>
              <a:t>P</a:t>
            </a:r>
            <a:r>
              <a:rPr lang="nn-NO" b="1" dirty="0" smtClean="0">
                <a:solidFill>
                  <a:srgbClr val="0070C0"/>
                </a:solidFill>
                <a:cs typeface="Times New Roman" pitchFamily="18" charset="0"/>
              </a:rPr>
              <a:t>10</a:t>
            </a:r>
            <a:r>
              <a:rPr lang="nn-NO" sz="2200" dirty="0" smtClean="0">
                <a:cs typeface="Times New Roman" pitchFamily="18" charset="0"/>
              </a:rPr>
              <a:t> = </a:t>
            </a:r>
            <a:r>
              <a:rPr lang="nn-NO" sz="2200" dirty="0" smtClean="0">
                <a:solidFill>
                  <a:schemeClr val="accent6">
                    <a:lumMod val="75000"/>
                  </a:schemeClr>
                </a:solidFill>
                <a:cs typeface="Times New Roman" pitchFamily="18" charset="0"/>
              </a:rPr>
              <a:t>D</a:t>
            </a:r>
            <a:r>
              <a:rPr lang="nn-NO" dirty="0" smtClean="0">
                <a:solidFill>
                  <a:schemeClr val="accent6">
                    <a:lumMod val="75000"/>
                  </a:schemeClr>
                </a:solidFill>
                <a:cs typeface="Times New Roman" pitchFamily="18" charset="0"/>
              </a:rPr>
              <a:t>1</a:t>
            </a:r>
            <a:r>
              <a:rPr lang="nn-NO" sz="2200" dirty="0" smtClean="0">
                <a:cs typeface="Times New Roman" pitchFamily="18" charset="0"/>
              </a:rPr>
              <a:t>, </a:t>
            </a:r>
            <a:r>
              <a:rPr lang="nn-NO" sz="2200" b="1" dirty="0" smtClean="0">
                <a:solidFill>
                  <a:srgbClr val="0070C0"/>
                </a:solidFill>
                <a:cs typeface="Times New Roman" pitchFamily="18" charset="0"/>
              </a:rPr>
              <a:t>P</a:t>
            </a:r>
            <a:r>
              <a:rPr lang="nn-NO" b="1" dirty="0" smtClean="0">
                <a:solidFill>
                  <a:srgbClr val="0070C0"/>
                </a:solidFill>
                <a:cs typeface="Times New Roman" pitchFamily="18" charset="0"/>
              </a:rPr>
              <a:t>20</a:t>
            </a:r>
            <a:r>
              <a:rPr lang="nn-NO" sz="2200" dirty="0" smtClean="0">
                <a:cs typeface="Times New Roman" pitchFamily="18" charset="0"/>
              </a:rPr>
              <a:t> = </a:t>
            </a:r>
            <a:r>
              <a:rPr lang="nn-NO" sz="2200" dirty="0" smtClean="0">
                <a:solidFill>
                  <a:schemeClr val="accent6">
                    <a:lumMod val="75000"/>
                  </a:schemeClr>
                </a:solidFill>
                <a:cs typeface="Times New Roman" pitchFamily="18" charset="0"/>
              </a:rPr>
              <a:t>D2</a:t>
            </a:r>
            <a:r>
              <a:rPr lang="nn-NO" sz="2200" dirty="0" smtClean="0">
                <a:cs typeface="Times New Roman" pitchFamily="18" charset="0"/>
              </a:rPr>
              <a:t>, </a:t>
            </a:r>
            <a:r>
              <a:rPr lang="nn-NO" sz="2200" b="1" dirty="0" smtClean="0">
                <a:solidFill>
                  <a:srgbClr val="0070C0"/>
                </a:solidFill>
                <a:cs typeface="Times New Roman" pitchFamily="18" charset="0"/>
              </a:rPr>
              <a:t>P</a:t>
            </a:r>
            <a:r>
              <a:rPr lang="nn-NO" b="1" dirty="0" smtClean="0">
                <a:solidFill>
                  <a:srgbClr val="0070C0"/>
                </a:solidFill>
                <a:cs typeface="Times New Roman" pitchFamily="18" charset="0"/>
              </a:rPr>
              <a:t>30</a:t>
            </a:r>
            <a:r>
              <a:rPr lang="nn-NO" sz="2200" dirty="0" smtClean="0">
                <a:cs typeface="Times New Roman" pitchFamily="18" charset="0"/>
              </a:rPr>
              <a:t> = </a:t>
            </a:r>
            <a:r>
              <a:rPr lang="nn-NO" sz="2200" dirty="0" smtClean="0">
                <a:solidFill>
                  <a:schemeClr val="accent6">
                    <a:lumMod val="75000"/>
                  </a:schemeClr>
                </a:solidFill>
                <a:cs typeface="Times New Roman" pitchFamily="18" charset="0"/>
              </a:rPr>
              <a:t>D</a:t>
            </a:r>
            <a:r>
              <a:rPr lang="nn-NO" dirty="0" smtClean="0">
                <a:solidFill>
                  <a:schemeClr val="accent6">
                    <a:lumMod val="75000"/>
                  </a:schemeClr>
                </a:solidFill>
                <a:cs typeface="Times New Roman" pitchFamily="18" charset="0"/>
              </a:rPr>
              <a:t>3</a:t>
            </a:r>
            <a:r>
              <a:rPr lang="nn-NO" sz="2200" dirty="0" smtClean="0">
                <a:cs typeface="Times New Roman" pitchFamily="18" charset="0"/>
              </a:rPr>
              <a:t>, ..., </a:t>
            </a:r>
            <a:r>
              <a:rPr lang="nn-NO" sz="2200" b="1" dirty="0" smtClean="0">
                <a:solidFill>
                  <a:srgbClr val="0070C0"/>
                </a:solidFill>
                <a:cs typeface="Times New Roman" pitchFamily="18" charset="0"/>
              </a:rPr>
              <a:t>P</a:t>
            </a:r>
            <a:r>
              <a:rPr lang="nn-NO" b="1" dirty="0" smtClean="0">
                <a:solidFill>
                  <a:srgbClr val="0070C0"/>
                </a:solidFill>
                <a:cs typeface="Times New Roman" pitchFamily="18" charset="0"/>
              </a:rPr>
              <a:t>50</a:t>
            </a:r>
            <a:r>
              <a:rPr lang="nn-NO" sz="2200" dirty="0" smtClean="0">
                <a:cs typeface="Times New Roman" pitchFamily="18" charset="0"/>
              </a:rPr>
              <a:t>= </a:t>
            </a:r>
            <a:r>
              <a:rPr lang="nn-NO" sz="2200" dirty="0" smtClean="0">
                <a:solidFill>
                  <a:schemeClr val="accent6">
                    <a:lumMod val="75000"/>
                  </a:schemeClr>
                </a:solidFill>
                <a:cs typeface="Times New Roman" pitchFamily="18" charset="0"/>
              </a:rPr>
              <a:t>Me</a:t>
            </a:r>
            <a:r>
              <a:rPr lang="nn-NO" sz="2200" dirty="0" smtClean="0">
                <a:cs typeface="Times New Roman" pitchFamily="18" charset="0"/>
              </a:rPr>
              <a:t>, ..., </a:t>
            </a:r>
            <a:r>
              <a:rPr lang="nn-NO" sz="2200" b="1" dirty="0" smtClean="0">
                <a:solidFill>
                  <a:srgbClr val="0070C0"/>
                </a:solidFill>
                <a:cs typeface="Times New Roman" pitchFamily="18" charset="0"/>
              </a:rPr>
              <a:t>P</a:t>
            </a:r>
            <a:r>
              <a:rPr lang="nn-NO" b="1" dirty="0" smtClean="0">
                <a:solidFill>
                  <a:srgbClr val="0070C0"/>
                </a:solidFill>
                <a:cs typeface="Times New Roman" pitchFamily="18" charset="0"/>
              </a:rPr>
              <a:t>90</a:t>
            </a:r>
            <a:r>
              <a:rPr lang="nn-NO" sz="2200" dirty="0" smtClean="0">
                <a:cs typeface="Times New Roman" pitchFamily="18" charset="0"/>
              </a:rPr>
              <a:t>= </a:t>
            </a:r>
            <a:r>
              <a:rPr lang="nn-NO" sz="2200" dirty="0" smtClean="0">
                <a:solidFill>
                  <a:schemeClr val="accent6">
                    <a:lumMod val="75000"/>
                  </a:schemeClr>
                </a:solidFill>
                <a:cs typeface="Times New Roman" pitchFamily="18" charset="0"/>
              </a:rPr>
              <a:t>D</a:t>
            </a:r>
            <a:r>
              <a:rPr lang="nn-NO" dirty="0" smtClean="0">
                <a:solidFill>
                  <a:schemeClr val="accent6">
                    <a:lumMod val="75000"/>
                  </a:schemeClr>
                </a:solidFill>
                <a:cs typeface="Times New Roman" pitchFamily="18" charset="0"/>
              </a:rPr>
              <a:t>9</a:t>
            </a:r>
            <a:r>
              <a:rPr lang="nn-NO" sz="2200" dirty="0" smtClean="0">
                <a:cs typeface="Times New Roman" pitchFamily="18" charset="0"/>
              </a:rPr>
              <a:t>, </a:t>
            </a:r>
            <a:r>
              <a:rPr lang="nn-NO" sz="2200" b="1" dirty="0" smtClean="0">
                <a:solidFill>
                  <a:srgbClr val="0070C0"/>
                </a:solidFill>
                <a:cs typeface="Times New Roman" pitchFamily="18" charset="0"/>
              </a:rPr>
              <a:t>P</a:t>
            </a:r>
            <a:r>
              <a:rPr lang="nn-NO" b="1" dirty="0" smtClean="0">
                <a:solidFill>
                  <a:srgbClr val="0070C0"/>
                </a:solidFill>
                <a:cs typeface="Times New Roman" pitchFamily="18" charset="0"/>
              </a:rPr>
              <a:t>100</a:t>
            </a:r>
            <a:r>
              <a:rPr lang="nn-NO" sz="2200" dirty="0" smtClean="0">
                <a:cs typeface="Times New Roman" pitchFamily="18" charset="0"/>
              </a:rPr>
              <a:t>= </a:t>
            </a:r>
            <a:r>
              <a:rPr lang="nn-NO" sz="2200" dirty="0" smtClean="0">
                <a:solidFill>
                  <a:schemeClr val="accent6">
                    <a:lumMod val="75000"/>
                  </a:schemeClr>
                </a:solidFill>
                <a:cs typeface="Times New Roman" pitchFamily="18" charset="0"/>
              </a:rPr>
              <a:t>D</a:t>
            </a:r>
            <a:r>
              <a:rPr lang="nn-NO" dirty="0" smtClean="0">
                <a:solidFill>
                  <a:schemeClr val="accent6">
                    <a:lumMod val="75000"/>
                  </a:schemeClr>
                </a:solidFill>
                <a:cs typeface="Times New Roman" pitchFamily="18" charset="0"/>
              </a:rPr>
              <a:t>10</a:t>
            </a:r>
            <a:endParaRPr lang="es-ES" dirty="0" smtClean="0">
              <a:solidFill>
                <a:schemeClr val="accent6">
                  <a:lumMod val="75000"/>
                </a:schemeClr>
              </a:solidFill>
              <a:cs typeface="Times New Roman" pitchFamily="18" charset="0"/>
            </a:endParaRPr>
          </a:p>
        </p:txBody>
      </p:sp>
    </p:spTree>
    <p:extLst>
      <p:ext uri="{BB962C8B-B14F-4D97-AF65-F5344CB8AC3E}">
        <p14:creationId xmlns:p14="http://schemas.microsoft.com/office/powerpoint/2010/main" val="2643634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28618" y="-26096"/>
            <a:ext cx="8229600" cy="1143000"/>
          </a:xfrm>
          <a:prstGeom prst="rect">
            <a:avLst/>
          </a:prstGeom>
        </p:spPr>
        <p:txBody>
          <a:bodyPr vert="horz" lIns="91440" tIns="45720" rIns="91440" bIns="45720" rtlCol="0" anchor="ctr">
            <a:noAutofit/>
          </a:bodyPr>
          <a:lstStyle/>
          <a:p>
            <a:pPr lvl="0" algn="ctr">
              <a:spcBef>
                <a:spcPct val="0"/>
              </a:spcBef>
              <a:defRPr/>
            </a:pPr>
            <a:r>
              <a:rPr lang="es-ES" sz="3600" b="1" dirty="0" smtClean="0">
                <a:latin typeface="Times New Roman" pitchFamily="18" charset="0"/>
                <a:cs typeface="Times New Roman" pitchFamily="18" charset="0"/>
              </a:rPr>
              <a:t>INDICADORES DE POSICIÓN</a:t>
            </a:r>
            <a:endParaRPr lang="es-ES" sz="3600"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11 Rectángulo"/>
          <p:cNvSpPr/>
          <p:nvPr/>
        </p:nvSpPr>
        <p:spPr>
          <a:xfrm>
            <a:off x="714348" y="1214422"/>
            <a:ext cx="7643866" cy="5232202"/>
          </a:xfrm>
          <a:prstGeom prst="rect">
            <a:avLst/>
          </a:prstGeom>
        </p:spPr>
        <p:txBody>
          <a:bodyPr wrap="square">
            <a:spAutoFit/>
          </a:bodyPr>
          <a:lstStyle/>
          <a:p>
            <a:pPr algn="just"/>
            <a:r>
              <a:rPr lang="es-ES" sz="2200" b="1" dirty="0" smtClean="0">
                <a:cs typeface="Times New Roman" pitchFamily="18" charset="0"/>
              </a:rPr>
              <a:t>Calculo del p-</a:t>
            </a:r>
            <a:r>
              <a:rPr lang="es-ES" sz="2200" b="1" dirty="0" err="1" smtClean="0">
                <a:cs typeface="Times New Roman" pitchFamily="18" charset="0"/>
              </a:rPr>
              <a:t>ésimo</a:t>
            </a:r>
            <a:r>
              <a:rPr lang="es-ES" sz="2200" b="1" dirty="0" smtClean="0">
                <a:cs typeface="Times New Roman" pitchFamily="18" charset="0"/>
              </a:rPr>
              <a:t> percentil:</a:t>
            </a:r>
          </a:p>
          <a:p>
            <a:pPr algn="just"/>
            <a:endParaRPr lang="es-ES" sz="1000" b="1" dirty="0" smtClean="0">
              <a:cs typeface="Times New Roman" pitchFamily="18" charset="0"/>
            </a:endParaRPr>
          </a:p>
          <a:p>
            <a:pPr algn="just"/>
            <a:r>
              <a:rPr lang="es-ES" sz="2200" dirty="0" smtClean="0">
                <a:effectLst>
                  <a:outerShdw blurRad="38100" dist="38100" dir="2700000" algn="tl">
                    <a:srgbClr val="000000">
                      <a:alpha val="43137"/>
                    </a:srgbClr>
                  </a:outerShdw>
                </a:effectLst>
                <a:cs typeface="Times New Roman" pitchFamily="18" charset="0"/>
              </a:rPr>
              <a:t>Paso1:</a:t>
            </a:r>
            <a:r>
              <a:rPr lang="es-ES" sz="2200" b="1" dirty="0" smtClean="0">
                <a:cs typeface="Times New Roman" pitchFamily="18" charset="0"/>
              </a:rPr>
              <a:t> </a:t>
            </a:r>
            <a:r>
              <a:rPr lang="es-ES" sz="2200" dirty="0" smtClean="0">
                <a:cs typeface="Times New Roman" pitchFamily="18" charset="0"/>
              </a:rPr>
              <a:t>Ordene los datos de manera ascendente.</a:t>
            </a:r>
          </a:p>
          <a:p>
            <a:pPr algn="just"/>
            <a:r>
              <a:rPr lang="es-ES" sz="2200" dirty="0" smtClean="0">
                <a:effectLst>
                  <a:outerShdw blurRad="38100" dist="38100" dir="2700000" algn="tl">
                    <a:srgbClr val="000000">
                      <a:alpha val="43137"/>
                    </a:srgbClr>
                  </a:outerShdw>
                </a:effectLst>
                <a:cs typeface="Times New Roman" pitchFamily="18" charset="0"/>
              </a:rPr>
              <a:t>Paso 2:</a:t>
            </a:r>
            <a:r>
              <a:rPr lang="es-ES" sz="2200" dirty="0" smtClean="0">
                <a:cs typeface="Times New Roman" pitchFamily="18" charset="0"/>
              </a:rPr>
              <a:t> Se ubica la posición del percentil que se desea hallar</a:t>
            </a:r>
            <a:r>
              <a:rPr lang="es-ES" sz="2200" i="1" dirty="0" smtClean="0">
                <a:cs typeface="Times New Roman" pitchFamily="18" charset="0"/>
              </a:rPr>
              <a:t>.</a:t>
            </a:r>
          </a:p>
          <a:p>
            <a:pPr algn="just"/>
            <a:endParaRPr lang="es-ES" sz="2200" i="1" dirty="0" smtClean="0">
              <a:cs typeface="Times New Roman" pitchFamily="18" charset="0"/>
            </a:endParaRPr>
          </a:p>
          <a:p>
            <a:pPr algn="just"/>
            <a:endParaRPr lang="es-ES" sz="2200" i="1" dirty="0" smtClean="0">
              <a:cs typeface="Times New Roman" pitchFamily="18" charset="0"/>
            </a:endParaRPr>
          </a:p>
          <a:p>
            <a:pPr algn="just"/>
            <a:endParaRPr lang="es-ES" sz="2200" dirty="0" smtClean="0">
              <a:cs typeface="Times New Roman" pitchFamily="18" charset="0"/>
            </a:endParaRPr>
          </a:p>
          <a:p>
            <a:pPr algn="just"/>
            <a:endParaRPr lang="es-ES" sz="2200" dirty="0" smtClean="0">
              <a:cs typeface="Times New Roman" pitchFamily="18" charset="0"/>
            </a:endParaRPr>
          </a:p>
          <a:p>
            <a:pPr algn="just"/>
            <a:r>
              <a:rPr lang="es-ES" sz="2200" dirty="0" smtClean="0">
                <a:cs typeface="Times New Roman" pitchFamily="18" charset="0"/>
              </a:rPr>
              <a:t>Donde </a:t>
            </a:r>
            <a:r>
              <a:rPr lang="es-ES" sz="2200" i="1" dirty="0" smtClean="0">
                <a:cs typeface="Times New Roman" pitchFamily="18" charset="0"/>
              </a:rPr>
              <a:t>P </a:t>
            </a:r>
            <a:r>
              <a:rPr lang="es-ES" sz="2200" dirty="0" smtClean="0">
                <a:cs typeface="Times New Roman" pitchFamily="18" charset="0"/>
              </a:rPr>
              <a:t>es el percentil de interés y </a:t>
            </a:r>
            <a:r>
              <a:rPr lang="es-ES" sz="2200" i="1" dirty="0" smtClean="0">
                <a:cs typeface="Times New Roman" pitchFamily="18" charset="0"/>
              </a:rPr>
              <a:t>n</a:t>
            </a:r>
            <a:r>
              <a:rPr lang="es-ES" sz="2200" dirty="0" smtClean="0">
                <a:cs typeface="Times New Roman" pitchFamily="18" charset="0"/>
              </a:rPr>
              <a:t> es la cantidad de observaciones.</a:t>
            </a:r>
          </a:p>
          <a:p>
            <a:pPr algn="just"/>
            <a:endParaRPr lang="es-ES" sz="800" dirty="0" smtClean="0">
              <a:cs typeface="Times New Roman" pitchFamily="18" charset="0"/>
            </a:endParaRPr>
          </a:p>
          <a:p>
            <a:pPr algn="just"/>
            <a:r>
              <a:rPr lang="es-ES" sz="2200" dirty="0" smtClean="0">
                <a:effectLst>
                  <a:outerShdw blurRad="38100" dist="38100" dir="2700000" algn="tl">
                    <a:srgbClr val="000000">
                      <a:alpha val="43137"/>
                    </a:srgbClr>
                  </a:outerShdw>
                </a:effectLst>
                <a:cs typeface="Times New Roman" pitchFamily="18" charset="0"/>
              </a:rPr>
              <a:t>Paso 3:</a:t>
            </a:r>
            <a:r>
              <a:rPr lang="es-ES" sz="2200" dirty="0" smtClean="0">
                <a:cs typeface="Times New Roman" pitchFamily="18" charset="0"/>
              </a:rPr>
              <a:t> </a:t>
            </a:r>
          </a:p>
          <a:p>
            <a:pPr marL="457200" indent="-457200" algn="just">
              <a:buAutoNum type="alphaLcParenR"/>
            </a:pPr>
            <a:r>
              <a:rPr lang="es-ES" sz="2200" dirty="0" smtClean="0">
                <a:cs typeface="Times New Roman" pitchFamily="18" charset="0"/>
              </a:rPr>
              <a:t>Si </a:t>
            </a:r>
            <a:r>
              <a:rPr lang="es-ES" sz="2200" dirty="0" err="1" smtClean="0">
                <a:cs typeface="Times New Roman" pitchFamily="18" charset="0"/>
              </a:rPr>
              <a:t>Xp</a:t>
            </a:r>
            <a:r>
              <a:rPr lang="es-ES" sz="2200" dirty="0" smtClean="0">
                <a:cs typeface="Times New Roman" pitchFamily="18" charset="0"/>
              </a:rPr>
              <a:t> </a:t>
            </a:r>
            <a:r>
              <a:rPr lang="es-ES" sz="2200" i="1" u="sng" dirty="0" smtClean="0">
                <a:cs typeface="Times New Roman" pitchFamily="18" charset="0"/>
              </a:rPr>
              <a:t>no es entero</a:t>
            </a:r>
            <a:r>
              <a:rPr lang="es-ES" sz="2200" dirty="0" smtClean="0">
                <a:cs typeface="Times New Roman" pitchFamily="18" charset="0"/>
              </a:rPr>
              <a:t> se interpola un valor a partir de las dos posiciones encontradas.</a:t>
            </a:r>
          </a:p>
          <a:p>
            <a:pPr marL="457200" indent="-457200" algn="just">
              <a:buAutoNum type="alphaLcParenR"/>
            </a:pPr>
            <a:endParaRPr lang="es-ES" sz="800" dirty="0" smtClean="0">
              <a:effectLst>
                <a:outerShdw blurRad="38100" dist="38100" dir="2700000" algn="tl">
                  <a:srgbClr val="000000">
                    <a:alpha val="43137"/>
                  </a:srgbClr>
                </a:outerShdw>
              </a:effectLst>
              <a:cs typeface="Times New Roman" pitchFamily="18" charset="0"/>
            </a:endParaRPr>
          </a:p>
          <a:p>
            <a:pPr marL="457200" indent="-457200" algn="just">
              <a:buFontTx/>
              <a:buAutoNum type="alphaLcParenR"/>
            </a:pPr>
            <a:r>
              <a:rPr lang="es-ES" sz="2200" dirty="0" smtClean="0">
                <a:cs typeface="Times New Roman" pitchFamily="18" charset="0"/>
              </a:rPr>
              <a:t>Si </a:t>
            </a:r>
            <a:r>
              <a:rPr lang="es-ES" sz="2200" dirty="0" err="1" smtClean="0">
                <a:cs typeface="Times New Roman" pitchFamily="18" charset="0"/>
              </a:rPr>
              <a:t>Xp</a:t>
            </a:r>
            <a:r>
              <a:rPr lang="es-ES" sz="2200" dirty="0" smtClean="0">
                <a:cs typeface="Times New Roman" pitchFamily="18" charset="0"/>
              </a:rPr>
              <a:t> </a:t>
            </a:r>
            <a:r>
              <a:rPr lang="es-ES" sz="2200" i="1" u="sng" dirty="0" smtClean="0">
                <a:cs typeface="Times New Roman" pitchFamily="18" charset="0"/>
              </a:rPr>
              <a:t>es entero</a:t>
            </a:r>
            <a:r>
              <a:rPr lang="es-ES" sz="2200" dirty="0" smtClean="0">
                <a:cs typeface="Times New Roman" pitchFamily="18" charset="0"/>
              </a:rPr>
              <a:t> el valor del percentil corresponde a la posición encontrada.</a:t>
            </a:r>
          </a:p>
        </p:txBody>
      </p:sp>
      <p:graphicFrame>
        <p:nvGraphicFramePr>
          <p:cNvPr id="14" name="Object 2"/>
          <p:cNvGraphicFramePr>
            <a:graphicFrameLocks noChangeAspect="1"/>
          </p:cNvGraphicFramePr>
          <p:nvPr/>
        </p:nvGraphicFramePr>
        <p:xfrm>
          <a:off x="3786182" y="2714620"/>
          <a:ext cx="1787525" cy="701675"/>
        </p:xfrm>
        <a:graphic>
          <a:graphicData uri="http://schemas.openxmlformats.org/presentationml/2006/ole">
            <mc:AlternateContent xmlns:mc="http://schemas.openxmlformats.org/markup-compatibility/2006">
              <mc:Choice xmlns:v="urn:schemas-microsoft-com:vml" Requires="v">
                <p:oleObj spid="_x0000_s17420" name="Equation" r:id="rId3" imgW="1002960" imgH="393480" progId="Equation.DSMT4">
                  <p:embed/>
                </p:oleObj>
              </mc:Choice>
              <mc:Fallback>
                <p:oleObj name="Equation" r:id="rId3" imgW="10029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2714620"/>
                        <a:ext cx="1787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7322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8596" y="1357298"/>
            <a:ext cx="8358246" cy="5357826"/>
          </a:xfrm>
          <a:prstGeom prst="rect">
            <a:avLst/>
          </a:prstGeom>
        </p:spPr>
        <p:txBody>
          <a:bodyPr vert="horz" lIns="91440" tIns="45720" rIns="91440" bIns="45720" rtlCol="0">
            <a:normAutofit/>
          </a:bodyPr>
          <a:lstStyle/>
          <a:p>
            <a:r>
              <a:rPr lang="es-CO" sz="2000" dirty="0" smtClean="0">
                <a:latin typeface="Times New Roman" pitchFamily="18" charset="0"/>
                <a:cs typeface="Times New Roman" pitchFamily="18" charset="0"/>
              </a:rPr>
              <a:t>Los siguientes datos corresponden a las edades de 14 personas seleccionadas al azar entre cierta clase de empleados de la población objetivo de estudio: 25, 38, 29, 42, 39, 54, 23, 33, 45, 45, 26, 34, 30, 31.</a:t>
            </a:r>
          </a:p>
          <a:p>
            <a:endParaRPr lang="es-CO" sz="2000" dirty="0" smtClean="0">
              <a:latin typeface="Times New Roman" pitchFamily="18" charset="0"/>
              <a:cs typeface="Times New Roman" pitchFamily="18" charset="0"/>
            </a:endParaRPr>
          </a:p>
          <a:p>
            <a:pPr algn="ctr"/>
            <a:r>
              <a:rPr lang="es-CO" sz="2000" b="1" dirty="0" smtClean="0">
                <a:latin typeface="Times New Roman" pitchFamily="18" charset="0"/>
                <a:cs typeface="Times New Roman" pitchFamily="18" charset="0"/>
              </a:rPr>
              <a:t>¿Cómo determino los cuartiles?</a:t>
            </a:r>
          </a:p>
          <a:p>
            <a:pPr marL="457200" indent="-457200"/>
            <a:endParaRPr lang="es-CO" sz="2000" b="1" u="sng" dirty="0" smtClean="0">
              <a:latin typeface="Times New Roman" pitchFamily="18" charset="0"/>
              <a:cs typeface="Times New Roman" pitchFamily="18" charset="0"/>
            </a:endParaRPr>
          </a:p>
          <a:p>
            <a:pPr marL="457200" indent="-457200">
              <a:buFont typeface="Arial" pitchFamily="34" charset="0"/>
              <a:buChar char="•"/>
            </a:pPr>
            <a:r>
              <a:rPr lang="es-CO" sz="2000" b="1" u="sng" dirty="0" smtClean="0">
                <a:latin typeface="Times New Roman" pitchFamily="18" charset="0"/>
                <a:cs typeface="Times New Roman" pitchFamily="18" charset="0"/>
              </a:rPr>
              <a:t>Ordenar los datos de menor a mayor</a:t>
            </a: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algn="ctr"/>
            <a:r>
              <a:rPr lang="es-ES" sz="2000" dirty="0" smtClean="0">
                <a:latin typeface="Times New Roman" pitchFamily="18" charset="0"/>
                <a:cs typeface="Times New Roman" pitchFamily="18" charset="0"/>
              </a:rPr>
              <a:t>Q</a:t>
            </a:r>
            <a:r>
              <a:rPr lang="es-ES" sz="2000" baseline="-25000" dirty="0" smtClean="0">
                <a:latin typeface="Times New Roman" pitchFamily="18" charset="0"/>
                <a:cs typeface="Times New Roman" pitchFamily="18" charset="0"/>
              </a:rPr>
              <a:t>1</a:t>
            </a:r>
            <a:r>
              <a:rPr lang="es-ES" sz="2000" dirty="0" smtClean="0">
                <a:latin typeface="Times New Roman" pitchFamily="18" charset="0"/>
                <a:cs typeface="Times New Roman" pitchFamily="18" charset="0"/>
              </a:rPr>
              <a:t>=P</a:t>
            </a:r>
            <a:r>
              <a:rPr lang="es-ES" sz="2000" baseline="-25000" dirty="0" smtClean="0">
                <a:latin typeface="Times New Roman" pitchFamily="18" charset="0"/>
                <a:cs typeface="Times New Roman" pitchFamily="18" charset="0"/>
              </a:rPr>
              <a:t>25</a:t>
            </a:r>
            <a:r>
              <a:rPr lang="es-ES" sz="2000" dirty="0" smtClean="0">
                <a:latin typeface="Times New Roman" pitchFamily="18" charset="0"/>
                <a:cs typeface="Times New Roman" pitchFamily="18" charset="0"/>
              </a:rPr>
              <a:t>= Valor que es superior al 25% de las observaciones</a:t>
            </a:r>
          </a:p>
          <a:p>
            <a:pPr algn="ctr"/>
            <a:r>
              <a:rPr lang="es-ES" sz="2000" dirty="0" smtClean="0">
                <a:latin typeface="Times New Roman" pitchFamily="18" charset="0"/>
                <a:cs typeface="Times New Roman" pitchFamily="18" charset="0"/>
              </a:rPr>
              <a:t>Q</a:t>
            </a:r>
            <a:r>
              <a:rPr lang="es-ES" sz="2000" baseline="-25000" dirty="0" smtClean="0">
                <a:latin typeface="Times New Roman" pitchFamily="18" charset="0"/>
                <a:cs typeface="Times New Roman" pitchFamily="18" charset="0"/>
              </a:rPr>
              <a:t>2</a:t>
            </a:r>
            <a:r>
              <a:rPr lang="es-ES" sz="2000" dirty="0" smtClean="0">
                <a:latin typeface="Times New Roman" pitchFamily="18" charset="0"/>
                <a:cs typeface="Times New Roman" pitchFamily="18" charset="0"/>
              </a:rPr>
              <a:t>=P</a:t>
            </a:r>
            <a:r>
              <a:rPr lang="es-ES" sz="2000" baseline="-25000" dirty="0" smtClean="0">
                <a:latin typeface="Times New Roman" pitchFamily="18" charset="0"/>
                <a:cs typeface="Times New Roman" pitchFamily="18" charset="0"/>
              </a:rPr>
              <a:t>50</a:t>
            </a:r>
            <a:r>
              <a:rPr lang="es-ES" sz="2000" dirty="0" smtClean="0">
                <a:latin typeface="Times New Roman" pitchFamily="18" charset="0"/>
                <a:cs typeface="Times New Roman" pitchFamily="18" charset="0"/>
              </a:rPr>
              <a:t>= Valor que es superior al 50% de las observaciones</a:t>
            </a:r>
          </a:p>
          <a:p>
            <a:pPr algn="ctr"/>
            <a:r>
              <a:rPr lang="es-ES" sz="2000" dirty="0" smtClean="0">
                <a:latin typeface="Times New Roman" pitchFamily="18" charset="0"/>
                <a:cs typeface="Times New Roman" pitchFamily="18" charset="0"/>
              </a:rPr>
              <a:t>Q</a:t>
            </a:r>
            <a:r>
              <a:rPr lang="es-ES" sz="2000" baseline="-25000" dirty="0" smtClean="0">
                <a:latin typeface="Times New Roman" pitchFamily="18" charset="0"/>
                <a:cs typeface="Times New Roman" pitchFamily="18" charset="0"/>
              </a:rPr>
              <a:t>3</a:t>
            </a:r>
            <a:r>
              <a:rPr lang="es-ES" sz="2000" dirty="0" smtClean="0">
                <a:latin typeface="Times New Roman" pitchFamily="18" charset="0"/>
                <a:cs typeface="Times New Roman" pitchFamily="18" charset="0"/>
              </a:rPr>
              <a:t> =P</a:t>
            </a:r>
            <a:r>
              <a:rPr lang="es-ES" sz="2000" baseline="-25000" dirty="0" smtClean="0">
                <a:latin typeface="Times New Roman" pitchFamily="18" charset="0"/>
                <a:cs typeface="Times New Roman" pitchFamily="18" charset="0"/>
              </a:rPr>
              <a:t>75</a:t>
            </a:r>
            <a:r>
              <a:rPr lang="es-ES" sz="2000" dirty="0" smtClean="0">
                <a:latin typeface="Times New Roman" pitchFamily="18" charset="0"/>
                <a:cs typeface="Times New Roman" pitchFamily="18" charset="0"/>
              </a:rPr>
              <a:t>= Valor que es superior al 75% de las observaciones</a:t>
            </a:r>
          </a:p>
          <a:p>
            <a:pPr marL="457200" indent="-457200"/>
            <a:endParaRPr lang="es-CO" sz="2000" dirty="0" smtClean="0">
              <a:latin typeface="Times New Roman" pitchFamily="18" charset="0"/>
              <a:cs typeface="Times New Roman" pitchFamily="18" charset="0"/>
            </a:endParaRPr>
          </a:p>
        </p:txBody>
      </p:sp>
      <p:pic>
        <p:nvPicPr>
          <p:cNvPr id="132099" name="Picture 3"/>
          <p:cNvPicPr>
            <a:picLocks noChangeAspect="1" noChangeArrowheads="1"/>
          </p:cNvPicPr>
          <p:nvPr/>
        </p:nvPicPr>
        <p:blipFill>
          <a:blip r:embed="rId2" cstate="print"/>
          <a:srcRect/>
          <a:stretch>
            <a:fillRect/>
          </a:stretch>
        </p:blipFill>
        <p:spPr bwMode="auto">
          <a:xfrm>
            <a:off x="571472" y="3500438"/>
            <a:ext cx="8128699" cy="1785950"/>
          </a:xfrm>
          <a:prstGeom prst="rect">
            <a:avLst/>
          </a:prstGeom>
          <a:noFill/>
          <a:ln w="9525">
            <a:noFill/>
            <a:miter lim="800000"/>
            <a:headEnd/>
            <a:tailEnd/>
          </a:ln>
        </p:spPr>
      </p:pic>
      <p:sp>
        <p:nvSpPr>
          <p:cNvPr id="8"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endParaRPr lang="es-ES" sz="28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8 Rectángulo"/>
          <p:cNvSpPr/>
          <p:nvPr/>
        </p:nvSpPr>
        <p:spPr>
          <a:xfrm>
            <a:off x="0" y="6500834"/>
            <a:ext cx="9144000" cy="357166"/>
          </a:xfrm>
          <a:prstGeom prst="rect">
            <a:avLst/>
          </a:prstGeom>
        </p:spPr>
        <p:style>
          <a:lnRef idx="1">
            <a:schemeClr val="dk1"/>
          </a:lnRef>
          <a:fillRef idx="1003">
            <a:schemeClr val="lt1"/>
          </a:fillRef>
          <a:effectRef idx="1">
            <a:schemeClr val="dk1"/>
          </a:effectRef>
          <a:fontRef idx="minor">
            <a:schemeClr val="dk1"/>
          </a:fontRef>
        </p:style>
        <p:txBody>
          <a:bodyPr rtlCol="0" anchor="ctr"/>
          <a:lstStyle/>
          <a:p>
            <a:pPr algn="ctr"/>
            <a:endParaRPr lang="es-ES"/>
          </a:p>
        </p:txBody>
      </p:sp>
      <p:pic>
        <p:nvPicPr>
          <p:cNvPr id="11" name="Picture 2" descr="logo uv"/>
          <p:cNvPicPr>
            <a:picLocks noChangeAspect="1" noChangeArrowheads="1"/>
          </p:cNvPicPr>
          <p:nvPr/>
        </p:nvPicPr>
        <p:blipFill>
          <a:blip r:embed="rId3" cstate="print"/>
          <a:srcRect/>
          <a:stretch>
            <a:fillRect/>
          </a:stretch>
        </p:blipFill>
        <p:spPr bwMode="auto">
          <a:xfrm>
            <a:off x="71406" y="6538934"/>
            <a:ext cx="241297" cy="280782"/>
          </a:xfrm>
          <a:prstGeom prst="rect">
            <a:avLst/>
          </a:prstGeom>
          <a:noFill/>
          <a:ln w="9525">
            <a:noFill/>
            <a:miter lim="800000"/>
            <a:headEnd/>
            <a:tailEnd/>
          </a:ln>
        </p:spPr>
      </p:pic>
      <p:sp>
        <p:nvSpPr>
          <p:cNvPr id="2" name="Rectangle 1"/>
          <p:cNvSpPr/>
          <p:nvPr/>
        </p:nvSpPr>
        <p:spPr>
          <a:xfrm>
            <a:off x="571472" y="42189"/>
            <a:ext cx="6099747" cy="707886"/>
          </a:xfrm>
          <a:prstGeom prst="rect">
            <a:avLst/>
          </a:prstGeom>
        </p:spPr>
        <p:txBody>
          <a:bodyPr wrap="none">
            <a:spAutoFit/>
          </a:bodyPr>
          <a:lstStyle/>
          <a:p>
            <a:pPr lvl="0" algn="ctr">
              <a:spcBef>
                <a:spcPct val="0"/>
              </a:spcBef>
              <a:defRPr/>
            </a:pPr>
            <a:r>
              <a:rPr lang="es-ES" sz="4000" dirty="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Cuartiles de una distribución</a:t>
            </a:r>
          </a:p>
        </p:txBody>
      </p:sp>
    </p:spTree>
    <p:extLst>
      <p:ext uri="{BB962C8B-B14F-4D97-AF65-F5344CB8AC3E}">
        <p14:creationId xmlns:p14="http://schemas.microsoft.com/office/powerpoint/2010/main" val="268432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8596" y="1500174"/>
            <a:ext cx="8358246" cy="5357826"/>
          </a:xfrm>
          <a:prstGeom prst="rect">
            <a:avLst/>
          </a:prstGeom>
        </p:spPr>
        <p:txBody>
          <a:bodyPr vert="horz" lIns="91440" tIns="45720" rIns="91440" bIns="45720" rtlCol="0">
            <a:normAutofit/>
          </a:bodyPr>
          <a:lstStyle/>
          <a:p>
            <a:endParaRPr lang="es-CO" sz="2000" dirty="0" smtClean="0">
              <a:latin typeface="Times New Roman" pitchFamily="18" charset="0"/>
              <a:cs typeface="Times New Roman" pitchFamily="18" charset="0"/>
            </a:endParaRPr>
          </a:p>
          <a:p>
            <a:pPr marL="457200" indent="-457200">
              <a:buFont typeface="Arial" pitchFamily="34" charset="0"/>
              <a:buChar char="•"/>
            </a:pPr>
            <a:r>
              <a:rPr lang="es-CO" sz="2000" b="1" u="sng" dirty="0" smtClean="0">
                <a:latin typeface="Times New Roman" pitchFamily="18" charset="0"/>
                <a:cs typeface="Times New Roman" pitchFamily="18" charset="0"/>
              </a:rPr>
              <a:t>Calculo del primer cuartil</a:t>
            </a: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endParaRPr lang="es-CO" sz="2000" b="1" u="sng" dirty="0" smtClean="0">
              <a:latin typeface="Times New Roman" pitchFamily="18" charset="0"/>
              <a:cs typeface="Times New Roman" pitchFamily="18" charset="0"/>
            </a:endParaRPr>
          </a:p>
          <a:p>
            <a:r>
              <a:rPr lang="es-CO" sz="2000" dirty="0" smtClean="0">
                <a:latin typeface="Times New Roman" pitchFamily="18" charset="0"/>
                <a:cs typeface="Times New Roman" pitchFamily="18" charset="0"/>
              </a:rPr>
              <a:t>El primer </a:t>
            </a:r>
            <a:r>
              <a:rPr lang="es-CO" sz="2000" dirty="0" err="1" smtClean="0">
                <a:latin typeface="Times New Roman" pitchFamily="18" charset="0"/>
                <a:cs typeface="Times New Roman" pitchFamily="18" charset="0"/>
              </a:rPr>
              <a:t>cuartil</a:t>
            </a:r>
            <a:r>
              <a:rPr lang="es-CO" sz="2000" dirty="0" smtClean="0">
                <a:latin typeface="Times New Roman" pitchFamily="18" charset="0"/>
                <a:cs typeface="Times New Roman" pitchFamily="18" charset="0"/>
              </a:rPr>
              <a:t> corresponde al percentil 25,  por lo cual, se calcula la posición 25 de los datos:</a:t>
            </a: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p:txBody>
      </p:sp>
      <p:pic>
        <p:nvPicPr>
          <p:cNvPr id="132099" name="Picture 3"/>
          <p:cNvPicPr>
            <a:picLocks noChangeAspect="1" noChangeArrowheads="1"/>
          </p:cNvPicPr>
          <p:nvPr/>
        </p:nvPicPr>
        <p:blipFill>
          <a:blip r:embed="rId3" cstate="print"/>
          <a:srcRect/>
          <a:stretch>
            <a:fillRect/>
          </a:stretch>
        </p:blipFill>
        <p:spPr bwMode="auto">
          <a:xfrm>
            <a:off x="428596" y="2500306"/>
            <a:ext cx="8128699" cy="1785950"/>
          </a:xfrm>
          <a:prstGeom prst="rect">
            <a:avLst/>
          </a:prstGeom>
          <a:noFill/>
          <a:ln w="9525">
            <a:noFill/>
            <a:miter lim="800000"/>
            <a:headEnd/>
            <a:tailEnd/>
          </a:ln>
        </p:spPr>
      </p:pic>
      <p:graphicFrame>
        <p:nvGraphicFramePr>
          <p:cNvPr id="157699" name="Object 3"/>
          <p:cNvGraphicFramePr>
            <a:graphicFrameLocks noChangeAspect="1"/>
          </p:cNvGraphicFramePr>
          <p:nvPr>
            <p:extLst>
              <p:ext uri="{D42A27DB-BD31-4B8C-83A1-F6EECF244321}">
                <p14:modId xmlns:p14="http://schemas.microsoft.com/office/powerpoint/2010/main" val="2604966019"/>
              </p:ext>
            </p:extLst>
          </p:nvPr>
        </p:nvGraphicFramePr>
        <p:xfrm>
          <a:off x="2876666" y="5377004"/>
          <a:ext cx="2738437" cy="701675"/>
        </p:xfrm>
        <a:graphic>
          <a:graphicData uri="http://schemas.openxmlformats.org/presentationml/2006/ole">
            <mc:AlternateContent xmlns:mc="http://schemas.openxmlformats.org/markup-compatibility/2006">
              <mc:Choice xmlns:v="urn:schemas-microsoft-com:vml" Requires="v">
                <p:oleObj spid="_x0000_s18445" name="Equation" r:id="rId4" imgW="1536480" imgH="393480" progId="Equation.DSMT4">
                  <p:embed/>
                </p:oleObj>
              </mc:Choice>
              <mc:Fallback>
                <p:oleObj name="Equation" r:id="rId4" imgW="153648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666" y="5377004"/>
                        <a:ext cx="2738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7"/>
          <p:cNvSpPr/>
          <p:nvPr/>
        </p:nvSpPr>
        <p:spPr>
          <a:xfrm>
            <a:off x="867672" y="146099"/>
            <a:ext cx="6099747" cy="707886"/>
          </a:xfrm>
          <a:prstGeom prst="rect">
            <a:avLst/>
          </a:prstGeom>
        </p:spPr>
        <p:txBody>
          <a:bodyPr wrap="none">
            <a:spAutoFit/>
          </a:bodyPr>
          <a:lstStyle/>
          <a:p>
            <a:pPr lvl="0" algn="ctr">
              <a:spcBef>
                <a:spcPct val="0"/>
              </a:spcBef>
              <a:defRPr/>
            </a:pPr>
            <a:r>
              <a:rPr lang="es-ES" sz="4000" dirty="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Cuartiles de una distribución</a:t>
            </a:r>
          </a:p>
        </p:txBody>
      </p:sp>
    </p:spTree>
    <p:extLst>
      <p:ext uri="{BB962C8B-B14F-4D97-AF65-F5344CB8AC3E}">
        <p14:creationId xmlns:p14="http://schemas.microsoft.com/office/powerpoint/2010/main" val="849275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42910" y="1500174"/>
            <a:ext cx="7858180" cy="4214842"/>
          </a:xfrm>
          <a:prstGeom prst="rect">
            <a:avLst/>
          </a:prstGeom>
        </p:spPr>
        <p:txBody>
          <a:bodyPr vert="horz" lIns="91440" tIns="45720" rIns="91440" bIns="45720" rtlCol="0">
            <a:normAutofit/>
          </a:bodyPr>
          <a:lstStyle/>
          <a:p>
            <a:pPr marL="457200" indent="-457200" algn="just">
              <a:buFont typeface="Arial" pitchFamily="34" charset="0"/>
              <a:buChar char="•"/>
            </a:pPr>
            <a:r>
              <a:rPr lang="es-CO" sz="2000" b="1" u="sng" dirty="0" smtClean="0">
                <a:latin typeface="Times New Roman" pitchFamily="18" charset="0"/>
                <a:cs typeface="Times New Roman" pitchFamily="18" charset="0"/>
              </a:rPr>
              <a:t>Calculo del primer cuartil</a:t>
            </a:r>
          </a:p>
          <a:p>
            <a:pPr marL="457200" indent="-457200" algn="just">
              <a:buAutoNum type="arabicPeriod" startAt="2"/>
            </a:pPr>
            <a:endParaRPr lang="es-CO" sz="2000" b="1" u="sng" dirty="0" smtClean="0">
              <a:latin typeface="Times New Roman" pitchFamily="18" charset="0"/>
              <a:cs typeface="Times New Roman" pitchFamily="18" charset="0"/>
            </a:endParaRPr>
          </a:p>
          <a:p>
            <a:pPr algn="just"/>
            <a:r>
              <a:rPr lang="es-CO" sz="2000" dirty="0" smtClean="0">
                <a:latin typeface="Times New Roman" pitchFamily="18" charset="0"/>
                <a:cs typeface="Times New Roman" pitchFamily="18" charset="0"/>
              </a:rPr>
              <a:t>Según el paso anterior el P</a:t>
            </a:r>
            <a:r>
              <a:rPr lang="es-CO" sz="2000" baseline="-25000" dirty="0" smtClean="0">
                <a:latin typeface="Times New Roman" pitchFamily="18" charset="0"/>
                <a:cs typeface="Times New Roman" pitchFamily="18" charset="0"/>
              </a:rPr>
              <a:t>25</a:t>
            </a:r>
            <a:r>
              <a:rPr lang="es-CO" sz="2000" dirty="0" smtClean="0">
                <a:latin typeface="Times New Roman" pitchFamily="18" charset="0"/>
                <a:cs typeface="Times New Roman" pitchFamily="18" charset="0"/>
              </a:rPr>
              <a:t> esta entre el tercero y cuarto puesto, que les corresponde a los siguientes valores:</a:t>
            </a:r>
          </a:p>
          <a:p>
            <a:pPr algn="just"/>
            <a:endParaRPr lang="es-CO" sz="2000" dirty="0" smtClean="0">
              <a:latin typeface="Times New Roman" pitchFamily="18" charset="0"/>
              <a:cs typeface="Times New Roman" pitchFamily="18" charset="0"/>
            </a:endParaRPr>
          </a:p>
          <a:p>
            <a:pPr algn="just"/>
            <a:r>
              <a:rPr lang="es-CO" sz="2000" dirty="0" smtClean="0">
                <a:latin typeface="Times New Roman" pitchFamily="18" charset="0"/>
                <a:cs typeface="Times New Roman" pitchFamily="18" charset="0"/>
              </a:rPr>
              <a:t>En la cuarta posición le corresponde   29</a:t>
            </a:r>
          </a:p>
          <a:p>
            <a:pPr algn="just"/>
            <a:r>
              <a:rPr lang="es-CO" sz="2000" dirty="0" smtClean="0">
                <a:latin typeface="Times New Roman" pitchFamily="18" charset="0"/>
                <a:cs typeface="Times New Roman" pitchFamily="18" charset="0"/>
              </a:rPr>
              <a:t>En la tercera posición le corresponde  </a:t>
            </a:r>
            <a:r>
              <a:rPr lang="es-CO" sz="2000" u="sng" dirty="0" smtClean="0">
                <a:latin typeface="Times New Roman" pitchFamily="18" charset="0"/>
                <a:cs typeface="Times New Roman" pitchFamily="18" charset="0"/>
              </a:rPr>
              <a:t>26</a:t>
            </a:r>
          </a:p>
          <a:p>
            <a:pPr algn="just"/>
            <a:r>
              <a:rPr lang="es-CO" sz="2000" dirty="0" smtClean="0">
                <a:latin typeface="Times New Roman" pitchFamily="18" charset="0"/>
                <a:cs typeface="Times New Roman" pitchFamily="18" charset="0"/>
              </a:rPr>
              <a:t>La diferencia entre estos valores es       3</a:t>
            </a:r>
          </a:p>
          <a:p>
            <a:pPr algn="just"/>
            <a:endParaRPr lang="es-CO" sz="2000" dirty="0" smtClean="0">
              <a:latin typeface="Times New Roman" pitchFamily="18" charset="0"/>
              <a:cs typeface="Times New Roman" pitchFamily="18" charset="0"/>
            </a:endParaRPr>
          </a:p>
          <a:p>
            <a:pPr algn="just"/>
            <a:r>
              <a:rPr lang="es-CO" sz="2000" dirty="0" smtClean="0">
                <a:latin typeface="Times New Roman" pitchFamily="18" charset="0"/>
                <a:cs typeface="Times New Roman" pitchFamily="18" charset="0"/>
              </a:rPr>
              <a:t>Multiplicamos esa diferencia (3) por la parte decimal de la posición </a:t>
            </a:r>
            <a:r>
              <a:rPr lang="es-CO" sz="2000" dirty="0" err="1" smtClean="0">
                <a:latin typeface="Times New Roman" pitchFamily="18" charset="0"/>
                <a:cs typeface="Times New Roman" pitchFamily="18" charset="0"/>
              </a:rPr>
              <a:t>Xp</a:t>
            </a:r>
            <a:r>
              <a:rPr lang="es-CO" sz="2000" dirty="0" smtClean="0">
                <a:latin typeface="Times New Roman" pitchFamily="18" charset="0"/>
                <a:cs typeface="Times New Roman" pitchFamily="18" charset="0"/>
              </a:rPr>
              <a:t>: 3*0.75=2.25</a:t>
            </a:r>
          </a:p>
          <a:p>
            <a:pPr algn="just"/>
            <a:endParaRPr lang="es-CO" sz="2000" b="1" u="sng" dirty="0" smtClean="0">
              <a:latin typeface="Times New Roman" pitchFamily="18" charset="0"/>
              <a:cs typeface="Times New Roman" pitchFamily="18" charset="0"/>
            </a:endParaRPr>
          </a:p>
          <a:p>
            <a:pPr algn="just"/>
            <a:r>
              <a:rPr lang="es-CO" sz="2000" dirty="0" smtClean="0">
                <a:latin typeface="Times New Roman" pitchFamily="18" charset="0"/>
                <a:cs typeface="Times New Roman" pitchFamily="18" charset="0"/>
              </a:rPr>
              <a:t>Concluimos que P</a:t>
            </a:r>
            <a:r>
              <a:rPr lang="es-CO" sz="2000" baseline="-25000" dirty="0" smtClean="0">
                <a:latin typeface="Times New Roman" pitchFamily="18" charset="0"/>
                <a:cs typeface="Times New Roman" pitchFamily="18" charset="0"/>
              </a:rPr>
              <a:t>25</a:t>
            </a:r>
            <a:r>
              <a:rPr lang="es-CO" sz="2000" dirty="0" smtClean="0">
                <a:latin typeface="Times New Roman" pitchFamily="18" charset="0"/>
                <a:cs typeface="Times New Roman" pitchFamily="18" charset="0"/>
              </a:rPr>
              <a:t> = Valor de la tercera posición mas el producto:</a:t>
            </a:r>
          </a:p>
          <a:p>
            <a:pPr marL="457200" indent="-457200" algn="just"/>
            <a:endParaRPr lang="es-CO" sz="2000" dirty="0" smtClean="0">
              <a:latin typeface="Times New Roman" pitchFamily="18" charset="0"/>
              <a:cs typeface="Times New Roman" pitchFamily="18" charset="0"/>
            </a:endParaRPr>
          </a:p>
        </p:txBody>
      </p:sp>
      <p:graphicFrame>
        <p:nvGraphicFramePr>
          <p:cNvPr id="251908" name="Object 4"/>
          <p:cNvGraphicFramePr>
            <a:graphicFrameLocks noChangeAspect="1"/>
          </p:cNvGraphicFramePr>
          <p:nvPr/>
        </p:nvGraphicFramePr>
        <p:xfrm>
          <a:off x="2659071" y="5715016"/>
          <a:ext cx="3055937" cy="407987"/>
        </p:xfrm>
        <a:graphic>
          <a:graphicData uri="http://schemas.openxmlformats.org/presentationml/2006/ole">
            <mc:AlternateContent xmlns:mc="http://schemas.openxmlformats.org/markup-compatibility/2006">
              <mc:Choice xmlns:v="urn:schemas-microsoft-com:vml" Requires="v">
                <p:oleObj spid="_x0000_s19468" name="Equation" r:id="rId3" imgW="1714320" imgH="228600" progId="Equation.DSMT4">
                  <p:embed/>
                </p:oleObj>
              </mc:Choice>
              <mc:Fallback>
                <p:oleObj name="Equation" r:id="rId3" imgW="171432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71" y="5715016"/>
                        <a:ext cx="3055937"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p:cNvSpPr/>
          <p:nvPr/>
        </p:nvSpPr>
        <p:spPr>
          <a:xfrm>
            <a:off x="751762" y="105593"/>
            <a:ext cx="6099747" cy="707886"/>
          </a:xfrm>
          <a:prstGeom prst="rect">
            <a:avLst/>
          </a:prstGeom>
        </p:spPr>
        <p:txBody>
          <a:bodyPr wrap="none">
            <a:spAutoFit/>
          </a:bodyPr>
          <a:lstStyle/>
          <a:p>
            <a:pPr lvl="0" algn="ctr">
              <a:spcBef>
                <a:spcPct val="0"/>
              </a:spcBef>
              <a:defRPr/>
            </a:pPr>
            <a:r>
              <a:rPr lang="es-ES" sz="4000" dirty="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Cuartiles de una distribución</a:t>
            </a:r>
          </a:p>
        </p:txBody>
      </p:sp>
    </p:spTree>
    <p:extLst>
      <p:ext uri="{BB962C8B-B14F-4D97-AF65-F5344CB8AC3E}">
        <p14:creationId xmlns:p14="http://schemas.microsoft.com/office/powerpoint/2010/main" val="24829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8596" y="1500174"/>
            <a:ext cx="8358246" cy="5357826"/>
          </a:xfrm>
          <a:prstGeom prst="rect">
            <a:avLst/>
          </a:prstGeom>
        </p:spPr>
        <p:txBody>
          <a:bodyPr vert="horz" lIns="91440" tIns="45720" rIns="91440" bIns="45720" rtlCol="0">
            <a:normAutofit/>
          </a:bodyPr>
          <a:lstStyle/>
          <a:p>
            <a:pPr marL="457200" indent="-457200">
              <a:buFont typeface="Arial" pitchFamily="34" charset="0"/>
              <a:buChar char="•"/>
            </a:pPr>
            <a:r>
              <a:rPr lang="es-CO" sz="2000" b="1" u="sng" dirty="0" smtClean="0">
                <a:latin typeface="Times New Roman" pitchFamily="18" charset="0"/>
                <a:cs typeface="Times New Roman" pitchFamily="18" charset="0"/>
              </a:rPr>
              <a:t>Calculo del segundo cuartil (Mediana)</a:t>
            </a: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endParaRPr lang="es-CO" sz="2000" b="1" u="sng" dirty="0" smtClean="0">
              <a:latin typeface="Times New Roman" pitchFamily="18" charset="0"/>
              <a:cs typeface="Times New Roman" pitchFamily="18" charset="0"/>
            </a:endParaRPr>
          </a:p>
          <a:p>
            <a:r>
              <a:rPr lang="es-CO" sz="2000" dirty="0" smtClean="0">
                <a:latin typeface="Times New Roman" pitchFamily="18" charset="0"/>
                <a:cs typeface="Times New Roman" pitchFamily="18" charset="0"/>
              </a:rPr>
              <a:t>El segundo cuartil divide los datos en 2 partes iguales (percentil 50),  por lo cual, se calcula la posición 50 de los datos:</a:t>
            </a: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p:txBody>
      </p:sp>
      <p:pic>
        <p:nvPicPr>
          <p:cNvPr id="132099" name="Picture 3"/>
          <p:cNvPicPr>
            <a:picLocks noChangeAspect="1" noChangeArrowheads="1"/>
          </p:cNvPicPr>
          <p:nvPr/>
        </p:nvPicPr>
        <p:blipFill>
          <a:blip r:embed="rId3" cstate="print"/>
          <a:srcRect/>
          <a:stretch>
            <a:fillRect/>
          </a:stretch>
        </p:blipFill>
        <p:spPr bwMode="auto">
          <a:xfrm>
            <a:off x="428596" y="2071678"/>
            <a:ext cx="8128699" cy="1785950"/>
          </a:xfrm>
          <a:prstGeom prst="rect">
            <a:avLst/>
          </a:prstGeom>
          <a:noFill/>
          <a:ln w="9525">
            <a:noFill/>
            <a:miter lim="800000"/>
            <a:headEnd/>
            <a:tailEnd/>
          </a:ln>
        </p:spPr>
      </p:pic>
      <p:graphicFrame>
        <p:nvGraphicFramePr>
          <p:cNvPr id="156675" name="Object 3"/>
          <p:cNvGraphicFramePr>
            <a:graphicFrameLocks noChangeAspect="1"/>
          </p:cNvGraphicFramePr>
          <p:nvPr/>
        </p:nvGraphicFramePr>
        <p:xfrm>
          <a:off x="1255708" y="5156217"/>
          <a:ext cx="2601912" cy="701675"/>
        </p:xfrm>
        <a:graphic>
          <a:graphicData uri="http://schemas.openxmlformats.org/presentationml/2006/ole">
            <mc:AlternateContent xmlns:mc="http://schemas.openxmlformats.org/markup-compatibility/2006">
              <mc:Choice xmlns:v="urn:schemas-microsoft-com:vml" Requires="v">
                <p:oleObj spid="_x0000_s20492" name="Equation" r:id="rId4" imgW="1460160" imgH="393480" progId="Equation.DSMT4">
                  <p:embed/>
                </p:oleObj>
              </mc:Choice>
              <mc:Fallback>
                <p:oleObj name="Equation" r:id="rId4" imgW="146016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08" y="5156217"/>
                        <a:ext cx="26019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6" name="15 Conector recto"/>
          <p:cNvCxnSpPr/>
          <p:nvPr/>
        </p:nvCxnSpPr>
        <p:spPr>
          <a:xfrm rot="5400000">
            <a:off x="1213620" y="2999578"/>
            <a:ext cx="1857388" cy="1588"/>
          </a:xfrm>
          <a:prstGeom prst="line">
            <a:avLst/>
          </a:prstGeom>
          <a:ln w="63500"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1918784" y="3714752"/>
            <a:ext cx="510076" cy="461665"/>
          </a:xfrm>
          <a:prstGeom prst="rect">
            <a:avLst/>
          </a:prstGeom>
          <a:noFill/>
        </p:spPr>
        <p:txBody>
          <a:bodyPr wrap="none" rtlCol="0">
            <a:spAutoFit/>
          </a:bodyPr>
          <a:lstStyle/>
          <a:p>
            <a:r>
              <a:rPr lang="es-CO" sz="2400" b="1" i="1" dirty="0" smtClean="0">
                <a:solidFill>
                  <a:srgbClr val="FF0000"/>
                </a:solidFill>
                <a:latin typeface="Times New Roman" pitchFamily="18" charset="0"/>
                <a:cs typeface="Times New Roman" pitchFamily="18" charset="0"/>
              </a:rPr>
              <a:t>Q</a:t>
            </a:r>
            <a:r>
              <a:rPr lang="es-CO" sz="2400" b="1" baseline="-25000" dirty="0" smtClean="0">
                <a:solidFill>
                  <a:srgbClr val="FF0000"/>
                </a:solidFill>
                <a:latin typeface="Times New Roman" pitchFamily="18" charset="0"/>
                <a:cs typeface="Times New Roman" pitchFamily="18" charset="0"/>
              </a:rPr>
              <a:t>1</a:t>
            </a:r>
            <a:endParaRPr lang="es-CO" sz="2400" b="1" dirty="0">
              <a:solidFill>
                <a:srgbClr val="FF0000"/>
              </a:solidFill>
              <a:latin typeface="Times New Roman" pitchFamily="18" charset="0"/>
              <a:cs typeface="Times New Roman" pitchFamily="18" charset="0"/>
            </a:endParaRPr>
          </a:p>
        </p:txBody>
      </p:sp>
      <p:sp>
        <p:nvSpPr>
          <p:cNvPr id="10" name="Rectangle 9"/>
          <p:cNvSpPr/>
          <p:nvPr/>
        </p:nvSpPr>
        <p:spPr>
          <a:xfrm>
            <a:off x="713126" y="201585"/>
            <a:ext cx="6099747" cy="707886"/>
          </a:xfrm>
          <a:prstGeom prst="rect">
            <a:avLst/>
          </a:prstGeom>
        </p:spPr>
        <p:txBody>
          <a:bodyPr wrap="none">
            <a:spAutoFit/>
          </a:bodyPr>
          <a:lstStyle/>
          <a:p>
            <a:pPr lvl="0" algn="ctr">
              <a:spcBef>
                <a:spcPct val="0"/>
              </a:spcBef>
              <a:defRPr/>
            </a:pPr>
            <a:r>
              <a:rPr lang="es-ES" sz="4000" dirty="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Cuartiles de una distribución</a:t>
            </a:r>
          </a:p>
        </p:txBody>
      </p:sp>
    </p:spTree>
    <p:extLst>
      <p:ext uri="{BB962C8B-B14F-4D97-AF65-F5344CB8AC3E}">
        <p14:creationId xmlns:p14="http://schemas.microsoft.com/office/powerpoint/2010/main" val="43951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b="1" dirty="0" smtClean="0">
                <a:effectLst>
                  <a:outerShdw blurRad="38100" dist="38100" dir="2700000" algn="tl">
                    <a:srgbClr val="000000">
                      <a:alpha val="43137"/>
                    </a:srgbClr>
                  </a:outerShdw>
                </a:effectLst>
                <a:latin typeface="Times New Roman" pitchFamily="18" charset="0"/>
                <a:cs typeface="Times New Roman" pitchFamily="18" charset="0"/>
              </a:rPr>
              <a:t>Media aritmética</a:t>
            </a:r>
          </a:p>
        </p:txBody>
      </p:sp>
      <p:sp>
        <p:nvSpPr>
          <p:cNvPr id="14" name="13 Rectángulo"/>
          <p:cNvSpPr/>
          <p:nvPr/>
        </p:nvSpPr>
        <p:spPr>
          <a:xfrm>
            <a:off x="857224" y="1528862"/>
            <a:ext cx="7429552" cy="757130"/>
          </a:xfrm>
          <a:prstGeom prst="rect">
            <a:avLst/>
          </a:prstGeom>
        </p:spPr>
        <p:txBody>
          <a:bodyPr wrap="square">
            <a:spAutoFit/>
          </a:bodyPr>
          <a:lstStyle/>
          <a:p>
            <a:pPr algn="just">
              <a:lnSpc>
                <a:spcPct val="90000"/>
              </a:lnSpc>
              <a:buFontTx/>
              <a:buNone/>
            </a:pPr>
            <a:r>
              <a:rPr lang="es-CO" sz="2400" dirty="0" smtClean="0">
                <a:latin typeface="Times New Roman" pitchFamily="18" charset="0"/>
              </a:rPr>
              <a:t>La media aritmética de una muestra de datos: x</a:t>
            </a:r>
            <a:r>
              <a:rPr lang="es-CO" sz="2400" baseline="-25000" dirty="0" smtClean="0">
                <a:latin typeface="Times New Roman" pitchFamily="18" charset="0"/>
              </a:rPr>
              <a:t>1</a:t>
            </a:r>
            <a:r>
              <a:rPr lang="es-CO" sz="2400" dirty="0" smtClean="0">
                <a:latin typeface="Times New Roman" pitchFamily="18" charset="0"/>
              </a:rPr>
              <a:t>, x</a:t>
            </a:r>
            <a:r>
              <a:rPr lang="es-CO" sz="2400" baseline="-25000" dirty="0" smtClean="0">
                <a:latin typeface="Times New Roman" pitchFamily="18" charset="0"/>
              </a:rPr>
              <a:t>2</a:t>
            </a:r>
            <a:r>
              <a:rPr lang="es-CO" sz="2400" dirty="0" smtClean="0">
                <a:latin typeface="Times New Roman" pitchFamily="18" charset="0"/>
              </a:rPr>
              <a:t>,…, </a:t>
            </a:r>
            <a:r>
              <a:rPr lang="es-CO" sz="2400" dirty="0" err="1" smtClean="0">
                <a:latin typeface="Times New Roman" pitchFamily="18" charset="0"/>
              </a:rPr>
              <a:t>x</a:t>
            </a:r>
            <a:r>
              <a:rPr lang="es-CO" sz="2400" baseline="-25000" dirty="0" err="1" smtClean="0">
                <a:latin typeface="Times New Roman" pitchFamily="18" charset="0"/>
              </a:rPr>
              <a:t>n</a:t>
            </a:r>
            <a:r>
              <a:rPr lang="es-CO" sz="2400" dirty="0" smtClean="0">
                <a:latin typeface="Times New Roman" pitchFamily="18" charset="0"/>
              </a:rPr>
              <a:t>, se define como:</a:t>
            </a:r>
            <a:endParaRPr lang="es-CO" sz="2400" dirty="0">
              <a:latin typeface="Times New Roman" pitchFamily="18" charset="0"/>
            </a:endParaRPr>
          </a:p>
        </p:txBody>
      </p:sp>
      <p:sp>
        <p:nvSpPr>
          <p:cNvPr id="15" name="1 Título"/>
          <p:cNvSpPr txBox="1">
            <a:spLocks/>
          </p:cNvSpPr>
          <p:nvPr/>
        </p:nvSpPr>
        <p:spPr>
          <a:xfrm>
            <a:off x="928662" y="2500306"/>
            <a:ext cx="4143404" cy="1571636"/>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endPar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graphicFrame>
        <p:nvGraphicFramePr>
          <p:cNvPr id="83972" name="Object 4"/>
          <p:cNvGraphicFramePr>
            <a:graphicFrameLocks noChangeAspect="1"/>
          </p:cNvGraphicFramePr>
          <p:nvPr/>
        </p:nvGraphicFramePr>
        <p:xfrm>
          <a:off x="1000125" y="2571744"/>
          <a:ext cx="3930650" cy="1428750"/>
        </p:xfrm>
        <a:graphic>
          <a:graphicData uri="http://schemas.openxmlformats.org/presentationml/2006/ole">
            <mc:AlternateContent xmlns:mc="http://schemas.openxmlformats.org/markup-compatibility/2006">
              <mc:Choice xmlns:v="urn:schemas-microsoft-com:vml" Requires="v">
                <p:oleObj spid="_x0000_s1046" name="Equation" r:id="rId3" imgW="1676160" imgH="609480" progId="Equation.DSMT4">
                  <p:embed/>
                </p:oleObj>
              </mc:Choice>
              <mc:Fallback>
                <p:oleObj name="Equation" r:id="rId3" imgW="1676160" imgH="609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571744"/>
                        <a:ext cx="39306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1 Título"/>
          <p:cNvSpPr txBox="1">
            <a:spLocks/>
          </p:cNvSpPr>
          <p:nvPr/>
        </p:nvSpPr>
        <p:spPr>
          <a:xfrm>
            <a:off x="928662" y="4286256"/>
            <a:ext cx="4143404" cy="1571636"/>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p>
            <a:pPr lvl="0" algn="ctr">
              <a:spcBef>
                <a:spcPct val="0"/>
              </a:spcBef>
              <a:defRPr/>
            </a:pPr>
            <a:endPar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graphicFrame>
        <p:nvGraphicFramePr>
          <p:cNvPr id="83973" name="Object 5"/>
          <p:cNvGraphicFramePr>
            <a:graphicFrameLocks noChangeAspect="1"/>
          </p:cNvGraphicFramePr>
          <p:nvPr/>
        </p:nvGraphicFramePr>
        <p:xfrm>
          <a:off x="1022350" y="4411678"/>
          <a:ext cx="3978275" cy="1303338"/>
        </p:xfrm>
        <a:graphic>
          <a:graphicData uri="http://schemas.openxmlformats.org/presentationml/2006/ole">
            <mc:AlternateContent xmlns:mc="http://schemas.openxmlformats.org/markup-compatibility/2006">
              <mc:Choice xmlns:v="urn:schemas-microsoft-com:vml" Requires="v">
                <p:oleObj spid="_x0000_s1047" name="Equation" r:id="rId5" imgW="1879560" imgH="634680" progId="Equation.DSMT4">
                  <p:embed/>
                </p:oleObj>
              </mc:Choice>
              <mc:Fallback>
                <p:oleObj name="Equation" r:id="rId5" imgW="1879560" imgH="634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350" y="4411678"/>
                        <a:ext cx="3978275" cy="130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1 Título"/>
          <p:cNvSpPr txBox="1">
            <a:spLocks/>
          </p:cNvSpPr>
          <p:nvPr/>
        </p:nvSpPr>
        <p:spPr>
          <a:xfrm>
            <a:off x="5786446" y="3071810"/>
            <a:ext cx="2071702" cy="500066"/>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s-CO" sz="20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Datos puntuales</a:t>
            </a:r>
          </a:p>
        </p:txBody>
      </p:sp>
      <p:sp>
        <p:nvSpPr>
          <p:cNvPr id="24" name="1 Título"/>
          <p:cNvSpPr txBox="1">
            <a:spLocks/>
          </p:cNvSpPr>
          <p:nvPr/>
        </p:nvSpPr>
        <p:spPr>
          <a:xfrm>
            <a:off x="5786446" y="4572008"/>
            <a:ext cx="2643206" cy="71438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p>
            <a:pPr lvl="0" algn="ctr">
              <a:spcBef>
                <a:spcPct val="0"/>
              </a:spcBef>
              <a:defRPr/>
            </a:pPr>
            <a:r>
              <a:rPr lang="es-CO" sz="20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Tabla de Frecuencias</a:t>
            </a:r>
          </a:p>
          <a:p>
            <a:pPr lvl="0" algn="ctr">
              <a:spcBef>
                <a:spcPct val="0"/>
              </a:spcBef>
              <a:defRPr/>
            </a:pPr>
            <a:r>
              <a:rPr lang="es-CO"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rPr>
              <a:t>(Variable Discreta)</a:t>
            </a:r>
          </a:p>
        </p:txBody>
      </p:sp>
    </p:spTree>
    <p:extLst>
      <p:ext uri="{BB962C8B-B14F-4D97-AF65-F5344CB8AC3E}">
        <p14:creationId xmlns:p14="http://schemas.microsoft.com/office/powerpoint/2010/main" val="2501838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8596" y="1500174"/>
            <a:ext cx="8358246" cy="5357826"/>
          </a:xfrm>
          <a:prstGeom prst="rect">
            <a:avLst/>
          </a:prstGeom>
        </p:spPr>
        <p:txBody>
          <a:bodyPr vert="horz" lIns="91440" tIns="45720" rIns="91440" bIns="45720" rtlCol="0">
            <a:normAutofit/>
          </a:bodyPr>
          <a:lstStyle/>
          <a:p>
            <a:pPr marL="457200" indent="-457200">
              <a:buFont typeface="Arial" pitchFamily="34" charset="0"/>
              <a:buChar char="•"/>
            </a:pPr>
            <a:r>
              <a:rPr lang="es-CO" sz="2000" b="1" u="sng" dirty="0" smtClean="0">
                <a:latin typeface="Times New Roman" pitchFamily="18" charset="0"/>
                <a:cs typeface="Times New Roman" pitchFamily="18" charset="0"/>
              </a:rPr>
              <a:t>Calculo del segundo cuartil (Mediana)</a:t>
            </a: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endParaRPr lang="es-CO" sz="2000" b="1" u="sng" dirty="0" smtClean="0">
              <a:latin typeface="Times New Roman" pitchFamily="18" charset="0"/>
              <a:cs typeface="Times New Roman" pitchFamily="18" charset="0"/>
            </a:endParaRPr>
          </a:p>
          <a:p>
            <a:r>
              <a:rPr lang="es-CO" sz="2000" dirty="0" smtClean="0">
                <a:latin typeface="Times New Roman" pitchFamily="18" charset="0"/>
                <a:cs typeface="Times New Roman" pitchFamily="18" charset="0"/>
              </a:rPr>
              <a:t>El segundo cuartil divide los datos en 2 partes iguales (percentil 50),  por lo cual, se calcula la posición 50 de los datos:</a:t>
            </a: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p:txBody>
      </p:sp>
      <p:pic>
        <p:nvPicPr>
          <p:cNvPr id="132099" name="Picture 3"/>
          <p:cNvPicPr>
            <a:picLocks noChangeAspect="1" noChangeArrowheads="1"/>
          </p:cNvPicPr>
          <p:nvPr/>
        </p:nvPicPr>
        <p:blipFill>
          <a:blip r:embed="rId3" cstate="print"/>
          <a:srcRect/>
          <a:stretch>
            <a:fillRect/>
          </a:stretch>
        </p:blipFill>
        <p:spPr bwMode="auto">
          <a:xfrm>
            <a:off x="428596" y="2071678"/>
            <a:ext cx="8128699" cy="1785950"/>
          </a:xfrm>
          <a:prstGeom prst="rect">
            <a:avLst/>
          </a:prstGeom>
          <a:noFill/>
          <a:ln w="9525">
            <a:noFill/>
            <a:miter lim="800000"/>
            <a:headEnd/>
            <a:tailEnd/>
          </a:ln>
        </p:spPr>
      </p:pic>
      <p:graphicFrame>
        <p:nvGraphicFramePr>
          <p:cNvPr id="156675" name="Object 3"/>
          <p:cNvGraphicFramePr>
            <a:graphicFrameLocks noChangeAspect="1"/>
          </p:cNvGraphicFramePr>
          <p:nvPr/>
        </p:nvGraphicFramePr>
        <p:xfrm>
          <a:off x="1255708" y="5156217"/>
          <a:ext cx="2601912" cy="701675"/>
        </p:xfrm>
        <a:graphic>
          <a:graphicData uri="http://schemas.openxmlformats.org/presentationml/2006/ole">
            <mc:AlternateContent xmlns:mc="http://schemas.openxmlformats.org/markup-compatibility/2006">
              <mc:Choice xmlns:v="urn:schemas-microsoft-com:vml" Requires="v">
                <p:oleObj spid="_x0000_s21526" name="Equation" r:id="rId4" imgW="1460160" imgH="393480" progId="Equation.DSMT4">
                  <p:embed/>
                </p:oleObj>
              </mc:Choice>
              <mc:Fallback>
                <p:oleObj name="Equation" r:id="rId4" imgW="146016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08" y="5156217"/>
                        <a:ext cx="26019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6" name="15 Conector recto"/>
          <p:cNvCxnSpPr/>
          <p:nvPr/>
        </p:nvCxnSpPr>
        <p:spPr>
          <a:xfrm rot="5400000">
            <a:off x="1213620" y="2999578"/>
            <a:ext cx="1857388" cy="1588"/>
          </a:xfrm>
          <a:prstGeom prst="line">
            <a:avLst/>
          </a:prstGeom>
          <a:ln w="63500"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1918784" y="3714752"/>
            <a:ext cx="510076" cy="461665"/>
          </a:xfrm>
          <a:prstGeom prst="rect">
            <a:avLst/>
          </a:prstGeom>
          <a:noFill/>
        </p:spPr>
        <p:txBody>
          <a:bodyPr wrap="none" rtlCol="0">
            <a:spAutoFit/>
          </a:bodyPr>
          <a:lstStyle/>
          <a:p>
            <a:r>
              <a:rPr lang="es-CO" sz="2400" b="1" i="1" dirty="0" smtClean="0">
                <a:solidFill>
                  <a:srgbClr val="FF0000"/>
                </a:solidFill>
                <a:latin typeface="Times New Roman" pitchFamily="18" charset="0"/>
                <a:cs typeface="Times New Roman" pitchFamily="18" charset="0"/>
              </a:rPr>
              <a:t>Q</a:t>
            </a:r>
            <a:r>
              <a:rPr lang="es-CO" sz="2400" b="1" baseline="-25000" dirty="0" smtClean="0">
                <a:solidFill>
                  <a:srgbClr val="FF0000"/>
                </a:solidFill>
                <a:latin typeface="Times New Roman" pitchFamily="18" charset="0"/>
                <a:cs typeface="Times New Roman" pitchFamily="18" charset="0"/>
              </a:rPr>
              <a:t>1</a:t>
            </a:r>
            <a:endParaRPr lang="es-CO" sz="2400" b="1" dirty="0">
              <a:solidFill>
                <a:srgbClr val="FF0000"/>
              </a:solidFill>
              <a:latin typeface="Times New Roman" pitchFamily="18" charset="0"/>
              <a:cs typeface="Times New Roman" pitchFamily="18" charset="0"/>
            </a:endParaRPr>
          </a:p>
        </p:txBody>
      </p:sp>
      <p:graphicFrame>
        <p:nvGraphicFramePr>
          <p:cNvPr id="156676" name="Object 4"/>
          <p:cNvGraphicFramePr>
            <a:graphicFrameLocks noChangeAspect="1"/>
          </p:cNvGraphicFramePr>
          <p:nvPr/>
        </p:nvGraphicFramePr>
        <p:xfrm>
          <a:off x="4408509" y="5084780"/>
          <a:ext cx="3235325" cy="773112"/>
        </p:xfrm>
        <a:graphic>
          <a:graphicData uri="http://schemas.openxmlformats.org/presentationml/2006/ole">
            <mc:AlternateContent xmlns:mc="http://schemas.openxmlformats.org/markup-compatibility/2006">
              <mc:Choice xmlns:v="urn:schemas-microsoft-com:vml" Requires="v">
                <p:oleObj spid="_x0000_s21527" name="Equation" r:id="rId6" imgW="1815840" imgH="431640" progId="Equation.DSMT4">
                  <p:embed/>
                </p:oleObj>
              </mc:Choice>
              <mc:Fallback>
                <p:oleObj name="Equation" r:id="rId6" imgW="181584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8509" y="5084780"/>
                        <a:ext cx="3235325"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p:nvPr/>
        </p:nvSpPr>
        <p:spPr>
          <a:xfrm>
            <a:off x="743626" y="152593"/>
            <a:ext cx="6227988" cy="707886"/>
          </a:xfrm>
          <a:prstGeom prst="rect">
            <a:avLst/>
          </a:prstGeom>
        </p:spPr>
        <p:txBody>
          <a:bodyPr wrap="none">
            <a:spAutoFit/>
          </a:bodyPr>
          <a:lstStyle/>
          <a:p>
            <a:pPr lvl="0" algn="ctr">
              <a:spcBef>
                <a:spcPct val="0"/>
              </a:spcBef>
              <a:defRPr/>
            </a:pPr>
            <a:r>
              <a:rPr lang="es-ES" sz="4000" dirty="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Cuartiles de una </a:t>
            </a:r>
            <a:r>
              <a:rPr lang="es-ES" sz="4000" dirty="0" smtClean="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distribución </a:t>
            </a:r>
            <a:endParaRPr lang="es-ES" sz="4000" dirty="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365580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8596" y="1500174"/>
            <a:ext cx="8358246" cy="5357826"/>
          </a:xfrm>
          <a:prstGeom prst="rect">
            <a:avLst/>
          </a:prstGeom>
        </p:spPr>
        <p:txBody>
          <a:bodyPr vert="horz" lIns="91440" tIns="45720" rIns="91440" bIns="45720" rtlCol="0">
            <a:normAutofit/>
          </a:bodyPr>
          <a:lstStyle/>
          <a:p>
            <a:pPr marL="457200" indent="-457200">
              <a:buFont typeface="Arial" pitchFamily="34" charset="0"/>
              <a:buChar char="•"/>
            </a:pPr>
            <a:r>
              <a:rPr lang="es-CO" sz="2000" b="1" u="sng" dirty="0" smtClean="0">
                <a:latin typeface="Times New Roman" pitchFamily="18" charset="0"/>
                <a:cs typeface="Times New Roman" pitchFamily="18" charset="0"/>
              </a:rPr>
              <a:t>Calculo del segundo cuartil (Mediana)</a:t>
            </a: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endParaRPr lang="es-CO" sz="2000" b="1" u="sng" dirty="0" smtClean="0">
              <a:latin typeface="Times New Roman" pitchFamily="18" charset="0"/>
              <a:cs typeface="Times New Roman" pitchFamily="18" charset="0"/>
            </a:endParaRPr>
          </a:p>
          <a:p>
            <a:r>
              <a:rPr lang="es-CO" sz="2000" dirty="0" smtClean="0">
                <a:latin typeface="Times New Roman" pitchFamily="18" charset="0"/>
                <a:cs typeface="Times New Roman" pitchFamily="18" charset="0"/>
              </a:rPr>
              <a:t>El segundo cuartil divide los datos en 2 partes iguales (percentil 50),  por lo cual, se calcula la posición 50 de los datos:</a:t>
            </a: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p:txBody>
      </p:sp>
      <p:pic>
        <p:nvPicPr>
          <p:cNvPr id="132099" name="Picture 3"/>
          <p:cNvPicPr>
            <a:picLocks noChangeAspect="1" noChangeArrowheads="1"/>
          </p:cNvPicPr>
          <p:nvPr/>
        </p:nvPicPr>
        <p:blipFill>
          <a:blip r:embed="rId3" cstate="print"/>
          <a:srcRect/>
          <a:stretch>
            <a:fillRect/>
          </a:stretch>
        </p:blipFill>
        <p:spPr bwMode="auto">
          <a:xfrm>
            <a:off x="428596" y="2071678"/>
            <a:ext cx="8128699" cy="1785950"/>
          </a:xfrm>
          <a:prstGeom prst="rect">
            <a:avLst/>
          </a:prstGeom>
          <a:noFill/>
          <a:ln w="9525">
            <a:noFill/>
            <a:miter lim="800000"/>
            <a:headEnd/>
            <a:tailEnd/>
          </a:ln>
        </p:spPr>
      </p:pic>
      <p:cxnSp>
        <p:nvCxnSpPr>
          <p:cNvPr id="8" name="7 Conector recto"/>
          <p:cNvCxnSpPr/>
          <p:nvPr/>
        </p:nvCxnSpPr>
        <p:spPr>
          <a:xfrm rot="5400000">
            <a:off x="3285321" y="3071016"/>
            <a:ext cx="1857388" cy="1588"/>
          </a:xfrm>
          <a:prstGeom prst="line">
            <a:avLst/>
          </a:prstGeom>
          <a:ln w="63500"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3990486" y="3786190"/>
            <a:ext cx="510076" cy="461665"/>
          </a:xfrm>
          <a:prstGeom prst="rect">
            <a:avLst/>
          </a:prstGeom>
          <a:noFill/>
        </p:spPr>
        <p:txBody>
          <a:bodyPr wrap="none" rtlCol="0">
            <a:spAutoFit/>
          </a:bodyPr>
          <a:lstStyle/>
          <a:p>
            <a:r>
              <a:rPr lang="es-CO" sz="2400" b="1" i="1" dirty="0" smtClean="0">
                <a:solidFill>
                  <a:srgbClr val="FF0000"/>
                </a:solidFill>
                <a:latin typeface="Times New Roman" pitchFamily="18" charset="0"/>
                <a:cs typeface="Times New Roman" pitchFamily="18" charset="0"/>
              </a:rPr>
              <a:t>Q</a:t>
            </a:r>
            <a:r>
              <a:rPr lang="es-CO" sz="2400" b="1" baseline="-25000" dirty="0" smtClean="0">
                <a:solidFill>
                  <a:srgbClr val="FF0000"/>
                </a:solidFill>
                <a:latin typeface="Times New Roman" pitchFamily="18" charset="0"/>
                <a:cs typeface="Times New Roman" pitchFamily="18" charset="0"/>
              </a:rPr>
              <a:t>2</a:t>
            </a:r>
            <a:endParaRPr lang="es-CO" sz="2400" b="1" dirty="0">
              <a:solidFill>
                <a:srgbClr val="FF0000"/>
              </a:solidFill>
              <a:latin typeface="Times New Roman" pitchFamily="18" charset="0"/>
              <a:cs typeface="Times New Roman" pitchFamily="18" charset="0"/>
            </a:endParaRPr>
          </a:p>
        </p:txBody>
      </p:sp>
      <p:graphicFrame>
        <p:nvGraphicFramePr>
          <p:cNvPr id="156675" name="Object 3"/>
          <p:cNvGraphicFramePr>
            <a:graphicFrameLocks noChangeAspect="1"/>
          </p:cNvGraphicFramePr>
          <p:nvPr/>
        </p:nvGraphicFramePr>
        <p:xfrm>
          <a:off x="1255708" y="5156217"/>
          <a:ext cx="2601912" cy="701675"/>
        </p:xfrm>
        <a:graphic>
          <a:graphicData uri="http://schemas.openxmlformats.org/presentationml/2006/ole">
            <mc:AlternateContent xmlns:mc="http://schemas.openxmlformats.org/markup-compatibility/2006">
              <mc:Choice xmlns:v="urn:schemas-microsoft-com:vml" Requires="v">
                <p:oleObj spid="_x0000_s22560" name="Equation" r:id="rId4" imgW="1460160" imgH="393480" progId="Equation.DSMT4">
                  <p:embed/>
                </p:oleObj>
              </mc:Choice>
              <mc:Fallback>
                <p:oleObj name="Equation" r:id="rId4" imgW="146016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08" y="5156217"/>
                        <a:ext cx="26019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6" name="15 Conector recto"/>
          <p:cNvCxnSpPr/>
          <p:nvPr/>
        </p:nvCxnSpPr>
        <p:spPr>
          <a:xfrm rot="5400000">
            <a:off x="1213620" y="2999578"/>
            <a:ext cx="1857388" cy="1588"/>
          </a:xfrm>
          <a:prstGeom prst="line">
            <a:avLst/>
          </a:prstGeom>
          <a:ln w="63500"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1918784" y="3714752"/>
            <a:ext cx="510076" cy="461665"/>
          </a:xfrm>
          <a:prstGeom prst="rect">
            <a:avLst/>
          </a:prstGeom>
          <a:noFill/>
        </p:spPr>
        <p:txBody>
          <a:bodyPr wrap="none" rtlCol="0">
            <a:spAutoFit/>
          </a:bodyPr>
          <a:lstStyle/>
          <a:p>
            <a:r>
              <a:rPr lang="es-CO" sz="2400" b="1" i="1" dirty="0" smtClean="0">
                <a:solidFill>
                  <a:srgbClr val="FF0000"/>
                </a:solidFill>
                <a:latin typeface="Times New Roman" pitchFamily="18" charset="0"/>
                <a:cs typeface="Times New Roman" pitchFamily="18" charset="0"/>
              </a:rPr>
              <a:t>Q</a:t>
            </a:r>
            <a:r>
              <a:rPr lang="es-CO" sz="2400" b="1" baseline="-25000" dirty="0" smtClean="0">
                <a:solidFill>
                  <a:srgbClr val="FF0000"/>
                </a:solidFill>
                <a:latin typeface="Times New Roman" pitchFamily="18" charset="0"/>
                <a:cs typeface="Times New Roman" pitchFamily="18" charset="0"/>
              </a:rPr>
              <a:t>1</a:t>
            </a:r>
            <a:endParaRPr lang="es-CO" sz="2400" b="1" dirty="0">
              <a:solidFill>
                <a:srgbClr val="FF0000"/>
              </a:solidFill>
              <a:latin typeface="Times New Roman" pitchFamily="18" charset="0"/>
              <a:cs typeface="Times New Roman" pitchFamily="18" charset="0"/>
            </a:endParaRPr>
          </a:p>
        </p:txBody>
      </p:sp>
      <p:graphicFrame>
        <p:nvGraphicFramePr>
          <p:cNvPr id="156676" name="Object 4"/>
          <p:cNvGraphicFramePr>
            <a:graphicFrameLocks noChangeAspect="1"/>
          </p:cNvGraphicFramePr>
          <p:nvPr/>
        </p:nvGraphicFramePr>
        <p:xfrm>
          <a:off x="4408509" y="5084780"/>
          <a:ext cx="3235325" cy="773112"/>
        </p:xfrm>
        <a:graphic>
          <a:graphicData uri="http://schemas.openxmlformats.org/presentationml/2006/ole">
            <mc:AlternateContent xmlns:mc="http://schemas.openxmlformats.org/markup-compatibility/2006">
              <mc:Choice xmlns:v="urn:schemas-microsoft-com:vml" Requires="v">
                <p:oleObj spid="_x0000_s22561" name="Equation" r:id="rId6" imgW="1815840" imgH="431640" progId="Equation.DSMT4">
                  <p:embed/>
                </p:oleObj>
              </mc:Choice>
              <mc:Fallback>
                <p:oleObj name="Equation" r:id="rId6" imgW="181584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8509" y="5084780"/>
                        <a:ext cx="3235325"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7" name="Object 5"/>
          <p:cNvGraphicFramePr>
            <a:graphicFrameLocks noChangeAspect="1"/>
          </p:cNvGraphicFramePr>
          <p:nvPr/>
        </p:nvGraphicFramePr>
        <p:xfrm>
          <a:off x="2857488" y="6019821"/>
          <a:ext cx="3416300" cy="409575"/>
        </p:xfrm>
        <a:graphic>
          <a:graphicData uri="http://schemas.openxmlformats.org/presentationml/2006/ole">
            <mc:AlternateContent xmlns:mc="http://schemas.openxmlformats.org/markup-compatibility/2006">
              <mc:Choice xmlns:v="urn:schemas-microsoft-com:vml" Requires="v">
                <p:oleObj spid="_x0000_s22562" name="Equation" r:id="rId8" imgW="1917360" imgH="228600" progId="Equation.DSMT4">
                  <p:embed/>
                </p:oleObj>
              </mc:Choice>
              <mc:Fallback>
                <p:oleObj name="Equation" r:id="rId8" imgW="191736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7488" y="6019821"/>
                        <a:ext cx="34163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18"/>
          <p:cNvSpPr/>
          <p:nvPr/>
        </p:nvSpPr>
        <p:spPr>
          <a:xfrm>
            <a:off x="807746" y="142994"/>
            <a:ext cx="6099747" cy="707886"/>
          </a:xfrm>
          <a:prstGeom prst="rect">
            <a:avLst/>
          </a:prstGeom>
        </p:spPr>
        <p:txBody>
          <a:bodyPr wrap="none">
            <a:spAutoFit/>
          </a:bodyPr>
          <a:lstStyle/>
          <a:p>
            <a:pPr lvl="0" algn="ctr">
              <a:spcBef>
                <a:spcPct val="0"/>
              </a:spcBef>
              <a:defRPr/>
            </a:pPr>
            <a:r>
              <a:rPr lang="es-ES" sz="4000" dirty="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Cuartiles de una distribución</a:t>
            </a:r>
          </a:p>
        </p:txBody>
      </p:sp>
    </p:spTree>
    <p:extLst>
      <p:ext uri="{BB962C8B-B14F-4D97-AF65-F5344CB8AC3E}">
        <p14:creationId xmlns:p14="http://schemas.microsoft.com/office/powerpoint/2010/main" val="2231498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8596" y="1500174"/>
            <a:ext cx="8358246" cy="5357826"/>
          </a:xfrm>
          <a:prstGeom prst="rect">
            <a:avLst/>
          </a:prstGeom>
        </p:spPr>
        <p:txBody>
          <a:bodyPr vert="horz" lIns="91440" tIns="45720" rIns="91440" bIns="45720" rtlCol="0">
            <a:normAutofit/>
          </a:bodyPr>
          <a:lstStyle/>
          <a:p>
            <a:pPr marL="457200" indent="-457200">
              <a:buFont typeface="Arial" pitchFamily="34" charset="0"/>
              <a:buChar char="•"/>
            </a:pPr>
            <a:r>
              <a:rPr lang="es-CO" sz="2000" b="1" u="sng" dirty="0" smtClean="0">
                <a:latin typeface="Times New Roman" pitchFamily="18" charset="0"/>
                <a:cs typeface="Times New Roman" pitchFamily="18" charset="0"/>
              </a:rPr>
              <a:t>Calculo del tercer </a:t>
            </a:r>
            <a:r>
              <a:rPr lang="es-CO" sz="2000" b="1" u="sng" dirty="0" err="1" smtClean="0">
                <a:latin typeface="Times New Roman" pitchFamily="18" charset="0"/>
                <a:cs typeface="Times New Roman" pitchFamily="18" charset="0"/>
              </a:rPr>
              <a:t>cuartil</a:t>
            </a:r>
            <a:endParaRPr lang="es-CO" sz="2000" b="1" u="sng" dirty="0" smtClean="0">
              <a:latin typeface="Times New Roman" pitchFamily="18" charset="0"/>
              <a:cs typeface="Times New Roman" pitchFamily="18" charset="0"/>
            </a:endParaRPr>
          </a:p>
          <a:p>
            <a:pPr marL="457200" indent="-457200"/>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pPr marL="457200" indent="-457200">
              <a:buAutoNum type="arabicPeriod" startAt="2"/>
            </a:pPr>
            <a:endParaRPr lang="es-CO" sz="2000" b="1" u="sng" dirty="0" smtClean="0">
              <a:latin typeface="Times New Roman" pitchFamily="18" charset="0"/>
              <a:cs typeface="Times New Roman" pitchFamily="18" charset="0"/>
            </a:endParaRPr>
          </a:p>
          <a:p>
            <a:endParaRPr lang="es-CO" sz="2000" b="1" u="sng" dirty="0" smtClean="0">
              <a:latin typeface="Times New Roman" pitchFamily="18" charset="0"/>
              <a:cs typeface="Times New Roman" pitchFamily="18" charset="0"/>
            </a:endParaRPr>
          </a:p>
          <a:p>
            <a:r>
              <a:rPr lang="es-CO" sz="2000" dirty="0" smtClean="0">
                <a:latin typeface="Times New Roman" pitchFamily="18" charset="0"/>
                <a:cs typeface="Times New Roman" pitchFamily="18" charset="0"/>
              </a:rPr>
              <a:t>El tercer </a:t>
            </a:r>
            <a:r>
              <a:rPr lang="es-CO" sz="2000" dirty="0" err="1" smtClean="0">
                <a:latin typeface="Times New Roman" pitchFamily="18" charset="0"/>
                <a:cs typeface="Times New Roman" pitchFamily="18" charset="0"/>
              </a:rPr>
              <a:t>cuartil</a:t>
            </a:r>
            <a:r>
              <a:rPr lang="es-CO" sz="2000" dirty="0" smtClean="0">
                <a:latin typeface="Times New Roman" pitchFamily="18" charset="0"/>
                <a:cs typeface="Times New Roman" pitchFamily="18" charset="0"/>
              </a:rPr>
              <a:t> corresponde al percentil 75,  por lo cual, se calcula la posición 75 de los datos:</a:t>
            </a: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a:p>
            <a:pPr marL="457200" indent="-457200"/>
            <a:endParaRPr lang="es-CO" sz="2000" dirty="0" smtClean="0">
              <a:latin typeface="Times New Roman" pitchFamily="18" charset="0"/>
              <a:cs typeface="Times New Roman" pitchFamily="18" charset="0"/>
            </a:endParaRPr>
          </a:p>
        </p:txBody>
      </p:sp>
      <p:pic>
        <p:nvPicPr>
          <p:cNvPr id="132099" name="Picture 3"/>
          <p:cNvPicPr>
            <a:picLocks noChangeAspect="1" noChangeArrowheads="1"/>
          </p:cNvPicPr>
          <p:nvPr/>
        </p:nvPicPr>
        <p:blipFill>
          <a:blip r:embed="rId3" cstate="print"/>
          <a:srcRect/>
          <a:stretch>
            <a:fillRect/>
          </a:stretch>
        </p:blipFill>
        <p:spPr bwMode="auto">
          <a:xfrm>
            <a:off x="428596" y="2071678"/>
            <a:ext cx="8128699" cy="1785950"/>
          </a:xfrm>
          <a:prstGeom prst="rect">
            <a:avLst/>
          </a:prstGeom>
          <a:noFill/>
          <a:ln w="9525">
            <a:noFill/>
            <a:miter lim="800000"/>
            <a:headEnd/>
            <a:tailEnd/>
          </a:ln>
        </p:spPr>
      </p:pic>
      <p:cxnSp>
        <p:nvCxnSpPr>
          <p:cNvPr id="8" name="7 Conector recto"/>
          <p:cNvCxnSpPr/>
          <p:nvPr/>
        </p:nvCxnSpPr>
        <p:spPr>
          <a:xfrm rot="5400000">
            <a:off x="3285321" y="3071016"/>
            <a:ext cx="1857388" cy="1588"/>
          </a:xfrm>
          <a:prstGeom prst="line">
            <a:avLst/>
          </a:prstGeom>
          <a:ln w="63500"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3990486" y="3786190"/>
            <a:ext cx="510076" cy="461665"/>
          </a:xfrm>
          <a:prstGeom prst="rect">
            <a:avLst/>
          </a:prstGeom>
          <a:noFill/>
        </p:spPr>
        <p:txBody>
          <a:bodyPr wrap="none" rtlCol="0">
            <a:spAutoFit/>
          </a:bodyPr>
          <a:lstStyle/>
          <a:p>
            <a:r>
              <a:rPr lang="es-CO" sz="2400" b="1" i="1" dirty="0" smtClean="0">
                <a:solidFill>
                  <a:srgbClr val="FF0000"/>
                </a:solidFill>
                <a:latin typeface="Times New Roman" pitchFamily="18" charset="0"/>
                <a:cs typeface="Times New Roman" pitchFamily="18" charset="0"/>
              </a:rPr>
              <a:t>Q</a:t>
            </a:r>
            <a:r>
              <a:rPr lang="es-CO" sz="2400" b="1" baseline="-25000" dirty="0" smtClean="0">
                <a:solidFill>
                  <a:srgbClr val="FF0000"/>
                </a:solidFill>
                <a:latin typeface="Times New Roman" pitchFamily="18" charset="0"/>
                <a:cs typeface="Times New Roman" pitchFamily="18" charset="0"/>
              </a:rPr>
              <a:t>2</a:t>
            </a:r>
            <a:endParaRPr lang="es-CO" sz="2400" b="1" dirty="0">
              <a:solidFill>
                <a:srgbClr val="FF0000"/>
              </a:solidFill>
              <a:latin typeface="Times New Roman" pitchFamily="18" charset="0"/>
              <a:cs typeface="Times New Roman" pitchFamily="18" charset="0"/>
            </a:endParaRPr>
          </a:p>
        </p:txBody>
      </p:sp>
      <p:graphicFrame>
        <p:nvGraphicFramePr>
          <p:cNvPr id="156675" name="Object 3"/>
          <p:cNvGraphicFramePr>
            <a:graphicFrameLocks noChangeAspect="1"/>
          </p:cNvGraphicFramePr>
          <p:nvPr/>
        </p:nvGraphicFramePr>
        <p:xfrm>
          <a:off x="1131888" y="5156200"/>
          <a:ext cx="2849562" cy="701675"/>
        </p:xfrm>
        <a:graphic>
          <a:graphicData uri="http://schemas.openxmlformats.org/presentationml/2006/ole">
            <mc:AlternateContent xmlns:mc="http://schemas.openxmlformats.org/markup-compatibility/2006">
              <mc:Choice xmlns:v="urn:schemas-microsoft-com:vml" Requires="v">
                <p:oleObj spid="_x0000_s23584" name="Equation" r:id="rId4" imgW="1600200" imgH="393480" progId="Equation.DSMT4">
                  <p:embed/>
                </p:oleObj>
              </mc:Choice>
              <mc:Fallback>
                <p:oleObj name="Equation" r:id="rId4" imgW="16002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1888" y="5156200"/>
                        <a:ext cx="28495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6" name="15 Conector recto"/>
          <p:cNvCxnSpPr/>
          <p:nvPr/>
        </p:nvCxnSpPr>
        <p:spPr>
          <a:xfrm rot="5400000">
            <a:off x="1213620" y="2999578"/>
            <a:ext cx="1857388" cy="1588"/>
          </a:xfrm>
          <a:prstGeom prst="line">
            <a:avLst/>
          </a:prstGeom>
          <a:ln w="63500"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1918784" y="3714752"/>
            <a:ext cx="510076" cy="461665"/>
          </a:xfrm>
          <a:prstGeom prst="rect">
            <a:avLst/>
          </a:prstGeom>
          <a:noFill/>
        </p:spPr>
        <p:txBody>
          <a:bodyPr wrap="none" rtlCol="0">
            <a:spAutoFit/>
          </a:bodyPr>
          <a:lstStyle/>
          <a:p>
            <a:r>
              <a:rPr lang="es-CO" sz="2400" b="1" i="1" dirty="0" smtClean="0">
                <a:solidFill>
                  <a:srgbClr val="FF0000"/>
                </a:solidFill>
                <a:latin typeface="Times New Roman" pitchFamily="18" charset="0"/>
                <a:cs typeface="Times New Roman" pitchFamily="18" charset="0"/>
              </a:rPr>
              <a:t>Q</a:t>
            </a:r>
            <a:r>
              <a:rPr lang="es-CO" sz="2400" b="1" baseline="-25000" dirty="0" smtClean="0">
                <a:solidFill>
                  <a:srgbClr val="FF0000"/>
                </a:solidFill>
                <a:latin typeface="Times New Roman" pitchFamily="18" charset="0"/>
                <a:cs typeface="Times New Roman" pitchFamily="18" charset="0"/>
              </a:rPr>
              <a:t>1</a:t>
            </a:r>
            <a:endParaRPr lang="es-CO" sz="2400" b="1" dirty="0">
              <a:solidFill>
                <a:srgbClr val="FF0000"/>
              </a:solidFill>
              <a:latin typeface="Times New Roman" pitchFamily="18" charset="0"/>
              <a:cs typeface="Times New Roman" pitchFamily="18" charset="0"/>
            </a:endParaRPr>
          </a:p>
        </p:txBody>
      </p:sp>
      <p:graphicFrame>
        <p:nvGraphicFramePr>
          <p:cNvPr id="156676" name="Object 4"/>
          <p:cNvGraphicFramePr>
            <a:graphicFrameLocks noChangeAspect="1"/>
          </p:cNvGraphicFramePr>
          <p:nvPr/>
        </p:nvGraphicFramePr>
        <p:xfrm>
          <a:off x="4408509" y="5084780"/>
          <a:ext cx="3235325" cy="773112"/>
        </p:xfrm>
        <a:graphic>
          <a:graphicData uri="http://schemas.openxmlformats.org/presentationml/2006/ole">
            <mc:AlternateContent xmlns:mc="http://schemas.openxmlformats.org/markup-compatibility/2006">
              <mc:Choice xmlns:v="urn:schemas-microsoft-com:vml" Requires="v">
                <p:oleObj spid="_x0000_s23585" name="Equation" r:id="rId6" imgW="1815840" imgH="431640" progId="Equation.DSMT4">
                  <p:embed/>
                </p:oleObj>
              </mc:Choice>
              <mc:Fallback>
                <p:oleObj name="Equation" r:id="rId6" imgW="181584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8509" y="5084780"/>
                        <a:ext cx="3235325"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7" name="Object 5"/>
          <p:cNvGraphicFramePr>
            <a:graphicFrameLocks noChangeAspect="1"/>
          </p:cNvGraphicFramePr>
          <p:nvPr/>
        </p:nvGraphicFramePr>
        <p:xfrm>
          <a:off x="3027363" y="6019800"/>
          <a:ext cx="3076575" cy="409575"/>
        </p:xfrm>
        <a:graphic>
          <a:graphicData uri="http://schemas.openxmlformats.org/presentationml/2006/ole">
            <mc:AlternateContent xmlns:mc="http://schemas.openxmlformats.org/markup-compatibility/2006">
              <mc:Choice xmlns:v="urn:schemas-microsoft-com:vml" Requires="v">
                <p:oleObj spid="_x0000_s23586" name="Equation" r:id="rId8" imgW="1726920" imgH="228600" progId="Equation.DSMT4">
                  <p:embed/>
                </p:oleObj>
              </mc:Choice>
              <mc:Fallback>
                <p:oleObj name="Equation" r:id="rId8" imgW="17269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7363" y="6019800"/>
                        <a:ext cx="30765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9" name="18 Conector recto"/>
          <p:cNvCxnSpPr/>
          <p:nvPr/>
        </p:nvCxnSpPr>
        <p:spPr>
          <a:xfrm rot="5400000">
            <a:off x="5501488" y="3071016"/>
            <a:ext cx="1857388" cy="1588"/>
          </a:xfrm>
          <a:prstGeom prst="line">
            <a:avLst/>
          </a:prstGeom>
          <a:ln w="63500"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6205064" y="3786190"/>
            <a:ext cx="510076" cy="461665"/>
          </a:xfrm>
          <a:prstGeom prst="rect">
            <a:avLst/>
          </a:prstGeom>
          <a:noFill/>
        </p:spPr>
        <p:txBody>
          <a:bodyPr wrap="none" rtlCol="0">
            <a:spAutoFit/>
          </a:bodyPr>
          <a:lstStyle/>
          <a:p>
            <a:r>
              <a:rPr lang="es-CO" sz="2400" b="1" i="1" dirty="0" smtClean="0">
                <a:solidFill>
                  <a:srgbClr val="FF0000"/>
                </a:solidFill>
                <a:latin typeface="Times New Roman" pitchFamily="18" charset="0"/>
                <a:cs typeface="Times New Roman" pitchFamily="18" charset="0"/>
              </a:rPr>
              <a:t>Q</a:t>
            </a:r>
            <a:r>
              <a:rPr lang="es-CO" sz="2400" b="1" baseline="-25000" dirty="0" smtClean="0">
                <a:solidFill>
                  <a:srgbClr val="FF0000"/>
                </a:solidFill>
                <a:latin typeface="Times New Roman" pitchFamily="18" charset="0"/>
                <a:cs typeface="Times New Roman" pitchFamily="18" charset="0"/>
              </a:rPr>
              <a:t>3</a:t>
            </a:r>
            <a:endParaRPr lang="es-CO" sz="2400" b="1" dirty="0">
              <a:solidFill>
                <a:srgbClr val="FF0000"/>
              </a:solidFill>
              <a:latin typeface="Times New Roman" pitchFamily="18" charset="0"/>
              <a:cs typeface="Times New Roman" pitchFamily="18" charset="0"/>
            </a:endParaRPr>
          </a:p>
        </p:txBody>
      </p:sp>
      <p:sp>
        <p:nvSpPr>
          <p:cNvPr id="21" name="Rectangle 20"/>
          <p:cNvSpPr/>
          <p:nvPr/>
        </p:nvSpPr>
        <p:spPr>
          <a:xfrm>
            <a:off x="940612" y="224031"/>
            <a:ext cx="6099747" cy="707886"/>
          </a:xfrm>
          <a:prstGeom prst="rect">
            <a:avLst/>
          </a:prstGeom>
        </p:spPr>
        <p:txBody>
          <a:bodyPr wrap="none">
            <a:spAutoFit/>
          </a:bodyPr>
          <a:lstStyle/>
          <a:p>
            <a:pPr lvl="0" algn="ctr">
              <a:spcBef>
                <a:spcPct val="0"/>
              </a:spcBef>
              <a:defRPr/>
            </a:pPr>
            <a:r>
              <a:rPr lang="es-ES" sz="4000" dirty="0">
                <a:solidFill>
                  <a:schemeClr val="dk1"/>
                </a:solidFill>
                <a:effectLst>
                  <a:outerShdw blurRad="38100" dist="38100" dir="2700000" algn="tl">
                    <a:srgbClr val="000000">
                      <a:alpha val="43137"/>
                    </a:srgbClr>
                  </a:outerShdw>
                </a:effectLst>
                <a:latin typeface="Times New Roman" pitchFamily="18" charset="0"/>
                <a:ea typeface="+mn-ea"/>
                <a:cs typeface="Times New Roman" pitchFamily="18" charset="0"/>
              </a:rPr>
              <a:t>Cuartiles de una distribución</a:t>
            </a:r>
          </a:p>
        </p:txBody>
      </p:sp>
    </p:spTree>
    <p:extLst>
      <p:ext uri="{BB962C8B-B14F-4D97-AF65-F5344CB8AC3E}">
        <p14:creationId xmlns:p14="http://schemas.microsoft.com/office/powerpoint/2010/main" val="3238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Rectángulo"/>
          <p:cNvSpPr/>
          <p:nvPr/>
        </p:nvSpPr>
        <p:spPr>
          <a:xfrm>
            <a:off x="0" y="0"/>
            <a:ext cx="9144000" cy="1142984"/>
          </a:xfrm>
          <a:prstGeom prst="rect">
            <a:avLst/>
          </a:prstGeom>
          <a:noFill/>
          <a:ln>
            <a:noFill/>
          </a:ln>
        </p:spPr>
        <p:style>
          <a:lnRef idx="1">
            <a:schemeClr val="dk1"/>
          </a:lnRef>
          <a:fillRef idx="1003">
            <a:schemeClr val="lt1"/>
          </a:fillRef>
          <a:effectRef idx="1">
            <a:schemeClr val="dk1"/>
          </a:effectRef>
          <a:fontRef idx="minor">
            <a:schemeClr val="dk1"/>
          </a:fontRef>
        </p:style>
        <p:txBody>
          <a:bodyPr rtlCol="0" anchor="ctr"/>
          <a:lstStyle/>
          <a:p>
            <a:pPr lvl="0" algn="ctr">
              <a:spcBef>
                <a:spcPct val="0"/>
              </a:spcBef>
              <a:defRPr/>
            </a:pPr>
            <a:r>
              <a:rPr lang="es-ES" sz="4000" dirty="0" err="1" smtClean="0">
                <a:effectLst>
                  <a:outerShdw blurRad="38100" dist="38100" dir="2700000" algn="tl">
                    <a:srgbClr val="000000">
                      <a:alpha val="43137"/>
                    </a:srgbClr>
                  </a:outerShdw>
                </a:effectLst>
                <a:latin typeface="Times New Roman" pitchFamily="18" charset="0"/>
                <a:cs typeface="Times New Roman" pitchFamily="18" charset="0"/>
              </a:rPr>
              <a:t>Boxplot</a:t>
            </a:r>
            <a:endParaRPr lang="es-ES" sz="4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ctr">
              <a:spcBef>
                <a:spcPct val="0"/>
              </a:spcBef>
              <a:defRPr/>
            </a:pPr>
            <a:r>
              <a:rPr lang="es-ES" sz="2800" dirty="0" smtClean="0">
                <a:effectLst>
                  <a:outerShdw blurRad="38100" dist="38100" dir="2700000" algn="tl">
                    <a:srgbClr val="000000">
                      <a:alpha val="43137"/>
                    </a:srgbClr>
                  </a:outerShdw>
                </a:effectLst>
                <a:latin typeface="Times New Roman" pitchFamily="18" charset="0"/>
                <a:cs typeface="Times New Roman" pitchFamily="18" charset="0"/>
              </a:rPr>
              <a:t>(Diagrama de Cajas y Alambres)</a:t>
            </a:r>
          </a:p>
        </p:txBody>
      </p:sp>
      <p:sp>
        <p:nvSpPr>
          <p:cNvPr id="6" name="Rectangle 3"/>
          <p:cNvSpPr txBox="1">
            <a:spLocks noChangeArrowheads="1"/>
          </p:cNvSpPr>
          <p:nvPr/>
        </p:nvSpPr>
        <p:spPr>
          <a:xfrm>
            <a:off x="428596" y="1500174"/>
            <a:ext cx="8358246" cy="1214446"/>
          </a:xfrm>
          <a:prstGeom prst="rect">
            <a:avLst/>
          </a:prstGeom>
        </p:spPr>
        <p:txBody>
          <a:bodyPr vert="horz" lIns="91440" tIns="45720" rIns="91440" bIns="45720" rtlCol="0">
            <a:normAutofit/>
          </a:bodyPr>
          <a:lstStyle/>
          <a:p>
            <a:pPr algn="just"/>
            <a:r>
              <a:rPr lang="es-CO" sz="2000" dirty="0" smtClean="0">
                <a:latin typeface="Times New Roman" pitchFamily="18" charset="0"/>
                <a:cs typeface="Times New Roman" pitchFamily="18" charset="0"/>
              </a:rPr>
              <a:t>Este diagrama constituye una síntesis muy buena de la distribución de frecuencias y su sencillez la hace más útil, sobre todo en situaciones donde se hace necesario comparar dos o más distribuciones.</a:t>
            </a:r>
            <a:endParaRPr lang="es-CO" sz="2000" baseline="-25000" dirty="0" smtClean="0">
              <a:latin typeface="Times New Roman" pitchFamily="18" charset="0"/>
              <a:cs typeface="Times New Roman" pitchFamily="18" charset="0"/>
            </a:endParaRPr>
          </a:p>
        </p:txBody>
      </p:sp>
      <p:pic>
        <p:nvPicPr>
          <p:cNvPr id="257026" name="Picture 2"/>
          <p:cNvPicPr>
            <a:picLocks noChangeAspect="1" noChangeArrowheads="1"/>
          </p:cNvPicPr>
          <p:nvPr/>
        </p:nvPicPr>
        <p:blipFill>
          <a:blip r:embed="rId3" cstate="print"/>
          <a:srcRect/>
          <a:stretch>
            <a:fillRect/>
          </a:stretch>
        </p:blipFill>
        <p:spPr bwMode="auto">
          <a:xfrm>
            <a:off x="1357290" y="3395680"/>
            <a:ext cx="6705600" cy="2533650"/>
          </a:xfrm>
          <a:prstGeom prst="rect">
            <a:avLst/>
          </a:prstGeom>
          <a:noFill/>
          <a:ln w="9525">
            <a:noFill/>
            <a:miter lim="800000"/>
            <a:headEnd/>
            <a:tailEnd/>
          </a:ln>
          <a:effectLst/>
        </p:spPr>
      </p:pic>
      <p:sp>
        <p:nvSpPr>
          <p:cNvPr id="9" name="8 CuadroTexto"/>
          <p:cNvSpPr txBox="1"/>
          <p:nvPr/>
        </p:nvSpPr>
        <p:spPr>
          <a:xfrm>
            <a:off x="3786488" y="2928934"/>
            <a:ext cx="428322" cy="369332"/>
          </a:xfrm>
          <a:prstGeom prst="rect">
            <a:avLst/>
          </a:prstGeom>
          <a:noFill/>
        </p:spPr>
        <p:txBody>
          <a:bodyPr wrap="none" rtlCol="0">
            <a:spAutoFit/>
          </a:bodyPr>
          <a:lstStyle/>
          <a:p>
            <a:r>
              <a:rPr lang="es-CO" i="1" dirty="0" smtClean="0">
                <a:solidFill>
                  <a:srgbClr val="C00000"/>
                </a:solidFill>
                <a:latin typeface="Times New Roman" pitchFamily="18" charset="0"/>
                <a:cs typeface="Times New Roman" pitchFamily="18" charset="0"/>
              </a:rPr>
              <a:t>Q</a:t>
            </a:r>
            <a:r>
              <a:rPr lang="es-CO" baseline="-25000" dirty="0" smtClean="0">
                <a:solidFill>
                  <a:srgbClr val="C00000"/>
                </a:solidFill>
                <a:latin typeface="Times New Roman" pitchFamily="18" charset="0"/>
                <a:cs typeface="Times New Roman" pitchFamily="18" charset="0"/>
              </a:rPr>
              <a:t>1</a:t>
            </a:r>
            <a:endParaRPr lang="es-CO" dirty="0">
              <a:solidFill>
                <a:srgbClr val="C00000"/>
              </a:solidFill>
              <a:latin typeface="Times New Roman" pitchFamily="18" charset="0"/>
              <a:cs typeface="Times New Roman" pitchFamily="18" charset="0"/>
            </a:endParaRPr>
          </a:p>
        </p:txBody>
      </p:sp>
      <p:sp>
        <p:nvSpPr>
          <p:cNvPr id="10" name="9 CuadroTexto"/>
          <p:cNvSpPr txBox="1"/>
          <p:nvPr/>
        </p:nvSpPr>
        <p:spPr>
          <a:xfrm>
            <a:off x="4215116" y="2928934"/>
            <a:ext cx="428322" cy="369332"/>
          </a:xfrm>
          <a:prstGeom prst="rect">
            <a:avLst/>
          </a:prstGeom>
          <a:noFill/>
        </p:spPr>
        <p:txBody>
          <a:bodyPr wrap="none" rtlCol="0">
            <a:spAutoFit/>
          </a:bodyPr>
          <a:lstStyle/>
          <a:p>
            <a:r>
              <a:rPr lang="es-CO" i="1" dirty="0" smtClean="0">
                <a:solidFill>
                  <a:srgbClr val="C00000"/>
                </a:solidFill>
                <a:latin typeface="Times New Roman" pitchFamily="18" charset="0"/>
                <a:cs typeface="Times New Roman" pitchFamily="18" charset="0"/>
              </a:rPr>
              <a:t>Q</a:t>
            </a:r>
            <a:r>
              <a:rPr lang="es-CO" baseline="-25000" dirty="0" smtClean="0">
                <a:solidFill>
                  <a:srgbClr val="C00000"/>
                </a:solidFill>
                <a:latin typeface="Times New Roman" pitchFamily="18" charset="0"/>
                <a:cs typeface="Times New Roman" pitchFamily="18" charset="0"/>
              </a:rPr>
              <a:t>2</a:t>
            </a:r>
            <a:endParaRPr lang="es-CO" baseline="-25000" dirty="0">
              <a:solidFill>
                <a:srgbClr val="C00000"/>
              </a:solidFill>
              <a:latin typeface="Times New Roman" pitchFamily="18" charset="0"/>
              <a:cs typeface="Times New Roman" pitchFamily="18" charset="0"/>
            </a:endParaRPr>
          </a:p>
        </p:txBody>
      </p:sp>
      <p:sp>
        <p:nvSpPr>
          <p:cNvPr id="11" name="10 CuadroTexto"/>
          <p:cNvSpPr txBox="1"/>
          <p:nvPr/>
        </p:nvSpPr>
        <p:spPr>
          <a:xfrm>
            <a:off x="5000934" y="2928934"/>
            <a:ext cx="428322" cy="369332"/>
          </a:xfrm>
          <a:prstGeom prst="rect">
            <a:avLst/>
          </a:prstGeom>
          <a:noFill/>
        </p:spPr>
        <p:txBody>
          <a:bodyPr wrap="none" rtlCol="0">
            <a:spAutoFit/>
          </a:bodyPr>
          <a:lstStyle/>
          <a:p>
            <a:r>
              <a:rPr lang="es-CO" i="1" dirty="0" smtClean="0">
                <a:solidFill>
                  <a:srgbClr val="C00000"/>
                </a:solidFill>
                <a:latin typeface="Times New Roman" pitchFamily="18" charset="0"/>
                <a:cs typeface="Times New Roman" pitchFamily="18" charset="0"/>
              </a:rPr>
              <a:t>Q</a:t>
            </a:r>
            <a:r>
              <a:rPr lang="es-CO" baseline="-25000" dirty="0" smtClean="0">
                <a:solidFill>
                  <a:srgbClr val="C00000"/>
                </a:solidFill>
                <a:latin typeface="Times New Roman" pitchFamily="18" charset="0"/>
                <a:cs typeface="Times New Roman" pitchFamily="18" charset="0"/>
              </a:rPr>
              <a:t>3</a:t>
            </a:r>
            <a:endParaRPr lang="es-CO" baseline="-25000" dirty="0">
              <a:solidFill>
                <a:srgbClr val="C00000"/>
              </a:solidFill>
              <a:latin typeface="Times New Roman" pitchFamily="18" charset="0"/>
              <a:cs typeface="Times New Roman" pitchFamily="18" charset="0"/>
            </a:endParaRPr>
          </a:p>
        </p:txBody>
      </p:sp>
      <p:sp>
        <p:nvSpPr>
          <p:cNvPr id="12" name="11 Flecha abajo"/>
          <p:cNvSpPr/>
          <p:nvPr/>
        </p:nvSpPr>
        <p:spPr>
          <a:xfrm>
            <a:off x="4373120" y="3357562"/>
            <a:ext cx="127442" cy="21431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Flecha abajo"/>
          <p:cNvSpPr/>
          <p:nvPr/>
        </p:nvSpPr>
        <p:spPr>
          <a:xfrm>
            <a:off x="3944492" y="3357562"/>
            <a:ext cx="127442" cy="21431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15 Flecha abajo"/>
          <p:cNvSpPr/>
          <p:nvPr/>
        </p:nvSpPr>
        <p:spPr>
          <a:xfrm>
            <a:off x="5143504" y="3357562"/>
            <a:ext cx="127442" cy="21431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17 Flecha derecha"/>
          <p:cNvSpPr/>
          <p:nvPr/>
        </p:nvSpPr>
        <p:spPr>
          <a:xfrm>
            <a:off x="1428728" y="3571876"/>
            <a:ext cx="214314" cy="270318"/>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400"/>
          </a:p>
        </p:txBody>
      </p:sp>
      <p:sp>
        <p:nvSpPr>
          <p:cNvPr id="19" name="18 CuadroTexto"/>
          <p:cNvSpPr txBox="1"/>
          <p:nvPr/>
        </p:nvSpPr>
        <p:spPr>
          <a:xfrm>
            <a:off x="7446435" y="3429000"/>
            <a:ext cx="1554721" cy="369332"/>
          </a:xfrm>
          <a:prstGeom prst="rect">
            <a:avLst/>
          </a:prstGeom>
          <a:noFill/>
        </p:spPr>
        <p:txBody>
          <a:bodyPr wrap="none" rtlCol="0">
            <a:spAutoFit/>
          </a:bodyPr>
          <a:lstStyle/>
          <a:p>
            <a:r>
              <a:rPr lang="es-CO" dirty="0" smtClean="0">
                <a:effectLst>
                  <a:outerShdw blurRad="38100" dist="38100" dir="2700000" algn="tl">
                    <a:srgbClr val="000000">
                      <a:alpha val="43137"/>
                    </a:srgbClr>
                  </a:outerShdw>
                </a:effectLst>
              </a:rPr>
              <a:t>Cerco superior</a:t>
            </a:r>
            <a:endParaRPr lang="es-CO" dirty="0">
              <a:effectLst>
                <a:outerShdw blurRad="38100" dist="38100" dir="2700000" algn="tl">
                  <a:srgbClr val="000000">
                    <a:alpha val="43137"/>
                  </a:srgbClr>
                </a:outerShdw>
              </a:effectLst>
            </a:endParaRPr>
          </a:p>
        </p:txBody>
      </p:sp>
      <p:sp>
        <p:nvSpPr>
          <p:cNvPr id="20" name="19 Flecha derecha"/>
          <p:cNvSpPr/>
          <p:nvPr/>
        </p:nvSpPr>
        <p:spPr>
          <a:xfrm rot="10800000">
            <a:off x="7150281" y="3500438"/>
            <a:ext cx="279239" cy="27516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22" name="Object 8"/>
          <p:cNvGraphicFramePr>
            <a:graphicFrameLocks noChangeAspect="1"/>
          </p:cNvGraphicFramePr>
          <p:nvPr/>
        </p:nvGraphicFramePr>
        <p:xfrm>
          <a:off x="857224" y="3049587"/>
          <a:ext cx="1673225" cy="307975"/>
        </p:xfrm>
        <a:graphic>
          <a:graphicData uri="http://schemas.openxmlformats.org/presentationml/2006/ole">
            <mc:AlternateContent xmlns:mc="http://schemas.openxmlformats.org/markup-compatibility/2006">
              <mc:Choice xmlns:v="urn:schemas-microsoft-com:vml" Requires="v">
                <p:oleObj spid="_x0000_s24598" name="Ecuación" r:id="rId4" imgW="1117440" imgH="215640" progId="Equation.3">
                  <p:embed/>
                </p:oleObj>
              </mc:Choice>
              <mc:Fallback>
                <p:oleObj name="Ecuación" r:id="rId4" imgW="1117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24" y="3049587"/>
                        <a:ext cx="1673225" cy="307975"/>
                      </a:xfrm>
                      <a:prstGeom prst="rect">
                        <a:avLst/>
                      </a:prstGeom>
                      <a:solidFill>
                        <a:srgbClr val="EAEAEA"/>
                      </a:solidFill>
                    </p:spPr>
                  </p:pic>
                </p:oleObj>
              </mc:Fallback>
            </mc:AlternateContent>
          </a:graphicData>
        </a:graphic>
      </p:graphicFrame>
      <p:graphicFrame>
        <p:nvGraphicFramePr>
          <p:cNvPr id="23" name="Object 9"/>
          <p:cNvGraphicFramePr>
            <a:graphicFrameLocks noChangeAspect="1"/>
          </p:cNvGraphicFramePr>
          <p:nvPr/>
        </p:nvGraphicFramePr>
        <p:xfrm>
          <a:off x="6199211" y="3032125"/>
          <a:ext cx="1730375" cy="325437"/>
        </p:xfrm>
        <a:graphic>
          <a:graphicData uri="http://schemas.openxmlformats.org/presentationml/2006/ole">
            <mc:AlternateContent xmlns:mc="http://schemas.openxmlformats.org/markup-compatibility/2006">
              <mc:Choice xmlns:v="urn:schemas-microsoft-com:vml" Requires="v">
                <p:oleObj spid="_x0000_s24599" name="Ecuación" r:id="rId6" imgW="1155600" imgH="228600" progId="Equation.3">
                  <p:embed/>
                </p:oleObj>
              </mc:Choice>
              <mc:Fallback>
                <p:oleObj name="Ecuación" r:id="rId6" imgW="11556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9211" y="3032125"/>
                        <a:ext cx="1730375" cy="325437"/>
                      </a:xfrm>
                      <a:prstGeom prst="rect">
                        <a:avLst/>
                      </a:prstGeom>
                      <a:solidFill>
                        <a:srgbClr val="EAEAEA"/>
                      </a:solidFill>
                    </p:spPr>
                  </p:pic>
                </p:oleObj>
              </mc:Fallback>
            </mc:AlternateContent>
          </a:graphicData>
        </a:graphic>
      </p:graphicFrame>
      <p:sp>
        <p:nvSpPr>
          <p:cNvPr id="25" name="24 CuadroTexto"/>
          <p:cNvSpPr txBox="1"/>
          <p:nvPr/>
        </p:nvSpPr>
        <p:spPr>
          <a:xfrm>
            <a:off x="1928794" y="4526829"/>
            <a:ext cx="1571636" cy="830997"/>
          </a:xfrm>
          <a:prstGeom prst="rect">
            <a:avLst/>
          </a:prstGeom>
          <a:noFill/>
        </p:spPr>
        <p:txBody>
          <a:bodyPr wrap="square" rtlCol="0">
            <a:spAutoFit/>
          </a:bodyPr>
          <a:lstStyle/>
          <a:p>
            <a:pPr algn="ctr"/>
            <a:r>
              <a:rPr lang="es-CO" sz="1600" dirty="0" smtClean="0">
                <a:latin typeface="Times New Roman" pitchFamily="18" charset="0"/>
                <a:cs typeface="Times New Roman" pitchFamily="18" charset="0"/>
              </a:rPr>
              <a:t>Dato más cercano al cerco inferior</a:t>
            </a:r>
            <a:endParaRPr lang="es-CO" sz="1600" dirty="0">
              <a:latin typeface="Times New Roman" pitchFamily="18" charset="0"/>
              <a:cs typeface="Times New Roman" pitchFamily="18" charset="0"/>
            </a:endParaRPr>
          </a:p>
        </p:txBody>
      </p:sp>
      <p:sp>
        <p:nvSpPr>
          <p:cNvPr id="26" name="25 Flecha derecha"/>
          <p:cNvSpPr/>
          <p:nvPr/>
        </p:nvSpPr>
        <p:spPr>
          <a:xfrm rot="17883265">
            <a:off x="3071651" y="4360645"/>
            <a:ext cx="278743" cy="18353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26 CuadroTexto"/>
          <p:cNvSpPr txBox="1"/>
          <p:nvPr/>
        </p:nvSpPr>
        <p:spPr>
          <a:xfrm>
            <a:off x="5143504" y="4572008"/>
            <a:ext cx="1571636" cy="830997"/>
          </a:xfrm>
          <a:prstGeom prst="rect">
            <a:avLst/>
          </a:prstGeom>
          <a:noFill/>
        </p:spPr>
        <p:txBody>
          <a:bodyPr wrap="square" rtlCol="0">
            <a:spAutoFit/>
          </a:bodyPr>
          <a:lstStyle/>
          <a:p>
            <a:pPr algn="ctr"/>
            <a:r>
              <a:rPr lang="es-CO" sz="1600" dirty="0" smtClean="0">
                <a:latin typeface="Times New Roman" pitchFamily="18" charset="0"/>
                <a:cs typeface="Times New Roman" pitchFamily="18" charset="0"/>
              </a:rPr>
              <a:t>Dato más cercano al cerco superior</a:t>
            </a:r>
            <a:endParaRPr lang="es-CO" sz="1600" dirty="0">
              <a:latin typeface="Times New Roman" pitchFamily="18" charset="0"/>
              <a:cs typeface="Times New Roman" pitchFamily="18" charset="0"/>
            </a:endParaRPr>
          </a:p>
        </p:txBody>
      </p:sp>
      <p:sp>
        <p:nvSpPr>
          <p:cNvPr id="28" name="27 Flecha derecha"/>
          <p:cNvSpPr/>
          <p:nvPr/>
        </p:nvSpPr>
        <p:spPr>
          <a:xfrm rot="17883265">
            <a:off x="5929171" y="4314088"/>
            <a:ext cx="278743" cy="18353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28 CuadroTexto"/>
          <p:cNvSpPr txBox="1"/>
          <p:nvPr/>
        </p:nvSpPr>
        <p:spPr>
          <a:xfrm>
            <a:off x="110610" y="3519074"/>
            <a:ext cx="1318118" cy="338554"/>
          </a:xfrm>
          <a:prstGeom prst="rect">
            <a:avLst/>
          </a:prstGeom>
          <a:noFill/>
        </p:spPr>
        <p:txBody>
          <a:bodyPr wrap="none" rtlCol="0">
            <a:spAutoFit/>
          </a:bodyPr>
          <a:lstStyle/>
          <a:p>
            <a:r>
              <a:rPr lang="es-CO" sz="1600" dirty="0" smtClean="0">
                <a:effectLst>
                  <a:outerShdw blurRad="38100" dist="38100" dir="2700000" algn="tl">
                    <a:srgbClr val="000000">
                      <a:alpha val="43137"/>
                    </a:srgbClr>
                  </a:outerShdw>
                </a:effectLst>
              </a:rPr>
              <a:t>Cerco inferior</a:t>
            </a:r>
            <a:endParaRPr lang="es-CO"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72348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22 Rectángulo"/>
          <p:cNvSpPr/>
          <p:nvPr/>
        </p:nvSpPr>
        <p:spPr>
          <a:xfrm>
            <a:off x="0" y="0"/>
            <a:ext cx="9144000" cy="1142984"/>
          </a:xfrm>
          <a:prstGeom prst="rect">
            <a:avLst/>
          </a:prstGeom>
          <a:noFill/>
          <a:ln>
            <a:noFill/>
          </a:ln>
        </p:spPr>
        <p:style>
          <a:lnRef idx="1">
            <a:schemeClr val="dk1"/>
          </a:lnRef>
          <a:fillRef idx="1003">
            <a:schemeClr val="lt1"/>
          </a:fillRef>
          <a:effectRef idx="1">
            <a:schemeClr val="dk1"/>
          </a:effectRef>
          <a:fontRef idx="minor">
            <a:schemeClr val="dk1"/>
          </a:fontRef>
        </p:style>
        <p:txBody>
          <a:bodyPr rtlCol="0" anchor="ctr"/>
          <a:lstStyle/>
          <a:p>
            <a:pPr algn="ctr"/>
            <a:endParaRPr lang="es-ES"/>
          </a:p>
        </p:txBody>
      </p:sp>
      <p:sp>
        <p:nvSpPr>
          <p:cNvPr id="3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ES" sz="4000" dirty="0" err="1" smtClean="0">
                <a:effectLst>
                  <a:outerShdw blurRad="38100" dist="38100" dir="2700000" algn="tl">
                    <a:srgbClr val="000000">
                      <a:alpha val="43137"/>
                    </a:srgbClr>
                  </a:outerShdw>
                </a:effectLst>
                <a:latin typeface="Times New Roman" pitchFamily="18" charset="0"/>
                <a:cs typeface="Times New Roman" pitchFamily="18" charset="0"/>
              </a:rPr>
              <a:t>Boxplot</a:t>
            </a:r>
            <a:endParaRPr lang="es-ES" sz="4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ctr">
              <a:spcBef>
                <a:spcPct val="0"/>
              </a:spcBef>
              <a:defRPr/>
            </a:pPr>
            <a:r>
              <a:rPr lang="es-ES" sz="2800" dirty="0" smtClean="0">
                <a:effectLst>
                  <a:outerShdw blurRad="38100" dist="38100" dir="2700000" algn="tl">
                    <a:srgbClr val="000000">
                      <a:alpha val="43137"/>
                    </a:srgbClr>
                  </a:outerShdw>
                </a:effectLst>
                <a:latin typeface="Times New Roman" pitchFamily="18" charset="0"/>
                <a:cs typeface="Times New Roman" pitchFamily="18" charset="0"/>
              </a:rPr>
              <a:t>(Diagrama de cajas y alambres)</a:t>
            </a:r>
          </a:p>
        </p:txBody>
      </p:sp>
      <p:pic>
        <p:nvPicPr>
          <p:cNvPr id="283653" name="Picture 5"/>
          <p:cNvPicPr>
            <a:picLocks noChangeAspect="1" noChangeArrowheads="1"/>
          </p:cNvPicPr>
          <p:nvPr/>
        </p:nvPicPr>
        <p:blipFill>
          <a:blip r:embed="rId3" cstate="print"/>
          <a:srcRect/>
          <a:stretch>
            <a:fillRect/>
          </a:stretch>
        </p:blipFill>
        <p:spPr bwMode="auto">
          <a:xfrm>
            <a:off x="1547664" y="1914358"/>
            <a:ext cx="5976664" cy="4106930"/>
          </a:xfrm>
          <a:prstGeom prst="rect">
            <a:avLst/>
          </a:prstGeom>
          <a:noFill/>
          <a:ln w="9525">
            <a:noFill/>
            <a:miter lim="800000"/>
            <a:headEnd/>
            <a:tailEnd/>
          </a:ln>
        </p:spPr>
      </p:pic>
      <p:sp>
        <p:nvSpPr>
          <p:cNvPr id="24" name="23 CuadroTexto"/>
          <p:cNvSpPr txBox="1"/>
          <p:nvPr/>
        </p:nvSpPr>
        <p:spPr>
          <a:xfrm>
            <a:off x="3707904" y="2357430"/>
            <a:ext cx="428322" cy="369332"/>
          </a:xfrm>
          <a:prstGeom prst="rect">
            <a:avLst/>
          </a:prstGeom>
          <a:noFill/>
        </p:spPr>
        <p:txBody>
          <a:bodyPr wrap="none" rtlCol="0">
            <a:spAutoFit/>
          </a:bodyPr>
          <a:lstStyle/>
          <a:p>
            <a:r>
              <a:rPr lang="es-CO" i="1" dirty="0" smtClean="0">
                <a:solidFill>
                  <a:srgbClr val="C00000"/>
                </a:solidFill>
                <a:latin typeface="Times New Roman" pitchFamily="18" charset="0"/>
                <a:cs typeface="Times New Roman" pitchFamily="18" charset="0"/>
              </a:rPr>
              <a:t>Q</a:t>
            </a:r>
            <a:r>
              <a:rPr lang="es-CO" baseline="-25000" dirty="0" smtClean="0">
                <a:solidFill>
                  <a:srgbClr val="C00000"/>
                </a:solidFill>
                <a:latin typeface="Times New Roman" pitchFamily="18" charset="0"/>
                <a:cs typeface="Times New Roman" pitchFamily="18" charset="0"/>
              </a:rPr>
              <a:t>1</a:t>
            </a:r>
            <a:endParaRPr lang="es-CO" dirty="0">
              <a:solidFill>
                <a:srgbClr val="C00000"/>
              </a:solidFill>
              <a:latin typeface="Times New Roman" pitchFamily="18" charset="0"/>
              <a:cs typeface="Times New Roman" pitchFamily="18" charset="0"/>
            </a:endParaRPr>
          </a:p>
        </p:txBody>
      </p:sp>
      <p:sp>
        <p:nvSpPr>
          <p:cNvPr id="25" name="24 CuadroTexto"/>
          <p:cNvSpPr txBox="1"/>
          <p:nvPr/>
        </p:nvSpPr>
        <p:spPr>
          <a:xfrm>
            <a:off x="4286248" y="2357430"/>
            <a:ext cx="428322" cy="369332"/>
          </a:xfrm>
          <a:prstGeom prst="rect">
            <a:avLst/>
          </a:prstGeom>
          <a:noFill/>
        </p:spPr>
        <p:txBody>
          <a:bodyPr wrap="none" rtlCol="0">
            <a:spAutoFit/>
          </a:bodyPr>
          <a:lstStyle/>
          <a:p>
            <a:r>
              <a:rPr lang="es-CO" i="1" dirty="0" smtClean="0">
                <a:solidFill>
                  <a:srgbClr val="C00000"/>
                </a:solidFill>
                <a:latin typeface="Times New Roman" pitchFamily="18" charset="0"/>
                <a:cs typeface="Times New Roman" pitchFamily="18" charset="0"/>
              </a:rPr>
              <a:t>Q</a:t>
            </a:r>
            <a:r>
              <a:rPr lang="es-CO" baseline="-25000" dirty="0" smtClean="0">
                <a:solidFill>
                  <a:srgbClr val="C00000"/>
                </a:solidFill>
                <a:latin typeface="Times New Roman" pitchFamily="18" charset="0"/>
                <a:cs typeface="Times New Roman" pitchFamily="18" charset="0"/>
              </a:rPr>
              <a:t>2</a:t>
            </a:r>
            <a:endParaRPr lang="es-CO" baseline="-25000" dirty="0">
              <a:solidFill>
                <a:srgbClr val="C00000"/>
              </a:solidFill>
              <a:latin typeface="Times New Roman" pitchFamily="18" charset="0"/>
              <a:cs typeface="Times New Roman" pitchFamily="18" charset="0"/>
            </a:endParaRPr>
          </a:p>
        </p:txBody>
      </p:sp>
      <p:sp>
        <p:nvSpPr>
          <p:cNvPr id="26" name="25 CuadroTexto"/>
          <p:cNvSpPr txBox="1"/>
          <p:nvPr/>
        </p:nvSpPr>
        <p:spPr>
          <a:xfrm>
            <a:off x="4932040" y="2357430"/>
            <a:ext cx="428322" cy="369332"/>
          </a:xfrm>
          <a:prstGeom prst="rect">
            <a:avLst/>
          </a:prstGeom>
          <a:noFill/>
        </p:spPr>
        <p:txBody>
          <a:bodyPr wrap="none" rtlCol="0">
            <a:spAutoFit/>
          </a:bodyPr>
          <a:lstStyle/>
          <a:p>
            <a:r>
              <a:rPr lang="es-CO" i="1" dirty="0" smtClean="0">
                <a:solidFill>
                  <a:srgbClr val="C00000"/>
                </a:solidFill>
                <a:latin typeface="Times New Roman" pitchFamily="18" charset="0"/>
                <a:cs typeface="Times New Roman" pitchFamily="18" charset="0"/>
              </a:rPr>
              <a:t>Q</a:t>
            </a:r>
            <a:r>
              <a:rPr lang="es-CO" baseline="-25000" dirty="0" smtClean="0">
                <a:solidFill>
                  <a:srgbClr val="C00000"/>
                </a:solidFill>
                <a:latin typeface="Times New Roman" pitchFamily="18" charset="0"/>
                <a:cs typeface="Times New Roman" pitchFamily="18" charset="0"/>
              </a:rPr>
              <a:t>3</a:t>
            </a:r>
            <a:endParaRPr lang="es-CO" baseline="-25000" dirty="0">
              <a:solidFill>
                <a:srgbClr val="C00000"/>
              </a:solidFill>
              <a:latin typeface="Times New Roman" pitchFamily="18" charset="0"/>
              <a:cs typeface="Times New Roman" pitchFamily="18" charset="0"/>
            </a:endParaRPr>
          </a:p>
        </p:txBody>
      </p:sp>
      <p:sp>
        <p:nvSpPr>
          <p:cNvPr id="27" name="26 Flecha abajo"/>
          <p:cNvSpPr/>
          <p:nvPr/>
        </p:nvSpPr>
        <p:spPr>
          <a:xfrm>
            <a:off x="4444558" y="2786058"/>
            <a:ext cx="127442" cy="21431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27 Flecha abajo"/>
          <p:cNvSpPr/>
          <p:nvPr/>
        </p:nvSpPr>
        <p:spPr>
          <a:xfrm>
            <a:off x="3851920" y="2786058"/>
            <a:ext cx="127442" cy="21431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28 Flecha abajo"/>
          <p:cNvSpPr/>
          <p:nvPr/>
        </p:nvSpPr>
        <p:spPr>
          <a:xfrm>
            <a:off x="5092630" y="2786058"/>
            <a:ext cx="127442" cy="21431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29 CuadroTexto"/>
          <p:cNvSpPr txBox="1"/>
          <p:nvPr/>
        </p:nvSpPr>
        <p:spPr>
          <a:xfrm>
            <a:off x="50316" y="2204864"/>
            <a:ext cx="1459438" cy="369332"/>
          </a:xfrm>
          <a:prstGeom prst="rect">
            <a:avLst/>
          </a:prstGeom>
          <a:noFill/>
        </p:spPr>
        <p:txBody>
          <a:bodyPr wrap="none" rtlCol="0">
            <a:spAutoFit/>
          </a:bodyPr>
          <a:lstStyle/>
          <a:p>
            <a:r>
              <a:rPr lang="es-CO" dirty="0" smtClean="0">
                <a:effectLst>
                  <a:outerShdw blurRad="38100" dist="38100" dir="2700000" algn="tl">
                    <a:srgbClr val="000000">
                      <a:alpha val="43137"/>
                    </a:srgbClr>
                  </a:outerShdw>
                </a:effectLst>
              </a:rPr>
              <a:t>Cerco inferior</a:t>
            </a:r>
            <a:endParaRPr lang="es-CO" dirty="0">
              <a:effectLst>
                <a:outerShdw blurRad="38100" dist="38100" dir="2700000" algn="tl">
                  <a:srgbClr val="000000">
                    <a:alpha val="43137"/>
                  </a:srgbClr>
                </a:outerShdw>
              </a:effectLst>
            </a:endParaRPr>
          </a:p>
        </p:txBody>
      </p:sp>
      <p:sp>
        <p:nvSpPr>
          <p:cNvPr id="32" name="31 Flecha derecha"/>
          <p:cNvSpPr/>
          <p:nvPr/>
        </p:nvSpPr>
        <p:spPr>
          <a:xfrm>
            <a:off x="1479076" y="2276302"/>
            <a:ext cx="428628" cy="270318"/>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32 CuadroTexto"/>
          <p:cNvSpPr txBox="1"/>
          <p:nvPr/>
        </p:nvSpPr>
        <p:spPr>
          <a:xfrm>
            <a:off x="7665591" y="2428868"/>
            <a:ext cx="1554721" cy="369332"/>
          </a:xfrm>
          <a:prstGeom prst="rect">
            <a:avLst/>
          </a:prstGeom>
          <a:noFill/>
        </p:spPr>
        <p:txBody>
          <a:bodyPr wrap="none" rtlCol="0">
            <a:spAutoFit/>
          </a:bodyPr>
          <a:lstStyle/>
          <a:p>
            <a:r>
              <a:rPr lang="es-CO" dirty="0" smtClean="0">
                <a:effectLst>
                  <a:outerShdw blurRad="38100" dist="38100" dir="2700000" algn="tl">
                    <a:srgbClr val="000000">
                      <a:alpha val="43137"/>
                    </a:srgbClr>
                  </a:outerShdw>
                </a:effectLst>
              </a:rPr>
              <a:t>Cerco superior</a:t>
            </a:r>
            <a:endParaRPr lang="es-CO" dirty="0">
              <a:effectLst>
                <a:outerShdw blurRad="38100" dist="38100" dir="2700000" algn="tl">
                  <a:srgbClr val="000000">
                    <a:alpha val="43137"/>
                  </a:srgbClr>
                </a:outerShdw>
              </a:effectLst>
            </a:endParaRPr>
          </a:p>
        </p:txBody>
      </p:sp>
      <p:sp>
        <p:nvSpPr>
          <p:cNvPr id="34" name="33 Flecha derecha"/>
          <p:cNvSpPr/>
          <p:nvPr/>
        </p:nvSpPr>
        <p:spPr>
          <a:xfrm rot="10800000">
            <a:off x="7236963" y="2510892"/>
            <a:ext cx="428628" cy="270318"/>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35" name="Object 8"/>
          <p:cNvGraphicFramePr>
            <a:graphicFrameLocks noChangeAspect="1"/>
          </p:cNvGraphicFramePr>
          <p:nvPr/>
        </p:nvGraphicFramePr>
        <p:xfrm>
          <a:off x="90463" y="2633492"/>
          <a:ext cx="1673225" cy="307975"/>
        </p:xfrm>
        <a:graphic>
          <a:graphicData uri="http://schemas.openxmlformats.org/presentationml/2006/ole">
            <mc:AlternateContent xmlns:mc="http://schemas.openxmlformats.org/markup-compatibility/2006">
              <mc:Choice xmlns:v="urn:schemas-microsoft-com:vml" Requires="v">
                <p:oleObj spid="_x0000_s25632" name="Ecuación" r:id="rId4" imgW="1117440" imgH="215640" progId="Equation.3">
                  <p:embed/>
                </p:oleObj>
              </mc:Choice>
              <mc:Fallback>
                <p:oleObj name="Ecuación" r:id="rId4" imgW="1117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63" y="2633492"/>
                        <a:ext cx="1673225" cy="307975"/>
                      </a:xfrm>
                      <a:prstGeom prst="rect">
                        <a:avLst/>
                      </a:prstGeom>
                      <a:solidFill>
                        <a:srgbClr val="EAEAEA"/>
                      </a:solidFill>
                    </p:spPr>
                  </p:pic>
                </p:oleObj>
              </mc:Fallback>
            </mc:AlternateContent>
          </a:graphicData>
        </a:graphic>
      </p:graphicFrame>
      <p:graphicFrame>
        <p:nvGraphicFramePr>
          <p:cNvPr id="36" name="Object 9"/>
          <p:cNvGraphicFramePr>
            <a:graphicFrameLocks noChangeAspect="1"/>
          </p:cNvGraphicFramePr>
          <p:nvPr/>
        </p:nvGraphicFramePr>
        <p:xfrm>
          <a:off x="7380312" y="2857496"/>
          <a:ext cx="1730375" cy="325437"/>
        </p:xfrm>
        <a:graphic>
          <a:graphicData uri="http://schemas.openxmlformats.org/presentationml/2006/ole">
            <mc:AlternateContent xmlns:mc="http://schemas.openxmlformats.org/markup-compatibility/2006">
              <mc:Choice xmlns:v="urn:schemas-microsoft-com:vml" Requires="v">
                <p:oleObj spid="_x0000_s25633" name="Ecuación" r:id="rId6" imgW="1155600" imgH="228600" progId="Equation.3">
                  <p:embed/>
                </p:oleObj>
              </mc:Choice>
              <mc:Fallback>
                <p:oleObj name="Ecuación" r:id="rId6" imgW="11556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0312" y="2857496"/>
                        <a:ext cx="1730375" cy="325437"/>
                      </a:xfrm>
                      <a:prstGeom prst="rect">
                        <a:avLst/>
                      </a:prstGeom>
                      <a:solidFill>
                        <a:srgbClr val="EAEAEA"/>
                      </a:solidFill>
                    </p:spPr>
                  </p:pic>
                </p:oleObj>
              </mc:Fallback>
            </mc:AlternateContent>
          </a:graphicData>
        </a:graphic>
      </p:graphicFrame>
      <p:graphicFrame>
        <p:nvGraphicFramePr>
          <p:cNvPr id="37" name="Object 10"/>
          <p:cNvGraphicFramePr>
            <a:graphicFrameLocks noChangeAspect="1"/>
          </p:cNvGraphicFramePr>
          <p:nvPr/>
        </p:nvGraphicFramePr>
        <p:xfrm>
          <a:off x="384175" y="3960819"/>
          <a:ext cx="1331913" cy="325437"/>
        </p:xfrm>
        <a:graphic>
          <a:graphicData uri="http://schemas.openxmlformats.org/presentationml/2006/ole">
            <mc:AlternateContent xmlns:mc="http://schemas.openxmlformats.org/markup-compatibility/2006">
              <mc:Choice xmlns:v="urn:schemas-microsoft-com:vml" Requires="v">
                <p:oleObj spid="_x0000_s25634" name="Ecuación" r:id="rId8" imgW="888840" imgH="228600" progId="Equation.3">
                  <p:embed/>
                </p:oleObj>
              </mc:Choice>
              <mc:Fallback>
                <p:oleObj name="Ecuación" r:id="rId8" imgW="8888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175" y="3960819"/>
                        <a:ext cx="1331913" cy="325437"/>
                      </a:xfrm>
                      <a:prstGeom prst="rect">
                        <a:avLst/>
                      </a:prstGeom>
                      <a:solidFill>
                        <a:srgbClr val="EAEAEA"/>
                      </a:solidFill>
                    </p:spPr>
                  </p:pic>
                </p:oleObj>
              </mc:Fallback>
            </mc:AlternateContent>
          </a:graphicData>
        </a:graphic>
      </p:graphicFrame>
      <p:sp>
        <p:nvSpPr>
          <p:cNvPr id="38" name="37 CuadroTexto"/>
          <p:cNvSpPr txBox="1"/>
          <p:nvPr/>
        </p:nvSpPr>
        <p:spPr>
          <a:xfrm>
            <a:off x="2136268" y="4326195"/>
            <a:ext cx="1571636" cy="830997"/>
          </a:xfrm>
          <a:prstGeom prst="rect">
            <a:avLst/>
          </a:prstGeom>
          <a:noFill/>
        </p:spPr>
        <p:txBody>
          <a:bodyPr wrap="square" rtlCol="0">
            <a:spAutoFit/>
          </a:bodyPr>
          <a:lstStyle/>
          <a:p>
            <a:pPr algn="ctr"/>
            <a:r>
              <a:rPr lang="es-CO" sz="1600" dirty="0" smtClean="0">
                <a:latin typeface="Times New Roman" pitchFamily="18" charset="0"/>
                <a:cs typeface="Times New Roman" pitchFamily="18" charset="0"/>
              </a:rPr>
              <a:t>Dato más cercano al cerco inferior</a:t>
            </a:r>
            <a:endParaRPr lang="es-CO" sz="1600" dirty="0">
              <a:latin typeface="Times New Roman" pitchFamily="18" charset="0"/>
              <a:cs typeface="Times New Roman" pitchFamily="18" charset="0"/>
            </a:endParaRPr>
          </a:p>
        </p:txBody>
      </p:sp>
      <p:sp>
        <p:nvSpPr>
          <p:cNvPr id="39" name="38 Flecha derecha"/>
          <p:cNvSpPr/>
          <p:nvPr/>
        </p:nvSpPr>
        <p:spPr>
          <a:xfrm rot="14669411">
            <a:off x="2705610" y="4108033"/>
            <a:ext cx="278743" cy="18353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57 Flecha derecha"/>
          <p:cNvSpPr/>
          <p:nvPr/>
        </p:nvSpPr>
        <p:spPr>
          <a:xfrm rot="17883265">
            <a:off x="6446337" y="4074892"/>
            <a:ext cx="278743" cy="18353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59 CuadroTexto"/>
          <p:cNvSpPr txBox="1"/>
          <p:nvPr/>
        </p:nvSpPr>
        <p:spPr>
          <a:xfrm>
            <a:off x="5664660" y="4286256"/>
            <a:ext cx="1571636" cy="830997"/>
          </a:xfrm>
          <a:prstGeom prst="rect">
            <a:avLst/>
          </a:prstGeom>
          <a:noFill/>
        </p:spPr>
        <p:txBody>
          <a:bodyPr wrap="square" rtlCol="0">
            <a:spAutoFit/>
          </a:bodyPr>
          <a:lstStyle/>
          <a:p>
            <a:pPr algn="ctr"/>
            <a:r>
              <a:rPr lang="es-CO" sz="1600" dirty="0" smtClean="0">
                <a:latin typeface="Times New Roman" pitchFamily="18" charset="0"/>
                <a:cs typeface="Times New Roman" pitchFamily="18" charset="0"/>
              </a:rPr>
              <a:t>Dato más cercano al cerco superior</a:t>
            </a:r>
            <a:endParaRPr lang="es-CO" sz="1600" dirty="0">
              <a:latin typeface="Times New Roman" pitchFamily="18" charset="0"/>
              <a:cs typeface="Times New Roman" pitchFamily="18" charset="0"/>
            </a:endParaRPr>
          </a:p>
        </p:txBody>
      </p:sp>
    </p:spTree>
    <p:extLst>
      <p:ext uri="{BB962C8B-B14F-4D97-AF65-F5344CB8AC3E}">
        <p14:creationId xmlns:p14="http://schemas.microsoft.com/office/powerpoint/2010/main" val="60572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8596" y="1500174"/>
            <a:ext cx="8358246" cy="5357826"/>
          </a:xfrm>
          <a:prstGeom prst="rect">
            <a:avLst/>
          </a:prstGeom>
        </p:spPr>
        <p:txBody>
          <a:bodyPr vert="horz" lIns="91440" tIns="45720" rIns="91440" bIns="45720" rtlCol="0">
            <a:normAutofit/>
          </a:bodyPr>
          <a:lstStyle/>
          <a:p>
            <a:endParaRPr lang="es-CO" sz="2000" baseline="-25000" dirty="0" smtClean="0">
              <a:latin typeface="Times New Roman" pitchFamily="18" charset="0"/>
              <a:cs typeface="Times New Roman" pitchFamily="18" charset="0"/>
            </a:endParaRPr>
          </a:p>
        </p:txBody>
      </p:sp>
      <p:sp>
        <p:nvSpPr>
          <p:cNvPr id="14"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ES" sz="4000" dirty="0" err="1" smtClean="0">
                <a:effectLst>
                  <a:outerShdw blurRad="38100" dist="38100" dir="2700000" algn="tl">
                    <a:srgbClr val="000000">
                      <a:alpha val="43137"/>
                    </a:srgbClr>
                  </a:outerShdw>
                </a:effectLst>
                <a:latin typeface="Times New Roman" pitchFamily="18" charset="0"/>
                <a:cs typeface="Times New Roman" pitchFamily="18" charset="0"/>
              </a:rPr>
              <a:t>Boxplot</a:t>
            </a:r>
            <a:endParaRPr lang="es-ES" sz="4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ctr">
              <a:spcBef>
                <a:spcPct val="0"/>
              </a:spcBef>
              <a:defRPr/>
            </a:pPr>
            <a:r>
              <a:rPr lang="es-ES" sz="2800" dirty="0" smtClean="0">
                <a:effectLst>
                  <a:outerShdw blurRad="38100" dist="38100" dir="2700000" algn="tl">
                    <a:srgbClr val="000000">
                      <a:alpha val="43137"/>
                    </a:srgbClr>
                  </a:outerShdw>
                </a:effectLst>
                <a:latin typeface="Times New Roman" pitchFamily="18" charset="0"/>
                <a:cs typeface="Times New Roman" pitchFamily="18" charset="0"/>
              </a:rPr>
              <a:t>(Diagrama de cajas y alambres)</a:t>
            </a:r>
          </a:p>
        </p:txBody>
      </p:sp>
      <p:pic>
        <p:nvPicPr>
          <p:cNvPr id="18" name="Picture 5"/>
          <p:cNvPicPr>
            <a:picLocks noChangeAspect="1" noChangeArrowheads="1"/>
          </p:cNvPicPr>
          <p:nvPr/>
        </p:nvPicPr>
        <p:blipFill>
          <a:blip r:embed="rId2" cstate="print"/>
          <a:srcRect/>
          <a:stretch>
            <a:fillRect/>
          </a:stretch>
        </p:blipFill>
        <p:spPr bwMode="auto">
          <a:xfrm>
            <a:off x="1547664" y="1700808"/>
            <a:ext cx="5976664" cy="4106930"/>
          </a:xfrm>
          <a:prstGeom prst="rect">
            <a:avLst/>
          </a:prstGeom>
          <a:noFill/>
          <a:ln w="9525">
            <a:noFill/>
            <a:miter lim="800000"/>
            <a:headEnd/>
            <a:tailEnd/>
          </a:ln>
        </p:spPr>
      </p:pic>
      <p:sp>
        <p:nvSpPr>
          <p:cNvPr id="19" name="18 CuadroTexto"/>
          <p:cNvSpPr txBox="1"/>
          <p:nvPr/>
        </p:nvSpPr>
        <p:spPr>
          <a:xfrm>
            <a:off x="142844" y="1412776"/>
            <a:ext cx="4071965" cy="1200329"/>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CO" dirty="0" smtClean="0">
                <a:latin typeface="Times New Roman" pitchFamily="18" charset="0"/>
                <a:cs typeface="Times New Roman" pitchFamily="18" charset="0"/>
              </a:rPr>
              <a:t>Las observaciones que se encuentren fuera de los cercos se marcan (dibujan) en el diagrama y se consideran como “atípicas”</a:t>
            </a:r>
            <a:endParaRPr lang="es-CO" dirty="0">
              <a:latin typeface="Times New Roman" pitchFamily="18" charset="0"/>
              <a:cs typeface="Times New Roman" pitchFamily="18" charset="0"/>
            </a:endParaRPr>
          </a:p>
        </p:txBody>
      </p:sp>
      <p:sp>
        <p:nvSpPr>
          <p:cNvPr id="23" name="22 Elipse"/>
          <p:cNvSpPr/>
          <p:nvPr/>
        </p:nvSpPr>
        <p:spPr>
          <a:xfrm>
            <a:off x="7317424" y="3493028"/>
            <a:ext cx="57144"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27 Elipse"/>
          <p:cNvSpPr/>
          <p:nvPr/>
        </p:nvSpPr>
        <p:spPr>
          <a:xfrm>
            <a:off x="7888928" y="3493028"/>
            <a:ext cx="57144" cy="714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28 Flecha derecha"/>
          <p:cNvSpPr/>
          <p:nvPr/>
        </p:nvSpPr>
        <p:spPr>
          <a:xfrm rot="6601106">
            <a:off x="7311984" y="3206436"/>
            <a:ext cx="278743" cy="18353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29 Flecha derecha"/>
          <p:cNvSpPr/>
          <p:nvPr/>
        </p:nvSpPr>
        <p:spPr>
          <a:xfrm rot="3675542">
            <a:off x="7682720" y="3210398"/>
            <a:ext cx="278743" cy="18353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30 CuadroTexto"/>
          <p:cNvSpPr txBox="1"/>
          <p:nvPr/>
        </p:nvSpPr>
        <p:spPr>
          <a:xfrm>
            <a:off x="6817358" y="2492896"/>
            <a:ext cx="1643074" cy="584775"/>
          </a:xfrm>
          <a:prstGeom prst="rect">
            <a:avLst/>
          </a:prstGeom>
          <a:noFill/>
        </p:spPr>
        <p:txBody>
          <a:bodyPr wrap="square" rtlCol="0">
            <a:spAutoFit/>
          </a:bodyPr>
          <a:lstStyle/>
          <a:p>
            <a:pPr algn="ctr"/>
            <a:r>
              <a:rPr lang="es-CO" sz="1600" dirty="0" smtClean="0">
                <a:latin typeface="Times New Roman" pitchFamily="18" charset="0"/>
                <a:cs typeface="Times New Roman" pitchFamily="18" charset="0"/>
              </a:rPr>
              <a:t>Observaciones atípicas</a:t>
            </a:r>
            <a:endParaRPr lang="es-CO" sz="1600" dirty="0">
              <a:latin typeface="Times New Roman" pitchFamily="18" charset="0"/>
              <a:cs typeface="Times New Roman" pitchFamily="18" charset="0"/>
            </a:endParaRPr>
          </a:p>
        </p:txBody>
      </p:sp>
      <p:sp>
        <p:nvSpPr>
          <p:cNvPr id="32" name="31 CuadroTexto"/>
          <p:cNvSpPr txBox="1"/>
          <p:nvPr/>
        </p:nvSpPr>
        <p:spPr>
          <a:xfrm>
            <a:off x="285720" y="5805264"/>
            <a:ext cx="8358246" cy="707886"/>
          </a:xfrm>
          <a:prstGeom prst="rect">
            <a:avLst/>
          </a:prstGeom>
          <a:noFill/>
        </p:spPr>
        <p:txBody>
          <a:bodyPr wrap="square" rtlCol="0">
            <a:spAutoFit/>
          </a:bodyPr>
          <a:lstStyle/>
          <a:p>
            <a:pPr algn="ctr"/>
            <a:r>
              <a:rPr lang="es-CO" sz="2000" dirty="0" smtClean="0">
                <a:latin typeface="Times New Roman" pitchFamily="18" charset="0"/>
                <a:cs typeface="Times New Roman" pitchFamily="18" charset="0"/>
              </a:rPr>
              <a:t>Las observaciones atípicas, son datos que tienen magnitudes “raras” con respecto al conjunto de datos.</a:t>
            </a:r>
            <a:endParaRPr lang="es-CO" sz="2000" dirty="0">
              <a:latin typeface="Times New Roman" pitchFamily="18" charset="0"/>
              <a:cs typeface="Times New Roman" pitchFamily="18" charset="0"/>
            </a:endParaRPr>
          </a:p>
        </p:txBody>
      </p:sp>
    </p:spTree>
    <p:extLst>
      <p:ext uri="{BB962C8B-B14F-4D97-AF65-F5344CB8AC3E}">
        <p14:creationId xmlns:p14="http://schemas.microsoft.com/office/powerpoint/2010/main" val="2432543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8596" y="1357298"/>
            <a:ext cx="8358246" cy="5357826"/>
          </a:xfrm>
          <a:prstGeom prst="rect">
            <a:avLst/>
          </a:prstGeom>
        </p:spPr>
        <p:txBody>
          <a:bodyPr vert="horz" lIns="91440" tIns="45720" rIns="91440" bIns="45720" rtlCol="0">
            <a:normAutofit/>
          </a:bodyPr>
          <a:lstStyle/>
          <a:p>
            <a:pPr algn="just"/>
            <a:r>
              <a:rPr lang="es-CO" sz="2000" dirty="0" smtClean="0">
                <a:latin typeface="Times New Roman" pitchFamily="18" charset="0"/>
                <a:cs typeface="Times New Roman" pitchFamily="18" charset="0"/>
              </a:rPr>
              <a:t>Los diagramas de cajas y alambres son útiles, entre otros para los siguientes propósitos:</a:t>
            </a:r>
          </a:p>
          <a:p>
            <a:pPr algn="just"/>
            <a:endParaRPr lang="es-CO" sz="2000" dirty="0" smtClean="0">
              <a:latin typeface="Times New Roman" pitchFamily="18" charset="0"/>
              <a:cs typeface="Times New Roman" pitchFamily="18" charset="0"/>
            </a:endParaRPr>
          </a:p>
          <a:p>
            <a:pPr marL="457200" indent="-457200" algn="just">
              <a:buAutoNum type="arabicPeriod"/>
            </a:pPr>
            <a:r>
              <a:rPr lang="es-CO" dirty="0" smtClean="0">
                <a:latin typeface="Times New Roman" pitchFamily="18" charset="0"/>
                <a:cs typeface="Times New Roman" pitchFamily="18" charset="0"/>
              </a:rPr>
              <a:t>Para identificar la localización de los datos alrededor de la mediana. </a:t>
            </a:r>
          </a:p>
          <a:p>
            <a:pPr marL="457200" indent="-457200" algn="just">
              <a:buAutoNum type="arabicPeriod"/>
            </a:pPr>
            <a:r>
              <a:rPr lang="es-CO" dirty="0" smtClean="0">
                <a:latin typeface="Times New Roman" pitchFamily="18" charset="0"/>
                <a:cs typeface="Times New Roman" pitchFamily="18" charset="0"/>
              </a:rPr>
              <a:t>Para hacerse una buena idea de la dispersión de los datos, basándose en la longitud de la caja. Además se aprecia el rango de los datos.</a:t>
            </a:r>
          </a:p>
        </p:txBody>
      </p:sp>
      <p:pic>
        <p:nvPicPr>
          <p:cNvPr id="137221" name="Picture 5"/>
          <p:cNvPicPr>
            <a:picLocks noChangeAspect="1" noChangeArrowheads="1"/>
          </p:cNvPicPr>
          <p:nvPr/>
        </p:nvPicPr>
        <p:blipFill>
          <a:blip r:embed="rId2" cstate="print"/>
          <a:srcRect/>
          <a:stretch>
            <a:fillRect/>
          </a:stretch>
        </p:blipFill>
        <p:spPr bwMode="auto">
          <a:xfrm>
            <a:off x="142844" y="2882710"/>
            <a:ext cx="8715436" cy="3832438"/>
          </a:xfrm>
          <a:prstGeom prst="rect">
            <a:avLst/>
          </a:prstGeom>
          <a:noFill/>
          <a:ln w="9525">
            <a:noFill/>
            <a:miter lim="800000"/>
            <a:headEnd/>
            <a:tailEnd/>
          </a:ln>
          <a:effectLst/>
        </p:spPr>
      </p:pic>
      <p:sp>
        <p:nvSpPr>
          <p:cNvPr id="31" name="30 CuadroTexto"/>
          <p:cNvSpPr txBox="1"/>
          <p:nvPr/>
        </p:nvSpPr>
        <p:spPr>
          <a:xfrm>
            <a:off x="6000728" y="4597222"/>
            <a:ext cx="2643206" cy="1015663"/>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CO" sz="2000" dirty="0" smtClean="0">
                <a:latin typeface="Times New Roman" pitchFamily="18" charset="0"/>
                <a:cs typeface="Times New Roman" pitchFamily="18" charset="0"/>
              </a:rPr>
              <a:t>La población de A presenta mayor dispersión que la de B</a:t>
            </a:r>
            <a:endParaRPr lang="es-CO" sz="2000" dirty="0">
              <a:latin typeface="Times New Roman" pitchFamily="18" charset="0"/>
              <a:cs typeface="Times New Roman" pitchFamily="18" charset="0"/>
            </a:endParaRPr>
          </a:p>
        </p:txBody>
      </p:sp>
      <p:sp>
        <p:nvSpPr>
          <p:cNvPr id="32" name="31 CuadroTexto"/>
          <p:cNvSpPr txBox="1"/>
          <p:nvPr/>
        </p:nvSpPr>
        <p:spPr>
          <a:xfrm>
            <a:off x="714316" y="3500438"/>
            <a:ext cx="407484" cy="461665"/>
          </a:xfrm>
          <a:prstGeom prst="rect">
            <a:avLst/>
          </a:prstGeom>
          <a:noFill/>
        </p:spPr>
        <p:txBody>
          <a:bodyPr wrap="none" rtlCol="0">
            <a:spAutoFit/>
          </a:bodyPr>
          <a:lstStyle/>
          <a:p>
            <a:r>
              <a:rPr lang="es-CO" sz="2400" b="1" u="sng" dirty="0" smtClean="0">
                <a:latin typeface="Times New Roman" pitchFamily="18" charset="0"/>
                <a:cs typeface="Times New Roman" pitchFamily="18" charset="0"/>
              </a:rPr>
              <a:t>A</a:t>
            </a:r>
            <a:endParaRPr lang="es-CO" sz="2400" b="1" u="sng" dirty="0">
              <a:latin typeface="Times New Roman" pitchFamily="18" charset="0"/>
              <a:cs typeface="Times New Roman" pitchFamily="18" charset="0"/>
            </a:endParaRPr>
          </a:p>
        </p:txBody>
      </p:sp>
      <p:sp>
        <p:nvSpPr>
          <p:cNvPr id="33" name="32 CuadroTexto"/>
          <p:cNvSpPr txBox="1"/>
          <p:nvPr/>
        </p:nvSpPr>
        <p:spPr>
          <a:xfrm>
            <a:off x="2500266" y="4572008"/>
            <a:ext cx="389850" cy="461665"/>
          </a:xfrm>
          <a:prstGeom prst="rect">
            <a:avLst/>
          </a:prstGeom>
          <a:noFill/>
        </p:spPr>
        <p:txBody>
          <a:bodyPr wrap="none" rtlCol="0">
            <a:spAutoFit/>
          </a:bodyPr>
          <a:lstStyle/>
          <a:p>
            <a:r>
              <a:rPr lang="es-CO" sz="2400" b="1" u="sng" dirty="0" smtClean="0">
                <a:latin typeface="Times New Roman" pitchFamily="18" charset="0"/>
                <a:cs typeface="Times New Roman" pitchFamily="18" charset="0"/>
              </a:rPr>
              <a:t>B</a:t>
            </a:r>
            <a:endParaRPr lang="es-CO" sz="2400" b="1" u="sng" dirty="0">
              <a:latin typeface="Times New Roman" pitchFamily="18" charset="0"/>
              <a:cs typeface="Times New Roman" pitchFamily="18" charset="0"/>
            </a:endParaRPr>
          </a:p>
        </p:txBody>
      </p:sp>
      <p:sp>
        <p:nvSpPr>
          <p:cNvPr id="10"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ES" sz="4000" dirty="0" err="1" smtClean="0">
                <a:effectLst>
                  <a:outerShdw blurRad="38100" dist="38100" dir="2700000" algn="tl">
                    <a:srgbClr val="000000">
                      <a:alpha val="43137"/>
                    </a:srgbClr>
                  </a:outerShdw>
                </a:effectLst>
                <a:latin typeface="Times New Roman" pitchFamily="18" charset="0"/>
                <a:cs typeface="Times New Roman" pitchFamily="18" charset="0"/>
              </a:rPr>
              <a:t>Boxplot</a:t>
            </a:r>
            <a:endParaRPr lang="es-ES" sz="4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ctr">
              <a:spcBef>
                <a:spcPct val="0"/>
              </a:spcBef>
              <a:defRPr/>
            </a:pPr>
            <a:r>
              <a:rPr lang="es-ES" sz="2800" dirty="0" smtClean="0">
                <a:effectLst>
                  <a:outerShdw blurRad="38100" dist="38100" dir="2700000" algn="tl">
                    <a:srgbClr val="000000">
                      <a:alpha val="43137"/>
                    </a:srgbClr>
                  </a:outerShdw>
                </a:effectLst>
                <a:latin typeface="Times New Roman" pitchFamily="18" charset="0"/>
                <a:cs typeface="Times New Roman" pitchFamily="18" charset="0"/>
              </a:rPr>
              <a:t>(Diagrama de cajas y alambres)</a:t>
            </a:r>
          </a:p>
        </p:txBody>
      </p:sp>
    </p:spTree>
    <p:extLst>
      <p:ext uri="{BB962C8B-B14F-4D97-AF65-F5344CB8AC3E}">
        <p14:creationId xmlns:p14="http://schemas.microsoft.com/office/powerpoint/2010/main" val="1348009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8596" y="1357298"/>
            <a:ext cx="8358246" cy="5357826"/>
          </a:xfrm>
          <a:prstGeom prst="rect">
            <a:avLst/>
          </a:prstGeom>
        </p:spPr>
        <p:txBody>
          <a:bodyPr vert="horz" lIns="91440" tIns="45720" rIns="91440" bIns="45720" rtlCol="0">
            <a:normAutofit/>
          </a:bodyPr>
          <a:lstStyle/>
          <a:p>
            <a:pPr algn="just"/>
            <a:r>
              <a:rPr lang="es-CO" sz="2000" dirty="0" smtClean="0">
                <a:latin typeface="Times New Roman" pitchFamily="18" charset="0"/>
                <a:cs typeface="Times New Roman" pitchFamily="18" charset="0"/>
              </a:rPr>
              <a:t>Los diagramas de cajas y alambres son útiles, entre otros para los siguientes propósitos:</a:t>
            </a:r>
          </a:p>
          <a:p>
            <a:endParaRPr lang="es-CO" sz="2000" dirty="0" smtClean="0">
              <a:latin typeface="Times New Roman" pitchFamily="18" charset="0"/>
              <a:cs typeface="Times New Roman" pitchFamily="18" charset="0"/>
            </a:endParaRPr>
          </a:p>
          <a:p>
            <a:pPr marL="457200" indent="-457200"/>
            <a:r>
              <a:rPr lang="es-CO" dirty="0" smtClean="0">
                <a:latin typeface="Times New Roman" pitchFamily="18" charset="0"/>
                <a:cs typeface="Times New Roman" pitchFamily="18" charset="0"/>
              </a:rPr>
              <a:t>3.	Permite observar el grado de asimetría  de una distribución, comparando las proporciones de la caja que queda a los lados de la mediana.</a:t>
            </a:r>
          </a:p>
          <a:p>
            <a:pPr marL="457200" indent="-457200"/>
            <a:r>
              <a:rPr lang="es-CO" dirty="0" smtClean="0">
                <a:latin typeface="Times New Roman" pitchFamily="18" charset="0"/>
                <a:cs typeface="Times New Roman" pitchFamily="18" charset="0"/>
              </a:rPr>
              <a:t>4.	Útil para identificar posibles valores atípicos (fuera de los cercos)</a:t>
            </a:r>
          </a:p>
        </p:txBody>
      </p:sp>
      <p:pic>
        <p:nvPicPr>
          <p:cNvPr id="138243" name="Picture 3"/>
          <p:cNvPicPr>
            <a:picLocks noChangeAspect="1" noChangeArrowheads="1"/>
          </p:cNvPicPr>
          <p:nvPr/>
        </p:nvPicPr>
        <p:blipFill>
          <a:blip r:embed="rId3" cstate="print"/>
          <a:srcRect/>
          <a:stretch>
            <a:fillRect/>
          </a:stretch>
        </p:blipFill>
        <p:spPr bwMode="auto">
          <a:xfrm>
            <a:off x="0" y="2643182"/>
            <a:ext cx="7358082" cy="4116932"/>
          </a:xfrm>
          <a:prstGeom prst="rect">
            <a:avLst/>
          </a:prstGeom>
          <a:noFill/>
          <a:ln w="9525">
            <a:noFill/>
            <a:miter lim="800000"/>
            <a:headEnd/>
            <a:tailEnd/>
          </a:ln>
          <a:effectLst/>
        </p:spPr>
      </p:pic>
      <p:sp>
        <p:nvSpPr>
          <p:cNvPr id="32" name="31 CuadroTexto"/>
          <p:cNvSpPr txBox="1"/>
          <p:nvPr/>
        </p:nvSpPr>
        <p:spPr>
          <a:xfrm>
            <a:off x="642910" y="3429000"/>
            <a:ext cx="407484" cy="461665"/>
          </a:xfrm>
          <a:prstGeom prst="rect">
            <a:avLst/>
          </a:prstGeom>
          <a:noFill/>
        </p:spPr>
        <p:txBody>
          <a:bodyPr wrap="none" rtlCol="0">
            <a:spAutoFit/>
          </a:bodyPr>
          <a:lstStyle/>
          <a:p>
            <a:r>
              <a:rPr lang="es-CO" sz="2400" b="1" u="sng" dirty="0" smtClean="0">
                <a:latin typeface="Times New Roman" pitchFamily="18" charset="0"/>
                <a:cs typeface="Times New Roman" pitchFamily="18" charset="0"/>
              </a:rPr>
              <a:t>A</a:t>
            </a:r>
            <a:endParaRPr lang="es-CO" sz="2400" b="1" u="sng" dirty="0">
              <a:latin typeface="Times New Roman" pitchFamily="18" charset="0"/>
              <a:cs typeface="Times New Roman" pitchFamily="18" charset="0"/>
            </a:endParaRPr>
          </a:p>
        </p:txBody>
      </p:sp>
      <p:sp>
        <p:nvSpPr>
          <p:cNvPr id="33" name="32 CuadroTexto"/>
          <p:cNvSpPr txBox="1"/>
          <p:nvPr/>
        </p:nvSpPr>
        <p:spPr>
          <a:xfrm>
            <a:off x="642910" y="4786322"/>
            <a:ext cx="389850" cy="461665"/>
          </a:xfrm>
          <a:prstGeom prst="rect">
            <a:avLst/>
          </a:prstGeom>
          <a:noFill/>
        </p:spPr>
        <p:txBody>
          <a:bodyPr wrap="none" rtlCol="0">
            <a:spAutoFit/>
          </a:bodyPr>
          <a:lstStyle/>
          <a:p>
            <a:r>
              <a:rPr lang="es-CO" sz="2400" b="1" u="sng" dirty="0" smtClean="0">
                <a:latin typeface="Times New Roman" pitchFamily="18" charset="0"/>
                <a:cs typeface="Times New Roman" pitchFamily="18" charset="0"/>
              </a:rPr>
              <a:t>B</a:t>
            </a:r>
            <a:endParaRPr lang="es-CO" sz="2400" b="1" u="sng" dirty="0">
              <a:latin typeface="Times New Roman" pitchFamily="18" charset="0"/>
              <a:cs typeface="Times New Roman" pitchFamily="18" charset="0"/>
            </a:endParaRPr>
          </a:p>
        </p:txBody>
      </p:sp>
      <p:sp>
        <p:nvSpPr>
          <p:cNvPr id="31" name="30 CuadroTexto"/>
          <p:cNvSpPr txBox="1"/>
          <p:nvPr/>
        </p:nvSpPr>
        <p:spPr>
          <a:xfrm>
            <a:off x="5000628" y="4699353"/>
            <a:ext cx="3429024" cy="1015663"/>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CO" sz="2000" dirty="0" smtClean="0">
                <a:latin typeface="Times New Roman" pitchFamily="18" charset="0"/>
                <a:cs typeface="Times New Roman" pitchFamily="18" charset="0"/>
              </a:rPr>
              <a:t>La población de </a:t>
            </a:r>
            <a:r>
              <a:rPr lang="es-CO" sz="2000" b="1" dirty="0" smtClean="0">
                <a:latin typeface="Times New Roman" pitchFamily="18" charset="0"/>
                <a:cs typeface="Times New Roman" pitchFamily="18" charset="0"/>
              </a:rPr>
              <a:t>A</a:t>
            </a:r>
            <a:r>
              <a:rPr lang="es-CO" sz="2000" dirty="0" smtClean="0">
                <a:latin typeface="Times New Roman" pitchFamily="18" charset="0"/>
                <a:cs typeface="Times New Roman" pitchFamily="18" charset="0"/>
              </a:rPr>
              <a:t> presenta asimetría hacia la derecha y la población B es simétrica</a:t>
            </a:r>
            <a:endParaRPr lang="es-CO" sz="2000" dirty="0">
              <a:latin typeface="Times New Roman" pitchFamily="18" charset="0"/>
              <a:cs typeface="Times New Roman" pitchFamily="18" charset="0"/>
            </a:endParaRPr>
          </a:p>
        </p:txBody>
      </p:sp>
      <p:sp>
        <p:nvSpPr>
          <p:cNvPr id="11" name="10 CuadroTexto"/>
          <p:cNvSpPr txBox="1"/>
          <p:nvPr/>
        </p:nvSpPr>
        <p:spPr>
          <a:xfrm>
            <a:off x="3929058" y="3286124"/>
            <a:ext cx="1812163" cy="400110"/>
          </a:xfrm>
          <a:prstGeom prst="rect">
            <a:avLst/>
          </a:prstGeom>
          <a:noFill/>
        </p:spPr>
        <p:txBody>
          <a:bodyPr wrap="none" rtlCol="0">
            <a:spAutoFit/>
          </a:bodyPr>
          <a:lstStyle/>
          <a:p>
            <a:r>
              <a:rPr lang="es-CO" sz="2000" dirty="0" smtClean="0">
                <a:latin typeface="Times New Roman" pitchFamily="18" charset="0"/>
                <a:cs typeface="Times New Roman" pitchFamily="18" charset="0"/>
              </a:rPr>
              <a:t>Valores atípicos</a:t>
            </a:r>
            <a:endParaRPr lang="es-CO" sz="2000" dirty="0">
              <a:latin typeface="Times New Roman" pitchFamily="18" charset="0"/>
              <a:cs typeface="Times New Roman" pitchFamily="18" charset="0"/>
            </a:endParaRPr>
          </a:p>
        </p:txBody>
      </p:sp>
      <p:sp>
        <p:nvSpPr>
          <p:cNvPr id="13"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ES" sz="4000" dirty="0" err="1" smtClean="0">
                <a:effectLst>
                  <a:outerShdw blurRad="38100" dist="38100" dir="2700000" algn="tl">
                    <a:srgbClr val="000000">
                      <a:alpha val="43137"/>
                    </a:srgbClr>
                  </a:outerShdw>
                </a:effectLst>
                <a:latin typeface="Times New Roman" pitchFamily="18" charset="0"/>
                <a:cs typeface="Times New Roman" pitchFamily="18" charset="0"/>
              </a:rPr>
              <a:t>Boxplot</a:t>
            </a:r>
            <a:endParaRPr lang="es-ES" sz="4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0" algn="ctr">
              <a:spcBef>
                <a:spcPct val="0"/>
              </a:spcBef>
              <a:defRPr/>
            </a:pPr>
            <a:r>
              <a:rPr lang="es-ES" sz="2800" dirty="0" smtClean="0">
                <a:effectLst>
                  <a:outerShdw blurRad="38100" dist="38100" dir="2700000" algn="tl">
                    <a:srgbClr val="000000">
                      <a:alpha val="43137"/>
                    </a:srgbClr>
                  </a:outerShdw>
                </a:effectLst>
                <a:latin typeface="Times New Roman" pitchFamily="18" charset="0"/>
                <a:cs typeface="Times New Roman" pitchFamily="18" charset="0"/>
              </a:rPr>
              <a:t>(Diagrama de cajas y alambres)</a:t>
            </a:r>
          </a:p>
        </p:txBody>
      </p:sp>
      <p:graphicFrame>
        <p:nvGraphicFramePr>
          <p:cNvPr id="150531" name="Object 3"/>
          <p:cNvGraphicFramePr>
            <a:graphicFrameLocks noChangeAspect="1"/>
          </p:cNvGraphicFramePr>
          <p:nvPr/>
        </p:nvGraphicFramePr>
        <p:xfrm>
          <a:off x="2857500" y="3429000"/>
          <a:ext cx="4044950" cy="831850"/>
        </p:xfrm>
        <a:graphic>
          <a:graphicData uri="http://schemas.openxmlformats.org/presentationml/2006/ole">
            <mc:AlternateContent xmlns:mc="http://schemas.openxmlformats.org/markup-compatibility/2006">
              <mc:Choice xmlns:v="urn:schemas-microsoft-com:vml" Requires="v">
                <p:oleObj spid="_x0000_s26636" name="Ecuación" r:id="rId4" imgW="2031840" imgH="393480" progId="Equation.3">
                  <p:embed/>
                </p:oleObj>
              </mc:Choice>
              <mc:Fallback>
                <p:oleObj name="Ecuación" r:id="rId4" imgW="20318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3429000"/>
                        <a:ext cx="4044950" cy="831850"/>
                      </a:xfrm>
                      <a:prstGeom prst="rect">
                        <a:avLst/>
                      </a:prstGeom>
                      <a:noFill/>
                      <a:extLst>
                        <a:ext uri="{909E8E84-426E-40DD-AFC4-6F175D3DCCD1}">
                          <a14:hiddenFill xmlns:a14="http://schemas.microsoft.com/office/drawing/2010/main">
                            <a:solidFill>
                              <a:srgbClr val="EAEAEA"/>
                            </a:solidFill>
                          </a14:hiddenFill>
                        </a:ext>
                      </a:extLst>
                    </p:spPr>
                  </p:pic>
                </p:oleObj>
              </mc:Fallback>
            </mc:AlternateContent>
          </a:graphicData>
        </a:graphic>
      </p:graphicFrame>
    </p:spTree>
    <p:extLst>
      <p:ext uri="{BB962C8B-B14F-4D97-AF65-F5344CB8AC3E}">
        <p14:creationId xmlns:p14="http://schemas.microsoft.com/office/powerpoint/2010/main" val="1042541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0" y="0"/>
            <a:ext cx="9144000" cy="1143000"/>
          </a:xfrm>
          <a:prstGeom prst="rect">
            <a:avLst/>
          </a:prstGeom>
        </p:spPr>
        <p:txBody>
          <a:bodyPr vert="horz" lIns="91440" tIns="45720" rIns="91440" bIns="45720" rtlCol="0" anchor="ctr">
            <a:noAutofit/>
          </a:bodyPr>
          <a:lstStyle/>
          <a:p>
            <a:pPr lvl="0" algn="ctr">
              <a:spcBef>
                <a:spcPct val="0"/>
              </a:spcBef>
              <a:defRPr/>
            </a:pPr>
            <a:r>
              <a:rPr lang="es-ES" sz="4000" b="1" dirty="0" smtClean="0">
                <a:latin typeface="Times New Roman" pitchFamily="18" charset="0"/>
                <a:cs typeface="Times New Roman" pitchFamily="18" charset="0"/>
              </a:rPr>
              <a:t>EJERCICIO</a:t>
            </a:r>
            <a:endParaRPr lang="es-ES" sz="4000" b="1" dirty="0">
              <a:latin typeface="Times New Roman" pitchFamily="18" charset="0"/>
              <a:cs typeface="Times New Roman" pitchFamily="18" charset="0"/>
            </a:endParaRPr>
          </a:p>
        </p:txBody>
      </p:sp>
      <p:sp>
        <p:nvSpPr>
          <p:cNvPr id="7" name="6 Rectángulo"/>
          <p:cNvSpPr/>
          <p:nvPr/>
        </p:nvSpPr>
        <p:spPr>
          <a:xfrm>
            <a:off x="501744" y="1124744"/>
            <a:ext cx="8174712" cy="5447645"/>
          </a:xfrm>
          <a:prstGeom prst="rect">
            <a:avLst/>
          </a:prstGeom>
        </p:spPr>
        <p:txBody>
          <a:bodyPr wrap="square">
            <a:spAutoFit/>
          </a:bodyPr>
          <a:lstStyle/>
          <a:p>
            <a:pPr algn="just">
              <a:spcBef>
                <a:spcPct val="20000"/>
              </a:spcBef>
              <a:defRPr/>
            </a:pPr>
            <a:r>
              <a:rPr lang="es-CO" sz="2000" dirty="0" smtClean="0">
                <a:latin typeface="Times New Roman" pitchFamily="18" charset="0"/>
                <a:cs typeface="Times New Roman" pitchFamily="18" charset="0"/>
              </a:rPr>
              <a:t>Una entidad encargada del control de contaminación de cierto rio, lleva registros sobre el oxigeno disuelto, expresada en mg/l; los datos se presentan a continuación:</a:t>
            </a:r>
          </a:p>
          <a:p>
            <a:pPr marL="457200" indent="-457200" algn="ctr">
              <a:spcBef>
                <a:spcPct val="20000"/>
              </a:spcBef>
              <a:defRPr/>
            </a:pPr>
            <a:endParaRPr lang="es-ES" sz="2000" dirty="0" smtClean="0">
              <a:latin typeface="Times New Roman" pitchFamily="18" charset="0"/>
              <a:cs typeface="Times New Roman" pitchFamily="18" charset="0"/>
            </a:endParaRPr>
          </a:p>
          <a:p>
            <a:pPr marL="457200" indent="-457200" algn="just">
              <a:spcBef>
                <a:spcPct val="20000"/>
              </a:spcBef>
              <a:defRPr/>
            </a:pPr>
            <a:endParaRPr lang="es-ES" sz="2000" dirty="0" smtClean="0">
              <a:latin typeface="Times New Roman" pitchFamily="18" charset="0"/>
              <a:cs typeface="Times New Roman" pitchFamily="18" charset="0"/>
            </a:endParaRPr>
          </a:p>
          <a:p>
            <a:pPr marL="457200" indent="-457200" algn="just">
              <a:spcBef>
                <a:spcPct val="20000"/>
              </a:spcBef>
              <a:defRPr/>
            </a:pPr>
            <a:endParaRPr lang="es-ES" sz="2000" dirty="0" smtClean="0">
              <a:latin typeface="Times New Roman" pitchFamily="18" charset="0"/>
              <a:cs typeface="Times New Roman" pitchFamily="18" charset="0"/>
            </a:endParaRPr>
          </a:p>
          <a:p>
            <a:pPr marL="457200" indent="-457200" algn="just">
              <a:spcBef>
                <a:spcPct val="20000"/>
              </a:spcBef>
              <a:defRPr/>
            </a:pPr>
            <a:endParaRPr lang="es-ES" sz="2000" dirty="0" smtClean="0">
              <a:latin typeface="Times New Roman" pitchFamily="18" charset="0"/>
              <a:cs typeface="Times New Roman" pitchFamily="18" charset="0"/>
            </a:endParaRPr>
          </a:p>
          <a:p>
            <a:pPr marL="457200" indent="-457200" algn="just">
              <a:spcBef>
                <a:spcPct val="20000"/>
              </a:spcBef>
              <a:defRPr/>
            </a:pPr>
            <a:endParaRPr lang="es-ES" sz="2000" dirty="0" smtClean="0">
              <a:latin typeface="Times New Roman" pitchFamily="18" charset="0"/>
              <a:cs typeface="Times New Roman" pitchFamily="18" charset="0"/>
            </a:endParaRPr>
          </a:p>
          <a:p>
            <a:pPr marL="457200" indent="-457200" algn="just">
              <a:spcBef>
                <a:spcPct val="20000"/>
              </a:spcBef>
              <a:defRPr/>
            </a:pPr>
            <a:endParaRPr lang="es-ES" sz="2000" dirty="0" smtClean="0">
              <a:latin typeface="Times New Roman" pitchFamily="18" charset="0"/>
              <a:cs typeface="Times New Roman" pitchFamily="18" charset="0"/>
            </a:endParaRPr>
          </a:p>
          <a:p>
            <a:pPr marL="457200" indent="-457200" algn="just">
              <a:spcBef>
                <a:spcPct val="20000"/>
              </a:spcBef>
              <a:defRPr/>
            </a:pPr>
            <a:endParaRPr lang="es-ES" sz="2000" dirty="0" smtClean="0">
              <a:latin typeface="Times New Roman" pitchFamily="18" charset="0"/>
              <a:cs typeface="Times New Roman" pitchFamily="18" charset="0"/>
            </a:endParaRPr>
          </a:p>
          <a:p>
            <a:pPr marL="457200" indent="-457200" algn="just">
              <a:spcBef>
                <a:spcPct val="20000"/>
              </a:spcBef>
              <a:defRPr/>
            </a:pPr>
            <a:endParaRPr lang="es-ES" sz="2000" dirty="0" smtClean="0">
              <a:latin typeface="Times New Roman" pitchFamily="18" charset="0"/>
              <a:cs typeface="Times New Roman" pitchFamily="18" charset="0"/>
            </a:endParaRPr>
          </a:p>
          <a:p>
            <a:pPr marL="457200" indent="-457200" algn="just">
              <a:spcBef>
                <a:spcPct val="20000"/>
              </a:spcBef>
              <a:defRPr/>
            </a:pPr>
            <a:r>
              <a:rPr lang="es-ES" sz="2000" dirty="0" smtClean="0">
                <a:latin typeface="Times New Roman" pitchFamily="18" charset="0"/>
                <a:cs typeface="Times New Roman" pitchFamily="18" charset="0"/>
              </a:rPr>
              <a:t>Calcule e interprete:</a:t>
            </a:r>
          </a:p>
          <a:p>
            <a:pPr marL="457200" indent="-457200" algn="just">
              <a:spcBef>
                <a:spcPct val="20000"/>
              </a:spcBef>
              <a:defRPr/>
            </a:pPr>
            <a:r>
              <a:rPr lang="es-ES" sz="2000" dirty="0" smtClean="0">
                <a:latin typeface="Times New Roman" pitchFamily="18" charset="0"/>
                <a:cs typeface="Times New Roman" pitchFamily="18" charset="0"/>
              </a:rPr>
              <a:t>1. Media, Mediana, Moda.</a:t>
            </a:r>
          </a:p>
          <a:p>
            <a:pPr marL="457200" indent="-457200" algn="just">
              <a:spcBef>
                <a:spcPct val="20000"/>
              </a:spcBef>
              <a:defRPr/>
            </a:pPr>
            <a:r>
              <a:rPr lang="es-ES" sz="2000" dirty="0" smtClean="0">
                <a:latin typeface="Times New Roman" pitchFamily="18" charset="0"/>
                <a:cs typeface="Times New Roman" pitchFamily="18" charset="0"/>
              </a:rPr>
              <a:t>2. Desviación y Coeficiente de Variación.</a:t>
            </a:r>
          </a:p>
          <a:p>
            <a:pPr marL="457200" indent="-457200" algn="just">
              <a:spcBef>
                <a:spcPct val="20000"/>
              </a:spcBef>
              <a:defRPr/>
            </a:pPr>
            <a:r>
              <a:rPr lang="es-ES" sz="2000" dirty="0" smtClean="0">
                <a:latin typeface="Times New Roman" pitchFamily="18" charset="0"/>
                <a:cs typeface="Times New Roman" pitchFamily="18" charset="0"/>
              </a:rPr>
              <a:t>3. Grafique el diagrama de Cajas y Alambres.</a:t>
            </a:r>
          </a:p>
        </p:txBody>
      </p:sp>
      <p:sp>
        <p:nvSpPr>
          <p:cNvPr id="10" name="9 Marco"/>
          <p:cNvSpPr/>
          <p:nvPr/>
        </p:nvSpPr>
        <p:spPr>
          <a:xfrm>
            <a:off x="1835696" y="2060848"/>
            <a:ext cx="5904656" cy="3024336"/>
          </a:xfrm>
          <a:prstGeom prst="frame">
            <a:avLst>
              <a:gd name="adj1" fmla="val 2407"/>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
              <a:solidFill>
                <a:schemeClr val="tx1"/>
              </a:solidFill>
            </a:endParaRPr>
          </a:p>
        </p:txBody>
      </p:sp>
      <p:graphicFrame>
        <p:nvGraphicFramePr>
          <p:cNvPr id="9" name="8 Tabla"/>
          <p:cNvGraphicFramePr>
            <a:graphicFrameLocks noGrp="1"/>
          </p:cNvGraphicFramePr>
          <p:nvPr/>
        </p:nvGraphicFramePr>
        <p:xfrm>
          <a:off x="1619671" y="2132856"/>
          <a:ext cx="6336705" cy="2838450"/>
        </p:xfrm>
        <a:graphic>
          <a:graphicData uri="http://schemas.openxmlformats.org/drawingml/2006/table">
            <a:tbl>
              <a:tblPr/>
              <a:tblGrid>
                <a:gridCol w="1267341">
                  <a:extLst>
                    <a:ext uri="{9D8B030D-6E8A-4147-A177-3AD203B41FA5}">
                      <a16:colId xmlns:a16="http://schemas.microsoft.com/office/drawing/2014/main" val="20000"/>
                    </a:ext>
                  </a:extLst>
                </a:gridCol>
                <a:gridCol w="1267341">
                  <a:extLst>
                    <a:ext uri="{9D8B030D-6E8A-4147-A177-3AD203B41FA5}">
                      <a16:colId xmlns:a16="http://schemas.microsoft.com/office/drawing/2014/main" val="20001"/>
                    </a:ext>
                  </a:extLst>
                </a:gridCol>
                <a:gridCol w="1267341">
                  <a:extLst>
                    <a:ext uri="{9D8B030D-6E8A-4147-A177-3AD203B41FA5}">
                      <a16:colId xmlns:a16="http://schemas.microsoft.com/office/drawing/2014/main" val="20002"/>
                    </a:ext>
                  </a:extLst>
                </a:gridCol>
                <a:gridCol w="1267341">
                  <a:extLst>
                    <a:ext uri="{9D8B030D-6E8A-4147-A177-3AD203B41FA5}">
                      <a16:colId xmlns:a16="http://schemas.microsoft.com/office/drawing/2014/main" val="20003"/>
                    </a:ext>
                  </a:extLst>
                </a:gridCol>
                <a:gridCol w="1267341">
                  <a:extLst>
                    <a:ext uri="{9D8B030D-6E8A-4147-A177-3AD203B41FA5}">
                      <a16:colId xmlns:a16="http://schemas.microsoft.com/office/drawing/2014/main" val="20004"/>
                    </a:ext>
                  </a:extLst>
                </a:gridCol>
              </a:tblGrid>
              <a:tr h="201622">
                <a:tc>
                  <a:txBody>
                    <a:bodyPr/>
                    <a:lstStyle/>
                    <a:p>
                      <a:pPr algn="ctr" fontAlgn="b"/>
                      <a:r>
                        <a:rPr lang="es-CO" sz="1800" b="0" i="0" u="none" strike="noStrike" dirty="0">
                          <a:solidFill>
                            <a:srgbClr val="000000"/>
                          </a:solidFill>
                          <a:latin typeface="Calibri"/>
                        </a:rPr>
                        <a:t>2,6</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2,8</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1,9</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3,5</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201622">
                <a:tc>
                  <a:txBody>
                    <a:bodyPr/>
                    <a:lstStyle/>
                    <a:p>
                      <a:pPr algn="ctr" fontAlgn="b"/>
                      <a:r>
                        <a:rPr lang="es-CO" sz="1800" b="0" i="0" u="none" strike="noStrike" dirty="0">
                          <a:solidFill>
                            <a:srgbClr val="000000"/>
                          </a:solidFill>
                          <a:latin typeface="Calibri"/>
                        </a:rPr>
                        <a:t>3,6</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3,2</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1,8</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4,5</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1,6</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201622">
                <a:tc>
                  <a:txBody>
                    <a:bodyPr/>
                    <a:lstStyle/>
                    <a:p>
                      <a:pPr algn="ctr" fontAlgn="b"/>
                      <a:r>
                        <a:rPr lang="es-CO" sz="1800" b="0" i="0" u="none" strike="noStrike" dirty="0">
                          <a:solidFill>
                            <a:srgbClr val="000000"/>
                          </a:solidFill>
                          <a:latin typeface="Calibri"/>
                        </a:rPr>
                        <a:t>3,1</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2,5</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4,2</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1,2</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3,2</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01622">
                <a:tc>
                  <a:txBody>
                    <a:bodyPr/>
                    <a:lstStyle/>
                    <a:p>
                      <a:pPr algn="ctr" fontAlgn="b"/>
                      <a:r>
                        <a:rPr lang="es-CO" sz="1800" b="0" i="0" u="none" strike="noStrike">
                          <a:solidFill>
                            <a:srgbClr val="000000"/>
                          </a:solidFill>
                          <a:latin typeface="Calibri"/>
                        </a:rPr>
                        <a:t>2,6</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1,7</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3,5</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2,2</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4,4</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01622">
                <a:tc>
                  <a:txBody>
                    <a:bodyPr/>
                    <a:lstStyle/>
                    <a:p>
                      <a:pPr algn="ctr" fontAlgn="b"/>
                      <a:r>
                        <a:rPr lang="es-CO" sz="1800" b="0" i="0" u="none" strike="noStrike" dirty="0">
                          <a:solidFill>
                            <a:srgbClr val="000000"/>
                          </a:solidFill>
                          <a:latin typeface="Calibri"/>
                        </a:rPr>
                        <a:t>2,7</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0,3</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2,4</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2,2</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1,4</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01622">
                <a:tc>
                  <a:txBody>
                    <a:bodyPr/>
                    <a:lstStyle/>
                    <a:p>
                      <a:pPr algn="ctr" fontAlgn="b"/>
                      <a:r>
                        <a:rPr lang="es-CO" sz="1800" b="0" i="0" u="none" strike="noStrike">
                          <a:solidFill>
                            <a:srgbClr val="000000"/>
                          </a:solidFill>
                          <a:latin typeface="Calibri"/>
                        </a:rPr>
                        <a:t>3,9</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3,1</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2,2</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0,7</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201622">
                <a:tc>
                  <a:txBody>
                    <a:bodyPr/>
                    <a:lstStyle/>
                    <a:p>
                      <a:pPr algn="ctr" fontAlgn="b"/>
                      <a:r>
                        <a:rPr lang="es-CO" sz="1800" b="0" i="0" u="none" strike="noStrike">
                          <a:solidFill>
                            <a:srgbClr val="000000"/>
                          </a:solidFill>
                          <a:latin typeface="Calibri"/>
                        </a:rPr>
                        <a:t>2,4</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2,6</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3,4</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2,1</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2,8</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201622">
                <a:tc>
                  <a:txBody>
                    <a:bodyPr/>
                    <a:lstStyle/>
                    <a:p>
                      <a:pPr algn="ctr" fontAlgn="b"/>
                      <a:r>
                        <a:rPr lang="es-CO" sz="1800" b="0" i="0" u="none" strike="noStrike">
                          <a:solidFill>
                            <a:srgbClr val="000000"/>
                          </a:solidFill>
                          <a:latin typeface="Calibri"/>
                        </a:rPr>
                        <a:t>2,7</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3,7</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1,8</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3,3</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201622">
                <a:tc>
                  <a:txBody>
                    <a:bodyPr/>
                    <a:lstStyle/>
                    <a:p>
                      <a:pPr algn="ctr" fontAlgn="b"/>
                      <a:r>
                        <a:rPr lang="es-CO" sz="1800" b="0" i="0" u="none" strike="noStrike">
                          <a:solidFill>
                            <a:srgbClr val="000000"/>
                          </a:solidFill>
                          <a:latin typeface="Calibri"/>
                        </a:rPr>
                        <a:t>2,5</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4,3</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0,8</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2,9</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0,5</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201622">
                <a:tc>
                  <a:txBody>
                    <a:bodyPr/>
                    <a:lstStyle/>
                    <a:p>
                      <a:pPr algn="ctr" fontAlgn="b"/>
                      <a:r>
                        <a:rPr lang="es-CO" sz="1800" b="0" i="0" u="none" strike="noStrike" dirty="0">
                          <a:solidFill>
                            <a:srgbClr val="000000"/>
                          </a:solidFill>
                          <a:latin typeface="Calibri"/>
                        </a:rPr>
                        <a:t>2,3</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1,5</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2,3</a:t>
                      </a:r>
                    </a:p>
                  </a:txBody>
                  <a:tcPr marL="9525" marR="9525" marT="9525" marB="0" anchor="b">
                    <a:lnL>
                      <a:noFill/>
                    </a:lnL>
                    <a:lnR>
                      <a:noFill/>
                    </a:lnR>
                    <a:lnT>
                      <a:noFill/>
                    </a:lnT>
                    <a:lnB>
                      <a:noFill/>
                    </a:lnB>
                  </a:tcPr>
                </a:tc>
                <a:tc>
                  <a:txBody>
                    <a:bodyPr/>
                    <a:lstStyle/>
                    <a:p>
                      <a:pPr algn="ctr" fontAlgn="b"/>
                      <a:r>
                        <a:rPr lang="es-CO" sz="1800" b="0" i="0" u="none" strike="noStrike">
                          <a:solidFill>
                            <a:srgbClr val="000000"/>
                          </a:solidFill>
                          <a:latin typeface="Calibri"/>
                        </a:rPr>
                        <a:t>3,8</a:t>
                      </a:r>
                    </a:p>
                  </a:txBody>
                  <a:tcPr marL="9525" marR="9525" marT="9525" marB="0" anchor="b">
                    <a:lnL>
                      <a:noFill/>
                    </a:lnL>
                    <a:lnR>
                      <a:noFill/>
                    </a:lnR>
                    <a:lnT>
                      <a:noFill/>
                    </a:lnT>
                    <a:lnB>
                      <a:noFill/>
                    </a:lnB>
                  </a:tcPr>
                </a:tc>
                <a:tc>
                  <a:txBody>
                    <a:bodyPr/>
                    <a:lstStyle/>
                    <a:p>
                      <a:pPr algn="ctr" fontAlgn="b"/>
                      <a:r>
                        <a:rPr lang="es-CO" sz="1800" b="0" i="0" u="none" strike="noStrike" dirty="0">
                          <a:solidFill>
                            <a:srgbClr val="000000"/>
                          </a:solidFill>
                          <a:latin typeface="Calibri"/>
                        </a:rPr>
                        <a:t>2,3</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981620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8596" y="1357298"/>
            <a:ext cx="8358246" cy="5357826"/>
          </a:xfrm>
          <a:prstGeom prst="rect">
            <a:avLst/>
          </a:prstGeom>
        </p:spPr>
        <p:txBody>
          <a:bodyPr vert="horz" lIns="91440" tIns="45720" rIns="91440" bIns="45720" rtlCol="0">
            <a:normAutofit/>
          </a:bodyPr>
          <a:lstStyle/>
          <a:p>
            <a:pPr algn="just"/>
            <a:r>
              <a:rPr lang="es-ES" sz="2400" dirty="0" smtClean="0">
                <a:latin typeface="Times New Roman" pitchFamily="18" charset="0"/>
                <a:cs typeface="Times New Roman" pitchFamily="18" charset="0"/>
              </a:rPr>
              <a:t>Una muestra de 15 estudiantes de una carrera de ingeniería mostró los siguientes créditos matriculados durante el periodo final de su ultimo año de escuela:</a:t>
            </a:r>
          </a:p>
          <a:p>
            <a:pPr algn="just"/>
            <a:endParaRPr lang="es-ES" sz="2400" dirty="0" smtClean="0">
              <a:latin typeface="Times New Roman" pitchFamily="18" charset="0"/>
              <a:cs typeface="Times New Roman" pitchFamily="18" charset="0"/>
            </a:endParaRPr>
          </a:p>
          <a:p>
            <a:pPr algn="ctr"/>
            <a:r>
              <a:rPr lang="es-E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15   21   18   16   18   21   19   15   14   18   17   20   18   15   16</a:t>
            </a:r>
          </a:p>
          <a:p>
            <a:pPr algn="just"/>
            <a:endParaRPr lang="es-ES" sz="2400" dirty="0" smtClean="0">
              <a:latin typeface="Times New Roman" pitchFamily="18" charset="0"/>
              <a:cs typeface="Times New Roman" pitchFamily="18" charset="0"/>
            </a:endParaRPr>
          </a:p>
          <a:p>
            <a:pPr algn="just"/>
            <a:r>
              <a:rPr lang="es-ES" sz="2400" dirty="0" smtClean="0">
                <a:latin typeface="Times New Roman" pitchFamily="18" charset="0"/>
                <a:cs typeface="Times New Roman" pitchFamily="18" charset="0"/>
              </a:rPr>
              <a:t>Calcule e interprete:</a:t>
            </a:r>
          </a:p>
          <a:p>
            <a:pPr algn="just"/>
            <a:endParaRPr lang="es-ES" sz="2400" dirty="0" smtClean="0">
              <a:latin typeface="Times New Roman" pitchFamily="18" charset="0"/>
              <a:cs typeface="Times New Roman" pitchFamily="18" charset="0"/>
            </a:endParaRPr>
          </a:p>
          <a:p>
            <a:pPr marL="457200" indent="-457200" algn="just">
              <a:buAutoNum type="alphaLcPeriod"/>
            </a:pPr>
            <a:r>
              <a:rPr lang="es-ES" sz="2400" dirty="0" smtClean="0">
                <a:latin typeface="Times New Roman" pitchFamily="18" charset="0"/>
                <a:cs typeface="Times New Roman" pitchFamily="18" charset="0"/>
              </a:rPr>
              <a:t>La media, mediana y moda.</a:t>
            </a:r>
          </a:p>
          <a:p>
            <a:pPr marL="457200" indent="-457200" algn="just">
              <a:buAutoNum type="alphaLcPeriod"/>
            </a:pPr>
            <a:r>
              <a:rPr lang="es-ES" sz="2400" dirty="0" smtClean="0">
                <a:latin typeface="Times New Roman" pitchFamily="18" charset="0"/>
                <a:cs typeface="Times New Roman" pitchFamily="18" charset="0"/>
              </a:rPr>
              <a:t>La varianza y el coeficiente de variación.</a:t>
            </a:r>
          </a:p>
          <a:p>
            <a:pPr marL="457200" indent="-457200" algn="just">
              <a:buAutoNum type="alphaLcPeriod"/>
            </a:pPr>
            <a:r>
              <a:rPr lang="es-ES" sz="2400" dirty="0" smtClean="0">
                <a:latin typeface="Times New Roman" pitchFamily="18" charset="0"/>
                <a:cs typeface="Times New Roman" pitchFamily="18" charset="0"/>
              </a:rPr>
              <a:t>El percentil 25, 50 y 75.</a:t>
            </a:r>
          </a:p>
          <a:p>
            <a:pPr marL="457200" indent="-457200" algn="just">
              <a:buAutoNum type="alphaLcPeriod"/>
            </a:pPr>
            <a:r>
              <a:rPr lang="es-ES" sz="2400" dirty="0" smtClean="0">
                <a:latin typeface="Times New Roman" pitchFamily="18" charset="0"/>
                <a:cs typeface="Times New Roman" pitchFamily="18" charset="0"/>
              </a:rPr>
              <a:t>Grafique el Diagrama de caja (</a:t>
            </a:r>
            <a:r>
              <a:rPr lang="es-ES" sz="2400" dirty="0" err="1" smtClean="0">
                <a:latin typeface="Times New Roman" pitchFamily="18" charset="0"/>
                <a:cs typeface="Times New Roman" pitchFamily="18" charset="0"/>
              </a:rPr>
              <a:t>Boxplot</a:t>
            </a:r>
            <a:r>
              <a:rPr lang="es-ES" sz="2400" dirty="0" smtClean="0">
                <a:latin typeface="Times New Roman" pitchFamily="18" charset="0"/>
                <a:cs typeface="Times New Roman" pitchFamily="18" charset="0"/>
              </a:rPr>
              <a:t>).</a:t>
            </a:r>
          </a:p>
        </p:txBody>
      </p:sp>
      <p:sp>
        <p:nvSpPr>
          <p:cNvPr id="13"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ES" sz="4000" dirty="0" smtClean="0">
                <a:effectLst>
                  <a:outerShdw blurRad="38100" dist="38100" dir="2700000" algn="tl">
                    <a:srgbClr val="000000">
                      <a:alpha val="43137"/>
                    </a:srgbClr>
                  </a:outerShdw>
                </a:effectLst>
                <a:latin typeface="Times New Roman" pitchFamily="18" charset="0"/>
                <a:cs typeface="Times New Roman" pitchFamily="18" charset="0"/>
              </a:rPr>
              <a:t>Ejercicio</a:t>
            </a:r>
            <a:endParaRPr lang="es-ES" sz="28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8379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142984"/>
          </a:xfrm>
          <a:prstGeom prst="rect">
            <a:avLst/>
          </a:prstGeom>
        </p:spPr>
        <p:style>
          <a:lnRef idx="1">
            <a:schemeClr val="dk1"/>
          </a:lnRef>
          <a:fillRef idx="1003">
            <a:schemeClr val="lt1"/>
          </a:fillRef>
          <a:effectRef idx="1">
            <a:schemeClr val="dk1"/>
          </a:effectRef>
          <a:fontRef idx="minor">
            <a:schemeClr val="dk1"/>
          </a:fontRef>
        </p:style>
        <p:txBody>
          <a:bodyPr rtlCol="0" anchor="ctr"/>
          <a:lstStyle/>
          <a:p>
            <a:pPr algn="ctr"/>
            <a:endParaRPr lang="es-ES"/>
          </a:p>
        </p:txBody>
      </p:sp>
      <p:sp>
        <p:nvSpPr>
          <p:cNvPr id="8" name="7 Rectángulo"/>
          <p:cNvSpPr/>
          <p:nvPr/>
        </p:nvSpPr>
        <p:spPr>
          <a:xfrm>
            <a:off x="0" y="6500834"/>
            <a:ext cx="9144000" cy="357166"/>
          </a:xfrm>
          <a:prstGeom prst="rect">
            <a:avLst/>
          </a:prstGeom>
        </p:spPr>
        <p:style>
          <a:lnRef idx="1">
            <a:schemeClr val="dk1"/>
          </a:lnRef>
          <a:fillRef idx="1003">
            <a:schemeClr val="lt1"/>
          </a:fillRef>
          <a:effectRef idx="1">
            <a:schemeClr val="dk1"/>
          </a:effectRef>
          <a:fontRef idx="minor">
            <a:schemeClr val="dk1"/>
          </a:fontRef>
        </p:style>
        <p:txBody>
          <a:bodyPr rtlCol="0" anchor="ctr"/>
          <a:lstStyle/>
          <a:p>
            <a:pPr algn="ctr"/>
            <a:endParaRPr lang="es-ES"/>
          </a:p>
        </p:txBody>
      </p:sp>
      <p:sp>
        <p:nvSpPr>
          <p:cNvPr id="18" name="Rectangle 3"/>
          <p:cNvSpPr txBox="1">
            <a:spLocks noChangeArrowheads="1"/>
          </p:cNvSpPr>
          <p:nvPr/>
        </p:nvSpPr>
        <p:spPr>
          <a:xfrm>
            <a:off x="428596" y="1214422"/>
            <a:ext cx="8229600" cy="5257800"/>
          </a:xfrm>
          <a:prstGeom prst="rect">
            <a:avLst/>
          </a:prstGeom>
        </p:spPr>
        <p:txBody>
          <a:bodyPr vert="horz" lIns="91440" tIns="45720" rIns="91440" bIns="45720" rtlCol="0">
            <a:normAutofit/>
          </a:bodyPr>
          <a:lstStyle/>
          <a:p>
            <a:pPr algn="just">
              <a:spcBef>
                <a:spcPct val="20000"/>
              </a:spcBef>
              <a:defRPr/>
            </a:pPr>
            <a:r>
              <a:rPr lang="es-CO" sz="2000" b="1" dirty="0" smtClean="0">
                <a:latin typeface="Times New Roman" pitchFamily="18" charset="0"/>
                <a:cs typeface="Times New Roman" pitchFamily="18" charset="0"/>
              </a:rPr>
              <a:t>Ejemplo</a:t>
            </a:r>
          </a:p>
          <a:p>
            <a:pPr lvl="0">
              <a:spcBef>
                <a:spcPct val="20000"/>
              </a:spcBef>
              <a:defRPr/>
            </a:pPr>
            <a:r>
              <a:rPr lang="es-ES" sz="2000" dirty="0" smtClean="0">
                <a:latin typeface="Times New Roman" pitchFamily="18" charset="0"/>
                <a:cs typeface="Times New Roman" pitchFamily="18" charset="0"/>
              </a:rPr>
              <a:t>Sean 2, 3, 2, 2, 2, 3, 1, 3, 3, 4 una muestra de tamaño </a:t>
            </a:r>
            <a:r>
              <a:rPr lang="es-ES" sz="2000" i="1" dirty="0" smtClean="0">
                <a:latin typeface="Times New Roman" pitchFamily="18" charset="0"/>
                <a:cs typeface="Times New Roman" pitchFamily="18" charset="0"/>
              </a:rPr>
              <a:t>n=</a:t>
            </a:r>
            <a:r>
              <a:rPr lang="es-ES" sz="2000" dirty="0" smtClean="0">
                <a:latin typeface="Times New Roman" pitchFamily="18" charset="0"/>
                <a:cs typeface="Times New Roman" pitchFamily="18" charset="0"/>
              </a:rPr>
              <a:t>10</a:t>
            </a:r>
          </a:p>
          <a:p>
            <a:pPr lvl="0">
              <a:spcBef>
                <a:spcPct val="20000"/>
              </a:spcBef>
              <a:defRPr/>
            </a:pPr>
            <a:r>
              <a:rPr lang="es-ES" sz="2000" b="1" dirty="0" smtClean="0">
                <a:latin typeface="Times New Roman" pitchFamily="18" charset="0"/>
                <a:cs typeface="Times New Roman" pitchFamily="18" charset="0"/>
              </a:rPr>
              <a:t>1. ¿Cuál es la media del conjunto de datos?</a:t>
            </a:r>
          </a:p>
          <a:p>
            <a:pPr lvl="0">
              <a:spcBef>
                <a:spcPct val="20000"/>
              </a:spcBef>
              <a:defRPr/>
            </a:pPr>
            <a:endParaRPr lang="es-ES" sz="2000" b="1" dirty="0" smtClean="0">
              <a:latin typeface="Times New Roman" pitchFamily="18" charset="0"/>
              <a:cs typeface="Times New Roman" pitchFamily="18" charset="0"/>
            </a:endParaRPr>
          </a:p>
          <a:p>
            <a:pPr lvl="0">
              <a:spcBef>
                <a:spcPct val="20000"/>
              </a:spcBef>
              <a:defRPr/>
            </a:pPr>
            <a:endParaRPr lang="es-ES" sz="2000" b="1" dirty="0" smtClean="0">
              <a:latin typeface="Times New Roman" pitchFamily="18" charset="0"/>
              <a:cs typeface="Times New Roman" pitchFamily="18" charset="0"/>
            </a:endParaRPr>
          </a:p>
          <a:p>
            <a:pPr lvl="0">
              <a:spcBef>
                <a:spcPct val="20000"/>
              </a:spcBef>
              <a:defRPr/>
            </a:pPr>
            <a:endParaRPr lang="es-ES" sz="2000" dirty="0" smtClean="0">
              <a:latin typeface="Times New Roman" pitchFamily="18" charset="0"/>
              <a:cs typeface="Times New Roman" pitchFamily="18" charset="0"/>
            </a:endParaRPr>
          </a:p>
          <a:p>
            <a:pPr lvl="0">
              <a:spcBef>
                <a:spcPct val="20000"/>
              </a:spcBef>
              <a:defRPr/>
            </a:pPr>
            <a:r>
              <a:rPr lang="es-ES" sz="2000" b="1" dirty="0" smtClean="0">
                <a:latin typeface="Times New Roman" pitchFamily="18" charset="0"/>
                <a:cs typeface="Times New Roman" pitchFamily="18" charset="0"/>
              </a:rPr>
              <a:t>2. Si la muestra se presenta en un cuadro de frecuencias:</a:t>
            </a:r>
          </a:p>
        </p:txBody>
      </p:sp>
      <p:graphicFrame>
        <p:nvGraphicFramePr>
          <p:cNvPr id="12" name="11 Tabla"/>
          <p:cNvGraphicFramePr>
            <a:graphicFrameLocks noGrp="1"/>
          </p:cNvGraphicFramePr>
          <p:nvPr/>
        </p:nvGraphicFramePr>
        <p:xfrm>
          <a:off x="571472" y="3895648"/>
          <a:ext cx="1415245" cy="2462310"/>
        </p:xfrm>
        <a:graphic>
          <a:graphicData uri="http://schemas.openxmlformats.org/drawingml/2006/table">
            <a:tbl>
              <a:tblPr firstRow="1" bandRow="1">
                <a:tableStyleId>{5C22544A-7EE6-4342-B048-85BDC9FD1C3A}</a:tableStyleId>
              </a:tblPr>
              <a:tblGrid>
                <a:gridCol w="432490">
                  <a:extLst>
                    <a:ext uri="{9D8B030D-6E8A-4147-A177-3AD203B41FA5}">
                      <a16:colId xmlns:a16="http://schemas.microsoft.com/office/drawing/2014/main" val="20000"/>
                    </a:ext>
                  </a:extLst>
                </a:gridCol>
                <a:gridCol w="494274">
                  <a:extLst>
                    <a:ext uri="{9D8B030D-6E8A-4147-A177-3AD203B41FA5}">
                      <a16:colId xmlns:a16="http://schemas.microsoft.com/office/drawing/2014/main" val="20001"/>
                    </a:ext>
                  </a:extLst>
                </a:gridCol>
                <a:gridCol w="488481">
                  <a:extLst>
                    <a:ext uri="{9D8B030D-6E8A-4147-A177-3AD203B41FA5}">
                      <a16:colId xmlns:a16="http://schemas.microsoft.com/office/drawing/2014/main" val="20002"/>
                    </a:ext>
                  </a:extLst>
                </a:gridCol>
              </a:tblGrid>
              <a:tr h="393626">
                <a:tc>
                  <a:txBody>
                    <a:bodyPr/>
                    <a:lstStyle/>
                    <a:p>
                      <a:pPr algn="ctr"/>
                      <a:r>
                        <a:rPr lang="es-CO" sz="2000" i="1" dirty="0" smtClean="0">
                          <a:latin typeface="Times New Roman" pitchFamily="18" charset="0"/>
                          <a:cs typeface="Times New Roman" pitchFamily="18" charset="0"/>
                        </a:rPr>
                        <a:t>x</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n</a:t>
                      </a:r>
                      <a:r>
                        <a:rPr lang="es-CO" sz="2000" i="1" baseline="-25000" dirty="0" smtClean="0">
                          <a:latin typeface="Times New Roman" pitchFamily="18" charset="0"/>
                          <a:cs typeface="Times New Roman" pitchFamily="18" charset="0"/>
                        </a:rPr>
                        <a:t>i</a:t>
                      </a:r>
                      <a:endParaRPr lang="es-CO" sz="2000" i="1"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f</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extLst>
                  <a:ext uri="{0D108BD9-81ED-4DB2-BD59-A6C34878D82A}">
                    <a16:rowId xmlns:a16="http://schemas.microsoft.com/office/drawing/2014/main" val="10000"/>
                  </a:ext>
                </a:extLst>
              </a:tr>
              <a:tr h="413214">
                <a:tc>
                  <a:txBody>
                    <a:bodyPr/>
                    <a:lstStyle/>
                    <a:p>
                      <a:pPr algn="ctr"/>
                      <a:r>
                        <a:rPr lang="es-CO" dirty="0" smtClean="0">
                          <a:latin typeface="Times New Roman" pitchFamily="18" charset="0"/>
                          <a:cs typeface="Times New Roman" pitchFamily="18" charset="0"/>
                        </a:rPr>
                        <a:t>1</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1</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0.1</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1"/>
                  </a:ext>
                </a:extLst>
              </a:tr>
              <a:tr h="413214">
                <a:tc>
                  <a:txBody>
                    <a:bodyPr/>
                    <a:lstStyle/>
                    <a:p>
                      <a:pPr algn="ctr"/>
                      <a:r>
                        <a:rPr lang="es-CO" dirty="0" smtClean="0">
                          <a:latin typeface="Times New Roman" pitchFamily="18" charset="0"/>
                          <a:cs typeface="Times New Roman" pitchFamily="18" charset="0"/>
                        </a:rPr>
                        <a:t>2</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0.4</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2"/>
                  </a:ext>
                </a:extLst>
              </a:tr>
              <a:tr h="413214">
                <a:tc>
                  <a:txBody>
                    <a:bodyPr/>
                    <a:lstStyle/>
                    <a:p>
                      <a:pPr algn="ctr"/>
                      <a:r>
                        <a:rPr lang="es-CO" dirty="0" smtClean="0">
                          <a:latin typeface="Times New Roman" pitchFamily="18" charset="0"/>
                          <a:cs typeface="Times New Roman" pitchFamily="18" charset="0"/>
                        </a:rPr>
                        <a:t>3</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0.4</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3"/>
                  </a:ext>
                </a:extLst>
              </a:tr>
              <a:tr h="413214">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strike="noStrike" dirty="0" smtClean="0">
                          <a:latin typeface="Times New Roman" pitchFamily="18" charset="0"/>
                          <a:cs typeface="Times New Roman" pitchFamily="18" charset="0"/>
                        </a:rPr>
                        <a:t>1</a:t>
                      </a:r>
                      <a:endParaRPr lang="es-CO" strike="noStrike"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0.1</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4"/>
                  </a:ext>
                </a:extLst>
              </a:tr>
              <a:tr h="413214">
                <a:tc>
                  <a:txBody>
                    <a:bodyPr/>
                    <a:lstStyle/>
                    <a:p>
                      <a:pPr algn="ct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5"/>
                  </a:ext>
                </a:extLst>
              </a:tr>
            </a:tbl>
          </a:graphicData>
        </a:graphic>
      </p:graphicFrame>
      <p:sp>
        <p:nvSpPr>
          <p:cNvPr id="10"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b="1" dirty="0" smtClean="0">
                <a:effectLst>
                  <a:outerShdw blurRad="38100" dist="38100" dir="2700000" algn="tl">
                    <a:srgbClr val="000000">
                      <a:alpha val="43137"/>
                    </a:srgbClr>
                  </a:outerShdw>
                </a:effectLst>
                <a:latin typeface="Times New Roman" pitchFamily="18" charset="0"/>
                <a:cs typeface="Times New Roman" pitchFamily="18" charset="0"/>
              </a:rPr>
              <a:t>Media aritmética</a:t>
            </a:r>
          </a:p>
        </p:txBody>
      </p:sp>
    </p:spTree>
    <p:extLst>
      <p:ext uri="{BB962C8B-B14F-4D97-AF65-F5344CB8AC3E}">
        <p14:creationId xmlns:p14="http://schemas.microsoft.com/office/powerpoint/2010/main" val="796570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a:xfrm>
                <a:off x="428596" y="1357298"/>
                <a:ext cx="8358246" cy="5357826"/>
              </a:xfrm>
              <a:prstGeom prst="rect">
                <a:avLst/>
              </a:prstGeom>
            </p:spPr>
            <p:txBody>
              <a:bodyPr vert="horz" lIns="91440" tIns="45720" rIns="91440" bIns="45720" rtlCol="0">
                <a:normAutofit/>
              </a:bodyPr>
              <a:lstStyle/>
              <a:p>
                <a:pPr algn="just"/>
                <a:r>
                  <a:rPr lang="es-CO" sz="2400" b="1" u="sng" dirty="0" smtClean="0"/>
                  <a:t>La</a:t>
                </a:r>
                <a:r>
                  <a:rPr lang="es-CO" sz="2400" b="1" u="sng" dirty="0"/>
                  <a:t> covarianza</a:t>
                </a:r>
                <a:r>
                  <a:rPr lang="es-CO" sz="2400" dirty="0"/>
                  <a:t> es un valor que indica el grado de variación conjunta de dos </a:t>
                </a:r>
                <a:r>
                  <a:rPr lang="es-CO" sz="2400" dirty="0" smtClean="0"/>
                  <a:t>variables. </a:t>
                </a:r>
                <a:r>
                  <a:rPr lang="es-CO" sz="2400" dirty="0"/>
                  <a:t>Es el dato básico para determinar si existe una dependencia entre ambas variables y además es el dato necesario para estimar otros parámetros </a:t>
                </a:r>
                <a:r>
                  <a:rPr lang="es-CO" sz="2400" dirty="0" smtClean="0"/>
                  <a:t>básicos.</a:t>
                </a:r>
              </a:p>
              <a:p>
                <a:pPr algn="just"/>
                <a:endParaRPr lang="es-ES" sz="2400" dirty="0" smtClean="0">
                  <a:latin typeface="Times New Roman" pitchFamily="18" charset="0"/>
                  <a:cs typeface="Times New Roman" pitchFamily="18" charset="0"/>
                </a:endParaRPr>
              </a:p>
              <a:p>
                <a:pPr algn="ct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cs typeface="Times New Roman" pitchFamily="18" charset="0"/>
                            </a:rPr>
                          </m:ctrlPr>
                        </m:sSubPr>
                        <m:e>
                          <m:r>
                            <a:rPr lang="en-US" sz="2000" b="0" i="1" smtClean="0">
                              <a:latin typeface="Cambria Math" panose="02040503050406030204" pitchFamily="18" charset="0"/>
                              <a:cs typeface="Times New Roman" pitchFamily="18" charset="0"/>
                            </a:rPr>
                            <m:t>𝑠</m:t>
                          </m:r>
                        </m:e>
                        <m:sub>
                          <m:r>
                            <a:rPr lang="en-US" sz="2000" b="0" i="1" smtClean="0">
                              <a:latin typeface="Cambria Math" panose="02040503050406030204" pitchFamily="18" charset="0"/>
                              <a:cs typeface="Times New Roman" pitchFamily="18" charset="0"/>
                            </a:rPr>
                            <m:t>𝑥𝑦</m:t>
                          </m:r>
                        </m:sub>
                      </m:sSub>
                      <m:r>
                        <a:rPr lang="pt-BR" sz="2000" i="1" smtClean="0">
                          <a:latin typeface="Cambria Math" panose="02040503050406030204" pitchFamily="18" charset="0"/>
                          <a:cs typeface="Times New Roman" pitchFamily="18" charset="0"/>
                        </a:rPr>
                        <m:t>=</m:t>
                      </m:r>
                      <m:f>
                        <m:fPr>
                          <m:ctrlPr>
                            <a:rPr lang="pt-BR" sz="2000" i="1" smtClean="0">
                              <a:latin typeface="Cambria Math" panose="02040503050406030204" pitchFamily="18" charset="0"/>
                              <a:cs typeface="Times New Roman" pitchFamily="18" charset="0"/>
                            </a:rPr>
                          </m:ctrlPr>
                        </m:fPr>
                        <m:num>
                          <m:r>
                            <a:rPr lang="en-US" sz="2000" b="0" i="1" smtClean="0">
                              <a:latin typeface="Cambria Math" panose="02040503050406030204" pitchFamily="18" charset="0"/>
                              <a:cs typeface="Times New Roman" pitchFamily="18" charset="0"/>
                            </a:rPr>
                            <m:t>1</m:t>
                          </m:r>
                        </m:num>
                        <m:den>
                          <m:r>
                            <a:rPr lang="en-US" sz="2000" b="0" i="1" smtClean="0">
                              <a:latin typeface="Cambria Math" panose="02040503050406030204" pitchFamily="18" charset="0"/>
                              <a:cs typeface="Times New Roman" pitchFamily="18" charset="0"/>
                            </a:rPr>
                            <m:t>𝑛</m:t>
                          </m:r>
                          <m:r>
                            <a:rPr lang="en-US" sz="2000" b="0" i="1" smtClean="0">
                              <a:latin typeface="Cambria Math" panose="02040503050406030204" pitchFamily="18" charset="0"/>
                              <a:cs typeface="Times New Roman" pitchFamily="18" charset="0"/>
                            </a:rPr>
                            <m:t>−1</m:t>
                          </m:r>
                        </m:den>
                      </m:f>
                      <m:nary>
                        <m:naryPr>
                          <m:chr m:val="∑"/>
                          <m:ctrlPr>
                            <a:rPr lang="pt-BR" sz="2000" i="1" smtClean="0">
                              <a:latin typeface="Cambria Math" panose="02040503050406030204" pitchFamily="18" charset="0"/>
                              <a:cs typeface="Times New Roman" pitchFamily="18" charset="0"/>
                            </a:rPr>
                          </m:ctrlPr>
                        </m:naryPr>
                        <m:sub>
                          <m:r>
                            <m:rPr>
                              <m:brk m:alnAt="23"/>
                            </m:rPr>
                            <a:rPr lang="en-US" sz="2000" b="0" i="1" smtClean="0">
                              <a:latin typeface="Cambria Math" panose="02040503050406030204" pitchFamily="18" charset="0"/>
                              <a:cs typeface="Times New Roman" pitchFamily="18" charset="0"/>
                            </a:rPr>
                            <m:t>𝑖</m:t>
                          </m:r>
                          <m:r>
                            <a:rPr lang="pt-BR" sz="2000" i="1" smtClean="0">
                              <a:latin typeface="Cambria Math" panose="02040503050406030204" pitchFamily="18" charset="0"/>
                              <a:cs typeface="Times New Roman" pitchFamily="18" charset="0"/>
                            </a:rPr>
                            <m:t>=0</m:t>
                          </m:r>
                        </m:sub>
                        <m:sup>
                          <m:r>
                            <a:rPr lang="pt-BR" sz="2000" i="1" smtClean="0">
                              <a:latin typeface="Cambria Math" panose="02040503050406030204" pitchFamily="18" charset="0"/>
                              <a:cs typeface="Times New Roman" pitchFamily="18" charset="0"/>
                            </a:rPr>
                            <m:t>𝑛</m:t>
                          </m:r>
                        </m:sup>
                        <m:e>
                          <m:d>
                            <m:dPr>
                              <m:ctrlPr>
                                <a:rPr lang="pt-BR" sz="2000" i="1" smtClean="0">
                                  <a:latin typeface="Cambria Math" panose="02040503050406030204" pitchFamily="18" charset="0"/>
                                  <a:cs typeface="Times New Roman" pitchFamily="18" charset="0"/>
                                </a:rPr>
                              </m:ctrlPr>
                            </m:dPr>
                            <m:e>
                              <m:sSub>
                                <m:sSubPr>
                                  <m:ctrlPr>
                                    <a:rPr lang="pt-BR" sz="2000" i="1" smtClean="0">
                                      <a:latin typeface="Cambria Math" panose="02040503050406030204" pitchFamily="18" charset="0"/>
                                      <a:cs typeface="Times New Roman" pitchFamily="18" charset="0"/>
                                    </a:rPr>
                                  </m:ctrlPr>
                                </m:sSubPr>
                                <m:e>
                                  <m:r>
                                    <a:rPr lang="en-US" sz="2000" b="0" i="1" smtClean="0">
                                      <a:latin typeface="Cambria Math" panose="02040503050406030204" pitchFamily="18" charset="0"/>
                                      <a:cs typeface="Times New Roman" pitchFamily="18" charset="0"/>
                                    </a:rPr>
                                    <m:t>𝑥</m:t>
                                  </m:r>
                                </m:e>
                                <m:sub>
                                  <m:r>
                                    <a:rPr lang="en-US" sz="2000" b="0" i="1" smtClean="0">
                                      <a:latin typeface="Cambria Math" panose="02040503050406030204" pitchFamily="18" charset="0"/>
                                      <a:cs typeface="Times New Roman" pitchFamily="18" charset="0"/>
                                    </a:rPr>
                                    <m:t>𝑖</m:t>
                                  </m:r>
                                </m:sub>
                              </m:sSub>
                              <m:r>
                                <a:rPr lang="en-US" sz="2000" b="0" i="1" smtClean="0">
                                  <a:latin typeface="Cambria Math" panose="02040503050406030204" pitchFamily="18" charset="0"/>
                                  <a:cs typeface="Times New Roman" pitchFamily="18" charset="0"/>
                                </a:rPr>
                                <m:t>−</m:t>
                              </m:r>
                              <m:acc>
                                <m:accPr>
                                  <m:chr m:val="̅"/>
                                  <m:ctrlPr>
                                    <a:rPr lang="en-US" sz="2000" b="0" i="1" smtClean="0">
                                      <a:latin typeface="Cambria Math" panose="02040503050406030204" pitchFamily="18" charset="0"/>
                                      <a:cs typeface="Times New Roman" pitchFamily="18" charset="0"/>
                                    </a:rPr>
                                  </m:ctrlPr>
                                </m:accPr>
                                <m:e>
                                  <m:r>
                                    <a:rPr lang="en-US" sz="2000" b="0" i="1" smtClean="0">
                                      <a:latin typeface="Cambria Math" panose="02040503050406030204" pitchFamily="18" charset="0"/>
                                      <a:cs typeface="Times New Roman" pitchFamily="18" charset="0"/>
                                    </a:rPr>
                                    <m:t>𝑥</m:t>
                                  </m:r>
                                </m:e>
                              </m:acc>
                            </m:e>
                          </m:d>
                        </m:e>
                      </m:nary>
                      <m:d>
                        <m:dPr>
                          <m:ctrlPr>
                            <a:rPr lang="pt-BR" sz="2000" i="1">
                              <a:latin typeface="Cambria Math" panose="02040503050406030204" pitchFamily="18" charset="0"/>
                              <a:cs typeface="Times New Roman" pitchFamily="18" charset="0"/>
                            </a:rPr>
                          </m:ctrlPr>
                        </m:dPr>
                        <m:e>
                          <m:sSub>
                            <m:sSubPr>
                              <m:ctrlPr>
                                <a:rPr lang="pt-BR" sz="2000" i="1">
                                  <a:latin typeface="Cambria Math" panose="02040503050406030204" pitchFamily="18" charset="0"/>
                                  <a:cs typeface="Times New Roman" pitchFamily="18" charset="0"/>
                                </a:rPr>
                              </m:ctrlPr>
                            </m:sSubPr>
                            <m:e>
                              <m:r>
                                <a:rPr lang="en-US" sz="2000" b="0" i="1" smtClean="0">
                                  <a:latin typeface="Cambria Math" panose="02040503050406030204" pitchFamily="18" charset="0"/>
                                  <a:cs typeface="Times New Roman" pitchFamily="18" charset="0"/>
                                </a:rPr>
                                <m:t>𝑦</m:t>
                              </m:r>
                            </m:e>
                            <m:sub>
                              <m:r>
                                <a:rPr lang="en-US" sz="2000" i="1">
                                  <a:latin typeface="Cambria Math" panose="02040503050406030204" pitchFamily="18" charset="0"/>
                                  <a:cs typeface="Times New Roman" pitchFamily="18" charset="0"/>
                                </a:rPr>
                                <m:t>𝑖</m:t>
                              </m:r>
                            </m:sub>
                          </m:sSub>
                          <m:r>
                            <a:rPr lang="en-US" sz="2000" i="1">
                              <a:latin typeface="Cambria Math" panose="02040503050406030204" pitchFamily="18" charset="0"/>
                              <a:cs typeface="Times New Roman" pitchFamily="18" charset="0"/>
                            </a:rPr>
                            <m:t>−</m:t>
                          </m:r>
                          <m:acc>
                            <m:accPr>
                              <m:chr m:val="̅"/>
                              <m:ctrlPr>
                                <a:rPr lang="en-US" sz="2000" i="1">
                                  <a:latin typeface="Cambria Math" panose="02040503050406030204" pitchFamily="18" charset="0"/>
                                  <a:cs typeface="Times New Roman" pitchFamily="18" charset="0"/>
                                </a:rPr>
                              </m:ctrlPr>
                            </m:accPr>
                            <m:e>
                              <m:r>
                                <a:rPr lang="en-US" sz="2000" b="0" i="1" smtClean="0">
                                  <a:latin typeface="Cambria Math" panose="02040503050406030204" pitchFamily="18" charset="0"/>
                                  <a:cs typeface="Times New Roman" pitchFamily="18" charset="0"/>
                                </a:rPr>
                                <m:t>𝑦</m:t>
                              </m:r>
                            </m:e>
                          </m:acc>
                        </m:e>
                      </m:d>
                    </m:oMath>
                  </m:oMathPara>
                </a14:m>
                <a:endParaRPr lang="es-ES" sz="2000" dirty="0" smtClean="0">
                  <a:latin typeface="Times New Roman" pitchFamily="18" charset="0"/>
                  <a:cs typeface="Times New Roman" pitchFamily="18" charset="0"/>
                </a:endParaRPr>
              </a:p>
              <a:p>
                <a:pPr algn="just"/>
                <a:endParaRPr lang="es-ES" sz="24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s-ES" sz="2000" dirty="0" smtClean="0">
                    <a:latin typeface="Times New Roman" pitchFamily="18" charset="0"/>
                    <a:cs typeface="Times New Roman" pitchFamily="18" charset="0"/>
                  </a:rPr>
                  <a:t>Si  </a:t>
                </a:r>
                <a14:m>
                  <m:oMath xmlns:m="http://schemas.openxmlformats.org/officeDocument/2006/math">
                    <m:sSub>
                      <m:sSubPr>
                        <m:ctrlPr>
                          <a:rPr lang="es-ES" sz="2000" i="1" smtClean="0">
                            <a:latin typeface="Cambria Math" panose="02040503050406030204" pitchFamily="18" charset="0"/>
                            <a:cs typeface="Times New Roman" pitchFamily="18" charset="0"/>
                          </a:rPr>
                        </m:ctrlPr>
                      </m:sSubPr>
                      <m:e>
                        <m:r>
                          <a:rPr lang="en-US" sz="2000" b="0" i="1" smtClean="0">
                            <a:latin typeface="Cambria Math" panose="02040503050406030204" pitchFamily="18" charset="0"/>
                            <a:cs typeface="Times New Roman" pitchFamily="18" charset="0"/>
                          </a:rPr>
                          <m:t>𝑆</m:t>
                        </m:r>
                      </m:e>
                      <m:sub>
                        <m:r>
                          <a:rPr lang="en-US" sz="2000" b="0" i="1" smtClean="0">
                            <a:latin typeface="Cambria Math" panose="02040503050406030204" pitchFamily="18" charset="0"/>
                            <a:cs typeface="Times New Roman" pitchFamily="18" charset="0"/>
                          </a:rPr>
                          <m:t>𝑥𝑦</m:t>
                        </m:r>
                      </m:sub>
                    </m:sSub>
                    <m:r>
                      <a:rPr lang="en-US" sz="2000" b="0" i="0" smtClean="0">
                        <a:latin typeface="Cambria Math" panose="02040503050406030204" pitchFamily="18" charset="0"/>
                        <a:cs typeface="Times New Roman" pitchFamily="18" charset="0"/>
                      </a:rPr>
                      <m:t>&gt;0 </m:t>
                    </m:r>
                    <m:r>
                      <m:rPr>
                        <m:nor/>
                      </m:rPr>
                      <a:rPr lang="es-CO" sz="2000"/>
                      <m:t> </m:t>
                    </m:r>
                    <m:r>
                      <m:rPr>
                        <m:nor/>
                      </m:rPr>
                      <a:rPr lang="en-US" sz="2000" b="0" i="0" smtClean="0"/>
                      <m:t> </m:t>
                    </m:r>
                    <m:r>
                      <m:rPr>
                        <m:nor/>
                      </m:rPr>
                      <a:rPr lang="es-CO" sz="2000"/>
                      <m:t>hay</m:t>
                    </m:r>
                    <m:r>
                      <m:rPr>
                        <m:nor/>
                      </m:rPr>
                      <a:rPr lang="es-CO" sz="2000"/>
                      <m:t> </m:t>
                    </m:r>
                    <m:r>
                      <m:rPr>
                        <m:nor/>
                      </m:rPr>
                      <a:rPr lang="es-CO" sz="2000"/>
                      <m:t>dependencia</m:t>
                    </m:r>
                    <m:r>
                      <m:rPr>
                        <m:nor/>
                      </m:rPr>
                      <a:rPr lang="es-CO" sz="2000"/>
                      <m:t> </m:t>
                    </m:r>
                    <m:r>
                      <m:rPr>
                        <m:nor/>
                      </m:rPr>
                      <a:rPr lang="es-CO" sz="2000"/>
                      <m:t>directa</m:t>
                    </m:r>
                    <m:r>
                      <m:rPr>
                        <m:nor/>
                      </m:rPr>
                      <a:rPr lang="es-CO" sz="2000"/>
                      <m:t> (</m:t>
                    </m:r>
                    <m:r>
                      <m:rPr>
                        <m:nor/>
                      </m:rPr>
                      <a:rPr lang="es-CO" sz="2000"/>
                      <m:t>positiva</m:t>
                    </m:r>
                    <m:r>
                      <m:rPr>
                        <m:nor/>
                      </m:rPr>
                      <a:rPr lang="es-CO" sz="2000"/>
                      <m:t>), </m:t>
                    </m:r>
                    <m:r>
                      <m:rPr>
                        <m:nor/>
                      </m:rPr>
                      <a:rPr lang="es-CO" sz="2000"/>
                      <m:t>es</m:t>
                    </m:r>
                    <m:r>
                      <m:rPr>
                        <m:nor/>
                      </m:rPr>
                      <a:rPr lang="es-CO" sz="2000"/>
                      <m:t> </m:t>
                    </m:r>
                    <m:r>
                      <m:rPr>
                        <m:nor/>
                      </m:rPr>
                      <a:rPr lang="es-CO" sz="2000"/>
                      <m:t>decir</m:t>
                    </m:r>
                    <m:r>
                      <m:rPr>
                        <m:nor/>
                      </m:rPr>
                      <a:rPr lang="es-CO" sz="2000"/>
                      <m:t>, </m:t>
                    </m:r>
                    <m:r>
                      <m:rPr>
                        <m:nor/>
                      </m:rPr>
                      <a:rPr lang="es-CO" sz="2000"/>
                      <m:t>a</m:t>
                    </m:r>
                    <m:r>
                      <m:rPr>
                        <m:nor/>
                      </m:rPr>
                      <a:rPr lang="es-CO" sz="2000"/>
                      <m:t> </m:t>
                    </m:r>
                    <m:r>
                      <m:rPr>
                        <m:nor/>
                      </m:rPr>
                      <a:rPr lang="es-CO" sz="2000"/>
                      <m:t>grandes</m:t>
                    </m:r>
                    <m:r>
                      <m:rPr>
                        <m:nor/>
                      </m:rPr>
                      <a:rPr lang="es-CO" sz="2000"/>
                      <m:t> </m:t>
                    </m:r>
                    <m:r>
                      <m:rPr>
                        <m:nor/>
                      </m:rPr>
                      <a:rPr lang="es-CO" sz="2000"/>
                      <m:t>valores</m:t>
                    </m:r>
                    <m:r>
                      <m:rPr>
                        <m:nor/>
                      </m:rPr>
                      <a:rPr lang="es-CO" sz="2000"/>
                      <m:t> </m:t>
                    </m:r>
                    <m:r>
                      <m:rPr>
                        <m:nor/>
                      </m:rPr>
                      <a:rPr lang="es-CO" sz="2000"/>
                      <m:t>de</m:t>
                    </m:r>
                    <m:r>
                      <m:rPr>
                        <m:nor/>
                      </m:rPr>
                      <a:rPr lang="es-CO" sz="2000"/>
                      <m:t> </m:t>
                    </m:r>
                    <m:r>
                      <m:rPr>
                        <m:nor/>
                      </m:rPr>
                      <a:rPr lang="es-CO" sz="2000"/>
                      <m:t>x</m:t>
                    </m:r>
                    <m:r>
                      <m:rPr>
                        <m:nor/>
                      </m:rPr>
                      <a:rPr lang="es-CO" sz="2000"/>
                      <m:t> </m:t>
                    </m:r>
                    <m:r>
                      <m:rPr>
                        <m:nor/>
                      </m:rPr>
                      <a:rPr lang="es-CO" sz="2000"/>
                      <m:t>corresponden</m:t>
                    </m:r>
                    <m:r>
                      <m:rPr>
                        <m:nor/>
                      </m:rPr>
                      <a:rPr lang="es-CO" sz="2000"/>
                      <m:t> </m:t>
                    </m:r>
                    <m:r>
                      <m:rPr>
                        <m:nor/>
                      </m:rPr>
                      <a:rPr lang="es-CO" sz="2000"/>
                      <m:t>grandes</m:t>
                    </m:r>
                    <m:r>
                      <m:rPr>
                        <m:nor/>
                      </m:rPr>
                      <a:rPr lang="es-CO" sz="2000"/>
                      <m:t> </m:t>
                    </m:r>
                    <m:r>
                      <m:rPr>
                        <m:nor/>
                      </m:rPr>
                      <a:rPr lang="es-CO" sz="2000"/>
                      <m:t>valores</m:t>
                    </m:r>
                    <m:r>
                      <m:rPr>
                        <m:nor/>
                      </m:rPr>
                      <a:rPr lang="es-CO" sz="2000"/>
                      <m:t> </m:t>
                    </m:r>
                    <m:r>
                      <m:rPr>
                        <m:nor/>
                      </m:rPr>
                      <a:rPr lang="es-CO" sz="2000"/>
                      <m:t>de</m:t>
                    </m:r>
                    <m:r>
                      <m:rPr>
                        <m:nor/>
                      </m:rPr>
                      <a:rPr lang="es-CO" sz="2000"/>
                      <m:t> </m:t>
                    </m:r>
                    <m:r>
                      <m:rPr>
                        <m:nor/>
                      </m:rPr>
                      <a:rPr lang="es-CO" sz="2000"/>
                      <m:t>y</m:t>
                    </m:r>
                    <m:r>
                      <m:rPr>
                        <m:nor/>
                      </m:rPr>
                      <a:rPr lang="es-CO" sz="2000"/>
                      <m:t>.</m:t>
                    </m:r>
                  </m:oMath>
                </a14:m>
                <a:endParaRPr lang="es-ES" sz="2000" dirty="0">
                  <a:latin typeface="Times New Roman" pitchFamily="18" charset="0"/>
                  <a:cs typeface="Times New Roman" pitchFamily="18" charset="0"/>
                </a:endParaRPr>
              </a:p>
              <a:p>
                <a:pPr marL="342900" indent="-342900" algn="just">
                  <a:buFont typeface="Arial" panose="020B0604020202020204" pitchFamily="34" charset="0"/>
                  <a:buChar char="•"/>
                </a:pPr>
                <a:endParaRPr lang="es-ES" sz="20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s-ES" sz="2000" dirty="0" smtClean="0">
                    <a:latin typeface="Times New Roman" pitchFamily="18" charset="0"/>
                    <a:cs typeface="Times New Roman" pitchFamily="18" charset="0"/>
                  </a:rPr>
                  <a:t>Si   </a:t>
                </a:r>
                <a14:m>
                  <m:oMath xmlns:m="http://schemas.openxmlformats.org/officeDocument/2006/math">
                    <m:sSub>
                      <m:sSubPr>
                        <m:ctrlPr>
                          <a:rPr lang="es-ES" sz="2000" i="1">
                            <a:latin typeface="Cambria Math" panose="02040503050406030204" pitchFamily="18" charset="0"/>
                            <a:cs typeface="Times New Roman" pitchFamily="18" charset="0"/>
                          </a:rPr>
                        </m:ctrlPr>
                      </m:sSubPr>
                      <m:e>
                        <m:r>
                          <a:rPr lang="en-US" sz="2000" i="1">
                            <a:latin typeface="Cambria Math" panose="02040503050406030204" pitchFamily="18" charset="0"/>
                            <a:cs typeface="Times New Roman" pitchFamily="18" charset="0"/>
                          </a:rPr>
                          <m:t>𝑆</m:t>
                        </m:r>
                      </m:e>
                      <m:sub>
                        <m:r>
                          <a:rPr lang="en-US" sz="2000" i="1">
                            <a:latin typeface="Cambria Math" panose="02040503050406030204" pitchFamily="18" charset="0"/>
                            <a:cs typeface="Times New Roman" pitchFamily="18" charset="0"/>
                          </a:rPr>
                          <m:t>𝑥𝑦</m:t>
                        </m:r>
                      </m:sub>
                    </m:sSub>
                    <m:r>
                      <a:rPr lang="en-US" sz="2000" b="0" i="0" smtClean="0">
                        <a:latin typeface="Cambria Math" panose="02040503050406030204" pitchFamily="18" charset="0"/>
                        <a:cs typeface="Times New Roman" pitchFamily="18" charset="0"/>
                      </a:rPr>
                      <m:t>&lt;</m:t>
                    </m:r>
                    <m:r>
                      <a:rPr lang="en-US" sz="2000">
                        <a:latin typeface="Cambria Math" panose="02040503050406030204" pitchFamily="18" charset="0"/>
                        <a:cs typeface="Times New Roman" pitchFamily="18" charset="0"/>
                      </a:rPr>
                      <m:t>0</m:t>
                    </m:r>
                  </m:oMath>
                </a14:m>
                <a:r>
                  <a:rPr lang="es-ES" sz="2000" dirty="0" smtClean="0">
                    <a:latin typeface="Times New Roman" pitchFamily="18" charset="0"/>
                    <a:cs typeface="Times New Roman" pitchFamily="18" charset="0"/>
                  </a:rPr>
                  <a:t> </a:t>
                </a:r>
                <a:r>
                  <a:rPr lang="es-CO" sz="2000" dirty="0"/>
                  <a:t>hay dependencia inversa o negativa, es decir, a grandes valores de x corresponden pequeños valores de y.</a:t>
                </a:r>
                <a:endParaRPr lang="es-ES" sz="2000" dirty="0" smtClean="0">
                  <a:latin typeface="Times New Roman" pitchFamily="18" charset="0"/>
                  <a:cs typeface="Times New Roman" pitchFamily="18" charset="0"/>
                </a:endParaRPr>
              </a:p>
              <a:p>
                <a:pPr marL="342900" indent="-342900" algn="just">
                  <a:buFont typeface="Arial" panose="020B0604020202020204" pitchFamily="34" charset="0"/>
                  <a:buChar char="•"/>
                </a:pPr>
                <a:endParaRPr lang="es-ES" sz="2000" dirty="0" smtClean="0">
                  <a:latin typeface="Times New Roman" pitchFamily="18" charset="0"/>
                  <a:cs typeface="Times New Roman" pitchFamily="18" charset="0"/>
                </a:endParaRPr>
              </a:p>
            </p:txBody>
          </p:sp>
        </mc:Choice>
        <mc:Fallback xmlns="">
          <p:sp>
            <p:nvSpPr>
              <p:cNvPr id="4" name="Rectangle 3"/>
              <p:cNvSpPr txBox="1">
                <a:spLocks noRot="1" noChangeAspect="1" noMove="1" noResize="1" noEditPoints="1" noAdjustHandles="1" noChangeArrowheads="1" noChangeShapeType="1" noTextEdit="1"/>
              </p:cNvSpPr>
              <p:nvPr/>
            </p:nvSpPr>
            <p:spPr>
              <a:xfrm>
                <a:off x="428596" y="1357298"/>
                <a:ext cx="8358246" cy="5357826"/>
              </a:xfrm>
              <a:prstGeom prst="rect">
                <a:avLst/>
              </a:prstGeom>
              <a:blipFill rotWithShape="0">
                <a:blip r:embed="rId2"/>
                <a:stretch>
                  <a:fillRect l="-1094" t="-796" r="-1167"/>
                </a:stretch>
              </a:blipFill>
            </p:spPr>
            <p:txBody>
              <a:bodyPr/>
              <a:lstStyle/>
              <a:p>
                <a:r>
                  <a:rPr lang="es-CO">
                    <a:noFill/>
                  </a:rPr>
                  <a:t> </a:t>
                </a:r>
              </a:p>
            </p:txBody>
          </p:sp>
        </mc:Fallback>
      </mc:AlternateContent>
      <p:sp>
        <p:nvSpPr>
          <p:cNvPr id="13"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ES" sz="4000" dirty="0" smtClean="0">
                <a:effectLst>
                  <a:outerShdw blurRad="38100" dist="38100" dir="2700000" algn="tl">
                    <a:srgbClr val="000000">
                      <a:alpha val="43137"/>
                    </a:srgbClr>
                  </a:outerShdw>
                </a:effectLst>
                <a:latin typeface="Times New Roman" pitchFamily="18" charset="0"/>
                <a:cs typeface="Times New Roman" pitchFamily="18" charset="0"/>
              </a:rPr>
              <a:t>Medidas de asociación</a:t>
            </a:r>
            <a:endParaRPr lang="es-ES" sz="28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447697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a:xfrm>
                <a:off x="428596" y="1357298"/>
                <a:ext cx="8358246" cy="5357826"/>
              </a:xfrm>
              <a:prstGeom prst="rect">
                <a:avLst/>
              </a:prstGeom>
            </p:spPr>
            <p:txBody>
              <a:bodyPr vert="horz" lIns="91440" tIns="45720" rIns="91440" bIns="45720" rtlCol="0">
                <a:normAutofit/>
              </a:bodyPr>
              <a:lstStyle/>
              <a:p>
                <a:pPr algn="just"/>
                <a:r>
                  <a:rPr lang="es-CO" sz="2400" b="1" u="sng" dirty="0" smtClean="0"/>
                  <a:t>La</a:t>
                </a:r>
                <a:r>
                  <a:rPr lang="es-CO" sz="2400" b="1" u="sng" dirty="0"/>
                  <a:t> </a:t>
                </a:r>
                <a:r>
                  <a:rPr lang="es-CO" sz="2400" b="1" u="sng" dirty="0" smtClean="0"/>
                  <a:t>correlación de Pearson</a:t>
                </a:r>
                <a:r>
                  <a:rPr lang="es-CO" sz="2400" dirty="0"/>
                  <a:t> es un índice que mide la relación lineal entre dos variables aleatorias cuantitativas</a:t>
                </a:r>
                <a:r>
                  <a:rPr lang="es-CO" sz="2400" dirty="0" smtClean="0"/>
                  <a:t>.</a:t>
                </a:r>
              </a:p>
              <a:p>
                <a:pPr algn="just"/>
                <a:endParaRPr lang="es-ES" sz="2400" dirty="0" smtClean="0">
                  <a:latin typeface="Times New Roman" pitchFamily="18" charset="0"/>
                  <a:cs typeface="Times New Roman" pitchFamily="18" charset="0"/>
                </a:endParaRPr>
              </a:p>
              <a:p>
                <a:pPr algn="ctr"/>
                <a:r>
                  <a:rPr lang="pt-BR" sz="3200" dirty="0" smtClean="0">
                    <a:cs typeface="Times New Roman" pitchFamily="18" charset="0"/>
                  </a:rPr>
                  <a:t>r</a:t>
                </a:r>
                <a14:m>
                  <m:oMath xmlns:m="http://schemas.openxmlformats.org/officeDocument/2006/math">
                    <m:r>
                      <a:rPr lang="pt-BR" sz="3200" i="1" smtClean="0">
                        <a:latin typeface="Cambria Math" panose="02040503050406030204" pitchFamily="18" charset="0"/>
                        <a:cs typeface="Times New Roman" pitchFamily="18" charset="0"/>
                      </a:rPr>
                      <m:t>=</m:t>
                    </m:r>
                    <m:f>
                      <m:fPr>
                        <m:ctrlPr>
                          <a:rPr lang="pt-BR" sz="3200" i="1" smtClean="0">
                            <a:latin typeface="Cambria Math" panose="02040503050406030204" pitchFamily="18" charset="0"/>
                            <a:cs typeface="Times New Roman" pitchFamily="18" charset="0"/>
                          </a:rPr>
                        </m:ctrlPr>
                      </m:fPr>
                      <m:num>
                        <m:sSub>
                          <m:sSubPr>
                            <m:ctrlPr>
                              <a:rPr lang="pt-BR" sz="3200" i="1" smtClean="0">
                                <a:latin typeface="Cambria Math" panose="02040503050406030204" pitchFamily="18" charset="0"/>
                                <a:cs typeface="Times New Roman" pitchFamily="18" charset="0"/>
                              </a:rPr>
                            </m:ctrlPr>
                          </m:sSubPr>
                          <m:e>
                            <m:r>
                              <a:rPr lang="en-US" sz="3200" b="0" i="1" smtClean="0">
                                <a:latin typeface="Cambria Math" panose="02040503050406030204" pitchFamily="18" charset="0"/>
                                <a:cs typeface="Times New Roman" pitchFamily="18" charset="0"/>
                              </a:rPr>
                              <m:t>𝑆</m:t>
                            </m:r>
                          </m:e>
                          <m:sub>
                            <m:r>
                              <a:rPr lang="en-US" sz="3200" b="0" i="1" smtClean="0">
                                <a:latin typeface="Cambria Math" panose="02040503050406030204" pitchFamily="18" charset="0"/>
                                <a:cs typeface="Times New Roman" pitchFamily="18" charset="0"/>
                              </a:rPr>
                              <m:t>𝑥𝑦</m:t>
                            </m:r>
                          </m:sub>
                        </m:sSub>
                      </m:num>
                      <m:den>
                        <m:sSub>
                          <m:sSubPr>
                            <m:ctrlPr>
                              <a:rPr lang="pt-BR" sz="3200" i="1" smtClean="0">
                                <a:latin typeface="Cambria Math" panose="02040503050406030204" pitchFamily="18" charset="0"/>
                                <a:cs typeface="Times New Roman" pitchFamily="18" charset="0"/>
                              </a:rPr>
                            </m:ctrlPr>
                          </m:sSubPr>
                          <m:e>
                            <m:r>
                              <a:rPr lang="en-US" sz="3200" b="0" i="1" smtClean="0">
                                <a:latin typeface="Cambria Math" panose="02040503050406030204" pitchFamily="18" charset="0"/>
                                <a:cs typeface="Times New Roman" pitchFamily="18" charset="0"/>
                              </a:rPr>
                              <m:t>𝑠</m:t>
                            </m:r>
                          </m:e>
                          <m:sub>
                            <m:r>
                              <a:rPr lang="en-US" sz="3200" b="0" i="1" smtClean="0">
                                <a:latin typeface="Cambria Math" panose="02040503050406030204" pitchFamily="18" charset="0"/>
                                <a:cs typeface="Times New Roman" pitchFamily="18" charset="0"/>
                              </a:rPr>
                              <m:t>𝑥</m:t>
                            </m:r>
                          </m:sub>
                        </m:sSub>
                        <m:sSub>
                          <m:sSubPr>
                            <m:ctrlPr>
                              <a:rPr lang="pt-BR" sz="3200" i="1" smtClean="0">
                                <a:latin typeface="Cambria Math" panose="02040503050406030204" pitchFamily="18" charset="0"/>
                                <a:cs typeface="Times New Roman" pitchFamily="18" charset="0"/>
                              </a:rPr>
                            </m:ctrlPr>
                          </m:sSubPr>
                          <m:e>
                            <m:r>
                              <a:rPr lang="en-US" sz="3200" b="0" i="1" smtClean="0">
                                <a:latin typeface="Cambria Math" panose="02040503050406030204" pitchFamily="18" charset="0"/>
                                <a:cs typeface="Times New Roman" pitchFamily="18" charset="0"/>
                              </a:rPr>
                              <m:t>𝑠</m:t>
                            </m:r>
                          </m:e>
                          <m:sub>
                            <m:r>
                              <a:rPr lang="en-US" sz="3200" b="0" i="1" smtClean="0">
                                <a:latin typeface="Cambria Math" panose="02040503050406030204" pitchFamily="18" charset="0"/>
                                <a:cs typeface="Times New Roman" pitchFamily="18" charset="0"/>
                              </a:rPr>
                              <m:t>𝑦</m:t>
                            </m:r>
                          </m:sub>
                        </m:sSub>
                      </m:den>
                    </m:f>
                  </m:oMath>
                </a14:m>
                <a:endParaRPr lang="en-US" sz="3200" dirty="0" smtClean="0">
                  <a:cs typeface="Times New Roman" pitchFamily="18" charset="0"/>
                </a:endParaRPr>
              </a:p>
              <a:p>
                <a:endParaRPr lang="es-ES" sz="2000" dirty="0" smtClean="0">
                  <a:latin typeface="Times New Roman" pitchFamily="18" charset="0"/>
                  <a:cs typeface="Times New Roman" pitchFamily="18" charset="0"/>
                </a:endParaRPr>
              </a:p>
              <a:p>
                <a:r>
                  <a:rPr lang="es-ES" sz="2000" dirty="0" smtClean="0">
                    <a:cs typeface="Times New Roman" pitchFamily="18" charset="0"/>
                  </a:rPr>
                  <a:t>En la formula anterior se tiene:</a:t>
                </a:r>
              </a:p>
              <a:p>
                <a:endParaRPr lang="es-ES" sz="2000" dirty="0">
                  <a:latin typeface="Times New Roman" pitchFamily="18" charset="0"/>
                  <a:cs typeface="Times New Roman" pitchFamily="18" charset="0"/>
                </a:endParaRPr>
              </a:p>
              <a:p>
                <a:pPr/>
                <a14:m>
                  <m:oMathPara xmlns:m="http://schemas.openxmlformats.org/officeDocument/2006/math">
                    <m:oMathParaPr>
                      <m:jc m:val="left"/>
                    </m:oMathParaPr>
                    <m:oMath xmlns:m="http://schemas.openxmlformats.org/officeDocument/2006/math">
                      <m:sSub>
                        <m:sSubPr>
                          <m:ctrlPr>
                            <a:rPr lang="pt-BR" sz="2000" i="1">
                              <a:latin typeface="Cambria Math" panose="02040503050406030204" pitchFamily="18" charset="0"/>
                              <a:cs typeface="Times New Roman" pitchFamily="18" charset="0"/>
                            </a:rPr>
                          </m:ctrlPr>
                        </m:sSubPr>
                        <m:e>
                          <m:r>
                            <a:rPr lang="en-US" sz="2000" i="1">
                              <a:latin typeface="Cambria Math" panose="02040503050406030204" pitchFamily="18" charset="0"/>
                              <a:cs typeface="Times New Roman" pitchFamily="18" charset="0"/>
                            </a:rPr>
                            <m:t>𝑠</m:t>
                          </m:r>
                        </m:e>
                        <m:sub>
                          <m:r>
                            <a:rPr lang="en-US" sz="2000" i="1">
                              <a:latin typeface="Cambria Math" panose="02040503050406030204" pitchFamily="18" charset="0"/>
                              <a:cs typeface="Times New Roman" pitchFamily="18" charset="0"/>
                            </a:rPr>
                            <m:t>𝑥𝑦</m:t>
                          </m:r>
                        </m:sub>
                      </m:sSub>
                      <m:r>
                        <a:rPr lang="pt-BR" sz="2000" i="1">
                          <a:latin typeface="Cambria Math" panose="02040503050406030204" pitchFamily="18" charset="0"/>
                          <a:cs typeface="Times New Roman" pitchFamily="18" charset="0"/>
                        </a:rPr>
                        <m:t>=</m:t>
                      </m:r>
                      <m:f>
                        <m:fPr>
                          <m:ctrlPr>
                            <a:rPr lang="pt-BR" sz="2000" i="1">
                              <a:latin typeface="Cambria Math" panose="02040503050406030204" pitchFamily="18" charset="0"/>
                              <a:cs typeface="Times New Roman" pitchFamily="18" charset="0"/>
                            </a:rPr>
                          </m:ctrlPr>
                        </m:fPr>
                        <m:num>
                          <m:r>
                            <a:rPr lang="en-US" sz="2000" i="1">
                              <a:latin typeface="Cambria Math" panose="02040503050406030204" pitchFamily="18" charset="0"/>
                              <a:cs typeface="Times New Roman" pitchFamily="18" charset="0"/>
                            </a:rPr>
                            <m:t>1</m:t>
                          </m:r>
                        </m:num>
                        <m:den>
                          <m:r>
                            <a:rPr lang="en-US" sz="2000" i="1">
                              <a:latin typeface="Cambria Math" panose="02040503050406030204" pitchFamily="18" charset="0"/>
                              <a:cs typeface="Times New Roman" pitchFamily="18" charset="0"/>
                            </a:rPr>
                            <m:t>𝑛</m:t>
                          </m:r>
                          <m:r>
                            <a:rPr lang="en-US" sz="2000" b="0" i="1" smtClean="0">
                              <a:latin typeface="Cambria Math" panose="02040503050406030204" pitchFamily="18" charset="0"/>
                              <a:cs typeface="Times New Roman" pitchFamily="18" charset="0"/>
                            </a:rPr>
                            <m:t>−1</m:t>
                          </m:r>
                        </m:den>
                      </m:f>
                      <m:nary>
                        <m:naryPr>
                          <m:chr m:val="∑"/>
                          <m:ctrlPr>
                            <a:rPr lang="pt-BR" sz="2000" i="1">
                              <a:latin typeface="Cambria Math" panose="02040503050406030204" pitchFamily="18" charset="0"/>
                              <a:cs typeface="Times New Roman" pitchFamily="18" charset="0"/>
                            </a:rPr>
                          </m:ctrlPr>
                        </m:naryPr>
                        <m:sub>
                          <m:r>
                            <m:rPr>
                              <m:brk m:alnAt="23"/>
                            </m:rPr>
                            <a:rPr lang="en-US" sz="2000" i="1">
                              <a:latin typeface="Cambria Math" panose="02040503050406030204" pitchFamily="18" charset="0"/>
                              <a:cs typeface="Times New Roman" pitchFamily="18" charset="0"/>
                            </a:rPr>
                            <m:t>𝑖</m:t>
                          </m:r>
                          <m:r>
                            <a:rPr lang="pt-BR" sz="2000" i="1">
                              <a:latin typeface="Cambria Math" panose="02040503050406030204" pitchFamily="18" charset="0"/>
                              <a:cs typeface="Times New Roman" pitchFamily="18" charset="0"/>
                            </a:rPr>
                            <m:t>=0</m:t>
                          </m:r>
                        </m:sub>
                        <m:sup>
                          <m:r>
                            <a:rPr lang="pt-BR" sz="2000" i="1">
                              <a:latin typeface="Cambria Math" panose="02040503050406030204" pitchFamily="18" charset="0"/>
                              <a:cs typeface="Times New Roman" pitchFamily="18" charset="0"/>
                            </a:rPr>
                            <m:t>𝑛</m:t>
                          </m:r>
                        </m:sup>
                        <m:e>
                          <m:d>
                            <m:dPr>
                              <m:ctrlPr>
                                <a:rPr lang="pt-BR" sz="2000" i="1">
                                  <a:latin typeface="Cambria Math" panose="02040503050406030204" pitchFamily="18" charset="0"/>
                                  <a:cs typeface="Times New Roman" pitchFamily="18" charset="0"/>
                                </a:rPr>
                              </m:ctrlPr>
                            </m:dPr>
                            <m:e>
                              <m:sSub>
                                <m:sSubPr>
                                  <m:ctrlPr>
                                    <a:rPr lang="pt-BR" sz="2000" i="1">
                                      <a:latin typeface="Cambria Math" panose="02040503050406030204" pitchFamily="18" charset="0"/>
                                      <a:cs typeface="Times New Roman" pitchFamily="18" charset="0"/>
                                    </a:rPr>
                                  </m:ctrlPr>
                                </m:sSubPr>
                                <m:e>
                                  <m:r>
                                    <a:rPr lang="en-US" sz="2000" i="1">
                                      <a:latin typeface="Cambria Math" panose="02040503050406030204" pitchFamily="18" charset="0"/>
                                      <a:cs typeface="Times New Roman" pitchFamily="18" charset="0"/>
                                    </a:rPr>
                                    <m:t>𝑥</m:t>
                                  </m:r>
                                </m:e>
                                <m:sub>
                                  <m:r>
                                    <a:rPr lang="en-US" sz="2000" i="1">
                                      <a:latin typeface="Cambria Math" panose="02040503050406030204" pitchFamily="18" charset="0"/>
                                      <a:cs typeface="Times New Roman" pitchFamily="18" charset="0"/>
                                    </a:rPr>
                                    <m:t>𝑖</m:t>
                                  </m:r>
                                </m:sub>
                              </m:sSub>
                              <m:r>
                                <a:rPr lang="en-US" sz="2000" i="1">
                                  <a:latin typeface="Cambria Math" panose="02040503050406030204" pitchFamily="18" charset="0"/>
                                  <a:cs typeface="Times New Roman" pitchFamily="18" charset="0"/>
                                </a:rPr>
                                <m:t>−</m:t>
                              </m:r>
                              <m:acc>
                                <m:accPr>
                                  <m:chr m:val="̅"/>
                                  <m:ctrlPr>
                                    <a:rPr lang="en-US" sz="2000" i="1">
                                      <a:latin typeface="Cambria Math" panose="02040503050406030204" pitchFamily="18" charset="0"/>
                                      <a:cs typeface="Times New Roman" pitchFamily="18" charset="0"/>
                                    </a:rPr>
                                  </m:ctrlPr>
                                </m:accPr>
                                <m:e>
                                  <m:r>
                                    <a:rPr lang="en-US" sz="2000" i="1">
                                      <a:latin typeface="Cambria Math" panose="02040503050406030204" pitchFamily="18" charset="0"/>
                                      <a:cs typeface="Times New Roman" pitchFamily="18" charset="0"/>
                                    </a:rPr>
                                    <m:t>𝑥</m:t>
                                  </m:r>
                                </m:e>
                              </m:acc>
                            </m:e>
                          </m:d>
                        </m:e>
                      </m:nary>
                      <m:d>
                        <m:dPr>
                          <m:ctrlPr>
                            <a:rPr lang="pt-BR" sz="2000" i="1">
                              <a:latin typeface="Cambria Math" panose="02040503050406030204" pitchFamily="18" charset="0"/>
                              <a:cs typeface="Times New Roman" pitchFamily="18" charset="0"/>
                            </a:rPr>
                          </m:ctrlPr>
                        </m:dPr>
                        <m:e>
                          <m:sSub>
                            <m:sSubPr>
                              <m:ctrlPr>
                                <a:rPr lang="pt-BR" sz="2000" i="1">
                                  <a:latin typeface="Cambria Math" panose="02040503050406030204" pitchFamily="18" charset="0"/>
                                  <a:cs typeface="Times New Roman" pitchFamily="18" charset="0"/>
                                </a:rPr>
                              </m:ctrlPr>
                            </m:sSubPr>
                            <m:e>
                              <m:r>
                                <a:rPr lang="en-US" sz="2000" i="1">
                                  <a:latin typeface="Cambria Math" panose="02040503050406030204" pitchFamily="18" charset="0"/>
                                  <a:cs typeface="Times New Roman" pitchFamily="18" charset="0"/>
                                </a:rPr>
                                <m:t>𝑦</m:t>
                              </m:r>
                            </m:e>
                            <m:sub>
                              <m:r>
                                <a:rPr lang="en-US" sz="2000" i="1">
                                  <a:latin typeface="Cambria Math" panose="02040503050406030204" pitchFamily="18" charset="0"/>
                                  <a:cs typeface="Times New Roman" pitchFamily="18" charset="0"/>
                                </a:rPr>
                                <m:t>𝑖</m:t>
                              </m:r>
                            </m:sub>
                          </m:sSub>
                          <m:r>
                            <a:rPr lang="en-US" sz="2000" i="1">
                              <a:latin typeface="Cambria Math" panose="02040503050406030204" pitchFamily="18" charset="0"/>
                              <a:cs typeface="Times New Roman" pitchFamily="18" charset="0"/>
                            </a:rPr>
                            <m:t>−</m:t>
                          </m:r>
                          <m:acc>
                            <m:accPr>
                              <m:chr m:val="̅"/>
                              <m:ctrlPr>
                                <a:rPr lang="en-US" sz="2000" i="1">
                                  <a:latin typeface="Cambria Math" panose="02040503050406030204" pitchFamily="18" charset="0"/>
                                  <a:cs typeface="Times New Roman" pitchFamily="18" charset="0"/>
                                </a:rPr>
                              </m:ctrlPr>
                            </m:accPr>
                            <m:e>
                              <m:r>
                                <a:rPr lang="en-US" sz="2000" i="1">
                                  <a:latin typeface="Cambria Math" panose="02040503050406030204" pitchFamily="18" charset="0"/>
                                  <a:cs typeface="Times New Roman" pitchFamily="18" charset="0"/>
                                </a:rPr>
                                <m:t>𝑦</m:t>
                              </m:r>
                            </m:e>
                          </m:acc>
                        </m:e>
                      </m:d>
                    </m:oMath>
                  </m:oMathPara>
                </a14:m>
                <a:endParaRPr lang="es-ES" sz="2000" dirty="0" smtClean="0">
                  <a:latin typeface="Times New Roman" pitchFamily="18" charset="0"/>
                  <a:cs typeface="Times New Roman" pitchFamily="18" charset="0"/>
                </a:endParaRPr>
              </a:p>
              <a:p>
                <a:pPr algn="ctr"/>
                <a:endParaRPr lang="es-ES" sz="2000" dirty="0" smtClean="0">
                  <a:latin typeface="Times New Roman" pitchFamily="18" charset="0"/>
                  <a:cs typeface="Times New Roman" pitchFamily="18" charset="0"/>
                </a:endParaRPr>
              </a:p>
              <a:p>
                <a:pPr algn="ctr"/>
                <a14:m>
                  <m:oMath xmlns:m="http://schemas.openxmlformats.org/officeDocument/2006/math">
                    <m:sSub>
                      <m:sSubPr>
                        <m:ctrlPr>
                          <a:rPr lang="en-US" sz="2000" b="0" i="1" smtClean="0">
                            <a:latin typeface="Cambria Math" panose="02040503050406030204" pitchFamily="18" charset="0"/>
                            <a:cs typeface="Times New Roman" pitchFamily="18" charset="0"/>
                          </a:rPr>
                        </m:ctrlPr>
                      </m:sSubPr>
                      <m:e>
                        <m:r>
                          <a:rPr lang="en-US" sz="2000" b="0" i="1" smtClean="0">
                            <a:latin typeface="Cambria Math" panose="02040503050406030204" pitchFamily="18" charset="0"/>
                            <a:cs typeface="Times New Roman" pitchFamily="18" charset="0"/>
                          </a:rPr>
                          <m:t>𝑆</m:t>
                        </m:r>
                      </m:e>
                      <m:sub>
                        <m:r>
                          <a:rPr lang="en-US" sz="2000" b="0" i="1" smtClean="0">
                            <a:latin typeface="Cambria Math" panose="02040503050406030204" pitchFamily="18" charset="0"/>
                            <a:cs typeface="Times New Roman" pitchFamily="18" charset="0"/>
                          </a:rPr>
                          <m:t>𝑥</m:t>
                        </m:r>
                      </m:sub>
                    </m:sSub>
                    <m:r>
                      <a:rPr lang="en-US" sz="2000" b="0" i="1" smtClean="0">
                        <a:latin typeface="Cambria Math" panose="02040503050406030204" pitchFamily="18" charset="0"/>
                        <a:cs typeface="Times New Roman" pitchFamily="18" charset="0"/>
                      </a:rPr>
                      <m:t>=</m:t>
                    </m:r>
                    <m:rad>
                      <m:radPr>
                        <m:degHide m:val="on"/>
                        <m:ctrlPr>
                          <a:rPr lang="es-ES" sz="2000" i="1" smtClean="0">
                            <a:latin typeface="Cambria Math" panose="02040503050406030204" pitchFamily="18" charset="0"/>
                            <a:cs typeface="Times New Roman" pitchFamily="18" charset="0"/>
                          </a:rPr>
                        </m:ctrlPr>
                      </m:radPr>
                      <m:deg/>
                      <m:e>
                        <m:f>
                          <m:fPr>
                            <m:ctrlPr>
                              <a:rPr lang="en-US" sz="2000" i="1">
                                <a:latin typeface="Cambria Math" panose="02040503050406030204" pitchFamily="18" charset="0"/>
                                <a:cs typeface="Times New Roman" pitchFamily="18" charset="0"/>
                              </a:rPr>
                            </m:ctrlPr>
                          </m:fPr>
                          <m:num>
                            <m:nary>
                              <m:naryPr>
                                <m:chr m:val="∑"/>
                                <m:ctrlPr>
                                  <a:rPr lang="pt-BR" sz="2000" i="1">
                                    <a:latin typeface="Cambria Math" panose="02040503050406030204" pitchFamily="18" charset="0"/>
                                    <a:cs typeface="Times New Roman" pitchFamily="18" charset="0"/>
                                  </a:rPr>
                                </m:ctrlPr>
                              </m:naryPr>
                              <m:sub>
                                <m:r>
                                  <m:rPr>
                                    <m:brk m:alnAt="23"/>
                                  </m:rPr>
                                  <a:rPr lang="en-US" sz="2000" i="1">
                                    <a:latin typeface="Cambria Math" panose="02040503050406030204" pitchFamily="18" charset="0"/>
                                    <a:cs typeface="Times New Roman" pitchFamily="18" charset="0"/>
                                  </a:rPr>
                                  <m:t>𝑖</m:t>
                                </m:r>
                                <m:r>
                                  <a:rPr lang="pt-BR" sz="2000" i="1">
                                    <a:latin typeface="Cambria Math" panose="02040503050406030204" pitchFamily="18" charset="0"/>
                                    <a:cs typeface="Times New Roman" pitchFamily="18" charset="0"/>
                                  </a:rPr>
                                  <m:t>=0</m:t>
                                </m:r>
                              </m:sub>
                              <m:sup>
                                <m:r>
                                  <a:rPr lang="pt-BR" sz="2000" i="1">
                                    <a:latin typeface="Cambria Math" panose="02040503050406030204" pitchFamily="18" charset="0"/>
                                    <a:cs typeface="Times New Roman" pitchFamily="18" charset="0"/>
                                  </a:rPr>
                                  <m:t>𝑛</m:t>
                                </m:r>
                              </m:sup>
                              <m:e>
                                <m:sSup>
                                  <m:sSupPr>
                                    <m:ctrlPr>
                                      <a:rPr lang="en-US" sz="2000" i="1">
                                        <a:latin typeface="Cambria Math" panose="02040503050406030204" pitchFamily="18" charset="0"/>
                                        <a:cs typeface="Times New Roman" pitchFamily="18" charset="0"/>
                                      </a:rPr>
                                    </m:ctrlPr>
                                  </m:sSupPr>
                                  <m:e>
                                    <m:d>
                                      <m:dPr>
                                        <m:ctrlPr>
                                          <a:rPr lang="pt-BR" sz="2000" i="1">
                                            <a:latin typeface="Cambria Math" panose="02040503050406030204" pitchFamily="18" charset="0"/>
                                            <a:cs typeface="Times New Roman" pitchFamily="18" charset="0"/>
                                          </a:rPr>
                                        </m:ctrlPr>
                                      </m:dPr>
                                      <m:e>
                                        <m:sSub>
                                          <m:sSubPr>
                                            <m:ctrlPr>
                                              <a:rPr lang="pt-BR" sz="2000" i="1">
                                                <a:latin typeface="Cambria Math" panose="02040503050406030204" pitchFamily="18" charset="0"/>
                                                <a:cs typeface="Times New Roman" pitchFamily="18" charset="0"/>
                                              </a:rPr>
                                            </m:ctrlPr>
                                          </m:sSubPr>
                                          <m:e>
                                            <m:r>
                                              <a:rPr lang="en-US" sz="2000" i="1">
                                                <a:latin typeface="Cambria Math" panose="02040503050406030204" pitchFamily="18" charset="0"/>
                                                <a:cs typeface="Times New Roman" pitchFamily="18" charset="0"/>
                                              </a:rPr>
                                              <m:t>𝑥</m:t>
                                            </m:r>
                                          </m:e>
                                          <m:sub>
                                            <m:r>
                                              <a:rPr lang="en-US" sz="2000" i="1">
                                                <a:latin typeface="Cambria Math" panose="02040503050406030204" pitchFamily="18" charset="0"/>
                                                <a:cs typeface="Times New Roman" pitchFamily="18" charset="0"/>
                                              </a:rPr>
                                              <m:t>𝑖</m:t>
                                            </m:r>
                                          </m:sub>
                                        </m:sSub>
                                        <m:r>
                                          <a:rPr lang="en-US" sz="2000" i="1">
                                            <a:latin typeface="Cambria Math" panose="02040503050406030204" pitchFamily="18" charset="0"/>
                                            <a:cs typeface="Times New Roman" pitchFamily="18" charset="0"/>
                                          </a:rPr>
                                          <m:t>−</m:t>
                                        </m:r>
                                        <m:acc>
                                          <m:accPr>
                                            <m:chr m:val="̅"/>
                                            <m:ctrlPr>
                                              <a:rPr lang="en-US" sz="2000" i="1">
                                                <a:latin typeface="Cambria Math" panose="02040503050406030204" pitchFamily="18" charset="0"/>
                                                <a:cs typeface="Times New Roman" pitchFamily="18" charset="0"/>
                                              </a:rPr>
                                            </m:ctrlPr>
                                          </m:accPr>
                                          <m:e>
                                            <m:r>
                                              <a:rPr lang="en-US" sz="2000" i="1">
                                                <a:latin typeface="Cambria Math" panose="02040503050406030204" pitchFamily="18" charset="0"/>
                                                <a:cs typeface="Times New Roman" pitchFamily="18" charset="0"/>
                                              </a:rPr>
                                              <m:t>𝑥</m:t>
                                            </m:r>
                                          </m:e>
                                        </m:acc>
                                      </m:e>
                                    </m:d>
                                  </m:e>
                                  <m:sup>
                                    <m:r>
                                      <a:rPr lang="en-US" sz="2000" i="1">
                                        <a:latin typeface="Cambria Math" panose="02040503050406030204" pitchFamily="18" charset="0"/>
                                        <a:cs typeface="Times New Roman" pitchFamily="18" charset="0"/>
                                      </a:rPr>
                                      <m:t>2</m:t>
                                    </m:r>
                                  </m:sup>
                                </m:sSup>
                              </m:e>
                            </m:nary>
                          </m:num>
                          <m:den>
                            <m:r>
                              <a:rPr lang="en-US" sz="2000" i="1">
                                <a:latin typeface="Cambria Math" panose="02040503050406030204" pitchFamily="18" charset="0"/>
                                <a:cs typeface="Times New Roman" pitchFamily="18" charset="0"/>
                              </a:rPr>
                              <m:t>𝑛</m:t>
                            </m:r>
                            <m:r>
                              <a:rPr lang="en-US" sz="2000" i="1">
                                <a:latin typeface="Cambria Math" panose="02040503050406030204" pitchFamily="18" charset="0"/>
                                <a:cs typeface="Times New Roman" pitchFamily="18" charset="0"/>
                              </a:rPr>
                              <m:t>−1</m:t>
                            </m:r>
                          </m:den>
                        </m:f>
                      </m:e>
                    </m:rad>
                    <m:r>
                      <a:rPr lang="es-ES" sz="2000" i="1" smtClean="0">
                        <a:latin typeface="Cambria Math" panose="02040503050406030204" pitchFamily="18" charset="0"/>
                        <a:cs typeface="Times New Roman" pitchFamily="18" charset="0"/>
                      </a:rPr>
                      <m:t> </m:t>
                    </m:r>
                  </m:oMath>
                </a14:m>
                <a:r>
                  <a:rPr lang="es-ES" sz="2000" dirty="0" smtClean="0">
                    <a:latin typeface="Times New Roman" pitchFamily="18" charset="0"/>
                    <a:cs typeface="Times New Roman" pitchFamily="18" charset="0"/>
                  </a:rPr>
                  <a:t>            </a:t>
                </a:r>
                <a14:m>
                  <m:oMath xmlns:m="http://schemas.openxmlformats.org/officeDocument/2006/math">
                    <m:sSub>
                      <m:sSubPr>
                        <m:ctrlPr>
                          <a:rPr lang="en-US" sz="2000" i="1">
                            <a:latin typeface="Cambria Math" panose="02040503050406030204" pitchFamily="18" charset="0"/>
                            <a:cs typeface="Times New Roman" pitchFamily="18" charset="0"/>
                          </a:rPr>
                        </m:ctrlPr>
                      </m:sSubPr>
                      <m:e>
                        <m:r>
                          <a:rPr lang="en-US" sz="2000" i="1">
                            <a:latin typeface="Cambria Math" panose="02040503050406030204" pitchFamily="18" charset="0"/>
                            <a:cs typeface="Times New Roman" pitchFamily="18" charset="0"/>
                          </a:rPr>
                          <m:t>𝑆</m:t>
                        </m:r>
                      </m:e>
                      <m:sub>
                        <m:r>
                          <a:rPr lang="en-US" sz="2000" b="0" i="1" smtClean="0">
                            <a:latin typeface="Cambria Math" panose="02040503050406030204" pitchFamily="18" charset="0"/>
                            <a:cs typeface="Times New Roman" pitchFamily="18" charset="0"/>
                          </a:rPr>
                          <m:t>𝑦</m:t>
                        </m:r>
                      </m:sub>
                    </m:sSub>
                    <m:r>
                      <a:rPr lang="en-US" sz="2000" i="1">
                        <a:latin typeface="Cambria Math" panose="02040503050406030204" pitchFamily="18" charset="0"/>
                        <a:cs typeface="Times New Roman" pitchFamily="18" charset="0"/>
                      </a:rPr>
                      <m:t>=</m:t>
                    </m:r>
                    <m:rad>
                      <m:radPr>
                        <m:degHide m:val="on"/>
                        <m:ctrlPr>
                          <a:rPr lang="es-ES" sz="2000" i="1">
                            <a:latin typeface="Cambria Math" panose="02040503050406030204" pitchFamily="18" charset="0"/>
                            <a:cs typeface="Times New Roman" pitchFamily="18" charset="0"/>
                          </a:rPr>
                        </m:ctrlPr>
                      </m:radPr>
                      <m:deg/>
                      <m:e>
                        <m:f>
                          <m:fPr>
                            <m:ctrlPr>
                              <a:rPr lang="en-US" sz="2000" i="1">
                                <a:latin typeface="Cambria Math" panose="02040503050406030204" pitchFamily="18" charset="0"/>
                                <a:cs typeface="Times New Roman" pitchFamily="18" charset="0"/>
                              </a:rPr>
                            </m:ctrlPr>
                          </m:fPr>
                          <m:num>
                            <m:nary>
                              <m:naryPr>
                                <m:chr m:val="∑"/>
                                <m:ctrlPr>
                                  <a:rPr lang="pt-BR" sz="2000" i="1">
                                    <a:latin typeface="Cambria Math" panose="02040503050406030204" pitchFamily="18" charset="0"/>
                                    <a:cs typeface="Times New Roman" pitchFamily="18" charset="0"/>
                                  </a:rPr>
                                </m:ctrlPr>
                              </m:naryPr>
                              <m:sub>
                                <m:r>
                                  <m:rPr>
                                    <m:brk m:alnAt="23"/>
                                  </m:rPr>
                                  <a:rPr lang="en-US" sz="2000" i="1">
                                    <a:latin typeface="Cambria Math" panose="02040503050406030204" pitchFamily="18" charset="0"/>
                                    <a:cs typeface="Times New Roman" pitchFamily="18" charset="0"/>
                                  </a:rPr>
                                  <m:t>𝑖</m:t>
                                </m:r>
                                <m:r>
                                  <a:rPr lang="pt-BR" sz="2000" i="1">
                                    <a:latin typeface="Cambria Math" panose="02040503050406030204" pitchFamily="18" charset="0"/>
                                    <a:cs typeface="Times New Roman" pitchFamily="18" charset="0"/>
                                  </a:rPr>
                                  <m:t>=0</m:t>
                                </m:r>
                              </m:sub>
                              <m:sup>
                                <m:r>
                                  <a:rPr lang="pt-BR" sz="2000" i="1">
                                    <a:latin typeface="Cambria Math" panose="02040503050406030204" pitchFamily="18" charset="0"/>
                                    <a:cs typeface="Times New Roman" pitchFamily="18" charset="0"/>
                                  </a:rPr>
                                  <m:t>𝑛</m:t>
                                </m:r>
                              </m:sup>
                              <m:e>
                                <m:sSup>
                                  <m:sSupPr>
                                    <m:ctrlPr>
                                      <a:rPr lang="en-US" sz="2000" i="1">
                                        <a:latin typeface="Cambria Math" panose="02040503050406030204" pitchFamily="18" charset="0"/>
                                        <a:cs typeface="Times New Roman" pitchFamily="18" charset="0"/>
                                      </a:rPr>
                                    </m:ctrlPr>
                                  </m:sSupPr>
                                  <m:e>
                                    <m:d>
                                      <m:dPr>
                                        <m:ctrlPr>
                                          <a:rPr lang="pt-BR" sz="2000" i="1">
                                            <a:latin typeface="Cambria Math" panose="02040503050406030204" pitchFamily="18" charset="0"/>
                                            <a:cs typeface="Times New Roman" pitchFamily="18" charset="0"/>
                                          </a:rPr>
                                        </m:ctrlPr>
                                      </m:dPr>
                                      <m:e>
                                        <m:sSub>
                                          <m:sSubPr>
                                            <m:ctrlPr>
                                              <a:rPr lang="pt-BR" sz="2000" i="1" smtClean="0">
                                                <a:latin typeface="Cambria Math" panose="02040503050406030204" pitchFamily="18" charset="0"/>
                                                <a:cs typeface="Times New Roman" pitchFamily="18" charset="0"/>
                                              </a:rPr>
                                            </m:ctrlPr>
                                          </m:sSubPr>
                                          <m:e>
                                            <m:r>
                                              <a:rPr lang="en-US" sz="2000" b="0" i="1" smtClean="0">
                                                <a:latin typeface="Cambria Math" panose="02040503050406030204" pitchFamily="18" charset="0"/>
                                                <a:cs typeface="Times New Roman" pitchFamily="18" charset="0"/>
                                              </a:rPr>
                                              <m:t>𝑦</m:t>
                                            </m:r>
                                          </m:e>
                                          <m:sub>
                                            <m:r>
                                              <a:rPr lang="en-US" sz="2000" i="1">
                                                <a:latin typeface="Cambria Math" panose="02040503050406030204" pitchFamily="18" charset="0"/>
                                                <a:cs typeface="Times New Roman" pitchFamily="18" charset="0"/>
                                              </a:rPr>
                                              <m:t>𝑖</m:t>
                                            </m:r>
                                          </m:sub>
                                        </m:sSub>
                                        <m:r>
                                          <a:rPr lang="en-US" sz="2000" i="1">
                                            <a:latin typeface="Cambria Math" panose="02040503050406030204" pitchFamily="18" charset="0"/>
                                            <a:cs typeface="Times New Roman" pitchFamily="18" charset="0"/>
                                          </a:rPr>
                                          <m:t>−</m:t>
                                        </m:r>
                                        <m:acc>
                                          <m:accPr>
                                            <m:chr m:val="̅"/>
                                            <m:ctrlPr>
                                              <a:rPr lang="en-US" sz="2000" i="1">
                                                <a:latin typeface="Cambria Math" panose="02040503050406030204" pitchFamily="18" charset="0"/>
                                                <a:cs typeface="Times New Roman" pitchFamily="18" charset="0"/>
                                              </a:rPr>
                                            </m:ctrlPr>
                                          </m:accPr>
                                          <m:e>
                                            <m:r>
                                              <a:rPr lang="en-US" sz="2000" b="0" i="1" smtClean="0">
                                                <a:latin typeface="Cambria Math" panose="02040503050406030204" pitchFamily="18" charset="0"/>
                                                <a:cs typeface="Times New Roman" pitchFamily="18" charset="0"/>
                                              </a:rPr>
                                              <m:t>𝑦</m:t>
                                            </m:r>
                                          </m:e>
                                        </m:acc>
                                      </m:e>
                                    </m:d>
                                  </m:e>
                                  <m:sup>
                                    <m:r>
                                      <a:rPr lang="en-US" sz="2000" i="1">
                                        <a:latin typeface="Cambria Math" panose="02040503050406030204" pitchFamily="18" charset="0"/>
                                        <a:cs typeface="Times New Roman" pitchFamily="18" charset="0"/>
                                      </a:rPr>
                                      <m:t>2</m:t>
                                    </m:r>
                                  </m:sup>
                                </m:sSup>
                              </m:e>
                            </m:nary>
                          </m:num>
                          <m:den>
                            <m:r>
                              <a:rPr lang="en-US" sz="2000" i="1">
                                <a:latin typeface="Cambria Math" panose="02040503050406030204" pitchFamily="18" charset="0"/>
                                <a:cs typeface="Times New Roman" pitchFamily="18" charset="0"/>
                              </a:rPr>
                              <m:t>𝑛</m:t>
                            </m:r>
                            <m:r>
                              <a:rPr lang="en-US" sz="2000" i="1">
                                <a:latin typeface="Cambria Math" panose="02040503050406030204" pitchFamily="18" charset="0"/>
                                <a:cs typeface="Times New Roman" pitchFamily="18" charset="0"/>
                              </a:rPr>
                              <m:t>−1</m:t>
                            </m:r>
                          </m:den>
                        </m:f>
                      </m:e>
                    </m:rad>
                  </m:oMath>
                </a14:m>
                <a:endParaRPr lang="es-ES" sz="2000" dirty="0">
                  <a:latin typeface="Times New Roman" pitchFamily="18" charset="0"/>
                  <a:cs typeface="Times New Roman" pitchFamily="18" charset="0"/>
                </a:endParaRPr>
              </a:p>
            </p:txBody>
          </p:sp>
        </mc:Choice>
        <mc:Fallback xmlns="">
          <p:sp>
            <p:nvSpPr>
              <p:cNvPr id="4" name="Rectangle 3"/>
              <p:cNvSpPr txBox="1">
                <a:spLocks noRot="1" noChangeAspect="1" noMove="1" noResize="1" noEditPoints="1" noAdjustHandles="1" noChangeArrowheads="1" noChangeShapeType="1" noTextEdit="1"/>
              </p:cNvSpPr>
              <p:nvPr/>
            </p:nvSpPr>
            <p:spPr>
              <a:xfrm>
                <a:off x="428596" y="1357298"/>
                <a:ext cx="8358246" cy="5357826"/>
              </a:xfrm>
              <a:prstGeom prst="rect">
                <a:avLst/>
              </a:prstGeom>
              <a:blipFill rotWithShape="0">
                <a:blip r:embed="rId2"/>
                <a:stretch>
                  <a:fillRect l="-1094" t="-796" r="-1167"/>
                </a:stretch>
              </a:blipFill>
            </p:spPr>
            <p:txBody>
              <a:bodyPr/>
              <a:lstStyle/>
              <a:p>
                <a:r>
                  <a:rPr lang="es-CO">
                    <a:noFill/>
                  </a:rPr>
                  <a:t> </a:t>
                </a:r>
              </a:p>
            </p:txBody>
          </p:sp>
        </mc:Fallback>
      </mc:AlternateContent>
      <p:sp>
        <p:nvSpPr>
          <p:cNvPr id="13"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ES" sz="4000" dirty="0" smtClean="0">
                <a:effectLst>
                  <a:outerShdw blurRad="38100" dist="38100" dir="2700000" algn="tl">
                    <a:srgbClr val="000000">
                      <a:alpha val="43137"/>
                    </a:srgbClr>
                  </a:outerShdw>
                </a:effectLst>
                <a:latin typeface="Times New Roman" pitchFamily="18" charset="0"/>
                <a:cs typeface="Times New Roman" pitchFamily="18" charset="0"/>
              </a:rPr>
              <a:t>Medidas de asociación</a:t>
            </a:r>
            <a:endParaRPr lang="es-ES" sz="28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Right Arrow 1"/>
          <p:cNvSpPr/>
          <p:nvPr/>
        </p:nvSpPr>
        <p:spPr>
          <a:xfrm>
            <a:off x="3929449" y="4621427"/>
            <a:ext cx="2150075" cy="156519"/>
          </a:xfrm>
          <a:prstGeom prst="rightArrow">
            <a:avLst/>
          </a:prstGeom>
          <a:gradFill flip="none" rotWithShape="1">
            <a:gsLst>
              <a:gs pos="0">
                <a:schemeClr val="accent5"/>
              </a:gs>
              <a:gs pos="100000">
                <a:schemeClr val="accent5">
                  <a:alpha val="74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smtClean="0"/>
          </a:p>
        </p:txBody>
      </p:sp>
      <p:sp>
        <p:nvSpPr>
          <p:cNvPr id="3" name="TextBox 2"/>
          <p:cNvSpPr txBox="1"/>
          <p:nvPr/>
        </p:nvSpPr>
        <p:spPr>
          <a:xfrm>
            <a:off x="6227805" y="4515020"/>
            <a:ext cx="1392195" cy="369332"/>
          </a:xfrm>
          <a:prstGeom prst="rect">
            <a:avLst/>
          </a:prstGeom>
          <a:noFill/>
        </p:spPr>
        <p:txBody>
          <a:bodyPr wrap="square" rtlCol="0">
            <a:spAutoFit/>
          </a:bodyPr>
          <a:lstStyle/>
          <a:p>
            <a:r>
              <a:rPr lang="en-US" dirty="0" err="1" smtClean="0"/>
              <a:t>Covarianza</a:t>
            </a:r>
            <a:endParaRPr lang="es-CO" dirty="0"/>
          </a:p>
        </p:txBody>
      </p:sp>
    </p:spTree>
    <p:extLst>
      <p:ext uri="{BB962C8B-B14F-4D97-AF65-F5344CB8AC3E}">
        <p14:creationId xmlns:p14="http://schemas.microsoft.com/office/powerpoint/2010/main" val="1431721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8596" y="1357298"/>
            <a:ext cx="8358246" cy="5357826"/>
          </a:xfrm>
          <a:prstGeom prst="rect">
            <a:avLst/>
          </a:prstGeom>
        </p:spPr>
        <p:txBody>
          <a:bodyPr vert="horz" lIns="91440" tIns="45720" rIns="91440" bIns="45720" rtlCol="0">
            <a:normAutofit/>
          </a:bodyPr>
          <a:lstStyle/>
          <a:p>
            <a:pPr algn="ctr"/>
            <a:r>
              <a:rPr lang="es-CO" sz="2400" b="1" u="sng" dirty="0"/>
              <a:t> C</a:t>
            </a:r>
            <a:r>
              <a:rPr lang="es-CO" sz="2400" b="1" u="sng" dirty="0" smtClean="0"/>
              <a:t>orrelación de Pearson</a:t>
            </a:r>
            <a:r>
              <a:rPr lang="es-CO" sz="2400" dirty="0"/>
              <a:t> </a:t>
            </a:r>
            <a:endParaRPr lang="es-CO" sz="2400" dirty="0" smtClean="0"/>
          </a:p>
          <a:p>
            <a:pPr algn="just"/>
            <a:endParaRPr lang="es-ES" sz="2400" dirty="0" smtClean="0">
              <a:latin typeface="Times New Roman" pitchFamily="18" charset="0"/>
              <a:cs typeface="Times New Roman" pitchFamily="18" charset="0"/>
            </a:endParaRPr>
          </a:p>
          <a:p>
            <a:pPr algn="ctr"/>
            <a:endParaRPr lang="es-ES" sz="2000" dirty="0" smtClean="0">
              <a:latin typeface="Times New Roman" pitchFamily="18" charset="0"/>
              <a:cs typeface="Times New Roman" pitchFamily="18" charset="0"/>
            </a:endParaRPr>
          </a:p>
          <a:p>
            <a:pPr algn="ctr"/>
            <a:endParaRPr lang="es-ES" sz="2000" dirty="0" smtClean="0">
              <a:latin typeface="Times New Roman" pitchFamily="18" charset="0"/>
              <a:cs typeface="Times New Roman" pitchFamily="18" charset="0"/>
            </a:endParaRPr>
          </a:p>
          <a:p>
            <a:pPr algn="ctr"/>
            <a:endParaRPr lang="es-ES" sz="2000" dirty="0">
              <a:latin typeface="Times New Roman" pitchFamily="18" charset="0"/>
              <a:cs typeface="Times New Roman" pitchFamily="18" charset="0"/>
            </a:endParaRPr>
          </a:p>
        </p:txBody>
      </p:sp>
      <p:sp>
        <p:nvSpPr>
          <p:cNvPr id="13"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ES" sz="4000" dirty="0" smtClean="0">
                <a:effectLst>
                  <a:outerShdw blurRad="38100" dist="38100" dir="2700000" algn="tl">
                    <a:srgbClr val="000000">
                      <a:alpha val="43137"/>
                    </a:srgbClr>
                  </a:outerShdw>
                </a:effectLst>
                <a:latin typeface="Times New Roman" pitchFamily="18" charset="0"/>
                <a:cs typeface="Times New Roman" pitchFamily="18" charset="0"/>
              </a:rPr>
              <a:t>Medidas de asociación</a:t>
            </a:r>
            <a:endParaRPr lang="es-ES" sz="28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20" y="2126263"/>
            <a:ext cx="7285282" cy="4085067"/>
          </a:xfrm>
          <a:prstGeom prst="rect">
            <a:avLst/>
          </a:prstGeom>
        </p:spPr>
      </p:pic>
    </p:spTree>
    <p:extLst>
      <p:ext uri="{BB962C8B-B14F-4D97-AF65-F5344CB8AC3E}">
        <p14:creationId xmlns:p14="http://schemas.microsoft.com/office/powerpoint/2010/main" val="3530503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22147"/>
            <a:ext cx="6858000" cy="689961"/>
          </a:xfrm>
        </p:spPr>
        <p:txBody>
          <a:bodyPr/>
          <a:lstStyle/>
          <a:p>
            <a:r>
              <a:rPr lang="en-US" dirty="0" err="1" smtClean="0">
                <a:solidFill>
                  <a:schemeClr val="tx1"/>
                </a:solidFill>
              </a:rPr>
              <a:t>Prueba</a:t>
            </a:r>
            <a:r>
              <a:rPr lang="en-US" dirty="0" smtClean="0">
                <a:solidFill>
                  <a:schemeClr val="tx1"/>
                </a:solidFill>
              </a:rPr>
              <a:t> de </a:t>
            </a:r>
            <a:r>
              <a:rPr lang="en-US" dirty="0" err="1" smtClean="0">
                <a:solidFill>
                  <a:schemeClr val="tx1"/>
                </a:solidFill>
              </a:rPr>
              <a:t>Hipotesis</a:t>
            </a:r>
            <a:endParaRPr lang="es-CO" dirty="0">
              <a:solidFill>
                <a:schemeClr val="tx1"/>
              </a:solidFill>
            </a:endParaRPr>
          </a:p>
        </p:txBody>
      </p:sp>
      <p:sp>
        <p:nvSpPr>
          <p:cNvPr id="3" name="Subtitle 2"/>
          <p:cNvSpPr>
            <a:spLocks noGrp="1"/>
          </p:cNvSpPr>
          <p:nvPr>
            <p:ph type="subTitle" idx="1"/>
          </p:nvPr>
        </p:nvSpPr>
        <p:spPr>
          <a:xfrm>
            <a:off x="329514" y="1210961"/>
            <a:ext cx="8575589" cy="5461687"/>
          </a:xfrm>
        </p:spPr>
        <p:txBody>
          <a:bodyPr/>
          <a:lstStyle/>
          <a:p>
            <a:pPr algn="just"/>
            <a:endParaRPr lang="es-CO" dirty="0" smtClean="0"/>
          </a:p>
          <a:p>
            <a:pPr algn="just"/>
            <a:r>
              <a:rPr lang="es-CO" dirty="0" smtClean="0"/>
              <a:t>Es </a:t>
            </a:r>
            <a:r>
              <a:rPr lang="es-CO" dirty="0"/>
              <a:t>un procedimiento para, a partir de una muestra aleatoria y significativa, </a:t>
            </a:r>
            <a:r>
              <a:rPr lang="es-CO" b="1" dirty="0"/>
              <a:t>extraer conclusiones</a:t>
            </a:r>
            <a:r>
              <a:rPr lang="es-CO" dirty="0"/>
              <a:t> que permitan </a:t>
            </a:r>
            <a:r>
              <a:rPr lang="es-CO" b="1" dirty="0"/>
              <a:t>aceptar o rechazar una hipótesis</a:t>
            </a:r>
            <a:r>
              <a:rPr lang="es-CO" dirty="0"/>
              <a:t> previamente emitida sobre el valor de un parámetro desconocido de una población</a:t>
            </a:r>
            <a:r>
              <a:rPr lang="es-CO" dirty="0" smtClean="0"/>
              <a:t>.</a:t>
            </a:r>
          </a:p>
          <a:p>
            <a:pPr algn="just"/>
            <a:endParaRPr lang="en-US" dirty="0"/>
          </a:p>
          <a:p>
            <a:r>
              <a:rPr lang="es-CO" dirty="0" smtClean="0"/>
              <a:t>La </a:t>
            </a:r>
            <a:r>
              <a:rPr lang="es-CO" dirty="0"/>
              <a:t>hipótesis emitida se designa por </a:t>
            </a:r>
            <a:r>
              <a:rPr lang="es-CO" b="1" dirty="0"/>
              <a:t>H</a:t>
            </a:r>
            <a:r>
              <a:rPr lang="es-CO" b="1" baseline="-25000" dirty="0"/>
              <a:t>0 </a:t>
            </a:r>
            <a:r>
              <a:rPr lang="es-CO" dirty="0"/>
              <a:t>y se llama hipótesis nula.</a:t>
            </a:r>
          </a:p>
          <a:p>
            <a:endParaRPr lang="es-CO" dirty="0" smtClean="0"/>
          </a:p>
          <a:p>
            <a:r>
              <a:rPr lang="es-CO" dirty="0" smtClean="0"/>
              <a:t>La </a:t>
            </a:r>
            <a:r>
              <a:rPr lang="es-CO" dirty="0"/>
              <a:t>hipótesis contraria se designa por </a:t>
            </a:r>
            <a:r>
              <a:rPr lang="es-CO" b="1" dirty="0"/>
              <a:t>H</a:t>
            </a:r>
            <a:r>
              <a:rPr lang="es-CO" b="1" baseline="-25000" dirty="0"/>
              <a:t>1</a:t>
            </a:r>
            <a:r>
              <a:rPr lang="es-CO" dirty="0"/>
              <a:t> y se llama hipótesis alternativa</a:t>
            </a:r>
            <a:r>
              <a:rPr lang="es-CO" dirty="0" smtClean="0"/>
              <a:t>.</a:t>
            </a:r>
          </a:p>
          <a:p>
            <a:endParaRPr lang="en-US" dirty="0"/>
          </a:p>
          <a:p>
            <a:pPr algn="l"/>
            <a:r>
              <a:rPr lang="en-US" b="1" dirty="0" smtClean="0"/>
              <a:t>Para </a:t>
            </a:r>
            <a:r>
              <a:rPr lang="en-US" b="1" dirty="0" err="1" smtClean="0"/>
              <a:t>concluir</a:t>
            </a:r>
            <a:r>
              <a:rPr lang="en-US" b="1" dirty="0" smtClean="0"/>
              <a:t> con el valor-p.</a:t>
            </a:r>
          </a:p>
          <a:p>
            <a:pPr algn="l"/>
            <a:endParaRPr lang="en-US" dirty="0" smtClean="0"/>
          </a:p>
          <a:p>
            <a:pPr algn="l"/>
            <a:r>
              <a:rPr lang="en-US" dirty="0" err="1" smtClean="0"/>
              <a:t>Nivel</a:t>
            </a:r>
            <a:r>
              <a:rPr lang="en-US" dirty="0" smtClean="0"/>
              <a:t> de </a:t>
            </a:r>
            <a:r>
              <a:rPr lang="en-US" dirty="0" err="1" smtClean="0"/>
              <a:t>Confianza</a:t>
            </a:r>
            <a:r>
              <a:rPr lang="en-US" dirty="0" smtClean="0"/>
              <a:t>= 1 - </a:t>
            </a:r>
            <a:r>
              <a:rPr lang="en-US" dirty="0">
                <a:latin typeface="Amienne" panose="04000508060000020003" pitchFamily="82" charset="0"/>
              </a:rPr>
              <a:t> </a:t>
            </a:r>
            <a:r>
              <a:rPr lang="el-GR" dirty="0"/>
              <a:t>α</a:t>
            </a:r>
            <a:r>
              <a:rPr lang="en-US" dirty="0"/>
              <a:t> </a:t>
            </a:r>
            <a:r>
              <a:rPr lang="en-US" dirty="0" smtClean="0"/>
              <a:t>.</a:t>
            </a:r>
          </a:p>
          <a:p>
            <a:pPr algn="l"/>
            <a:r>
              <a:rPr lang="el-GR" dirty="0" smtClean="0"/>
              <a:t>α</a:t>
            </a:r>
            <a:r>
              <a:rPr lang="en-US" dirty="0" smtClean="0"/>
              <a:t> = </a:t>
            </a:r>
            <a:r>
              <a:rPr lang="en-US" dirty="0" err="1" smtClean="0"/>
              <a:t>Significancia</a:t>
            </a:r>
            <a:r>
              <a:rPr lang="en-US" smtClean="0"/>
              <a:t> </a:t>
            </a:r>
            <a:endParaRPr lang="en-US" dirty="0"/>
          </a:p>
          <a:p>
            <a:pPr marL="285750" indent="-285750" algn="l">
              <a:buFont typeface="Arial" panose="020B0604020202020204" pitchFamily="34" charset="0"/>
              <a:buChar char="•"/>
            </a:pPr>
            <a:r>
              <a:rPr lang="en-US" dirty="0" smtClean="0"/>
              <a:t>Si el Valor- p ≤ </a:t>
            </a:r>
            <a:r>
              <a:rPr lang="en-US" dirty="0" smtClean="0">
                <a:latin typeface="Amienne" panose="04000508060000020003" pitchFamily="82" charset="0"/>
              </a:rPr>
              <a:t> </a:t>
            </a:r>
            <a:r>
              <a:rPr lang="el-GR" dirty="0" smtClean="0"/>
              <a:t>α</a:t>
            </a:r>
            <a:r>
              <a:rPr lang="en-US" dirty="0" smtClean="0"/>
              <a:t> se </a:t>
            </a:r>
            <a:r>
              <a:rPr lang="en-US" dirty="0" err="1" smtClean="0"/>
              <a:t>rechaza</a:t>
            </a:r>
            <a:r>
              <a:rPr lang="en-US" dirty="0" smtClean="0"/>
              <a:t> Ho.</a:t>
            </a:r>
            <a:endParaRPr lang="es-CO" dirty="0"/>
          </a:p>
          <a:p>
            <a:pPr marL="285750" indent="-285750" algn="just">
              <a:buFont typeface="Arial" panose="020B0604020202020204" pitchFamily="34" charset="0"/>
              <a:buChar char="•"/>
            </a:pPr>
            <a:r>
              <a:rPr lang="en-US" dirty="0" smtClean="0"/>
              <a:t>Si el Valor- p &gt; </a:t>
            </a:r>
            <a:r>
              <a:rPr lang="el-GR" dirty="0" smtClean="0"/>
              <a:t>α</a:t>
            </a:r>
            <a:r>
              <a:rPr lang="en-US" dirty="0" smtClean="0"/>
              <a:t>  no se </a:t>
            </a:r>
            <a:r>
              <a:rPr lang="en-US" dirty="0" err="1" smtClean="0"/>
              <a:t>rechaza</a:t>
            </a:r>
            <a:r>
              <a:rPr lang="en-US" dirty="0" smtClean="0"/>
              <a:t> Ho.</a:t>
            </a:r>
            <a:endParaRPr lang="es-CO" dirty="0"/>
          </a:p>
        </p:txBody>
      </p:sp>
    </p:spTree>
    <p:extLst>
      <p:ext uri="{BB962C8B-B14F-4D97-AF65-F5344CB8AC3E}">
        <p14:creationId xmlns:p14="http://schemas.microsoft.com/office/powerpoint/2010/main" val="831263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305367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004" y="4396432"/>
            <a:ext cx="2171700" cy="800100"/>
          </a:xfrm>
          <a:prstGeom prst="rect">
            <a:avLst/>
          </a:prstGeom>
        </p:spPr>
      </p:pic>
    </p:spTree>
    <p:extLst>
      <p:ext uri="{BB962C8B-B14F-4D97-AF65-F5344CB8AC3E}">
        <p14:creationId xmlns:p14="http://schemas.microsoft.com/office/powerpoint/2010/main" val="2519876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p:cNvSpPr txBox="1">
            <a:spLocks noChangeArrowheads="1"/>
          </p:cNvSpPr>
          <p:nvPr/>
        </p:nvSpPr>
        <p:spPr>
          <a:xfrm>
            <a:off x="428596" y="1214422"/>
            <a:ext cx="8229600" cy="5257800"/>
          </a:xfrm>
          <a:prstGeom prst="rect">
            <a:avLst/>
          </a:prstGeom>
        </p:spPr>
        <p:txBody>
          <a:bodyPr vert="horz" lIns="91440" tIns="45720" rIns="91440" bIns="45720" rtlCol="0">
            <a:normAutofit/>
          </a:bodyPr>
          <a:lstStyle/>
          <a:p>
            <a:pPr algn="just">
              <a:spcBef>
                <a:spcPct val="20000"/>
              </a:spcBef>
              <a:defRPr/>
            </a:pPr>
            <a:r>
              <a:rPr lang="es-CO" sz="2000" b="1" dirty="0" smtClean="0">
                <a:latin typeface="Times New Roman" pitchFamily="18" charset="0"/>
                <a:cs typeface="Times New Roman" pitchFamily="18" charset="0"/>
              </a:rPr>
              <a:t>Ejemplo</a:t>
            </a:r>
          </a:p>
          <a:p>
            <a:pPr lvl="0">
              <a:spcBef>
                <a:spcPct val="20000"/>
              </a:spcBef>
              <a:defRPr/>
            </a:pPr>
            <a:r>
              <a:rPr lang="es-ES" sz="2000" dirty="0" smtClean="0">
                <a:latin typeface="Times New Roman" pitchFamily="18" charset="0"/>
                <a:cs typeface="Times New Roman" pitchFamily="18" charset="0"/>
              </a:rPr>
              <a:t>Sean 2, 3, 2, 2, 2, 3, 1, 3, 3, 4 una muestra de tamaño </a:t>
            </a:r>
            <a:r>
              <a:rPr lang="es-ES" sz="2000" i="1" dirty="0" smtClean="0">
                <a:latin typeface="Times New Roman" pitchFamily="18" charset="0"/>
                <a:cs typeface="Times New Roman" pitchFamily="18" charset="0"/>
              </a:rPr>
              <a:t>n=</a:t>
            </a:r>
            <a:r>
              <a:rPr lang="es-ES" sz="2000" dirty="0" smtClean="0">
                <a:latin typeface="Times New Roman" pitchFamily="18" charset="0"/>
                <a:cs typeface="Times New Roman" pitchFamily="18" charset="0"/>
              </a:rPr>
              <a:t>10</a:t>
            </a:r>
          </a:p>
          <a:p>
            <a:pPr lvl="0">
              <a:spcBef>
                <a:spcPct val="20000"/>
              </a:spcBef>
              <a:defRPr/>
            </a:pPr>
            <a:r>
              <a:rPr lang="es-ES" sz="2000" b="1" dirty="0" smtClean="0">
                <a:latin typeface="Times New Roman" pitchFamily="18" charset="0"/>
                <a:cs typeface="Times New Roman" pitchFamily="18" charset="0"/>
              </a:rPr>
              <a:t>1. ¿Cuál es la media del conjunto de datos?</a:t>
            </a:r>
          </a:p>
          <a:p>
            <a:pPr lvl="0">
              <a:spcBef>
                <a:spcPct val="20000"/>
              </a:spcBef>
              <a:defRPr/>
            </a:pPr>
            <a:endParaRPr lang="es-ES" sz="2000" b="1" dirty="0" smtClean="0">
              <a:latin typeface="Times New Roman" pitchFamily="18" charset="0"/>
              <a:cs typeface="Times New Roman" pitchFamily="18" charset="0"/>
            </a:endParaRPr>
          </a:p>
          <a:p>
            <a:pPr lvl="0">
              <a:spcBef>
                <a:spcPct val="20000"/>
              </a:spcBef>
              <a:defRPr/>
            </a:pPr>
            <a:endParaRPr lang="es-ES" sz="2000" b="1" dirty="0" smtClean="0">
              <a:latin typeface="Times New Roman" pitchFamily="18" charset="0"/>
              <a:cs typeface="Times New Roman" pitchFamily="18" charset="0"/>
            </a:endParaRPr>
          </a:p>
          <a:p>
            <a:pPr lvl="0">
              <a:spcBef>
                <a:spcPct val="20000"/>
              </a:spcBef>
              <a:defRPr/>
            </a:pPr>
            <a:endParaRPr lang="es-ES" sz="2000" dirty="0" smtClean="0">
              <a:latin typeface="Times New Roman" pitchFamily="18" charset="0"/>
              <a:cs typeface="Times New Roman" pitchFamily="18" charset="0"/>
            </a:endParaRPr>
          </a:p>
          <a:p>
            <a:pPr lvl="0">
              <a:spcBef>
                <a:spcPct val="20000"/>
              </a:spcBef>
              <a:defRPr/>
            </a:pPr>
            <a:r>
              <a:rPr lang="es-ES" sz="2000" b="1" dirty="0" smtClean="0">
                <a:latin typeface="Times New Roman" pitchFamily="18" charset="0"/>
                <a:cs typeface="Times New Roman" pitchFamily="18" charset="0"/>
              </a:rPr>
              <a:t>2. Si la muestra se presenta en un cuadro de frecuencias:</a:t>
            </a:r>
          </a:p>
        </p:txBody>
      </p:sp>
      <p:graphicFrame>
        <p:nvGraphicFramePr>
          <p:cNvPr id="12" name="11 Tabla"/>
          <p:cNvGraphicFramePr>
            <a:graphicFrameLocks noGrp="1"/>
          </p:cNvGraphicFramePr>
          <p:nvPr/>
        </p:nvGraphicFramePr>
        <p:xfrm>
          <a:off x="571472" y="3895648"/>
          <a:ext cx="1415245" cy="2462310"/>
        </p:xfrm>
        <a:graphic>
          <a:graphicData uri="http://schemas.openxmlformats.org/drawingml/2006/table">
            <a:tbl>
              <a:tblPr firstRow="1" bandRow="1">
                <a:tableStyleId>{5C22544A-7EE6-4342-B048-85BDC9FD1C3A}</a:tableStyleId>
              </a:tblPr>
              <a:tblGrid>
                <a:gridCol w="432490">
                  <a:extLst>
                    <a:ext uri="{9D8B030D-6E8A-4147-A177-3AD203B41FA5}">
                      <a16:colId xmlns:a16="http://schemas.microsoft.com/office/drawing/2014/main" val="20000"/>
                    </a:ext>
                  </a:extLst>
                </a:gridCol>
                <a:gridCol w="494274">
                  <a:extLst>
                    <a:ext uri="{9D8B030D-6E8A-4147-A177-3AD203B41FA5}">
                      <a16:colId xmlns:a16="http://schemas.microsoft.com/office/drawing/2014/main" val="20001"/>
                    </a:ext>
                  </a:extLst>
                </a:gridCol>
                <a:gridCol w="488481">
                  <a:extLst>
                    <a:ext uri="{9D8B030D-6E8A-4147-A177-3AD203B41FA5}">
                      <a16:colId xmlns:a16="http://schemas.microsoft.com/office/drawing/2014/main" val="20002"/>
                    </a:ext>
                  </a:extLst>
                </a:gridCol>
              </a:tblGrid>
              <a:tr h="393626">
                <a:tc>
                  <a:txBody>
                    <a:bodyPr/>
                    <a:lstStyle/>
                    <a:p>
                      <a:pPr algn="ctr"/>
                      <a:r>
                        <a:rPr lang="es-CO" sz="2000" i="1" dirty="0" smtClean="0">
                          <a:latin typeface="Times New Roman" pitchFamily="18" charset="0"/>
                          <a:cs typeface="Times New Roman" pitchFamily="18" charset="0"/>
                        </a:rPr>
                        <a:t>x</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n</a:t>
                      </a:r>
                      <a:r>
                        <a:rPr lang="es-CO" sz="2000" i="1" baseline="-25000" dirty="0" smtClean="0">
                          <a:latin typeface="Times New Roman" pitchFamily="18" charset="0"/>
                          <a:cs typeface="Times New Roman" pitchFamily="18" charset="0"/>
                        </a:rPr>
                        <a:t>i</a:t>
                      </a:r>
                      <a:endParaRPr lang="es-CO" sz="2000" i="1" dirty="0">
                        <a:latin typeface="Times New Roman" pitchFamily="18" charset="0"/>
                        <a:cs typeface="Times New Roman" pitchFamily="18" charset="0"/>
                      </a:endParaRPr>
                    </a:p>
                  </a:txBody>
                  <a:tcPr>
                    <a:solidFill>
                      <a:schemeClr val="bg1">
                        <a:lumMod val="50000"/>
                      </a:schemeClr>
                    </a:solidFill>
                  </a:tcPr>
                </a:tc>
                <a:tc>
                  <a:txBody>
                    <a:bodyPr/>
                    <a:lstStyle/>
                    <a:p>
                      <a:pPr algn="ctr"/>
                      <a:r>
                        <a:rPr lang="es-CO" sz="2000" i="1" dirty="0" smtClean="0">
                          <a:latin typeface="Times New Roman" pitchFamily="18" charset="0"/>
                          <a:cs typeface="Times New Roman" pitchFamily="18" charset="0"/>
                        </a:rPr>
                        <a:t>f</a:t>
                      </a:r>
                      <a:r>
                        <a:rPr lang="es-CO" sz="2000" i="1" baseline="-25000" dirty="0" smtClean="0">
                          <a:latin typeface="Times New Roman" pitchFamily="18" charset="0"/>
                          <a:cs typeface="Times New Roman" pitchFamily="18" charset="0"/>
                        </a:rPr>
                        <a:t>i</a:t>
                      </a:r>
                      <a:endParaRPr lang="es-CO" sz="2000" dirty="0">
                        <a:latin typeface="Times New Roman" pitchFamily="18" charset="0"/>
                        <a:cs typeface="Times New Roman" pitchFamily="18" charset="0"/>
                      </a:endParaRPr>
                    </a:p>
                  </a:txBody>
                  <a:tcPr>
                    <a:solidFill>
                      <a:schemeClr val="bg1">
                        <a:lumMod val="50000"/>
                      </a:schemeClr>
                    </a:solidFill>
                  </a:tcPr>
                </a:tc>
                <a:extLst>
                  <a:ext uri="{0D108BD9-81ED-4DB2-BD59-A6C34878D82A}">
                    <a16:rowId xmlns:a16="http://schemas.microsoft.com/office/drawing/2014/main" val="10000"/>
                  </a:ext>
                </a:extLst>
              </a:tr>
              <a:tr h="413214">
                <a:tc>
                  <a:txBody>
                    <a:bodyPr/>
                    <a:lstStyle/>
                    <a:p>
                      <a:pPr algn="ctr"/>
                      <a:r>
                        <a:rPr lang="es-CO" dirty="0" smtClean="0">
                          <a:latin typeface="Times New Roman" pitchFamily="18" charset="0"/>
                          <a:cs typeface="Times New Roman" pitchFamily="18" charset="0"/>
                        </a:rPr>
                        <a:t>1</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1</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0.1</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1"/>
                  </a:ext>
                </a:extLst>
              </a:tr>
              <a:tr h="413214">
                <a:tc>
                  <a:txBody>
                    <a:bodyPr/>
                    <a:lstStyle/>
                    <a:p>
                      <a:pPr algn="ctr"/>
                      <a:r>
                        <a:rPr lang="es-CO" dirty="0" smtClean="0">
                          <a:latin typeface="Times New Roman" pitchFamily="18" charset="0"/>
                          <a:cs typeface="Times New Roman" pitchFamily="18" charset="0"/>
                        </a:rPr>
                        <a:t>2</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0.4</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2"/>
                  </a:ext>
                </a:extLst>
              </a:tr>
              <a:tr h="413214">
                <a:tc>
                  <a:txBody>
                    <a:bodyPr/>
                    <a:lstStyle/>
                    <a:p>
                      <a:pPr algn="ctr"/>
                      <a:r>
                        <a:rPr lang="es-CO" dirty="0" smtClean="0">
                          <a:latin typeface="Times New Roman" pitchFamily="18" charset="0"/>
                          <a:cs typeface="Times New Roman" pitchFamily="18" charset="0"/>
                        </a:rPr>
                        <a:t>3</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85000"/>
                      </a:schemeClr>
                    </a:solidFill>
                  </a:tcPr>
                </a:tc>
                <a:tc>
                  <a:txBody>
                    <a:bodyPr/>
                    <a:lstStyle/>
                    <a:p>
                      <a:pPr algn="ctr"/>
                      <a:r>
                        <a:rPr lang="es-CO" dirty="0" smtClean="0">
                          <a:latin typeface="Times New Roman" pitchFamily="18" charset="0"/>
                          <a:cs typeface="Times New Roman" pitchFamily="18" charset="0"/>
                        </a:rPr>
                        <a:t>0.4</a:t>
                      </a:r>
                      <a:endParaRPr lang="es-CO" dirty="0">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3"/>
                  </a:ext>
                </a:extLst>
              </a:tr>
              <a:tr h="413214">
                <a:tc>
                  <a:txBody>
                    <a:bodyPr/>
                    <a:lstStyle/>
                    <a:p>
                      <a:pPr algn="ctr"/>
                      <a:r>
                        <a:rPr lang="es-CO" dirty="0" smtClean="0">
                          <a:latin typeface="Times New Roman" pitchFamily="18" charset="0"/>
                          <a:cs typeface="Times New Roman" pitchFamily="18" charset="0"/>
                        </a:rPr>
                        <a:t>4</a:t>
                      </a: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strike="noStrike" dirty="0" smtClean="0">
                          <a:latin typeface="Times New Roman" pitchFamily="18" charset="0"/>
                          <a:cs typeface="Times New Roman" pitchFamily="18" charset="0"/>
                        </a:rPr>
                        <a:t>1</a:t>
                      </a:r>
                      <a:endParaRPr lang="es-CO" strike="noStrike"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dirty="0" smtClean="0">
                          <a:latin typeface="Times New Roman" pitchFamily="18" charset="0"/>
                          <a:cs typeface="Times New Roman" pitchFamily="18" charset="0"/>
                        </a:rPr>
                        <a:t>0.1</a:t>
                      </a:r>
                      <a:endParaRPr lang="es-CO"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4"/>
                  </a:ext>
                </a:extLst>
              </a:tr>
              <a:tr h="413214">
                <a:tc>
                  <a:txBody>
                    <a:bodyPr/>
                    <a:lstStyle/>
                    <a:p>
                      <a:pPr algn="ctr"/>
                      <a:endParaRPr lang="es-CO"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CO" b="1" dirty="0" smtClean="0">
                          <a:latin typeface="Times New Roman" pitchFamily="18" charset="0"/>
                          <a:cs typeface="Times New Roman" pitchFamily="18" charset="0"/>
                        </a:rPr>
                        <a:t>1.0</a:t>
                      </a:r>
                      <a:endParaRPr lang="es-CO"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5"/>
                  </a:ext>
                </a:extLst>
              </a:tr>
            </a:tbl>
          </a:graphicData>
        </a:graphic>
      </p:graphicFrame>
      <p:sp>
        <p:nvSpPr>
          <p:cNvPr id="10"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b="1" dirty="0" smtClean="0">
                <a:effectLst>
                  <a:outerShdw blurRad="38100" dist="38100" dir="2700000" algn="tl">
                    <a:srgbClr val="000000">
                      <a:alpha val="43137"/>
                    </a:srgbClr>
                  </a:outerShdw>
                </a:effectLst>
                <a:latin typeface="Times New Roman" pitchFamily="18" charset="0"/>
                <a:cs typeface="Times New Roman" pitchFamily="18" charset="0"/>
              </a:rPr>
              <a:t>Media aritmética</a:t>
            </a:r>
          </a:p>
        </p:txBody>
      </p:sp>
      <p:graphicFrame>
        <p:nvGraphicFramePr>
          <p:cNvPr id="194562" name="Object 2"/>
          <p:cNvGraphicFramePr>
            <a:graphicFrameLocks noChangeAspect="1"/>
          </p:cNvGraphicFramePr>
          <p:nvPr/>
        </p:nvGraphicFramePr>
        <p:xfrm>
          <a:off x="855663" y="2286000"/>
          <a:ext cx="7145337" cy="1071563"/>
        </p:xfrm>
        <a:graphic>
          <a:graphicData uri="http://schemas.openxmlformats.org/presentationml/2006/ole">
            <mc:AlternateContent xmlns:mc="http://schemas.openxmlformats.org/markup-compatibility/2006">
              <mc:Choice xmlns:v="urn:schemas-microsoft-com:vml" Requires="v">
                <p:oleObj spid="_x0000_s2070" name="Equation" r:id="rId3" imgW="3047760" imgH="609480" progId="Equation.DSMT4">
                  <p:embed/>
                </p:oleObj>
              </mc:Choice>
              <mc:Fallback>
                <p:oleObj name="Equation" r:id="rId3" imgW="3047760" imgH="609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63" y="2286000"/>
                        <a:ext cx="7145337"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3" name="Object 3"/>
          <p:cNvGraphicFramePr>
            <a:graphicFrameLocks noChangeAspect="1"/>
          </p:cNvGraphicFramePr>
          <p:nvPr/>
        </p:nvGraphicFramePr>
        <p:xfrm>
          <a:off x="2357422" y="4214813"/>
          <a:ext cx="6643703" cy="1714500"/>
        </p:xfrm>
        <a:graphic>
          <a:graphicData uri="http://schemas.openxmlformats.org/presentationml/2006/ole">
            <mc:AlternateContent xmlns:mc="http://schemas.openxmlformats.org/markup-compatibility/2006">
              <mc:Choice xmlns:v="urn:schemas-microsoft-com:vml" Requires="v">
                <p:oleObj spid="_x0000_s2071" name="Equation" r:id="rId5" imgW="3441600" imgH="1041120" progId="Equation.DSMT4">
                  <p:embed/>
                </p:oleObj>
              </mc:Choice>
              <mc:Fallback>
                <p:oleObj name="Equation" r:id="rId5" imgW="3441600" imgH="10411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22" y="4214813"/>
                        <a:ext cx="6643703"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802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Mediana (</a:t>
            </a:r>
            <a:r>
              <a:rPr lang="es-CO" sz="4000" b="1" i="1" dirty="0" smtClean="0">
                <a:effectLst>
                  <a:outerShdw blurRad="38100" dist="38100" dir="2700000" algn="tl">
                    <a:srgbClr val="000000">
                      <a:alpha val="43137"/>
                    </a:srgbClr>
                  </a:outerShdw>
                </a:effectLst>
                <a:latin typeface="Times New Roman" pitchFamily="18" charset="0"/>
                <a:cs typeface="Times New Roman" pitchFamily="18" charset="0"/>
              </a:rPr>
              <a:t>Me</a:t>
            </a: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s-ES" sz="4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 name="13 Rectángulo"/>
          <p:cNvSpPr/>
          <p:nvPr/>
        </p:nvSpPr>
        <p:spPr>
          <a:xfrm>
            <a:off x="857224" y="1643050"/>
            <a:ext cx="7429552" cy="1920526"/>
          </a:xfrm>
          <a:prstGeom prst="rect">
            <a:avLst/>
          </a:prstGeom>
        </p:spPr>
        <p:txBody>
          <a:bodyPr wrap="square">
            <a:spAutoFit/>
          </a:bodyPr>
          <a:lstStyle/>
          <a:p>
            <a:pPr algn="just">
              <a:lnSpc>
                <a:spcPct val="90000"/>
              </a:lnSpc>
            </a:pPr>
            <a:r>
              <a:rPr lang="es-CO" sz="2200" dirty="0" smtClean="0">
                <a:latin typeface="Times New Roman" pitchFamily="18" charset="0"/>
              </a:rPr>
              <a:t>La mediana es el valor que se encuentra en la mitad de los datos, por lo tanto, es la medida de tendencia central que divide a la distribución de datos en dos partes iguales.</a:t>
            </a:r>
          </a:p>
          <a:p>
            <a:pPr>
              <a:lnSpc>
                <a:spcPct val="90000"/>
              </a:lnSpc>
            </a:pPr>
            <a:endParaRPr lang="es-CO" sz="2200" dirty="0" smtClean="0">
              <a:latin typeface="Times New Roman" pitchFamily="18" charset="0"/>
            </a:endParaRPr>
          </a:p>
          <a:p>
            <a:pPr>
              <a:lnSpc>
                <a:spcPct val="90000"/>
              </a:lnSpc>
            </a:pPr>
            <a:r>
              <a:rPr lang="es-CO" sz="2200" dirty="0" smtClean="0">
                <a:latin typeface="Times New Roman" pitchFamily="18" charset="0"/>
              </a:rPr>
              <a:t>La mediana de una serie de datos </a:t>
            </a:r>
            <a:r>
              <a:rPr lang="es-CO" sz="2200" i="1" dirty="0" smtClean="0">
                <a:latin typeface="Times New Roman" pitchFamily="18" charset="0"/>
              </a:rPr>
              <a:t>x</a:t>
            </a:r>
            <a:r>
              <a:rPr lang="es-CO" sz="2200" i="1" baseline="-25000" dirty="0" smtClean="0">
                <a:latin typeface="Times New Roman" pitchFamily="18" charset="0"/>
              </a:rPr>
              <a:t>1</a:t>
            </a:r>
            <a:r>
              <a:rPr lang="es-CO" sz="2200" i="1" dirty="0" smtClean="0">
                <a:latin typeface="Times New Roman" pitchFamily="18" charset="0"/>
              </a:rPr>
              <a:t>, x</a:t>
            </a:r>
            <a:r>
              <a:rPr lang="es-CO" sz="2200" i="1" baseline="-25000" dirty="0" smtClean="0">
                <a:latin typeface="Times New Roman" pitchFamily="18" charset="0"/>
              </a:rPr>
              <a:t>2</a:t>
            </a:r>
            <a:r>
              <a:rPr lang="es-CO" sz="2200" i="1" dirty="0" smtClean="0">
                <a:latin typeface="Times New Roman" pitchFamily="18" charset="0"/>
              </a:rPr>
              <a:t>,…, </a:t>
            </a:r>
            <a:r>
              <a:rPr lang="es-CO" sz="2200" i="1" dirty="0" err="1" smtClean="0">
                <a:latin typeface="Times New Roman" pitchFamily="18" charset="0"/>
              </a:rPr>
              <a:t>x</a:t>
            </a:r>
            <a:r>
              <a:rPr lang="es-CO" sz="2200" i="1" baseline="-25000" dirty="0" err="1" smtClean="0">
                <a:latin typeface="Times New Roman" pitchFamily="18" charset="0"/>
              </a:rPr>
              <a:t>n</a:t>
            </a:r>
            <a:r>
              <a:rPr lang="es-CO" sz="2200" dirty="0" smtClean="0">
                <a:latin typeface="Times New Roman" pitchFamily="18" charset="0"/>
              </a:rPr>
              <a:t> ordenada en forma creciente o decreciente, se define de la siguiente forma:</a:t>
            </a:r>
            <a:endParaRPr lang="es-CO" sz="2200" dirty="0">
              <a:latin typeface="Times New Roman" pitchFamily="18" charset="0"/>
            </a:endParaRPr>
          </a:p>
        </p:txBody>
      </p:sp>
      <p:sp>
        <p:nvSpPr>
          <p:cNvPr id="15" name="1 Título"/>
          <p:cNvSpPr txBox="1">
            <a:spLocks/>
          </p:cNvSpPr>
          <p:nvPr/>
        </p:nvSpPr>
        <p:spPr>
          <a:xfrm>
            <a:off x="2214546" y="4000504"/>
            <a:ext cx="5000660" cy="17859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endParaRPr lang="es-CO" sz="3200" dirty="0" smtClean="0">
              <a:solidFill>
                <a:schemeClr val="tx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graphicFrame>
        <p:nvGraphicFramePr>
          <p:cNvPr id="96260" name="Object 4"/>
          <p:cNvGraphicFramePr>
            <a:graphicFrameLocks noChangeAspect="1"/>
          </p:cNvGraphicFramePr>
          <p:nvPr/>
        </p:nvGraphicFramePr>
        <p:xfrm>
          <a:off x="2378853" y="4071942"/>
          <a:ext cx="4764915" cy="1643074"/>
        </p:xfrm>
        <a:graphic>
          <a:graphicData uri="http://schemas.openxmlformats.org/presentationml/2006/ole">
            <mc:AlternateContent xmlns:mc="http://schemas.openxmlformats.org/markup-compatibility/2006">
              <mc:Choice xmlns:v="urn:schemas-microsoft-com:vml" Requires="v">
                <p:oleObj spid="_x0000_s6156" name="Equation" r:id="rId3" imgW="2209680" imgH="761760" progId="Equation.DSMT4">
                  <p:embed/>
                </p:oleObj>
              </mc:Choice>
              <mc:Fallback>
                <p:oleObj name="Equation" r:id="rId3" imgW="2209680" imgH="761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853" y="4071942"/>
                        <a:ext cx="4764915" cy="164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1254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Mediana (</a:t>
            </a:r>
            <a:r>
              <a:rPr lang="es-CO" sz="4000" b="1" i="1" dirty="0" smtClean="0">
                <a:effectLst>
                  <a:outerShdw blurRad="38100" dist="38100" dir="2700000" algn="tl">
                    <a:srgbClr val="000000">
                      <a:alpha val="43137"/>
                    </a:srgbClr>
                  </a:outerShdw>
                </a:effectLst>
                <a:latin typeface="Times New Roman" pitchFamily="18" charset="0"/>
                <a:cs typeface="Times New Roman" pitchFamily="18" charset="0"/>
              </a:rPr>
              <a:t>Me</a:t>
            </a: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s-ES" sz="4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 name="13 Rectángulo"/>
          <p:cNvSpPr/>
          <p:nvPr/>
        </p:nvSpPr>
        <p:spPr>
          <a:xfrm>
            <a:off x="857224" y="1643050"/>
            <a:ext cx="7429552" cy="2654573"/>
          </a:xfrm>
          <a:prstGeom prst="rect">
            <a:avLst/>
          </a:prstGeom>
        </p:spPr>
        <p:txBody>
          <a:bodyPr wrap="square">
            <a:spAutoFit/>
          </a:bodyPr>
          <a:lstStyle/>
          <a:p>
            <a:pPr algn="just">
              <a:lnSpc>
                <a:spcPct val="90000"/>
              </a:lnSpc>
            </a:pPr>
            <a:r>
              <a:rPr lang="es-CO" sz="2200" b="1" dirty="0" smtClean="0">
                <a:latin typeface="Times New Roman" pitchFamily="18" charset="0"/>
              </a:rPr>
              <a:t>Ejemplo:</a:t>
            </a:r>
            <a:r>
              <a:rPr lang="es-CO" sz="2200" dirty="0" smtClean="0">
                <a:latin typeface="Times New Roman" pitchFamily="18" charset="0"/>
              </a:rPr>
              <a:t> En un grupo de niños con 4 años, medimos sus pesos en kilos y se obtuvo los siguientes datos:</a:t>
            </a:r>
          </a:p>
          <a:p>
            <a:pPr algn="ctr">
              <a:lnSpc>
                <a:spcPct val="90000"/>
              </a:lnSpc>
            </a:pPr>
            <a:r>
              <a:rPr lang="es-CO" sz="2200" dirty="0" smtClean="0">
                <a:latin typeface="Times New Roman" pitchFamily="18" charset="0"/>
              </a:rPr>
              <a:t>15.9 - 15.6 - 15.8 - 15.7 - 15.6</a:t>
            </a:r>
          </a:p>
          <a:p>
            <a:pPr algn="just">
              <a:lnSpc>
                <a:spcPct val="90000"/>
              </a:lnSpc>
            </a:pPr>
            <a:endParaRPr lang="es-CO" sz="2200" dirty="0" smtClean="0">
              <a:latin typeface="Times New Roman" pitchFamily="18" charset="0"/>
            </a:endParaRPr>
          </a:p>
          <a:p>
            <a:pPr algn="just">
              <a:lnSpc>
                <a:spcPct val="90000"/>
              </a:lnSpc>
            </a:pPr>
            <a:r>
              <a:rPr lang="es-CO" sz="2200" dirty="0" smtClean="0">
                <a:latin typeface="Times New Roman" pitchFamily="18" charset="0"/>
              </a:rPr>
              <a:t>Para identificar la mediana, se debe ordenar los datos:</a:t>
            </a:r>
          </a:p>
          <a:p>
            <a:pPr algn="ctr">
              <a:lnSpc>
                <a:spcPct val="90000"/>
              </a:lnSpc>
            </a:pPr>
            <a:r>
              <a:rPr lang="es-CO" sz="2200" dirty="0" smtClean="0">
                <a:latin typeface="Times New Roman" pitchFamily="18" charset="0"/>
              </a:rPr>
              <a:t>15.6 - 15.6 - 15.7 - 15.8 - 15.9</a:t>
            </a:r>
            <a:endParaRPr lang="es-CO" sz="2200" dirty="0">
              <a:latin typeface="Times New Roman" pitchFamily="18" charset="0"/>
            </a:endParaRPr>
          </a:p>
          <a:p>
            <a:pPr>
              <a:lnSpc>
                <a:spcPct val="90000"/>
              </a:lnSpc>
            </a:pPr>
            <a:endParaRPr lang="es-CO" sz="900" dirty="0" smtClean="0">
              <a:latin typeface="Times New Roman" pitchFamily="18" charset="0"/>
            </a:endParaRPr>
          </a:p>
          <a:p>
            <a:pPr>
              <a:lnSpc>
                <a:spcPct val="90000"/>
              </a:lnSpc>
            </a:pPr>
            <a:endParaRPr lang="es-CO" sz="2200" dirty="0" smtClean="0">
              <a:latin typeface="Times New Roman" pitchFamily="18" charset="0"/>
            </a:endParaRPr>
          </a:p>
          <a:p>
            <a:pPr>
              <a:lnSpc>
                <a:spcPct val="90000"/>
              </a:lnSpc>
            </a:pPr>
            <a:r>
              <a:rPr lang="es-CO" sz="2200" dirty="0" smtClean="0">
                <a:latin typeface="Times New Roman" pitchFamily="18" charset="0"/>
              </a:rPr>
              <a:t>Luego se halla la posición con la formula:</a:t>
            </a:r>
          </a:p>
        </p:txBody>
      </p:sp>
      <p:graphicFrame>
        <p:nvGraphicFramePr>
          <p:cNvPr id="96260" name="Object 4"/>
          <p:cNvGraphicFramePr>
            <a:graphicFrameLocks noChangeAspect="1"/>
          </p:cNvGraphicFramePr>
          <p:nvPr/>
        </p:nvGraphicFramePr>
        <p:xfrm>
          <a:off x="5819798" y="3643314"/>
          <a:ext cx="2109788" cy="849312"/>
        </p:xfrm>
        <a:graphic>
          <a:graphicData uri="http://schemas.openxmlformats.org/presentationml/2006/ole">
            <mc:AlternateContent xmlns:mc="http://schemas.openxmlformats.org/markup-compatibility/2006">
              <mc:Choice xmlns:v="urn:schemas-microsoft-com:vml" Requires="v">
                <p:oleObj spid="_x0000_s7180" name="Equation" r:id="rId3" imgW="977760" imgH="393480" progId="Equation.DSMT4">
                  <p:embed/>
                </p:oleObj>
              </mc:Choice>
              <mc:Fallback>
                <p:oleObj name="Equation" r:id="rId3" imgW="9777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9798" y="3643314"/>
                        <a:ext cx="2109788" cy="84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9 CuadroTexto"/>
          <p:cNvSpPr txBox="1"/>
          <p:nvPr/>
        </p:nvSpPr>
        <p:spPr>
          <a:xfrm>
            <a:off x="857224" y="4643446"/>
            <a:ext cx="7215238" cy="76944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s-CO" sz="2200" dirty="0" smtClean="0">
                <a:solidFill>
                  <a:schemeClr val="tx1"/>
                </a:solidFill>
                <a:latin typeface="Times New Roman" pitchFamily="18" charset="0"/>
              </a:rPr>
              <a:t>La mediana está en la tercera posición de los datos ordenados y corresponde a 15.7 Kg.</a:t>
            </a:r>
            <a:endParaRPr lang="es-CO" sz="2200" dirty="0">
              <a:solidFill>
                <a:schemeClr val="tx1"/>
              </a:solidFill>
              <a:latin typeface="Times New Roman" pitchFamily="18" charset="0"/>
            </a:endParaRPr>
          </a:p>
        </p:txBody>
      </p:sp>
      <p:sp>
        <p:nvSpPr>
          <p:cNvPr id="12" name="11 Elipse"/>
          <p:cNvSpPr/>
          <p:nvPr/>
        </p:nvSpPr>
        <p:spPr>
          <a:xfrm>
            <a:off x="7643834" y="3786190"/>
            <a:ext cx="357190" cy="50006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16" name="15 Elipse"/>
          <p:cNvSpPr/>
          <p:nvPr/>
        </p:nvSpPr>
        <p:spPr>
          <a:xfrm>
            <a:off x="4286248" y="3071810"/>
            <a:ext cx="571504" cy="500066"/>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17" name="16 CuadroTexto"/>
          <p:cNvSpPr txBox="1"/>
          <p:nvPr/>
        </p:nvSpPr>
        <p:spPr>
          <a:xfrm>
            <a:off x="857224" y="5517079"/>
            <a:ext cx="7215238" cy="76944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s-CO" sz="2200" b="1" dirty="0" smtClean="0">
                <a:solidFill>
                  <a:schemeClr val="tx1"/>
                </a:solidFill>
                <a:latin typeface="Times New Roman" pitchFamily="18" charset="0"/>
              </a:rPr>
              <a:t>Interpretación: </a:t>
            </a:r>
            <a:r>
              <a:rPr lang="es-CO" sz="2200" dirty="0" smtClean="0">
                <a:solidFill>
                  <a:schemeClr val="tx1"/>
                </a:solidFill>
                <a:latin typeface="Times New Roman" pitchFamily="18" charset="0"/>
              </a:rPr>
              <a:t>El 50% de los niños tienen un peso hasta 15.7 Kg y el otro 50% tienen un peso superior a 15.7 Kg.</a:t>
            </a:r>
            <a:endParaRPr lang="es-CO" sz="2200" dirty="0">
              <a:solidFill>
                <a:schemeClr val="tx1"/>
              </a:solidFill>
              <a:latin typeface="Times New Roman" pitchFamily="18" charset="0"/>
            </a:endParaRPr>
          </a:p>
        </p:txBody>
      </p:sp>
    </p:spTree>
    <p:extLst>
      <p:ext uri="{BB962C8B-B14F-4D97-AF65-F5344CB8AC3E}">
        <p14:creationId xmlns:p14="http://schemas.microsoft.com/office/powerpoint/2010/main" val="1880383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57158" y="0"/>
            <a:ext cx="8229600" cy="1143000"/>
          </a:xfrm>
          <a:prstGeom prst="rect">
            <a:avLst/>
          </a:prstGeom>
        </p:spPr>
        <p:txBody>
          <a:bodyPr vert="horz" lIns="91440" tIns="45720" rIns="91440" bIns="45720" rtlCol="0" anchor="ctr">
            <a:noAutofit/>
          </a:bodyPr>
          <a:lstStyle/>
          <a:p>
            <a:pPr lvl="0" algn="ctr">
              <a:spcBef>
                <a:spcPct val="0"/>
              </a:spcBef>
              <a:defRPr/>
            </a:pP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Mediana (</a:t>
            </a:r>
            <a:r>
              <a:rPr lang="es-CO" sz="4000" b="1" i="1" dirty="0" smtClean="0">
                <a:effectLst>
                  <a:outerShdw blurRad="38100" dist="38100" dir="2700000" algn="tl">
                    <a:srgbClr val="000000">
                      <a:alpha val="43137"/>
                    </a:srgbClr>
                  </a:outerShdw>
                </a:effectLst>
                <a:latin typeface="Times New Roman" pitchFamily="18" charset="0"/>
                <a:cs typeface="Times New Roman" pitchFamily="18" charset="0"/>
              </a:rPr>
              <a:t>Me</a:t>
            </a:r>
            <a:r>
              <a:rPr lang="es-CO" sz="40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s-ES" sz="4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 name="13 Rectángulo"/>
          <p:cNvSpPr/>
          <p:nvPr/>
        </p:nvSpPr>
        <p:spPr>
          <a:xfrm>
            <a:off x="857224" y="1643050"/>
            <a:ext cx="7429552" cy="1920526"/>
          </a:xfrm>
          <a:prstGeom prst="rect">
            <a:avLst/>
          </a:prstGeom>
        </p:spPr>
        <p:txBody>
          <a:bodyPr wrap="square">
            <a:spAutoFit/>
          </a:bodyPr>
          <a:lstStyle/>
          <a:p>
            <a:pPr algn="just">
              <a:lnSpc>
                <a:spcPct val="90000"/>
              </a:lnSpc>
            </a:pPr>
            <a:r>
              <a:rPr lang="es-CO" sz="2200" b="1" dirty="0" smtClean="0">
                <a:latin typeface="Times New Roman" pitchFamily="18" charset="0"/>
              </a:rPr>
              <a:t>Ejemplo:</a:t>
            </a:r>
            <a:r>
              <a:rPr lang="es-CO" sz="2200" dirty="0" smtClean="0">
                <a:latin typeface="Times New Roman" pitchFamily="18" charset="0"/>
              </a:rPr>
              <a:t> En un grupo de niños con 4 años se mide sus estaturas en centímetros:</a:t>
            </a:r>
          </a:p>
          <a:p>
            <a:pPr algn="ctr">
              <a:lnSpc>
                <a:spcPct val="90000"/>
              </a:lnSpc>
            </a:pPr>
            <a:r>
              <a:rPr lang="es-CO" sz="2200" dirty="0" smtClean="0">
                <a:latin typeface="Times New Roman" pitchFamily="18" charset="0"/>
              </a:rPr>
              <a:t>101.4 - 101.8 – 101.9 – 102.1 – 102.2 – 102.2</a:t>
            </a:r>
          </a:p>
          <a:p>
            <a:pPr algn="just">
              <a:lnSpc>
                <a:spcPct val="90000"/>
              </a:lnSpc>
            </a:pPr>
            <a:endParaRPr lang="es-CO" sz="2200" dirty="0" smtClean="0">
              <a:latin typeface="Times New Roman" pitchFamily="18" charset="0"/>
            </a:endParaRPr>
          </a:p>
          <a:p>
            <a:pPr algn="just">
              <a:lnSpc>
                <a:spcPct val="90000"/>
              </a:lnSpc>
            </a:pPr>
            <a:r>
              <a:rPr lang="es-CO" sz="2200" dirty="0" smtClean="0">
                <a:latin typeface="Times New Roman" pitchFamily="18" charset="0"/>
              </a:rPr>
              <a:t>Si los datos ya están ordenados buscamos la posición de la mediana usando la formula:</a:t>
            </a:r>
          </a:p>
        </p:txBody>
      </p:sp>
      <p:graphicFrame>
        <p:nvGraphicFramePr>
          <p:cNvPr id="96260" name="Object 4"/>
          <p:cNvGraphicFramePr>
            <a:graphicFrameLocks noChangeAspect="1"/>
          </p:cNvGraphicFramePr>
          <p:nvPr/>
        </p:nvGraphicFramePr>
        <p:xfrm>
          <a:off x="2644792" y="3564095"/>
          <a:ext cx="4070348" cy="793599"/>
        </p:xfrm>
        <a:graphic>
          <a:graphicData uri="http://schemas.openxmlformats.org/presentationml/2006/ole">
            <mc:AlternateContent xmlns:mc="http://schemas.openxmlformats.org/markup-compatibility/2006">
              <mc:Choice xmlns:v="urn:schemas-microsoft-com:vml" Requires="v">
                <p:oleObj spid="_x0000_s8204" name="Equation" r:id="rId3" imgW="2019240" imgH="393480" progId="Equation.DSMT4">
                  <p:embed/>
                </p:oleObj>
              </mc:Choice>
              <mc:Fallback>
                <p:oleObj name="Equation" r:id="rId3" imgW="201924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792" y="3564095"/>
                        <a:ext cx="4070348" cy="79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9 CuadroTexto"/>
          <p:cNvSpPr txBox="1"/>
          <p:nvPr/>
        </p:nvSpPr>
        <p:spPr>
          <a:xfrm>
            <a:off x="857224" y="4464144"/>
            <a:ext cx="7215238" cy="769441"/>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s-CO" sz="2200" dirty="0" smtClean="0">
                <a:solidFill>
                  <a:schemeClr val="tx1"/>
                </a:solidFill>
                <a:latin typeface="Times New Roman" pitchFamily="18" charset="0"/>
              </a:rPr>
              <a:t>El valor de la mediana está entre 101.9 (tercera posición) y 102.1 (cuarta posición).</a:t>
            </a:r>
            <a:endParaRPr lang="es-CO" sz="2200" dirty="0">
              <a:solidFill>
                <a:schemeClr val="tx1"/>
              </a:solidFill>
              <a:latin typeface="Times New Roman" pitchFamily="18" charset="0"/>
            </a:endParaRPr>
          </a:p>
        </p:txBody>
      </p:sp>
      <p:sp>
        <p:nvSpPr>
          <p:cNvPr id="15" name="14 Elipse"/>
          <p:cNvSpPr/>
          <p:nvPr/>
        </p:nvSpPr>
        <p:spPr>
          <a:xfrm>
            <a:off x="3643306" y="3714752"/>
            <a:ext cx="285752" cy="428628"/>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18" name="17 Elipse"/>
          <p:cNvSpPr/>
          <p:nvPr/>
        </p:nvSpPr>
        <p:spPr>
          <a:xfrm>
            <a:off x="6429388" y="3714752"/>
            <a:ext cx="357190" cy="428628"/>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19" name="18 Elipse"/>
          <p:cNvSpPr/>
          <p:nvPr/>
        </p:nvSpPr>
        <p:spPr>
          <a:xfrm>
            <a:off x="3714744" y="2143116"/>
            <a:ext cx="1714512" cy="57150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20" name="19 Rectángulo"/>
          <p:cNvSpPr/>
          <p:nvPr/>
        </p:nvSpPr>
        <p:spPr>
          <a:xfrm>
            <a:off x="785786" y="5572140"/>
            <a:ext cx="7429552" cy="701731"/>
          </a:xfrm>
          <a:prstGeom prst="rect">
            <a:avLst/>
          </a:prstGeom>
        </p:spPr>
        <p:txBody>
          <a:bodyPr wrap="square">
            <a:spAutoFit/>
          </a:bodyPr>
          <a:lstStyle/>
          <a:p>
            <a:pPr algn="just">
              <a:lnSpc>
                <a:spcPct val="90000"/>
              </a:lnSpc>
            </a:pPr>
            <a:r>
              <a:rPr lang="es-CO" sz="2200" dirty="0" smtClean="0">
                <a:latin typeface="Times New Roman" pitchFamily="18" charset="0"/>
              </a:rPr>
              <a:t>Para hallar el valor que esta en la mitad sumamos y dividimos entre 2, por tanto concluimos que la mediana es 102 cm.</a:t>
            </a:r>
          </a:p>
        </p:txBody>
      </p:sp>
    </p:spTree>
    <p:extLst>
      <p:ext uri="{BB962C8B-B14F-4D97-AF65-F5344CB8AC3E}">
        <p14:creationId xmlns:p14="http://schemas.microsoft.com/office/powerpoint/2010/main" val="2031681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8" grpId="0" animBg="1"/>
      <p:bldP spid="1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837127" y="-102094"/>
            <a:ext cx="9144000" cy="1143000"/>
          </a:xfrm>
          <a:prstGeom prst="rect">
            <a:avLst/>
          </a:prstGeom>
        </p:spPr>
        <p:txBody>
          <a:bodyPr vert="horz" lIns="91440" tIns="45720" rIns="91440" bIns="45720" rtlCol="0" anchor="ctr">
            <a:noAutofit/>
          </a:bodyPr>
          <a:lstStyle/>
          <a:p>
            <a:pPr lvl="0" algn="ctr">
              <a:lnSpc>
                <a:spcPct val="90000"/>
              </a:lnSpc>
              <a:spcBef>
                <a:spcPct val="20000"/>
              </a:spcBef>
              <a:defRPr/>
            </a:pPr>
            <a:r>
              <a:rPr lang="es-CO" sz="3200" dirty="0" smtClean="0">
                <a:effectLst>
                  <a:outerShdw blurRad="38100" dist="38100" dir="2700000" algn="tl">
                    <a:srgbClr val="000000">
                      <a:alpha val="43137"/>
                    </a:srgbClr>
                  </a:outerShdw>
                </a:effectLst>
                <a:latin typeface="Times New Roman" pitchFamily="18" charset="0"/>
              </a:rPr>
              <a:t>Propiedad de los indicadores (Sensibilidad) </a:t>
            </a:r>
          </a:p>
        </p:txBody>
      </p:sp>
      <p:sp>
        <p:nvSpPr>
          <p:cNvPr id="18" name="Rectangle 3"/>
          <p:cNvSpPr txBox="1">
            <a:spLocks noChangeArrowheads="1"/>
          </p:cNvSpPr>
          <p:nvPr/>
        </p:nvSpPr>
        <p:spPr>
          <a:xfrm>
            <a:off x="571472" y="2214554"/>
            <a:ext cx="8001056" cy="4286280"/>
          </a:xfrm>
          <a:prstGeom prst="rect">
            <a:avLst/>
          </a:prstGeom>
        </p:spPr>
        <p:txBody>
          <a:bodyPr vert="horz" lIns="91440" tIns="45720" rIns="91440" bIns="45720" rtlCol="0">
            <a:noAutofit/>
          </a:bodyPr>
          <a:lstStyle/>
          <a:p>
            <a:pPr lvl="0" algn="just">
              <a:lnSpc>
                <a:spcPct val="90000"/>
              </a:lnSpc>
              <a:spcBef>
                <a:spcPct val="20000"/>
              </a:spcBef>
              <a:defRPr/>
            </a:pPr>
            <a:r>
              <a:rPr lang="es-CO" sz="2000" dirty="0" smtClean="0">
                <a:latin typeface="Times New Roman" pitchFamily="18" charset="0"/>
              </a:rPr>
              <a:t>Mucha sensibilidad en un indicador puede ser contraproducente, puesto que cambios irrelevantes (valores extremos) en la muestra pueden producir grandes cambios en el indicador, lo cual puede prestarse para interpretaciones equivocadas.</a:t>
            </a:r>
          </a:p>
          <a:p>
            <a:pPr lvl="0" algn="just">
              <a:lnSpc>
                <a:spcPct val="90000"/>
              </a:lnSpc>
              <a:spcBef>
                <a:spcPct val="20000"/>
              </a:spcBef>
              <a:defRPr/>
            </a:pPr>
            <a:endParaRPr lang="es-CO" sz="2000" dirty="0" smtClean="0">
              <a:latin typeface="Times New Roman" pitchFamily="18" charset="0"/>
            </a:endParaRPr>
          </a:p>
          <a:p>
            <a:pPr lvl="0" algn="just">
              <a:lnSpc>
                <a:spcPct val="90000"/>
              </a:lnSpc>
              <a:spcBef>
                <a:spcPct val="20000"/>
              </a:spcBef>
              <a:defRPr/>
            </a:pPr>
            <a:r>
              <a:rPr lang="es-CO" sz="2200" b="1" u="sng" dirty="0" smtClean="0">
                <a:latin typeface="Times New Roman" pitchFamily="18" charset="0"/>
              </a:rPr>
              <a:t>Ejemplo</a:t>
            </a:r>
            <a:r>
              <a:rPr lang="es-CO" sz="2200" b="1" dirty="0" smtClean="0">
                <a:latin typeface="Times New Roman" pitchFamily="18" charset="0"/>
              </a:rPr>
              <a:t>:</a:t>
            </a:r>
          </a:p>
          <a:p>
            <a:pPr lvl="0" algn="just">
              <a:lnSpc>
                <a:spcPct val="90000"/>
              </a:lnSpc>
              <a:spcBef>
                <a:spcPct val="20000"/>
              </a:spcBef>
              <a:defRPr/>
            </a:pPr>
            <a:r>
              <a:rPr lang="es-CO" sz="2000" dirty="0" smtClean="0">
                <a:latin typeface="Times New Roman" pitchFamily="18" charset="0"/>
              </a:rPr>
              <a:t>Gastos de 5 estudiantes en la universidad:</a:t>
            </a:r>
          </a:p>
          <a:p>
            <a:pPr lvl="0" algn="just">
              <a:lnSpc>
                <a:spcPct val="90000"/>
              </a:lnSpc>
              <a:spcBef>
                <a:spcPct val="20000"/>
              </a:spcBef>
              <a:defRPr/>
            </a:pPr>
            <a:r>
              <a:rPr lang="es-CO" sz="2000" b="1" dirty="0" smtClean="0">
                <a:latin typeface="Times New Roman" pitchFamily="18" charset="0"/>
              </a:rPr>
              <a:t>	Gasto (</a:t>
            </a:r>
            <a:r>
              <a:rPr lang="es-CO" sz="2000" b="1" i="1" dirty="0" smtClean="0">
                <a:latin typeface="Times New Roman" pitchFamily="18" charset="0"/>
              </a:rPr>
              <a:t>x</a:t>
            </a:r>
            <a:r>
              <a:rPr lang="es-CO" sz="2000" b="1" baseline="-25000" dirty="0" smtClean="0">
                <a:latin typeface="Times New Roman" pitchFamily="18" charset="0"/>
              </a:rPr>
              <a:t>i</a:t>
            </a:r>
            <a:r>
              <a:rPr lang="es-CO" sz="2000" b="1" dirty="0" smtClean="0">
                <a:latin typeface="Times New Roman" pitchFamily="18" charset="0"/>
              </a:rPr>
              <a:t>)</a:t>
            </a:r>
          </a:p>
          <a:p>
            <a:pPr lvl="0" algn="just">
              <a:lnSpc>
                <a:spcPct val="90000"/>
              </a:lnSpc>
              <a:spcBef>
                <a:spcPct val="20000"/>
              </a:spcBef>
              <a:defRPr/>
            </a:pPr>
            <a:r>
              <a:rPr lang="es-CO" sz="2000" dirty="0" smtClean="0">
                <a:latin typeface="Times New Roman" pitchFamily="18" charset="0"/>
              </a:rPr>
              <a:t>	   1700</a:t>
            </a:r>
          </a:p>
          <a:p>
            <a:pPr lvl="0" algn="just">
              <a:lnSpc>
                <a:spcPct val="90000"/>
              </a:lnSpc>
              <a:spcBef>
                <a:spcPct val="20000"/>
              </a:spcBef>
              <a:defRPr/>
            </a:pPr>
            <a:r>
              <a:rPr lang="es-CO" sz="2000" dirty="0" smtClean="0">
                <a:latin typeface="Times New Roman" pitchFamily="18" charset="0"/>
              </a:rPr>
              <a:t>	   3000</a:t>
            </a:r>
          </a:p>
          <a:p>
            <a:pPr lvl="0" algn="just">
              <a:lnSpc>
                <a:spcPct val="90000"/>
              </a:lnSpc>
              <a:spcBef>
                <a:spcPct val="20000"/>
              </a:spcBef>
              <a:defRPr/>
            </a:pPr>
            <a:r>
              <a:rPr lang="es-CO" sz="2000" dirty="0" smtClean="0">
                <a:latin typeface="Times New Roman" pitchFamily="18" charset="0"/>
              </a:rPr>
              <a:t>	   5000</a:t>
            </a:r>
          </a:p>
          <a:p>
            <a:pPr lvl="0" algn="just">
              <a:lnSpc>
                <a:spcPct val="90000"/>
              </a:lnSpc>
              <a:spcBef>
                <a:spcPct val="20000"/>
              </a:spcBef>
              <a:defRPr/>
            </a:pPr>
            <a:r>
              <a:rPr lang="es-CO" sz="2000" dirty="0" smtClean="0">
                <a:latin typeface="Times New Roman" pitchFamily="18" charset="0"/>
              </a:rPr>
              <a:t>	   6500</a:t>
            </a:r>
          </a:p>
          <a:p>
            <a:pPr lvl="0" algn="just">
              <a:lnSpc>
                <a:spcPct val="90000"/>
              </a:lnSpc>
              <a:spcBef>
                <a:spcPct val="20000"/>
              </a:spcBef>
              <a:defRPr/>
            </a:pPr>
            <a:r>
              <a:rPr lang="es-CO" sz="2000" dirty="0" smtClean="0">
                <a:latin typeface="Times New Roman" pitchFamily="18" charset="0"/>
              </a:rPr>
              <a:t>	   70000</a:t>
            </a:r>
          </a:p>
          <a:p>
            <a:pPr lvl="0" algn="just">
              <a:spcBef>
                <a:spcPct val="20000"/>
              </a:spcBef>
              <a:defRPr/>
            </a:pPr>
            <a:r>
              <a:rPr lang="es-ES" sz="2000" b="1" dirty="0" smtClean="0">
                <a:latin typeface="Times New Roman" pitchFamily="18" charset="0"/>
                <a:cs typeface="Times New Roman" pitchFamily="18" charset="0"/>
              </a:rPr>
              <a:t>                                </a:t>
            </a:r>
          </a:p>
          <a:p>
            <a:pPr lvl="0" algn="just">
              <a:spcBef>
                <a:spcPct val="20000"/>
              </a:spcBef>
              <a:defRPr/>
            </a:pPr>
            <a:endParaRPr lang="es-ES" sz="2000" b="1" dirty="0" smtClean="0">
              <a:latin typeface="Times New Roman" pitchFamily="18" charset="0"/>
              <a:cs typeface="Times New Roman" pitchFamily="18" charset="0"/>
            </a:endParaRPr>
          </a:p>
        </p:txBody>
      </p:sp>
      <p:sp>
        <p:nvSpPr>
          <p:cNvPr id="19" name="18 CuadroTexto"/>
          <p:cNvSpPr txBox="1"/>
          <p:nvPr/>
        </p:nvSpPr>
        <p:spPr>
          <a:xfrm>
            <a:off x="500034" y="1571612"/>
            <a:ext cx="8215370" cy="397032"/>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pPr lvl="0" algn="just">
              <a:lnSpc>
                <a:spcPct val="90000"/>
              </a:lnSpc>
              <a:spcBef>
                <a:spcPct val="20000"/>
              </a:spcBef>
              <a:defRPr/>
            </a:pPr>
            <a:r>
              <a:rPr lang="es-CO" sz="2200" dirty="0" smtClean="0">
                <a:latin typeface="Times New Roman" pitchFamily="18" charset="0"/>
              </a:rPr>
              <a:t>Cualidad de un indicador de detectar cambios producidos en la muestra</a:t>
            </a:r>
          </a:p>
        </p:txBody>
      </p:sp>
      <p:sp>
        <p:nvSpPr>
          <p:cNvPr id="15" name="Text Box 5"/>
          <p:cNvSpPr txBox="1">
            <a:spLocks noChangeArrowheads="1"/>
          </p:cNvSpPr>
          <p:nvPr/>
        </p:nvSpPr>
        <p:spPr bwMode="auto">
          <a:xfrm>
            <a:off x="4929190" y="4418966"/>
            <a:ext cx="3929090" cy="10156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CO" sz="2000" b="1" dirty="0">
                <a:latin typeface="Times New Roman" pitchFamily="18" charset="0"/>
              </a:rPr>
              <a:t>¿Cuál indicador representa mejor la </a:t>
            </a:r>
            <a:r>
              <a:rPr lang="es-CO" sz="2000" b="1" dirty="0" smtClean="0">
                <a:latin typeface="Times New Roman" pitchFamily="18" charset="0"/>
              </a:rPr>
              <a:t>muestra, la Media o la Mediana?</a:t>
            </a:r>
          </a:p>
        </p:txBody>
      </p:sp>
    </p:spTree>
    <p:extLst>
      <p:ext uri="{BB962C8B-B14F-4D97-AF65-F5344CB8AC3E}">
        <p14:creationId xmlns:p14="http://schemas.microsoft.com/office/powerpoint/2010/main" val="426323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GREY WATERMARK">
  <a:themeElements>
    <a:clrScheme name="Custom 17">
      <a:dk1>
        <a:sysClr val="windowText" lastClr="000000"/>
      </a:dk1>
      <a:lt1>
        <a:sysClr val="window" lastClr="FFFFFF"/>
      </a:lt1>
      <a:dk2>
        <a:srgbClr val="472200"/>
      </a:dk2>
      <a:lt2>
        <a:srgbClr val="F1F1F1"/>
      </a:lt2>
      <a:accent1>
        <a:srgbClr val="47939C"/>
      </a:accent1>
      <a:accent2>
        <a:srgbClr val="FCD116"/>
      </a:accent2>
      <a:accent3>
        <a:srgbClr val="8EA786"/>
      </a:accent3>
      <a:accent4>
        <a:srgbClr val="A6D1D6"/>
      </a:accent4>
      <a:accent5>
        <a:srgbClr val="547730"/>
      </a:accent5>
      <a:accent6>
        <a:srgbClr val="0076A3"/>
      </a:accent6>
      <a:hlink>
        <a:srgbClr val="A9BB97"/>
      </a:hlink>
      <a:folHlink>
        <a:srgbClr val="A3907F"/>
      </a:folHlink>
    </a:clrScheme>
    <a:fontScheme name="Custom 10">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accent5"/>
            </a:gs>
            <a:gs pos="100000">
              <a:schemeClr val="accent5">
                <a:alpha val="74000"/>
              </a:schemeClr>
            </a:gs>
          </a:gsLst>
          <a:path path="circle">
            <a:fillToRect l="100000" t="100000"/>
          </a:path>
          <a:tileRect r="-100000" b="-100000"/>
        </a:gradFill>
        <a:ln>
          <a:noFill/>
        </a:ln>
        <a:effectLst/>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cap="rnd">
          <a:solidFill>
            <a:schemeClr val="accent6"/>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_x0020_Type xmlns="39d24da2-f6eb-4076-bf64-40dbb4f4bf0e">N/A</Document_x0020_Type>
    <_dlc_DocId xmlns="e059a0d4-d61b-4305-a81d-2f32a359341b">TVFFRUF644HS-3-1054</_dlc_DocId>
    <_dlc_DocIdUrl xmlns="e059a0d4-d61b-4305-a81d-2f32a359341b">
      <Url>http://intranet.ccafs.cgiar.org/_layouts/DocIdRedir.aspx?ID=TVFFRUF644HS-3-1054</Url>
      <Description>TVFFRUF644HS-3-1054</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48E856680DF86D4DBCF586A6CBC67AA1" ma:contentTypeVersion="5" ma:contentTypeDescription="Create a new document." ma:contentTypeScope="" ma:versionID="1b93bcb01b8abcbb819be7e8ba1d10e4">
  <xsd:schema xmlns:xsd="http://www.w3.org/2001/XMLSchema" xmlns:xs="http://www.w3.org/2001/XMLSchema" xmlns:p="http://schemas.microsoft.com/office/2006/metadata/properties" xmlns:ns1="http://schemas.microsoft.com/sharepoint/v3" xmlns:ns2="e059a0d4-d61b-4305-a81d-2f32a359341b" xmlns:ns3="39d24da2-f6eb-4076-bf64-40dbb4f4bf0e" xmlns:ns4="http://schemas.microsoft.com/sharepoint/v4" targetNamespace="http://schemas.microsoft.com/office/2006/metadata/properties" ma:root="true" ma:fieldsID="6e59dcf0ff0bc9984721bda7615882e5" ns1:_="" ns2:_="" ns3:_="" ns4:_="">
    <xsd:import namespace="http://schemas.microsoft.com/sharepoint/v3"/>
    <xsd:import namespace="e059a0d4-d61b-4305-a81d-2f32a359341b"/>
    <xsd:import namespace="39d24da2-f6eb-4076-bf64-40dbb4f4bf0e"/>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Document_x0020_Type" minOccurs="0"/>
                <xsd:element ref="ns4:IconOverlay" minOccurs="0"/>
                <xsd:element ref="ns1:_vti_ItemDeclaredRecord" minOccurs="0"/>
                <xsd:element ref="ns1:_vti_ItemHoldRecord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vti_ItemDeclaredRecord" ma:index="13" nillable="true" ma:displayName="Declared Record" ma:hidden="true" ma:internalName="_vti_ItemDeclaredRecord" ma:readOnly="true">
      <xsd:simpleType>
        <xsd:restriction base="dms:DateTime"/>
      </xsd:simpleType>
    </xsd:element>
    <xsd:element name="_vti_ItemHoldRecordStatus" ma:index="14"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059a0d4-d61b-4305-a81d-2f32a359341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9d24da2-f6eb-4076-bf64-40dbb4f4bf0e" elementFormDefault="qualified">
    <xsd:import namespace="http://schemas.microsoft.com/office/2006/documentManagement/types"/>
    <xsd:import namespace="http://schemas.microsoft.com/office/infopath/2007/PartnerControls"/>
    <xsd:element name="Document_x0020_Type" ma:index="11" nillable="true" ma:displayName="CCAFS Document Type" ma:default="N/A" ma:format="Dropdown" ma:internalName="Document_x0020_Type">
      <xsd:simpleType>
        <xsd:restriction base="dms:Choice">
          <xsd:enumeration value="Activity Plan"/>
          <xsd:enumeration value="Agenda"/>
          <xsd:enumeration value="Budget"/>
          <xsd:enumeration value="Case Studies"/>
          <xsd:enumeration value="Contract"/>
          <xsd:enumeration value="Financial Report"/>
          <xsd:enumeration value="Form"/>
          <xsd:enumeration value="Grant Applications"/>
          <xsd:enumeration value="Guidelines, manuals and instructions"/>
          <xsd:enumeration value="Legal Document"/>
          <xsd:enumeration value="LOA/MOA"/>
          <xsd:enumeration value="Logos"/>
          <xsd:enumeration value="Minutes"/>
          <xsd:enumeration value="Policies and procedures"/>
          <xsd:enumeration value="Presentations"/>
          <xsd:enumeration value="Project deliverables"/>
          <xsd:enumeration value="Project Profile"/>
          <xsd:enumeration value="Proposal"/>
          <xsd:enumeration value="Technical Report"/>
          <xsd:enumeration value="Terms of Reference (TORs)"/>
          <xsd:enumeration value="Template"/>
          <xsd:enumeration value="Workplans and Logframes"/>
          <xsd:enumeration value="N/A"/>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B629DC-E445-441C-98D0-24FA42E689E0}">
  <ds:schemaRefs>
    <ds:schemaRef ds:uri="http://www.w3.org/XML/1998/namespace"/>
    <ds:schemaRef ds:uri="http://schemas.microsoft.com/office/2006/metadata/properties"/>
    <ds:schemaRef ds:uri="http://schemas.microsoft.com/office/2006/documentManagement/types"/>
    <ds:schemaRef ds:uri="http://purl.org/dc/elements/1.1/"/>
    <ds:schemaRef ds:uri="http://purl.org/dc/terms/"/>
    <ds:schemaRef ds:uri="http://schemas.microsoft.com/office/infopath/2007/PartnerControls"/>
    <ds:schemaRef ds:uri="e059a0d4-d61b-4305-a81d-2f32a359341b"/>
    <ds:schemaRef ds:uri="http://schemas.openxmlformats.org/package/2006/metadata/core-properties"/>
    <ds:schemaRef ds:uri="http://purl.org/dc/dcmitype/"/>
    <ds:schemaRef ds:uri="http://schemas.microsoft.com/sharepoint/v4"/>
    <ds:schemaRef ds:uri="39d24da2-f6eb-4076-bf64-40dbb4f4bf0e"/>
    <ds:schemaRef ds:uri="http://schemas.microsoft.com/sharepoint/v3"/>
  </ds:schemaRefs>
</ds:datastoreItem>
</file>

<file path=customXml/itemProps2.xml><?xml version="1.0" encoding="utf-8"?>
<ds:datastoreItem xmlns:ds="http://schemas.openxmlformats.org/officeDocument/2006/customXml" ds:itemID="{0F43B44F-B4AE-48E9-A0CA-596EE3295DE4}">
  <ds:schemaRefs>
    <ds:schemaRef ds:uri="http://schemas.microsoft.com/sharepoint/v3/contenttype/forms"/>
  </ds:schemaRefs>
</ds:datastoreItem>
</file>

<file path=customXml/itemProps3.xml><?xml version="1.0" encoding="utf-8"?>
<ds:datastoreItem xmlns:ds="http://schemas.openxmlformats.org/officeDocument/2006/customXml" ds:itemID="{CAAA2D5A-A69B-4CAF-A118-0521A74FD7AA}">
  <ds:schemaRefs>
    <ds:schemaRef ds:uri="http://schemas.microsoft.com/sharepoint/events"/>
  </ds:schemaRefs>
</ds:datastoreItem>
</file>

<file path=customXml/itemProps4.xml><?xml version="1.0" encoding="utf-8"?>
<ds:datastoreItem xmlns:ds="http://schemas.openxmlformats.org/officeDocument/2006/customXml" ds:itemID="{6AFBBFF7-DFD3-4E41-A6D8-FBF10DCD7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059a0d4-d61b-4305-a81d-2f32a359341b"/>
    <ds:schemaRef ds:uri="39d24da2-f6eb-4076-bf64-40dbb4f4bf0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2393</TotalTime>
  <Words>2362</Words>
  <Application>Microsoft Office PowerPoint</Application>
  <PresentationFormat>On-screen Show (4:3)</PresentationFormat>
  <Paragraphs>673</Paragraphs>
  <Slides>45</Slides>
  <Notes>0</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4" baseType="lpstr">
      <vt:lpstr>Amienne</vt:lpstr>
      <vt:lpstr>Arial</vt:lpstr>
      <vt:lpstr>Calibri</vt:lpstr>
      <vt:lpstr>Cambria Math</vt:lpstr>
      <vt:lpstr>Times New Roman</vt:lpstr>
      <vt:lpstr>Wingdings</vt:lpstr>
      <vt:lpstr>GREY WATERMARK</vt:lpstr>
      <vt:lpstr>Equation</vt:lpstr>
      <vt:lpstr>Ecuación</vt:lpstr>
      <vt:lpstr>Conceptos Estadísticos    Lizeth Llanos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Prueba de Hipotesis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Eyeful Presentations</dc:creator>
  <cp:lastModifiedBy>Llanos Herrera, Lizeth (CIAT)</cp:lastModifiedBy>
  <cp:revision>100</cp:revision>
  <dcterms:created xsi:type="dcterms:W3CDTF">2015-03-06T15:14:27Z</dcterms:created>
  <dcterms:modified xsi:type="dcterms:W3CDTF">2019-07-26T13:52:08Z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0x01010048E856680DF86D4DBCF586A6CBC67AA1</vt:lpwstr>
  </property>
  <property fmtid="{D5CDD505-2E9C-101B-9397-08002B2CF9AE}" pid="3" name="_dlc_DocIdItemGuid">
    <vt:lpwstr>38547c30-8f71-44e2-b30b-67ad7db9b045</vt:lpwstr>
  </property>
</Properties>
</file>