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2" r:id="rId5"/>
    <p:sldId id="257" r:id="rId6"/>
    <p:sldId id="274" r:id="rId7"/>
    <p:sldId id="270" r:id="rId8"/>
    <p:sldId id="269" r:id="rId9"/>
    <p:sldId id="280" r:id="rId10"/>
    <p:sldId id="268" r:id="rId11"/>
    <p:sldId id="285" r:id="rId12"/>
    <p:sldId id="286" r:id="rId13"/>
    <p:sldId id="284" r:id="rId14"/>
    <p:sldId id="279" r:id="rId15"/>
    <p:sldId id="288" r:id="rId16"/>
    <p:sldId id="290" r:id="rId17"/>
    <p:sldId id="291" r:id="rId18"/>
    <p:sldId id="287" r:id="rId19"/>
    <p:sldId id="277" r:id="rId20"/>
    <p:sldId id="275" r:id="rId21"/>
    <p:sldId id="267" r:id="rId22"/>
    <p:sldId id="266" r:id="rId23"/>
    <p:sldId id="281" r:id="rId24"/>
    <p:sldId id="293" r:id="rId25"/>
    <p:sldId id="294" r:id="rId26"/>
    <p:sldId id="295" r:id="rId27"/>
    <p:sldId id="292" r:id="rId28"/>
    <p:sldId id="265" r:id="rId2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152C3B"/>
    <a:srgbClr val="0F212B"/>
    <a:srgbClr val="101F2B"/>
    <a:srgbClr val="0F1E28"/>
    <a:srgbClr val="001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9" autoAdjust="0"/>
    <p:restoredTop sz="94660"/>
  </p:normalViewPr>
  <p:slideViewPr>
    <p:cSldViewPr snapToGrid="0">
      <p:cViewPr varScale="1">
        <p:scale>
          <a:sx n="72" d="100"/>
          <a:sy n="72"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269858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392289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334224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AD4404-DFDD-4646-A665-4CF7C35E971D}"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170652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4AD4404-DFDD-4646-A665-4CF7C35E971D}" type="datetimeFigureOut">
              <a:rPr lang="es-CO" smtClean="0"/>
              <a:t>12/10/2019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8068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AD4404-DFDD-4646-A665-4CF7C35E971D}"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13005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AD4404-DFDD-4646-A665-4CF7C35E971D}" type="datetimeFigureOut">
              <a:rPr lang="es-CO" smtClean="0"/>
              <a:t>12/10/2019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286506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AD4404-DFDD-4646-A665-4CF7C35E971D}" type="datetimeFigureOut">
              <a:rPr lang="es-CO" smtClean="0"/>
              <a:t>12/10/2019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213593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D4404-DFDD-4646-A665-4CF7C35E971D}" type="datetimeFigureOut">
              <a:rPr lang="es-CO" smtClean="0"/>
              <a:t>12/10/2019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112067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316279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AD4404-DFDD-4646-A665-4CF7C35E971D}" type="datetimeFigureOut">
              <a:rPr lang="es-CO" smtClean="0"/>
              <a:t>12/10/2019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71BE2-AD29-4CD1-BD3E-B2AA044B8491}" type="slidenum">
              <a:rPr lang="es-CO" smtClean="0"/>
              <a:t>‹Nº›</a:t>
            </a:fld>
            <a:endParaRPr lang="es-CO"/>
          </a:p>
        </p:txBody>
      </p:sp>
    </p:spTree>
    <p:extLst>
      <p:ext uri="{BB962C8B-B14F-4D97-AF65-F5344CB8AC3E}">
        <p14:creationId xmlns:p14="http://schemas.microsoft.com/office/powerpoint/2010/main" val="83013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D4404-DFDD-4646-A665-4CF7C35E971D}" type="datetimeFigureOut">
              <a:rPr lang="es-CO" smtClean="0"/>
              <a:t>12/10/2019</a:t>
            </a:fld>
            <a:endParaRPr lang="es-CO"/>
          </a:p>
        </p:txBody>
      </p:sp>
      <p:sp>
        <p:nvSpPr>
          <p:cNvPr id="5" name="Footer Placeholder 4"/>
          <p:cNvSpPr>
            <a:spLocks noGrp="1"/>
          </p:cNvSpPr>
          <p:nvPr>
            <p:ph type="ftr" sz="quarter" idx="3"/>
          </p:nvPr>
        </p:nvSpPr>
        <p:spPr>
          <a:xfrm>
            <a:off x="3028950" y="636877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7086600" y="639132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1BE2-AD29-4CD1-BD3E-B2AA044B8491}" type="slidenum">
              <a:rPr lang="es-CO" smtClean="0"/>
              <a:t>‹Nº›</a:t>
            </a:fld>
            <a:endParaRPr lang="es-CO"/>
          </a:p>
        </p:txBody>
      </p:sp>
      <p:sp>
        <p:nvSpPr>
          <p:cNvPr id="7" name="CuadroTexto 6">
            <a:extLst>
              <a:ext uri="{FF2B5EF4-FFF2-40B4-BE49-F238E27FC236}">
                <a16:creationId xmlns:a16="http://schemas.microsoft.com/office/drawing/2014/main" id="{C3F7056D-CA69-4000-A855-C5D380FE18FB}"/>
              </a:ext>
            </a:extLst>
          </p:cNvPr>
          <p:cNvSpPr txBox="1"/>
          <p:nvPr userDrawn="1"/>
        </p:nvSpPr>
        <p:spPr>
          <a:xfrm>
            <a:off x="5930537" y="6061166"/>
            <a:ext cx="1476103" cy="660310"/>
          </a:xfrm>
          <a:prstGeom prst="rect">
            <a:avLst/>
          </a:prstGeom>
          <a:solidFill>
            <a:schemeClr val="bg1"/>
          </a:solidFill>
        </p:spPr>
        <p:txBody>
          <a:bodyPr wrap="square" rtlCol="0">
            <a:spAutoFit/>
          </a:bodyPr>
          <a:lstStyle/>
          <a:p>
            <a:endParaRPr lang="es-CO" dirty="0"/>
          </a:p>
        </p:txBody>
      </p:sp>
    </p:spTree>
    <p:extLst>
      <p:ext uri="{BB962C8B-B14F-4D97-AF65-F5344CB8AC3E}">
        <p14:creationId xmlns:p14="http://schemas.microsoft.com/office/powerpoint/2010/main" val="1353420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mailto:jarozoa@eafit.edu.co" TargetMode="External"/><Relationship Id="rId7" Type="http://schemas.openxmlformats.org/officeDocument/2006/relationships/hyperlink" Target="mailto:aramir21@eafit.edu.co"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cdmunozm@eafit.edu.co" TargetMode="External"/><Relationship Id="rId5" Type="http://schemas.openxmlformats.org/officeDocument/2006/relationships/hyperlink" Target="mailto:lcmosquerg@eafit.edu.co" TargetMode="External"/><Relationship Id="rId4" Type="http://schemas.openxmlformats.org/officeDocument/2006/relationships/hyperlink" Target="mailto:apalac19@eafit.edu.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xgboost.readthedocs.io/en/latest/python/python_api.html" TargetMode="External"/><Relationship Id="rId3" Type="http://schemas.openxmlformats.org/officeDocument/2006/relationships/hyperlink" Target="https://www.analyticsvidhya.com/blog/2016/03/complete-guide-parameter-tuning-xgboost-with-codes-python/" TargetMode="External"/><Relationship Id="rId7" Type="http://schemas.openxmlformats.org/officeDocument/2006/relationships/hyperlink" Target="https://github.com/dmlc/xgboost"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kaggle.com/soyoungkim/rent-interest-classifier" TargetMode="External"/><Relationship Id="rId5" Type="http://schemas.openxmlformats.org/officeDocument/2006/relationships/hyperlink" Target="https://arxiv.org/abs/1603.02754" TargetMode="External"/><Relationship Id="rId10" Type="http://schemas.openxmlformats.org/officeDocument/2006/relationships/hyperlink" Target="https://www.datacamp.com/community/tutorials/xgboost-in-python#what" TargetMode="External"/><Relationship Id="rId4" Type="http://schemas.openxmlformats.org/officeDocument/2006/relationships/hyperlink" Target="https://github.com/dmlc/xgboost/blob/master/doc/parameter.rst#id1" TargetMode="External"/><Relationship Id="rId9" Type="http://schemas.openxmlformats.org/officeDocument/2006/relationships/hyperlink" Target="https://www.programcreek.com/python/example/95387/xgboost.sklearn.XGBRegresso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file:///C:\Users\lmosquera\Downloads\DescripcionVariable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file:///C:\Users\lmosquera\Downloads\DescripcionVariab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6" name="Group 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2" y="1231011"/>
            <a:ext cx="7426997" cy="4395978"/>
            <a:chOff x="1155481" y="498348"/>
            <a:chExt cx="9902663" cy="5861304"/>
          </a:xfrm>
        </p:grpSpPr>
        <p:sp>
          <p:nvSpPr>
            <p:cNvPr id="1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7" name="Oval 1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5" name="Subtítulo 4">
            <a:extLst>
              <a:ext uri="{FF2B5EF4-FFF2-40B4-BE49-F238E27FC236}">
                <a16:creationId xmlns:a16="http://schemas.microsoft.com/office/drawing/2014/main" id="{419F712F-91E5-4233-8C6C-160EBF1F0B80}"/>
              </a:ext>
            </a:extLst>
          </p:cNvPr>
          <p:cNvSpPr>
            <a:spLocks noGrp="1"/>
          </p:cNvSpPr>
          <p:nvPr>
            <p:ph type="subTitle" idx="1"/>
          </p:nvPr>
        </p:nvSpPr>
        <p:spPr>
          <a:xfrm>
            <a:off x="1143000" y="4229100"/>
            <a:ext cx="6858000" cy="571500"/>
          </a:xfrm>
        </p:spPr>
        <p:txBody>
          <a:bodyPr>
            <a:normAutofit/>
          </a:bodyPr>
          <a:lstStyle/>
          <a:p>
            <a:r>
              <a:rPr lang="es-CO" sz="1350" dirty="0"/>
              <a:t>Octubre 12 de 2019</a:t>
            </a:r>
          </a:p>
        </p:txBody>
      </p:sp>
      <p:sp>
        <p:nvSpPr>
          <p:cNvPr id="15" name="Rectangle 1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4320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3">
            <a:extLst>
              <a:ext uri="{FF2B5EF4-FFF2-40B4-BE49-F238E27FC236}">
                <a16:creationId xmlns:a16="http://schemas.microsoft.com/office/drawing/2014/main" id="{FFE909C5-E1D1-422A-94B1-7E9D2BE2EDC4}"/>
              </a:ext>
            </a:extLst>
          </p:cNvPr>
          <p:cNvSpPr>
            <a:spLocks noGrp="1"/>
          </p:cNvSpPr>
          <p:nvPr>
            <p:ph type="ctrTitle"/>
          </p:nvPr>
        </p:nvSpPr>
        <p:spPr>
          <a:xfrm>
            <a:off x="1143000" y="2939654"/>
            <a:ext cx="6858000" cy="1035891"/>
          </a:xfrm>
        </p:spPr>
        <p:txBody>
          <a:bodyPr anchor="ctr">
            <a:normAutofit/>
          </a:bodyPr>
          <a:lstStyle/>
          <a:p>
            <a:r>
              <a:rPr lang="es-CO" sz="3000" dirty="0">
                <a:solidFill>
                  <a:schemeClr val="bg2"/>
                </a:solidFill>
              </a:rPr>
              <a:t>Competencia Métodos Estadísticos Avanzados</a:t>
            </a:r>
          </a:p>
        </p:txBody>
      </p:sp>
      <p:sp>
        <p:nvSpPr>
          <p:cNvPr id="2" name="Rectángulo 1">
            <a:extLst>
              <a:ext uri="{FF2B5EF4-FFF2-40B4-BE49-F238E27FC236}">
                <a16:creationId xmlns:a16="http://schemas.microsoft.com/office/drawing/2014/main" id="{579F8818-A407-481F-900E-89F033F93156}"/>
              </a:ext>
            </a:extLst>
          </p:cNvPr>
          <p:cNvSpPr/>
          <p:nvPr/>
        </p:nvSpPr>
        <p:spPr>
          <a:xfrm>
            <a:off x="5804452" y="6029739"/>
            <a:ext cx="1881809" cy="828261"/>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675380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0" y="322189"/>
            <a:ext cx="7856638"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MODELOS EVALUADOS PARA LA SELECCIÓN DE VARIABLES</a:t>
            </a:r>
            <a:endParaRPr lang="es-CO" sz="20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Lasso (Least Absolute Shrinkage and Selection Operator)</a:t>
            </a:r>
          </a:p>
          <a:p>
            <a:pPr marL="342900" indent="-342900" algn="just">
              <a:buFont typeface="Arial" panose="020B0604020202020204" pitchFamily="34" charset="0"/>
              <a:buChar char="•"/>
            </a:pPr>
            <a:r>
              <a:rPr lang="en-US" sz="2000" dirty="0"/>
              <a:t>Lars “Least Angle Regression”</a:t>
            </a:r>
          </a:p>
          <a:p>
            <a:pPr marL="342900" indent="-342900" algn="just">
              <a:buFont typeface="Arial" panose="020B0604020202020204" pitchFamily="34" charset="0"/>
              <a:buChar char="•"/>
            </a:pPr>
            <a:r>
              <a:rPr lang="es-CO" sz="2000" dirty="0" err="1"/>
              <a:t>Elastic</a:t>
            </a:r>
            <a:r>
              <a:rPr lang="es-CO" sz="2000" dirty="0"/>
              <a:t> Net</a:t>
            </a:r>
          </a:p>
          <a:p>
            <a:pPr marL="342900" indent="-342900" algn="just">
              <a:buFont typeface="Arial" panose="020B0604020202020204" pitchFamily="34" charset="0"/>
              <a:buChar char="•"/>
            </a:pPr>
            <a:r>
              <a:rPr lang="es-CO" sz="2000" dirty="0"/>
              <a:t>BMA</a:t>
            </a:r>
          </a:p>
          <a:p>
            <a:pPr marL="342900" indent="-342900" algn="just">
              <a:buFont typeface="Arial" panose="020B0604020202020204" pitchFamily="34" charset="0"/>
              <a:buChar char="•"/>
            </a:pPr>
            <a:r>
              <a:rPr lang="es-CO" sz="2000" dirty="0" err="1"/>
              <a:t>XGboost</a:t>
            </a:r>
            <a:endParaRPr lang="es-CO" sz="2000" dirty="0"/>
          </a:p>
        </p:txBody>
      </p:sp>
    </p:spTree>
    <p:extLst>
      <p:ext uri="{BB962C8B-B14F-4D97-AF65-F5344CB8AC3E}">
        <p14:creationId xmlns:p14="http://schemas.microsoft.com/office/powerpoint/2010/main" val="199331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765501"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Lasso</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5470728"/>
              </a:xfrm>
              <a:prstGeom prst="rect">
                <a:avLst/>
              </a:prstGeom>
              <a:noFill/>
            </p:spPr>
            <p:txBody>
              <a:bodyPr wrap="square" rtlCol="0">
                <a:spAutoFit/>
              </a:bodyPr>
              <a:lstStyle/>
              <a:p>
                <a:pPr marL="285750" indent="-285750" algn="just">
                  <a:buFont typeface="Arial" panose="020B0604020202020204" pitchFamily="34" charset="0"/>
                  <a:buChar char="•"/>
                </a:pPr>
                <a:r>
                  <a:rPr lang="es-ES" dirty="0"/>
                  <a:t>Realiza selección de variables y regularización para mejorar la exactitud e interpretabilidad del modelo estadístico.</a:t>
                </a:r>
              </a:p>
              <a:p>
                <a:pPr marL="285750" indent="-285750" algn="just">
                  <a:buFont typeface="Arial" panose="020B0604020202020204" pitchFamily="34" charset="0"/>
                  <a:buChar char="•"/>
                </a:pPr>
                <a:r>
                  <a:rPr lang="es-ES" dirty="0"/>
                  <a:t>Penalización de los coeficientes de la función por medio del parámetro </a:t>
                </a:r>
                <a:r>
                  <a:rPr lang="el-GR" dirty="0">
                    <a:latin typeface="Segoe UI Symbol" panose="020B0502040204020203" pitchFamily="34" charset="0"/>
                    <a:ea typeface="Segoe UI Symbol" panose="020B0502040204020203" pitchFamily="34" charset="0"/>
                  </a:rPr>
                  <a:t>λ</a:t>
                </a:r>
                <a:r>
                  <a:rPr lang="es-CO" dirty="0">
                    <a:latin typeface="Segoe UI Symbol" panose="020B0502040204020203" pitchFamily="34" charset="0"/>
                    <a:ea typeface="Segoe UI Symbol" panose="020B0502040204020203" pitchFamily="34" charset="0"/>
                  </a:rPr>
                  <a:t>, que le permite </a:t>
                </a:r>
                <a:r>
                  <a:rPr lang="es-ES" dirty="0">
                    <a:latin typeface="Segoe UI Symbol" panose="020B0502040204020203" pitchFamily="34" charset="0"/>
                    <a:ea typeface="Segoe UI Symbol" panose="020B0502040204020203" pitchFamily="34" charset="0"/>
                  </a:rPr>
                  <a:t>estabilizar las estimaciones y predicciones.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Reducción de algunos coeficientes a cero.</a:t>
                </a:r>
              </a:p>
              <a:p>
                <a:pPr marL="285750" indent="-285750" algn="just">
                  <a:buFont typeface="Arial" panose="020B0604020202020204" pitchFamily="34" charset="0"/>
                  <a:buChar char="•"/>
                </a:pPr>
                <a:endParaRPr lang="es-CO" dirty="0">
                  <a:latin typeface="Cambria Math" panose="02040503050406030204" pitchFamily="18" charset="0"/>
                  <a:ea typeface="Segoe UI Symbol" panose="020B0502040204020203" pitchFamily="34" charset="0"/>
                </a:endParaRPr>
              </a:p>
              <a:p>
                <a:pPr algn="just"/>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Segoe UI Symbol" panose="020B0502040204020203" pitchFamily="34" charset="0"/>
                        </a:rPr>
                        <m:t> </m:t>
                      </m:r>
                      <m:r>
                        <a:rPr lang="es-ES">
                          <a:latin typeface="Cambria Math" panose="02040503050406030204" pitchFamily="18" charset="0"/>
                          <a:ea typeface="Segoe UI Symbol" panose="020B0502040204020203" pitchFamily="34" charset="0"/>
                        </a:rPr>
                        <m:t>{</m:t>
                      </m:r>
                      <m:acc>
                        <m:accPr>
                          <m:chr m:val="̂"/>
                          <m:ctrlPr>
                            <a:rPr lang="es-ES" i="1" smtClean="0">
                              <a:latin typeface="Cambria Math" panose="02040503050406030204" pitchFamily="18" charset="0"/>
                              <a:ea typeface="Segoe UI Symbol" panose="020B0502040204020203" pitchFamily="34" charset="0"/>
                            </a:rPr>
                          </m:ctrlPr>
                        </m:accPr>
                        <m:e>
                          <m:r>
                            <a:rPr lang="es-ES" i="1">
                              <a:latin typeface="Cambria Math" panose="02040503050406030204" pitchFamily="18" charset="0"/>
                              <a:ea typeface="Segoe UI Symbol" panose="020B0502040204020203" pitchFamily="34" charset="0"/>
                            </a:rPr>
                            <m:t>𝛽</m:t>
                          </m:r>
                        </m:e>
                      </m:acc>
                      <m:r>
                        <a:rPr lang="es-ES">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lasso</m:t>
                      </m:r>
                      <m:r>
                        <a:rPr lang="es-ES">
                          <a:latin typeface="Cambria Math" panose="02040503050406030204" pitchFamily="18" charset="0"/>
                          <a:ea typeface="Segoe UI Symbol" panose="020B0502040204020203" pitchFamily="34" charset="0"/>
                        </a:rPr>
                        <m:t>} = </m:t>
                      </m:r>
                      <m:r>
                        <m:rPr>
                          <m:sty m:val="p"/>
                        </m:rPr>
                        <a:rPr lang="es-ES">
                          <a:latin typeface="Cambria Math" panose="02040503050406030204" pitchFamily="18" charset="0"/>
                          <a:ea typeface="Segoe UI Symbol" panose="020B0502040204020203" pitchFamily="34" charset="0"/>
                        </a:rPr>
                        <m:t>arg</m:t>
                      </m:r>
                      <m:r>
                        <a:rPr lang="es-ES" i="1">
                          <a:latin typeface="Cambria Math" panose="02040503050406030204" pitchFamily="18" charset="0"/>
                          <a:ea typeface="Segoe UI Symbol" panose="020B0502040204020203" pitchFamily="34" charset="0"/>
                        </a:rPr>
                        <m:t>⁡</m:t>
                      </m:r>
                      <m:r>
                        <m:rPr>
                          <m:sty m:val="p"/>
                        </m:rPr>
                        <a:rPr lang="es-ES">
                          <a:latin typeface="Cambria Math" panose="02040503050406030204" pitchFamily="18" charset="0"/>
                          <a:ea typeface="Segoe UI Symbol" panose="020B0502040204020203" pitchFamily="34" charset="0"/>
                        </a:rPr>
                        <m:t>min</m:t>
                      </m:r>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_{</m:t>
                      </m:r>
                      <m:r>
                        <a:rPr lang="es-ES" i="1">
                          <a:latin typeface="Cambria Math" panose="02040503050406030204" pitchFamily="18" charset="0"/>
                          <a:ea typeface="Segoe UI Symbol" panose="020B0502040204020203" pitchFamily="34" charset="0"/>
                        </a:rPr>
                        <m:t>𝛽</m:t>
                      </m:r>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m:t>
                      </m:r>
                      <m:sSubSup>
                        <m:sSubSupPr>
                          <m:ctrlPr>
                            <a:rPr lang="es-ES" i="1">
                              <a:latin typeface="Cambria Math" panose="02040503050406030204" pitchFamily="18" charset="0"/>
                              <a:ea typeface="Segoe UI Symbol" panose="020B0502040204020203" pitchFamily="34" charset="0"/>
                            </a:rPr>
                          </m:ctrlPr>
                        </m:sSubSupPr>
                        <m:e>
                          <m:r>
                            <m:rPr>
                              <m:lit/>
                            </m:rPr>
                            <a:rPr lang="es-ES" i="1">
                              <a:latin typeface="Cambria Math" panose="02040503050406030204" pitchFamily="18" charset="0"/>
                              <a:ea typeface="Segoe UI Symbol" panose="020B0502040204020203" pitchFamily="34" charset="0"/>
                            </a:rPr>
                            <m:t>∑</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n</m:t>
                          </m:r>
                        </m:sup>
                      </m:sSubSup>
                      <m:sSup>
                        <m:sSupPr>
                          <m:ctrlPr>
                            <a:rPr lang="es-ES" i="1">
                              <a:latin typeface="Cambria Math" panose="02040503050406030204" pitchFamily="18" charset="0"/>
                              <a:ea typeface="Segoe UI Symbol" panose="020B0502040204020203" pitchFamily="34" charset="0"/>
                            </a:rPr>
                          </m:ctrlPr>
                        </m:sSupPr>
                        <m:e>
                          <m:d>
                            <m:dPr>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y</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a:rPr lang="es-ES">
                                          <a:latin typeface="Cambria Math" panose="02040503050406030204" pitchFamily="18" charset="0"/>
                                          <a:ea typeface="Segoe UI Symbol" panose="020B0502040204020203" pitchFamily="34" charset="0"/>
                                        </a:rPr>
                                        <m:t>0</m:t>
                                      </m:r>
                                    </m:e>
                                  </m:d>
                                </m:sub>
                              </m:sSub>
                              <m:r>
                                <a:rPr lang="es-ES" i="1">
                                  <a:latin typeface="Cambria Math" panose="02040503050406030204" pitchFamily="18" charset="0"/>
                                  <a:ea typeface="Segoe UI Symbol" panose="020B0502040204020203" pitchFamily="34" charset="0"/>
                                </a:rPr>
                                <m:t>−</m:t>
                              </m:r>
                              <m:r>
                                <a:rPr lang="es-ES">
                                  <a:latin typeface="Cambria Math" panose="02040503050406030204" pitchFamily="18" charset="0"/>
                                  <a:ea typeface="Segoe UI Symbol" panose="020B0502040204020203" pitchFamily="34" charset="0"/>
                                </a:rPr>
                                <m:t> </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sSub>
                                    <m:sSubPr>
                                      <m:ctrlPr>
                                        <a:rPr lang="es-ES" i="1">
                                          <a:latin typeface="Cambria Math" panose="02040503050406030204" pitchFamily="18" charset="0"/>
                                          <a:ea typeface="Segoe UI Symbol" panose="020B0502040204020203" pitchFamily="34" charset="0"/>
                                        </a:rPr>
                                      </m:ctrlPr>
                                    </m:sSubPr>
                                    <m:e>
                                      <m:r>
                                        <m:rPr>
                                          <m:sty m:val="p"/>
                                        </m:rPr>
                                        <a:rPr lang="es-ES">
                                          <a:latin typeface="Cambria Math" panose="02040503050406030204" pitchFamily="18" charset="0"/>
                                          <a:ea typeface="Segoe UI Symbol" panose="020B0502040204020203" pitchFamily="34" charset="0"/>
                                        </a:rPr>
                                        <m:t>x</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ij</m:t>
                                          </m:r>
                                        </m:e>
                                      </m:d>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sub>
                                  </m:sSub>
                                </m:e>
                              </m:nary>
                            </m:e>
                          </m:d>
                        </m:e>
                        <m:sup>
                          <m:r>
                            <a:rPr lang="es-ES">
                              <a:latin typeface="Cambria Math" panose="02040503050406030204" pitchFamily="18" charset="0"/>
                              <a:ea typeface="Segoe UI Symbol" panose="020B0502040204020203" pitchFamily="34" charset="0"/>
                            </a:rPr>
                            <m:t>2</m:t>
                          </m:r>
                        </m:sup>
                      </m:sSup>
                      <m:r>
                        <a:rPr lang="es-ES">
                          <a:latin typeface="Cambria Math" panose="02040503050406030204" pitchFamily="18" charset="0"/>
                          <a:ea typeface="Segoe UI Symbol" panose="020B0502040204020203" pitchFamily="34" charset="0"/>
                        </a:rPr>
                        <m:t>+ </m:t>
                      </m:r>
                      <m:r>
                        <a:rPr lang="es-ES" i="1">
                          <a:latin typeface="Cambria Math" panose="02040503050406030204" pitchFamily="18" charset="0"/>
                          <a:ea typeface="Segoe UI Symbol" panose="020B0502040204020203" pitchFamily="34" charset="0"/>
                        </a:rPr>
                        <m:t>𝜆</m:t>
                      </m:r>
                      <m:nary>
                        <m:naryPr>
                          <m:chr m:val="∑"/>
                          <m:ctrlPr>
                            <a:rPr lang="es-ES" i="1">
                              <a:latin typeface="Cambria Math" panose="02040503050406030204" pitchFamily="18" charset="0"/>
                              <a:ea typeface="Segoe UI Symbol" panose="020B0502040204020203" pitchFamily="34" charset="0"/>
                            </a:rPr>
                          </m:ctrlPr>
                        </m:naryPr>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r>
                                <a:rPr lang="es-ES">
                                  <a:latin typeface="Cambria Math" panose="02040503050406030204" pitchFamily="18" charset="0"/>
                                  <a:ea typeface="Segoe UI Symbol" panose="020B0502040204020203" pitchFamily="34" charset="0"/>
                                </a:rPr>
                                <m:t>=1</m:t>
                              </m:r>
                            </m:e>
                          </m:d>
                        </m:sub>
                        <m:sup>
                          <m:r>
                            <m:rPr>
                              <m:sty m:val="p"/>
                            </m:rPr>
                            <a:rPr lang="es-ES">
                              <a:latin typeface="Cambria Math" panose="02040503050406030204" pitchFamily="18" charset="0"/>
                              <a:ea typeface="Segoe UI Symbol" panose="020B0502040204020203" pitchFamily="34" charset="0"/>
                            </a:rPr>
                            <m:t>K</m:t>
                          </m:r>
                        </m:sup>
                        <m:e>
                          <m:d>
                            <m:dPr>
                              <m:begChr m:val="|"/>
                              <m:endChr m:val="|"/>
                              <m:ctrlPr>
                                <a:rPr lang="es-ES" i="1">
                                  <a:latin typeface="Cambria Math" panose="02040503050406030204" pitchFamily="18" charset="0"/>
                                  <a:ea typeface="Segoe UI Symbol" panose="020B0502040204020203" pitchFamily="34" charset="0"/>
                                </a:rPr>
                              </m:ctrlPr>
                            </m:dPr>
                            <m:e>
                              <m:sSub>
                                <m:sSubPr>
                                  <m:ctrlPr>
                                    <a:rPr lang="es-ES" i="1">
                                      <a:latin typeface="Cambria Math" panose="02040503050406030204" pitchFamily="18" charset="0"/>
                                      <a:ea typeface="Segoe UI Symbol" panose="020B0502040204020203" pitchFamily="34" charset="0"/>
                                    </a:rPr>
                                  </m:ctrlPr>
                                </m:sSubPr>
                                <m:e>
                                  <m:r>
                                    <a:rPr lang="es-ES" i="1">
                                      <a:latin typeface="Cambria Math" panose="02040503050406030204" pitchFamily="18" charset="0"/>
                                      <a:ea typeface="Segoe UI Symbol" panose="020B0502040204020203" pitchFamily="34" charset="0"/>
                                    </a:rPr>
                                    <m:t>𝛽</m:t>
                                  </m:r>
                                </m:e>
                                <m:sub>
                                  <m:d>
                                    <m:dPr>
                                      <m:begChr m:val="{"/>
                                      <m:endChr m:val="}"/>
                                      <m:ctrlPr>
                                        <a:rPr lang="es-ES" i="1">
                                          <a:latin typeface="Cambria Math" panose="02040503050406030204" pitchFamily="18" charset="0"/>
                                          <a:ea typeface="Segoe UI Symbol" panose="020B0502040204020203" pitchFamily="34" charset="0"/>
                                        </a:rPr>
                                      </m:ctrlPr>
                                    </m:dPr>
                                    <m:e>
                                      <m:r>
                                        <m:rPr>
                                          <m:sty m:val="p"/>
                                        </m:rPr>
                                        <a:rPr lang="es-ES">
                                          <a:latin typeface="Cambria Math" panose="02040503050406030204" pitchFamily="18" charset="0"/>
                                          <a:ea typeface="Segoe UI Symbol" panose="020B0502040204020203" pitchFamily="34" charset="0"/>
                                        </a:rPr>
                                        <m:t>j</m:t>
                                      </m:r>
                                    </m:e>
                                  </m:d>
                                </m:sub>
                              </m:sSub>
                            </m:e>
                          </m:d>
                        </m:e>
                      </m:nary>
                      <m:r>
                        <a:rPr lang="es-ES">
                          <a:latin typeface="Cambria Math" panose="02040503050406030204" pitchFamily="18" charset="0"/>
                          <a:ea typeface="Segoe UI Symbol" panose="020B0502040204020203" pitchFamily="34" charset="0"/>
                        </a:rPr>
                        <m:t>|</m:t>
                      </m:r>
                    </m:oMath>
                  </m:oMathPara>
                </a14:m>
                <a:endParaRPr lang="es-ES" dirty="0">
                  <a:latin typeface="Segoe UI Symbol" panose="020B0502040204020203" pitchFamily="34" charset="0"/>
                  <a:ea typeface="Segoe UI Symbol" panose="020B0502040204020203" pitchFamily="34" charset="0"/>
                </a:endParaRPr>
              </a:p>
              <a:p>
                <a:pPr algn="just"/>
                <a:r>
                  <a:rPr lang="es-ES" b="1" dirty="0">
                    <a:latin typeface="Segoe UI Symbol" panose="020B0502040204020203" pitchFamily="34" charset="0"/>
                    <a:ea typeface="Segoe UI Symbol" panose="020B0502040204020203" pitchFamily="34" charset="0"/>
                  </a:rPr>
                  <a:t>Limitaciones</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selecciona a lo sumo n variables antes de saturarse</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Lasso no está bien definido a menos que el límite de la norma L1 de los coeficientes sea menor que un cierto valor.</a:t>
                </a:r>
              </a:p>
              <a:p>
                <a:pPr marL="285750" indent="-285750" algn="just">
                  <a:buFont typeface="Arial" panose="020B0604020202020204" pitchFamily="34" charset="0"/>
                  <a:buChar char="•"/>
                </a:pPr>
                <a:r>
                  <a:rPr lang="es-ES" dirty="0">
                    <a:latin typeface="Segoe UI Symbol" panose="020B0502040204020203" pitchFamily="34" charset="0"/>
                    <a:ea typeface="Segoe UI Symbol" panose="020B0502040204020203" pitchFamily="34" charset="0"/>
                  </a:rPr>
                  <a:t>Si hay correlación, tiende a seleccionar sólo una variable sin un criterio.</a:t>
                </a:r>
              </a:p>
              <a:p>
                <a:pPr algn="just"/>
                <a:endParaRPr lang="es-ES" dirty="0">
                  <a:latin typeface="Segoe UI Symbol" panose="020B0502040204020203" pitchFamily="34" charset="0"/>
                  <a:ea typeface="Segoe UI Symbol" panose="020B0502040204020203" pitchFamily="34" charset="0"/>
                </a:endParaRPr>
              </a:p>
              <a:p>
                <a:pPr algn="just"/>
                <a:r>
                  <a:rPr lang="es-ES" dirty="0">
                    <a:latin typeface="Segoe UI Symbol" panose="020B0502040204020203" pitchFamily="34" charset="0"/>
                    <a:ea typeface="Segoe UI Symbol" panose="020B0502040204020203" pitchFamily="34" charset="0"/>
                  </a:rPr>
                  <a:t>La predicción a través de regresión Ridge resulta más óptima que la obtenida a través de Lasso.</a:t>
                </a:r>
              </a:p>
              <a:p>
                <a:pPr marL="285750" indent="-285750" algn="just">
                  <a:buFont typeface="Arial" panose="020B0604020202020204" pitchFamily="34" charset="0"/>
                  <a:buChar char="•"/>
                </a:pPr>
                <a:endParaRPr lang="es-ES" dirty="0">
                  <a:latin typeface="Segoe UI Symbol" panose="020B0502040204020203" pitchFamily="34" charset="0"/>
                  <a:ea typeface="Segoe UI Symbol" panose="020B0502040204020203" pitchFamily="34" charset="0"/>
                </a:endParaRPr>
              </a:p>
              <a:p>
                <a:pPr marL="285750" indent="-285750" algn="just">
                  <a:buFont typeface="Arial" panose="020B0604020202020204" pitchFamily="34" charset="0"/>
                  <a:buChar char="•"/>
                </a:pPr>
                <a:endParaRPr lang="es-CO" dirty="0"/>
              </a:p>
            </p:txBody>
          </p:sp>
        </mc:Choice>
        <mc:Fallback xmlns="">
          <p:sp>
            <p:nvSpPr>
              <p:cNvPr id="4" name="CuadroTexto 3">
                <a:extLst>
                  <a:ext uri="{FF2B5EF4-FFF2-40B4-BE49-F238E27FC236}">
                    <a16:creationId xmlns:a16="http://schemas.microsoft.com/office/drawing/2014/main" id="{3796726E-2B7E-4BE3-83BC-4DBCCD7CCD99}"/>
                  </a:ext>
                </a:extLst>
              </p:cNvPr>
              <p:cNvSpPr txBox="1">
                <a:spLocks noRot="1" noChangeAspect="1" noMove="1" noResize="1" noEditPoints="1" noAdjustHandles="1" noChangeArrowheads="1" noChangeShapeType="1" noTextEdit="1"/>
              </p:cNvSpPr>
              <p:nvPr/>
            </p:nvSpPr>
            <p:spPr>
              <a:xfrm>
                <a:off x="415969" y="766233"/>
                <a:ext cx="8311683" cy="5470728"/>
              </a:xfrm>
              <a:prstGeom prst="rect">
                <a:avLst/>
              </a:prstGeom>
              <a:blipFill>
                <a:blip r:embed="rId3"/>
                <a:stretch>
                  <a:fillRect l="-587" t="-557" r="-587"/>
                </a:stretch>
              </a:blipFill>
            </p:spPr>
            <p:txBody>
              <a:bodyPr/>
              <a:lstStyle/>
              <a:p>
                <a:r>
                  <a:rPr lang="es-CO">
                    <a:noFill/>
                  </a:rPr>
                  <a:t> </a:t>
                </a:r>
              </a:p>
            </p:txBody>
          </p:sp>
        </mc:Fallback>
      </mc:AlternateContent>
    </p:spTree>
    <p:extLst>
      <p:ext uri="{BB962C8B-B14F-4D97-AF65-F5344CB8AC3E}">
        <p14:creationId xmlns:p14="http://schemas.microsoft.com/office/powerpoint/2010/main" val="380227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26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Lars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336572"/>
              </a:xfrm>
              <a:prstGeom prst="rect">
                <a:avLst/>
              </a:prstGeom>
              <a:noFill/>
            </p:spPr>
            <p:txBody>
              <a:bodyPr wrap="square" rtlCol="0">
                <a:spAutoFit/>
              </a:bodyPr>
              <a:lstStyle/>
              <a:p>
                <a:r>
                  <a:rPr lang="es-ES" dirty="0"/>
                  <a:t>Es un modelo que puede verse como un especie de forward </a:t>
                </a:r>
                <a:r>
                  <a:rPr lang="es-ES" dirty="0" err="1"/>
                  <a:t>stepwise</a:t>
                </a:r>
                <a:r>
                  <a:rPr lang="es-ES" dirty="0"/>
                  <a:t> </a:t>
                </a:r>
                <a:r>
                  <a:rPr lang="es-ES" dirty="0" err="1"/>
                  <a:t>regression</a:t>
                </a:r>
                <a:r>
                  <a:rPr lang="es-ES" dirty="0"/>
                  <a:t>,  ya que usa una estrategia similar de ir agregando variables al modelo, basado en la correlación con los residuales.</a:t>
                </a:r>
              </a:p>
              <a:p>
                <a:endParaRPr lang="es-ES" dirty="0"/>
              </a:p>
              <a:p>
                <a:r>
                  <a:rPr lang="es-ES" b="1" dirty="0"/>
                  <a:t>Estructura del algoritmo</a:t>
                </a:r>
              </a:p>
              <a:p>
                <a:pPr marL="285750" indent="-285750">
                  <a:buFont typeface="Arial" panose="020B0604020202020204" pitchFamily="34" charset="0"/>
                  <a:buChar char="•"/>
                </a:pPr>
                <a:r>
                  <a:rPr lang="es-ES" dirty="0"/>
                  <a:t>Estandarizar los predictores para que tengan media cero y norma unitaria,  se calculan los residuales</a:t>
                </a:r>
              </a:p>
              <a:p>
                <a:pPr marL="285750" indent="-285750">
                  <a:buFont typeface="Arial" panose="020B0604020202020204" pitchFamily="34" charset="0"/>
                  <a:buChar char="•"/>
                </a:pPr>
                <a:r>
                  <a:rPr lang="es-ES" dirty="0"/>
                  <a:t>Se encuentra el </a:t>
                </a:r>
                <a:r>
                  <a:rPr lang="es-ES" dirty="0" err="1"/>
                  <a:t>pedictor</a:t>
                </a:r>
                <a:r>
                  <a:rPr lang="es-ES" dirty="0"/>
                  <a:t> </a:t>
                </a:r>
                <a14:m>
                  <m:oMath xmlns:m="http://schemas.openxmlformats.org/officeDocument/2006/math">
                    <m:sSub>
                      <m:sSubPr>
                        <m:ctrlPr>
                          <a:rPr lang="es-ES" i="1" dirty="0" smtClean="0">
                            <a:latin typeface="Cambria Math" panose="02040503050406030204" pitchFamily="18" charset="0"/>
                          </a:rPr>
                        </m:ctrlPr>
                      </m:sSubPr>
                      <m:e>
                        <m:r>
                          <a:rPr lang="es-CO" b="0" i="1" dirty="0" smtClean="0">
                            <a:latin typeface="Cambria Math" panose="02040503050406030204" pitchFamily="18" charset="0"/>
                          </a:rPr>
                          <m:t>𝑋</m:t>
                        </m:r>
                      </m:e>
                      <m:sub>
                        <m:r>
                          <a:rPr lang="es-CO" b="0" i="1" dirty="0" smtClean="0">
                            <a:latin typeface="Cambria Math" panose="02040503050406030204" pitchFamily="18" charset="0"/>
                          </a:rPr>
                          <m:t>𝑗</m:t>
                        </m:r>
                      </m:sub>
                    </m:sSub>
                  </m:oMath>
                </a14:m>
                <a:r>
                  <a:rPr lang="es-ES" dirty="0"/>
                  <a:t> que tenga mas correlación con r</a:t>
                </a:r>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smtClean="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desde un valor de 0 hasta su coeficiente en mínimos cuadrados,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r>
                          <a:rPr lang="es-CO" b="0" i="1" dirty="0" smtClean="0">
                            <a:latin typeface="Cambria Math" panose="02040503050406030204" pitchFamily="18" charset="0"/>
                          </a:rPr>
                          <m:t>,</m:t>
                        </m:r>
                        <m:r>
                          <a:rPr lang="es-CO" b="0" i="1" dirty="0" smtClean="0">
                            <a:latin typeface="Cambria Math" panose="02040503050406030204" pitchFamily="18" charset="0"/>
                          </a:rPr>
                          <m:t>𝑟</m:t>
                        </m:r>
                      </m:sub>
                    </m:sSub>
                  </m:oMath>
                </a14:m>
                <a:r>
                  <a:rPr lang="es-ES" dirty="0"/>
                  <a:t>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𝐾</m:t>
                        </m:r>
                      </m:sub>
                    </m:sSub>
                  </m:oMath>
                </a14:m>
                <a:r>
                  <a:rPr lang="es-ES" dirty="0"/>
                  <a:t> tenga tanta correlación con el residual como tiene </a:t>
                </a:r>
                <a14:m>
                  <m:oMath xmlns:m="http://schemas.openxmlformats.org/officeDocument/2006/math">
                    <m:sSub>
                      <m:sSubPr>
                        <m:ctrlPr>
                          <a:rPr lang="es-ES" i="1" dirty="0">
                            <a:latin typeface="Cambria Math" panose="02040503050406030204" pitchFamily="18" charset="0"/>
                          </a:rPr>
                        </m:ctrlPr>
                      </m:sSubPr>
                      <m:e>
                        <m:r>
                          <a:rPr lang="es-CO" i="1" dirty="0">
                            <a:latin typeface="Cambria Math" panose="02040503050406030204" pitchFamily="18" charset="0"/>
                          </a:rPr>
                          <m:t>𝑋</m:t>
                        </m:r>
                      </m:e>
                      <m:sub>
                        <m:r>
                          <a:rPr lang="es-CO" i="1" dirty="0">
                            <a:latin typeface="Cambria Math" panose="02040503050406030204" pitchFamily="18" charset="0"/>
                          </a:rPr>
                          <m:t>𝑗</m:t>
                        </m:r>
                      </m:sub>
                    </m:sSub>
                    <m:r>
                      <a:rPr lang="es-CO" b="0" i="0" dirty="0" smtClean="0">
                        <a:latin typeface="Cambria Math" panose="02040503050406030204" pitchFamily="18" charset="0"/>
                      </a:rPr>
                      <m:t>.</m:t>
                    </m:r>
                  </m:oMath>
                </a14:m>
                <a:endParaRPr lang="es-CO" b="0" dirty="0"/>
              </a:p>
              <a:p>
                <a:pPr marL="285750" indent="-285750">
                  <a:buFont typeface="Arial" panose="020B0604020202020204" pitchFamily="34" charset="0"/>
                  <a:buChar char="•"/>
                </a:pPr>
                <a:r>
                  <a:rPr lang="es-ES" dirty="0"/>
                  <a:t>Se mueve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i="1" dirty="0">
                            <a:latin typeface="Cambria Math" panose="02040503050406030204" pitchFamily="18" charset="0"/>
                          </a:rPr>
                          <m:t>𝑗</m:t>
                        </m:r>
                      </m:sub>
                    </m:sSub>
                  </m:oMath>
                </a14:m>
                <a:r>
                  <a:rPr lang="es-ES" dirty="0"/>
                  <a:t> y $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ea typeface="Cambria Math" panose="02040503050406030204" pitchFamily="18" charset="0"/>
                          </a:rPr>
                          <m:t>𝛽</m:t>
                        </m:r>
                      </m:e>
                      <m:sub>
                        <m:r>
                          <a:rPr lang="es-CO" b="0" i="1" dirty="0" smtClean="0">
                            <a:latin typeface="Cambria Math" panose="02040503050406030204" pitchFamily="18" charset="0"/>
                            <a:ea typeface="Cambria Math" panose="02040503050406030204" pitchFamily="18" charset="0"/>
                          </a:rPr>
                          <m:t>𝐾</m:t>
                        </m:r>
                      </m:sub>
                    </m:sSub>
                  </m:oMath>
                </a14:m>
                <a:r>
                  <a:rPr lang="es-ES" dirty="0"/>
                  <a:t> en la dirección definida por el coeficiente conjunto de mínimos cuadrados, del residual, hasta que otro competidor </a:t>
                </a:r>
                <a14:m>
                  <m:oMath xmlns:m="http://schemas.openxmlformats.org/officeDocument/2006/math">
                    <m:sSub>
                      <m:sSubPr>
                        <m:ctrlPr>
                          <a:rPr lang="es-ES" i="1" dirty="0" smtClean="0">
                            <a:latin typeface="Cambria Math" panose="02040503050406030204" pitchFamily="18" charset="0"/>
                          </a:rPr>
                        </m:ctrlPr>
                      </m:sSubPr>
                      <m:e>
                        <m:r>
                          <a:rPr lang="es-CO" i="1" dirty="0">
                            <a:latin typeface="Cambria Math" panose="02040503050406030204" pitchFamily="18" charset="0"/>
                          </a:rPr>
                          <m:t>𝑋</m:t>
                        </m:r>
                      </m:e>
                      <m:sub>
                        <m:r>
                          <a:rPr lang="es-CO" b="0" i="1" dirty="0" smtClean="0">
                            <a:latin typeface="Cambria Math" panose="02040503050406030204" pitchFamily="18" charset="0"/>
                          </a:rPr>
                          <m:t>𝑙</m:t>
                        </m:r>
                      </m:sub>
                    </m:sSub>
                  </m:oMath>
                </a14:m>
                <a:r>
                  <a:rPr lang="es-ES" dirty="0"/>
                  <a:t> tenga tanta correlación como la actual sobre los residuales.</a:t>
                </a:r>
              </a:p>
              <a:p>
                <a:pPr marL="285750" indent="-285750">
                  <a:buFont typeface="Arial" panose="020B0604020202020204" pitchFamily="34" charset="0"/>
                  <a:buChar char="•"/>
                </a:pPr>
                <a:r>
                  <a:rPr lang="es-ES" dirty="0"/>
                  <a:t>Se continua hasta que todos los predictores estén en el modelo.</a:t>
                </a:r>
                <a:endParaRPr lang="es-CO" dirty="0"/>
              </a:p>
            </p:txBody>
          </p:sp>
        </mc:Choice>
        <mc:Fallback xmlns="">
          <p:sp>
            <p:nvSpPr>
              <p:cNvPr id="5" name="CuadroTexto 4">
                <a:extLst>
                  <a:ext uri="{FF2B5EF4-FFF2-40B4-BE49-F238E27FC236}">
                    <a16:creationId xmlns:a16="http://schemas.microsoft.com/office/drawing/2014/main" id="{C783F418-443A-4E56-BCB5-B499442533C6}"/>
                  </a:ext>
                </a:extLst>
              </p:cNvPr>
              <p:cNvSpPr txBox="1">
                <a:spLocks noRot="1" noChangeAspect="1" noMove="1" noResize="1" noEditPoints="1" noAdjustHandles="1" noChangeArrowheads="1" noChangeShapeType="1" noTextEdit="1"/>
              </p:cNvSpPr>
              <p:nvPr/>
            </p:nvSpPr>
            <p:spPr>
              <a:xfrm>
                <a:off x="238539" y="973666"/>
                <a:ext cx="8386846" cy="4336572"/>
              </a:xfrm>
              <a:prstGeom prst="rect">
                <a:avLst/>
              </a:prstGeom>
              <a:blipFill>
                <a:blip r:embed="rId3"/>
                <a:stretch>
                  <a:fillRect l="-581" t="-703" b="-1406"/>
                </a:stretch>
              </a:blipFill>
            </p:spPr>
            <p:txBody>
              <a:bodyPr/>
              <a:lstStyle/>
              <a:p>
                <a:r>
                  <a:rPr lang="es-CO">
                    <a:noFill/>
                  </a:rPr>
                  <a:t> </a:t>
                </a:r>
              </a:p>
            </p:txBody>
          </p:sp>
        </mc:Fallback>
      </mc:AlternateContent>
    </p:spTree>
    <p:extLst>
      <p:ext uri="{BB962C8B-B14F-4D97-AF65-F5344CB8AC3E}">
        <p14:creationId xmlns:p14="http://schemas.microsoft.com/office/powerpoint/2010/main" val="45043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449983"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Elastic Net</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4801314"/>
          </a:xfrm>
          <a:prstGeom prst="rect">
            <a:avLst/>
          </a:prstGeom>
          <a:noFill/>
        </p:spPr>
        <p:txBody>
          <a:bodyPr wrap="square" rtlCol="0">
            <a:spAutoFit/>
          </a:bodyPr>
          <a:lstStyle/>
          <a:p>
            <a:r>
              <a:rPr lang="es-ES" dirty="0"/>
              <a:t>Es un modelo de regularización y selección de variables, la cual retiene las ventajas de Lasso, hace automáticamente selección de variables y contracción continua, y al mismo tiempo supera algunas de sus limitaciones. Con este nuevo método se puede seleccionar grupos de variables correlacionadas de la mano de la metodología Lars.</a:t>
            </a:r>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   			Función de penalización.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Siendo esto, una combinación entre los modelos de regresión entre </a:t>
            </a:r>
            <a:r>
              <a:rPr lang="es-ES" dirty="0" err="1"/>
              <a:t>lasso</a:t>
            </a:r>
            <a:r>
              <a:rPr lang="es-ES" dirty="0"/>
              <a:t> y </a:t>
            </a:r>
            <a:r>
              <a:rPr lang="es-ES" dirty="0" err="1"/>
              <a:t>ridge</a:t>
            </a:r>
            <a:r>
              <a:rPr lang="es-ES" dirty="0"/>
              <a:t>. Donde al final lo que hace la regresión es la selección de variables como el Lasso y reduce los coeficientes de los predictores correlacionados como lo hace Ridge.</a:t>
            </a:r>
          </a:p>
          <a:p>
            <a:r>
              <a:rPr lang="es-ES" dirty="0"/>
              <a:t>De igual forma, tiene considerables ventajas computacionales sobre las penalizaciones </a:t>
            </a:r>
            <a:r>
              <a:rPr lang="es-ES" dirty="0" err="1"/>
              <a:t>Lq</a:t>
            </a:r>
            <a:endParaRPr lang="es-ES" dirty="0"/>
          </a:p>
        </p:txBody>
      </p:sp>
      <p:pic>
        <p:nvPicPr>
          <p:cNvPr id="7" name="Imagen 6">
            <a:extLst>
              <a:ext uri="{FF2B5EF4-FFF2-40B4-BE49-F238E27FC236}">
                <a16:creationId xmlns:a16="http://schemas.microsoft.com/office/drawing/2014/main" id="{1E21D81E-DA8D-A542-BD6F-BE16A16E6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661" y="2187040"/>
            <a:ext cx="3566299" cy="1241960"/>
          </a:xfrm>
          <a:prstGeom prst="rect">
            <a:avLst/>
          </a:prstGeom>
        </p:spPr>
      </p:pic>
    </p:spTree>
    <p:extLst>
      <p:ext uri="{BB962C8B-B14F-4D97-AF65-F5344CB8AC3E}">
        <p14:creationId xmlns:p14="http://schemas.microsoft.com/office/powerpoint/2010/main" val="367646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2577950"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CO" sz="2400" b="1" dirty="0">
                <a:solidFill>
                  <a:schemeClr val="bg1"/>
                </a:solidFill>
                <a:latin typeface="Arial" panose="020B0604020202020204" pitchFamily="34" charset="0"/>
                <a:cs typeface="Arial" panose="020B0604020202020204" pitchFamily="34" charset="0"/>
              </a:rPr>
              <a:t>BMA</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C783F418-443A-4E56-BCB5-B499442533C6}"/>
              </a:ext>
            </a:extLst>
          </p:cNvPr>
          <p:cNvSpPr txBox="1"/>
          <p:nvPr/>
        </p:nvSpPr>
        <p:spPr>
          <a:xfrm>
            <a:off x="238539" y="973666"/>
            <a:ext cx="8386846" cy="5078313"/>
          </a:xfrm>
          <a:prstGeom prst="rect">
            <a:avLst/>
          </a:prstGeom>
          <a:noFill/>
        </p:spPr>
        <p:txBody>
          <a:bodyPr wrap="square" rtlCol="0">
            <a:spAutoFit/>
          </a:bodyPr>
          <a:lstStyle/>
          <a:p>
            <a:r>
              <a:rPr lang="es-ES" dirty="0" err="1"/>
              <a:t>Bayesian</a:t>
            </a:r>
            <a:r>
              <a:rPr lang="es-ES" dirty="0"/>
              <a:t> </a:t>
            </a:r>
            <a:r>
              <a:rPr lang="es-ES" dirty="0" err="1"/>
              <a:t>Model</a:t>
            </a:r>
            <a:r>
              <a:rPr lang="es-ES" dirty="0"/>
              <a:t> </a:t>
            </a:r>
            <a:r>
              <a:rPr lang="es-ES" dirty="0" err="1"/>
              <a:t>Averaging</a:t>
            </a:r>
            <a:r>
              <a:rPr lang="es-ES" dirty="0"/>
              <a:t> para los problemas de selección de modelos que se enfoca en explicar la incertidumbre del modelo. En particular, se considera la problemática de selección de variables, dada la incertidumbre de los </a:t>
            </a:r>
            <a:r>
              <a:rPr lang="es-ES" dirty="0" err="1"/>
              <a:t>regresores</a:t>
            </a:r>
            <a:r>
              <a:rPr lang="es-ES" dirty="0"/>
              <a:t>, en un marco de regresión donde existen K variables explicativas.</a:t>
            </a:r>
          </a:p>
          <a:p>
            <a:endParaRPr lang="es-ES" dirty="0"/>
          </a:p>
          <a:p>
            <a:r>
              <a:rPr lang="es-CO" dirty="0"/>
              <a:t>De esta forma para poder tener los parametros del modelo que explican la incertidumbre del modelo, de la siguiente manera</a:t>
            </a:r>
          </a:p>
          <a:p>
            <a:endParaRPr lang="es-ES" dirty="0"/>
          </a:p>
          <a:p>
            <a:endParaRPr lang="es-ES" dirty="0"/>
          </a:p>
          <a:p>
            <a:endParaRPr lang="es-ES" dirty="0"/>
          </a:p>
          <a:p>
            <a:endParaRPr lang="es-ES" dirty="0"/>
          </a:p>
          <a:p>
            <a:r>
              <a:rPr lang="es-ES" dirty="0"/>
              <a:t>Y al final para cuando se tiene la incertidumbre del modelo, se entra analizar la probabilidad de incluir una variable dentro del modelo.</a:t>
            </a:r>
          </a:p>
          <a:p>
            <a:endParaRPr lang="es-ES" dirty="0"/>
          </a:p>
          <a:p>
            <a:endParaRPr lang="es-ES" dirty="0"/>
          </a:p>
          <a:p>
            <a:endParaRPr lang="es-ES" dirty="0"/>
          </a:p>
          <a:p>
            <a:endParaRPr lang="es-ES" dirty="0"/>
          </a:p>
          <a:p>
            <a:endParaRPr lang="es-ES" dirty="0"/>
          </a:p>
        </p:txBody>
      </p:sp>
      <p:pic>
        <p:nvPicPr>
          <p:cNvPr id="7" name="Imagen 6">
            <a:extLst>
              <a:ext uri="{FF2B5EF4-FFF2-40B4-BE49-F238E27FC236}">
                <a16:creationId xmlns:a16="http://schemas.microsoft.com/office/drawing/2014/main" id="{23136328-DF68-B146-9C2A-BA1570C27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9702" y="2889237"/>
            <a:ext cx="2504217" cy="872091"/>
          </a:xfrm>
          <a:prstGeom prst="rect">
            <a:avLst/>
          </a:prstGeom>
        </p:spPr>
      </p:pic>
      <p:pic>
        <p:nvPicPr>
          <p:cNvPr id="9" name="Imagen 8">
            <a:extLst>
              <a:ext uri="{FF2B5EF4-FFF2-40B4-BE49-F238E27FC236}">
                <a16:creationId xmlns:a16="http://schemas.microsoft.com/office/drawing/2014/main" id="{2EA7B905-8E94-C34B-AB0A-330E9F8B3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009900"/>
            <a:ext cx="2946400" cy="838200"/>
          </a:xfrm>
          <a:prstGeom prst="rect">
            <a:avLst/>
          </a:prstGeom>
        </p:spPr>
      </p:pic>
      <p:pic>
        <p:nvPicPr>
          <p:cNvPr id="11" name="Imagen 10">
            <a:extLst>
              <a:ext uri="{FF2B5EF4-FFF2-40B4-BE49-F238E27FC236}">
                <a16:creationId xmlns:a16="http://schemas.microsoft.com/office/drawing/2014/main" id="{8999772F-7785-3542-B8F8-83FB06564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812" y="4939457"/>
            <a:ext cx="2908300" cy="685800"/>
          </a:xfrm>
          <a:prstGeom prst="rect">
            <a:avLst/>
          </a:prstGeom>
        </p:spPr>
      </p:pic>
    </p:spTree>
    <p:extLst>
      <p:ext uri="{BB962C8B-B14F-4D97-AF65-F5344CB8AC3E}">
        <p14:creationId xmlns:p14="http://schemas.microsoft.com/office/powerpoint/2010/main" val="249157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448654" cy="461665"/>
          </a:xfrm>
          <a:prstGeom prst="rect">
            <a:avLst/>
          </a:prstGeom>
          <a:noFill/>
        </p:spPr>
        <p:txBody>
          <a:bodyPr wrap="none" rtlCol="0">
            <a:spAutoFit/>
          </a:bodyPr>
          <a:lstStyle/>
          <a:p>
            <a:r>
              <a:rPr lang="es-ES" sz="2400" b="1" dirty="0">
                <a:solidFill>
                  <a:schemeClr val="bg1"/>
                </a:solidFill>
                <a:latin typeface="Arial" panose="020B0604020202020204" pitchFamily="34" charset="0"/>
                <a:cs typeface="Arial" panose="020B0604020202020204" pitchFamily="34" charset="0"/>
              </a:rPr>
              <a:t>MODELO – </a:t>
            </a:r>
            <a:r>
              <a:rPr lang="es-ES" sz="2400" b="1" dirty="0" err="1">
                <a:solidFill>
                  <a:schemeClr val="bg1"/>
                </a:solidFill>
                <a:latin typeface="Arial" panose="020B0604020202020204" pitchFamily="34" charset="0"/>
                <a:cs typeface="Arial" panose="020B0604020202020204" pitchFamily="34" charset="0"/>
              </a:rPr>
              <a:t>XGBoost</a:t>
            </a:r>
            <a:r>
              <a:rPr lang="es-ES" sz="24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524315"/>
          </a:xfrm>
          <a:prstGeom prst="rect">
            <a:avLst/>
          </a:prstGeom>
          <a:noFill/>
        </p:spPr>
        <p:txBody>
          <a:bodyPr wrap="square" rtlCol="0">
            <a:spAutoFit/>
          </a:bodyPr>
          <a:lstStyle/>
          <a:p>
            <a:pPr algn="just"/>
            <a:r>
              <a:rPr lang="es-ES" dirty="0" err="1"/>
              <a:t>Ensemble</a:t>
            </a:r>
            <a:r>
              <a:rPr lang="es-ES" dirty="0"/>
              <a:t> </a:t>
            </a:r>
            <a:r>
              <a:rPr lang="es-ES" dirty="0" err="1"/>
              <a:t>Learning</a:t>
            </a:r>
            <a:r>
              <a:rPr lang="es-ES" dirty="0"/>
              <a:t>, que es una rama de los métodos de Machine </a:t>
            </a:r>
            <a:r>
              <a:rPr lang="es-ES" dirty="0" err="1"/>
              <a:t>Learning</a:t>
            </a:r>
            <a:r>
              <a:rPr lang="es-ES" dirty="0"/>
              <a:t> que entrenan y predicen con muchos modelos a la vez para producir una salida superior única.</a:t>
            </a:r>
          </a:p>
          <a:p>
            <a:pPr algn="ctr"/>
            <a:r>
              <a:rPr lang="es-ES" b="1" dirty="0">
                <a:effectLst>
                  <a:outerShdw blurRad="38100" dist="38100" dir="2700000" algn="tl">
                    <a:srgbClr val="000000">
                      <a:alpha val="43137"/>
                    </a:srgbClr>
                  </a:outerShdw>
                </a:effectLst>
              </a:rPr>
              <a:t>…convierte a los alumnos débiles en alumnos fuertes</a:t>
            </a:r>
          </a:p>
          <a:p>
            <a:pPr algn="ctr"/>
            <a:endParaRPr lang="es-ES" b="1" dirty="0">
              <a:effectLst>
                <a:outerShdw blurRad="38100" dist="38100" dir="2700000" algn="tl">
                  <a:srgbClr val="000000">
                    <a:alpha val="43137"/>
                  </a:srgbClr>
                </a:outerShdw>
              </a:effectLst>
            </a:endParaRPr>
          </a:p>
          <a:p>
            <a:pPr algn="just"/>
            <a:r>
              <a:rPr lang="es-CO" dirty="0" err="1"/>
              <a:t>Boosting</a:t>
            </a:r>
            <a:r>
              <a:rPr lang="es-CO" dirty="0"/>
              <a:t> es una técnica secuencial que funciona según el principio del </a:t>
            </a:r>
            <a:r>
              <a:rPr lang="es-CO" dirty="0" err="1"/>
              <a:t>ensemble</a:t>
            </a:r>
            <a:r>
              <a:rPr lang="es-CO" dirty="0"/>
              <a:t>. Combina un conjunto de </a:t>
            </a:r>
            <a:r>
              <a:rPr lang="es-CO" dirty="0" err="1"/>
              <a:t>learners</a:t>
            </a:r>
            <a:r>
              <a:rPr lang="es-CO" dirty="0"/>
              <a:t> débiles y ofrece una precisión de predicción (</a:t>
            </a:r>
            <a:r>
              <a:rPr lang="es-CO" dirty="0" err="1"/>
              <a:t>accuracy</a:t>
            </a:r>
            <a:r>
              <a:rPr lang="es-CO" dirty="0"/>
              <a:t>) mejorada, </a:t>
            </a:r>
            <a:r>
              <a:rPr lang="es-ES" dirty="0"/>
              <a:t> y generalmente se aplica a los árboles</a:t>
            </a:r>
            <a:r>
              <a:rPr lang="es-CO" dirty="0"/>
              <a:t>. En cualquier instante t, los resultados del modelo se pesan en función de los resultados del instante t-1 anterior. Los resultados </a:t>
            </a:r>
            <a:r>
              <a:rPr lang="es-CO" b="1" dirty="0"/>
              <a:t>pronosticados correctamente reciben un peso menor </a:t>
            </a:r>
            <a:r>
              <a:rPr lang="es-CO" dirty="0"/>
              <a:t>y los clasificados </a:t>
            </a:r>
            <a:r>
              <a:rPr lang="es-CO" b="1" dirty="0"/>
              <a:t>erróneamente tienen mayor peso</a:t>
            </a:r>
            <a:r>
              <a:rPr lang="es-CO" dirty="0"/>
              <a:t>. Esta técnica se sigue para un problema de clasificación.</a:t>
            </a:r>
          </a:p>
          <a:p>
            <a:pPr algn="just"/>
            <a:endParaRPr lang="es-ES" dirty="0"/>
          </a:p>
          <a:p>
            <a:pPr algn="just"/>
            <a:r>
              <a:rPr lang="es-ES" dirty="0"/>
              <a:t>Es un algoritmo de refuerzo agrega iteraciones del modelo secuencialmente, ajustando los pesos de los estudiantes débiles en el camino. </a:t>
            </a:r>
            <a:r>
              <a:rPr lang="es-ES" b="1" dirty="0">
                <a:solidFill>
                  <a:srgbClr val="00B050"/>
                </a:solidFill>
              </a:rPr>
              <a:t>Esto reduce el sesgo del modelo y generalmente mejora la precisión</a:t>
            </a:r>
            <a:endParaRPr lang="es-CO" b="1" dirty="0">
              <a:solidFill>
                <a:srgbClr val="00B050"/>
              </a:solidFill>
            </a:endParaRPr>
          </a:p>
        </p:txBody>
      </p:sp>
    </p:spTree>
    <p:extLst>
      <p:ext uri="{BB962C8B-B14F-4D97-AF65-F5344CB8AC3E}">
        <p14:creationId xmlns:p14="http://schemas.microsoft.com/office/powerpoint/2010/main" val="46051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738664"/>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a:p>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15969" y="766233"/>
            <a:ext cx="8311683" cy="4801314"/>
          </a:xfrm>
          <a:prstGeom prst="rect">
            <a:avLst/>
          </a:prstGeom>
          <a:noFill/>
        </p:spPr>
        <p:txBody>
          <a:bodyPr wrap="square" rtlCol="0">
            <a:spAutoFit/>
          </a:bodyPr>
          <a:lstStyle/>
          <a:p>
            <a:r>
              <a:rPr lang="es-CO" b="1" dirty="0"/>
              <a:t>Parámetros de arboles</a:t>
            </a:r>
          </a:p>
          <a:p>
            <a:pPr lvl="0"/>
            <a:r>
              <a:rPr lang="es-CO" dirty="0" err="1"/>
              <a:t>min_samples_Split</a:t>
            </a:r>
            <a:r>
              <a:rPr lang="es-CO" dirty="0"/>
              <a:t>: Numero de observaciones en un nodo. Si es mayor disminuye el sobreajuste. </a:t>
            </a:r>
          </a:p>
          <a:p>
            <a:pPr lvl="0"/>
            <a:r>
              <a:rPr lang="es-CO" dirty="0" err="1"/>
              <a:t>min_samples_leaf</a:t>
            </a:r>
            <a:r>
              <a:rPr lang="es-CO" dirty="0"/>
              <a:t>: Numero de observaciones e un nodo terminal u Hoja. (bajos)</a:t>
            </a:r>
          </a:p>
          <a:p>
            <a:pPr lvl="0"/>
            <a:r>
              <a:rPr lang="es-CO" dirty="0" err="1"/>
              <a:t>min_weight_fraction_leaf</a:t>
            </a:r>
            <a:r>
              <a:rPr lang="es-CO" dirty="0"/>
              <a:t>: fracción del número total de observaciones en lugar de un número entero.</a:t>
            </a:r>
          </a:p>
          <a:p>
            <a:pPr lvl="0"/>
            <a:r>
              <a:rPr lang="es-CO" dirty="0" err="1"/>
              <a:t>max_Depth</a:t>
            </a:r>
            <a:r>
              <a:rPr lang="es-CO" dirty="0"/>
              <a:t>: La profundidad máxima de un árbol. (bajo)</a:t>
            </a:r>
          </a:p>
          <a:p>
            <a:r>
              <a:rPr lang="es-CO" dirty="0" err="1"/>
              <a:t>max_leaf_nodes</a:t>
            </a:r>
            <a:r>
              <a:rPr lang="es-CO" dirty="0"/>
              <a:t>: El número máximo de nodos terminales u hojas en un árbol.</a:t>
            </a:r>
          </a:p>
          <a:p>
            <a:pPr lvl="0"/>
            <a:r>
              <a:rPr lang="es-CO" dirty="0" err="1"/>
              <a:t>max_features</a:t>
            </a:r>
            <a:r>
              <a:rPr lang="es-CO" dirty="0"/>
              <a:t>: El número de características a considerar al buscar una mejor división. Estos serán seleccionados al azar. (bajos).</a:t>
            </a:r>
          </a:p>
          <a:p>
            <a:pPr lvl="0"/>
            <a:endParaRPr lang="es-CO" dirty="0"/>
          </a:p>
          <a:p>
            <a:r>
              <a:rPr lang="es-CO" b="1" dirty="0"/>
              <a:t>Conjunto de parámetros para gestionar el </a:t>
            </a:r>
            <a:r>
              <a:rPr lang="es-CO" b="1" dirty="0" err="1"/>
              <a:t>boosting</a:t>
            </a:r>
            <a:r>
              <a:rPr lang="es-CO" b="1" dirty="0"/>
              <a:t>:</a:t>
            </a:r>
          </a:p>
          <a:p>
            <a:pPr marL="285750" lvl="0" indent="-285750">
              <a:buFont typeface="Arial" panose="020B0604020202020204" pitchFamily="34" charset="0"/>
              <a:buChar char="•"/>
            </a:pPr>
            <a:r>
              <a:rPr lang="es-CO" dirty="0" err="1"/>
              <a:t>learning_rate</a:t>
            </a:r>
            <a:r>
              <a:rPr lang="es-CO" dirty="0"/>
              <a:t> (tasa de aprendizaje): controla la magnitud de este cambio en las estimaciones. (bajos </a:t>
            </a:r>
            <a:r>
              <a:rPr lang="es-CO" dirty="0" err="1"/>
              <a:t>hae</a:t>
            </a:r>
            <a:r>
              <a:rPr lang="es-CO" dirty="0"/>
              <a:t> modelo robusto)</a:t>
            </a:r>
          </a:p>
          <a:p>
            <a:pPr marL="285750" lvl="0" indent="-285750">
              <a:buFont typeface="Arial" panose="020B0604020202020204" pitchFamily="34" charset="0"/>
              <a:buChar char="•"/>
            </a:pPr>
            <a:r>
              <a:rPr lang="es-CO" dirty="0" err="1"/>
              <a:t>n_estimadores</a:t>
            </a:r>
            <a:r>
              <a:rPr lang="es-CO" dirty="0"/>
              <a:t>: El número de árboles secuenciales a modelar (paso 2)</a:t>
            </a:r>
          </a:p>
          <a:p>
            <a:pPr marL="285750" lvl="0" indent="-285750">
              <a:buFont typeface="Arial" panose="020B0604020202020204" pitchFamily="34" charset="0"/>
              <a:buChar char="•"/>
            </a:pPr>
            <a:r>
              <a:rPr lang="es-CO" dirty="0" err="1"/>
              <a:t>subsample</a:t>
            </a:r>
            <a:r>
              <a:rPr lang="es-CO" dirty="0"/>
              <a:t> (submuestra):La fracción de observaciones a seleccionar para cada árbol. </a:t>
            </a:r>
          </a:p>
          <a:p>
            <a:pPr lvl="0"/>
            <a:endParaRPr lang="es-CO" dirty="0"/>
          </a:p>
        </p:txBody>
      </p:sp>
    </p:spTree>
    <p:extLst>
      <p:ext uri="{BB962C8B-B14F-4D97-AF65-F5344CB8AC3E}">
        <p14:creationId xmlns:p14="http://schemas.microsoft.com/office/powerpoint/2010/main" val="221693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463827" y="973666"/>
            <a:ext cx="8311683" cy="2308324"/>
          </a:xfrm>
          <a:prstGeom prst="rect">
            <a:avLst/>
          </a:prstGeom>
          <a:noFill/>
        </p:spPr>
        <p:txBody>
          <a:bodyPr wrap="square" rtlCol="0">
            <a:spAutoFit/>
          </a:bodyPr>
          <a:lstStyle/>
          <a:p>
            <a:pPr lvl="0"/>
            <a:r>
              <a:rPr lang="es-CO" dirty="0"/>
              <a:t>Además de estos, hay ciertos parámetros diversos que afectan la funcionalidad general:</a:t>
            </a:r>
          </a:p>
          <a:p>
            <a:pPr lvl="0"/>
            <a:endParaRPr lang="es-CO" dirty="0"/>
          </a:p>
          <a:p>
            <a:pPr marL="285750" lvl="0" indent="-285750">
              <a:buFont typeface="Arial" panose="020B0604020202020204" pitchFamily="34" charset="0"/>
              <a:buChar char="•"/>
            </a:pPr>
            <a:r>
              <a:rPr lang="es-CO" dirty="0" err="1"/>
              <a:t>Loss</a:t>
            </a:r>
            <a:r>
              <a:rPr lang="es-CO" dirty="0"/>
              <a:t> (Pérdida): Se refiere a la función de pérdida que debe minimizarse en cada división. </a:t>
            </a:r>
          </a:p>
          <a:p>
            <a:pPr marL="285750" lvl="0" indent="-285750">
              <a:buFont typeface="Arial" panose="020B0604020202020204" pitchFamily="34" charset="0"/>
              <a:buChar char="•"/>
            </a:pPr>
            <a:r>
              <a:rPr lang="es-CO" dirty="0" err="1"/>
              <a:t>Init</a:t>
            </a:r>
            <a:r>
              <a:rPr lang="es-CO" dirty="0"/>
              <a:t>: Esto afecta la inicialización de la salida.</a:t>
            </a:r>
          </a:p>
          <a:p>
            <a:pPr marL="285750" lvl="0" indent="-285750">
              <a:buFont typeface="Arial" panose="020B0604020202020204" pitchFamily="34" charset="0"/>
              <a:buChar char="•"/>
            </a:pPr>
            <a:r>
              <a:rPr lang="es-CO" dirty="0" err="1"/>
              <a:t>random_state</a:t>
            </a:r>
            <a:r>
              <a:rPr lang="es-CO" dirty="0"/>
              <a:t>: El número aleatorio se inicia para que se generen los mismos números aleatorios cada vez. </a:t>
            </a:r>
          </a:p>
          <a:p>
            <a:pPr algn="just"/>
            <a:endParaRPr lang="es-CO" dirty="0"/>
          </a:p>
        </p:txBody>
      </p:sp>
    </p:spTree>
    <p:extLst>
      <p:ext uri="{BB962C8B-B14F-4D97-AF65-F5344CB8AC3E}">
        <p14:creationId xmlns:p14="http://schemas.microsoft.com/office/powerpoint/2010/main" val="189611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3139"/>
            <a:ext cx="3817071" cy="400110"/>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000" b="1" dirty="0">
                <a:solidFill>
                  <a:schemeClr val="bg1"/>
                </a:solidFill>
                <a:latin typeface="Arial" panose="020B0604020202020204" pitchFamily="34" charset="0"/>
                <a:cs typeface="Arial" panose="020B0604020202020204" pitchFamily="34" charset="0"/>
              </a:rPr>
              <a:t>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EF4EBCF6-D0D6-4704-A47D-EDA0CC2CB0AF}"/>
              </a:ext>
            </a:extLst>
          </p:cNvPr>
          <p:cNvSpPr txBox="1"/>
          <p:nvPr/>
        </p:nvSpPr>
        <p:spPr>
          <a:xfrm>
            <a:off x="621496" y="979923"/>
            <a:ext cx="7900629" cy="4801314"/>
          </a:xfrm>
          <a:prstGeom prst="rect">
            <a:avLst/>
          </a:prstGeom>
          <a:noFill/>
        </p:spPr>
        <p:txBody>
          <a:bodyPr wrap="square" rtlCol="0">
            <a:spAutoFit/>
          </a:bodyPr>
          <a:lstStyle/>
          <a:p>
            <a:r>
              <a:rPr lang="es-CO" b="1" dirty="0">
                <a:effectLst>
                  <a:outerShdw blurRad="38100" dist="38100" dir="2700000" algn="tl">
                    <a:srgbClr val="000000">
                      <a:alpha val="43137"/>
                    </a:srgbClr>
                  </a:outerShdw>
                </a:effectLst>
              </a:rPr>
              <a:t>XGBOOST</a:t>
            </a:r>
          </a:p>
          <a:p>
            <a:r>
              <a:rPr lang="es-CO" dirty="0" err="1"/>
              <a:t>eXtreme</a:t>
            </a:r>
            <a:r>
              <a:rPr lang="es-CO" dirty="0"/>
              <a:t> </a:t>
            </a:r>
            <a:r>
              <a:rPr lang="es-CO" dirty="0" err="1"/>
              <a:t>Gradient</a:t>
            </a:r>
            <a:r>
              <a:rPr lang="es-CO" dirty="0"/>
              <a:t> </a:t>
            </a:r>
            <a:r>
              <a:rPr lang="es-CO" dirty="0" err="1"/>
              <a:t>Boosting</a:t>
            </a:r>
            <a:r>
              <a:rPr lang="es-CO" dirty="0"/>
              <a:t> o </a:t>
            </a:r>
            <a:r>
              <a:rPr lang="es-CO" dirty="0" err="1"/>
              <a:t>XGBoost</a:t>
            </a:r>
            <a:r>
              <a:rPr lang="es-CO" dirty="0"/>
              <a:t> es una biblioteca de algoritmos de aumento de gradiente optimizados.</a:t>
            </a:r>
          </a:p>
          <a:p>
            <a:endParaRPr lang="es-CO" dirty="0"/>
          </a:p>
          <a:p>
            <a:r>
              <a:rPr lang="es-ES" dirty="0"/>
              <a:t>Dentro de las ventajas de este modelo está que su </a:t>
            </a:r>
            <a:r>
              <a:rPr lang="es-ES" b="1" dirty="0"/>
              <a:t>regularización</a:t>
            </a:r>
            <a:r>
              <a:rPr lang="es-ES" dirty="0"/>
              <a:t> ayuda a reducir el sobre ajuste, a pesar que es proceso secuencial se puede hacer </a:t>
            </a:r>
            <a:r>
              <a:rPr lang="es-ES" b="1" dirty="0"/>
              <a:t>procesamiento en paralelo</a:t>
            </a:r>
            <a:r>
              <a:rPr lang="es-ES" dirty="0"/>
              <a:t>, tiene alta flexibilidad para definir los objetivos de optimización y los criterios de evaluación, tiene una rutina incorporada para </a:t>
            </a:r>
            <a:r>
              <a:rPr lang="es-ES" b="1" dirty="0"/>
              <a:t>manejar los valores perdidos</a:t>
            </a:r>
            <a:r>
              <a:rPr lang="es-ES" dirty="0"/>
              <a:t>, </a:t>
            </a:r>
            <a:r>
              <a:rPr lang="es-ES" b="1" dirty="0"/>
              <a:t>la poda de árboles </a:t>
            </a:r>
            <a:r>
              <a:rPr lang="es-ES" dirty="0"/>
              <a:t>la hace eliminando divisiones donde no haya ganancia, además que permite ejecutar una validación cruzada en cada iteración. </a:t>
            </a:r>
          </a:p>
          <a:p>
            <a:endParaRPr lang="es-ES" dirty="0"/>
          </a:p>
          <a:p>
            <a:r>
              <a:rPr lang="es-ES" dirty="0"/>
              <a:t>Otras de las ventajas es que </a:t>
            </a:r>
            <a:r>
              <a:rPr lang="es-ES" b="1" dirty="0"/>
              <a:t>no requiere escalar las variables</a:t>
            </a:r>
            <a:r>
              <a:rPr lang="es-ES" dirty="0"/>
              <a:t>, puede tratar con entradas irrelevantes, es interpretable si es pequeño, puede manejar predictores tanto cuantitativas como cualitativas, sin embargo </a:t>
            </a:r>
            <a:r>
              <a:rPr lang="es-ES" b="1" dirty="0"/>
              <a:t>no se puede extraer combinaciones lineales de las variables </a:t>
            </a:r>
            <a:r>
              <a:rPr lang="es-ES" dirty="0"/>
              <a:t>y tiene un bajo poder de predicción cuando hay alta varianza.</a:t>
            </a:r>
            <a:endParaRPr lang="es-CO" dirty="0"/>
          </a:p>
          <a:p>
            <a:endParaRPr lang="es-CO" dirty="0"/>
          </a:p>
        </p:txBody>
      </p:sp>
    </p:spTree>
    <p:extLst>
      <p:ext uri="{BB962C8B-B14F-4D97-AF65-F5344CB8AC3E}">
        <p14:creationId xmlns:p14="http://schemas.microsoft.com/office/powerpoint/2010/main" val="346731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4429418" cy="430887"/>
          </a:xfrm>
          <a:prstGeom prst="rect">
            <a:avLst/>
          </a:prstGeom>
          <a:noFill/>
        </p:spPr>
        <p:txBody>
          <a:bodyPr wrap="none" rtlCol="0">
            <a:spAutoFit/>
          </a:bodyPr>
          <a:lstStyle/>
          <a:p>
            <a:r>
              <a:rPr lang="es-ES" sz="2000" b="1" dirty="0">
                <a:solidFill>
                  <a:schemeClr val="bg1"/>
                </a:solidFill>
                <a:latin typeface="Arial" panose="020B0604020202020204" pitchFamily="34" charset="0"/>
                <a:cs typeface="Arial" panose="020B0604020202020204" pitchFamily="34" charset="0"/>
              </a:rPr>
              <a:t>MODELO – </a:t>
            </a:r>
            <a:r>
              <a:rPr lang="es-ES" sz="2000" b="1" dirty="0" err="1">
                <a:solidFill>
                  <a:schemeClr val="bg1"/>
                </a:solidFill>
                <a:latin typeface="Arial" panose="020B0604020202020204" pitchFamily="34" charset="0"/>
                <a:cs typeface="Arial" panose="020B0604020202020204" pitchFamily="34" charset="0"/>
              </a:rPr>
              <a:t>XGBoost</a:t>
            </a:r>
            <a:r>
              <a:rPr lang="es-ES" sz="2000" b="1" dirty="0">
                <a:solidFill>
                  <a:schemeClr val="bg1"/>
                </a:solidFill>
                <a:latin typeface="Arial" panose="020B0604020202020204" pitchFamily="34" charset="0"/>
                <a:cs typeface="Arial" panose="020B0604020202020204" pitchFamily="34" charset="0"/>
              </a:rPr>
              <a:t> </a:t>
            </a:r>
            <a:r>
              <a:rPr lang="es-CO" sz="2200" b="1" dirty="0">
                <a:solidFill>
                  <a:schemeClr val="bg1"/>
                </a:solidFill>
                <a:latin typeface="Arial" panose="020B0604020202020204" pitchFamily="34" charset="0"/>
                <a:cs typeface="Arial" panose="020B0604020202020204" pitchFamily="34" charset="0"/>
              </a:rPr>
              <a:t>Metodología</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2031325"/>
          </a:xfrm>
          <a:prstGeom prst="rect">
            <a:avLst/>
          </a:prstGeom>
          <a:noFill/>
        </p:spPr>
        <p:txBody>
          <a:bodyPr wrap="square" rtlCol="0">
            <a:spAutoFit/>
          </a:bodyPr>
          <a:lstStyle/>
          <a:p>
            <a:pPr algn="just"/>
            <a:r>
              <a:rPr lang="es-ES" dirty="0"/>
              <a:t>Para la selección de variables de la base de datos de conteo se utilizó el modelo </a:t>
            </a:r>
            <a:r>
              <a:rPr lang="es-ES" dirty="0" err="1"/>
              <a:t>XGBoostRegressión</a:t>
            </a:r>
            <a:r>
              <a:rPr lang="es-ES" dirty="0"/>
              <a:t> con la función objetivo de minimizar el error cuadrático medio (Mean </a:t>
            </a:r>
            <a:r>
              <a:rPr lang="es-ES" dirty="0" err="1"/>
              <a:t>Squared</a:t>
            </a:r>
            <a:r>
              <a:rPr lang="es-ES" dirty="0"/>
              <a:t> Error). Se probaron varios </a:t>
            </a:r>
            <a:r>
              <a:rPr lang="es-ES" dirty="0" err="1"/>
              <a:t>hiperparámetros</a:t>
            </a:r>
            <a:r>
              <a:rPr lang="es-ES" dirty="0"/>
              <a:t> para encontrar cuales eran los que mejor podían ayudar para hallar el mejor resultado de regresión del conjunto de datos.</a:t>
            </a:r>
          </a:p>
          <a:p>
            <a:pPr algn="just"/>
            <a:r>
              <a:rPr lang="es-ES" dirty="0"/>
              <a:t>Después del entrenamiento las mejores se escogen los mejores parámetros con los que se evalúa la importancia de las variables.</a:t>
            </a:r>
            <a:endParaRPr lang="es-CO" dirty="0"/>
          </a:p>
        </p:txBody>
      </p:sp>
      <p:pic>
        <p:nvPicPr>
          <p:cNvPr id="3074" name="Picture 2">
            <a:extLst>
              <a:ext uri="{FF2B5EF4-FFF2-40B4-BE49-F238E27FC236}">
                <a16:creationId xmlns:a16="http://schemas.microsoft.com/office/drawing/2014/main" id="{92817267-7469-404D-8A78-388A63D0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946" y="3117120"/>
            <a:ext cx="4388433" cy="25303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08BF672-80E5-4E03-9F9F-D1140B175675}"/>
              </a:ext>
            </a:extLst>
          </p:cNvPr>
          <p:cNvPicPr>
            <a:picLocks noChangeAspect="1"/>
          </p:cNvPicPr>
          <p:nvPr/>
        </p:nvPicPr>
        <p:blipFill>
          <a:blip r:embed="rId4"/>
          <a:stretch>
            <a:fillRect/>
          </a:stretch>
        </p:blipFill>
        <p:spPr>
          <a:xfrm>
            <a:off x="347133" y="2917769"/>
            <a:ext cx="4110978" cy="2966553"/>
          </a:xfrm>
          <a:prstGeom prst="rect">
            <a:avLst/>
          </a:prstGeom>
        </p:spPr>
      </p:pic>
    </p:spTree>
    <p:extLst>
      <p:ext uri="{BB962C8B-B14F-4D97-AF65-F5344CB8AC3E}">
        <p14:creationId xmlns:p14="http://schemas.microsoft.com/office/powerpoint/2010/main" val="11458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14326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Equipo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20DB25-383E-46BA-A71B-26616DD5B2E4}"/>
              </a:ext>
            </a:extLst>
          </p:cNvPr>
          <p:cNvSpPr txBox="1"/>
          <p:nvPr/>
        </p:nvSpPr>
        <p:spPr>
          <a:xfrm>
            <a:off x="665184" y="1859340"/>
            <a:ext cx="7541680" cy="1569660"/>
          </a:xfrm>
          <a:prstGeom prst="rect">
            <a:avLst/>
          </a:prstGeom>
          <a:noFill/>
        </p:spPr>
        <p:txBody>
          <a:bodyPr wrap="none" rtlCol="0">
            <a:spAutoFit/>
          </a:bodyPr>
          <a:lstStyle/>
          <a:p>
            <a:pPr algn="ctr"/>
            <a:r>
              <a:rPr lang="es-CO" sz="2400" dirty="0"/>
              <a:t>Javier Arturo Rozo Alzate - </a:t>
            </a:r>
            <a:r>
              <a:rPr lang="es-CO" sz="2400" u="sng" dirty="0">
                <a:hlinkClick r:id="rId3"/>
              </a:rPr>
              <a:t>jarozoa@eafit.edu.co</a:t>
            </a:r>
            <a:br>
              <a:rPr lang="es-CO" sz="2400" dirty="0"/>
            </a:br>
            <a:r>
              <a:rPr lang="es-CO" sz="2400" dirty="0"/>
              <a:t>Alejandro Palacio Vasquez - </a:t>
            </a:r>
            <a:r>
              <a:rPr lang="es-CO" sz="2400" u="sng" dirty="0">
                <a:hlinkClick r:id="rId4"/>
              </a:rPr>
              <a:t>apalac19@eafit.edu.co</a:t>
            </a:r>
            <a:br>
              <a:rPr lang="es-CO" sz="2400" dirty="0"/>
            </a:br>
            <a:r>
              <a:rPr lang="es-CO" sz="2400" dirty="0"/>
              <a:t>Liceth Cristina Mosquera Galvis - </a:t>
            </a:r>
            <a:r>
              <a:rPr lang="es-CO" sz="2400" u="sng" dirty="0">
                <a:hlinkClick r:id="rId5"/>
              </a:rPr>
              <a:t>lcmosquerg@eafit.edu.co</a:t>
            </a:r>
            <a:br>
              <a:rPr lang="es-CO" sz="2400" dirty="0"/>
            </a:br>
            <a:r>
              <a:rPr lang="es-CO" sz="2400" dirty="0"/>
              <a:t>Cristian David Muñoz Mora - </a:t>
            </a:r>
            <a:r>
              <a:rPr lang="es-CO" sz="2400" u="sng" dirty="0">
                <a:hlinkClick r:id="rId6"/>
              </a:rPr>
              <a:t>cdmunozm@eafit.edu.co</a:t>
            </a:r>
            <a:endParaRPr lang="es-CO" sz="2400" dirty="0"/>
          </a:p>
        </p:txBody>
      </p:sp>
      <p:sp>
        <p:nvSpPr>
          <p:cNvPr id="5" name="CuadroTexto 4">
            <a:extLst>
              <a:ext uri="{FF2B5EF4-FFF2-40B4-BE49-F238E27FC236}">
                <a16:creationId xmlns:a16="http://schemas.microsoft.com/office/drawing/2014/main" id="{4A36B39D-A308-4667-AA85-6953A251FBD3}"/>
              </a:ext>
            </a:extLst>
          </p:cNvPr>
          <p:cNvSpPr txBox="1"/>
          <p:nvPr/>
        </p:nvSpPr>
        <p:spPr>
          <a:xfrm>
            <a:off x="347133" y="4486181"/>
            <a:ext cx="8633517" cy="1384995"/>
          </a:xfrm>
          <a:prstGeom prst="rect">
            <a:avLst/>
          </a:prstGeom>
          <a:noFill/>
        </p:spPr>
        <p:txBody>
          <a:bodyPr wrap="none" rtlCol="0">
            <a:spAutoFit/>
          </a:bodyPr>
          <a:lstStyle/>
          <a:p>
            <a:r>
              <a:rPr lang="es-CO" sz="2800" dirty="0"/>
              <a:t>Programa: Métodos Estadísticos Avanzados</a:t>
            </a:r>
            <a:br>
              <a:rPr lang="es-CO" sz="2800" dirty="0"/>
            </a:br>
            <a:r>
              <a:rPr lang="es-CO" sz="2800" dirty="0"/>
              <a:t>Docente: Andres Ramirez Hassan - </a:t>
            </a:r>
            <a:r>
              <a:rPr lang="es-CO" sz="2800" u="sng" dirty="0">
                <a:hlinkClick r:id="rId7"/>
              </a:rPr>
              <a:t>aramir21@eafit.edu.co</a:t>
            </a:r>
            <a:br>
              <a:rPr lang="es-CO" sz="2800" dirty="0"/>
            </a:br>
            <a:r>
              <a:rPr lang="es-CO" sz="2800" dirty="0"/>
              <a:t>12 de octubre de 2019</a:t>
            </a:r>
          </a:p>
        </p:txBody>
      </p:sp>
    </p:spTree>
    <p:extLst>
      <p:ext uri="{BB962C8B-B14F-4D97-AF65-F5344CB8AC3E}">
        <p14:creationId xmlns:p14="http://schemas.microsoft.com/office/powerpoint/2010/main" val="229538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8495"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Conteo</a:t>
            </a:r>
          </a:p>
        </p:txBody>
      </p:sp>
      <p:sp>
        <p:nvSpPr>
          <p:cNvPr id="2" name="CuadroTexto 1">
            <a:extLst>
              <a:ext uri="{FF2B5EF4-FFF2-40B4-BE49-F238E27FC236}">
                <a16:creationId xmlns:a16="http://schemas.microsoft.com/office/drawing/2014/main" id="{C7CA0BBC-2C45-42D2-A533-197FF1CE447D}"/>
              </a:ext>
            </a:extLst>
          </p:cNvPr>
          <p:cNvSpPr txBox="1"/>
          <p:nvPr/>
        </p:nvSpPr>
        <p:spPr>
          <a:xfrm>
            <a:off x="347133" y="799073"/>
            <a:ext cx="8189843" cy="1200329"/>
          </a:xfrm>
          <a:prstGeom prst="rect">
            <a:avLst/>
          </a:prstGeom>
          <a:noFill/>
        </p:spPr>
        <p:txBody>
          <a:bodyPr wrap="square" rtlCol="0">
            <a:spAutoFit/>
          </a:bodyPr>
          <a:lstStyle/>
          <a:p>
            <a:pPr algn="just"/>
            <a:r>
              <a:rPr lang="es-CO" dirty="0"/>
              <a:t>Variables escogidas para construir el modelo son: 'x25’, 'x3’, 'x23’ y 'x8’</a:t>
            </a:r>
          </a:p>
          <a:p>
            <a:pPr algn="just"/>
            <a:r>
              <a:rPr lang="es-CO" dirty="0" err="1"/>
              <a:t>Accuracy</a:t>
            </a:r>
            <a:r>
              <a:rPr lang="es-CO" dirty="0"/>
              <a:t> para 0 y mayor que 0 es 0.64</a:t>
            </a:r>
          </a:p>
          <a:p>
            <a:pPr algn="just"/>
            <a:r>
              <a:rPr lang="es-CO" dirty="0"/>
              <a:t>El MSE del test es 1.55</a:t>
            </a:r>
          </a:p>
          <a:p>
            <a:pPr algn="just"/>
            <a:r>
              <a:rPr lang="es-CO" dirty="0"/>
              <a:t> </a:t>
            </a:r>
          </a:p>
        </p:txBody>
      </p:sp>
      <p:pic>
        <p:nvPicPr>
          <p:cNvPr id="9" name="Imagen 8">
            <a:extLst>
              <a:ext uri="{FF2B5EF4-FFF2-40B4-BE49-F238E27FC236}">
                <a16:creationId xmlns:a16="http://schemas.microsoft.com/office/drawing/2014/main" id="{5BC25972-E0F7-4807-B463-428085F6AE74}"/>
              </a:ext>
            </a:extLst>
          </p:cNvPr>
          <p:cNvPicPr>
            <a:picLocks noChangeAspect="1"/>
          </p:cNvPicPr>
          <p:nvPr/>
        </p:nvPicPr>
        <p:blipFill>
          <a:blip r:embed="rId3"/>
          <a:stretch>
            <a:fillRect/>
          </a:stretch>
        </p:blipFill>
        <p:spPr>
          <a:xfrm>
            <a:off x="0" y="2017956"/>
            <a:ext cx="4674083" cy="2822088"/>
          </a:xfrm>
          <a:prstGeom prst="rect">
            <a:avLst/>
          </a:prstGeom>
        </p:spPr>
      </p:pic>
      <p:pic>
        <p:nvPicPr>
          <p:cNvPr id="3" name="Imagen 2">
            <a:extLst>
              <a:ext uri="{FF2B5EF4-FFF2-40B4-BE49-F238E27FC236}">
                <a16:creationId xmlns:a16="http://schemas.microsoft.com/office/drawing/2014/main" id="{BC437050-332D-4AB9-9AA7-3905AFAF3F4A}"/>
              </a:ext>
            </a:extLst>
          </p:cNvPr>
          <p:cNvPicPr>
            <a:picLocks noChangeAspect="1"/>
          </p:cNvPicPr>
          <p:nvPr/>
        </p:nvPicPr>
        <p:blipFill>
          <a:blip r:embed="rId4"/>
          <a:stretch>
            <a:fillRect/>
          </a:stretch>
        </p:blipFill>
        <p:spPr>
          <a:xfrm>
            <a:off x="5360954" y="2759606"/>
            <a:ext cx="3676650" cy="1533525"/>
          </a:xfrm>
          <a:prstGeom prst="rect">
            <a:avLst/>
          </a:prstGeom>
        </p:spPr>
      </p:pic>
      <p:sp>
        <p:nvSpPr>
          <p:cNvPr id="10" name="Rectangle 3">
            <a:extLst>
              <a:ext uri="{FF2B5EF4-FFF2-40B4-BE49-F238E27FC236}">
                <a16:creationId xmlns:a16="http://schemas.microsoft.com/office/drawing/2014/main" id="{F51FC0D1-D9B8-4814-8CAC-79C67AD64D1B}"/>
              </a:ext>
            </a:extLst>
          </p:cNvPr>
          <p:cNvSpPr>
            <a:spLocks noChangeArrowheads="1"/>
          </p:cNvSpPr>
          <p:nvPr/>
        </p:nvSpPr>
        <p:spPr bwMode="auto">
          <a:xfrm>
            <a:off x="2202436" y="5265083"/>
            <a:ext cx="44792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000000"/>
                </a:solidFill>
                <a:effectLst/>
                <a:latin typeface="Courier New" panose="02070309020205020404" pitchFamily="49" charset="0"/>
              </a:rPr>
              <a:t>Test 0 y &gt;0: 0.6444444444444445 </a:t>
            </a:r>
            <a:r>
              <a:rPr kumimoji="0" lang="es-CO" altLang="es-CO" sz="1000" b="0" i="0" u="none" strike="noStrike" cap="none" normalizeH="0" baseline="0" dirty="0" err="1">
                <a:ln>
                  <a:noFill/>
                </a:ln>
                <a:solidFill>
                  <a:srgbClr val="000000"/>
                </a:solidFill>
                <a:effectLst/>
                <a:latin typeface="Courier New" panose="02070309020205020404" pitchFamily="49" charset="0"/>
              </a:rPr>
              <a:t>MSE_test</a:t>
            </a:r>
            <a:r>
              <a:rPr kumimoji="0" lang="es-CO" altLang="es-CO" sz="1000" b="0" i="0" u="none" strike="noStrike" cap="none" normalizeH="0" baseline="0" dirty="0">
                <a:ln>
                  <a:noFill/>
                </a:ln>
                <a:solidFill>
                  <a:srgbClr val="000000"/>
                </a:solidFill>
                <a:effectLst/>
                <a:latin typeface="Courier New" panose="02070309020205020404" pitchFamily="49" charset="0"/>
              </a:rPr>
              <a:t>: 1.6666666666666667</a:t>
            </a:r>
            <a:r>
              <a:rPr kumimoji="0" lang="es-CO" altLang="es-CO" sz="8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69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4" name="Imagen 3">
            <a:extLst>
              <a:ext uri="{FF2B5EF4-FFF2-40B4-BE49-F238E27FC236}">
                <a16:creationId xmlns:a16="http://schemas.microsoft.com/office/drawing/2014/main" id="{16CEF558-28DC-452B-BD2F-C5D2DDE2118C}"/>
              </a:ext>
            </a:extLst>
          </p:cNvPr>
          <p:cNvPicPr>
            <a:picLocks noChangeAspect="1"/>
          </p:cNvPicPr>
          <p:nvPr/>
        </p:nvPicPr>
        <p:blipFill>
          <a:blip r:embed="rId3"/>
          <a:stretch>
            <a:fillRect/>
          </a:stretch>
        </p:blipFill>
        <p:spPr>
          <a:xfrm>
            <a:off x="1879829" y="2405707"/>
            <a:ext cx="5124450" cy="1095375"/>
          </a:xfrm>
          <a:prstGeom prst="rect">
            <a:avLst/>
          </a:prstGeom>
        </p:spPr>
      </p:pic>
      <p:sp>
        <p:nvSpPr>
          <p:cNvPr id="11" name="CuadroTexto 10">
            <a:extLst>
              <a:ext uri="{FF2B5EF4-FFF2-40B4-BE49-F238E27FC236}">
                <a16:creationId xmlns:a16="http://schemas.microsoft.com/office/drawing/2014/main" id="{F116BC89-12D4-4973-9197-3BFAA826AE5D}"/>
              </a:ext>
            </a:extLst>
          </p:cNvPr>
          <p:cNvSpPr txBox="1"/>
          <p:nvPr/>
        </p:nvSpPr>
        <p:spPr>
          <a:xfrm>
            <a:off x="347133" y="1726536"/>
            <a:ext cx="8189843" cy="646331"/>
          </a:xfrm>
          <a:prstGeom prst="rect">
            <a:avLst/>
          </a:prstGeom>
          <a:noFill/>
        </p:spPr>
        <p:txBody>
          <a:bodyPr wrap="square" rtlCol="0">
            <a:spAutoFit/>
          </a:bodyPr>
          <a:lstStyle/>
          <a:p>
            <a:pPr algn="just"/>
            <a:r>
              <a:rPr lang="es-ES" dirty="0"/>
              <a:t>Para el caso de la variable continua, corrimos los siguientes modelos para abordar al selección de variables:</a:t>
            </a:r>
            <a:endParaRPr lang="es-CO" dirty="0"/>
          </a:p>
        </p:txBody>
      </p:sp>
      <p:sp>
        <p:nvSpPr>
          <p:cNvPr id="12" name="CuadroTexto 11">
            <a:extLst>
              <a:ext uri="{FF2B5EF4-FFF2-40B4-BE49-F238E27FC236}">
                <a16:creationId xmlns:a16="http://schemas.microsoft.com/office/drawing/2014/main" id="{E1A00796-1A18-4CE2-B25F-0BB72E344293}"/>
              </a:ext>
            </a:extLst>
          </p:cNvPr>
          <p:cNvSpPr txBox="1"/>
          <p:nvPr/>
        </p:nvSpPr>
        <p:spPr>
          <a:xfrm>
            <a:off x="347132" y="3646959"/>
            <a:ext cx="8189843" cy="646331"/>
          </a:xfrm>
          <a:prstGeom prst="rect">
            <a:avLst/>
          </a:prstGeom>
          <a:noFill/>
        </p:spPr>
        <p:txBody>
          <a:bodyPr wrap="square" rtlCol="0">
            <a:spAutoFit/>
          </a:bodyPr>
          <a:lstStyle/>
          <a:p>
            <a:pPr algn="just"/>
            <a:r>
              <a:rPr lang="es-ES" dirty="0"/>
              <a:t>De aquí, seleccionamos las variables que nos arroja el tercer modelo:</a:t>
            </a:r>
          </a:p>
          <a:p>
            <a:pPr algn="just"/>
            <a:r>
              <a:rPr lang="es-ES" dirty="0"/>
              <a:t>10, 13,13, 23, 25 y 31</a:t>
            </a:r>
            <a:endParaRPr lang="es-CO" dirty="0"/>
          </a:p>
        </p:txBody>
      </p:sp>
    </p:spTree>
    <p:extLst>
      <p:ext uri="{BB962C8B-B14F-4D97-AF65-F5344CB8AC3E}">
        <p14:creationId xmlns:p14="http://schemas.microsoft.com/office/powerpoint/2010/main" val="157566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57198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Variable Continua</a:t>
            </a:r>
          </a:p>
        </p:txBody>
      </p:sp>
      <p:pic>
        <p:nvPicPr>
          <p:cNvPr id="2" name="Imagen 1">
            <a:extLst>
              <a:ext uri="{FF2B5EF4-FFF2-40B4-BE49-F238E27FC236}">
                <a16:creationId xmlns:a16="http://schemas.microsoft.com/office/drawing/2014/main" id="{87F5CD94-BB74-4A28-9F3E-B81941CEBA8F}"/>
              </a:ext>
            </a:extLst>
          </p:cNvPr>
          <p:cNvPicPr>
            <a:picLocks noChangeAspect="1"/>
          </p:cNvPicPr>
          <p:nvPr/>
        </p:nvPicPr>
        <p:blipFill>
          <a:blip r:embed="rId3"/>
          <a:stretch>
            <a:fillRect/>
          </a:stretch>
        </p:blipFill>
        <p:spPr>
          <a:xfrm>
            <a:off x="347133" y="1724025"/>
            <a:ext cx="4324350" cy="3409950"/>
          </a:xfrm>
          <a:prstGeom prst="rect">
            <a:avLst/>
          </a:prstGeom>
        </p:spPr>
      </p:pic>
      <p:sp>
        <p:nvSpPr>
          <p:cNvPr id="9" name="CuadroTexto 8">
            <a:extLst>
              <a:ext uri="{FF2B5EF4-FFF2-40B4-BE49-F238E27FC236}">
                <a16:creationId xmlns:a16="http://schemas.microsoft.com/office/drawing/2014/main" id="{2EB73EE0-0E2E-4B86-840E-E95ADCA64D21}"/>
              </a:ext>
            </a:extLst>
          </p:cNvPr>
          <p:cNvSpPr txBox="1"/>
          <p:nvPr/>
        </p:nvSpPr>
        <p:spPr>
          <a:xfrm>
            <a:off x="347133" y="889756"/>
            <a:ext cx="8189843" cy="369332"/>
          </a:xfrm>
          <a:prstGeom prst="rect">
            <a:avLst/>
          </a:prstGeom>
          <a:noFill/>
        </p:spPr>
        <p:txBody>
          <a:bodyPr wrap="square" rtlCol="0">
            <a:spAutoFit/>
          </a:bodyPr>
          <a:lstStyle/>
          <a:p>
            <a:pPr algn="just"/>
            <a:r>
              <a:rPr lang="es-ES" dirty="0"/>
              <a:t>En cuanto a los resultados:</a:t>
            </a:r>
            <a:endParaRPr lang="es-CO" dirty="0"/>
          </a:p>
        </p:txBody>
      </p:sp>
      <p:pic>
        <p:nvPicPr>
          <p:cNvPr id="3" name="Imagen 2">
            <a:extLst>
              <a:ext uri="{FF2B5EF4-FFF2-40B4-BE49-F238E27FC236}">
                <a16:creationId xmlns:a16="http://schemas.microsoft.com/office/drawing/2014/main" id="{D3C443F6-72DF-413D-A347-85B0A1C8D4FF}"/>
              </a:ext>
            </a:extLst>
          </p:cNvPr>
          <p:cNvPicPr>
            <a:picLocks noChangeAspect="1"/>
          </p:cNvPicPr>
          <p:nvPr/>
        </p:nvPicPr>
        <p:blipFill>
          <a:blip r:embed="rId4"/>
          <a:stretch>
            <a:fillRect/>
          </a:stretch>
        </p:blipFill>
        <p:spPr>
          <a:xfrm>
            <a:off x="5408158" y="2095500"/>
            <a:ext cx="2638425" cy="2667000"/>
          </a:xfrm>
          <a:prstGeom prst="rect">
            <a:avLst/>
          </a:prstGeom>
        </p:spPr>
      </p:pic>
    </p:spTree>
    <p:extLst>
      <p:ext uri="{BB962C8B-B14F-4D97-AF65-F5344CB8AC3E}">
        <p14:creationId xmlns:p14="http://schemas.microsoft.com/office/powerpoint/2010/main" val="147728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D351A63-7146-3644-B232-219D7877123D}"/>
              </a:ext>
            </a:extLst>
          </p:cNvPr>
          <p:cNvSpPr/>
          <p:nvPr/>
        </p:nvSpPr>
        <p:spPr>
          <a:xfrm>
            <a:off x="3445845" y="401633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B98431-28B7-0B40-9F1E-05B16703C6B5}"/>
              </a:ext>
            </a:extLst>
          </p:cNvPr>
          <p:cNvSpPr/>
          <p:nvPr/>
        </p:nvSpPr>
        <p:spPr>
          <a:xfrm>
            <a:off x="3452470" y="1968870"/>
            <a:ext cx="3577810" cy="14969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1343953"/>
            <a:ext cx="5685182" cy="523220"/>
          </a:xfrm>
          <a:prstGeom prst="rect">
            <a:avLst/>
          </a:prstGeom>
          <a:noFill/>
        </p:spPr>
        <p:txBody>
          <a:bodyPr wrap="square" rtlCol="0">
            <a:spAutoFit/>
          </a:bodyPr>
          <a:lstStyle/>
          <a:p>
            <a:r>
              <a:rPr lang="en-US" sz="2800" dirty="0" err="1"/>
              <a:t>Selección</a:t>
            </a:r>
            <a:r>
              <a:rPr lang="en-US" sz="2800" dirty="0"/>
              <a:t> de variables</a:t>
            </a:r>
          </a:p>
        </p:txBody>
      </p:sp>
      <p:sp>
        <p:nvSpPr>
          <p:cNvPr id="11" name="TextBox 10">
            <a:extLst>
              <a:ext uri="{FF2B5EF4-FFF2-40B4-BE49-F238E27FC236}">
                <a16:creationId xmlns:a16="http://schemas.microsoft.com/office/drawing/2014/main" id="{D28A11A0-73AC-054D-BC77-18AA092B0A3C}"/>
              </a:ext>
            </a:extLst>
          </p:cNvPr>
          <p:cNvSpPr txBox="1"/>
          <p:nvPr/>
        </p:nvSpPr>
        <p:spPr>
          <a:xfrm>
            <a:off x="1345098" y="3465800"/>
            <a:ext cx="5685182" cy="523220"/>
          </a:xfrm>
          <a:prstGeom prst="rect">
            <a:avLst/>
          </a:prstGeom>
          <a:noFill/>
        </p:spPr>
        <p:txBody>
          <a:bodyPr wrap="square" rtlCol="0">
            <a:spAutoFit/>
          </a:bodyPr>
          <a:lstStyle/>
          <a:p>
            <a:r>
              <a:rPr lang="en-US" sz="2800" dirty="0" err="1"/>
              <a:t>Predicción</a:t>
            </a:r>
            <a:endParaRPr lang="en-US" sz="2800" dirty="0"/>
          </a:p>
        </p:txBody>
      </p:sp>
      <p:sp>
        <p:nvSpPr>
          <p:cNvPr id="5" name="TextBox 4">
            <a:extLst>
              <a:ext uri="{FF2B5EF4-FFF2-40B4-BE49-F238E27FC236}">
                <a16:creationId xmlns:a16="http://schemas.microsoft.com/office/drawing/2014/main" id="{37CC4AD6-9A5D-8D48-A290-84461C27A883}"/>
              </a:ext>
            </a:extLst>
          </p:cNvPr>
          <p:cNvSpPr txBox="1"/>
          <p:nvPr/>
        </p:nvSpPr>
        <p:spPr>
          <a:xfrm>
            <a:off x="3737113" y="2001078"/>
            <a:ext cx="3763617" cy="1477328"/>
          </a:xfrm>
          <a:prstGeom prst="rect">
            <a:avLst/>
          </a:prstGeom>
          <a:noFill/>
        </p:spPr>
        <p:txBody>
          <a:bodyPr wrap="square" rtlCol="0">
            <a:spAutoFit/>
          </a:bodyPr>
          <a:lstStyle/>
          <a:p>
            <a:r>
              <a:rPr lang="en-US" dirty="0" err="1"/>
              <a:t>XGBoost</a:t>
            </a:r>
            <a:endParaRPr lang="en-US" dirty="0"/>
          </a:p>
          <a:p>
            <a:r>
              <a:rPr lang="en-US" dirty="0"/>
              <a:t>Stepwise</a:t>
            </a:r>
          </a:p>
          <a:p>
            <a:r>
              <a:rPr lang="en-US" dirty="0"/>
              <a:t>Lasso</a:t>
            </a:r>
          </a:p>
          <a:p>
            <a:r>
              <a:rPr lang="en-US" dirty="0"/>
              <a:t>Elastic Net</a:t>
            </a:r>
          </a:p>
          <a:p>
            <a:r>
              <a:rPr lang="en-US" dirty="0"/>
              <a:t>BMA</a:t>
            </a:r>
          </a:p>
        </p:txBody>
      </p:sp>
      <p:sp>
        <p:nvSpPr>
          <p:cNvPr id="12" name="TextBox 11">
            <a:extLst>
              <a:ext uri="{FF2B5EF4-FFF2-40B4-BE49-F238E27FC236}">
                <a16:creationId xmlns:a16="http://schemas.microsoft.com/office/drawing/2014/main" id="{FAB745E9-4208-F742-8373-CC0FFC9B2E9E}"/>
              </a:ext>
            </a:extLst>
          </p:cNvPr>
          <p:cNvSpPr txBox="1"/>
          <p:nvPr/>
        </p:nvSpPr>
        <p:spPr>
          <a:xfrm>
            <a:off x="3756992" y="4181062"/>
            <a:ext cx="3763617" cy="369332"/>
          </a:xfrm>
          <a:prstGeom prst="rect">
            <a:avLst/>
          </a:prstGeom>
          <a:noFill/>
        </p:spPr>
        <p:txBody>
          <a:bodyPr wrap="square" rtlCol="0">
            <a:spAutoFit/>
          </a:bodyPr>
          <a:lstStyle/>
          <a:p>
            <a:r>
              <a:rPr lang="en-US" dirty="0"/>
              <a:t>GLM,  Binomial </a:t>
            </a:r>
          </a:p>
        </p:txBody>
      </p:sp>
    </p:spTree>
    <p:extLst>
      <p:ext uri="{BB962C8B-B14F-4D97-AF65-F5344CB8AC3E}">
        <p14:creationId xmlns:p14="http://schemas.microsoft.com/office/powerpoint/2010/main" val="327869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2226892"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Modelo Binario</a:t>
            </a:r>
          </a:p>
        </p:txBody>
      </p:sp>
      <p:sp>
        <p:nvSpPr>
          <p:cNvPr id="4" name="TextBox 3">
            <a:extLst>
              <a:ext uri="{FF2B5EF4-FFF2-40B4-BE49-F238E27FC236}">
                <a16:creationId xmlns:a16="http://schemas.microsoft.com/office/drawing/2014/main" id="{AD652D32-B60A-2C4E-A4CE-44AA747647CD}"/>
              </a:ext>
            </a:extLst>
          </p:cNvPr>
          <p:cNvSpPr txBox="1"/>
          <p:nvPr/>
        </p:nvSpPr>
        <p:spPr>
          <a:xfrm>
            <a:off x="1345098" y="999397"/>
            <a:ext cx="5685182" cy="523220"/>
          </a:xfrm>
          <a:prstGeom prst="rect">
            <a:avLst/>
          </a:prstGeom>
          <a:noFill/>
        </p:spPr>
        <p:txBody>
          <a:bodyPr wrap="square" rtlCol="0">
            <a:spAutoFit/>
          </a:bodyPr>
          <a:lstStyle/>
          <a:p>
            <a:r>
              <a:rPr lang="en-US" sz="2800" dirty="0" err="1"/>
              <a:t>Modelo</a:t>
            </a:r>
            <a:r>
              <a:rPr lang="en-US" sz="2800" dirty="0"/>
              <a:t> </a:t>
            </a:r>
            <a:r>
              <a:rPr lang="en-US" sz="2800" dirty="0" err="1"/>
              <a:t>Seleccionado</a:t>
            </a:r>
            <a:endParaRPr lang="en-US" sz="2800" dirty="0"/>
          </a:p>
        </p:txBody>
      </p:sp>
      <p:sp>
        <p:nvSpPr>
          <p:cNvPr id="11" name="TextBox 10">
            <a:extLst>
              <a:ext uri="{FF2B5EF4-FFF2-40B4-BE49-F238E27FC236}">
                <a16:creationId xmlns:a16="http://schemas.microsoft.com/office/drawing/2014/main" id="{D28A11A0-73AC-054D-BC77-18AA092B0A3C}"/>
              </a:ext>
            </a:extLst>
          </p:cNvPr>
          <p:cNvSpPr txBox="1"/>
          <p:nvPr/>
        </p:nvSpPr>
        <p:spPr>
          <a:xfrm>
            <a:off x="1338473" y="2416020"/>
            <a:ext cx="5685182" cy="523220"/>
          </a:xfrm>
          <a:prstGeom prst="rect">
            <a:avLst/>
          </a:prstGeom>
          <a:noFill/>
        </p:spPr>
        <p:txBody>
          <a:bodyPr wrap="square" rtlCol="0">
            <a:spAutoFit/>
          </a:bodyPr>
          <a:lstStyle/>
          <a:p>
            <a:r>
              <a:rPr lang="en-US" sz="2800" dirty="0" err="1"/>
              <a:t>Resultado</a:t>
            </a:r>
            <a:endParaRPr lang="en-US" sz="2800" dirty="0"/>
          </a:p>
        </p:txBody>
      </p:sp>
      <p:sp>
        <p:nvSpPr>
          <p:cNvPr id="2" name="TextBox 1">
            <a:extLst>
              <a:ext uri="{FF2B5EF4-FFF2-40B4-BE49-F238E27FC236}">
                <a16:creationId xmlns:a16="http://schemas.microsoft.com/office/drawing/2014/main" id="{1804F7AF-308D-3840-BD80-3222902FECA0}"/>
              </a:ext>
            </a:extLst>
          </p:cNvPr>
          <p:cNvSpPr txBox="1"/>
          <p:nvPr/>
        </p:nvSpPr>
        <p:spPr>
          <a:xfrm>
            <a:off x="1517376" y="1692206"/>
            <a:ext cx="5512904" cy="369332"/>
          </a:xfrm>
          <a:prstGeom prst="rect">
            <a:avLst/>
          </a:prstGeom>
          <a:noFill/>
        </p:spPr>
        <p:txBody>
          <a:bodyPr wrap="square" rtlCol="0">
            <a:spAutoFit/>
          </a:bodyPr>
          <a:lstStyle/>
          <a:p>
            <a:r>
              <a:rPr lang="en-US" dirty="0"/>
              <a:t> x2, x11,x17,x18,x20,x24</a:t>
            </a:r>
          </a:p>
        </p:txBody>
      </p:sp>
      <p:sp>
        <p:nvSpPr>
          <p:cNvPr id="10" name="TextBox 9">
            <a:extLst>
              <a:ext uri="{FF2B5EF4-FFF2-40B4-BE49-F238E27FC236}">
                <a16:creationId xmlns:a16="http://schemas.microsoft.com/office/drawing/2014/main" id="{08564CED-FC00-2F48-8631-6155D2E787D8}"/>
              </a:ext>
            </a:extLst>
          </p:cNvPr>
          <p:cNvSpPr txBox="1"/>
          <p:nvPr/>
        </p:nvSpPr>
        <p:spPr>
          <a:xfrm>
            <a:off x="2007707" y="3419402"/>
            <a:ext cx="1543876" cy="369332"/>
          </a:xfrm>
          <a:prstGeom prst="rect">
            <a:avLst/>
          </a:prstGeom>
          <a:noFill/>
        </p:spPr>
        <p:txBody>
          <a:bodyPr wrap="square" rtlCol="0">
            <a:spAutoFit/>
          </a:bodyPr>
          <a:lstStyle/>
          <a:p>
            <a:r>
              <a:rPr lang="en-US" dirty="0"/>
              <a:t>AUC   0.81</a:t>
            </a:r>
          </a:p>
        </p:txBody>
      </p:sp>
      <p:sp>
        <p:nvSpPr>
          <p:cNvPr id="14" name="TextBox 13">
            <a:extLst>
              <a:ext uri="{FF2B5EF4-FFF2-40B4-BE49-F238E27FC236}">
                <a16:creationId xmlns:a16="http://schemas.microsoft.com/office/drawing/2014/main" id="{E70A0297-1883-734A-9AAE-ADFF474D5D6B}"/>
              </a:ext>
            </a:extLst>
          </p:cNvPr>
          <p:cNvSpPr txBox="1"/>
          <p:nvPr/>
        </p:nvSpPr>
        <p:spPr>
          <a:xfrm>
            <a:off x="5115339" y="3788734"/>
            <a:ext cx="3220278" cy="923330"/>
          </a:xfrm>
          <a:prstGeom prst="rect">
            <a:avLst/>
          </a:prstGeom>
          <a:noFill/>
        </p:spPr>
        <p:txBody>
          <a:bodyPr wrap="square" rtlCol="0">
            <a:spAutoFit/>
          </a:bodyPr>
          <a:lstStyle/>
          <a:p>
            <a:r>
              <a:rPr lang="en-US" dirty="0"/>
              <a:t>Accuracy	0.773 </a:t>
            </a:r>
          </a:p>
          <a:p>
            <a:r>
              <a:rPr lang="en-US" dirty="0"/>
              <a:t>Precision	0.800</a:t>
            </a:r>
          </a:p>
          <a:p>
            <a:r>
              <a:rPr lang="en-US" dirty="0"/>
              <a:t>Recall 	0.851</a:t>
            </a:r>
          </a:p>
        </p:txBody>
      </p:sp>
      <p:pic>
        <p:nvPicPr>
          <p:cNvPr id="12" name="Picture 11">
            <a:extLst>
              <a:ext uri="{FF2B5EF4-FFF2-40B4-BE49-F238E27FC236}">
                <a16:creationId xmlns:a16="http://schemas.microsoft.com/office/drawing/2014/main" id="{B1CF324E-84F9-9741-9E05-CFE1B3090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427" y="3766383"/>
            <a:ext cx="2575196" cy="2060157"/>
          </a:xfrm>
          <a:prstGeom prst="rect">
            <a:avLst/>
          </a:prstGeom>
        </p:spPr>
      </p:pic>
    </p:spTree>
    <p:extLst>
      <p:ext uri="{BB962C8B-B14F-4D97-AF65-F5344CB8AC3E}">
        <p14:creationId xmlns:p14="http://schemas.microsoft.com/office/powerpoint/2010/main" val="425735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8" name="CuadroTexto 7"/>
          <p:cNvSpPr txBox="1"/>
          <p:nvPr/>
        </p:nvSpPr>
        <p:spPr>
          <a:xfrm>
            <a:off x="347133" y="303139"/>
            <a:ext cx="173957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Bibliografía</a:t>
            </a:r>
          </a:p>
        </p:txBody>
      </p:sp>
      <p:sp>
        <p:nvSpPr>
          <p:cNvPr id="3" name="CuadroTexto 2">
            <a:extLst>
              <a:ext uri="{FF2B5EF4-FFF2-40B4-BE49-F238E27FC236}">
                <a16:creationId xmlns:a16="http://schemas.microsoft.com/office/drawing/2014/main" id="{3B1257AA-841A-4B4C-9259-479C8EF8508F}"/>
              </a:ext>
            </a:extLst>
          </p:cNvPr>
          <p:cNvSpPr txBox="1"/>
          <p:nvPr/>
        </p:nvSpPr>
        <p:spPr>
          <a:xfrm>
            <a:off x="503583" y="973666"/>
            <a:ext cx="7779026" cy="3970318"/>
          </a:xfrm>
          <a:prstGeom prst="rect">
            <a:avLst/>
          </a:prstGeom>
          <a:noFill/>
        </p:spPr>
        <p:txBody>
          <a:bodyPr wrap="square" rtlCol="0">
            <a:spAutoFit/>
          </a:bodyPr>
          <a:lstStyle/>
          <a:p>
            <a:pPr marL="285750" indent="-285750">
              <a:buFont typeface="Arial" panose="020B0604020202020204" pitchFamily="34" charset="0"/>
              <a:buChar char="•"/>
            </a:pPr>
            <a:r>
              <a:rPr lang="es-CO" u="sng" dirty="0">
                <a:hlinkClick r:id="rId3"/>
              </a:rPr>
              <a:t>https://www.analyticsvidhya.com/blog/2016/03/complete-guide-parameter-tuning-xgboost-with-codes-python/</a:t>
            </a:r>
            <a:endParaRPr lang="es-CO" dirty="0"/>
          </a:p>
          <a:p>
            <a:pPr marL="285750" indent="-285750">
              <a:buFont typeface="Arial" panose="020B0604020202020204" pitchFamily="34" charset="0"/>
              <a:buChar char="•"/>
            </a:pPr>
            <a:r>
              <a:rPr lang="es-CO" u="sng" dirty="0">
                <a:hlinkClick r:id="rId4"/>
              </a:rPr>
              <a:t>https://github.com/dmlc/xgboost/blob/master/doc/parameter.rst#id1</a:t>
            </a:r>
            <a:endParaRPr lang="es-CO" dirty="0"/>
          </a:p>
          <a:p>
            <a:pPr marL="285750" indent="-285750">
              <a:buFont typeface="Arial" panose="020B0604020202020204" pitchFamily="34" charset="0"/>
              <a:buChar char="•"/>
            </a:pPr>
            <a:r>
              <a:rPr lang="es-CO" u="sng" dirty="0">
                <a:hlinkClick r:id="rId5"/>
              </a:rPr>
              <a:t>https://arxiv.org/abs/1603.02754</a:t>
            </a:r>
            <a:r>
              <a:rPr lang="es-CO" dirty="0"/>
              <a:t> varias </a:t>
            </a:r>
            <a:r>
              <a:rPr lang="es-CO" dirty="0" err="1"/>
              <a:t>referecias</a:t>
            </a:r>
            <a:endParaRPr lang="es-CO" dirty="0"/>
          </a:p>
          <a:p>
            <a:pPr marL="285750" indent="-285750">
              <a:buFont typeface="Arial" panose="020B0604020202020204" pitchFamily="34" charset="0"/>
              <a:buChar char="•"/>
            </a:pPr>
            <a:r>
              <a:rPr lang="en-US" u="sng" dirty="0">
                <a:hlinkClick r:id="rId6"/>
              </a:rPr>
              <a:t>https://www.kaggle.com/soyoungkim/rent-interest-classifier</a:t>
            </a:r>
            <a:r>
              <a:rPr lang="en-US" dirty="0"/>
              <a:t> feature </a:t>
            </a:r>
            <a:r>
              <a:rPr lang="en-US" dirty="0" err="1"/>
              <a:t>selecction</a:t>
            </a:r>
            <a:endParaRPr lang="es-CO" dirty="0"/>
          </a:p>
          <a:p>
            <a:pPr marL="285750" indent="-285750">
              <a:buFont typeface="Arial" panose="020B0604020202020204" pitchFamily="34" charset="0"/>
              <a:buChar char="•"/>
            </a:pPr>
            <a:r>
              <a:rPr lang="es-CO" u="sng" dirty="0">
                <a:hlinkClick r:id="rId7"/>
              </a:rPr>
              <a:t>https://github.com/dmlc/xgboost</a:t>
            </a:r>
            <a:endParaRPr lang="es-CO" dirty="0"/>
          </a:p>
          <a:p>
            <a:pPr marL="285750" indent="-285750">
              <a:buFont typeface="Arial" panose="020B0604020202020204" pitchFamily="34" charset="0"/>
              <a:buChar char="•"/>
            </a:pPr>
            <a:r>
              <a:rPr lang="es-CO" u="sng" dirty="0">
                <a:hlinkClick r:id="rId8"/>
              </a:rPr>
              <a:t>https://xgboost.readthedocs.io/en/latest/python/python_api.html</a:t>
            </a:r>
            <a:r>
              <a:rPr lang="es-CO" dirty="0"/>
              <a:t> </a:t>
            </a:r>
            <a:r>
              <a:rPr lang="es-CO" dirty="0" err="1"/>
              <a:t>parametros</a:t>
            </a:r>
            <a:endParaRPr lang="es-CO" dirty="0"/>
          </a:p>
          <a:p>
            <a:pPr marL="285750" indent="-285750">
              <a:buFont typeface="Arial" panose="020B0604020202020204" pitchFamily="34" charset="0"/>
              <a:buChar char="•"/>
            </a:pPr>
            <a:r>
              <a:rPr lang="es-CO" u="sng" dirty="0">
                <a:hlinkClick r:id="rId9"/>
              </a:rPr>
              <a:t>https://www.programcreek.com/python/example/95387/xgboost.sklearn.XGBRegressor</a:t>
            </a:r>
            <a:r>
              <a:rPr lang="es-CO" dirty="0"/>
              <a:t> ejemplos en </a:t>
            </a:r>
            <a:r>
              <a:rPr lang="es-CO" dirty="0" err="1"/>
              <a:t>python</a:t>
            </a:r>
            <a:endParaRPr lang="es-CO" dirty="0"/>
          </a:p>
          <a:p>
            <a:pPr marL="285750" indent="-285750">
              <a:buFont typeface="Arial" panose="020B0604020202020204" pitchFamily="34" charset="0"/>
              <a:buChar char="•"/>
            </a:pPr>
            <a:r>
              <a:rPr lang="en-US" u="sng" dirty="0">
                <a:hlinkClick r:id="rId10"/>
              </a:rPr>
              <a:t>https://www.datacamp.com/community/tutorials/xgboost-in-python#what</a:t>
            </a:r>
            <a:r>
              <a:rPr lang="en-US" dirty="0"/>
              <a:t> is boosting and how operate </a:t>
            </a:r>
            <a:r>
              <a:rPr lang="en-US" dirty="0" err="1"/>
              <a:t>XGBoost</a:t>
            </a:r>
            <a:endParaRPr lang="es-CO" dirty="0"/>
          </a:p>
          <a:p>
            <a:endParaRPr lang="es-CO" dirty="0"/>
          </a:p>
        </p:txBody>
      </p:sp>
    </p:spTree>
    <p:extLst>
      <p:ext uri="{BB962C8B-B14F-4D97-AF65-F5344CB8AC3E}">
        <p14:creationId xmlns:p14="http://schemas.microsoft.com/office/powerpoint/2010/main" val="36572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22189"/>
            <a:ext cx="1898277"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Introducción</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88709CA-D06E-4CF7-A853-94C95F0B4766}"/>
              </a:ext>
            </a:extLst>
          </p:cNvPr>
          <p:cNvSpPr txBox="1"/>
          <p:nvPr/>
        </p:nvSpPr>
        <p:spPr>
          <a:xfrm>
            <a:off x="347134" y="973666"/>
            <a:ext cx="8452310" cy="4955203"/>
          </a:xfrm>
          <a:prstGeom prst="rect">
            <a:avLst/>
          </a:prstGeom>
          <a:noFill/>
        </p:spPr>
        <p:txBody>
          <a:bodyPr wrap="square" rtlCol="0">
            <a:spAutoFit/>
          </a:bodyPr>
          <a:lstStyle/>
          <a:p>
            <a:pPr algn="just"/>
            <a:r>
              <a:rPr lang="es-ES" dirty="0"/>
              <a:t>En este trabajo se hace una revisión y aplicación de varias metodologías robustas tanto </a:t>
            </a:r>
            <a:r>
              <a:rPr lang="es-ES" sz="2200" b="1" dirty="0">
                <a:solidFill>
                  <a:schemeClr val="tx2"/>
                </a:solidFill>
              </a:rPr>
              <a:t>bayesianas</a:t>
            </a:r>
            <a:r>
              <a:rPr lang="es-ES" dirty="0"/>
              <a:t> como </a:t>
            </a:r>
            <a:r>
              <a:rPr lang="es-ES" sz="2200" b="1" dirty="0">
                <a:solidFill>
                  <a:schemeClr val="tx2"/>
                </a:solidFill>
              </a:rPr>
              <a:t>frecuentistas</a:t>
            </a:r>
            <a:r>
              <a:rPr lang="es-ES" dirty="0"/>
              <a:t> con el fin de </a:t>
            </a:r>
            <a:r>
              <a:rPr lang="es-ES" sz="2200" b="1" dirty="0">
                <a:solidFill>
                  <a:schemeClr val="tx2"/>
                </a:solidFill>
              </a:rPr>
              <a:t>seleccionar</a:t>
            </a:r>
            <a:r>
              <a:rPr lang="es-ES" sz="2600" b="1" dirty="0">
                <a:solidFill>
                  <a:schemeClr val="tx2"/>
                </a:solidFill>
              </a:rPr>
              <a:t> </a:t>
            </a:r>
            <a:r>
              <a:rPr lang="es-ES" sz="2200" b="1" dirty="0">
                <a:solidFill>
                  <a:schemeClr val="tx2"/>
                </a:solidFill>
              </a:rPr>
              <a:t>las</a:t>
            </a:r>
            <a:r>
              <a:rPr lang="es-ES" sz="2600" b="1" dirty="0">
                <a:solidFill>
                  <a:schemeClr val="tx2"/>
                </a:solidFill>
              </a:rPr>
              <a:t> </a:t>
            </a:r>
            <a:r>
              <a:rPr lang="es-ES" sz="2200" b="1" dirty="0">
                <a:solidFill>
                  <a:schemeClr val="tx2"/>
                </a:solidFill>
              </a:rPr>
              <a:t>variables</a:t>
            </a:r>
            <a:r>
              <a:rPr lang="es-ES" dirty="0"/>
              <a:t> que tienen más probabilidad de explicar la variable dependiente o tienen mayor peso en la construcción del modelo, en este caso tres bases de datos con variable dependiente </a:t>
            </a:r>
            <a:r>
              <a:rPr lang="es-ES" sz="2200" b="1" dirty="0">
                <a:solidFill>
                  <a:schemeClr val="tx2"/>
                </a:solidFill>
              </a:rPr>
              <a:t>continua</a:t>
            </a:r>
            <a:r>
              <a:rPr lang="es-ES" dirty="0"/>
              <a:t>, de </a:t>
            </a:r>
            <a:r>
              <a:rPr lang="es-ES" sz="2200" b="1" dirty="0">
                <a:solidFill>
                  <a:schemeClr val="tx2"/>
                </a:solidFill>
              </a:rPr>
              <a:t>conteo</a:t>
            </a:r>
            <a:r>
              <a:rPr lang="es-ES" dirty="0"/>
              <a:t> y </a:t>
            </a:r>
            <a:r>
              <a:rPr lang="es-ES" sz="2200" b="1" dirty="0">
                <a:solidFill>
                  <a:schemeClr val="tx2"/>
                </a:solidFill>
              </a:rPr>
              <a:t>binaria</a:t>
            </a:r>
            <a:r>
              <a:rPr lang="es-ES" dirty="0"/>
              <a:t> con regresores con </a:t>
            </a:r>
            <a:r>
              <a:rPr lang="es-ES" sz="2200" b="1" dirty="0">
                <a:solidFill>
                  <a:schemeClr val="tx2"/>
                </a:solidFill>
              </a:rPr>
              <a:t>alta</a:t>
            </a:r>
            <a:r>
              <a:rPr lang="es-ES" dirty="0"/>
              <a:t> </a:t>
            </a:r>
            <a:r>
              <a:rPr lang="es-ES" sz="2200" b="1" dirty="0">
                <a:solidFill>
                  <a:schemeClr val="tx2"/>
                </a:solidFill>
              </a:rPr>
              <a:t>dimensionalidad</a:t>
            </a:r>
            <a:r>
              <a:rPr lang="es-ES" dirty="0"/>
              <a:t>.</a:t>
            </a:r>
          </a:p>
          <a:p>
            <a:endParaRPr lang="es-ES" dirty="0"/>
          </a:p>
          <a:p>
            <a:r>
              <a:rPr lang="es-ES" dirty="0"/>
              <a:t>Esto se logra a través de los </a:t>
            </a:r>
            <a:r>
              <a:rPr lang="es-ES" sz="2200" b="1" dirty="0">
                <a:solidFill>
                  <a:schemeClr val="tx2"/>
                </a:solidFill>
              </a:rPr>
              <a:t>métodos</a:t>
            </a:r>
            <a:r>
              <a:rPr lang="es-ES" b="1" dirty="0"/>
              <a:t> </a:t>
            </a:r>
            <a:r>
              <a:rPr lang="es-ES" sz="2200" b="1" dirty="0">
                <a:solidFill>
                  <a:schemeClr val="tx2"/>
                </a:solidFill>
              </a:rPr>
              <a:t>de</a:t>
            </a:r>
            <a:r>
              <a:rPr lang="es-ES" b="1" dirty="0"/>
              <a:t> </a:t>
            </a:r>
            <a:r>
              <a:rPr lang="es-ES" sz="2200" b="1" dirty="0">
                <a:solidFill>
                  <a:schemeClr val="tx2"/>
                </a:solidFill>
              </a:rPr>
              <a:t>regularización</a:t>
            </a:r>
            <a:r>
              <a:rPr lang="es-ES" b="1" dirty="0"/>
              <a:t> </a:t>
            </a:r>
            <a:r>
              <a:rPr lang="es-ES" dirty="0"/>
              <a:t>que ayudan a la selección del modelo y evitan el sobreajuste con las técnicas predictivas. </a:t>
            </a:r>
          </a:p>
          <a:p>
            <a:endParaRPr lang="es-ES" dirty="0"/>
          </a:p>
          <a:p>
            <a:r>
              <a:rPr lang="es-ES" dirty="0"/>
              <a:t>Una vez se seleccionan las mejores variables predictivas o registros auxiliares, también llamados regresores, se selecciona la mejor ecuación de regresión de entre todas las posibles combinaciones. Dándole mayor peso al modelo más simple e interpretable posible. (</a:t>
            </a:r>
            <a:r>
              <a:rPr lang="es-ES" sz="2200" b="1" dirty="0">
                <a:solidFill>
                  <a:schemeClr val="tx2"/>
                </a:solidFill>
              </a:rPr>
              <a:t>parsimonia</a:t>
            </a:r>
            <a:r>
              <a:rPr lang="es-ES" dirty="0"/>
              <a:t>)</a:t>
            </a:r>
          </a:p>
          <a:p>
            <a:endParaRPr lang="es-ES" dirty="0"/>
          </a:p>
          <a:p>
            <a:r>
              <a:rPr lang="es-ES" sz="2600" b="1" dirty="0">
                <a:solidFill>
                  <a:schemeClr val="tx2"/>
                </a:solidFill>
              </a:rPr>
              <a:t>Obstáculos</a:t>
            </a:r>
            <a:r>
              <a:rPr lang="es-ES" dirty="0"/>
              <a:t>: alta dimensionalidad, pocos datos, multicolinealidad, regresores desconocidos.</a:t>
            </a:r>
            <a:endParaRPr lang="es-CO" dirty="0"/>
          </a:p>
        </p:txBody>
      </p:sp>
    </p:spTree>
    <p:extLst>
      <p:ext uri="{BB962C8B-B14F-4D97-AF65-F5344CB8AC3E}">
        <p14:creationId xmlns:p14="http://schemas.microsoft.com/office/powerpoint/2010/main" val="5538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19015"/>
            <a:ext cx="3953326"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Planteamiento del problema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805BBEB4-70B6-45FB-BB62-96C2481FCBE6}"/>
              </a:ext>
            </a:extLst>
          </p:cNvPr>
          <p:cNvSpPr txBox="1"/>
          <p:nvPr/>
        </p:nvSpPr>
        <p:spPr>
          <a:xfrm>
            <a:off x="347134" y="973666"/>
            <a:ext cx="8545075" cy="2246769"/>
          </a:xfrm>
          <a:prstGeom prst="rect">
            <a:avLst/>
          </a:prstGeom>
          <a:noFill/>
        </p:spPr>
        <p:txBody>
          <a:bodyPr wrap="square" rtlCol="0">
            <a:spAutoFit/>
          </a:bodyPr>
          <a:lstStyle/>
          <a:p>
            <a:r>
              <a:rPr lang="es-ES" sz="2000" dirty="0"/>
              <a:t>Estudiar y determinar las influencias significativas que ejercen las distintas variables, en correspondencia con el rendimiento final, determinando esencialmente la cantidad de variables que logran, de manera óptima, predecir el comportamiento de la variable respuesta.</a:t>
            </a:r>
          </a:p>
          <a:p>
            <a:endParaRPr lang="es-ES" sz="2000" dirty="0"/>
          </a:p>
          <a:p>
            <a:r>
              <a:rPr lang="es-ES" sz="2000" dirty="0"/>
              <a:t>Escoger las variables </a:t>
            </a:r>
            <a:r>
              <a:rPr lang="es-ES" sz="2000" dirty="0" err="1"/>
              <a:t>regresoras</a:t>
            </a:r>
            <a:r>
              <a:rPr lang="es-ES" sz="2000" dirty="0"/>
              <a:t> en cada una de las tres bases y construir un modelo para predecir la variable dependiente </a:t>
            </a:r>
            <a:endParaRPr lang="es-CO" sz="2000" dirty="0"/>
          </a:p>
        </p:txBody>
      </p:sp>
      <p:pic>
        <p:nvPicPr>
          <p:cNvPr id="5" name="Imagen 4">
            <a:extLst>
              <a:ext uri="{FF2B5EF4-FFF2-40B4-BE49-F238E27FC236}">
                <a16:creationId xmlns:a16="http://schemas.microsoft.com/office/drawing/2014/main" id="{4EB7EAE0-F3D5-4A06-B007-FEDBC667D1DD}"/>
              </a:ext>
            </a:extLst>
          </p:cNvPr>
          <p:cNvPicPr>
            <a:picLocks noChangeAspect="1"/>
          </p:cNvPicPr>
          <p:nvPr/>
        </p:nvPicPr>
        <p:blipFill>
          <a:blip r:embed="rId3"/>
          <a:stretch>
            <a:fillRect/>
          </a:stretch>
        </p:blipFill>
        <p:spPr>
          <a:xfrm>
            <a:off x="2224383" y="3370798"/>
            <a:ext cx="4152151" cy="2293908"/>
          </a:xfrm>
          <a:prstGeom prst="rect">
            <a:avLst/>
          </a:prstGeom>
        </p:spPr>
      </p:pic>
    </p:spTree>
    <p:extLst>
      <p:ext uri="{BB962C8B-B14F-4D97-AF65-F5344CB8AC3E}">
        <p14:creationId xmlns:p14="http://schemas.microsoft.com/office/powerpoint/2010/main" val="280888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1319212"/>
            <a:ext cx="2980186" cy="3416320"/>
          </a:xfrm>
          <a:prstGeom prst="rect">
            <a:avLst/>
          </a:prstGeom>
          <a:noFill/>
        </p:spPr>
        <p:txBody>
          <a:bodyPr wrap="square" rtlCol="0">
            <a:spAutoFit/>
          </a:bodyPr>
          <a:lstStyle/>
          <a:p>
            <a:pPr marL="285750" indent="-285750">
              <a:buFont typeface="Arial" panose="020B0604020202020204" pitchFamily="34" charset="0"/>
              <a:buChar char="•"/>
            </a:pPr>
            <a:r>
              <a:rPr lang="es-CO" dirty="0"/>
              <a:t>32 variables </a:t>
            </a:r>
            <a:r>
              <a:rPr lang="es-CO" dirty="0" err="1"/>
              <a:t>regresoras</a:t>
            </a:r>
            <a:endParaRPr lang="es-CO" dirty="0"/>
          </a:p>
          <a:p>
            <a:pPr marL="285750" indent="-285750">
              <a:buFont typeface="Arial" panose="020B0604020202020204" pitchFamily="34" charset="0"/>
              <a:buChar char="•"/>
            </a:pPr>
            <a:r>
              <a:rPr lang="es-ES" dirty="0"/>
              <a:t>13 de ellas tomas valores continuos, </a:t>
            </a:r>
          </a:p>
          <a:p>
            <a:pPr marL="285750" indent="-285750">
              <a:buFont typeface="Arial" panose="020B0604020202020204" pitchFamily="34" charset="0"/>
              <a:buChar char="•"/>
            </a:pPr>
            <a:r>
              <a:rPr lang="es-ES" dirty="0"/>
              <a:t>4 valores discretos o de conteo </a:t>
            </a:r>
          </a:p>
          <a:p>
            <a:pPr marL="285750" indent="-285750">
              <a:buFont typeface="Arial" panose="020B0604020202020204" pitchFamily="34" charset="0"/>
              <a:buChar char="•"/>
            </a:pPr>
            <a:r>
              <a:rPr lang="es-ES" dirty="0"/>
              <a:t>15 son variables logísticas o binarias 0-1.</a:t>
            </a:r>
          </a:p>
          <a:p>
            <a:pPr marL="285750" indent="-285750">
              <a:buFont typeface="Arial" panose="020B0604020202020204" pitchFamily="34" charset="0"/>
              <a:buChar char="•"/>
            </a:pPr>
            <a:r>
              <a:rPr lang="es-CO" dirty="0"/>
              <a:t>Altamente correlacionadas entre si.</a:t>
            </a:r>
          </a:p>
          <a:p>
            <a:pPr marL="285750" indent="-285750">
              <a:buFont typeface="Arial" panose="020B0604020202020204" pitchFamily="34" charset="0"/>
              <a:buChar char="•"/>
            </a:pPr>
            <a:r>
              <a:rPr lang="es-CO" dirty="0"/>
              <a:t>Baja correlación con la variable dependiente</a:t>
            </a:r>
          </a:p>
          <a:p>
            <a:endParaRPr lang="es-CO"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a:extLst>
              <a:ext uri="{FF2B5EF4-FFF2-40B4-BE49-F238E27FC236}">
                <a16:creationId xmlns:a16="http://schemas.microsoft.com/office/drawing/2014/main" id="{F93DF8D4-B999-4919-AD99-A8A8A7507E96}"/>
              </a:ext>
            </a:extLst>
          </p:cNvPr>
          <p:cNvPicPr>
            <a:picLocks noChangeAspect="1"/>
          </p:cNvPicPr>
          <p:nvPr/>
        </p:nvPicPr>
        <p:blipFill>
          <a:blip r:embed="rId3"/>
          <a:stretch>
            <a:fillRect/>
          </a:stretch>
        </p:blipFill>
        <p:spPr>
          <a:xfrm>
            <a:off x="3431521" y="811351"/>
            <a:ext cx="5705475" cy="4524375"/>
          </a:xfrm>
          <a:prstGeom prst="rect">
            <a:avLst/>
          </a:prstGeom>
        </p:spPr>
      </p:pic>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556591" y="5488688"/>
            <a:ext cx="6352508" cy="369332"/>
          </a:xfrm>
          <a:prstGeom prst="rect">
            <a:avLst/>
          </a:prstGeom>
          <a:noFill/>
        </p:spPr>
        <p:txBody>
          <a:bodyPr wrap="none" rtlCol="0">
            <a:spAutoFit/>
          </a:bodyPr>
          <a:lstStyle/>
          <a:p>
            <a:r>
              <a:rPr lang="es-CO" dirty="0">
                <a:hlinkClick r:id="rId4"/>
              </a:rPr>
              <a:t>file:///C:/Users/lmosquera/Downloads/DescripcionVariables.html</a:t>
            </a:r>
            <a:endParaRPr lang="es-CO" dirty="0"/>
          </a:p>
        </p:txBody>
      </p:sp>
    </p:spTree>
    <p:extLst>
      <p:ext uri="{BB962C8B-B14F-4D97-AF65-F5344CB8AC3E}">
        <p14:creationId xmlns:p14="http://schemas.microsoft.com/office/powerpoint/2010/main" val="35200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4770858" cy="430887"/>
          </a:xfrm>
          <a:prstGeom prst="rect">
            <a:avLst/>
          </a:prstGeom>
          <a:noFill/>
        </p:spPr>
        <p:txBody>
          <a:bodyPr wrap="none" rtlCol="0">
            <a:spAutoFit/>
          </a:bodyPr>
          <a:lstStyle/>
          <a:p>
            <a:r>
              <a:rPr lang="es-ES" sz="2200" b="1" dirty="0">
                <a:solidFill>
                  <a:schemeClr val="bg1"/>
                </a:solidFill>
                <a:latin typeface="Arial" panose="020B0604020202020204" pitchFamily="34" charset="0"/>
                <a:cs typeface="Arial" panose="020B0604020202020204" pitchFamily="34" charset="0"/>
              </a:rPr>
              <a:t>Análisis Exploratorio de los Datos</a:t>
            </a:r>
            <a:endParaRPr lang="es-CO" sz="2200" b="1" dirty="0">
              <a:solidFill>
                <a:schemeClr val="bg1"/>
              </a:solidFill>
              <a:latin typeface="Arial" panose="020B0604020202020204" pitchFamily="34" charset="0"/>
              <a:cs typeface="Arial" panose="020B0604020202020204" pitchFamily="34" charset="0"/>
            </a:endParaRP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9AFA5A6-AA21-4FC1-A513-E7C6E04C22D3}"/>
              </a:ext>
            </a:extLst>
          </p:cNvPr>
          <p:cNvSpPr txBox="1"/>
          <p:nvPr/>
        </p:nvSpPr>
        <p:spPr>
          <a:xfrm>
            <a:off x="266597" y="973666"/>
            <a:ext cx="3466248" cy="5016758"/>
          </a:xfrm>
          <a:prstGeom prst="rect">
            <a:avLst/>
          </a:prstGeom>
          <a:noFill/>
        </p:spPr>
        <p:txBody>
          <a:bodyPr wrap="square" rtlCol="0">
            <a:spAutoFit/>
          </a:bodyPr>
          <a:lstStyle/>
          <a:p>
            <a:pPr marL="285750" indent="-285750">
              <a:buFont typeface="Arial" panose="020B0604020202020204" pitchFamily="34" charset="0"/>
              <a:buChar char="•"/>
            </a:pPr>
            <a:r>
              <a:rPr lang="es-ES" sz="1600" dirty="0"/>
              <a:t>Alta correlación entre las variable X1 con las X2, x11 y x17, la x2 con la X11, la x31 con la x32, la x25 con la x26, x21 con x15 y x23,</a:t>
            </a:r>
          </a:p>
          <a:p>
            <a:pPr marL="285750" indent="-285750">
              <a:buFont typeface="Arial" panose="020B0604020202020204" pitchFamily="34" charset="0"/>
              <a:buChar char="•"/>
            </a:pPr>
            <a:r>
              <a:rPr lang="es-ES" sz="1600" dirty="0"/>
              <a:t>Se probaron las correlaciones con medidas no paramétricas y estas se siguen manteniendo</a:t>
            </a:r>
          </a:p>
          <a:p>
            <a:pPr marL="285750" indent="-285750">
              <a:buFont typeface="Arial" panose="020B0604020202020204" pitchFamily="34" charset="0"/>
              <a:buChar char="•"/>
            </a:pPr>
            <a:r>
              <a:rPr lang="es-ES" sz="1600" dirty="0"/>
              <a:t>Se puede notar que gran cantidad de </a:t>
            </a:r>
            <a:r>
              <a:rPr lang="es-ES" sz="1600" dirty="0" err="1"/>
              <a:t>outliers</a:t>
            </a:r>
            <a:r>
              <a:rPr lang="es-ES" sz="1600" dirty="0"/>
              <a:t> en x10,x12, x24 y x27, sin embargo debido a la poca cantidad de datos y al no tener mayor información de estas variables se debe trabajar con estos datos.</a:t>
            </a:r>
          </a:p>
          <a:p>
            <a:pPr marL="285750" indent="-285750">
              <a:buFont typeface="Arial" panose="020B0604020202020204" pitchFamily="34" charset="0"/>
              <a:buChar char="•"/>
            </a:pPr>
            <a:r>
              <a:rPr lang="es-ES" sz="1600" dirty="0"/>
              <a:t>Se estandarizan las variables continuas independientes. Se divide los 150 datos en test y training, se halla la media y la varianza del training y se transforma el test.</a:t>
            </a:r>
          </a:p>
          <a:p>
            <a:endParaRPr lang="es-CO" sz="1600" dirty="0"/>
          </a:p>
        </p:txBody>
      </p:sp>
      <p:sp>
        <p:nvSpPr>
          <p:cNvPr id="8" name="AutoShape 2" descr="Spearman's ρ">
            <a:extLst>
              <a:ext uri="{FF2B5EF4-FFF2-40B4-BE49-F238E27FC236}">
                <a16:creationId xmlns:a16="http://schemas.microsoft.com/office/drawing/2014/main" id="{35B77128-E281-4527-B353-44D651CC2DC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CuadroTexto 9">
            <a:extLst>
              <a:ext uri="{FF2B5EF4-FFF2-40B4-BE49-F238E27FC236}">
                <a16:creationId xmlns:a16="http://schemas.microsoft.com/office/drawing/2014/main" id="{FEAD9853-122B-4566-AD21-B1EA839B222A}"/>
              </a:ext>
            </a:extLst>
          </p:cNvPr>
          <p:cNvSpPr txBox="1"/>
          <p:nvPr/>
        </p:nvSpPr>
        <p:spPr>
          <a:xfrm>
            <a:off x="5479251" y="1522274"/>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s-CO" dirty="0"/>
          </a:p>
          <a:p>
            <a:endParaRPr lang="es-CO" dirty="0"/>
          </a:p>
        </p:txBody>
      </p:sp>
      <p:sp>
        <p:nvSpPr>
          <p:cNvPr id="11" name="CuadroTexto 10">
            <a:extLst>
              <a:ext uri="{FF2B5EF4-FFF2-40B4-BE49-F238E27FC236}">
                <a16:creationId xmlns:a16="http://schemas.microsoft.com/office/drawing/2014/main" id="{F9F94F76-862D-4E3C-8F45-56EC4D037C48}"/>
              </a:ext>
            </a:extLst>
          </p:cNvPr>
          <p:cNvSpPr txBox="1"/>
          <p:nvPr/>
        </p:nvSpPr>
        <p:spPr>
          <a:xfrm>
            <a:off x="728869" y="6210086"/>
            <a:ext cx="6352508" cy="369332"/>
          </a:xfrm>
          <a:prstGeom prst="rect">
            <a:avLst/>
          </a:prstGeom>
          <a:noFill/>
        </p:spPr>
        <p:txBody>
          <a:bodyPr wrap="none" rtlCol="0">
            <a:spAutoFit/>
          </a:bodyPr>
          <a:lstStyle/>
          <a:p>
            <a:r>
              <a:rPr lang="es-CO" dirty="0">
                <a:hlinkClick r:id="rId3"/>
              </a:rPr>
              <a:t>file:///C:/Users/lmosquera/Downloads/DescripcionVariables.html</a:t>
            </a:r>
            <a:endParaRPr lang="es-CO" dirty="0"/>
          </a:p>
        </p:txBody>
      </p:sp>
      <p:pic>
        <p:nvPicPr>
          <p:cNvPr id="4" name="Imagen 3">
            <a:extLst>
              <a:ext uri="{FF2B5EF4-FFF2-40B4-BE49-F238E27FC236}">
                <a16:creationId xmlns:a16="http://schemas.microsoft.com/office/drawing/2014/main" id="{A13B95C7-2F35-4D04-9D01-5296BA59CFE4}"/>
              </a:ext>
            </a:extLst>
          </p:cNvPr>
          <p:cNvPicPr>
            <a:picLocks noChangeAspect="1"/>
          </p:cNvPicPr>
          <p:nvPr/>
        </p:nvPicPr>
        <p:blipFill>
          <a:blip r:embed="rId4"/>
          <a:stretch>
            <a:fillRect/>
          </a:stretch>
        </p:blipFill>
        <p:spPr>
          <a:xfrm>
            <a:off x="3732845" y="1123950"/>
            <a:ext cx="5133975" cy="4305300"/>
          </a:xfrm>
          <a:prstGeom prst="rect">
            <a:avLst/>
          </a:prstGeom>
        </p:spPr>
      </p:pic>
    </p:spTree>
    <p:extLst>
      <p:ext uri="{BB962C8B-B14F-4D97-AF65-F5344CB8AC3E}">
        <p14:creationId xmlns:p14="http://schemas.microsoft.com/office/powerpoint/2010/main" val="171026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851824"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continua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323439"/>
          </a:xfrm>
          <a:prstGeom prst="rect">
            <a:avLst/>
          </a:prstGeom>
          <a:noFill/>
        </p:spPr>
        <p:txBody>
          <a:bodyPr wrap="square" rtlCol="0">
            <a:spAutoFit/>
          </a:bodyPr>
          <a:lstStyle/>
          <a:p>
            <a:pPr algn="just"/>
            <a:r>
              <a:rPr lang="es-ES" sz="2000" dirty="0"/>
              <a:t>La variable dependiente Continua de la primera base de datos tiene un comportamiento aparente de distribución normal como lo muestra la gráfica de la distribución de los datos. Donde, el número menor de la distribución es -6.4341 y el número máximo es 6,8003.</a:t>
            </a:r>
            <a:endParaRPr lang="es-CO" sz="2000" dirty="0"/>
          </a:p>
        </p:txBody>
      </p:sp>
      <p:pic>
        <p:nvPicPr>
          <p:cNvPr id="9" name="Imagen 8" descr="Captura de pantalla de un celular&#10;&#10;Descripción generada automáticamente">
            <a:extLst>
              <a:ext uri="{FF2B5EF4-FFF2-40B4-BE49-F238E27FC236}">
                <a16:creationId xmlns:a16="http://schemas.microsoft.com/office/drawing/2014/main" id="{29B15AEF-E59B-496D-8BB8-1E0804DA0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169" y="2807666"/>
            <a:ext cx="4999576" cy="2738506"/>
          </a:xfrm>
          <a:prstGeom prst="rect">
            <a:avLst/>
          </a:prstGeom>
        </p:spPr>
      </p:pic>
    </p:spTree>
    <p:extLst>
      <p:ext uri="{BB962C8B-B14F-4D97-AF65-F5344CB8AC3E}">
        <p14:creationId xmlns:p14="http://schemas.microsoft.com/office/powerpoint/2010/main" val="292820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598549"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binaria</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015663"/>
          </a:xfrm>
          <a:prstGeom prst="rect">
            <a:avLst/>
          </a:prstGeom>
          <a:noFill/>
        </p:spPr>
        <p:txBody>
          <a:bodyPr wrap="square" rtlCol="0">
            <a:spAutoFit/>
          </a:bodyPr>
          <a:lstStyle/>
          <a:p>
            <a:pPr algn="just"/>
            <a:r>
              <a:rPr lang="es-ES" sz="2000" dirty="0"/>
              <a:t>La variable dependiente binaria de la segunda base de datos, tiene un comportamiento desbalanceado em sus datos ya que cuenta con menos de la mitad de ceros que de unos.</a:t>
            </a:r>
            <a:endParaRPr lang="es-CO" sz="2000" dirty="0"/>
          </a:p>
        </p:txBody>
      </p:sp>
      <p:pic>
        <p:nvPicPr>
          <p:cNvPr id="8" name="Imagen 7" descr="Captura de pantalla de un celular&#10;&#10;Descripción generada automáticamente">
            <a:extLst>
              <a:ext uri="{FF2B5EF4-FFF2-40B4-BE49-F238E27FC236}">
                <a16:creationId xmlns:a16="http://schemas.microsoft.com/office/drawing/2014/main" id="{D7BE5224-7178-4E87-A3EC-081A569FE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04" y="2462236"/>
            <a:ext cx="4583813" cy="2755164"/>
          </a:xfrm>
          <a:prstGeom prst="rect">
            <a:avLst/>
          </a:prstGeom>
        </p:spPr>
      </p:pic>
    </p:spTree>
    <p:extLst>
      <p:ext uri="{BB962C8B-B14F-4D97-AF65-F5344CB8AC3E}">
        <p14:creationId xmlns:p14="http://schemas.microsoft.com/office/powerpoint/2010/main" val="147995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23543" b="25433"/>
          <a:stretch/>
        </p:blipFill>
        <p:spPr>
          <a:xfrm>
            <a:off x="378" y="309033"/>
            <a:ext cx="9143244" cy="457200"/>
          </a:xfrm>
          <a:prstGeom prst="rect">
            <a:avLst/>
          </a:prstGeom>
        </p:spPr>
      </p:pic>
      <p:sp>
        <p:nvSpPr>
          <p:cNvPr id="3" name="CuadroTexto 2"/>
          <p:cNvSpPr txBox="1"/>
          <p:nvPr/>
        </p:nvSpPr>
        <p:spPr>
          <a:xfrm>
            <a:off x="347133" y="309033"/>
            <a:ext cx="3656770" cy="430887"/>
          </a:xfrm>
          <a:prstGeom prst="rect">
            <a:avLst/>
          </a:prstGeom>
          <a:noFill/>
        </p:spPr>
        <p:txBody>
          <a:bodyPr wrap="none" rtlCol="0">
            <a:spAutoFit/>
          </a:bodyPr>
          <a:lstStyle/>
          <a:p>
            <a:r>
              <a:rPr lang="es-CO" sz="2200" b="1" dirty="0">
                <a:solidFill>
                  <a:schemeClr val="bg1"/>
                </a:solidFill>
                <a:latin typeface="Arial" panose="020B0604020202020204" pitchFamily="34" charset="0"/>
                <a:cs typeface="Arial" panose="020B0604020202020204" pitchFamily="34" charset="0"/>
              </a:rPr>
              <a:t>Base de datos – Y Conteo</a:t>
            </a:r>
          </a:p>
        </p:txBody>
      </p:sp>
      <p:cxnSp>
        <p:nvCxnSpPr>
          <p:cNvPr id="6" name="Conector recto 5"/>
          <p:cNvCxnSpPr/>
          <p:nvPr/>
        </p:nvCxnSpPr>
        <p:spPr>
          <a:xfrm flipH="1">
            <a:off x="0" y="5884333"/>
            <a:ext cx="9143622" cy="0"/>
          </a:xfrm>
          <a:prstGeom prst="line">
            <a:avLst/>
          </a:prstGeom>
          <a:ln>
            <a:solidFill>
              <a:srgbClr val="001A2E"/>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96726E-2B7E-4BE3-83BC-4DBCCD7CCD99}"/>
              </a:ext>
            </a:extLst>
          </p:cNvPr>
          <p:cNvSpPr txBox="1"/>
          <p:nvPr/>
        </p:nvSpPr>
        <p:spPr>
          <a:xfrm>
            <a:off x="347133" y="1049866"/>
            <a:ext cx="8311683" cy="1631216"/>
          </a:xfrm>
          <a:prstGeom prst="rect">
            <a:avLst/>
          </a:prstGeom>
          <a:noFill/>
        </p:spPr>
        <p:txBody>
          <a:bodyPr wrap="square" rtlCol="0">
            <a:spAutoFit/>
          </a:bodyPr>
          <a:lstStyle/>
          <a:p>
            <a:pPr algn="just"/>
            <a:r>
              <a:rPr lang="es-ES" sz="2000" dirty="0"/>
              <a:t>La variable dependiente de conteo de la tercera base de datos, que va desde cero hasta siete, es un conjunto de datos desbalanceado, donde el número 6 y 7 no representan ni el 1\% del total de los datos, convirtiéndose en datos atípicos dentro del conjunto de datos. Por ende, el algoritmo de clasificación podría clasificar de manera errónea estos casos.</a:t>
            </a:r>
            <a:endParaRPr lang="es-CO" sz="2000" dirty="0"/>
          </a:p>
        </p:txBody>
      </p:sp>
      <p:pic>
        <p:nvPicPr>
          <p:cNvPr id="7" name="Imagen 6" descr="Captura de pantalla de un celular&#10;&#10;Descripción generada automáticamente">
            <a:extLst>
              <a:ext uri="{FF2B5EF4-FFF2-40B4-BE49-F238E27FC236}">
                <a16:creationId xmlns:a16="http://schemas.microsoft.com/office/drawing/2014/main" id="{25B8085F-3FFF-45FE-9AB5-0B194833E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032" y="2651266"/>
            <a:ext cx="4958359" cy="2980290"/>
          </a:xfrm>
          <a:prstGeom prst="rect">
            <a:avLst/>
          </a:prstGeom>
        </p:spPr>
      </p:pic>
    </p:spTree>
    <p:extLst>
      <p:ext uri="{BB962C8B-B14F-4D97-AF65-F5344CB8AC3E}">
        <p14:creationId xmlns:p14="http://schemas.microsoft.com/office/powerpoint/2010/main" val="292883793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1">
      <a:majorFont>
        <a:latin typeface="Franklin Gothic Heavy"/>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55AE6D807F51243AA4F5C4C94A1212C" ma:contentTypeVersion="1" ma:contentTypeDescription="Crear nuevo documento." ma:contentTypeScope="" ma:versionID="7cfe72e1b8adc78bbb46a3abfa982ec2">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DB8D0-A475-4C0E-BC41-DB2DEFE59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CD6CA4-6CFE-4061-B535-647B368BFA1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6BBD60B-373E-444B-ACF7-8D3E173682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522</TotalTime>
  <Words>1985</Words>
  <Application>Microsoft Office PowerPoint</Application>
  <PresentationFormat>Presentación en pantalla (4:3)</PresentationFormat>
  <Paragraphs>162</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Cambria Math</vt:lpstr>
      <vt:lpstr>Courier New</vt:lpstr>
      <vt:lpstr>Franklin Gothic Heavy</vt:lpstr>
      <vt:lpstr>Segoe UI Light</vt:lpstr>
      <vt:lpstr>Segoe UI Symbol</vt:lpstr>
      <vt:lpstr>Tema de Office</vt:lpstr>
      <vt:lpstr>Competencia Métodos Estadísticos Avanzados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 </dc:title>
  <dc:creator>Liceth Cristina Mosquera Galvis</dc:creator>
  <cp:lastModifiedBy>Liceth Cristina Mosquera Galvis</cp:lastModifiedBy>
  <cp:revision>25</cp:revision>
  <dcterms:created xsi:type="dcterms:W3CDTF">2019-10-12T03:48:23Z</dcterms:created>
  <dcterms:modified xsi:type="dcterms:W3CDTF">2019-10-12T13:08:20Z</dcterms:modified>
</cp:coreProperties>
</file>