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sldIdLst>
    <p:sldId id="256" r:id="rId2"/>
    <p:sldId id="258" r:id="rId3"/>
    <p:sldId id="259" r:id="rId4"/>
    <p:sldId id="272" r:id="rId5"/>
    <p:sldId id="273" r:id="rId6"/>
    <p:sldId id="268" r:id="rId7"/>
    <p:sldId id="269" r:id="rId8"/>
    <p:sldId id="270" r:id="rId9"/>
    <p:sldId id="271"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6C68-DDAB-4D09-8E72-8E937BD7768C}" type="datetimeFigureOut">
              <a:rPr lang="ru-RU" smtClean="0"/>
              <a:t>15.05.2024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8289E-2F4B-4BDB-9E3D-307BE649A8BF}" type="slidenum">
              <a:rPr lang="ru-RU" smtClean="0"/>
              <a:t>‹#›</a:t>
            </a:fld>
            <a:endParaRPr lang="ru-RU"/>
          </a:p>
        </p:txBody>
      </p:sp>
    </p:spTree>
    <p:extLst>
      <p:ext uri="{BB962C8B-B14F-4D97-AF65-F5344CB8AC3E}">
        <p14:creationId xmlns:p14="http://schemas.microsoft.com/office/powerpoint/2010/main" val="94057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048289E-2F4B-4BDB-9E3D-307BE649A8BF}" type="slidenum">
              <a:rPr lang="ru-RU" smtClean="0"/>
              <a:t>2</a:t>
            </a:fld>
            <a:endParaRPr lang="ru-RU"/>
          </a:p>
        </p:txBody>
      </p:sp>
    </p:spTree>
    <p:extLst>
      <p:ext uri="{BB962C8B-B14F-4D97-AF65-F5344CB8AC3E}">
        <p14:creationId xmlns:p14="http://schemas.microsoft.com/office/powerpoint/2010/main" val="42291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CD2006A-6BE7-43E8-8AD6-C09FC266B36F}" type="datetime1">
              <a:rPr lang="ru-RU" smtClean="0"/>
              <a:t>15.05.2024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68184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CFD85EE-4AB9-42CD-8126-E74FE77A9ED8}" type="datetime1">
              <a:rPr lang="ru-RU" smtClean="0"/>
              <a:t>15.05.2024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96673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0B916C-83BE-4CC1-8A21-D05CD30C43DB}" type="datetime1">
              <a:rPr lang="ru-RU" smtClean="0"/>
              <a:t>15.05.2024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9401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E13183-B2A1-4784-80CE-65A33D52CB0B}" type="datetime1">
              <a:rPr lang="ru-RU" smtClean="0"/>
              <a:t>15.05.2024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17498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EA388E9-D2C3-4436-BFEE-5F0C2E0896FE}" type="datetime1">
              <a:rPr lang="ru-RU" smtClean="0"/>
              <a:t>15.05.2024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99874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3A15BC7-66CE-44BA-84C4-ADF5D358A8E5}" type="datetime1">
              <a:rPr lang="ru-RU" smtClean="0"/>
              <a:t>15.05.2024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425950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C55F641-8A7B-48BB-9924-29525D09D843}" type="datetime1">
              <a:rPr lang="ru-RU" smtClean="0"/>
              <a:t>15.05.2024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396241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8C4CC1A-CDB1-4CBC-83A8-3EB958439194}" type="datetime1">
              <a:rPr lang="ru-RU" smtClean="0"/>
              <a:t>15.05.2024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6661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C5F1-78C0-4305-B0EC-8CEF047F6C93}" type="datetime1">
              <a:rPr lang="ru-RU" smtClean="0"/>
              <a:t>15.05.2024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2614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FF670FB-17C0-4434-90C8-A4668EF13565}" type="datetime1">
              <a:rPr lang="ru-RU" smtClean="0"/>
              <a:t>15.05.2024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82524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FA5D1FD-3FC4-47EA-B2EB-FF46800F6009}" type="datetime1">
              <a:rPr lang="ru-RU" smtClean="0"/>
              <a:t>15.05.2024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320F9EB-2112-4866-8AFC-0758B0B74D1C}" type="slidenum">
              <a:rPr lang="ru-RU" smtClean="0"/>
              <a:t>‹#›</a:t>
            </a:fld>
            <a:endParaRPr lang="ru-RU"/>
          </a:p>
        </p:txBody>
      </p:sp>
    </p:spTree>
    <p:extLst>
      <p:ext uri="{BB962C8B-B14F-4D97-AF65-F5344CB8AC3E}">
        <p14:creationId xmlns:p14="http://schemas.microsoft.com/office/powerpoint/2010/main" val="344202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09404-ED28-47FE-9DC5-C6BCEA110D1D}" type="datetime1">
              <a:rPr lang="ru-RU" smtClean="0"/>
              <a:t>15.05.2024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0F9EB-2112-4866-8AFC-0758B0B74D1C}" type="slidenum">
              <a:rPr lang="ru-RU" smtClean="0"/>
              <a:t>‹#›</a:t>
            </a:fld>
            <a:endParaRPr lang="ru-RU"/>
          </a:p>
        </p:txBody>
      </p:sp>
    </p:spTree>
    <p:extLst>
      <p:ext uri="{BB962C8B-B14F-4D97-AF65-F5344CB8AC3E}">
        <p14:creationId xmlns:p14="http://schemas.microsoft.com/office/powerpoint/2010/main" val="3698562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7" name="TextBox 6"/>
          <p:cNvSpPr txBox="1"/>
          <p:nvPr/>
        </p:nvSpPr>
        <p:spPr>
          <a:xfrm>
            <a:off x="6606758" y="3133146"/>
            <a:ext cx="3831772" cy="707886"/>
          </a:xfrm>
          <a:prstGeom prst="rect">
            <a:avLst/>
          </a:prstGeom>
          <a:noFill/>
        </p:spPr>
        <p:txBody>
          <a:bodyPr wrap="square" rtlCol="0" anchor="ctr" anchorCtr="1">
            <a:spAutoFit/>
          </a:bodyPr>
          <a:lstStyle/>
          <a:p>
            <a:pPr algn="ctr"/>
            <a:r>
              <a:rPr lang="en-US" sz="2000" b="1" dirty="0">
                <a:solidFill>
                  <a:schemeClr val="bg1"/>
                </a:solidFill>
                <a:latin typeface="Elektra Text Pro" panose="02000503030000020004" pitchFamily="50" charset="-52"/>
              </a:rPr>
              <a:t>USING THE ACTIVE MODEL FOR TRACKING</a:t>
            </a:r>
            <a:endParaRPr lang="ru-RU" sz="2000" b="1" dirty="0">
              <a:solidFill>
                <a:schemeClr val="bg1"/>
              </a:solidFill>
              <a:latin typeface="Elektra Text Pro" panose="02000503030000020004" pitchFamily="50" charset="-52"/>
            </a:endParaRPr>
          </a:p>
        </p:txBody>
      </p:sp>
      <p:sp>
        <p:nvSpPr>
          <p:cNvPr id="8" name="TextBox 7"/>
          <p:cNvSpPr txBox="1"/>
          <p:nvPr/>
        </p:nvSpPr>
        <p:spPr>
          <a:xfrm>
            <a:off x="6599501" y="4790022"/>
            <a:ext cx="3846286" cy="738664"/>
          </a:xfrm>
          <a:prstGeom prst="rect">
            <a:avLst/>
          </a:prstGeom>
          <a:noFill/>
        </p:spPr>
        <p:txBody>
          <a:bodyPr wrap="square" rtlCol="0" anchor="ctr" anchorCtr="1">
            <a:spAutoFit/>
          </a:bodyPr>
          <a:lstStyle/>
          <a:p>
            <a:pPr algn="ctr"/>
            <a:r>
              <a:rPr lang="en-US" sz="1400" dirty="0">
                <a:solidFill>
                  <a:schemeClr val="bg1"/>
                </a:solidFill>
                <a:latin typeface="Elektra Text Pro" panose="02000503030000020004" pitchFamily="50" charset="-52"/>
              </a:rPr>
              <a:t>Student Elizaveta Kulakova,</a:t>
            </a:r>
          </a:p>
          <a:p>
            <a:pPr algn="ctr"/>
            <a:r>
              <a:rPr lang="en-US" sz="1400" dirty="0">
                <a:solidFill>
                  <a:schemeClr val="bg1"/>
                </a:solidFill>
                <a:latin typeface="Elektra Text Pro" panose="02000503030000020004" pitchFamily="50" charset="-52"/>
              </a:rPr>
              <a:t>Student Yuliya </a:t>
            </a:r>
            <a:r>
              <a:rPr lang="en-US" sz="1400" dirty="0" err="1">
                <a:solidFill>
                  <a:schemeClr val="bg1"/>
                </a:solidFill>
                <a:latin typeface="Elektra Text Pro" panose="02000503030000020004" pitchFamily="50" charset="-52"/>
              </a:rPr>
              <a:t>Chindina</a:t>
            </a:r>
            <a:endParaRPr lang="ru-RU" sz="1400" dirty="0">
              <a:solidFill>
                <a:schemeClr val="bg1"/>
              </a:solidFill>
              <a:latin typeface="Elektra Text Pro" panose="02000503030000020004" pitchFamily="50" charset="-52"/>
            </a:endParaRPr>
          </a:p>
          <a:p>
            <a:pPr algn="ctr"/>
            <a:endParaRPr lang="ru-RU" sz="1400" dirty="0">
              <a:solidFill>
                <a:schemeClr val="bg1"/>
              </a:solidFill>
              <a:latin typeface="Elektra Text Pro" panose="02000503030000020004" pitchFamily="50" charset="-52"/>
            </a:endParaRPr>
          </a:p>
        </p:txBody>
      </p:sp>
      <p:sp>
        <p:nvSpPr>
          <p:cNvPr id="6" name="TextBox 5"/>
          <p:cNvSpPr txBox="1"/>
          <p:nvPr/>
        </p:nvSpPr>
        <p:spPr>
          <a:xfrm>
            <a:off x="6599501" y="6093318"/>
            <a:ext cx="3846286" cy="307777"/>
          </a:xfrm>
          <a:prstGeom prst="rect">
            <a:avLst/>
          </a:prstGeom>
          <a:noFill/>
        </p:spPr>
        <p:txBody>
          <a:bodyPr wrap="square" rtlCol="0" anchor="ctr" anchorCtr="1">
            <a:spAutoFit/>
          </a:bodyPr>
          <a:lstStyle/>
          <a:p>
            <a:pPr algn="ctr"/>
            <a:r>
              <a:rPr lang="en-US" sz="1400" dirty="0">
                <a:solidFill>
                  <a:schemeClr val="bg1"/>
                </a:solidFill>
                <a:latin typeface="Elektra Text Pro" panose="02000503030000020004" pitchFamily="50" charset="-52"/>
              </a:rPr>
              <a:t>Samara, April 2024</a:t>
            </a:r>
            <a:endParaRPr lang="ru-RU" sz="1400"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3482473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5" name="TextBox 4"/>
          <p:cNvSpPr txBox="1"/>
          <p:nvPr/>
        </p:nvSpPr>
        <p:spPr>
          <a:xfrm>
            <a:off x="5187885" y="3198166"/>
            <a:ext cx="7004115" cy="461665"/>
          </a:xfrm>
          <a:prstGeom prst="rect">
            <a:avLst/>
          </a:prstGeom>
          <a:noFill/>
        </p:spPr>
        <p:txBody>
          <a:bodyPr wrap="square" rtlCol="0" anchor="ctr" anchorCtr="1">
            <a:spAutoFit/>
          </a:bodyPr>
          <a:lstStyle/>
          <a:p>
            <a:pPr algn="ctr"/>
            <a:r>
              <a:rPr lang="en-US" sz="2400" b="1" dirty="0">
                <a:solidFill>
                  <a:schemeClr val="bg1"/>
                </a:solidFill>
                <a:latin typeface="Elektra Text Pro" panose="02000503030000020004" pitchFamily="50" charset="-52"/>
              </a:rPr>
              <a:t>THANK YOU FOR YOUR ATTENTION!</a:t>
            </a:r>
            <a:endParaRPr lang="ru-RU" sz="2400" b="1" dirty="0">
              <a:solidFill>
                <a:schemeClr val="bg1"/>
              </a:solidFill>
              <a:latin typeface="Elektra Text Pro" panose="02000503030000020004" pitchFamily="50" charset="-52"/>
            </a:endParaRPr>
          </a:p>
        </p:txBody>
      </p:sp>
    </p:spTree>
    <p:extLst>
      <p:ext uri="{BB962C8B-B14F-4D97-AF65-F5344CB8AC3E}">
        <p14:creationId xmlns:p14="http://schemas.microsoft.com/office/powerpoint/2010/main" val="45124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907179" y="1514908"/>
            <a:ext cx="8411390" cy="2646878"/>
          </a:xfrm>
          <a:prstGeom prst="rect">
            <a:avLst/>
          </a:prstGeom>
          <a:noFill/>
        </p:spPr>
        <p:txBody>
          <a:bodyPr wrap="square" rtlCol="0">
            <a:spAutoFit/>
          </a:bodyPr>
          <a:lstStyle/>
          <a:p>
            <a:pPr rtl="0">
              <a:spcBef>
                <a:spcPts val="1200"/>
              </a:spcBef>
              <a:spcAft>
                <a:spcPts val="1200"/>
              </a:spcAft>
            </a:pPr>
            <a:r>
              <a:rPr lang="en-US" dirty="0">
                <a:latin typeface="Elektra Text Pro" panose="02000503030000020004"/>
              </a:rPr>
              <a:t>The purpose of the work: extract parameters describing the adaptation of a face model to the frames of a video sequence. </a:t>
            </a:r>
            <a:endParaRPr lang="ru-RU" dirty="0">
              <a:latin typeface="Elektra Text Pro" panose="02000503030000020004"/>
            </a:endParaRPr>
          </a:p>
          <a:p>
            <a:pPr rtl="0">
              <a:spcBef>
                <a:spcPts val="1200"/>
              </a:spcBef>
              <a:spcAft>
                <a:spcPts val="1200"/>
              </a:spcAft>
            </a:pPr>
            <a:r>
              <a:rPr lang="en-US" dirty="0">
                <a:latin typeface="Elektra Text Pro" panose="02000503030000020004"/>
              </a:rPr>
              <a:t>Since the target applications are video-phones and man-machine interaction, we assume a “video phone-like”. That is, we assume that there is a face in the image, looking approximately into the camera.</a:t>
            </a:r>
          </a:p>
          <a:p>
            <a:pPr rtl="0">
              <a:spcBef>
                <a:spcPts val="1200"/>
              </a:spcBef>
              <a:spcAft>
                <a:spcPts val="1200"/>
              </a:spcAft>
            </a:pPr>
            <a:br>
              <a:rPr lang="en-US" dirty="0">
                <a:latin typeface="Elektra Text Pro" panose="02000503030000020004"/>
              </a:rPr>
            </a:br>
            <a:endParaRPr lang="en-US" dirty="0">
              <a:latin typeface="Elektra Text Pro" panose="02000503030000020004"/>
            </a:endParaRPr>
          </a:p>
        </p:txBody>
      </p:sp>
      <p:sp>
        <p:nvSpPr>
          <p:cNvPr id="7" name="TextBox 6"/>
          <p:cNvSpPr txBox="1"/>
          <p:nvPr/>
        </p:nvSpPr>
        <p:spPr>
          <a:xfrm>
            <a:off x="2351321" y="301539"/>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INTRODUCTION</a:t>
            </a:r>
            <a:endParaRPr lang="ru-RU" dirty="0">
              <a:solidFill>
                <a:schemeClr val="bg1"/>
              </a:solidFill>
              <a:latin typeface="Elektra Text Pro" panose="02000503030000020004" pitchFamily="50" charset="-52"/>
            </a:endParaRPr>
          </a:p>
        </p:txBody>
      </p:sp>
      <p:sp>
        <p:nvSpPr>
          <p:cNvPr id="8" name="TextBox 7"/>
          <p:cNvSpPr txBox="1"/>
          <p:nvPr/>
        </p:nvSpPr>
        <p:spPr>
          <a:xfrm>
            <a:off x="11105759" y="6341149"/>
            <a:ext cx="469107" cy="369332"/>
          </a:xfrm>
          <a:prstGeom prst="rect">
            <a:avLst/>
          </a:prstGeom>
          <a:noFill/>
        </p:spPr>
        <p:txBody>
          <a:bodyPr wrap="square" rtlCol="0">
            <a:spAutoFit/>
          </a:bodyPr>
          <a:lstStyle/>
          <a:p>
            <a:pPr algn="ctr"/>
            <a:fld id="{9E79BFED-6ECD-4563-B483-CEA192FFFCCF}" type="slidenum">
              <a:rPr lang="ru-RU">
                <a:solidFill>
                  <a:schemeClr val="bg1"/>
                </a:solidFill>
                <a:latin typeface="Elektra Medium Pro" panose="02000803000000020004" pitchFamily="50" charset="-52"/>
              </a:rPr>
              <a:t>2</a:t>
            </a:fld>
            <a:endParaRPr lang="ru-RU" dirty="0">
              <a:solidFill>
                <a:schemeClr val="bg1"/>
              </a:solidFill>
              <a:latin typeface="Elektra Medium Pro" panose="02000803000000020004" pitchFamily="50" charset="-52"/>
            </a:endParaRPr>
          </a:p>
        </p:txBody>
      </p:sp>
    </p:spTree>
    <p:extLst>
      <p:ext uri="{BB962C8B-B14F-4D97-AF65-F5344CB8AC3E}">
        <p14:creationId xmlns:p14="http://schemas.microsoft.com/office/powerpoint/2010/main" val="180602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METHOD</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3</a:t>
            </a:fld>
            <a:endParaRPr lang="ru-RU" dirty="0">
              <a:solidFill>
                <a:schemeClr val="bg1"/>
              </a:solidFill>
              <a:latin typeface="Elektra Medium Pro" panose="02000803000000020004" pitchFamily="50" charset="-52"/>
            </a:endParaRPr>
          </a:p>
        </p:txBody>
      </p:sp>
      <p:sp>
        <p:nvSpPr>
          <p:cNvPr id="5" name="TextBox 4"/>
          <p:cNvSpPr txBox="1"/>
          <p:nvPr/>
        </p:nvSpPr>
        <p:spPr>
          <a:xfrm>
            <a:off x="1907179" y="1514908"/>
            <a:ext cx="8411390" cy="1754326"/>
          </a:xfrm>
          <a:prstGeom prst="rect">
            <a:avLst/>
          </a:prstGeom>
          <a:noFill/>
        </p:spPr>
        <p:txBody>
          <a:bodyPr wrap="square" rtlCol="0">
            <a:spAutoFit/>
          </a:bodyPr>
          <a:lstStyle/>
          <a:p>
            <a:r>
              <a:rPr lang="en-US" dirty="0">
                <a:latin typeface="Elektra Text Pro" panose="02000503030000020004"/>
              </a:rPr>
              <a:t>Our active facial parameter extraction model is a simplification of the global active model, and here we describe its design and parameterization. AAM search effectively adapts the model to the image.</a:t>
            </a:r>
            <a:endParaRPr lang="ru-RU" dirty="0">
              <a:latin typeface="Elektra Text Pro" panose="02000503030000020004"/>
            </a:endParaRPr>
          </a:p>
          <a:p>
            <a:r>
              <a:rPr lang="en-US" dirty="0">
                <a:latin typeface="Elektra Text Pro" panose="02000503030000020004"/>
              </a:rPr>
              <a:t>In a video sequence, the changes between each frame are quite small (assuming the frame rate is high enough), so adaptation of the previous frame can be used as an initial estimate.</a:t>
            </a:r>
          </a:p>
        </p:txBody>
      </p:sp>
      <p:pic>
        <p:nvPicPr>
          <p:cNvPr id="1026" name="Picture 2">
            <a:extLst>
              <a:ext uri="{FF2B5EF4-FFF2-40B4-BE49-F238E27FC236}">
                <a16:creationId xmlns:a16="http://schemas.microsoft.com/office/drawing/2014/main" id="{6B734E8A-866E-A8DB-6F89-0126B54D2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136" y="3429000"/>
            <a:ext cx="5767728" cy="2206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A13C7D-E035-4B36-A3A9-9327062AADBC}"/>
              </a:ext>
            </a:extLst>
          </p:cNvPr>
          <p:cNvSpPr txBox="1"/>
          <p:nvPr/>
        </p:nvSpPr>
        <p:spPr>
          <a:xfrm>
            <a:off x="5576413" y="5635539"/>
            <a:ext cx="889218" cy="307777"/>
          </a:xfrm>
          <a:prstGeom prst="rect">
            <a:avLst/>
          </a:prstGeom>
          <a:noFill/>
        </p:spPr>
        <p:txBody>
          <a:bodyPr wrap="square" rtlCol="0">
            <a:spAutoFit/>
          </a:bodyPr>
          <a:lstStyle/>
          <a:p>
            <a:r>
              <a:rPr lang="en-US" sz="1400" dirty="0"/>
              <a:t>Picture 1.</a:t>
            </a:r>
            <a:endParaRPr lang="ru-RU" sz="1400" dirty="0">
              <a:latin typeface="Elektra Text Pro" panose="02000503030000020004"/>
            </a:endParaRPr>
          </a:p>
        </p:txBody>
      </p:sp>
    </p:spTree>
    <p:extLst>
      <p:ext uri="{BB962C8B-B14F-4D97-AF65-F5344CB8AC3E}">
        <p14:creationId xmlns:p14="http://schemas.microsoft.com/office/powerpoint/2010/main" val="187865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METHOD</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4</a:t>
            </a:fld>
            <a:endParaRPr lang="ru-RU" dirty="0">
              <a:solidFill>
                <a:schemeClr val="bg1"/>
              </a:solidFill>
              <a:latin typeface="Elektra Medium Pro" panose="02000803000000020004" pitchFamily="50" charset="-52"/>
            </a:endParaRPr>
          </a:p>
        </p:txBody>
      </p:sp>
      <mc:AlternateContent xmlns:mc="http://schemas.openxmlformats.org/markup-compatibility/2006" xmlns:a14="http://schemas.microsoft.com/office/drawing/2010/main">
        <mc:Choice Requires="a14">
          <p:sp>
            <p:nvSpPr>
              <p:cNvPr id="5" name="TextBox 4"/>
              <p:cNvSpPr txBox="1"/>
              <p:nvPr/>
            </p:nvSpPr>
            <p:spPr>
              <a:xfrm>
                <a:off x="1907179" y="1514908"/>
                <a:ext cx="8411390" cy="1754326"/>
              </a:xfrm>
              <a:prstGeom prst="rect">
                <a:avLst/>
              </a:prstGeom>
              <a:noFill/>
            </p:spPr>
            <p:txBody>
              <a:bodyPr wrap="square" rtlCol="0">
                <a:spAutoFit/>
              </a:bodyPr>
              <a:lstStyle/>
              <a:p>
                <a:r>
                  <a:rPr lang="en-US" dirty="0">
                    <a:latin typeface="Elektra Text Pro" panose="02000503030000020004"/>
                  </a:rPr>
                  <a:t>We will use the following formula to describe the appearance of the model based on its geometry parameters:</a:t>
                </a:r>
              </a:p>
              <a:p>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rPr>
                        <m:t>𝜉</m:t>
                      </m:r>
                      <m:r>
                        <a:rPr lang="el-GR" i="1" dirty="0" smtClean="0">
                          <a:latin typeface="Cambria Math" panose="02040503050406030204" pitchFamily="18" charset="0"/>
                        </a:rPr>
                        <m:t> = </m:t>
                      </m:r>
                      <m:r>
                        <a:rPr lang="en-US" i="1" dirty="0" smtClean="0">
                          <a:latin typeface="Cambria Math" panose="02040503050406030204" pitchFamily="18" charset="0"/>
                        </a:rPr>
                        <m:t>𝑋</m:t>
                      </m:r>
                      <m:r>
                        <a:rPr lang="ru-RU" i="1" dirty="0" smtClean="0">
                          <a:latin typeface="Cambria Math" panose="02040503050406030204" pitchFamily="18" charset="0"/>
                        </a:rPr>
                        <m:t>∗</m:t>
                      </m:r>
                      <m:r>
                        <a:rPr lang="en-US" i="1" dirty="0" smtClean="0">
                          <a:latin typeface="Cambria Math" panose="02040503050406030204" pitchFamily="18" charset="0"/>
                        </a:rPr>
                        <m:t>𝑇</m:t>
                      </m:r>
                      <m:r>
                        <a:rPr lang="ru-RU"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 .</m:t>
                      </m:r>
                    </m:oMath>
                  </m:oMathPara>
                </a14:m>
                <a:endParaRPr lang="ru-RU" dirty="0"/>
              </a:p>
              <a:p>
                <a:endParaRPr lang="ru-RU" dirty="0"/>
              </a:p>
              <a:p>
                <a:r>
                  <a:rPr lang="en-US" dirty="0">
                    <a:latin typeface="Elektra Text Pro" panose="02000503030000020004"/>
                  </a:rPr>
                  <a:t>where ξ - </a:t>
                </a:r>
                <a:r>
                  <a:rPr lang="en-US" dirty="0" err="1">
                    <a:latin typeface="Elektra Text Pro" panose="02000503030000020004"/>
                  </a:rPr>
                  <a:t>eigentextures</a:t>
                </a:r>
                <a:r>
                  <a:rPr lang="en-US" dirty="0">
                    <a:latin typeface="Elektra Text Pro" panose="02000503030000020004"/>
                  </a:rPr>
                  <a:t> parameter, X is the texture columns, T is the texture itself, j(p) is normalized input image, p is geometry </a:t>
                </a:r>
                <a:r>
                  <a:rPr lang="en-US" dirty="0" err="1">
                    <a:latin typeface="Elektra Text Pro" panose="02000503030000020004"/>
                  </a:rPr>
                  <a:t>parametr</a:t>
                </a:r>
                <a:r>
                  <a:rPr lang="en-US" dirty="0">
                    <a:latin typeface="Elektra Text Pro" panose="02000503030000020004"/>
                  </a:rPr>
                  <a:t>, x¯ is the average texture.</a:t>
                </a:r>
              </a:p>
            </p:txBody>
          </p:sp>
        </mc:Choice>
        <mc:Fallback xmlns="">
          <p:sp>
            <p:nvSpPr>
              <p:cNvPr id="5" name="TextBox 4"/>
              <p:cNvSpPr txBox="1">
                <a:spLocks noRot="1" noChangeAspect="1" noMove="1" noResize="1" noEditPoints="1" noAdjustHandles="1" noChangeArrowheads="1" noChangeShapeType="1" noTextEdit="1"/>
              </p:cNvSpPr>
              <p:nvPr/>
            </p:nvSpPr>
            <p:spPr>
              <a:xfrm>
                <a:off x="1907179" y="1514908"/>
                <a:ext cx="8411390" cy="1754326"/>
              </a:xfrm>
              <a:prstGeom prst="rect">
                <a:avLst/>
              </a:prstGeom>
              <a:blipFill>
                <a:blip r:embed="rId3"/>
                <a:stretch>
                  <a:fillRect l="-652" t="-2091" r="-72" b="-4878"/>
                </a:stretch>
              </a:blipFill>
            </p:spPr>
            <p:txBody>
              <a:bodyPr/>
              <a:lstStyle/>
              <a:p>
                <a:r>
                  <a:rPr lang="ru-RU">
                    <a:noFill/>
                  </a:rPr>
                  <a:t> </a:t>
                </a:r>
              </a:p>
            </p:txBody>
          </p:sp>
        </mc:Fallback>
      </mc:AlternateContent>
    </p:spTree>
    <p:extLst>
      <p:ext uri="{BB962C8B-B14F-4D97-AF65-F5344CB8AC3E}">
        <p14:creationId xmlns:p14="http://schemas.microsoft.com/office/powerpoint/2010/main" val="219119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RESULT</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5</a:t>
            </a:fld>
            <a:endParaRPr lang="ru-RU" dirty="0">
              <a:solidFill>
                <a:schemeClr val="bg1"/>
              </a:solidFill>
              <a:latin typeface="Elektra Medium Pro" panose="02000803000000020004" pitchFamily="50" charset="-52"/>
            </a:endParaRPr>
          </a:p>
        </p:txBody>
      </p:sp>
      <p:graphicFrame>
        <p:nvGraphicFramePr>
          <p:cNvPr id="2" name="Таблица 5">
            <a:extLst>
              <a:ext uri="{FF2B5EF4-FFF2-40B4-BE49-F238E27FC236}">
                <a16:creationId xmlns:a16="http://schemas.microsoft.com/office/drawing/2014/main" id="{E799EE89-5A87-42E9-83DE-B771261C1328}"/>
              </a:ext>
            </a:extLst>
          </p:cNvPr>
          <p:cNvGraphicFramePr>
            <a:graphicFrameLocks noGrp="1"/>
          </p:cNvGraphicFramePr>
          <p:nvPr>
            <p:extLst>
              <p:ext uri="{D42A27DB-BD31-4B8C-83A1-F6EECF244321}">
                <p14:modId xmlns:p14="http://schemas.microsoft.com/office/powerpoint/2010/main" val="608133644"/>
              </p:ext>
            </p:extLst>
          </p:nvPr>
        </p:nvGraphicFramePr>
        <p:xfrm>
          <a:off x="2032000" y="2367280"/>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05671567"/>
                    </a:ext>
                  </a:extLst>
                </a:gridCol>
                <a:gridCol w="2709333">
                  <a:extLst>
                    <a:ext uri="{9D8B030D-6E8A-4147-A177-3AD203B41FA5}">
                      <a16:colId xmlns:a16="http://schemas.microsoft.com/office/drawing/2014/main" val="2787058921"/>
                    </a:ext>
                  </a:extLst>
                </a:gridCol>
                <a:gridCol w="2709333">
                  <a:extLst>
                    <a:ext uri="{9D8B030D-6E8A-4147-A177-3AD203B41FA5}">
                      <a16:colId xmlns:a16="http://schemas.microsoft.com/office/drawing/2014/main" val="4020738137"/>
                    </a:ext>
                  </a:extLst>
                </a:gridCol>
              </a:tblGrid>
              <a:tr h="370840">
                <a:tc>
                  <a:txBody>
                    <a:bodyPr/>
                    <a:lstStyle/>
                    <a:p>
                      <a:r>
                        <a:rPr lang="en-US" dirty="0">
                          <a:solidFill>
                            <a:schemeClr val="tx1"/>
                          </a:solidFill>
                        </a:rPr>
                        <a:t>Measurement</a:t>
                      </a:r>
                      <a:endParaRPr lang="ru-RU" dirty="0">
                        <a:solidFill>
                          <a:schemeClr val="tx1"/>
                        </a:solidFill>
                      </a:endParaRPr>
                    </a:p>
                  </a:txBody>
                  <a:tcPr/>
                </a:tc>
                <a:tc>
                  <a:txBody>
                    <a:bodyPr/>
                    <a:lstStyle/>
                    <a:p>
                      <a:r>
                        <a:rPr lang="en-US" dirty="0"/>
                        <a:t>RGB</a:t>
                      </a:r>
                      <a:endParaRPr lang="ru-RU" dirty="0"/>
                    </a:p>
                  </a:txBody>
                  <a:tcPr/>
                </a:tc>
                <a:tc>
                  <a:txBody>
                    <a:bodyPr/>
                    <a:lstStyle/>
                    <a:p>
                      <a:r>
                        <a:rPr lang="en-US" dirty="0"/>
                        <a:t>Grayscale</a:t>
                      </a:r>
                      <a:endParaRPr lang="ru-RU" dirty="0"/>
                    </a:p>
                  </a:txBody>
                  <a:tcPr/>
                </a:tc>
                <a:extLst>
                  <a:ext uri="{0D108BD9-81ED-4DB2-BD59-A6C34878D82A}">
                    <a16:rowId xmlns:a16="http://schemas.microsoft.com/office/drawing/2014/main" val="1126162508"/>
                  </a:ext>
                </a:extLst>
              </a:tr>
              <a:tr h="370840">
                <a:tc>
                  <a:txBody>
                    <a:bodyPr/>
                    <a:lstStyle/>
                    <a:p>
                      <a:r>
                        <a:rPr lang="en-US" dirty="0">
                          <a:solidFill>
                            <a:schemeClr val="tx1"/>
                          </a:solidFill>
                        </a:rPr>
                        <a:t>Iterations per frame</a:t>
                      </a:r>
                      <a:endParaRPr lang="ru-RU" dirty="0">
                        <a:solidFill>
                          <a:schemeClr val="tx1"/>
                        </a:solidFill>
                      </a:endParaRPr>
                    </a:p>
                  </a:txBody>
                  <a:tcPr/>
                </a:tc>
                <a:tc>
                  <a:txBody>
                    <a:bodyPr/>
                    <a:lstStyle/>
                    <a:p>
                      <a:r>
                        <a:rPr lang="ru-RU" dirty="0"/>
                        <a:t>6.9</a:t>
                      </a:r>
                    </a:p>
                  </a:txBody>
                  <a:tcPr/>
                </a:tc>
                <a:tc>
                  <a:txBody>
                    <a:bodyPr/>
                    <a:lstStyle/>
                    <a:p>
                      <a:r>
                        <a:rPr lang="ru-RU" dirty="0"/>
                        <a:t>6.</a:t>
                      </a:r>
                      <a:r>
                        <a:rPr lang="en-US" dirty="0"/>
                        <a:t>8</a:t>
                      </a:r>
                      <a:endParaRPr lang="ru-RU" dirty="0"/>
                    </a:p>
                  </a:txBody>
                  <a:tcPr/>
                </a:tc>
                <a:extLst>
                  <a:ext uri="{0D108BD9-81ED-4DB2-BD59-A6C34878D82A}">
                    <a16:rowId xmlns:a16="http://schemas.microsoft.com/office/drawing/2014/main" val="3644112647"/>
                  </a:ext>
                </a:extLst>
              </a:tr>
              <a:tr h="370840">
                <a:tc>
                  <a:txBody>
                    <a:bodyPr/>
                    <a:lstStyle/>
                    <a:p>
                      <a:r>
                        <a:rPr lang="en-US" dirty="0">
                          <a:solidFill>
                            <a:schemeClr val="tx1"/>
                          </a:solidFill>
                        </a:rPr>
                        <a:t>Total time per frame (</a:t>
                      </a:r>
                      <a:r>
                        <a:rPr lang="en-US" dirty="0" err="1">
                          <a:solidFill>
                            <a:schemeClr val="tx1"/>
                          </a:solidFill>
                        </a:rPr>
                        <a:t>ms</a:t>
                      </a:r>
                      <a:r>
                        <a:rPr lang="en-US" dirty="0">
                          <a:solidFill>
                            <a:schemeClr val="tx1"/>
                          </a:solidFill>
                        </a:rPr>
                        <a:t>)</a:t>
                      </a:r>
                      <a:endParaRPr lang="ru-RU" dirty="0">
                        <a:solidFill>
                          <a:schemeClr val="tx1"/>
                        </a:solidFill>
                      </a:endParaRPr>
                    </a:p>
                  </a:txBody>
                  <a:tcPr/>
                </a:tc>
                <a:tc>
                  <a:txBody>
                    <a:bodyPr/>
                    <a:lstStyle/>
                    <a:p>
                      <a:r>
                        <a:rPr lang="ru-RU" dirty="0"/>
                        <a:t>94.1</a:t>
                      </a:r>
                    </a:p>
                  </a:txBody>
                  <a:tcPr/>
                </a:tc>
                <a:tc>
                  <a:txBody>
                    <a:bodyPr/>
                    <a:lstStyle/>
                    <a:p>
                      <a:r>
                        <a:rPr lang="ru-RU" dirty="0"/>
                        <a:t>69.1</a:t>
                      </a:r>
                    </a:p>
                  </a:txBody>
                  <a:tcPr/>
                </a:tc>
                <a:extLst>
                  <a:ext uri="{0D108BD9-81ED-4DB2-BD59-A6C34878D82A}">
                    <a16:rowId xmlns:a16="http://schemas.microsoft.com/office/drawing/2014/main" val="235913877"/>
                  </a:ext>
                </a:extLst>
              </a:tr>
              <a:tr h="370840">
                <a:tc>
                  <a:txBody>
                    <a:bodyPr/>
                    <a:lstStyle/>
                    <a:p>
                      <a:r>
                        <a:rPr lang="en-US" dirty="0">
                          <a:solidFill>
                            <a:schemeClr val="tx1"/>
                          </a:solidFill>
                        </a:rPr>
                        <a:t>Time per iteration (</a:t>
                      </a:r>
                      <a:r>
                        <a:rPr lang="en-US" dirty="0" err="1">
                          <a:solidFill>
                            <a:schemeClr val="tx1"/>
                          </a:solidFill>
                        </a:rPr>
                        <a:t>ms</a:t>
                      </a:r>
                      <a:r>
                        <a:rPr lang="en-US" dirty="0">
                          <a:solidFill>
                            <a:schemeClr val="tx1"/>
                          </a:solidFill>
                        </a:rPr>
                        <a:t>)</a:t>
                      </a:r>
                      <a:endParaRPr lang="ru-RU" dirty="0">
                        <a:solidFill>
                          <a:schemeClr val="tx1"/>
                        </a:solidFill>
                      </a:endParaRPr>
                    </a:p>
                  </a:txBody>
                  <a:tcPr/>
                </a:tc>
                <a:tc>
                  <a:txBody>
                    <a:bodyPr/>
                    <a:lstStyle/>
                    <a:p>
                      <a:r>
                        <a:rPr lang="ru-RU" dirty="0"/>
                        <a:t>13.6</a:t>
                      </a:r>
                    </a:p>
                  </a:txBody>
                  <a:tcPr/>
                </a:tc>
                <a:tc>
                  <a:txBody>
                    <a:bodyPr/>
                    <a:lstStyle/>
                    <a:p>
                      <a:r>
                        <a:rPr lang="ru-RU" dirty="0"/>
                        <a:t>1</a:t>
                      </a:r>
                      <a:r>
                        <a:rPr lang="en-US" dirty="0"/>
                        <a:t>0</a:t>
                      </a:r>
                      <a:r>
                        <a:rPr lang="ru-RU" dirty="0"/>
                        <a:t>.</a:t>
                      </a:r>
                      <a:r>
                        <a:rPr lang="en-US" dirty="0"/>
                        <a:t>2</a:t>
                      </a:r>
                      <a:endParaRPr lang="ru-RU" dirty="0"/>
                    </a:p>
                  </a:txBody>
                  <a:tcPr/>
                </a:tc>
                <a:extLst>
                  <a:ext uri="{0D108BD9-81ED-4DB2-BD59-A6C34878D82A}">
                    <a16:rowId xmlns:a16="http://schemas.microsoft.com/office/drawing/2014/main" val="3905682730"/>
                  </a:ext>
                </a:extLst>
              </a:tr>
              <a:tr h="370840">
                <a:tc>
                  <a:txBody>
                    <a:bodyPr/>
                    <a:lstStyle/>
                    <a:p>
                      <a:r>
                        <a:rPr lang="en-US" dirty="0">
                          <a:solidFill>
                            <a:schemeClr val="tx1"/>
                          </a:solidFill>
                        </a:rPr>
                        <a:t>Time for computing ∆p (</a:t>
                      </a:r>
                      <a:r>
                        <a:rPr lang="en-US" dirty="0" err="1">
                          <a:solidFill>
                            <a:schemeClr val="tx1"/>
                          </a:solidFill>
                        </a:rPr>
                        <a:t>ms</a:t>
                      </a:r>
                      <a:r>
                        <a:rPr lang="en-US" dirty="0">
                          <a:solidFill>
                            <a:schemeClr val="tx1"/>
                          </a:solidFill>
                        </a:rPr>
                        <a:t>)</a:t>
                      </a:r>
                      <a:endParaRPr lang="ru-RU" dirty="0">
                        <a:solidFill>
                          <a:schemeClr val="tx1"/>
                        </a:solidFill>
                      </a:endParaRPr>
                    </a:p>
                  </a:txBody>
                  <a:tcPr/>
                </a:tc>
                <a:tc>
                  <a:txBody>
                    <a:bodyPr/>
                    <a:lstStyle/>
                    <a:p>
                      <a:r>
                        <a:rPr lang="ru-RU" dirty="0"/>
                        <a:t>7.2</a:t>
                      </a:r>
                    </a:p>
                  </a:txBody>
                  <a:tcPr/>
                </a:tc>
                <a:tc>
                  <a:txBody>
                    <a:bodyPr/>
                    <a:lstStyle/>
                    <a:p>
                      <a:r>
                        <a:rPr lang="ru-RU" dirty="0"/>
                        <a:t>5.05</a:t>
                      </a:r>
                    </a:p>
                  </a:txBody>
                  <a:tcPr/>
                </a:tc>
                <a:extLst>
                  <a:ext uri="{0D108BD9-81ED-4DB2-BD59-A6C34878D82A}">
                    <a16:rowId xmlns:a16="http://schemas.microsoft.com/office/drawing/2014/main" val="4227567013"/>
                  </a:ext>
                </a:extLst>
              </a:tr>
            </a:tbl>
          </a:graphicData>
        </a:graphic>
      </p:graphicFrame>
      <p:sp>
        <p:nvSpPr>
          <p:cNvPr id="6" name="TextBox 5">
            <a:extLst>
              <a:ext uri="{FF2B5EF4-FFF2-40B4-BE49-F238E27FC236}">
                <a16:creationId xmlns:a16="http://schemas.microsoft.com/office/drawing/2014/main" id="{269665FA-78C9-47DF-BA9F-4399CA8C19E7}"/>
              </a:ext>
            </a:extLst>
          </p:cNvPr>
          <p:cNvSpPr txBox="1"/>
          <p:nvPr/>
        </p:nvSpPr>
        <p:spPr>
          <a:xfrm>
            <a:off x="3884035" y="4490720"/>
            <a:ext cx="3802323" cy="307777"/>
          </a:xfrm>
          <a:prstGeom prst="rect">
            <a:avLst/>
          </a:prstGeom>
          <a:noFill/>
        </p:spPr>
        <p:txBody>
          <a:bodyPr wrap="none" rtlCol="0">
            <a:spAutoFit/>
          </a:bodyPr>
          <a:lstStyle/>
          <a:p>
            <a:r>
              <a:rPr lang="en-US" sz="1400" dirty="0"/>
              <a:t>Table 1: Timing results (average over 341 frames).</a:t>
            </a:r>
            <a:endParaRPr lang="ru-RU" sz="1400" dirty="0">
              <a:latin typeface="Elektra Text Pro" panose="02000503030000020004"/>
            </a:endParaRPr>
          </a:p>
        </p:txBody>
      </p:sp>
    </p:spTree>
    <p:extLst>
      <p:ext uri="{BB962C8B-B14F-4D97-AF65-F5344CB8AC3E}">
        <p14:creationId xmlns:p14="http://schemas.microsoft.com/office/powerpoint/2010/main" val="414428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RESULT</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6</a:t>
            </a:fld>
            <a:endParaRPr lang="ru-RU" dirty="0">
              <a:solidFill>
                <a:schemeClr val="bg1"/>
              </a:solidFill>
              <a:latin typeface="Elektra Medium Pro" panose="02000803000000020004" pitchFamily="50" charset="-52"/>
            </a:endParaRPr>
          </a:p>
        </p:txBody>
      </p:sp>
      <p:sp>
        <p:nvSpPr>
          <p:cNvPr id="5" name="TextBox 4"/>
          <p:cNvSpPr txBox="1"/>
          <p:nvPr/>
        </p:nvSpPr>
        <p:spPr>
          <a:xfrm>
            <a:off x="1907179" y="1514908"/>
            <a:ext cx="8411390" cy="923330"/>
          </a:xfrm>
          <a:prstGeom prst="rect">
            <a:avLst/>
          </a:prstGeom>
          <a:noFill/>
        </p:spPr>
        <p:txBody>
          <a:bodyPr wrap="square" rtlCol="0">
            <a:spAutoFit/>
          </a:bodyPr>
          <a:lstStyle/>
          <a:p>
            <a:r>
              <a:rPr lang="en-US" dirty="0">
                <a:latin typeface="Elektra Text Pro" panose="02000503030000020004"/>
              </a:rPr>
              <a:t>As a result, if the footage is recorded at a high frame rate (with little movement between frames), tracking will also perform at a higher speed and accurately extract parameters. The visual results are shown in the Picture 2.</a:t>
            </a:r>
          </a:p>
        </p:txBody>
      </p:sp>
      <p:pic>
        <p:nvPicPr>
          <p:cNvPr id="2050" name="Picture 2">
            <a:extLst>
              <a:ext uri="{FF2B5EF4-FFF2-40B4-BE49-F238E27FC236}">
                <a16:creationId xmlns:a16="http://schemas.microsoft.com/office/drawing/2014/main" id="{2F3BBA24-33B2-4FB8-90EB-C846F0E6F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111" y="2471738"/>
            <a:ext cx="8599777" cy="28713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769D0E6-5898-46EF-9E8B-E8C4F4D3F7F7}"/>
              </a:ext>
            </a:extLst>
          </p:cNvPr>
          <p:cNvSpPr txBox="1"/>
          <p:nvPr/>
        </p:nvSpPr>
        <p:spPr>
          <a:xfrm>
            <a:off x="5674677" y="5343092"/>
            <a:ext cx="876394" cy="307777"/>
          </a:xfrm>
          <a:prstGeom prst="rect">
            <a:avLst/>
          </a:prstGeom>
          <a:noFill/>
        </p:spPr>
        <p:txBody>
          <a:bodyPr wrap="none" rtlCol="0">
            <a:spAutoFit/>
          </a:bodyPr>
          <a:lstStyle/>
          <a:p>
            <a:r>
              <a:rPr lang="en-US" sz="1400" dirty="0"/>
              <a:t>Picture 2.</a:t>
            </a:r>
            <a:endParaRPr lang="ru-RU" sz="1400" dirty="0">
              <a:latin typeface="Elektra Text Pro" panose="02000503030000020004"/>
            </a:endParaRPr>
          </a:p>
        </p:txBody>
      </p:sp>
    </p:spTree>
    <p:extLst>
      <p:ext uri="{BB962C8B-B14F-4D97-AF65-F5344CB8AC3E}">
        <p14:creationId xmlns:p14="http://schemas.microsoft.com/office/powerpoint/2010/main" val="240223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DISCUSSION</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7</a:t>
            </a:fld>
            <a:endParaRPr lang="ru-RU" dirty="0">
              <a:solidFill>
                <a:schemeClr val="bg1"/>
              </a:solidFill>
              <a:latin typeface="Elektra Medium Pro" panose="02000803000000020004" pitchFamily="50" charset="-52"/>
            </a:endParaRPr>
          </a:p>
        </p:txBody>
      </p:sp>
      <p:sp>
        <p:nvSpPr>
          <p:cNvPr id="5" name="TextBox 4"/>
          <p:cNvSpPr txBox="1"/>
          <p:nvPr/>
        </p:nvSpPr>
        <p:spPr>
          <a:xfrm>
            <a:off x="1907179" y="1514908"/>
            <a:ext cx="8411390" cy="1477328"/>
          </a:xfrm>
          <a:prstGeom prst="rect">
            <a:avLst/>
          </a:prstGeom>
          <a:noFill/>
        </p:spPr>
        <p:txBody>
          <a:bodyPr wrap="square" rtlCol="0">
            <a:spAutoFit/>
          </a:bodyPr>
          <a:lstStyle/>
          <a:p>
            <a:r>
              <a:rPr lang="en-US" dirty="0">
                <a:latin typeface="Elektra Text Pro" panose="02000503030000020004"/>
              </a:rPr>
              <a:t>We believe that using such a model is very effective in speeding up the facial feature tracking process. Therefore, it is worth using this system when speed matters. However, since the static shape does not change in this algorithm, the model must be adjusted in advance to take into account the characteristics of the object and external factors. If you forget about this adjustment, the result may not be ideal.</a:t>
            </a:r>
          </a:p>
        </p:txBody>
      </p:sp>
    </p:spTree>
    <p:extLst>
      <p:ext uri="{BB962C8B-B14F-4D97-AF65-F5344CB8AC3E}">
        <p14:creationId xmlns:p14="http://schemas.microsoft.com/office/powerpoint/2010/main" val="288744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CONCLUSION</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8</a:t>
            </a:fld>
            <a:endParaRPr lang="ru-RU" dirty="0">
              <a:solidFill>
                <a:schemeClr val="bg1"/>
              </a:solidFill>
              <a:latin typeface="Elektra Medium Pro" panose="02000803000000020004" pitchFamily="50" charset="-52"/>
            </a:endParaRPr>
          </a:p>
        </p:txBody>
      </p:sp>
      <p:sp>
        <p:nvSpPr>
          <p:cNvPr id="5" name="TextBox 4"/>
          <p:cNvSpPr txBox="1"/>
          <p:nvPr/>
        </p:nvSpPr>
        <p:spPr>
          <a:xfrm>
            <a:off x="1907179" y="1514908"/>
            <a:ext cx="8411390" cy="1200329"/>
          </a:xfrm>
          <a:prstGeom prst="rect">
            <a:avLst/>
          </a:prstGeom>
          <a:noFill/>
        </p:spPr>
        <p:txBody>
          <a:bodyPr wrap="square" rtlCol="0">
            <a:spAutoFit/>
          </a:bodyPr>
          <a:lstStyle/>
          <a:p>
            <a:r>
              <a:rPr lang="en-US" dirty="0">
                <a:latin typeface="Elektra Text Pro" panose="02000503030000020004"/>
              </a:rPr>
              <a:t>We looked at a system that tracks faces and extracts facial features from video footage. The system operates in almost real time, and the experimental results are encouraging. With some further refinement and optimization, 3D facial imaging and real-time face tracking could be implemented on consumer hardware.</a:t>
            </a:r>
          </a:p>
        </p:txBody>
      </p:sp>
    </p:spTree>
    <p:extLst>
      <p:ext uri="{BB962C8B-B14F-4D97-AF65-F5344CB8AC3E}">
        <p14:creationId xmlns:p14="http://schemas.microsoft.com/office/powerpoint/2010/main" val="365912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51321" y="301532"/>
            <a:ext cx="7898675" cy="369332"/>
          </a:xfrm>
          <a:prstGeom prst="rect">
            <a:avLst/>
          </a:prstGeom>
          <a:noFill/>
        </p:spPr>
        <p:txBody>
          <a:bodyPr wrap="square" rtlCol="0" anchor="ctr" anchorCtr="1">
            <a:spAutoFit/>
          </a:bodyPr>
          <a:lstStyle/>
          <a:p>
            <a:pPr algn="ctr"/>
            <a:r>
              <a:rPr lang="en-US" dirty="0">
                <a:solidFill>
                  <a:schemeClr val="bg1"/>
                </a:solidFill>
                <a:latin typeface="Elektra Text Pro" panose="02000503030000020004" pitchFamily="50" charset="-52"/>
              </a:rPr>
              <a:t>REFERENCES</a:t>
            </a:r>
            <a:endParaRPr lang="ru-RU" dirty="0">
              <a:solidFill>
                <a:schemeClr val="bg1"/>
              </a:solidFill>
              <a:latin typeface="Elektra Text Pro" panose="02000503030000020004" pitchFamily="50" charset="-52"/>
            </a:endParaRPr>
          </a:p>
        </p:txBody>
      </p:sp>
      <p:sp>
        <p:nvSpPr>
          <p:cNvPr id="4" name="TextBox 3"/>
          <p:cNvSpPr txBox="1"/>
          <p:nvPr/>
        </p:nvSpPr>
        <p:spPr>
          <a:xfrm>
            <a:off x="11109953" y="6324371"/>
            <a:ext cx="469107" cy="369332"/>
          </a:xfrm>
          <a:prstGeom prst="rect">
            <a:avLst/>
          </a:prstGeom>
          <a:noFill/>
        </p:spPr>
        <p:txBody>
          <a:bodyPr wrap="square" rtlCol="0">
            <a:spAutoFit/>
          </a:bodyPr>
          <a:lstStyle/>
          <a:p>
            <a:pPr algn="ctr"/>
            <a:fld id="{4CB11690-5800-4A0D-8C28-71894E2CF362}" type="slidenum">
              <a:rPr lang="ru-RU">
                <a:solidFill>
                  <a:schemeClr val="bg1"/>
                </a:solidFill>
                <a:latin typeface="Elektra Medium Pro" panose="02000803000000020004" pitchFamily="50" charset="-52"/>
              </a:rPr>
              <a:t>9</a:t>
            </a:fld>
            <a:endParaRPr lang="ru-RU" dirty="0">
              <a:solidFill>
                <a:schemeClr val="bg1"/>
              </a:solidFill>
              <a:latin typeface="Elektra Medium Pro" panose="02000803000000020004" pitchFamily="50" charset="-52"/>
            </a:endParaRPr>
          </a:p>
        </p:txBody>
      </p:sp>
      <p:sp>
        <p:nvSpPr>
          <p:cNvPr id="5" name="TextBox 4"/>
          <p:cNvSpPr txBox="1"/>
          <p:nvPr/>
        </p:nvSpPr>
        <p:spPr>
          <a:xfrm>
            <a:off x="1907179" y="1514908"/>
            <a:ext cx="8411390" cy="3693319"/>
          </a:xfrm>
          <a:prstGeom prst="rect">
            <a:avLst/>
          </a:prstGeom>
          <a:noFill/>
        </p:spPr>
        <p:txBody>
          <a:bodyPr wrap="square" rtlCol="0">
            <a:spAutoFit/>
          </a:bodyPr>
          <a:lstStyle/>
          <a:p>
            <a:r>
              <a:rPr lang="en-US" dirty="0">
                <a:latin typeface="Elektra Text Pro" panose="02000503030000020004"/>
              </a:rPr>
              <a:t>[1] J. </a:t>
            </a:r>
            <a:r>
              <a:rPr lang="en-US" dirty="0" err="1">
                <a:latin typeface="Elektra Text Pro" panose="02000503030000020004"/>
              </a:rPr>
              <a:t>Ahlberg</a:t>
            </a:r>
            <a:r>
              <a:rPr lang="en-US" dirty="0">
                <a:latin typeface="Elektra Text Pro" panose="02000503030000020004"/>
              </a:rPr>
              <a:t>, “An Active Model for Facial Feature Tracking,” EURASIP J. Adv. Sig. Proc., vol. 2002, pp. 566–571, Jun. 2002, </a:t>
            </a:r>
            <a:r>
              <a:rPr lang="en-US" dirty="0" err="1">
                <a:latin typeface="Elektra Text Pro" panose="02000503030000020004"/>
              </a:rPr>
              <a:t>doi</a:t>
            </a:r>
            <a:r>
              <a:rPr lang="en-US" dirty="0">
                <a:latin typeface="Elektra Text Pro" panose="02000503030000020004"/>
              </a:rPr>
              <a:t>: 10.1155/S1110865702203078.</a:t>
            </a:r>
          </a:p>
          <a:p>
            <a:r>
              <a:rPr lang="en-US" dirty="0">
                <a:latin typeface="Elektra Text Pro" panose="02000503030000020004"/>
              </a:rPr>
              <a:t>[2] A. </a:t>
            </a:r>
            <a:r>
              <a:rPr lang="en-US" dirty="0" err="1">
                <a:latin typeface="Elektra Text Pro" panose="02000503030000020004"/>
              </a:rPr>
              <a:t>Lanitis</a:t>
            </a:r>
            <a:r>
              <a:rPr lang="en-US" dirty="0">
                <a:latin typeface="Elektra Text Pro" panose="02000503030000020004"/>
              </a:rPr>
              <a:t>, C. J. Taylor, and T. F. </a:t>
            </a:r>
            <a:r>
              <a:rPr lang="en-US" dirty="0" err="1">
                <a:latin typeface="Elektra Text Pro" panose="02000503030000020004"/>
              </a:rPr>
              <a:t>Cootes</a:t>
            </a:r>
            <a:r>
              <a:rPr lang="en-US" dirty="0">
                <a:latin typeface="Elektra Text Pro" panose="02000503030000020004"/>
              </a:rPr>
              <a:t>, “Modeling the process of ageing in face images,” in Proc. Int. Conf. on Computer Vision, vol. 1, pp. 131–136, </a:t>
            </a:r>
            <a:r>
              <a:rPr lang="en-US" dirty="0" err="1">
                <a:latin typeface="Elektra Text Pro" panose="02000503030000020004"/>
              </a:rPr>
              <a:t>Kerkyra</a:t>
            </a:r>
            <a:r>
              <a:rPr lang="en-US" dirty="0">
                <a:latin typeface="Elektra Text Pro" panose="02000503030000020004"/>
              </a:rPr>
              <a:t>, Greece, 1999. </a:t>
            </a:r>
          </a:p>
          <a:p>
            <a:r>
              <a:rPr lang="en-US" dirty="0">
                <a:latin typeface="Elektra Text Pro" panose="02000503030000020004"/>
              </a:rPr>
              <a:t>[3] J. Strom, “Reinitialization of a model-based face tracker,” in ¨</a:t>
            </a:r>
          </a:p>
          <a:p>
            <a:r>
              <a:rPr lang="en-US" dirty="0">
                <a:latin typeface="Elektra Text Pro" panose="02000503030000020004"/>
              </a:rPr>
              <a:t>Proc. Int. Conf. on Augmented, Virtual Environments and 3-D</a:t>
            </a:r>
          </a:p>
          <a:p>
            <a:r>
              <a:rPr lang="en-US" dirty="0">
                <a:latin typeface="Elektra Text Pro" panose="02000503030000020004"/>
              </a:rPr>
              <a:t>Imaging, pp. 128–131, Mykonos, Greece, 2001.</a:t>
            </a:r>
          </a:p>
          <a:p>
            <a:r>
              <a:rPr lang="en-US" dirty="0">
                <a:latin typeface="Elektra Text Pro" panose="02000503030000020004"/>
              </a:rPr>
              <a:t>[4] G. J. Edwards, T. F. </a:t>
            </a:r>
            <a:r>
              <a:rPr lang="en-US" dirty="0" err="1">
                <a:latin typeface="Elektra Text Pro" panose="02000503030000020004"/>
              </a:rPr>
              <a:t>Cootes</a:t>
            </a:r>
            <a:r>
              <a:rPr lang="en-US" dirty="0">
                <a:latin typeface="Elektra Text Pro" panose="02000503030000020004"/>
              </a:rPr>
              <a:t>, and C. J. Taylor, “Interpreting</a:t>
            </a:r>
          </a:p>
          <a:p>
            <a:r>
              <a:rPr lang="en-US" dirty="0">
                <a:latin typeface="Elektra Text Pro" panose="02000503030000020004"/>
              </a:rPr>
              <a:t>face images using active appearance models,” in Proc. 3rd Int.</a:t>
            </a:r>
          </a:p>
          <a:p>
            <a:r>
              <a:rPr lang="en-US" dirty="0">
                <a:latin typeface="Elektra Text Pro" panose="02000503030000020004"/>
              </a:rPr>
              <a:t>Conf. on Automatic Face and Gesture Recognition, pp. 300–305,</a:t>
            </a:r>
          </a:p>
          <a:p>
            <a:r>
              <a:rPr lang="en-US" dirty="0">
                <a:latin typeface="Elektra Text Pro" panose="02000503030000020004"/>
              </a:rPr>
              <a:t>Nara, Japan, 1998.</a:t>
            </a:r>
          </a:p>
        </p:txBody>
      </p:sp>
    </p:spTree>
    <p:extLst>
      <p:ext uri="{BB962C8B-B14F-4D97-AF65-F5344CB8AC3E}">
        <p14:creationId xmlns:p14="http://schemas.microsoft.com/office/powerpoint/2010/main" val="3636952364"/>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669</Words>
  <Application>Microsoft Office PowerPoint</Application>
  <PresentationFormat>Широкоэкранный</PresentationFormat>
  <Paragraphs>61</Paragraphs>
  <Slides>10</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Calibri Light</vt:lpstr>
      <vt:lpstr>Cambria Math</vt:lpstr>
      <vt:lpstr>Elektra Medium Pro</vt:lpstr>
      <vt:lpstr>Elektra Text Pro</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Степанов</dc:creator>
  <cp:lastModifiedBy>Елизавета Кулакова</cp:lastModifiedBy>
  <cp:revision>34</cp:revision>
  <dcterms:created xsi:type="dcterms:W3CDTF">2016-03-09T10:31:39Z</dcterms:created>
  <dcterms:modified xsi:type="dcterms:W3CDTF">2024-05-15T16:49:09Z</dcterms:modified>
</cp:coreProperties>
</file>