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 b="1">
                <a:solidFill>
                  <a:srgbClr val="0066CC"/>
                </a:solidFill>
                <a:latin typeface="Arial"/>
              </a:defRPr>
            </a:pPr>
            <a:r>
              <a:t>Welcome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 i="1">
                <a:solidFill>
                  <a:srgbClr val="666666"/>
                </a:solidFill>
                <a:latin typeface="Arial"/>
              </a:defRPr>
            </a:pPr>
            <a:r>
              <a:t>Life is short, I use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  <a:latin typeface="Arial"/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800" b="1">
                <a:solidFill>
                  <a:srgbClr val="003366"/>
                </a:solidFill>
                <a:latin typeface="Arial"/>
              </a:defRPr>
            </a:pPr>
            <a:r>
              <a:t>History of Python</a:t>
            </a:r>
          </a:p>
          <a:p>
            <a:pPr lvl="1">
              <a:spcAft>
                <a:spcPts val="500"/>
              </a:spcAft>
              <a:defRPr sz="2400">
                <a:solidFill>
                  <a:srgbClr val="003366"/>
                </a:solidFill>
                <a:latin typeface="Arial"/>
              </a:defRPr>
            </a:pPr>
            <a:r>
              <a:t>X'mas 1989</a:t>
            </a:r>
          </a:p>
          <a:p>
            <a:pPr lvl="2">
              <a:spcAft>
                <a:spcPts val="500"/>
              </a:spcAft>
              <a:defRPr sz="2200">
                <a:solidFill>
                  <a:srgbClr val="003366"/>
                </a:solidFill>
                <a:latin typeface="Arial"/>
              </a:defRPr>
            </a:pPr>
            <a:r>
              <a:t>Guido began to write interpreter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Python Features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1371600"/>
            <a:ext cx="274320" cy="274320"/>
          </a:xfrm>
          <a:prstGeom prst="ellipse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003366"/>
                </a:solidFill>
                <a:latin typeface="Arial"/>
              </a:defRPr>
            </a:pPr>
            <a:r>
              <a:t>Easy to Learn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920240"/>
            <a:ext cx="274320" cy="274320"/>
          </a:xfrm>
          <a:prstGeom prst="ellipse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19202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003366"/>
                </a:solidFill>
                <a:latin typeface="Arial"/>
              </a:defRPr>
            </a:pPr>
            <a:r>
              <a:t>Open Source</a:t>
            </a:r>
          </a:p>
        </p:txBody>
      </p:sp>
      <p:sp>
        <p:nvSpPr>
          <p:cNvPr id="8" name="Oval 7"/>
          <p:cNvSpPr/>
          <p:nvPr/>
        </p:nvSpPr>
        <p:spPr>
          <a:xfrm>
            <a:off x="457200" y="2468880"/>
            <a:ext cx="274320" cy="274320"/>
          </a:xfrm>
          <a:prstGeom prst="ellipse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914400" y="246888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003366"/>
                </a:solidFill>
                <a:latin typeface="Arial"/>
              </a:defRPr>
            </a:pPr>
            <a:r>
              <a:t>Versatile</a:t>
            </a:r>
          </a:p>
        </p:txBody>
      </p:sp>
      <p:sp>
        <p:nvSpPr>
          <p:cNvPr id="10" name="Oval 9"/>
          <p:cNvSpPr/>
          <p:nvPr/>
        </p:nvSpPr>
        <p:spPr>
          <a:xfrm>
            <a:off x="457200" y="3017520"/>
            <a:ext cx="274320" cy="274320"/>
          </a:xfrm>
          <a:prstGeom prst="ellipse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914400" y="301752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003366"/>
                </a:solidFill>
                <a:latin typeface="Arial"/>
              </a:defRPr>
            </a:pPr>
            <a:r>
              <a:t>Large Community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