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第15章 回归分析</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eq15.6.png" id="0" name="Picture 1"/>
          <p:cNvPicPr>
            <a:picLocks noGrp="1" noChangeAspect="1"/>
          </p:cNvPicPr>
          <p:nvPr/>
        </p:nvPicPr>
        <p:blipFill>
          <a:blip r:embed="rId2"/>
          <a:stretch>
            <a:fillRect/>
          </a:stretch>
        </p:blipFill>
        <p:spPr bwMode="auto">
          <a:xfrm>
            <a:off x="457200" y="1358900"/>
            <a:ext cx="8229600" cy="30480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15.1.3 检验模型参数</a:t>
            </a:r>
          </a:p>
        </p:txBody>
      </p:sp>
      <p:pic>
        <p:nvPicPr>
          <p:cNvPr descr="img/eq15.9.png" id="0" name="Picture 1"/>
          <p:cNvPicPr>
            <a:picLocks noGrp="1" noChangeAspect="1"/>
          </p:cNvPicPr>
          <p:nvPr/>
        </p:nvPicPr>
        <p:blipFill>
          <a:blip r:embed="rId2"/>
          <a:stretch>
            <a:fillRect/>
          </a:stretch>
        </p:blipFill>
        <p:spPr bwMode="auto">
          <a:xfrm>
            <a:off x="457200" y="2070100"/>
            <a:ext cx="8229600" cy="1625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15.1.4 评估模型效果</a:t>
            </a:r>
          </a:p>
        </p:txBody>
      </p:sp>
      <p:sp>
        <p:nvSpPr>
          <p:cNvPr id="3" name="Content Placeholder 2"/>
          <p:cNvSpPr>
            <a:spLocks noGrp="1"/>
          </p:cNvSpPr>
          <p:nvPr>
            <p:ph idx="1"/>
          </p:nvPr>
        </p:nvSpPr>
        <p:spPr/>
        <p:txBody>
          <a:bodyPr/>
          <a:lstStyle/>
          <a:p>
            <a:pPr lvl="0"/>
            <a:r>
              <a:rPr/>
              <a:t>判定系数代表在被解释变量的变异中有多大比例可以被回归方程解释。</a:t>
            </a:r>
          </a:p>
          <a:p>
            <a:pPr lvl="0"/>
            <a:r>
              <a:rPr/>
              <a:t>判定系数的值介于0到1之间，R^2的值越高，代表模型的拟合效果越好。</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15.1.5 提炼研究结论</a:t>
            </a:r>
          </a:p>
        </p:txBody>
      </p:sp>
      <p:sp>
        <p:nvSpPr>
          <p:cNvPr id="3" name="Content Placeholder 2"/>
          <p:cNvSpPr>
            <a:spLocks noGrp="1"/>
          </p:cNvSpPr>
          <p:nvPr>
            <p:ph idx="1"/>
          </p:nvPr>
        </p:nvSpPr>
        <p:spPr/>
        <p:txBody>
          <a:bodyPr/>
          <a:lstStyle/>
          <a:p>
            <a:pPr lvl="0"/>
            <a:r>
              <a:rPr/>
              <a:t>提炼研究结论</a:t>
            </a:r>
          </a:p>
          <a:p>
            <a:pPr lvl="0"/>
            <a:r>
              <a:rPr/>
              <a:t>总结解释变量对被解释变量的影响效应</a:t>
            </a:r>
          </a:p>
          <a:p>
            <a:pPr lvl="0"/>
            <a:r>
              <a:rPr/>
              <a:t>评估模型的拟合效果</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 一元回归分析</a:t>
            </a:r>
          </a:p>
        </p:txBody>
      </p:sp>
      <p:sp>
        <p:nvSpPr>
          <p:cNvPr id="3" name="Content Placeholder 2"/>
          <p:cNvSpPr>
            <a:spLocks noGrp="1"/>
          </p:cNvSpPr>
          <p:nvPr>
            <p:ph idx="1"/>
          </p:nvPr>
        </p:nvSpPr>
        <p:spPr/>
        <p:txBody>
          <a:bodyPr/>
          <a:lstStyle/>
          <a:p>
            <a:pPr lvl="0"/>
            <a:r>
              <a:rPr/>
              <a:t>15.2.1 散点图中添加趋势线</a:t>
            </a:r>
          </a:p>
          <a:p>
            <a:pPr lvl="0"/>
            <a:r>
              <a:rPr/>
              <a:t>15.2.2 函数工具</a:t>
            </a:r>
          </a:p>
          <a:p>
            <a:pPr lvl="0"/>
            <a:r>
              <a:rPr/>
              <a:t>15.2.3 数据分析/回归工具</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15.2.1 散点图中添加趋势线</a:t>
            </a:r>
          </a:p>
        </p:txBody>
      </p:sp>
      <p:pic>
        <p:nvPicPr>
          <p:cNvPr descr="img/pic15.6.png" id="0" name="Picture 1"/>
          <p:cNvPicPr>
            <a:picLocks noGrp="1" noChangeAspect="1"/>
          </p:cNvPicPr>
          <p:nvPr/>
        </p:nvPicPr>
        <p:blipFill>
          <a:blip r:embed="rId2"/>
          <a:stretch>
            <a:fillRect/>
          </a:stretch>
        </p:blipFill>
        <p:spPr bwMode="auto">
          <a:xfrm>
            <a:off x="1981200" y="1193800"/>
            <a:ext cx="5181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 6 在散点图中添加趋势线及设置趋势线格式</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15.2.2 函数工具</a:t>
            </a:r>
          </a:p>
        </p:txBody>
      </p:sp>
      <p:sp>
        <p:nvSpPr>
          <p:cNvPr id="3" name="Content Placeholder 2"/>
          <p:cNvSpPr>
            <a:spLocks noGrp="1"/>
          </p:cNvSpPr>
          <p:nvPr>
            <p:ph idx="1"/>
          </p:nvPr>
        </p:nvSpPr>
        <p:spPr/>
        <p:txBody>
          <a:bodyPr/>
          <a:lstStyle/>
          <a:p>
            <a:pPr lvl="0"/>
            <a:r>
              <a:rPr/>
              <a:t>INTERCEPT函数</a:t>
            </a:r>
          </a:p>
          <a:p>
            <a:pPr lvl="0"/>
            <a:r>
              <a:rPr/>
              <a:t>SLOPE函数</a:t>
            </a:r>
          </a:p>
          <a:p>
            <a:pPr lvl="0"/>
            <a:r>
              <a:rPr/>
              <a:t>RSQ函数</a:t>
            </a:r>
          </a:p>
          <a:p>
            <a:pPr lvl="0"/>
            <a:r>
              <a:rPr/>
              <a:t>STEYX函数</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15.2.2 函数工具</a:t>
            </a:r>
          </a:p>
        </p:txBody>
      </p:sp>
      <p:sp>
        <p:nvSpPr>
          <p:cNvPr id="3" name="Content Placeholder 2"/>
          <p:cNvSpPr>
            <a:spLocks noGrp="1"/>
          </p:cNvSpPr>
          <p:nvPr>
            <p:ph idx="1"/>
          </p:nvPr>
        </p:nvSpPr>
        <p:spPr/>
        <p:txBody>
          <a:bodyPr/>
          <a:lstStyle/>
          <a:p>
            <a:pPr lvl="0"/>
            <a:r>
              <a:rPr/>
              <a:t>实操技巧</a:t>
            </a:r>
          </a:p>
          <a:p>
            <a:pPr lvl="0"/>
            <a:r>
              <a:rPr/>
              <a:t>INTERCEPT函数、SLOPE函数、RSQ函数和STEYX函数可以分别计算一元回归模型的截距、斜率、判定系数和回归标准误。LINEST函数可以报告回归方程的详细输出结果。</a:t>
            </a:r>
          </a:p>
          <a:p>
            <a:pPr lvl="0"/>
            <a:r>
              <a:rPr/>
              <a:t>上述函数的相同之处是：第1项参数是被解释变量的数据区域，第2项参数是解释变量的数据区域。</a:t>
            </a:r>
          </a:p>
          <a:p>
            <a:pPr lvl="0"/>
            <a:r>
              <a:rPr/>
              <a:t>FORECAST.LINEAR函数和TREND函数可以对给定的解释变量的值，对被解释变量进行预测。</a:t>
            </a:r>
          </a:p>
          <a:p>
            <a:pPr lvl="0"/>
            <a:r>
              <a:rPr/>
              <a:t>给数据区域定义名称，可以提高公式录入效率。</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15.2.3 数据分析/回归工具</a:t>
            </a:r>
          </a:p>
        </p:txBody>
      </p:sp>
      <p:pic>
        <p:nvPicPr>
          <p:cNvPr descr="img/pic15.14.png" id="0" name="Picture 1"/>
          <p:cNvPicPr>
            <a:picLocks noGrp="1" noChangeAspect="1"/>
          </p:cNvPicPr>
          <p:nvPr/>
        </p:nvPicPr>
        <p:blipFill>
          <a:blip r:embed="rId2"/>
          <a:stretch>
            <a:fillRect/>
          </a:stretch>
        </p:blipFill>
        <p:spPr bwMode="auto">
          <a:xfrm>
            <a:off x="2286000" y="1193800"/>
            <a:ext cx="4572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图15.14 数据分析/回归对话框</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15.3多元回归分析</a:t>
            </a:r>
          </a:p>
        </p:txBody>
      </p:sp>
      <p:sp>
        <p:nvSpPr>
          <p:cNvPr id="3" name="Content Placeholder 2"/>
          <p:cNvSpPr>
            <a:spLocks noGrp="1"/>
          </p:cNvSpPr>
          <p:nvPr>
            <p:ph idx="1"/>
          </p:nvPr>
        </p:nvSpPr>
        <p:spPr/>
        <p:txBody>
          <a:bodyPr/>
          <a:lstStyle/>
          <a:p>
            <a:pPr lvl="0"/>
            <a:r>
              <a:rPr/>
              <a:t>15.3.1 多元回归方程的估计和检验</a:t>
            </a:r>
          </a:p>
          <a:p>
            <a:pPr lvl="0"/>
            <a:r>
              <a:rPr/>
              <a:t>15.3.2 多元回归分析在Excel中的实现</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第15章 回归分析</a:t>
            </a:r>
          </a:p>
        </p:txBody>
      </p:sp>
      <p:sp>
        <p:nvSpPr>
          <p:cNvPr id="3" name="Content Placeholder 2"/>
          <p:cNvSpPr>
            <a:spLocks noGrp="1"/>
          </p:cNvSpPr>
          <p:nvPr>
            <p:ph idx="1"/>
          </p:nvPr>
        </p:nvSpPr>
        <p:spPr/>
        <p:txBody>
          <a:bodyPr/>
          <a:lstStyle/>
          <a:p>
            <a:pPr lvl="0"/>
            <a:r>
              <a:rPr/>
              <a:t>15.1回归分析的工作流程</a:t>
            </a:r>
          </a:p>
          <a:p>
            <a:pPr lvl="0"/>
            <a:r>
              <a:rPr/>
              <a:t>15.2 一元回归分析</a:t>
            </a:r>
          </a:p>
          <a:p>
            <a:pPr lvl="0"/>
            <a:r>
              <a:rPr/>
              <a:t>15.3多元回归分析</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15.3.1 多元回归方程的估计和检验</a:t>
            </a:r>
          </a:p>
        </p:txBody>
      </p:sp>
      <p:pic>
        <p:nvPicPr>
          <p:cNvPr descr="img/eq15.29.png" id="0" name="Picture 1"/>
          <p:cNvPicPr>
            <a:picLocks noGrp="1" noChangeAspect="1"/>
          </p:cNvPicPr>
          <p:nvPr/>
        </p:nvPicPr>
        <p:blipFill>
          <a:blip r:embed="rId2"/>
          <a:stretch>
            <a:fillRect/>
          </a:stretch>
        </p:blipFill>
        <p:spPr bwMode="auto">
          <a:xfrm>
            <a:off x="457200" y="2362200"/>
            <a:ext cx="8229600" cy="1041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15.3.1 多元回归方程的估计和检验</a:t>
            </a:r>
            <a:br/>
            <a:r>
              <a:rPr/>
              <a:t>::: incremental</a:t>
            </a:r>
          </a:p>
          <a:p>
            <a:pPr lvl="0"/>
            <a:r>
              <a:rPr/>
              <a:t>参数的估计</a:t>
            </a:r>
          </a:p>
          <a:p>
            <a:pPr lvl="0"/>
            <a:r>
              <a:rPr/>
              <a:t>单个参数的t检验</a:t>
            </a:r>
          </a:p>
          <a:p>
            <a:pPr lvl="0"/>
            <a:r>
              <a:rPr/>
              <a:t>多个参数的F检验</a:t>
            </a:r>
          </a:p>
          <a:p>
            <a:pPr lvl="0"/>
            <a:r>
              <a:rPr/>
              <a:t>校正的判定系数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15.3.2 多元回归分析在Excel中的实现</a:t>
            </a:r>
          </a:p>
        </p:txBody>
      </p:sp>
      <p:pic>
        <p:nvPicPr>
          <p:cNvPr descr="img/pic15.18.png" id="0" name="Picture 1"/>
          <p:cNvPicPr>
            <a:picLocks noGrp="1" noChangeAspect="1"/>
          </p:cNvPicPr>
          <p:nvPr/>
        </p:nvPicPr>
        <p:blipFill>
          <a:blip r:embed="rId2"/>
          <a:stretch>
            <a:fillRect/>
          </a:stretch>
        </p:blipFill>
        <p:spPr bwMode="auto">
          <a:xfrm>
            <a:off x="457200" y="1955800"/>
            <a:ext cx="8229600" cy="13462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图15.18 多元回归方程的LINEST函数的详细输出结果</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15.3.2 多元回归分析在Excel中的实现</a:t>
            </a:r>
          </a:p>
        </p:txBody>
      </p:sp>
      <p:sp>
        <p:nvSpPr>
          <p:cNvPr id="3" name="Content Placeholder 2"/>
          <p:cNvSpPr>
            <a:spLocks noGrp="1"/>
          </p:cNvSpPr>
          <p:nvPr>
            <p:ph idx="1"/>
          </p:nvPr>
        </p:nvSpPr>
        <p:spPr/>
        <p:txBody>
          <a:bodyPr/>
          <a:lstStyle/>
          <a:p>
            <a:pPr lvl="0"/>
            <a:r>
              <a:rPr/>
              <a:t>实操技巧</a:t>
            </a:r>
          </a:p>
          <a:p>
            <a:pPr lvl="0"/>
            <a:r>
              <a:rPr/>
              <a:t>数组函数LINEST可以报告多元回归模型的详细输出结果，第1项参数是被解释变量的数据区域，第2项参数是解释变量的数据区域。</a:t>
            </a:r>
          </a:p>
          <a:p>
            <a:pPr lvl="0"/>
            <a:r>
              <a:rPr/>
              <a:t>TREND函数可以计算多元回归模型的预测值。对给定的解释变量的值，对被解释变量进行预测，第1项和第2项参数分别是被解释变量和解释变量的数据区域，第3项参数是给定的解释变量的值的区域。</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第15章总结</a:t>
            </a:r>
          </a:p>
        </p:txBody>
      </p:sp>
      <p:pic>
        <p:nvPicPr>
          <p:cNvPr descr="img/pic2.16.png" id="0" name="Picture 1"/>
          <p:cNvPicPr>
            <a:picLocks noGrp="1" noChangeAspect="1"/>
          </p:cNvPicPr>
          <p:nvPr/>
        </p:nvPicPr>
        <p:blipFill>
          <a:blip r:embed="rId2"/>
          <a:stretch>
            <a:fillRect/>
          </a:stretch>
        </p:blipFill>
        <p:spPr bwMode="auto">
          <a:xfrm>
            <a:off x="2501900" y="1193800"/>
            <a:ext cx="41402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15.1回归分析的工作流程</a:t>
            </a:r>
          </a:p>
        </p:txBody>
      </p:sp>
      <p:sp>
        <p:nvSpPr>
          <p:cNvPr id="3" name="Content Placeholder 2"/>
          <p:cNvSpPr>
            <a:spLocks noGrp="1"/>
          </p:cNvSpPr>
          <p:nvPr>
            <p:ph idx="1"/>
          </p:nvPr>
        </p:nvSpPr>
        <p:spPr/>
        <p:txBody>
          <a:bodyPr/>
          <a:lstStyle/>
          <a:p>
            <a:pPr lvl="0"/>
            <a:r>
              <a:rPr/>
              <a:t>15.1.1 建立回归模型</a:t>
            </a:r>
          </a:p>
          <a:p>
            <a:pPr lvl="0"/>
            <a:r>
              <a:rPr/>
              <a:t>15.1.2 估计模型参数</a:t>
            </a:r>
          </a:p>
          <a:p>
            <a:pPr lvl="0"/>
            <a:r>
              <a:rPr/>
              <a:t>15.1.3 检验模型参数</a:t>
            </a:r>
          </a:p>
          <a:p>
            <a:pPr lvl="0"/>
            <a:r>
              <a:rPr/>
              <a:t>15.1.4 评估模型效果</a:t>
            </a:r>
          </a:p>
          <a:p>
            <a:pPr lvl="0"/>
            <a:r>
              <a:rPr/>
              <a:t>15.1.5 提炼研究结论</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15.1回归分析的工作流程</a:t>
            </a:r>
          </a:p>
        </p:txBody>
      </p:sp>
      <p:pic>
        <p:nvPicPr>
          <p:cNvPr descr="img/pic15.1.png" id="0" name="Picture 1"/>
          <p:cNvPicPr>
            <a:picLocks noGrp="1" noChangeAspect="1"/>
          </p:cNvPicPr>
          <p:nvPr/>
        </p:nvPicPr>
        <p:blipFill>
          <a:blip r:embed="rId2"/>
          <a:stretch>
            <a:fillRect/>
          </a:stretch>
        </p:blipFill>
        <p:spPr bwMode="auto">
          <a:xfrm>
            <a:off x="457200" y="1854200"/>
            <a:ext cx="8229600" cy="1562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图15.1 回归分析的工作流程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15.1.1 建立回归模型</a:t>
            </a:r>
          </a:p>
        </p:txBody>
      </p:sp>
      <p:pic>
        <p:nvPicPr>
          <p:cNvPr descr="img/eq15.1.png" id="0" name="Picture 1"/>
          <p:cNvPicPr>
            <a:picLocks noGrp="1" noChangeAspect="1"/>
          </p:cNvPicPr>
          <p:nvPr/>
        </p:nvPicPr>
        <p:blipFill>
          <a:blip r:embed="rId2"/>
          <a:stretch>
            <a:fillRect/>
          </a:stretch>
        </p:blipFill>
        <p:spPr bwMode="auto">
          <a:xfrm>
            <a:off x="457200" y="2273300"/>
            <a:ext cx="8229600" cy="1219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2.png" id="0" name="Picture 1"/>
          <p:cNvPicPr>
            <a:picLocks noGrp="1" noChangeAspect="1"/>
          </p:cNvPicPr>
          <p:nvPr/>
        </p:nvPicPr>
        <p:blipFill>
          <a:blip r:embed="rId2"/>
          <a:stretch>
            <a:fillRect/>
          </a:stretch>
        </p:blipFill>
        <p:spPr bwMode="auto">
          <a:xfrm>
            <a:off x="2362200" y="1193800"/>
            <a:ext cx="4406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图15.2 在散添图中添加回归线</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3.png" id="0" name="Picture 1"/>
          <p:cNvPicPr>
            <a:picLocks noGrp="1" noChangeAspect="1"/>
          </p:cNvPicPr>
          <p:nvPr/>
        </p:nvPicPr>
        <p:blipFill>
          <a:blip r:embed="rId2"/>
          <a:stretch>
            <a:fillRect/>
          </a:stretch>
        </p:blipFill>
        <p:spPr bwMode="auto">
          <a:xfrm>
            <a:off x="2463800" y="1193800"/>
            <a:ext cx="421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图15.3 普通最小二乘法示意图</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pic15.3.png" id="0" name="Picture 1"/>
          <p:cNvPicPr>
            <a:picLocks noGrp="1" noChangeAspect="1"/>
          </p:cNvPicPr>
          <p:nvPr/>
        </p:nvPicPr>
        <p:blipFill>
          <a:blip r:embed="rId2"/>
          <a:stretch>
            <a:fillRect/>
          </a:stretch>
        </p:blipFill>
        <p:spPr bwMode="auto">
          <a:xfrm>
            <a:off x="2463800" y="1193800"/>
            <a:ext cx="421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图15.3 普通最小二乘法示意图</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15.1.2 估计模型参数</a:t>
            </a:r>
          </a:p>
        </p:txBody>
      </p:sp>
      <p:pic>
        <p:nvPicPr>
          <p:cNvPr descr="img/eq15.5.png" id="0" name="Picture 1"/>
          <p:cNvPicPr>
            <a:picLocks noGrp="1" noChangeAspect="1"/>
          </p:cNvPicPr>
          <p:nvPr/>
        </p:nvPicPr>
        <p:blipFill>
          <a:blip r:embed="rId2"/>
          <a:stretch>
            <a:fillRect/>
          </a:stretch>
        </p:blipFill>
        <p:spPr bwMode="auto">
          <a:xfrm>
            <a:off x="457200" y="2095500"/>
            <a:ext cx="8229600" cy="1574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回归分析</dc:title>
  <dc:creator>《精通Excel数据统计与分析》</dc:creator>
  <cp:keywords/>
  <dcterms:created xsi:type="dcterms:W3CDTF">2024-09-27T05:21:56Z</dcterms:created>
  <dcterms:modified xsi:type="dcterms:W3CDTF">2024-09-27T05:21:56Z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