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6" Type="http://schemas.openxmlformats.org/officeDocument/2006/relationships/viewProps" Target="viewProps.xml" /><Relationship Id="rId3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第16章 时间序列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《精通Excel数据统计与分析》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16.2.2 移动平均法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将最近几期观测值的平均值作为下一期的预测值。</a:t>
            </a:r>
          </a:p>
          <a:p>
            <a:pPr lvl="0"/>
            <a:r>
              <a:rPr/>
              <a:t>若使用最近3期观测值的平均值，作为下一期的预测，就称作3期移动平均，记作MA(3)。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16.2.2 移动平均法</a:t>
            </a:r>
          </a:p>
        </p:txBody>
      </p:sp>
      <p:pic>
        <p:nvPicPr>
          <p:cNvPr descr="img/eq16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93900"/>
            <a:ext cx="8229600" cy="179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16.2.2 移动平均法</a:t>
            </a:r>
          </a:p>
        </p:txBody>
      </p:sp>
      <p:pic>
        <p:nvPicPr>
          <p:cNvPr descr="img/pic16.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74900" y="1193800"/>
            <a:ext cx="4394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图16.9 数据分析工具中的“移动平均”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16.2.3 指数平滑法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指数平滑法（Smoothing Exponential）和移动平均法其核心思想都是采用修匀技术消除序列的不规则变动。</a:t>
            </a:r>
          </a:p>
          <a:p>
            <a:pPr lvl="0"/>
            <a:r>
              <a:rPr/>
              <a:t>移动平均采用的是逐期求平均的修匀技术，指数平滑则采用对历史数据进行加权平均的修匀技术。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16.2.3 指数平滑法</a:t>
            </a:r>
          </a:p>
        </p:txBody>
      </p:sp>
      <p:pic>
        <p:nvPicPr>
          <p:cNvPr descr="img/eq16.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20900"/>
            <a:ext cx="8229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16.2.3 指数平滑法</a:t>
            </a:r>
          </a:p>
        </p:txBody>
      </p:sp>
      <p:pic>
        <p:nvPicPr>
          <p:cNvPr descr="img/pic16.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70100" y="1193800"/>
            <a:ext cx="5016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图16.11 “规划求解参数”对话框的设置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16.3 非平稳序列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16.3.1 线性趋势分析</a:t>
            </a:r>
          </a:p>
          <a:p>
            <a:pPr lvl="0"/>
            <a:r>
              <a:rPr/>
              <a:t>16.3.2 非线性趋势分析</a:t>
            </a:r>
          </a:p>
          <a:p>
            <a:pPr lvl="0"/>
            <a:r>
              <a:rPr/>
              <a:t>16.3.3 阶段性分析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16.3.1 线性趋势分析</a:t>
            </a:r>
          </a:p>
        </p:txBody>
      </p:sp>
      <p:pic>
        <p:nvPicPr>
          <p:cNvPr descr="img/eq16.1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22500"/>
            <a:ext cx="8229600" cy="134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16.3.1 线性趋势分析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实操技巧</a:t>
            </a:r>
          </a:p>
          <a:p>
            <a:pPr lvl="0"/>
            <a:r>
              <a:rPr/>
              <a:t>绘制时间序列的时间编号和观测值的散点图，在散点图中单击散点，单击右键，在弹出的列表中选择“添加趋势线…”，选择“线性”，勾选“显示公式”和“显示R平方值”，报告线性趋势方程。</a:t>
            </a:r>
          </a:p>
          <a:p>
            <a:pPr lvl="0"/>
            <a:r>
              <a:rPr/>
              <a:t>FORECAST.LINEAR函数可以利用估计的回归方程对时间序列进行预测。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16.3.2 非线性趋势分析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对数线性回归方程</a:t>
            </a:r>
          </a:p>
          <a:p>
            <a:pPr lvl="0"/>
            <a:r>
              <a:rPr/>
              <a:t>二次项回归方程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第16章 时间序列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16.1 描述性分析</a:t>
            </a:r>
          </a:p>
          <a:p>
            <a:pPr lvl="0"/>
            <a:r>
              <a:rPr/>
              <a:t>16.2 平稳序列</a:t>
            </a:r>
          </a:p>
          <a:p>
            <a:pPr lvl="0"/>
            <a:r>
              <a:rPr/>
              <a:t>16.3 非平稳序列</a:t>
            </a:r>
          </a:p>
          <a:p>
            <a:pPr lvl="0"/>
            <a:r>
              <a:rPr/>
              <a:t>16.4 复合型时间序列</a:t>
            </a:r>
          </a:p>
          <a:p>
            <a:pPr lvl="0"/>
            <a:r>
              <a:rPr/>
              <a:t>16.5 三段式指数平滑法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16.3.2 非线性趋势分析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实操技巧</a:t>
            </a:r>
          </a:p>
          <a:p>
            <a:pPr lvl="0"/>
            <a:r>
              <a:rPr/>
              <a:t>在对数线性模型中，可以先将时间序列的观测值取自然对数，然后绘制时间编号与对数序列的散点图，再添加线性趋势线。</a:t>
            </a:r>
          </a:p>
          <a:p>
            <a:pPr lvl="0"/>
            <a:r>
              <a:rPr/>
              <a:t>若时间序列的时序图呈现U型或者倒U型变化趋势，可以在时序图中添加多项式趋势线，将阶数设定为2。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16.3.3 阶段性分析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时间序列的变化趋势可能呈现阶段性变换，在不同阶段其变化趋势有着显著差异，可以在回归模型中引入反映不同阶段的虚拟变量。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16.3.3 阶段性分析</a:t>
            </a:r>
          </a:p>
        </p:txBody>
      </p:sp>
      <p:pic>
        <p:nvPicPr>
          <p:cNvPr descr="img/pic16.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03400" y="1193800"/>
            <a:ext cx="5537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图16. 19 创建虚拟变量STAGE1和STAGE2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16.4 复合型时间序列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16.4.1 因素分解法</a:t>
            </a:r>
          </a:p>
          <a:p>
            <a:pPr lvl="0"/>
            <a:r>
              <a:rPr/>
              <a:t>16.4.2 乘法模型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16.4.1 因素分解法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因素分解法的核心思想</a:t>
            </a:r>
          </a:p>
          <a:p>
            <a:pPr lvl="0"/>
            <a:r>
              <a:rPr/>
              <a:t>将时间序列中的长期趋势、季节变动、循环变动和不规则变动四种成分分离出来，通过研究每种成分的特征，进而发现时间序列的变动规律。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16.4.1 因素分解法</a:t>
            </a:r>
          </a:p>
        </p:txBody>
      </p:sp>
      <p:pic>
        <p:nvPicPr>
          <p:cNvPr descr="img/eq16.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35200"/>
            <a:ext cx="8229600" cy="132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16.4.2 乘法模型</a:t>
            </a:r>
          </a:p>
        </p:txBody>
      </p:sp>
      <p:pic>
        <p:nvPicPr>
          <p:cNvPr descr="img/pic16.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93800" y="1193800"/>
            <a:ext cx="675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图16.23 2016年第1季度至2019年第4季度全国工业企业手机季度销售量的时序图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16.4.2 乘法模型</a:t>
            </a:r>
          </a:p>
        </p:txBody>
      </p:sp>
      <p:pic>
        <p:nvPicPr>
          <p:cNvPr descr="img/pic16.2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71600" y="1193800"/>
            <a:ext cx="6388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图16.29 FORECAST.LINEAR函数计算长期趋势的预测值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16.5 三段式指数平滑法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16.5.1 模型设定</a:t>
            </a:r>
          </a:p>
          <a:p>
            <a:pPr lvl="0"/>
            <a:r>
              <a:rPr/>
              <a:t>16.5.2 FORECAST.ETS函数</a:t>
            </a:r>
          </a:p>
          <a:p>
            <a:pPr lvl="0"/>
            <a:r>
              <a:rPr/>
              <a:t>16.5.3 “预测工作表”工具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16.5.1 模型设定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美国学者Holt在1957年开创性地提出了指数平滑法。</a:t>
            </a:r>
          </a:p>
          <a:p>
            <a:pPr lvl="0"/>
            <a:r>
              <a:rPr/>
              <a:t>1960年Holt的学生Winters从信号理论中得到启发，提出了三段式指数平滑（Triple Exponential Smoothing）法，因此该方法也被称Holt-Winters方法。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16.1 描述性分析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16.1.1 长期趋势</a:t>
            </a:r>
          </a:p>
          <a:p>
            <a:pPr lvl="0"/>
            <a:r>
              <a:rPr/>
              <a:t>16.1.2 季节变动</a:t>
            </a:r>
          </a:p>
          <a:p>
            <a:pPr lvl="0"/>
            <a:r>
              <a:rPr/>
              <a:t>16.1.3 循环变动</a:t>
            </a:r>
          </a:p>
          <a:p>
            <a:pPr lvl="0"/>
            <a:r>
              <a:rPr/>
              <a:t>16.1.4 不规则变动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16.5.2 FORECAST.ETS函数</a:t>
            </a:r>
          </a:p>
        </p:txBody>
      </p:sp>
      <p:pic>
        <p:nvPicPr>
          <p:cNvPr descr="img/pic16.3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400" y="1193800"/>
            <a:ext cx="7569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图16. 33 2016年1月至2018年12月全国民航客运量的时序图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16.5.2 FORECAST.ETS函数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FORECAST.ETS函数可以根据时间序列的历史数据识别长期趋势成分、季节变动。</a:t>
            </a:r>
          </a:p>
          <a:p>
            <a:pPr lvl="0"/>
            <a:r>
              <a:rPr/>
              <a:t>在实践中，需要注意的是，对于包含季节变动的序列，需要提供涵盖数个季节变动周期的历史数据，才能达到好的预测效果。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16.5.3 “预测工作表”工具</a:t>
            </a:r>
          </a:p>
        </p:txBody>
      </p:sp>
      <p:pic>
        <p:nvPicPr>
          <p:cNvPr descr="img/pic16.3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193800"/>
            <a:ext cx="3810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图16. 39 “预测工作表”工具的输出结果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第16章总结</a:t>
            </a:r>
          </a:p>
        </p:txBody>
      </p:sp>
      <p:pic>
        <p:nvPicPr>
          <p:cNvPr descr="img/pic16.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193800"/>
            <a:ext cx="452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16.1.1 长期趋势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长期趋势（Long-term Trend）是时间序列中呈现出来的持续性的变动趋势。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16.1.2 季节变动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季节变动（Seasonal Variation）是指由于自然气候、风俗习惯等造成的时间序列的周期性波动。</a:t>
            </a:r>
          </a:p>
          <a:p>
            <a:pPr lvl="0"/>
            <a:r>
              <a:rPr/>
              <a:t>季节变动的周期长度通常小于1年，具有较强的规律性，从时序图中可以发现季节变动成分。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16.1.3 循环变动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循环变动（Cyclical Variation）是指时间序列围绕长期趋势的有规律的起伏波动。</a:t>
            </a:r>
          </a:p>
          <a:p>
            <a:pPr lvl="0"/>
            <a:r>
              <a:rPr/>
              <a:t>循环波动的成因比较复杂，周期的长度不固定。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16.1.4 不规则变动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不规则变动（Irregualr Variation）是指时间序列中剥离了长期趋势、季节变动、循环变动三种成分后剩下的部分。</a:t>
            </a:r>
          </a:p>
          <a:p>
            <a:pPr lvl="0"/>
            <a:r>
              <a:rPr/>
              <a:t>不规则变动是由于各种各样的随机因素共同作用的，其变化特征不可预见。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16.2 平稳序列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16.2.1 平稳序列的识别</a:t>
            </a:r>
          </a:p>
          <a:p>
            <a:pPr lvl="0"/>
            <a:r>
              <a:rPr/>
              <a:t>16.2.2 移动平均法</a:t>
            </a:r>
          </a:p>
          <a:p>
            <a:pPr lvl="0"/>
            <a:r>
              <a:rPr/>
              <a:t>16.2.3 指数平滑法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16.2.1 平稳序列的识别</a:t>
            </a:r>
          </a:p>
        </p:txBody>
      </p:sp>
      <p:pic>
        <p:nvPicPr>
          <p:cNvPr descr="img/pic16.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36700" y="1193800"/>
            <a:ext cx="6070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图16.5 2022年242个交易日的上证指数日回报率的时序图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第16章 时间序列</dc:title>
  <dc:creator>《精通Excel数据统计与分析》</dc:creator>
  <cp:keywords/>
  <dcterms:created xsi:type="dcterms:W3CDTF">2024-09-27T05:21:42Z</dcterms:created>
  <dcterms:modified xsi:type="dcterms:W3CDTF">2024-09-27T05:21:42Z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