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50"/>
  </p:notesMasterIdLst>
  <p:sldIdLst>
    <p:sldId id="256" r:id="rId3"/>
    <p:sldId id="257" r:id="rId4"/>
    <p:sldId id="266" r:id="rId5"/>
    <p:sldId id="269" r:id="rId6"/>
    <p:sldId id="280" r:id="rId7"/>
    <p:sldId id="270" r:id="rId8"/>
    <p:sldId id="288" r:id="rId9"/>
    <p:sldId id="289" r:id="rId10"/>
    <p:sldId id="281" r:id="rId11"/>
    <p:sldId id="259" r:id="rId12"/>
    <p:sldId id="282" r:id="rId13"/>
    <p:sldId id="283" r:id="rId14"/>
    <p:sldId id="272" r:id="rId15"/>
    <p:sldId id="274" r:id="rId16"/>
    <p:sldId id="273" r:id="rId17"/>
    <p:sldId id="286" r:id="rId18"/>
    <p:sldId id="290" r:id="rId19"/>
    <p:sldId id="261" r:id="rId20"/>
    <p:sldId id="291" r:id="rId21"/>
    <p:sldId id="295" r:id="rId22"/>
    <p:sldId id="297" r:id="rId23"/>
    <p:sldId id="298" r:id="rId24"/>
    <p:sldId id="296" r:id="rId25"/>
    <p:sldId id="299" r:id="rId26"/>
    <p:sldId id="300" r:id="rId27"/>
    <p:sldId id="301" r:id="rId28"/>
    <p:sldId id="302" r:id="rId29"/>
    <p:sldId id="262" r:id="rId30"/>
    <p:sldId id="303" r:id="rId31"/>
    <p:sldId id="304" r:id="rId32"/>
    <p:sldId id="320" r:id="rId33"/>
    <p:sldId id="319" r:id="rId34"/>
    <p:sldId id="317"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263" r:id="rId48"/>
    <p:sldId id="265" r:id="rId49"/>
  </p:sldIdLst>
  <p:sldSz cx="9144000" cy="5143500" type="screen16x9"/>
  <p:notesSz cx="6858000" cy="9144000"/>
  <p:embeddedFontLst>
    <p:embeddedFont>
      <p:font typeface="Nunito" pitchFamily="2" charset="0"/>
      <p:regular r:id="rId51"/>
      <p:bold r:id="rId52"/>
      <p:italic r:id="rId53"/>
      <p:boldItalic r:id="rId54"/>
    </p:embeddedFont>
    <p:embeddedFont>
      <p:font typeface="Nunito ExtraBold" pitchFamily="2" charset="0"/>
      <p:bold r:id="rId55"/>
      <p:boldItalic r:id="rId56"/>
    </p:embeddedFont>
    <p:embeddedFont>
      <p:font typeface="Nunito SemiBold"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BA267F-57BB-4B82-9B38-EB87E1CD43B7}">
  <a:tblStyle styleId="{60BA267F-57BB-4B82-9B38-EB87E1CD43B7}"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78814" autoAdjust="0"/>
  </p:normalViewPr>
  <p:slideViewPr>
    <p:cSldViewPr snapToGrid="0">
      <p:cViewPr varScale="1">
        <p:scale>
          <a:sx n="146" d="100"/>
          <a:sy n="146" d="100"/>
        </p:scale>
        <p:origin x="123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6.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2.fntdata"/><Relationship Id="rId60"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B79A0987-615E-756B-3E82-6D5E3AE872B5}"/>
            </a:ext>
          </a:extLst>
        </p:cNvPr>
        <p:cNvGrpSpPr/>
        <p:nvPr/>
      </p:nvGrpSpPr>
      <p:grpSpPr>
        <a:xfrm>
          <a:off x="0" y="0"/>
          <a:ext cx="0" cy="0"/>
          <a:chOff x="0" y="0"/>
          <a:chExt cx="0" cy="0"/>
        </a:xfrm>
      </p:grpSpPr>
      <p:sp>
        <p:nvSpPr>
          <p:cNvPr id="121" name="Google Shape;121;p4:notes">
            <a:extLst>
              <a:ext uri="{FF2B5EF4-FFF2-40B4-BE49-F238E27FC236}">
                <a16:creationId xmlns:a16="http://schemas.microsoft.com/office/drawing/2014/main" id="{DBB67810-C42C-57FD-382D-5E80C857C9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a:extLst>
              <a:ext uri="{FF2B5EF4-FFF2-40B4-BE49-F238E27FC236}">
                <a16:creationId xmlns:a16="http://schemas.microsoft.com/office/drawing/2014/main" id="{F5E65A15-FCEF-34A7-ACE5-7FE6425C1E0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4674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798739AE-6F08-8395-AEF3-2E50267A228C}"/>
            </a:ext>
          </a:extLst>
        </p:cNvPr>
        <p:cNvGrpSpPr/>
        <p:nvPr/>
      </p:nvGrpSpPr>
      <p:grpSpPr>
        <a:xfrm>
          <a:off x="0" y="0"/>
          <a:ext cx="0" cy="0"/>
          <a:chOff x="0" y="0"/>
          <a:chExt cx="0" cy="0"/>
        </a:xfrm>
      </p:grpSpPr>
      <p:sp>
        <p:nvSpPr>
          <p:cNvPr id="121" name="Google Shape;121;p4:notes">
            <a:extLst>
              <a:ext uri="{FF2B5EF4-FFF2-40B4-BE49-F238E27FC236}">
                <a16:creationId xmlns:a16="http://schemas.microsoft.com/office/drawing/2014/main" id="{4C7DDF7E-B072-DB94-4CE5-B721C856CC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a:extLst>
              <a:ext uri="{FF2B5EF4-FFF2-40B4-BE49-F238E27FC236}">
                <a16:creationId xmlns:a16="http://schemas.microsoft.com/office/drawing/2014/main" id="{DD5A5A87-1737-EC10-D93C-F140D3284A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60667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30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3328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526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849134AA-CF36-8C02-3441-7DEB84DC6896}"/>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262AE4DF-CE4D-C567-1322-608286F36E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E1BEC7-470D-FB90-CF03-4CF900DA9E0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0336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D4539E20-C2F6-2866-2B38-1615048930A7}"/>
            </a:ext>
          </a:extLst>
        </p:cNvPr>
        <p:cNvGrpSpPr/>
        <p:nvPr/>
      </p:nvGrpSpPr>
      <p:grpSpPr>
        <a:xfrm>
          <a:off x="0" y="0"/>
          <a:ext cx="0" cy="0"/>
          <a:chOff x="0" y="0"/>
          <a:chExt cx="0" cy="0"/>
        </a:xfrm>
      </p:grpSpPr>
      <p:sp>
        <p:nvSpPr>
          <p:cNvPr id="133" name="Google Shape;133;g125500dede0_0_19:notes">
            <a:extLst>
              <a:ext uri="{FF2B5EF4-FFF2-40B4-BE49-F238E27FC236}">
                <a16:creationId xmlns:a16="http://schemas.microsoft.com/office/drawing/2014/main" id="{AA79A356-937C-196F-DE7E-5DFBA9D0A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a:extLst>
              <a:ext uri="{FF2B5EF4-FFF2-40B4-BE49-F238E27FC236}">
                <a16:creationId xmlns:a16="http://schemas.microsoft.com/office/drawing/2014/main" id="{434E2B93-6316-B0CF-C583-927647ACD2E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98029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9ADC86BA-4A08-7C42-E485-C03F7C9D6582}"/>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E4AB08FC-3CEA-038F-1D21-2EC3080422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1936657A-AE78-D9EE-C51E-109B7A41B8A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194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B0BA19F-E8C5-B6A0-31BC-4EDD7D440A68}"/>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8D529A4-C855-63AE-D2B9-1B79D4FC60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979B35FD-C3F7-E29B-083C-49A27BE7D1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5218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68BE35A5-704A-84A1-669C-5F9B9519586A}"/>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576D522A-CA49-DD6E-95E7-7DEA7AB72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9FF40BAA-D5A1-3BB9-77A9-FEF98BA872B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9844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9ADC86BA-4A08-7C42-E485-C03F7C9D6582}"/>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E4AB08FC-3CEA-038F-1D21-2EC3080422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1936657A-AE78-D9EE-C51E-109B7A41B8A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7287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3478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9750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7349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1376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0827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961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1925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2185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893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88028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0123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2968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6254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58063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25406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7471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5220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6111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3219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3960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55751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5860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29395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21304ECD-D3A2-1687-E122-42084F2F6F04}"/>
            </a:ext>
          </a:extLst>
        </p:cNvPr>
        <p:cNvGrpSpPr/>
        <p:nvPr/>
      </p:nvGrpSpPr>
      <p:grpSpPr>
        <a:xfrm>
          <a:off x="0" y="0"/>
          <a:ext cx="0" cy="0"/>
          <a:chOff x="0" y="0"/>
          <a:chExt cx="0" cy="0"/>
        </a:xfrm>
      </p:grpSpPr>
      <p:sp>
        <p:nvSpPr>
          <p:cNvPr id="127" name="Google Shape;127;g125500dede0_0_9:notes">
            <a:extLst>
              <a:ext uri="{FF2B5EF4-FFF2-40B4-BE49-F238E27FC236}">
                <a16:creationId xmlns:a16="http://schemas.microsoft.com/office/drawing/2014/main" id="{9F849791-5008-FCFD-442B-FCB1D7B2C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a:extLst>
              <a:ext uri="{FF2B5EF4-FFF2-40B4-BE49-F238E27FC236}">
                <a16:creationId xmlns:a16="http://schemas.microsoft.com/office/drawing/2014/main" id="{2FD4377F-24AE-64DC-B035-92902E402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79525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47</a:t>
            </a:fld>
            <a:endParaRPr sz="1200" b="0" i="0" u="none" strike="noStrike" cap="none">
              <a:solidFill>
                <a:schemeClr val="dk1"/>
              </a:solidFill>
              <a:latin typeface="Calibri"/>
              <a:ea typeface="Calibri"/>
              <a:cs typeface="Calibri"/>
              <a:sym typeface="Calibri"/>
            </a:endParaRPr>
          </a:p>
        </p:txBody>
      </p:sp>
      <p:sp>
        <p:nvSpPr>
          <p:cNvPr id="159" name="Google Shape;159;p1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BFF58A1A-7C61-F12D-9A0B-9A4C9F4F7207}"/>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E3011765-3B70-BEE8-E62D-0B8EC1058C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D1C8D48E-2661-3A46-0259-EF7A7866BA5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94491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965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39F3EBF6-1678-3831-C997-4363D52A8CB3}"/>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0F03C965-373B-CA37-14F1-6D1C2268C0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2ACF8D31-8037-02C2-D4BF-356C2537741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1647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D63CE4E4-8329-226A-6C61-8A6AF3D157BA}"/>
            </a:ext>
          </a:extLst>
        </p:cNvPr>
        <p:cNvGrpSpPr/>
        <p:nvPr/>
      </p:nvGrpSpPr>
      <p:grpSpPr>
        <a:xfrm>
          <a:off x="0" y="0"/>
          <a:ext cx="0" cy="0"/>
          <a:chOff x="0" y="0"/>
          <a:chExt cx="0" cy="0"/>
        </a:xfrm>
      </p:grpSpPr>
      <p:sp>
        <p:nvSpPr>
          <p:cNvPr id="115" name="Google Shape;115;p3:notes">
            <a:extLst>
              <a:ext uri="{FF2B5EF4-FFF2-40B4-BE49-F238E27FC236}">
                <a16:creationId xmlns:a16="http://schemas.microsoft.com/office/drawing/2014/main" id="{222F17D3-11B2-E143-B058-4DC0C64751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a:extLst>
              <a:ext uri="{FF2B5EF4-FFF2-40B4-BE49-F238E27FC236}">
                <a16:creationId xmlns:a16="http://schemas.microsoft.com/office/drawing/2014/main" id="{62124AB7-4FBF-668D-223B-C666868C5B7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2037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55115CE2-8E09-1C2F-49DE-70B433D3C959}"/>
            </a:ext>
          </a:extLst>
        </p:cNvPr>
        <p:cNvGrpSpPr/>
        <p:nvPr/>
      </p:nvGrpSpPr>
      <p:grpSpPr>
        <a:xfrm>
          <a:off x="0" y="0"/>
          <a:ext cx="0" cy="0"/>
          <a:chOff x="0" y="0"/>
          <a:chExt cx="0" cy="0"/>
        </a:xfrm>
      </p:grpSpPr>
      <p:sp>
        <p:nvSpPr>
          <p:cNvPr id="121" name="Google Shape;121;p4:notes">
            <a:extLst>
              <a:ext uri="{FF2B5EF4-FFF2-40B4-BE49-F238E27FC236}">
                <a16:creationId xmlns:a16="http://schemas.microsoft.com/office/drawing/2014/main" id="{E99504CE-4696-D46C-7E2C-EE516B60F5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a:extLst>
              <a:ext uri="{FF2B5EF4-FFF2-40B4-BE49-F238E27FC236}">
                <a16:creationId xmlns:a16="http://schemas.microsoft.com/office/drawing/2014/main" id="{61F50451-E91B-AD2D-5966-77F26E7F3F1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8992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255615" y="797181"/>
            <a:ext cx="8603673" cy="16944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3600" dirty="0"/>
              <a:t>Data Science &amp; Machine Learning: Making Data-Driven Decisions Foundations for Data Science</a:t>
            </a:r>
            <a:endParaRPr sz="3600" dirty="0"/>
          </a:p>
        </p:txBody>
      </p:sp>
      <p:sp>
        <p:nvSpPr>
          <p:cNvPr id="106" name="Google Shape;106;p23"/>
          <p:cNvSpPr txBox="1">
            <a:spLocks noGrp="1"/>
          </p:cNvSpPr>
          <p:nvPr>
            <p:ph type="ctrTitle"/>
          </p:nvPr>
        </p:nvSpPr>
        <p:spPr>
          <a:xfrm>
            <a:off x="241069" y="2078261"/>
            <a:ext cx="8632767" cy="158418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3000" b="0" dirty="0"/>
              <a:t>Project: Food Hub Data Analysis and </a:t>
            </a:r>
            <a:br>
              <a:rPr lang="en" sz="3000" b="0" dirty="0"/>
            </a:br>
            <a:r>
              <a:rPr lang="en" sz="3000" b="0" dirty="0"/>
              <a:t>Course: </a:t>
            </a:r>
            <a:r>
              <a:rPr lang="en-US" sz="3000" b="0" dirty="0"/>
              <a:t>Foundations for Data Science</a:t>
            </a:r>
            <a:endParaRPr sz="3000" b="0" dirty="0"/>
          </a:p>
        </p:txBody>
      </p:sp>
      <p:sp>
        <p:nvSpPr>
          <p:cNvPr id="107" name="Google Shape;107;p23"/>
          <p:cNvSpPr txBox="1">
            <a:spLocks noGrp="1"/>
          </p:cNvSpPr>
          <p:nvPr>
            <p:ph type="ctrTitle"/>
          </p:nvPr>
        </p:nvSpPr>
        <p:spPr>
          <a:xfrm>
            <a:off x="6612382" y="3865418"/>
            <a:ext cx="2246906" cy="73005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Date: March 6, 2024</a:t>
            </a:r>
            <a:br>
              <a:rPr lang="en" sz="1600" b="0" dirty="0"/>
            </a:br>
            <a:r>
              <a:rPr lang="en" sz="1600" b="0" dirty="0"/>
              <a:t>By: Ogechi Onyewu</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Business Problem Overview</a:t>
            </a:r>
            <a:endParaRPr dirty="0">
              <a:solidFill>
                <a:srgbClr val="000000"/>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l">
              <a:lnSpc>
                <a:spcPct val="200000"/>
              </a:lnSpc>
              <a:spcBef>
                <a:spcPts val="600"/>
              </a:spcBef>
            </a:pPr>
            <a:r>
              <a:rPr lang="en-US" sz="1600" b="0" i="0" dirty="0">
                <a:solidFill>
                  <a:srgbClr val="212121"/>
                </a:solidFill>
                <a:effectLst/>
                <a:latin typeface="Nunito" pitchFamily="2" charset="0"/>
              </a:rPr>
              <a:t>The number of restaurants in New York is increasing day by day. Lots of students and busy professionals rely on those restaurants due to their hectic lifestyles. Online food delivery service is a great option for them. It provides them with good food from their favorite restaurants. A food aggregator company, FoodHub, offers access to multiple restaurants through a single smartphone app.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3A152A5D-FD75-C770-9B04-0220D9D10B87}"/>
            </a:ext>
          </a:extLst>
        </p:cNvPr>
        <p:cNvGrpSpPr/>
        <p:nvPr/>
      </p:nvGrpSpPr>
      <p:grpSpPr>
        <a:xfrm>
          <a:off x="0" y="0"/>
          <a:ext cx="0" cy="0"/>
          <a:chOff x="0" y="0"/>
          <a:chExt cx="0" cy="0"/>
        </a:xfrm>
      </p:grpSpPr>
      <p:sp>
        <p:nvSpPr>
          <p:cNvPr id="124" name="Google Shape;124;p26">
            <a:extLst>
              <a:ext uri="{FF2B5EF4-FFF2-40B4-BE49-F238E27FC236}">
                <a16:creationId xmlns:a16="http://schemas.microsoft.com/office/drawing/2014/main" id="{9656BE43-299A-617A-1054-A403BE11D724}"/>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Business Problem Solution Approach – The FoodHub App</a:t>
            </a:r>
            <a:endParaRPr dirty="0">
              <a:solidFill>
                <a:srgbClr val="000000"/>
              </a:solidFill>
            </a:endParaRPr>
          </a:p>
        </p:txBody>
      </p:sp>
      <p:sp>
        <p:nvSpPr>
          <p:cNvPr id="125" name="Google Shape;125;p26">
            <a:extLst>
              <a:ext uri="{FF2B5EF4-FFF2-40B4-BE49-F238E27FC236}">
                <a16:creationId xmlns:a16="http://schemas.microsoft.com/office/drawing/2014/main" id="{A76F385F-D006-DD6A-0C9B-81886B0F4963}"/>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l"/>
            <a:r>
              <a:rPr lang="en-US" sz="1600" b="0" i="0" dirty="0">
                <a:solidFill>
                  <a:srgbClr val="212121"/>
                </a:solidFill>
                <a:effectLst/>
                <a:latin typeface="Nunito" pitchFamily="2" charset="0"/>
              </a:rPr>
              <a:t>The app allows the restaurants to receive a direct online order from a customer. </a:t>
            </a:r>
          </a:p>
          <a:p>
            <a:pPr algn="l"/>
            <a:r>
              <a:rPr lang="en-US" sz="1600" b="0" i="0" dirty="0">
                <a:solidFill>
                  <a:srgbClr val="212121"/>
                </a:solidFill>
                <a:effectLst/>
                <a:latin typeface="Nunito" pitchFamily="2" charset="0"/>
              </a:rPr>
              <a:t>The app assigns a delivery person from the company to pick up the order after it is confirmed by the restaurant. </a:t>
            </a:r>
          </a:p>
          <a:p>
            <a:pPr algn="l"/>
            <a:r>
              <a:rPr lang="en-US" sz="1600" b="0" i="0" dirty="0">
                <a:solidFill>
                  <a:srgbClr val="212121"/>
                </a:solidFill>
                <a:effectLst/>
                <a:latin typeface="Nunito" pitchFamily="2" charset="0"/>
              </a:rPr>
              <a:t>The delivery person then uses the </a:t>
            </a:r>
            <a:r>
              <a:rPr lang="en-US" sz="1600" dirty="0">
                <a:solidFill>
                  <a:srgbClr val="212121"/>
                </a:solidFill>
                <a:latin typeface="Nunito" pitchFamily="2" charset="0"/>
              </a:rPr>
              <a:t>FoodHub App </a:t>
            </a:r>
            <a:r>
              <a:rPr lang="en-US" sz="1600" b="0" i="0" dirty="0">
                <a:solidFill>
                  <a:srgbClr val="212121"/>
                </a:solidFill>
                <a:effectLst/>
                <a:latin typeface="Nunito" pitchFamily="2" charset="0"/>
              </a:rPr>
              <a:t>map to reach the restaurant and waits for the food package. </a:t>
            </a:r>
          </a:p>
          <a:p>
            <a:pPr algn="l"/>
            <a:r>
              <a:rPr lang="en-US" sz="1600" b="0" i="0" dirty="0">
                <a:solidFill>
                  <a:srgbClr val="212121"/>
                </a:solidFill>
                <a:effectLst/>
                <a:latin typeface="Nunito" pitchFamily="2" charset="0"/>
              </a:rPr>
              <a:t>Once the food package is handed over to the delivery person, </a:t>
            </a:r>
            <a:r>
              <a:rPr lang="en-US" sz="1600" dirty="0">
                <a:solidFill>
                  <a:srgbClr val="212121"/>
                </a:solidFill>
                <a:latin typeface="Nunito" pitchFamily="2" charset="0"/>
              </a:rPr>
              <a:t>they</a:t>
            </a:r>
            <a:r>
              <a:rPr lang="en-US" sz="1600" b="0" i="0" dirty="0">
                <a:solidFill>
                  <a:srgbClr val="212121"/>
                </a:solidFill>
                <a:effectLst/>
                <a:latin typeface="Nunito" pitchFamily="2" charset="0"/>
              </a:rPr>
              <a:t> confirm the pick-up in the app and travel to the customer's location to deliver the food. </a:t>
            </a:r>
          </a:p>
          <a:p>
            <a:pPr algn="l"/>
            <a:r>
              <a:rPr lang="en-US" sz="1600" b="0" i="0" dirty="0">
                <a:solidFill>
                  <a:srgbClr val="212121"/>
                </a:solidFill>
                <a:effectLst/>
                <a:latin typeface="Nunito" pitchFamily="2" charset="0"/>
              </a:rPr>
              <a:t>The delivery person confirms the drop-off in the app after delivering the food package to the customer. </a:t>
            </a:r>
          </a:p>
          <a:p>
            <a:pPr algn="l"/>
            <a:r>
              <a:rPr lang="en-US" sz="1600" b="0" i="0" dirty="0">
                <a:solidFill>
                  <a:srgbClr val="212121"/>
                </a:solidFill>
                <a:effectLst/>
                <a:latin typeface="Nunito" pitchFamily="2" charset="0"/>
              </a:rPr>
              <a:t>The customer can rate the order in the app. </a:t>
            </a:r>
          </a:p>
          <a:p>
            <a:pPr algn="l"/>
            <a:r>
              <a:rPr lang="en-US" sz="1600" b="0" i="0" dirty="0">
                <a:solidFill>
                  <a:srgbClr val="212121"/>
                </a:solidFill>
                <a:effectLst/>
                <a:latin typeface="Nunito" pitchFamily="2" charset="0"/>
              </a:rPr>
              <a:t>The food aggregator earns money by collecting a fixed margin of the delivery order from the restaurants.</a:t>
            </a:r>
          </a:p>
          <a:p>
            <a:pPr marL="0" lvl="0" indent="0" algn="l" rtl="0">
              <a:lnSpc>
                <a:spcPct val="115000"/>
              </a:lnSpc>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333006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BE4D2318-7A6C-FF76-AEC7-AE730503D961}"/>
            </a:ext>
          </a:extLst>
        </p:cNvPr>
        <p:cNvGrpSpPr/>
        <p:nvPr/>
      </p:nvGrpSpPr>
      <p:grpSpPr>
        <a:xfrm>
          <a:off x="0" y="0"/>
          <a:ext cx="0" cy="0"/>
          <a:chOff x="0" y="0"/>
          <a:chExt cx="0" cy="0"/>
        </a:xfrm>
      </p:grpSpPr>
      <p:sp>
        <p:nvSpPr>
          <p:cNvPr id="124" name="Google Shape;124;p26">
            <a:extLst>
              <a:ext uri="{FF2B5EF4-FFF2-40B4-BE49-F238E27FC236}">
                <a16:creationId xmlns:a16="http://schemas.microsoft.com/office/drawing/2014/main" id="{029FB489-1C70-5CF5-AC06-B9AD91F32819}"/>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Business Problem Solution Approach – FoodHub App, </a:t>
            </a:r>
            <a:r>
              <a:rPr lang="en" i="1" dirty="0">
                <a:solidFill>
                  <a:srgbClr val="000000"/>
                </a:solidFill>
              </a:rPr>
              <a:t>cont.</a:t>
            </a:r>
            <a:endParaRPr i="1" dirty="0">
              <a:solidFill>
                <a:srgbClr val="000000"/>
              </a:solidFill>
            </a:endParaRPr>
          </a:p>
        </p:txBody>
      </p:sp>
      <p:sp>
        <p:nvSpPr>
          <p:cNvPr id="125" name="Google Shape;125;p26">
            <a:extLst>
              <a:ext uri="{FF2B5EF4-FFF2-40B4-BE49-F238E27FC236}">
                <a16:creationId xmlns:a16="http://schemas.microsoft.com/office/drawing/2014/main" id="{15160A9D-9D52-DF6F-53D8-21F172787254}"/>
              </a:ext>
            </a:extLst>
          </p:cNvPr>
          <p:cNvSpPr txBox="1">
            <a:spLocks noGrp="1"/>
          </p:cNvSpPr>
          <p:nvPr>
            <p:ph type="body" idx="1"/>
          </p:nvPr>
        </p:nvSpPr>
        <p:spPr>
          <a:xfrm>
            <a:off x="202550" y="861975"/>
            <a:ext cx="8629800" cy="4085410"/>
          </a:xfrm>
          <a:prstGeom prst="rect">
            <a:avLst/>
          </a:prstGeom>
          <a:noFill/>
          <a:ln>
            <a:noFill/>
          </a:ln>
        </p:spPr>
        <p:txBody>
          <a:bodyPr spcFirstLastPara="1" wrap="square" lIns="91425" tIns="91425" rIns="91425" bIns="91425" anchor="t" anchorCtr="0">
            <a:noAutofit/>
          </a:bodyPr>
          <a:lstStyle/>
          <a:p>
            <a:pPr marL="133350" indent="0" algn="l">
              <a:buNone/>
            </a:pPr>
            <a:r>
              <a:rPr lang="en-US" b="1" i="1" dirty="0">
                <a:solidFill>
                  <a:srgbClr val="212121"/>
                </a:solidFill>
                <a:effectLst/>
                <a:latin typeface="Nunito" pitchFamily="2" charset="0"/>
              </a:rPr>
              <a:t>Objective</a:t>
            </a:r>
          </a:p>
          <a:p>
            <a:pPr algn="l">
              <a:lnSpc>
                <a:spcPct val="200000"/>
              </a:lnSpc>
            </a:pPr>
            <a:r>
              <a:rPr lang="en-US" sz="1600" b="0" i="0" dirty="0">
                <a:solidFill>
                  <a:srgbClr val="212121"/>
                </a:solidFill>
                <a:effectLst/>
                <a:latin typeface="Nunito" pitchFamily="2" charset="0"/>
              </a:rPr>
              <a:t>The food aggregator company has stored the data of the different orders made by the registered customers in their online portal. They want to analyze the data to get a fair idea about the demand of different restaurants which will help them in enhancing their customer experience. As a Data Scientist at FoodHub, the FoodHub Data Science team has shared some of the key questions that need to be answered. The </a:t>
            </a:r>
            <a:r>
              <a:rPr lang="en-US" sz="1600" dirty="0">
                <a:solidFill>
                  <a:srgbClr val="212121"/>
                </a:solidFill>
                <a:latin typeface="Nunito" pitchFamily="2" charset="0"/>
              </a:rPr>
              <a:t>objective is to p</a:t>
            </a:r>
            <a:r>
              <a:rPr lang="en-US" sz="1600" b="0" i="0" dirty="0">
                <a:solidFill>
                  <a:srgbClr val="212121"/>
                </a:solidFill>
                <a:effectLst/>
                <a:latin typeface="Nunito" pitchFamily="2" charset="0"/>
              </a:rPr>
              <a:t>erform data analysis to find answers to these questions that will help the company to improve the business and grow revenue.</a:t>
            </a:r>
            <a:endParaRPr lang="en" sz="1600" b="1" i="1" dirty="0">
              <a:solidFill>
                <a:srgbClr val="000000"/>
              </a:solidFill>
            </a:endParaRPr>
          </a:p>
        </p:txBody>
      </p:sp>
    </p:spTree>
    <p:extLst>
      <p:ext uri="{BB962C8B-B14F-4D97-AF65-F5344CB8AC3E}">
        <p14:creationId xmlns:p14="http://schemas.microsoft.com/office/powerpoint/2010/main" val="358109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31" name="Google Shape;131;p2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600"/>
              </a:spcAft>
              <a:buClr>
                <a:srgbClr val="000000"/>
              </a:buClr>
              <a:buSzPts val="1400"/>
              <a:buChar char="●"/>
            </a:pPr>
            <a:r>
              <a:rPr lang="en-US" sz="1600" dirty="0">
                <a:solidFill>
                  <a:srgbClr val="000000"/>
                </a:solidFill>
              </a:rPr>
              <a:t>The food aggregator company has stored the data of the different orders made by the registered customers in their online portal. They want to analyze the data to get a fair idea about the demand of different restaurants which will help them in enhancing their customer experience. Suppose you are a Data Scientist at FoodHub and the Data Science team has shared some of the key questions that need to be answered. Perform the data analysis to find answers to these questions that will help the company to improve the business.</a:t>
            </a: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18626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Overview – Data Description</a:t>
            </a:r>
            <a:endParaRPr dirty="0">
              <a:solidFill>
                <a:srgbClr val="000000"/>
              </a:solidFill>
            </a:endParaRPr>
          </a:p>
        </p:txBody>
      </p:sp>
      <p:sp>
        <p:nvSpPr>
          <p:cNvPr id="131" name="Google Shape;131;p27"/>
          <p:cNvSpPr txBox="1">
            <a:spLocks noGrp="1"/>
          </p:cNvSpPr>
          <p:nvPr>
            <p:ph type="body" idx="1"/>
          </p:nvPr>
        </p:nvSpPr>
        <p:spPr>
          <a:xfrm>
            <a:off x="202550" y="720658"/>
            <a:ext cx="8629800" cy="3992246"/>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The data contains the different data related to a food order. The detailed data dictionary is given below.</a:t>
            </a:r>
          </a:p>
          <a:p>
            <a:pPr lvl="1" indent="-317500">
              <a:lnSpc>
                <a:spcPct val="100000"/>
              </a:lnSpc>
              <a:spcBef>
                <a:spcPts val="600"/>
              </a:spcBef>
              <a:buClr>
                <a:srgbClr val="000000"/>
              </a:buClr>
              <a:buSzPts val="1400"/>
              <a:buFont typeface="Courier New" panose="02070309020205020404" pitchFamily="49" charset="0"/>
              <a:buChar char="o"/>
            </a:pPr>
            <a:r>
              <a:rPr lang="en-US" sz="1200" dirty="0">
                <a:solidFill>
                  <a:srgbClr val="000000"/>
                </a:solidFill>
              </a:rPr>
              <a:t>order_id: Unique ID of the order</a:t>
            </a:r>
          </a:p>
          <a:p>
            <a:pPr lvl="1" indent="-317500">
              <a:lnSpc>
                <a:spcPct val="100000"/>
              </a:lnSpc>
              <a:spcBef>
                <a:spcPts val="600"/>
              </a:spcBef>
              <a:buClr>
                <a:srgbClr val="000000"/>
              </a:buClr>
              <a:buSzPts val="1400"/>
              <a:buFont typeface="Courier New" panose="02070309020205020404" pitchFamily="49" charset="0"/>
              <a:buChar char="o"/>
            </a:pPr>
            <a:r>
              <a:rPr lang="en-US" sz="1200" dirty="0">
                <a:solidFill>
                  <a:srgbClr val="000000"/>
                </a:solidFill>
              </a:rPr>
              <a:t>customer_id: ID of the customer who ordered the food</a:t>
            </a:r>
          </a:p>
          <a:p>
            <a:pPr lvl="1" indent="-317500">
              <a:lnSpc>
                <a:spcPct val="100000"/>
              </a:lnSpc>
              <a:spcBef>
                <a:spcPts val="600"/>
              </a:spcBef>
              <a:buClr>
                <a:srgbClr val="000000"/>
              </a:buClr>
              <a:buSzPts val="1400"/>
              <a:buFont typeface="Courier New" panose="02070309020205020404" pitchFamily="49" charset="0"/>
              <a:buChar char="o"/>
            </a:pPr>
            <a:r>
              <a:rPr lang="en-US" sz="1200" dirty="0">
                <a:solidFill>
                  <a:srgbClr val="000000"/>
                </a:solidFill>
              </a:rPr>
              <a:t>restaurant_name: Name of the restaurant</a:t>
            </a:r>
          </a:p>
          <a:p>
            <a:pPr lvl="1" indent="-317500">
              <a:lnSpc>
                <a:spcPct val="100000"/>
              </a:lnSpc>
              <a:spcBef>
                <a:spcPts val="600"/>
              </a:spcBef>
              <a:buClr>
                <a:srgbClr val="000000"/>
              </a:buClr>
              <a:buSzPts val="1400"/>
              <a:buFont typeface="Courier New" panose="02070309020205020404" pitchFamily="49" charset="0"/>
              <a:buChar char="o"/>
            </a:pPr>
            <a:r>
              <a:rPr lang="en-US" sz="1200" dirty="0">
                <a:solidFill>
                  <a:srgbClr val="000000"/>
                </a:solidFill>
              </a:rPr>
              <a:t>cuisine_type: Cuisine ordered by the customer</a:t>
            </a:r>
          </a:p>
          <a:p>
            <a:pPr lvl="1" indent="-317500">
              <a:lnSpc>
                <a:spcPct val="100000"/>
              </a:lnSpc>
              <a:spcBef>
                <a:spcPts val="600"/>
              </a:spcBef>
              <a:buClr>
                <a:srgbClr val="000000"/>
              </a:buClr>
              <a:buSzPts val="1400"/>
              <a:buFont typeface="Courier New" panose="02070309020205020404" pitchFamily="49" charset="0"/>
              <a:buChar char="o"/>
            </a:pPr>
            <a:r>
              <a:rPr lang="en-US" sz="1200" dirty="0">
                <a:solidFill>
                  <a:srgbClr val="000000"/>
                </a:solidFill>
              </a:rPr>
              <a:t>cost_of_the_order: Cost of the order</a:t>
            </a:r>
          </a:p>
          <a:p>
            <a:pPr lvl="1" indent="-317500">
              <a:lnSpc>
                <a:spcPct val="100000"/>
              </a:lnSpc>
              <a:spcBef>
                <a:spcPts val="600"/>
              </a:spcBef>
              <a:buClr>
                <a:srgbClr val="000000"/>
              </a:buClr>
              <a:buSzPts val="1400"/>
              <a:buFont typeface="Courier New" panose="02070309020205020404" pitchFamily="49" charset="0"/>
              <a:buChar char="o"/>
            </a:pPr>
            <a:r>
              <a:rPr lang="en-US" sz="1200" dirty="0">
                <a:solidFill>
                  <a:srgbClr val="000000"/>
                </a:solidFill>
              </a:rPr>
              <a:t>day_of_the_week: Indicates whether the order is placed on a weekday or weekend (The weekday is from Monday to Friday and the weekend is Saturday and Sunday)</a:t>
            </a:r>
          </a:p>
          <a:p>
            <a:pPr lvl="1" indent="-317500">
              <a:lnSpc>
                <a:spcPct val="100000"/>
              </a:lnSpc>
              <a:spcBef>
                <a:spcPts val="600"/>
              </a:spcBef>
              <a:buClr>
                <a:srgbClr val="000000"/>
              </a:buClr>
              <a:buSzPts val="1400"/>
              <a:buFont typeface="Courier New" panose="02070309020205020404" pitchFamily="49" charset="0"/>
              <a:buChar char="o"/>
            </a:pPr>
            <a:r>
              <a:rPr lang="en-US" sz="1200" dirty="0">
                <a:solidFill>
                  <a:srgbClr val="000000"/>
                </a:solidFill>
              </a:rPr>
              <a:t>rating: Rating given by the customer out of 5</a:t>
            </a:r>
          </a:p>
          <a:p>
            <a:pPr lvl="1" indent="-317500">
              <a:lnSpc>
                <a:spcPct val="100000"/>
              </a:lnSpc>
              <a:spcBef>
                <a:spcPts val="600"/>
              </a:spcBef>
              <a:buClr>
                <a:srgbClr val="000000"/>
              </a:buClr>
              <a:buSzPts val="1400"/>
              <a:buFont typeface="Courier New" panose="02070309020205020404" pitchFamily="49" charset="0"/>
              <a:buChar char="o"/>
            </a:pPr>
            <a:r>
              <a:rPr lang="en-US" sz="1200" dirty="0">
                <a:solidFill>
                  <a:srgbClr val="000000"/>
                </a:solidFill>
              </a:rPr>
              <a:t>food_preparation_time: Time (in minutes) taken by the restaurant to prepare the food. This is calculated by taking the difference between the timestamps of the restaurant's order confirmation and the delivery person's pick-up confirmation.</a:t>
            </a:r>
          </a:p>
          <a:p>
            <a:pPr lvl="1" indent="-317500">
              <a:lnSpc>
                <a:spcPct val="100000"/>
              </a:lnSpc>
              <a:spcBef>
                <a:spcPts val="600"/>
              </a:spcBef>
              <a:buClr>
                <a:srgbClr val="000000"/>
              </a:buClr>
              <a:buSzPts val="1400"/>
              <a:buFont typeface="Courier New" panose="02070309020205020404" pitchFamily="49" charset="0"/>
              <a:buChar char="o"/>
            </a:pPr>
            <a:r>
              <a:rPr lang="en-US" sz="1200" dirty="0">
                <a:solidFill>
                  <a:srgbClr val="000000"/>
                </a:solidFill>
              </a:rPr>
              <a:t>delivery_time: Time (in minutes) taken by the delivery person to deliver the food package. This is calculated by taking the difference between the timestamps of the delivery person's pick-up confirmation and drop-off information</a:t>
            </a:r>
          </a:p>
          <a:p>
            <a:pPr marL="457200" lvl="0" indent="-317500" algn="l" rtl="0">
              <a:lnSpc>
                <a:spcPct val="115000"/>
              </a:lnSpc>
              <a:spcBef>
                <a:spcPts val="1000"/>
              </a:spcBef>
              <a:spcAft>
                <a:spcPts val="0"/>
              </a:spcAft>
              <a:buClr>
                <a:srgbClr val="000000"/>
              </a:buClr>
              <a:buSzPts val="1400"/>
              <a:buChar char="●"/>
            </a:pPr>
            <a:endParaRPr sz="14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420780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Overview: Answers to Questions 1-5</a:t>
            </a:r>
            <a:endParaRPr dirty="0">
              <a:solidFill>
                <a:srgbClr val="000000"/>
              </a:solidFill>
            </a:endParaRPr>
          </a:p>
        </p:txBody>
      </p:sp>
      <p:sp>
        <p:nvSpPr>
          <p:cNvPr id="131" name="Google Shape;131;p2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 </a:t>
            </a:r>
            <a:r>
              <a:rPr lang="en-US" sz="1600" dirty="0">
                <a:solidFill>
                  <a:srgbClr val="000000"/>
                </a:solidFill>
              </a:rPr>
              <a:t>How many rows and columns are present in the data?</a:t>
            </a:r>
            <a:endParaRPr sz="1600" dirty="0">
              <a:solidFill>
                <a:srgbClr val="000000"/>
              </a:solidFill>
            </a:endParaRPr>
          </a:p>
          <a:p>
            <a:pPr lvl="1" indent="-317500">
              <a:spcBef>
                <a:spcPts val="1000"/>
              </a:spcBef>
              <a:buClr>
                <a:srgbClr val="000000"/>
              </a:buClr>
              <a:buSzPts val="1400"/>
              <a:buChar char="●"/>
            </a:pPr>
            <a:r>
              <a:rPr lang="en-US" sz="1600" dirty="0">
                <a:solidFill>
                  <a:srgbClr val="000000"/>
                </a:solidFill>
              </a:rPr>
              <a:t>The Data Frame has 1898 rows and 9 columns</a:t>
            </a:r>
          </a:p>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2: </a:t>
            </a:r>
            <a:r>
              <a:rPr lang="en-US" sz="1600" dirty="0">
                <a:solidFill>
                  <a:srgbClr val="000000"/>
                </a:solidFill>
              </a:rPr>
              <a:t>What are the datatypes of the different columns in the dataset?</a:t>
            </a:r>
          </a:p>
          <a:p>
            <a:pPr lvl="1" indent="-317500">
              <a:spcBef>
                <a:spcPts val="1000"/>
              </a:spcBef>
              <a:buClr>
                <a:srgbClr val="000000"/>
              </a:buClr>
              <a:buSzPts val="1400"/>
              <a:buChar char="●"/>
            </a:pPr>
            <a:r>
              <a:rPr lang="en-US" sz="1600" dirty="0">
                <a:solidFill>
                  <a:srgbClr val="000000"/>
                </a:solidFill>
              </a:rPr>
              <a:t>The column datatypes are integer for </a:t>
            </a:r>
            <a:r>
              <a:rPr lang="en-US" sz="1600" b="1" dirty="0">
                <a:solidFill>
                  <a:srgbClr val="000000"/>
                </a:solidFill>
              </a:rPr>
              <a:t>4</a:t>
            </a:r>
            <a:r>
              <a:rPr lang="en-US" sz="1600" dirty="0">
                <a:solidFill>
                  <a:srgbClr val="000000"/>
                </a:solidFill>
              </a:rPr>
              <a:t> columns ('order_id', 'customer_id’, 'food_preparation_time', 'delivery_time’), floating-point for </a:t>
            </a:r>
            <a:r>
              <a:rPr lang="en-US" sz="1600" b="1" dirty="0">
                <a:solidFill>
                  <a:srgbClr val="000000"/>
                </a:solidFill>
              </a:rPr>
              <a:t>1</a:t>
            </a:r>
            <a:r>
              <a:rPr lang="en-US" sz="1600" dirty="0">
                <a:solidFill>
                  <a:srgbClr val="000000"/>
                </a:solidFill>
              </a:rPr>
              <a:t> columns ('cost_of_the_order’), and general object for </a:t>
            </a:r>
            <a:r>
              <a:rPr lang="en-US" sz="1600" b="1" dirty="0">
                <a:solidFill>
                  <a:srgbClr val="000000"/>
                </a:solidFill>
              </a:rPr>
              <a:t>4</a:t>
            </a:r>
            <a:r>
              <a:rPr lang="en-US" sz="1600" dirty="0">
                <a:solidFill>
                  <a:srgbClr val="000000"/>
                </a:solidFill>
              </a:rPr>
              <a:t> columns ('restaurant_name', 'cuisine_type', 'day_of_the_week', 'rating').</a:t>
            </a:r>
          </a:p>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3: </a:t>
            </a:r>
            <a:r>
              <a:rPr lang="en-US" sz="1600" dirty="0">
                <a:solidFill>
                  <a:srgbClr val="000000"/>
                </a:solidFill>
              </a:rPr>
              <a:t>Are there any missing values in the data? If yes, treat them using an appropriate method.</a:t>
            </a:r>
          </a:p>
          <a:p>
            <a:pPr lvl="1" indent="-317500">
              <a:spcBef>
                <a:spcPts val="1000"/>
              </a:spcBef>
              <a:buClr>
                <a:srgbClr val="000000"/>
              </a:buClr>
              <a:buSzPts val="1400"/>
              <a:buChar char="●"/>
            </a:pPr>
            <a:r>
              <a:rPr lang="en-US" sz="1600" dirty="0">
                <a:solidFill>
                  <a:srgbClr val="000000"/>
                </a:solidFill>
              </a:rPr>
              <a:t>There are no null values.</a:t>
            </a:r>
          </a:p>
          <a:p>
            <a:pPr marL="139700" lvl="0" indent="0" algn="l" rtl="0">
              <a:spcBef>
                <a:spcPts val="1000"/>
              </a:spcBef>
              <a:spcAft>
                <a:spcPts val="0"/>
              </a:spcAft>
              <a:buClr>
                <a:srgbClr val="000000"/>
              </a:buClr>
              <a:buSzPts val="1400"/>
              <a:buNone/>
            </a:pPr>
            <a:endParaRPr lang="en-US" sz="14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148290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3C4BAA0B-8527-4FB9-FC5A-BC2524435B36}"/>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DFBE2CDB-ED65-9925-6CD5-CD26A17F37FD}"/>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Overview: Answers to Questions 1-5</a:t>
            </a:r>
            <a:r>
              <a:rPr lang="en" i="1" dirty="0">
                <a:solidFill>
                  <a:srgbClr val="000000"/>
                </a:solidFill>
              </a:rPr>
              <a:t>, continued</a:t>
            </a:r>
            <a:endParaRPr dirty="0">
              <a:solidFill>
                <a:srgbClr val="000000"/>
              </a:solidFill>
            </a:endParaRPr>
          </a:p>
        </p:txBody>
      </p:sp>
      <p:sp>
        <p:nvSpPr>
          <p:cNvPr id="131" name="Google Shape;131;p27">
            <a:extLst>
              <a:ext uri="{FF2B5EF4-FFF2-40B4-BE49-F238E27FC236}">
                <a16:creationId xmlns:a16="http://schemas.microsoft.com/office/drawing/2014/main" id="{70DAB436-5430-8212-AFA4-4B2206D89F0F}"/>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4: </a:t>
            </a:r>
            <a:r>
              <a:rPr lang="en-US" sz="1600" dirty="0">
                <a:solidFill>
                  <a:srgbClr val="000000"/>
                </a:solidFill>
              </a:rPr>
              <a:t>What is the minimum, average, and maximum time it takes for food to be prepared once an order is placed?</a:t>
            </a:r>
          </a:p>
          <a:p>
            <a:pPr lvl="1" indent="-317500">
              <a:spcBef>
                <a:spcPts val="1000"/>
              </a:spcBef>
              <a:buClr>
                <a:srgbClr val="000000"/>
              </a:buClr>
              <a:buSzPts val="1400"/>
              <a:buChar char="●"/>
            </a:pPr>
            <a:r>
              <a:rPr lang="en-US" sz="1600" dirty="0">
                <a:solidFill>
                  <a:srgbClr val="000000"/>
                </a:solidFill>
              </a:rPr>
              <a:t>Minimum: 20.00, Average: 27.37, Maximum: 35.00</a:t>
            </a:r>
          </a:p>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5: </a:t>
            </a:r>
            <a:r>
              <a:rPr lang="en-US" sz="1600" dirty="0">
                <a:solidFill>
                  <a:srgbClr val="000000"/>
                </a:solidFill>
              </a:rPr>
              <a:t>How many orders are not rated?</a:t>
            </a:r>
          </a:p>
          <a:p>
            <a:pPr lvl="1" indent="-317500">
              <a:spcBef>
                <a:spcPts val="1000"/>
              </a:spcBef>
              <a:buClr>
                <a:srgbClr val="000000"/>
              </a:buClr>
              <a:buSzPts val="1400"/>
              <a:buChar char="●"/>
            </a:pPr>
            <a:r>
              <a:rPr lang="en-US" sz="1600" dirty="0">
                <a:solidFill>
                  <a:srgbClr val="000000"/>
                </a:solidFill>
              </a:rPr>
              <a:t>736 orders not rated</a:t>
            </a: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28212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B90CDB06-BEBB-FDEF-0BD5-43A212FD1F22}"/>
            </a:ext>
          </a:extLst>
        </p:cNvPr>
        <p:cNvGrpSpPr/>
        <p:nvPr/>
      </p:nvGrpSpPr>
      <p:grpSpPr>
        <a:xfrm>
          <a:off x="0" y="0"/>
          <a:ext cx="0" cy="0"/>
          <a:chOff x="0" y="0"/>
          <a:chExt cx="0" cy="0"/>
        </a:xfrm>
      </p:grpSpPr>
      <p:sp>
        <p:nvSpPr>
          <p:cNvPr id="136" name="Google Shape;136;p28">
            <a:extLst>
              <a:ext uri="{FF2B5EF4-FFF2-40B4-BE49-F238E27FC236}">
                <a16:creationId xmlns:a16="http://schemas.microsoft.com/office/drawing/2014/main" id="{2EE1104D-57C6-7D20-16FE-BAA613BFD31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37" name="Google Shape;137;p28">
            <a:extLst>
              <a:ext uri="{FF2B5EF4-FFF2-40B4-BE49-F238E27FC236}">
                <a16:creationId xmlns:a16="http://schemas.microsoft.com/office/drawing/2014/main" id="{2923CE66-509A-27C0-3DFD-ADDA88977810}"/>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Please mention regarding univariate analysis for all columns</a:t>
            </a:r>
            <a:endParaRPr sz="1400" dirty="0">
              <a:solidFill>
                <a:srgbClr val="000000"/>
              </a:solidFill>
            </a:endParaRPr>
          </a:p>
          <a:p>
            <a:pPr marL="457200" lvl="0" indent="-317500" algn="l" rtl="0">
              <a:spcBef>
                <a:spcPts val="1000"/>
              </a:spcBef>
              <a:spcAft>
                <a:spcPts val="0"/>
              </a:spcAft>
              <a:buClr>
                <a:srgbClr val="000000"/>
              </a:buClr>
              <a:buSzPts val="1400"/>
              <a:buChar char="●"/>
            </a:pPr>
            <a:r>
              <a:rPr lang="en" sz="1400" dirty="0">
                <a:solidFill>
                  <a:srgbClr val="000000"/>
                </a:solidFill>
              </a:rPr>
              <a:t>Please add answers for all question from 6 till 11</a:t>
            </a:r>
            <a:endParaRPr sz="14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241408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Answers to Questions 6-11</a:t>
            </a:r>
            <a:endParaRPr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D54ED257-98FD-2A39-6DFB-FDD3C3FC24FE}"/>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2FECD967-997C-B363-4D4B-9B15D3CE6FE9}"/>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Answers to Questions 6-11</a:t>
            </a:r>
            <a:endParaRPr dirty="0">
              <a:solidFill>
                <a:srgbClr val="000000"/>
              </a:solidFill>
            </a:endParaRPr>
          </a:p>
        </p:txBody>
      </p:sp>
      <p:sp>
        <p:nvSpPr>
          <p:cNvPr id="131" name="Google Shape;131;p27">
            <a:extLst>
              <a:ext uri="{FF2B5EF4-FFF2-40B4-BE49-F238E27FC236}">
                <a16:creationId xmlns:a16="http://schemas.microsoft.com/office/drawing/2014/main" id="{629DC634-F95D-AFAB-429E-92A2BFBC939C}"/>
              </a:ext>
            </a:extLst>
          </p:cNvPr>
          <p:cNvSpPr txBox="1">
            <a:spLocks noGrp="1"/>
          </p:cNvSpPr>
          <p:nvPr>
            <p:ph type="body" idx="1"/>
          </p:nvPr>
        </p:nvSpPr>
        <p:spPr>
          <a:xfrm>
            <a:off x="202550" y="861974"/>
            <a:ext cx="8629800" cy="4104661"/>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6: </a:t>
            </a:r>
            <a:r>
              <a:rPr lang="en-US" sz="1600" dirty="0">
                <a:solidFill>
                  <a:srgbClr val="000000"/>
                </a:solidFill>
              </a:rPr>
              <a:t>Explore all the variables and provide observations on their distributions. (Generally, histograms, boxplots, countplots, etc. are used for univariate exploration)</a:t>
            </a:r>
          </a:p>
          <a:p>
            <a:pPr lvl="1" indent="-317500">
              <a:spcBef>
                <a:spcPts val="1000"/>
              </a:spcBef>
              <a:buClr>
                <a:srgbClr val="000000"/>
              </a:buClr>
              <a:buSzPts val="1400"/>
              <a:buChar char="●"/>
            </a:pPr>
            <a:r>
              <a:rPr lang="en-US" sz="1600" dirty="0">
                <a:solidFill>
                  <a:srgbClr val="000000"/>
                </a:solidFill>
              </a:rPr>
              <a:t>There are 1898 unique orders indicating data is unique at order_id level.</a:t>
            </a:r>
          </a:p>
          <a:p>
            <a:pPr lvl="1" indent="-317500">
              <a:spcBef>
                <a:spcPts val="1000"/>
              </a:spcBef>
              <a:buClr>
                <a:srgbClr val="000000"/>
              </a:buClr>
              <a:buSzPts val="1400"/>
              <a:buChar char="●"/>
            </a:pPr>
            <a:r>
              <a:rPr lang="en-US" sz="1600" dirty="0">
                <a:solidFill>
                  <a:srgbClr val="000000"/>
                </a:solidFill>
              </a:rPr>
              <a:t>There are 1200 unique customers. </a:t>
            </a:r>
          </a:p>
          <a:p>
            <a:pPr lvl="1" indent="-317500">
              <a:spcBef>
                <a:spcPts val="1000"/>
              </a:spcBef>
              <a:buClr>
                <a:srgbClr val="000000"/>
              </a:buClr>
              <a:buSzPts val="1400"/>
              <a:buChar char="●"/>
            </a:pPr>
            <a:r>
              <a:rPr lang="en-US" sz="1600" dirty="0">
                <a:solidFill>
                  <a:srgbClr val="000000"/>
                </a:solidFill>
              </a:rPr>
              <a:t>Some unique customers place multiple orders.</a:t>
            </a:r>
          </a:p>
          <a:p>
            <a:pPr lvl="1" indent="-317500">
              <a:spcBef>
                <a:spcPts val="1000"/>
              </a:spcBef>
              <a:buClr>
                <a:srgbClr val="000000"/>
              </a:buClr>
              <a:buSzPts val="1400"/>
              <a:buChar char="●"/>
            </a:pPr>
            <a:r>
              <a:rPr lang="en-US" sz="1600" dirty="0">
                <a:solidFill>
                  <a:srgbClr val="000000"/>
                </a:solidFill>
              </a:rPr>
              <a:t>There are 14 unique cuisines.</a:t>
            </a:r>
          </a:p>
          <a:p>
            <a:pPr lvl="1" indent="-317500">
              <a:spcBef>
                <a:spcPts val="1000"/>
              </a:spcBef>
              <a:buClr>
                <a:srgbClr val="000000"/>
              </a:buClr>
              <a:buSzPts val="1400"/>
              <a:buChar char="●"/>
            </a:pPr>
            <a:r>
              <a:rPr lang="en-US" sz="1600" dirty="0">
                <a:solidFill>
                  <a:srgbClr val="000000"/>
                </a:solidFill>
              </a:rPr>
              <a:t>The cuisine type distribution is not equally distributed.</a:t>
            </a:r>
          </a:p>
          <a:p>
            <a:pPr lvl="1" indent="-317500">
              <a:spcBef>
                <a:spcPts val="1000"/>
              </a:spcBef>
              <a:buClr>
                <a:srgbClr val="000000"/>
              </a:buClr>
              <a:buSzPts val="1400"/>
              <a:buChar char="●"/>
            </a:pPr>
            <a:r>
              <a:rPr lang="en-US" sz="1600" dirty="0">
                <a:solidFill>
                  <a:srgbClr val="000000"/>
                </a:solidFill>
              </a:rPr>
              <a:t>The most frequent cuisine types are American, Japanese, and Italian, respectively.</a:t>
            </a:r>
          </a:p>
          <a:p>
            <a:pPr lvl="1" indent="-317500">
              <a:spcBef>
                <a:spcPts val="1000"/>
              </a:spcBef>
              <a:buClr>
                <a:srgbClr val="000000"/>
              </a:buClr>
              <a:buSzPts val="1400"/>
              <a:buChar char="●"/>
            </a:pPr>
            <a:r>
              <a:rPr lang="en-US" sz="1600" dirty="0">
                <a:solidFill>
                  <a:srgbClr val="000000"/>
                </a:solidFill>
              </a:rPr>
              <a:t>Vietnamese is the least popular cuisine that is ordered.</a:t>
            </a: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425339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600" dirty="0">
                <a:solidFill>
                  <a:srgbClr val="000000"/>
                </a:solidFill>
              </a:rPr>
              <a:t>Executive Summary – Conclusions/Actionable Insights</a:t>
            </a:r>
          </a:p>
          <a:p>
            <a:pPr marL="457200" lvl="0" indent="-317500" algn="l" rtl="0">
              <a:lnSpc>
                <a:spcPct val="115000"/>
              </a:lnSpc>
              <a:spcBef>
                <a:spcPts val="1000"/>
              </a:spcBef>
              <a:spcAft>
                <a:spcPts val="0"/>
              </a:spcAft>
              <a:buClr>
                <a:srgbClr val="000000"/>
              </a:buClr>
              <a:buSzPts val="1400"/>
              <a:buChar char="●"/>
            </a:pPr>
            <a:r>
              <a:rPr lang="en" sz="1600" dirty="0">
                <a:solidFill>
                  <a:srgbClr val="000000"/>
                </a:solidFill>
              </a:rPr>
              <a:t>Executive Summary – Recommendations</a:t>
            </a:r>
            <a:endParaRPr sz="16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600" dirty="0">
                <a:solidFill>
                  <a:srgbClr val="000000"/>
                </a:solidFill>
              </a:rPr>
              <a:t>Business Problem Overview</a:t>
            </a:r>
          </a:p>
          <a:p>
            <a:pPr indent="-317500">
              <a:spcBef>
                <a:spcPts val="1000"/>
              </a:spcBef>
              <a:buClr>
                <a:srgbClr val="000000"/>
              </a:buClr>
              <a:buSzPts val="1400"/>
            </a:pPr>
            <a:r>
              <a:rPr lang="en-US" sz="1600" dirty="0">
                <a:solidFill>
                  <a:srgbClr val="000000"/>
                </a:solidFill>
              </a:rPr>
              <a:t>Business Problem Solution Approach</a:t>
            </a:r>
            <a:endParaRPr sz="16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600" dirty="0">
                <a:solidFill>
                  <a:srgbClr val="000000"/>
                </a:solidFill>
              </a:rPr>
              <a:t>Data Overview</a:t>
            </a:r>
            <a:endParaRPr sz="16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600" dirty="0">
                <a:solidFill>
                  <a:srgbClr val="000000"/>
                </a:solidFill>
              </a:rPr>
              <a:t>EDA - Univariate Analysis</a:t>
            </a:r>
            <a:endParaRPr sz="16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600" dirty="0">
                <a:solidFill>
                  <a:srgbClr val="000000"/>
                </a:solidFill>
              </a:rPr>
              <a:t>EDA - Multivariate Analysis</a:t>
            </a:r>
            <a:endParaRPr sz="16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600" dirty="0">
                <a:solidFill>
                  <a:srgbClr val="000000"/>
                </a:solidFill>
              </a:rPr>
              <a:t>Appendix</a:t>
            </a:r>
            <a:endParaRPr sz="1600" dirty="0">
              <a:solidFill>
                <a:srgbClr val="000000"/>
              </a:solidFill>
            </a:endParaRPr>
          </a:p>
          <a:p>
            <a:pPr marL="0" lvl="0" indent="0" algn="l" rtl="0">
              <a:lnSpc>
                <a:spcPct val="115000"/>
              </a:lnSpc>
              <a:spcBef>
                <a:spcPts val="1000"/>
              </a:spcBef>
              <a:spcAft>
                <a:spcPts val="1000"/>
              </a:spcAft>
              <a:buNone/>
            </a:pPr>
            <a:endParaRPr sz="1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F16172C-4BAA-9D7A-F86D-C0749863C655}"/>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4D530B03-E9AD-6E86-9B67-6FF9C37F481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Answers to Questions 6-11,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8379F268-E4CA-E293-76FD-1592DED65AC2}"/>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6: </a:t>
            </a:r>
            <a:r>
              <a:rPr lang="en-US" sz="1600" dirty="0">
                <a:solidFill>
                  <a:srgbClr val="000000"/>
                </a:solidFill>
              </a:rPr>
              <a:t>Explore all the variables and provide observations on their distributions. (Generally, histograms, boxplots, countplots, etc. are used for univariate exploration)</a:t>
            </a:r>
          </a:p>
          <a:p>
            <a:pPr lvl="1" indent="-317500">
              <a:spcBef>
                <a:spcPts val="1000"/>
              </a:spcBef>
              <a:buClr>
                <a:srgbClr val="000000"/>
              </a:buClr>
              <a:buSzPts val="1400"/>
              <a:buChar char="●"/>
            </a:pPr>
            <a:r>
              <a:rPr lang="en-US" sz="1600" dirty="0">
                <a:solidFill>
                  <a:srgbClr val="000000"/>
                </a:solidFill>
              </a:rPr>
              <a:t>Customer ID 52832 ordered 13 times</a:t>
            </a:r>
          </a:p>
          <a:p>
            <a:pPr lvl="1" indent="-317500">
              <a:spcBef>
                <a:spcPts val="1000"/>
              </a:spcBef>
              <a:buClr>
                <a:srgbClr val="000000"/>
              </a:buClr>
              <a:buSzPts val="1400"/>
              <a:buChar char="●"/>
            </a:pPr>
            <a:r>
              <a:rPr lang="en-US" sz="1600" dirty="0">
                <a:solidFill>
                  <a:srgbClr val="000000"/>
                </a:solidFill>
              </a:rPr>
              <a:t>There are 178 unique restaurants.</a:t>
            </a:r>
          </a:p>
          <a:p>
            <a:pPr lvl="1" indent="-317500">
              <a:spcBef>
                <a:spcPts val="1000"/>
              </a:spcBef>
              <a:buClr>
                <a:srgbClr val="000000"/>
              </a:buClr>
              <a:buSzPts val="1400"/>
              <a:buChar char="●"/>
            </a:pPr>
            <a:r>
              <a:rPr lang="en-US" sz="1600" dirty="0">
                <a:solidFill>
                  <a:srgbClr val="000000"/>
                </a:solidFill>
              </a:rPr>
              <a:t>The restaurant with the most food orders is Shake Shack.</a:t>
            </a:r>
          </a:p>
          <a:p>
            <a:pPr lvl="1" indent="-317500">
              <a:spcBef>
                <a:spcPts val="1000"/>
              </a:spcBef>
              <a:buClr>
                <a:srgbClr val="000000"/>
              </a:buClr>
              <a:buSzPts val="1400"/>
              <a:buChar char="●"/>
            </a:pPr>
            <a:r>
              <a:rPr lang="en-US" sz="1600" dirty="0">
                <a:solidFill>
                  <a:srgbClr val="000000"/>
                </a:solidFill>
              </a:rPr>
              <a:t>The first and second highest order counts are for American cuisine at approximately 600 and Japanese at approximately 500.</a:t>
            </a:r>
          </a:p>
          <a:p>
            <a:pPr lvl="1" indent="-317500">
              <a:spcBef>
                <a:spcPts val="1000"/>
              </a:spcBef>
              <a:buClr>
                <a:srgbClr val="000000"/>
              </a:buClr>
              <a:buSzPts val="1400"/>
              <a:buChar char="●"/>
            </a:pPr>
            <a:r>
              <a:rPr lang="en-US" sz="1600" dirty="0">
                <a:solidFill>
                  <a:srgbClr val="000000"/>
                </a:solidFill>
              </a:rPr>
              <a:t>The average order cost is greater than the median cost indicating that the distribution for the cost of the order is right-skewed.</a:t>
            </a: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260335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36317C11-46B1-238D-0199-BE4883198352}"/>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E231024-37D9-B4DE-665C-63977F4967C5}"/>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Answers to Questions 6-11,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E9751B8-AB54-446E-7B4C-EE7C212000B8}"/>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6: </a:t>
            </a:r>
            <a:r>
              <a:rPr lang="en-US" sz="1600" dirty="0">
                <a:solidFill>
                  <a:srgbClr val="000000"/>
                </a:solidFill>
              </a:rPr>
              <a:t>Explore all the variables and provide observations on their distributions. (Generally, histograms, boxplots, countplots, etc. are used for univariate exploration)</a:t>
            </a:r>
          </a:p>
          <a:p>
            <a:pPr lvl="1" indent="-317500">
              <a:spcBef>
                <a:spcPts val="1000"/>
              </a:spcBef>
              <a:buClr>
                <a:srgbClr val="000000"/>
              </a:buClr>
              <a:buSzPts val="1400"/>
              <a:buChar char="●"/>
            </a:pPr>
            <a:r>
              <a:rPr lang="en-US" sz="1600" dirty="0">
                <a:solidFill>
                  <a:srgbClr val="000000"/>
                </a:solidFill>
              </a:rPr>
              <a:t>The distribution mode indicates that customers prefer to order food costing within the range of $10-$12.</a:t>
            </a:r>
          </a:p>
          <a:p>
            <a:pPr lvl="1" indent="-317500">
              <a:spcBef>
                <a:spcPts val="1000"/>
              </a:spcBef>
              <a:buClr>
                <a:srgbClr val="000000"/>
              </a:buClr>
              <a:buSzPts val="1400"/>
              <a:buChar char="●"/>
            </a:pPr>
            <a:r>
              <a:rPr lang="en-US" sz="1600" dirty="0">
                <a:solidFill>
                  <a:srgbClr val="000000"/>
                </a:solidFill>
              </a:rPr>
              <a:t>There are a few food orders priced greater than $30 which may indicate that this price is considered expensive or more costly. </a:t>
            </a:r>
          </a:p>
          <a:p>
            <a:pPr lvl="1" indent="-317500">
              <a:spcBef>
                <a:spcPts val="1000"/>
              </a:spcBef>
              <a:buClr>
                <a:srgbClr val="000000"/>
              </a:buClr>
              <a:buSzPts val="1400"/>
              <a:buChar char="●"/>
            </a:pPr>
            <a:r>
              <a:rPr lang="en-US" sz="1600" dirty="0">
                <a:solidFill>
                  <a:srgbClr val="000000"/>
                </a:solidFill>
              </a:rPr>
              <a:t>There is a higher volume of food orders over the weekend versus weekdays. </a:t>
            </a:r>
          </a:p>
          <a:p>
            <a:pPr lvl="1" indent="-317500">
              <a:spcBef>
                <a:spcPts val="1000"/>
              </a:spcBef>
              <a:buClr>
                <a:srgbClr val="000000"/>
              </a:buClr>
              <a:buSzPts val="1400"/>
              <a:buChar char="●"/>
            </a:pPr>
            <a:r>
              <a:rPr lang="en-US" sz="1600" dirty="0">
                <a:solidFill>
                  <a:srgbClr val="000000"/>
                </a:solidFill>
              </a:rPr>
              <a:t>Weekend orders are more than twice as much as Weekday orders. </a:t>
            </a:r>
          </a:p>
          <a:p>
            <a:pPr lvl="1" indent="-317500">
              <a:spcBef>
                <a:spcPts val="1000"/>
              </a:spcBef>
              <a:buClr>
                <a:srgbClr val="000000"/>
              </a:buClr>
              <a:buSzPts val="1400"/>
              <a:buChar char="●"/>
            </a:pPr>
            <a:endParaRPr lang="en-US" sz="1600" dirty="0">
              <a:solidFill>
                <a:srgbClr val="000000"/>
              </a:solidFill>
            </a:endParaRPr>
          </a:p>
          <a:p>
            <a:pPr marL="596900" lvl="1" indent="0">
              <a:spcBef>
                <a:spcPts val="1000"/>
              </a:spcBef>
              <a:buClr>
                <a:srgbClr val="000000"/>
              </a:buClr>
              <a:buSzPts val="1400"/>
              <a:buNone/>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58831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D54ED257-98FD-2A39-6DFB-FDD3C3FC24FE}"/>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2FECD967-997C-B363-4D4B-9B15D3CE6FE9}"/>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Answers to Questions 6-11, </a:t>
            </a:r>
            <a:r>
              <a:rPr lang="en" i="1" dirty="0">
                <a:solidFill>
                  <a:srgbClr val="000000"/>
                </a:solidFill>
              </a:rPr>
              <a:t>cont.</a:t>
            </a:r>
            <a:endParaRPr dirty="0">
              <a:solidFill>
                <a:srgbClr val="000000"/>
              </a:solidFill>
            </a:endParaRPr>
          </a:p>
        </p:txBody>
      </p:sp>
      <p:sp>
        <p:nvSpPr>
          <p:cNvPr id="131" name="Google Shape;131;p27">
            <a:extLst>
              <a:ext uri="{FF2B5EF4-FFF2-40B4-BE49-F238E27FC236}">
                <a16:creationId xmlns:a16="http://schemas.microsoft.com/office/drawing/2014/main" id="{629DC634-F95D-AFAB-429E-92A2BFBC939C}"/>
              </a:ext>
            </a:extLst>
          </p:cNvPr>
          <p:cNvSpPr txBox="1">
            <a:spLocks noGrp="1"/>
          </p:cNvSpPr>
          <p:nvPr>
            <p:ph type="body" idx="1"/>
          </p:nvPr>
        </p:nvSpPr>
        <p:spPr>
          <a:xfrm>
            <a:off x="202550" y="861974"/>
            <a:ext cx="8629800" cy="4104661"/>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6: </a:t>
            </a:r>
            <a:r>
              <a:rPr lang="en-US" sz="1600" dirty="0">
                <a:solidFill>
                  <a:srgbClr val="000000"/>
                </a:solidFill>
              </a:rPr>
              <a:t>Explore all the variables and provide observations on their distributions. (Generally, histograms, boxplots, countplots, etc. are used for univariate exploration)</a:t>
            </a:r>
          </a:p>
          <a:p>
            <a:pPr lvl="1" indent="-317500">
              <a:spcBef>
                <a:spcPts val="1000"/>
              </a:spcBef>
              <a:buClr>
                <a:srgbClr val="000000"/>
              </a:buClr>
              <a:buSzPts val="1400"/>
              <a:buChar char="●"/>
            </a:pPr>
            <a:r>
              <a:rPr lang="en-US" sz="1600" dirty="0">
                <a:solidFill>
                  <a:srgbClr val="000000"/>
                </a:solidFill>
              </a:rPr>
              <a:t>The top 3 restaurants that customers order food for delivery are Shake Shack, The Meatball Shop, and Blue Ribbon Sushi.</a:t>
            </a:r>
          </a:p>
          <a:p>
            <a:pPr lvl="1" indent="-317500">
              <a:spcBef>
                <a:spcPts val="1000"/>
              </a:spcBef>
              <a:buClr>
                <a:srgbClr val="000000"/>
              </a:buClr>
              <a:buSzPts val="1400"/>
              <a:buChar char="●"/>
            </a:pPr>
            <a:r>
              <a:rPr lang="en-US" sz="1600" dirty="0">
                <a:solidFill>
                  <a:srgbClr val="000000"/>
                </a:solidFill>
              </a:rPr>
              <a:t>For the ratings count, approximately750 customers did not rate their order, approximately 600 customers gave their orders a rating of 5, approximately 400 customers rated their orders a 4, and approximately 200 customers rated their orders a 3.</a:t>
            </a:r>
          </a:p>
          <a:p>
            <a:pPr lvl="1" indent="-317500">
              <a:spcBef>
                <a:spcPts val="1000"/>
              </a:spcBef>
              <a:buClr>
                <a:srgbClr val="000000"/>
              </a:buClr>
              <a:buSzPts val="1400"/>
              <a:buChar char="●"/>
            </a:pPr>
            <a:r>
              <a:rPr lang="en-US" sz="1600" dirty="0">
                <a:solidFill>
                  <a:srgbClr val="000000"/>
                </a:solidFill>
              </a:rPr>
              <a:t>There are more unrated delivery orders than rated but of then rated but of the rated, customers gave above average ratings of 4 and 5.</a:t>
            </a:r>
          </a:p>
          <a:p>
            <a:pPr marL="596900" lvl="1" indent="0">
              <a:spcBef>
                <a:spcPts val="1000"/>
              </a:spcBef>
              <a:buClr>
                <a:srgbClr val="000000"/>
              </a:buClr>
              <a:buSzPts val="1400"/>
              <a:buNone/>
            </a:pPr>
            <a:endParaRPr lang="en-US" sz="1600" dirty="0">
              <a:solidFill>
                <a:srgbClr val="000000"/>
              </a:solidFill>
            </a:endParaRPr>
          </a:p>
          <a:p>
            <a:pPr marL="596900" lvl="1" indent="0">
              <a:spcBef>
                <a:spcPts val="1000"/>
              </a:spcBef>
              <a:buClr>
                <a:srgbClr val="000000"/>
              </a:buClr>
              <a:buSzPts val="1400"/>
              <a:buNone/>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2971722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Answers to Questions 6-11,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7: </a:t>
            </a:r>
            <a:r>
              <a:rPr lang="en-US" sz="1600" dirty="0">
                <a:solidFill>
                  <a:srgbClr val="000000"/>
                </a:solidFill>
              </a:rPr>
              <a:t>Which are the top 5 restaurants in terms of the number of orders received?</a:t>
            </a:r>
          </a:p>
          <a:p>
            <a:pPr lvl="1" indent="-317500">
              <a:spcBef>
                <a:spcPts val="1000"/>
              </a:spcBef>
              <a:buClr>
                <a:srgbClr val="000000"/>
              </a:buClr>
              <a:buSzPts val="1400"/>
              <a:buChar char="●"/>
            </a:pPr>
            <a:r>
              <a:rPr lang="en-US" sz="1600" dirty="0">
                <a:solidFill>
                  <a:srgbClr val="000000"/>
                </a:solidFill>
              </a:rPr>
              <a:t>The top 5 popular restaurants that have received the highest number of orders are: Shake Shack,  with 219, The Meatball Shop with 132, Blue Ribbon Sushi with 119, Blue Ribbon Fried Chicken with 96, and Parm with 68.</a:t>
            </a:r>
          </a:p>
          <a:p>
            <a:pPr lvl="1" indent="-317500">
              <a:spcBef>
                <a:spcPts val="1000"/>
              </a:spcBef>
              <a:buClr>
                <a:srgbClr val="000000"/>
              </a:buClr>
              <a:buSzPts val="1400"/>
              <a:buFont typeface="Nunito"/>
              <a:buChar char="●"/>
            </a:pPr>
            <a:r>
              <a:rPr lang="en-US" sz="1600" dirty="0">
                <a:solidFill>
                  <a:srgbClr val="000000"/>
                </a:solidFill>
              </a:rPr>
              <a:t>Approximately 33% of the orders in the dataset are from these restaurants.</a:t>
            </a:r>
          </a:p>
          <a:p>
            <a:pPr marL="596900" lvl="1" indent="0">
              <a:spcBef>
                <a:spcPts val="1000"/>
              </a:spcBef>
              <a:buClr>
                <a:srgbClr val="000000"/>
              </a:buClr>
              <a:buSzPts val="1400"/>
              <a:buNone/>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3855573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Answers to Questions 6-11,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8: </a:t>
            </a:r>
            <a:r>
              <a:rPr lang="en-US" sz="1600" dirty="0">
                <a:solidFill>
                  <a:srgbClr val="000000"/>
                </a:solidFill>
              </a:rPr>
              <a:t>Which is the most popular cuisine on weekends?</a:t>
            </a:r>
          </a:p>
          <a:p>
            <a:pPr lvl="1" indent="-317500">
              <a:spcBef>
                <a:spcPts val="1000"/>
              </a:spcBef>
              <a:buClr>
                <a:srgbClr val="000000"/>
              </a:buClr>
              <a:buSzPts val="1400"/>
              <a:buChar char="●"/>
            </a:pPr>
            <a:r>
              <a:rPr lang="en-US" sz="1600" dirty="0">
                <a:solidFill>
                  <a:srgbClr val="000000"/>
                </a:solidFill>
              </a:rPr>
              <a:t>The most popular cuisine on the weekends is: American with 415 orders, Japanese with 335 orders, Italian with 207 orders, Chinese with 163 orders, and Mexican with 53 orders.</a:t>
            </a:r>
          </a:p>
          <a:p>
            <a:pPr marL="596900" lvl="1" indent="0">
              <a:spcBef>
                <a:spcPts val="1000"/>
              </a:spcBef>
              <a:buClr>
                <a:srgbClr val="000000"/>
              </a:buClr>
              <a:buSzPts val="1400"/>
              <a:buNone/>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863332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Answers to Questions 6-11,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9: </a:t>
            </a:r>
            <a:r>
              <a:rPr lang="en-US" sz="1600" dirty="0">
                <a:solidFill>
                  <a:srgbClr val="000000"/>
                </a:solidFill>
              </a:rPr>
              <a:t>What percentage of the orders cost more than $20?</a:t>
            </a:r>
          </a:p>
          <a:p>
            <a:pPr lvl="1" indent="-317500">
              <a:spcBef>
                <a:spcPts val="1000"/>
              </a:spcBef>
              <a:buClr>
                <a:srgbClr val="000000"/>
              </a:buClr>
              <a:buSzPts val="1400"/>
              <a:buChar char="●"/>
            </a:pPr>
            <a:r>
              <a:rPr lang="en-US" sz="1600" dirty="0">
                <a:solidFill>
                  <a:srgbClr val="000000"/>
                </a:solidFill>
              </a:rPr>
              <a:t>The percentage of orders that cost more than $20 is 29.24%.</a:t>
            </a: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3829638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Answers to Questions 6-11,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10: </a:t>
            </a:r>
            <a:r>
              <a:rPr lang="en-US" sz="1600" dirty="0">
                <a:solidFill>
                  <a:srgbClr val="000000"/>
                </a:solidFill>
              </a:rPr>
              <a:t>What is the mean order delivery time?</a:t>
            </a:r>
          </a:p>
          <a:p>
            <a:pPr lvl="1" indent="-317500">
              <a:spcBef>
                <a:spcPts val="1000"/>
              </a:spcBef>
              <a:buClr>
                <a:srgbClr val="000000"/>
              </a:buClr>
              <a:buSzPts val="1400"/>
              <a:buChar char="●"/>
            </a:pPr>
            <a:r>
              <a:rPr lang="en-US" sz="1600" dirty="0">
                <a:solidFill>
                  <a:srgbClr val="000000"/>
                </a:solidFill>
              </a:rPr>
              <a:t>The mean order delivery time is 24.16 minutes.</a:t>
            </a:r>
          </a:p>
          <a:p>
            <a:pPr lvl="1" indent="-317500">
              <a:spcBef>
                <a:spcPts val="1000"/>
              </a:spcBef>
              <a:buClr>
                <a:srgbClr val="000000"/>
              </a:buClr>
              <a:buSzPts val="1400"/>
              <a:buChar char="●"/>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181767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Answers to Questions 6-11,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11: </a:t>
            </a:r>
            <a:r>
              <a:rPr lang="en-US" sz="1600" dirty="0">
                <a:solidFill>
                  <a:srgbClr val="000000"/>
                </a:solidFill>
              </a:rPr>
              <a:t>The company has decided to give a 20% discount vouchers to the top 3 customers. What are the top 3 customer IDs and the number of orders these customers placed? </a:t>
            </a:r>
          </a:p>
          <a:p>
            <a:pPr lvl="1" indent="-317500">
              <a:spcBef>
                <a:spcPts val="1000"/>
              </a:spcBef>
              <a:buClr>
                <a:srgbClr val="000000"/>
              </a:buClr>
              <a:buSzPts val="1400"/>
              <a:buChar char="●"/>
            </a:pPr>
            <a:r>
              <a:rPr lang="en-US" sz="1600" dirty="0">
                <a:solidFill>
                  <a:srgbClr val="000000"/>
                </a:solidFill>
              </a:rPr>
              <a:t>The top 3 customers who placed the top 3 number of food orders identified by customer ID are: customer ID with 13 orders, customer ID with 10 orders, and customer ID with 9 orders.</a:t>
            </a:r>
          </a:p>
          <a:p>
            <a:pPr marL="596900" lvl="1" indent="0">
              <a:spcBef>
                <a:spcPts val="1000"/>
              </a:spcBef>
              <a:buClr>
                <a:srgbClr val="000000"/>
              </a:buClr>
              <a:buSzPts val="1400"/>
              <a:buNone/>
            </a:pPr>
            <a:endParaRPr lang="en-US" sz="1600" dirty="0">
              <a:solidFill>
                <a:srgbClr val="000000"/>
              </a:solidFill>
            </a:endParaRPr>
          </a:p>
          <a:p>
            <a:pPr lvl="1" indent="-317500">
              <a:spcBef>
                <a:spcPts val="1000"/>
              </a:spcBef>
              <a:buClr>
                <a:srgbClr val="000000"/>
              </a:buClr>
              <a:buSzPts val="1400"/>
              <a:buChar char="●"/>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2087034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a:t>
            </a:r>
            <a:endParaRPr dirty="0">
              <a:solidFill>
                <a:srgbClr val="000000"/>
              </a:solidFill>
            </a:endParaRPr>
          </a:p>
        </p:txBody>
      </p:sp>
      <p:sp>
        <p:nvSpPr>
          <p:cNvPr id="143" name="Google Shape;143;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Please mention regarding multivariate analysis between various columns</a:t>
            </a:r>
            <a:endParaRPr sz="1400" dirty="0">
              <a:solidFill>
                <a:srgbClr val="000000"/>
              </a:solidFill>
            </a:endParaRPr>
          </a:p>
          <a:p>
            <a:pPr marL="457200" lvl="0" indent="-317500" algn="l" rtl="0">
              <a:spcBef>
                <a:spcPts val="1000"/>
              </a:spcBef>
              <a:spcAft>
                <a:spcPts val="0"/>
              </a:spcAft>
              <a:buClr>
                <a:srgbClr val="000000"/>
              </a:buClr>
              <a:buSzPts val="1400"/>
              <a:buChar char="●"/>
            </a:pPr>
            <a:r>
              <a:rPr lang="en" sz="1400" dirty="0">
                <a:solidFill>
                  <a:srgbClr val="000000"/>
                </a:solidFill>
              </a:rPr>
              <a:t>Please add answers for all question from 12 till 16</a:t>
            </a:r>
            <a:endParaRPr sz="14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a:t>
            </a:r>
            <a:endParaRPr dirty="0">
              <a:solidFill>
                <a:srgbClr val="000000"/>
              </a:solidFill>
            </a:endParaRPr>
          </a:p>
        </p:txBody>
      </p:sp>
    </p:spTree>
    <p:extLst>
      <p:ext uri="{BB962C8B-B14F-4D97-AF65-F5344CB8AC3E}">
        <p14:creationId xmlns:p14="http://schemas.microsoft.com/office/powerpoint/2010/main" val="49711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Executive Summary </a:t>
            </a:r>
            <a:endParaRPr dirty="0">
              <a:solidFill>
                <a:srgbClr val="000000"/>
              </a:solidFill>
            </a:endParaRPr>
          </a:p>
        </p:txBody>
      </p:sp>
    </p:spTree>
    <p:extLst>
      <p:ext uri="{BB962C8B-B14F-4D97-AF65-F5344CB8AC3E}">
        <p14:creationId xmlns:p14="http://schemas.microsoft.com/office/powerpoint/2010/main" val="1249213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12: </a:t>
            </a:r>
            <a:r>
              <a:rPr lang="en-US" sz="1600" dirty="0">
                <a:solidFill>
                  <a:srgbClr val="000000"/>
                </a:solidFill>
              </a:rPr>
              <a:t>Perform a multivariate analysis to explore relationships between the important variables in the dataset.</a:t>
            </a:r>
          </a:p>
          <a:p>
            <a:pPr lvl="1" indent="-317500">
              <a:spcBef>
                <a:spcPts val="1000"/>
              </a:spcBef>
              <a:buClr>
                <a:srgbClr val="000000"/>
              </a:buClr>
              <a:buSzPts val="1400"/>
              <a:buChar char="●"/>
            </a:pPr>
            <a:r>
              <a:rPr lang="en-US" sz="1500" dirty="0">
                <a:solidFill>
                  <a:srgbClr val="000000"/>
                </a:solidFill>
              </a:rPr>
              <a:t>Shake Shack is the restaurant with the highest number of orders  generating the highest revenue of 3579.53 dollars.</a:t>
            </a:r>
          </a:p>
          <a:p>
            <a:pPr lvl="1" indent="-317500">
              <a:spcBef>
                <a:spcPts val="1000"/>
              </a:spcBef>
              <a:buClr>
                <a:srgbClr val="000000"/>
              </a:buClr>
              <a:buSzPts val="1400"/>
              <a:buChar char="●"/>
            </a:pPr>
            <a:r>
              <a:rPr lang="en-US" sz="1500" dirty="0">
                <a:solidFill>
                  <a:srgbClr val="000000"/>
                </a:solidFill>
              </a:rPr>
              <a:t>The 2nd and the 3rd highest revenue restaurants are The Meatball Shop &amp; Blue Ribbon Sushi.</a:t>
            </a:r>
          </a:p>
          <a:p>
            <a:pPr lvl="1" indent="-317500">
              <a:spcBef>
                <a:spcPts val="1000"/>
              </a:spcBef>
              <a:buClr>
                <a:srgbClr val="000000"/>
              </a:buClr>
              <a:buSzPts val="1400"/>
              <a:buChar char="●"/>
            </a:pPr>
            <a:r>
              <a:rPr lang="en-US" sz="1500" dirty="0">
                <a:solidFill>
                  <a:srgbClr val="000000"/>
                </a:solidFill>
              </a:rPr>
              <a:t>The 4th and 5th are Blue Ribbon Fried Chicken and Parm.</a:t>
            </a:r>
          </a:p>
          <a:p>
            <a:pPr lvl="1" indent="-317500">
              <a:spcBef>
                <a:spcPts val="1000"/>
              </a:spcBef>
              <a:buClr>
                <a:srgbClr val="000000"/>
              </a:buClr>
              <a:buSzPts val="1400"/>
              <a:buChar char="●"/>
            </a:pPr>
            <a:r>
              <a:rPr lang="en-US" sz="1500" dirty="0">
                <a:solidFill>
                  <a:srgbClr val="000000"/>
                </a:solidFill>
              </a:rPr>
              <a:t>14 restaurants are generating more than 500 dollars in revenue.</a:t>
            </a:r>
          </a:p>
          <a:p>
            <a:pPr lvl="1" indent="-317500">
              <a:spcBef>
                <a:spcPts val="1000"/>
              </a:spcBef>
              <a:buClr>
                <a:srgbClr val="000000"/>
              </a:buClr>
              <a:buSzPts val="1400"/>
              <a:buChar char="●"/>
            </a:pPr>
            <a:r>
              <a:rPr lang="en-US" sz="1500" dirty="0">
                <a:solidFill>
                  <a:srgbClr val="000000"/>
                </a:solidFill>
              </a:rPr>
              <a:t>Higher Ratings were for Delivery Times under 24 minutes and Lower Rating were for Delivery Times over 24 minutes.</a:t>
            </a:r>
          </a:p>
          <a:p>
            <a:pPr lvl="2" indent="-317500">
              <a:spcBef>
                <a:spcPts val="1000"/>
              </a:spcBef>
              <a:buClr>
                <a:srgbClr val="000000"/>
              </a:buClr>
              <a:buSzPts val="1400"/>
              <a:buChar char="●"/>
            </a:pPr>
            <a:r>
              <a:rPr lang="en-US" sz="1400" dirty="0">
                <a:solidFill>
                  <a:srgbClr val="000000"/>
                </a:solidFill>
              </a:rPr>
              <a:t>Suggests an inverse relationship between Ratings and Delivery times</a:t>
            </a:r>
          </a:p>
          <a:p>
            <a:pPr marL="596900" lvl="1" indent="0">
              <a:spcBef>
                <a:spcPts val="1000"/>
              </a:spcBef>
              <a:buClr>
                <a:srgbClr val="000000"/>
              </a:buClr>
              <a:buSzPts val="1400"/>
              <a:buNone/>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1398594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4"/>
            <a:ext cx="8629800" cy="4281525"/>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12: </a:t>
            </a:r>
            <a:r>
              <a:rPr lang="en-US" sz="1600" dirty="0">
                <a:solidFill>
                  <a:srgbClr val="000000"/>
                </a:solidFill>
              </a:rPr>
              <a:t>Perform a multivariate analysis to explore relationships between the important variables in the dataset.</a:t>
            </a:r>
          </a:p>
          <a:p>
            <a:pPr lvl="1" indent="-317500">
              <a:spcBef>
                <a:spcPts val="1000"/>
              </a:spcBef>
              <a:buClr>
                <a:srgbClr val="000000"/>
              </a:buClr>
              <a:buSzPts val="1400"/>
              <a:buChar char="●"/>
            </a:pPr>
            <a:r>
              <a:rPr lang="en-US" sz="1500" dirty="0">
                <a:solidFill>
                  <a:srgbClr val="000000"/>
                </a:solidFill>
              </a:rPr>
              <a:t>High-cost orders have been rated more frequent than Low-cost order.</a:t>
            </a:r>
          </a:p>
          <a:p>
            <a:pPr lvl="1" indent="-317500">
              <a:spcBef>
                <a:spcPts val="1000"/>
              </a:spcBef>
              <a:buClr>
                <a:srgbClr val="000000"/>
              </a:buClr>
              <a:buSzPts val="1400"/>
              <a:buChar char="●"/>
            </a:pPr>
            <a:r>
              <a:rPr lang="en-US" sz="1500" dirty="0">
                <a:solidFill>
                  <a:srgbClr val="000000"/>
                </a:solidFill>
              </a:rPr>
              <a:t>Low-cost orders have not been rated with the same frequency as high-cost orders.</a:t>
            </a:r>
          </a:p>
          <a:p>
            <a:pPr lvl="1" indent="-317500">
              <a:spcBef>
                <a:spcPts val="1000"/>
              </a:spcBef>
              <a:buClr>
                <a:srgbClr val="000000"/>
              </a:buClr>
              <a:buSzPts val="1400"/>
              <a:buChar char="●"/>
            </a:pPr>
            <a:r>
              <a:rPr lang="en-US" sz="1500" dirty="0">
                <a:solidFill>
                  <a:srgbClr val="000000"/>
                </a:solidFill>
              </a:rPr>
              <a:t>There is a slight difference in the model structure for Ratings versus food prep time from above and the time range is different as this model has the time range between 26.8 and 28 minutes.</a:t>
            </a:r>
          </a:p>
          <a:p>
            <a:pPr lvl="1" indent="-317500">
              <a:spcBef>
                <a:spcPts val="1000"/>
              </a:spcBef>
              <a:buClr>
                <a:srgbClr val="000000"/>
              </a:buClr>
              <a:buSzPts val="1400"/>
              <a:buChar char="●"/>
            </a:pPr>
            <a:r>
              <a:rPr lang="en-US" sz="1500" dirty="0">
                <a:solidFill>
                  <a:srgbClr val="000000"/>
                </a:solidFill>
              </a:rPr>
              <a:t>The lower food prep time has the highest rating.</a:t>
            </a:r>
          </a:p>
          <a:p>
            <a:pPr lvl="1" indent="-317500">
              <a:spcBef>
                <a:spcPts val="1000"/>
              </a:spcBef>
              <a:buClr>
                <a:srgbClr val="000000"/>
              </a:buClr>
              <a:buSzPts val="1400"/>
              <a:buChar char="●"/>
            </a:pPr>
            <a:r>
              <a:rPr lang="en-US" sz="1500" dirty="0">
                <a:solidFill>
                  <a:srgbClr val="000000"/>
                </a:solidFill>
              </a:rPr>
              <a:t>The higher food prep time of approximately 27.4 minutes has lower ratings that range for 3 and 4; This suggests an inverse relationship.</a:t>
            </a:r>
          </a:p>
          <a:p>
            <a:pPr lvl="1" indent="-317500">
              <a:spcBef>
                <a:spcPts val="1000"/>
              </a:spcBef>
              <a:buClr>
                <a:srgbClr val="000000"/>
              </a:buClr>
              <a:buSzPts val="1400"/>
              <a:buChar char="●"/>
            </a:pPr>
            <a:r>
              <a:rPr lang="en-US" sz="1500" dirty="0">
                <a:solidFill>
                  <a:srgbClr val="000000"/>
                </a:solidFill>
              </a:rPr>
              <a:t>The highest-cost food order indicated is rated higher than the lower-cost food order.</a:t>
            </a:r>
          </a:p>
          <a:p>
            <a:pPr lvl="1" indent="-317500">
              <a:spcBef>
                <a:spcPts val="1000"/>
              </a:spcBef>
              <a:buClr>
                <a:srgbClr val="000000"/>
              </a:buClr>
              <a:buSzPts val="1400"/>
              <a:buChar char="●"/>
            </a:pPr>
            <a:endParaRPr lang="en-US" sz="1600" dirty="0">
              <a:solidFill>
                <a:srgbClr val="000000"/>
              </a:solidFill>
            </a:endParaRPr>
          </a:p>
          <a:p>
            <a:pPr marL="596900" lvl="1" indent="0">
              <a:spcBef>
                <a:spcPts val="1000"/>
              </a:spcBef>
              <a:buClr>
                <a:srgbClr val="000000"/>
              </a:buClr>
              <a:buSzPts val="1400"/>
              <a:buNone/>
            </a:pPr>
            <a:endParaRPr sz="1400" dirty="0">
              <a:solidFill>
                <a:srgbClr val="000000"/>
              </a:solidFill>
            </a:endParaRPr>
          </a:p>
        </p:txBody>
      </p:sp>
    </p:spTree>
    <p:extLst>
      <p:ext uri="{BB962C8B-B14F-4D97-AF65-F5344CB8AC3E}">
        <p14:creationId xmlns:p14="http://schemas.microsoft.com/office/powerpoint/2010/main" val="3701907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12: </a:t>
            </a:r>
            <a:r>
              <a:rPr lang="en-US" sz="1600" dirty="0">
                <a:solidFill>
                  <a:srgbClr val="000000"/>
                </a:solidFill>
              </a:rPr>
              <a:t>Perform a multivariate analysis to explore relationships between the important variables in the dataset.</a:t>
            </a:r>
          </a:p>
          <a:p>
            <a:pPr lvl="1" indent="-317500">
              <a:spcBef>
                <a:spcPts val="1000"/>
              </a:spcBef>
              <a:buClr>
                <a:srgbClr val="000000"/>
              </a:buClr>
              <a:buSzPts val="1400"/>
              <a:buChar char="●"/>
            </a:pPr>
            <a:r>
              <a:rPr lang="en-US" sz="1350" dirty="0">
                <a:solidFill>
                  <a:srgbClr val="000000"/>
                </a:solidFill>
              </a:rPr>
              <a:t>If the food order costs $16 or less, it appears that either no rating was given, or ratings are at a 3.</a:t>
            </a:r>
          </a:p>
          <a:p>
            <a:pPr lvl="2" indent="-317500">
              <a:spcBef>
                <a:spcPts val="1000"/>
              </a:spcBef>
              <a:buClr>
                <a:srgbClr val="000000"/>
              </a:buClr>
              <a:buSzPts val="1400"/>
              <a:buChar char="●"/>
            </a:pPr>
            <a:r>
              <a:rPr lang="en-US" sz="1350" dirty="0">
                <a:solidFill>
                  <a:srgbClr val="000000"/>
                </a:solidFill>
              </a:rPr>
              <a:t>This suggests direct relationship between the costs of orders and the ratings.</a:t>
            </a:r>
          </a:p>
          <a:p>
            <a:pPr lvl="1" indent="-317500">
              <a:spcBef>
                <a:spcPts val="1000"/>
              </a:spcBef>
              <a:buClr>
                <a:srgbClr val="000000"/>
              </a:buClr>
              <a:buSzPts val="1400"/>
              <a:buChar char="●"/>
            </a:pPr>
            <a:r>
              <a:rPr lang="en-US" sz="1350" dirty="0">
                <a:solidFill>
                  <a:srgbClr val="000000"/>
                </a:solidFill>
              </a:rPr>
              <a:t>In the heat map chart, the cost of the order and delivery time have a less negative correlation.</a:t>
            </a:r>
          </a:p>
          <a:p>
            <a:pPr lvl="1" indent="-317500">
              <a:spcBef>
                <a:spcPts val="1000"/>
              </a:spcBef>
              <a:buClr>
                <a:srgbClr val="000000"/>
              </a:buClr>
              <a:buSzPts val="1400"/>
              <a:buChar char="●"/>
            </a:pPr>
            <a:r>
              <a:rPr lang="en-US" sz="1350" dirty="0">
                <a:solidFill>
                  <a:srgbClr val="000000"/>
                </a:solidFill>
              </a:rPr>
              <a:t>Food Preparation Time and Cost of the Order have a less positive correlation.</a:t>
            </a:r>
          </a:p>
          <a:p>
            <a:pPr lvl="1" indent="-317500">
              <a:spcBef>
                <a:spcPts val="1000"/>
              </a:spcBef>
              <a:buClr>
                <a:srgbClr val="000000"/>
              </a:buClr>
              <a:buSzPts val="1400"/>
              <a:buChar char="●"/>
            </a:pPr>
            <a:r>
              <a:rPr lang="en-US" sz="1350" dirty="0">
                <a:solidFill>
                  <a:srgbClr val="000000"/>
                </a:solidFill>
              </a:rPr>
              <a:t>Food Preparation Time and Delivery Time have a less positive correlation.</a:t>
            </a:r>
          </a:p>
          <a:p>
            <a:pPr lvl="1" indent="-317500">
              <a:spcBef>
                <a:spcPts val="1000"/>
              </a:spcBef>
              <a:buClr>
                <a:srgbClr val="000000"/>
              </a:buClr>
              <a:buSzPts val="1400"/>
              <a:buChar char="●"/>
            </a:pPr>
            <a:r>
              <a:rPr lang="en-US" sz="1350" dirty="0">
                <a:solidFill>
                  <a:srgbClr val="000000"/>
                </a:solidFill>
              </a:rPr>
              <a:t>There is not a strong correlation among the variables: Cost of the Order, Delivery Time and Food Preparation Time.</a:t>
            </a:r>
          </a:p>
          <a:p>
            <a:pPr lvl="1" indent="-317500">
              <a:spcBef>
                <a:spcPts val="1000"/>
              </a:spcBef>
              <a:buClr>
                <a:srgbClr val="000000"/>
              </a:buClr>
              <a:buSzPts val="1400"/>
              <a:buChar char="●"/>
            </a:pPr>
            <a:r>
              <a:rPr lang="en-US" sz="1350" dirty="0">
                <a:solidFill>
                  <a:srgbClr val="000000"/>
                </a:solidFill>
              </a:rPr>
              <a:t>Blue Ribbon Fried Chicken, Blue Ribbon Sushi, Shake Shack, and The Meatball Shop restaurants have ratings counts greater than 50 and the average rating is greater than 4.</a:t>
            </a: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322851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13: </a:t>
            </a:r>
            <a:r>
              <a:rPr lang="en-US" sz="1600" dirty="0">
                <a:solidFill>
                  <a:srgbClr val="000000"/>
                </a:solidFill>
              </a:rPr>
              <a:t>The company wants to provide a promotional offer in the advertisement of the restaurants. The condition to get the offer is that the restaurants must have a rating count of more than 50 and the average rating should be greater than 4. Find the restaurants fulfilling the criteria to get the promotional offer.</a:t>
            </a:r>
          </a:p>
          <a:p>
            <a:pPr lvl="1" indent="-317500">
              <a:spcBef>
                <a:spcPts val="1000"/>
              </a:spcBef>
              <a:buClr>
                <a:srgbClr val="000000"/>
              </a:buClr>
              <a:buSzPts val="1400"/>
              <a:buChar char="●"/>
            </a:pPr>
            <a:r>
              <a:rPr lang="en-US" sz="1600" dirty="0">
                <a:solidFill>
                  <a:srgbClr val="000000"/>
                </a:solidFill>
              </a:rPr>
              <a:t>Blue Ribbon Fried Chicken, Blue Ribbon Sushi, Shake Shack, and The Meatball Shop restaurants have ratings counts greater than 50 and the average rating is greater than 4.</a:t>
            </a: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241742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14: </a:t>
            </a:r>
            <a:r>
              <a:rPr lang="en-US" sz="1600" dirty="0">
                <a:solidFill>
                  <a:srgbClr val="000000"/>
                </a:solidFill>
              </a:rPr>
              <a:t>The company charges the restaurant 25% on the orders having cost greater than 20 dollars and 15% on the orders having cost greater than 5 dollars. Find the net revenue generated by the company across all orders</a:t>
            </a:r>
          </a:p>
          <a:p>
            <a:pPr lvl="1" indent="-317500">
              <a:spcBef>
                <a:spcPts val="1000"/>
              </a:spcBef>
              <a:buClr>
                <a:srgbClr val="000000"/>
              </a:buClr>
              <a:buSzPts val="1400"/>
              <a:buChar char="●"/>
            </a:pPr>
            <a:r>
              <a:rPr lang="en-US" sz="1600" dirty="0">
                <a:solidFill>
                  <a:srgbClr val="000000"/>
                </a:solidFill>
              </a:rPr>
              <a:t>The net revenue generated by the company across all orders is approximately $6,166.30.</a:t>
            </a: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4075864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15: </a:t>
            </a:r>
            <a:r>
              <a:rPr lang="en-US" sz="1600" dirty="0">
                <a:solidFill>
                  <a:srgbClr val="000000"/>
                </a:solidFill>
              </a:rPr>
              <a:t>The company wants to analyze the total time required to deliver the food. What percentage of orders take more than 60 minutes to get delivered from the time the order is placed? (The food must be prepared and then delivered.)</a:t>
            </a:r>
          </a:p>
          <a:p>
            <a:pPr lvl="1" indent="-317500">
              <a:spcBef>
                <a:spcPts val="1000"/>
              </a:spcBef>
              <a:buClr>
                <a:srgbClr val="000000"/>
              </a:buClr>
              <a:buSzPts val="1400"/>
              <a:buChar char="●"/>
            </a:pPr>
            <a:r>
              <a:rPr lang="en-US" sz="1600" dirty="0">
                <a:solidFill>
                  <a:srgbClr val="000000"/>
                </a:solidFill>
              </a:rPr>
              <a:t>The percentage of orders taking more than 60 minutes is 10.54%</a:t>
            </a: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206255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16: </a:t>
            </a:r>
            <a:r>
              <a:rPr lang="en-US" sz="1600" dirty="0">
                <a:solidFill>
                  <a:srgbClr val="000000"/>
                </a:solidFill>
              </a:rPr>
              <a:t>The company wants to analyze the delivery time of the orders on weekdays and weekends. How does the mean delivery time vary during weekdays and weekends?</a:t>
            </a:r>
          </a:p>
          <a:p>
            <a:pPr lvl="1" indent="-317500">
              <a:spcBef>
                <a:spcPts val="1000"/>
              </a:spcBef>
              <a:buClr>
                <a:srgbClr val="000000"/>
              </a:buClr>
              <a:buSzPts val="1400"/>
              <a:buChar char="●"/>
            </a:pPr>
            <a:r>
              <a:rPr lang="en-US" sz="1600" dirty="0">
                <a:solidFill>
                  <a:srgbClr val="000000"/>
                </a:solidFill>
              </a:rPr>
              <a:t>The mean delivery time on weekdays is approximately 28 minutes.</a:t>
            </a: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3267542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17: </a:t>
            </a:r>
            <a:r>
              <a:rPr lang="en-US" sz="1600" dirty="0">
                <a:solidFill>
                  <a:srgbClr val="000000"/>
                </a:solidFill>
              </a:rPr>
              <a:t>What are your conclusions from the analysis? What recommendations would you like to share to help improve the business?(You can use cuisine type and feedback ratings to drive your business recommendations.)</a:t>
            </a:r>
          </a:p>
          <a:p>
            <a:pPr marL="139700" indent="0">
              <a:spcBef>
                <a:spcPts val="1000"/>
              </a:spcBef>
              <a:buClr>
                <a:srgbClr val="000000"/>
              </a:buClr>
              <a:buSzPts val="1400"/>
              <a:buNone/>
            </a:pPr>
            <a:r>
              <a:rPr lang="en-US" sz="1600" b="1" dirty="0">
                <a:solidFill>
                  <a:srgbClr val="000000"/>
                </a:solidFill>
              </a:rPr>
              <a:t>CONCLUSIONS:</a:t>
            </a:r>
            <a:endParaRPr lang="en-US" sz="1600" dirty="0">
              <a:solidFill>
                <a:srgbClr val="000000"/>
              </a:solidFill>
            </a:endParaRPr>
          </a:p>
          <a:p>
            <a:pPr lvl="1" indent="-317500">
              <a:spcBef>
                <a:spcPts val="1000"/>
              </a:spcBef>
              <a:buClr>
                <a:srgbClr val="000000"/>
              </a:buClr>
              <a:buSzPts val="1400"/>
              <a:buChar char="●"/>
            </a:pPr>
            <a:r>
              <a:rPr lang="en-US" sz="1400" dirty="0">
                <a:solidFill>
                  <a:srgbClr val="000000"/>
                </a:solidFill>
              </a:rPr>
              <a:t>About 80% of the orders are for American, Japanese, Italian and Chinese cuisines. Thus, it seems that these cuisines are quite popular amongst Food Hub customers.</a:t>
            </a:r>
          </a:p>
          <a:p>
            <a:pPr lvl="1" indent="-317500">
              <a:spcBef>
                <a:spcPts val="1000"/>
              </a:spcBef>
              <a:buClr>
                <a:srgbClr val="000000"/>
              </a:buClr>
              <a:buSzPts val="1400"/>
              <a:buChar char="●"/>
            </a:pPr>
            <a:r>
              <a:rPr lang="en-US" sz="1400" dirty="0">
                <a:solidFill>
                  <a:srgbClr val="000000"/>
                </a:solidFill>
              </a:rPr>
              <a:t>The 3 top popular cuisines are American, Chinese, and Japanese respectively.</a:t>
            </a:r>
          </a:p>
          <a:p>
            <a:pPr lvl="1" indent="-317500">
              <a:spcBef>
                <a:spcPts val="1000"/>
              </a:spcBef>
              <a:buClr>
                <a:srgbClr val="000000"/>
              </a:buClr>
              <a:buSzPts val="1400"/>
              <a:buChar char="●"/>
            </a:pPr>
            <a:r>
              <a:rPr lang="en-US" sz="1400" dirty="0">
                <a:solidFill>
                  <a:srgbClr val="000000"/>
                </a:solidFill>
              </a:rPr>
              <a:t>Shake Shack is the most popular restaurant that has received the highest number of orders.</a:t>
            </a:r>
          </a:p>
          <a:p>
            <a:pPr lvl="1" indent="-317500">
              <a:spcBef>
                <a:spcPts val="1000"/>
              </a:spcBef>
              <a:buClr>
                <a:srgbClr val="000000"/>
              </a:buClr>
              <a:buSzPts val="1400"/>
              <a:buChar char="●"/>
            </a:pPr>
            <a:r>
              <a:rPr lang="en-US" sz="1400" dirty="0">
                <a:solidFill>
                  <a:srgbClr val="000000"/>
                </a:solidFill>
              </a:rPr>
              <a:t>The most Expensive cuisine is French Cuisine.</a:t>
            </a:r>
          </a:p>
          <a:p>
            <a:pPr lvl="1" indent="-317500">
              <a:spcBef>
                <a:spcPts val="1000"/>
              </a:spcBef>
              <a:buClr>
                <a:srgbClr val="000000"/>
              </a:buClr>
              <a:buSzPts val="1400"/>
              <a:buChar char="●"/>
            </a:pPr>
            <a:r>
              <a:rPr lang="en-US" sz="1400" dirty="0">
                <a:solidFill>
                  <a:srgbClr val="000000"/>
                </a:solidFill>
              </a:rPr>
              <a:t>After customers placed orders, the Food Preparation Time is between 20 to 36 minutes approximately.</a:t>
            </a:r>
          </a:p>
          <a:p>
            <a:pPr marL="596900" lvl="1" indent="0">
              <a:spcBef>
                <a:spcPts val="1000"/>
              </a:spcBef>
              <a:buClr>
                <a:srgbClr val="000000"/>
              </a:buClr>
              <a:buSzPts val="1400"/>
              <a:buNone/>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1165654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4"/>
            <a:ext cx="8629800" cy="4052925"/>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17: </a:t>
            </a:r>
            <a:r>
              <a:rPr lang="en-US" sz="1600" dirty="0">
                <a:solidFill>
                  <a:srgbClr val="000000"/>
                </a:solidFill>
              </a:rPr>
              <a:t>What are your conclusions from the analysis? What recommendations would you like to share to help improve the business?(You can use cuisine type and feedback ratings to drive your business recommendations.)</a:t>
            </a:r>
          </a:p>
          <a:p>
            <a:pPr marL="139700" indent="0">
              <a:spcBef>
                <a:spcPts val="1000"/>
              </a:spcBef>
              <a:buClr>
                <a:srgbClr val="000000"/>
              </a:buClr>
              <a:buSzPts val="1400"/>
              <a:buNone/>
            </a:pPr>
            <a:r>
              <a:rPr lang="en-US" sz="1600" b="1" dirty="0">
                <a:solidFill>
                  <a:srgbClr val="000000"/>
                </a:solidFill>
              </a:rPr>
              <a:t>CONCLUSIONS:</a:t>
            </a:r>
            <a:endParaRPr lang="en-US" sz="1600" dirty="0">
              <a:solidFill>
                <a:srgbClr val="000000"/>
              </a:solidFill>
            </a:endParaRPr>
          </a:p>
          <a:p>
            <a:pPr lvl="1" indent="-317500">
              <a:spcBef>
                <a:spcPts val="1000"/>
              </a:spcBef>
              <a:buClr>
                <a:srgbClr val="000000"/>
              </a:buClr>
              <a:buSzPts val="1400"/>
              <a:buChar char="●"/>
            </a:pPr>
            <a:r>
              <a:rPr lang="en-US" sz="1500" dirty="0">
                <a:solidFill>
                  <a:srgbClr val="000000"/>
                </a:solidFill>
              </a:rPr>
              <a:t>The minimum Cost of the Order is $4.47, and the maximum is $35.41.</a:t>
            </a:r>
          </a:p>
          <a:p>
            <a:pPr lvl="1" indent="-317500">
              <a:spcBef>
                <a:spcPts val="1000"/>
              </a:spcBef>
              <a:buClr>
                <a:srgbClr val="000000"/>
              </a:buClr>
              <a:buSzPts val="1400"/>
              <a:buChar char="●"/>
            </a:pPr>
            <a:r>
              <a:rPr lang="en-US" sz="1500" dirty="0">
                <a:solidFill>
                  <a:srgbClr val="000000"/>
                </a:solidFill>
              </a:rPr>
              <a:t>Most of the orders are placed during the weekends.</a:t>
            </a:r>
          </a:p>
          <a:p>
            <a:pPr lvl="1" indent="-317500">
              <a:spcBef>
                <a:spcPts val="1000"/>
              </a:spcBef>
              <a:buClr>
                <a:srgbClr val="000000"/>
              </a:buClr>
              <a:buSzPts val="1400"/>
              <a:buChar char="●"/>
            </a:pPr>
            <a:r>
              <a:rPr lang="en-US" sz="1500" dirty="0">
                <a:solidFill>
                  <a:srgbClr val="000000"/>
                </a:solidFill>
              </a:rPr>
              <a:t>The volume of orders increase on the weekends compared to the weekdays.</a:t>
            </a:r>
          </a:p>
          <a:p>
            <a:pPr lvl="1" indent="-317500">
              <a:spcBef>
                <a:spcPts val="1000"/>
              </a:spcBef>
              <a:buClr>
                <a:srgbClr val="000000"/>
              </a:buClr>
              <a:buSzPts val="1400"/>
              <a:buChar char="●"/>
            </a:pPr>
            <a:r>
              <a:rPr lang="en-US" sz="1500" dirty="0">
                <a:solidFill>
                  <a:srgbClr val="000000"/>
                </a:solidFill>
              </a:rPr>
              <a:t>Delivery time over the weekends is less compared to the weekdays (which could be due to reduced traffic volume on the weekends).</a:t>
            </a:r>
          </a:p>
          <a:p>
            <a:pPr lvl="1" indent="-317500">
              <a:spcBef>
                <a:spcPts val="1000"/>
              </a:spcBef>
              <a:buClr>
                <a:srgbClr val="000000"/>
              </a:buClr>
              <a:buSzPts val="1400"/>
              <a:buChar char="●"/>
            </a:pPr>
            <a:r>
              <a:rPr lang="en-US" sz="1500" dirty="0">
                <a:solidFill>
                  <a:srgbClr val="000000"/>
                </a:solidFill>
              </a:rPr>
              <a:t>Around 11% of the total orders have more than 60 minutes of total delivery time.</a:t>
            </a:r>
          </a:p>
          <a:p>
            <a:pPr lvl="1" indent="-317500">
              <a:spcBef>
                <a:spcPts val="1000"/>
              </a:spcBef>
              <a:buClr>
                <a:srgbClr val="000000"/>
              </a:buClr>
              <a:buSzPts val="1400"/>
              <a:buChar char="●"/>
            </a:pPr>
            <a:r>
              <a:rPr lang="en-US" sz="1500" dirty="0">
                <a:solidFill>
                  <a:srgbClr val="000000"/>
                </a:solidFill>
              </a:rPr>
              <a:t>Around 39% of the orders have not been rated.</a:t>
            </a:r>
          </a:p>
          <a:p>
            <a:pPr marL="596900" lvl="1" indent="0">
              <a:spcBef>
                <a:spcPts val="1000"/>
              </a:spcBef>
              <a:buClr>
                <a:srgbClr val="000000"/>
              </a:buClr>
              <a:buSzPts val="1400"/>
              <a:buNone/>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3828572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17: </a:t>
            </a:r>
            <a:r>
              <a:rPr lang="en-US" sz="1600" dirty="0">
                <a:solidFill>
                  <a:srgbClr val="000000"/>
                </a:solidFill>
              </a:rPr>
              <a:t>What are your conclusions from the analysis? What recommendations would you like to share to help improve the business?(You can use cuisine type and feedback ratings to drive your business recommendations.)</a:t>
            </a:r>
          </a:p>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CONCLUSIONS:</a:t>
            </a:r>
            <a:endParaRPr lang="en-US" sz="1600" dirty="0">
              <a:solidFill>
                <a:srgbClr val="000000"/>
              </a:solidFill>
            </a:endParaRPr>
          </a:p>
          <a:p>
            <a:pPr lvl="1" indent="-317500">
              <a:spcBef>
                <a:spcPts val="1000"/>
              </a:spcBef>
              <a:buClr>
                <a:srgbClr val="000000"/>
              </a:buClr>
              <a:buSzPts val="1400"/>
              <a:buChar char="●"/>
            </a:pPr>
            <a:r>
              <a:rPr lang="en-US" sz="1600" dirty="0">
                <a:solidFill>
                  <a:srgbClr val="000000"/>
                </a:solidFill>
              </a:rPr>
              <a:t>Weekend Delivery Time is less than Weekday Delivery Time.</a:t>
            </a:r>
          </a:p>
          <a:p>
            <a:pPr lvl="1" indent="-317500">
              <a:spcBef>
                <a:spcPts val="1000"/>
              </a:spcBef>
              <a:buClr>
                <a:srgbClr val="000000"/>
              </a:buClr>
              <a:buSzPts val="1400"/>
              <a:buChar char="●"/>
            </a:pPr>
            <a:r>
              <a:rPr lang="en-US" sz="1600" dirty="0">
                <a:solidFill>
                  <a:srgbClr val="000000"/>
                </a:solidFill>
              </a:rPr>
              <a:t>A total of 736 out 0f 1,898 orders were not rated.</a:t>
            </a:r>
          </a:p>
          <a:p>
            <a:pPr lvl="1" indent="-317500">
              <a:spcBef>
                <a:spcPts val="1000"/>
              </a:spcBef>
              <a:buClr>
                <a:srgbClr val="000000"/>
              </a:buClr>
              <a:buSzPts val="1400"/>
              <a:buChar char="●"/>
            </a:pPr>
            <a:r>
              <a:rPr lang="en-US" sz="1600" dirty="0">
                <a:solidFill>
                  <a:srgbClr val="000000"/>
                </a:solidFill>
              </a:rPr>
              <a:t>There is no linear relationship between the variable columns.</a:t>
            </a:r>
          </a:p>
          <a:p>
            <a:pPr lvl="1" indent="-317500">
              <a:spcBef>
                <a:spcPts val="1000"/>
              </a:spcBef>
              <a:buClr>
                <a:srgbClr val="000000"/>
              </a:buClr>
              <a:buSzPts val="1400"/>
              <a:buChar char="●"/>
            </a:pPr>
            <a:r>
              <a:rPr lang="en-US" sz="1600" dirty="0">
                <a:solidFill>
                  <a:srgbClr val="000000"/>
                </a:solidFill>
              </a:rPr>
              <a:t>There  is no skewness and no outliers in Food Preparation Time, Delivery Time, and Cost of the Order.</a:t>
            </a:r>
          </a:p>
          <a:p>
            <a:pPr lvl="1" indent="-317500">
              <a:spcBef>
                <a:spcPts val="1000"/>
              </a:spcBef>
              <a:buClr>
                <a:srgbClr val="000000"/>
              </a:buClr>
              <a:buSzPts val="1400"/>
              <a:buChar char="●"/>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272380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Executive Summary – Conclusions</a:t>
            </a:r>
            <a:endParaRPr dirty="0">
              <a:solidFill>
                <a:srgbClr val="000000"/>
              </a:solidFill>
            </a:endParaRPr>
          </a:p>
        </p:txBody>
      </p:sp>
      <p:sp>
        <p:nvSpPr>
          <p:cNvPr id="119" name="Google Shape;119;p25"/>
          <p:cNvSpPr txBox="1">
            <a:spLocks noGrp="1"/>
          </p:cNvSpPr>
          <p:nvPr>
            <p:ph type="body" idx="1"/>
          </p:nvPr>
        </p:nvSpPr>
        <p:spPr>
          <a:xfrm>
            <a:off x="202550" y="741397"/>
            <a:ext cx="8629800" cy="4137315"/>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600"/>
              </a:spcBef>
              <a:spcAft>
                <a:spcPts val="600"/>
              </a:spcAft>
              <a:buClr>
                <a:srgbClr val="000000"/>
              </a:buClr>
              <a:buSzPts val="1400"/>
              <a:buNone/>
            </a:pPr>
            <a:r>
              <a:rPr lang="en-US" sz="1600" dirty="0">
                <a:solidFill>
                  <a:srgbClr val="000000"/>
                </a:solidFill>
              </a:rPr>
              <a:t>•  The 3 top popular cuisines are American, Chinese, and Japanese, respectively.</a:t>
            </a:r>
          </a:p>
          <a:p>
            <a:pPr marL="139700" lvl="0" indent="0" algn="l" rtl="0">
              <a:lnSpc>
                <a:spcPct val="100000"/>
              </a:lnSpc>
              <a:spcBef>
                <a:spcPts val="600"/>
              </a:spcBef>
              <a:spcAft>
                <a:spcPts val="600"/>
              </a:spcAft>
              <a:buClr>
                <a:srgbClr val="000000"/>
              </a:buClr>
              <a:buSzPts val="1400"/>
              <a:buNone/>
            </a:pPr>
            <a:r>
              <a:rPr lang="en-US" sz="1600" dirty="0">
                <a:solidFill>
                  <a:srgbClr val="000000"/>
                </a:solidFill>
              </a:rPr>
              <a:t>• Shake Shack is the most popular restaurant that has received the highest number of orders.</a:t>
            </a:r>
          </a:p>
          <a:p>
            <a:pPr marL="139700" lvl="0" indent="0" algn="l" rtl="0">
              <a:lnSpc>
                <a:spcPct val="100000"/>
              </a:lnSpc>
              <a:spcBef>
                <a:spcPts val="600"/>
              </a:spcBef>
              <a:spcAft>
                <a:spcPts val="600"/>
              </a:spcAft>
              <a:buClr>
                <a:srgbClr val="000000"/>
              </a:buClr>
              <a:buSzPts val="1400"/>
              <a:buNone/>
            </a:pPr>
            <a:r>
              <a:rPr lang="en-US" sz="1600" dirty="0">
                <a:solidFill>
                  <a:srgbClr val="000000"/>
                </a:solidFill>
              </a:rPr>
              <a:t>• The most Expensive cuisine is French Cuisine.</a:t>
            </a:r>
          </a:p>
          <a:p>
            <a:pPr marL="139700" lvl="0" indent="0" algn="l" rtl="0">
              <a:lnSpc>
                <a:spcPct val="100000"/>
              </a:lnSpc>
              <a:spcBef>
                <a:spcPts val="600"/>
              </a:spcBef>
              <a:spcAft>
                <a:spcPts val="600"/>
              </a:spcAft>
              <a:buClr>
                <a:srgbClr val="000000"/>
              </a:buClr>
              <a:buSzPts val="1400"/>
              <a:buNone/>
            </a:pPr>
            <a:r>
              <a:rPr lang="en-US" sz="1600" dirty="0">
                <a:solidFill>
                  <a:srgbClr val="000000"/>
                </a:solidFill>
              </a:rPr>
              <a:t>• After customers placed orders, the Food Preparation Time is between 20 to 36 minutes approximately.</a:t>
            </a:r>
          </a:p>
          <a:p>
            <a:pPr marL="139700" lvl="0" indent="0" algn="l" rtl="0">
              <a:lnSpc>
                <a:spcPct val="100000"/>
              </a:lnSpc>
              <a:spcBef>
                <a:spcPts val="600"/>
              </a:spcBef>
              <a:spcAft>
                <a:spcPts val="600"/>
              </a:spcAft>
              <a:buClr>
                <a:srgbClr val="000000"/>
              </a:buClr>
              <a:buSzPts val="1400"/>
              <a:buNone/>
            </a:pPr>
            <a:r>
              <a:rPr lang="en-US" sz="1600" dirty="0">
                <a:solidFill>
                  <a:srgbClr val="000000"/>
                </a:solidFill>
              </a:rPr>
              <a:t>• The minimum Cost of the Order is $4.47, and the maximum is $35.41.</a:t>
            </a:r>
          </a:p>
          <a:p>
            <a:pPr marL="139700" lvl="0" indent="0" algn="l" rtl="0">
              <a:lnSpc>
                <a:spcPct val="100000"/>
              </a:lnSpc>
              <a:spcBef>
                <a:spcPts val="600"/>
              </a:spcBef>
              <a:spcAft>
                <a:spcPts val="600"/>
              </a:spcAft>
              <a:buClr>
                <a:srgbClr val="000000"/>
              </a:buClr>
              <a:buSzPts val="1400"/>
              <a:buNone/>
            </a:pPr>
            <a:r>
              <a:rPr lang="en-US" sz="1600" dirty="0">
                <a:solidFill>
                  <a:srgbClr val="000000"/>
                </a:solidFill>
              </a:rPr>
              <a:t>• Approximately 11% of the total orders have more than 60 minutes of total delivery time.</a:t>
            </a:r>
          </a:p>
          <a:p>
            <a:pPr marL="139700" lvl="0" indent="0" algn="l" rtl="0">
              <a:lnSpc>
                <a:spcPct val="100000"/>
              </a:lnSpc>
              <a:spcBef>
                <a:spcPts val="600"/>
              </a:spcBef>
              <a:spcAft>
                <a:spcPts val="600"/>
              </a:spcAft>
              <a:buClr>
                <a:srgbClr val="000000"/>
              </a:buClr>
              <a:buSzPts val="1400"/>
              <a:buNone/>
            </a:pPr>
            <a:r>
              <a:rPr lang="en-US" sz="1600" dirty="0">
                <a:solidFill>
                  <a:srgbClr val="000000"/>
                </a:solidFill>
              </a:rPr>
              <a:t>• Approximately 39% of the orders have not been rated.</a:t>
            </a:r>
          </a:p>
          <a:p>
            <a:pPr marL="139700" lvl="0" indent="0" algn="l" rtl="0">
              <a:lnSpc>
                <a:spcPct val="100000"/>
              </a:lnSpc>
              <a:spcBef>
                <a:spcPts val="600"/>
              </a:spcBef>
              <a:spcAft>
                <a:spcPts val="600"/>
              </a:spcAft>
              <a:buClr>
                <a:srgbClr val="000000"/>
              </a:buClr>
              <a:buSzPts val="1400"/>
              <a:buNone/>
            </a:pPr>
            <a:r>
              <a:rPr lang="en-US" sz="1600" dirty="0">
                <a:solidFill>
                  <a:srgbClr val="000000"/>
                </a:solidFill>
              </a:rPr>
              <a:t>• Weekend Delivery Time is less than Weekday Delivery Time.</a:t>
            </a:r>
          </a:p>
          <a:p>
            <a:pPr marL="139700" lvl="0" indent="0" algn="l" rtl="0">
              <a:lnSpc>
                <a:spcPct val="100000"/>
              </a:lnSpc>
              <a:spcBef>
                <a:spcPts val="600"/>
              </a:spcBef>
              <a:spcAft>
                <a:spcPts val="600"/>
              </a:spcAft>
              <a:buClr>
                <a:srgbClr val="000000"/>
              </a:buClr>
              <a:buSzPts val="1400"/>
              <a:buNone/>
            </a:pPr>
            <a:r>
              <a:rPr lang="en-US" sz="1600" dirty="0">
                <a:solidFill>
                  <a:srgbClr val="000000"/>
                </a:solidFill>
              </a:rPr>
              <a:t>• A total of 736 out 0f 1,898 orders were not rated.</a:t>
            </a:r>
          </a:p>
          <a:p>
            <a:pPr marL="139700" lvl="0" indent="0" algn="l" rtl="0">
              <a:lnSpc>
                <a:spcPct val="100000"/>
              </a:lnSpc>
              <a:spcBef>
                <a:spcPts val="600"/>
              </a:spcBef>
              <a:spcAft>
                <a:spcPts val="600"/>
              </a:spcAft>
              <a:buClr>
                <a:srgbClr val="000000"/>
              </a:buClr>
              <a:buSzPts val="1400"/>
              <a:buNone/>
            </a:pPr>
            <a:endParaRPr lang="en-US" sz="1600" dirty="0">
              <a:solidFill>
                <a:srgbClr val="000000"/>
              </a:solidFill>
            </a:endParaRPr>
          </a:p>
          <a:p>
            <a:pPr marL="457200" lvl="0" indent="-317500" algn="l" rtl="0">
              <a:lnSpc>
                <a:spcPct val="100000"/>
              </a:lnSpc>
              <a:spcBef>
                <a:spcPts val="600"/>
              </a:spcBef>
              <a:spcAft>
                <a:spcPts val="600"/>
              </a:spcAft>
              <a:buClr>
                <a:srgbClr val="000000"/>
              </a:buClr>
              <a:buSzPts val="1400"/>
              <a:buChar char="●"/>
            </a:pPr>
            <a:endParaRPr lang="en-US" sz="1400" dirty="0">
              <a:solidFill>
                <a:srgbClr val="000000"/>
              </a:solidFill>
            </a:endParaRPr>
          </a:p>
          <a:p>
            <a:pPr marL="457200" lvl="0" indent="-317500" algn="l" rtl="0">
              <a:lnSpc>
                <a:spcPct val="100000"/>
              </a:lnSpc>
              <a:spcBef>
                <a:spcPts val="600"/>
              </a:spcBef>
              <a:spcAft>
                <a:spcPts val="600"/>
              </a:spcAft>
              <a:buClr>
                <a:srgbClr val="000000"/>
              </a:buClr>
              <a:buSzPts val="1400"/>
              <a:buChar char="●"/>
            </a:pPr>
            <a:endParaRPr lang="en-US" sz="1400" dirty="0">
              <a:solidFill>
                <a:srgbClr val="000000"/>
              </a:solidFill>
            </a:endParaRPr>
          </a:p>
        </p:txBody>
      </p:sp>
    </p:spTree>
    <p:extLst>
      <p:ext uri="{BB962C8B-B14F-4D97-AF65-F5344CB8AC3E}">
        <p14:creationId xmlns:p14="http://schemas.microsoft.com/office/powerpoint/2010/main" val="562538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17: </a:t>
            </a:r>
            <a:r>
              <a:rPr lang="en-US" sz="1600" dirty="0">
                <a:solidFill>
                  <a:srgbClr val="000000"/>
                </a:solidFill>
              </a:rPr>
              <a:t>What are your conclusions from the analysis? What recommendations would you like to share to help improve the business?(You can use cuisine type and feedback ratings to drive your business recommendations.)</a:t>
            </a:r>
          </a:p>
          <a:p>
            <a:pPr marL="139700" indent="0">
              <a:spcBef>
                <a:spcPts val="1000"/>
              </a:spcBef>
              <a:buClr>
                <a:srgbClr val="000000"/>
              </a:buClr>
              <a:buSzPts val="1400"/>
              <a:buNone/>
            </a:pPr>
            <a:r>
              <a:rPr lang="en-US" sz="1600" b="1" dirty="0">
                <a:solidFill>
                  <a:srgbClr val="000000"/>
                </a:solidFill>
              </a:rPr>
              <a:t>RECOMMENDATIONS:</a:t>
            </a:r>
            <a:endParaRPr lang="en-US" sz="1600" dirty="0">
              <a:solidFill>
                <a:srgbClr val="000000"/>
              </a:solidFill>
            </a:endParaRPr>
          </a:p>
          <a:p>
            <a:pPr lvl="1" indent="-317500">
              <a:spcBef>
                <a:spcPts val="1000"/>
              </a:spcBef>
              <a:buClr>
                <a:srgbClr val="000000"/>
              </a:buClr>
              <a:buSzPts val="1400"/>
              <a:buChar char="●"/>
            </a:pPr>
            <a:r>
              <a:rPr lang="en-US" sz="1600" dirty="0">
                <a:solidFill>
                  <a:srgbClr val="000000"/>
                </a:solidFill>
              </a:rPr>
              <a:t>FoodHub should integrate with restaurants serving American, Japanese, Italian and Chinese cuisines since these cuisines are very popular amongst FoodHub customers.</a:t>
            </a:r>
          </a:p>
          <a:p>
            <a:pPr lvl="1" indent="-317500">
              <a:spcBef>
                <a:spcPts val="1000"/>
              </a:spcBef>
              <a:buClr>
                <a:srgbClr val="000000"/>
              </a:buClr>
              <a:buSzPts val="1400"/>
              <a:buChar char="●"/>
            </a:pPr>
            <a:r>
              <a:rPr lang="en-US" sz="1600" dirty="0">
                <a:solidFill>
                  <a:srgbClr val="000000"/>
                </a:solidFill>
              </a:rPr>
              <a:t>FoodHub should provide promotional offers to top-rated popular restaurants like Shake Shack that serve a majority of their customers and account for the largest amount of their orders.</a:t>
            </a:r>
          </a:p>
          <a:p>
            <a:pPr lvl="1" indent="-317500">
              <a:spcBef>
                <a:spcPts val="1000"/>
              </a:spcBef>
              <a:buClr>
                <a:srgbClr val="000000"/>
              </a:buClr>
              <a:buSzPts val="1400"/>
              <a:buChar char="●"/>
            </a:pPr>
            <a:r>
              <a:rPr lang="en-US" sz="1600" dirty="0">
                <a:solidFill>
                  <a:srgbClr val="000000"/>
                </a:solidFill>
              </a:rPr>
              <a:t>As the order volume is high during the weekends, more delivery staff should be employed during the weekends to ensure timely delivery of the order.</a:t>
            </a:r>
          </a:p>
        </p:txBody>
      </p:sp>
    </p:spTree>
    <p:extLst>
      <p:ext uri="{BB962C8B-B14F-4D97-AF65-F5344CB8AC3E}">
        <p14:creationId xmlns:p14="http://schemas.microsoft.com/office/powerpoint/2010/main" val="1879265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4"/>
            <a:ext cx="8629800" cy="4091025"/>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17: </a:t>
            </a:r>
            <a:r>
              <a:rPr lang="en-US" sz="1600" dirty="0">
                <a:solidFill>
                  <a:srgbClr val="000000"/>
                </a:solidFill>
              </a:rPr>
              <a:t>What are your conclusions from the analysis? What recommendations would you like to share to help improve the business?(You can use cuisine type and feedback ratings to drive your business recommendations.)</a:t>
            </a:r>
          </a:p>
          <a:p>
            <a:pPr marL="139700" indent="0">
              <a:spcBef>
                <a:spcPts val="1000"/>
              </a:spcBef>
              <a:buClr>
                <a:srgbClr val="000000"/>
              </a:buClr>
              <a:buSzPts val="1400"/>
              <a:buNone/>
            </a:pPr>
            <a:r>
              <a:rPr lang="en-US" sz="1600" b="1" dirty="0">
                <a:solidFill>
                  <a:srgbClr val="000000"/>
                </a:solidFill>
              </a:rPr>
              <a:t>RECOMMENDATIONS:</a:t>
            </a:r>
            <a:endParaRPr lang="en-US" sz="1600" dirty="0">
              <a:solidFill>
                <a:srgbClr val="000000"/>
              </a:solidFill>
            </a:endParaRPr>
          </a:p>
          <a:p>
            <a:pPr lvl="1" indent="-317500">
              <a:spcBef>
                <a:spcPts val="1000"/>
              </a:spcBef>
              <a:buClr>
                <a:srgbClr val="000000"/>
              </a:buClr>
              <a:buSzPts val="1400"/>
              <a:buChar char="●"/>
            </a:pPr>
            <a:r>
              <a:rPr lang="en-US" sz="1600" dirty="0">
                <a:solidFill>
                  <a:srgbClr val="000000"/>
                </a:solidFill>
              </a:rPr>
              <a:t>Weekend promotional offers should be given to the customers to increase </a:t>
            </a:r>
            <a:r>
              <a:rPr lang="en-US" sz="1600" dirty="0" err="1">
                <a:solidFill>
                  <a:srgbClr val="000000"/>
                </a:solidFill>
              </a:rPr>
              <a:t>thefood</a:t>
            </a:r>
            <a:r>
              <a:rPr lang="en-US" sz="1600" dirty="0">
                <a:solidFill>
                  <a:srgbClr val="000000"/>
                </a:solidFill>
              </a:rPr>
              <a:t> orders during weekends. Providing these offerings to their customers may increase revenue.</a:t>
            </a:r>
          </a:p>
          <a:p>
            <a:pPr lvl="1" indent="-317500">
              <a:spcBef>
                <a:spcPts val="1000"/>
              </a:spcBef>
              <a:buClr>
                <a:srgbClr val="000000"/>
              </a:buClr>
              <a:buSzPts val="1400"/>
              <a:buChar char="●"/>
            </a:pPr>
            <a:r>
              <a:rPr lang="en-US" sz="1600" dirty="0">
                <a:solidFill>
                  <a:srgbClr val="000000"/>
                </a:solidFill>
              </a:rPr>
              <a:t>Because Customer Rating is a very important factor to gauge customer satisfaction and to market and gain new customers, FoodHub should investigate the reason behind the low count of ratings.</a:t>
            </a:r>
          </a:p>
          <a:p>
            <a:pPr lvl="1" indent="-317500">
              <a:spcBef>
                <a:spcPts val="1000"/>
              </a:spcBef>
              <a:buClr>
                <a:srgbClr val="000000"/>
              </a:buClr>
              <a:buSzPts val="1400"/>
              <a:buChar char="●"/>
            </a:pPr>
            <a:r>
              <a:rPr lang="en-US" sz="1600" dirty="0">
                <a:solidFill>
                  <a:srgbClr val="000000"/>
                </a:solidFill>
              </a:rPr>
              <a:t>FoodHub could redesign the rating page in their app to be more interactive to better encourage and entice customers to rate food orders.</a:t>
            </a:r>
          </a:p>
          <a:p>
            <a:pPr lvl="1" indent="-317500">
              <a:spcBef>
                <a:spcPts val="1000"/>
              </a:spcBef>
              <a:buClr>
                <a:srgbClr val="000000"/>
              </a:buClr>
              <a:buSzPts val="1400"/>
              <a:buChar char="●"/>
            </a:pPr>
            <a:endParaRPr lang="en-US" sz="1600" dirty="0">
              <a:solidFill>
                <a:srgbClr val="000000"/>
              </a:solidFill>
            </a:endParaRPr>
          </a:p>
          <a:p>
            <a:pPr lvl="1" indent="-317500">
              <a:spcBef>
                <a:spcPts val="1000"/>
              </a:spcBef>
              <a:buClr>
                <a:srgbClr val="000000"/>
              </a:buClr>
              <a:buSzPts val="1400"/>
              <a:buChar char="●"/>
            </a:pPr>
            <a:endParaRPr lang="en-US" sz="1600" dirty="0">
              <a:solidFill>
                <a:srgbClr val="000000"/>
              </a:solidFill>
            </a:endParaRPr>
          </a:p>
          <a:p>
            <a:pPr lvl="1" indent="-317500">
              <a:spcBef>
                <a:spcPts val="1000"/>
              </a:spcBef>
              <a:buClr>
                <a:srgbClr val="000000"/>
              </a:buClr>
              <a:buSzPts val="1400"/>
              <a:buChar char="●"/>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3549161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4"/>
            <a:ext cx="8629800" cy="4083405"/>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17: </a:t>
            </a:r>
            <a:r>
              <a:rPr lang="en-US" sz="1600" dirty="0">
                <a:solidFill>
                  <a:srgbClr val="000000"/>
                </a:solidFill>
              </a:rPr>
              <a:t>What are your conclusions from the analysis? What recommendations would you like to share to help improve the business?(You can use cuisine type and feedback ratings to drive your business recommendations.)</a:t>
            </a:r>
          </a:p>
          <a:p>
            <a:pPr marL="139700" indent="0">
              <a:spcBef>
                <a:spcPts val="1000"/>
              </a:spcBef>
              <a:buClr>
                <a:srgbClr val="000000"/>
              </a:buClr>
              <a:buSzPts val="1400"/>
              <a:buNone/>
            </a:pPr>
            <a:r>
              <a:rPr lang="en-US" sz="1600" b="1" dirty="0">
                <a:solidFill>
                  <a:srgbClr val="000000"/>
                </a:solidFill>
              </a:rPr>
              <a:t>RECOMMENDATIONS:</a:t>
            </a:r>
            <a:endParaRPr lang="en-US" sz="1600" dirty="0">
              <a:solidFill>
                <a:srgbClr val="000000"/>
              </a:solidFill>
            </a:endParaRPr>
          </a:p>
          <a:p>
            <a:pPr lvl="1" indent="-317500">
              <a:spcBef>
                <a:spcPts val="1000"/>
              </a:spcBef>
              <a:buClr>
                <a:srgbClr val="000000"/>
              </a:buClr>
              <a:buSzPts val="1400"/>
              <a:buChar char="●"/>
            </a:pPr>
            <a:r>
              <a:rPr lang="en-US" sz="1600" dirty="0">
                <a:solidFill>
                  <a:srgbClr val="000000"/>
                </a:solidFill>
              </a:rPr>
              <a:t>FoodHub should run Weekday Specials or bundle higher priced items during the slower days of the week say Mondays and Tuesdays to increase weekday revenue and to encourage feedback for ratings.</a:t>
            </a:r>
          </a:p>
          <a:p>
            <a:pPr lvl="1" indent="-317500">
              <a:spcBef>
                <a:spcPts val="1000"/>
              </a:spcBef>
              <a:buClr>
                <a:srgbClr val="000000"/>
              </a:buClr>
              <a:buSzPts val="1400"/>
              <a:buChar char="●"/>
            </a:pPr>
            <a:r>
              <a:rPr lang="en-US" sz="1600" dirty="0">
                <a:solidFill>
                  <a:srgbClr val="000000"/>
                </a:solidFill>
              </a:rPr>
              <a:t>Since approximately 11% of the total orders have more than 60 minutes of total delivery time, FoodHub should try to reduce this to create a better customer experience.</a:t>
            </a:r>
          </a:p>
          <a:p>
            <a:pPr lvl="1" indent="-317500">
              <a:spcBef>
                <a:spcPts val="1000"/>
              </a:spcBef>
              <a:buClr>
                <a:srgbClr val="000000"/>
              </a:buClr>
              <a:buSzPts val="1400"/>
              <a:buChar char="●"/>
            </a:pPr>
            <a:r>
              <a:rPr lang="en-US" sz="1600" dirty="0">
                <a:solidFill>
                  <a:srgbClr val="000000"/>
                </a:solidFill>
              </a:rPr>
              <a:t>FoodHub should incentivize delivery staff being on time, in other words, FoodHub can provide rewards to delivery staff who deliver food orders on time.</a:t>
            </a:r>
          </a:p>
          <a:p>
            <a:pPr lvl="1" indent="-317500">
              <a:spcBef>
                <a:spcPts val="1000"/>
              </a:spcBef>
              <a:buClr>
                <a:srgbClr val="000000"/>
              </a:buClr>
              <a:buSzPts val="1400"/>
              <a:buChar char="●"/>
            </a:pPr>
            <a:endParaRPr lang="en-US" sz="1600" dirty="0">
              <a:solidFill>
                <a:srgbClr val="000000"/>
              </a:solidFill>
            </a:endParaRPr>
          </a:p>
          <a:p>
            <a:pPr marL="596900" lvl="1" indent="0">
              <a:spcBef>
                <a:spcPts val="1000"/>
              </a:spcBef>
              <a:buClr>
                <a:srgbClr val="000000"/>
              </a:buClr>
              <a:buSzPts val="1400"/>
              <a:buNone/>
            </a:pPr>
            <a:endParaRPr lang="en-US" sz="1600" dirty="0">
              <a:solidFill>
                <a:srgbClr val="000000"/>
              </a:solidFill>
            </a:endParaRPr>
          </a:p>
          <a:p>
            <a:pPr lvl="1" indent="-317500">
              <a:spcBef>
                <a:spcPts val="1000"/>
              </a:spcBef>
              <a:buClr>
                <a:srgbClr val="000000"/>
              </a:buClr>
              <a:buSzPts val="1400"/>
              <a:buChar char="●"/>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3549032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17: </a:t>
            </a:r>
            <a:r>
              <a:rPr lang="en-US" sz="1600" dirty="0">
                <a:solidFill>
                  <a:srgbClr val="000000"/>
                </a:solidFill>
              </a:rPr>
              <a:t>What are your conclusions from the analysis? What recommendations would you like to share to help improve the business?(You can use cuisine type and feedback ratings to drive your business recommendations.)</a:t>
            </a:r>
          </a:p>
          <a:p>
            <a:pPr marL="139700" indent="0">
              <a:spcBef>
                <a:spcPts val="1000"/>
              </a:spcBef>
              <a:buClr>
                <a:srgbClr val="000000"/>
              </a:buClr>
              <a:buSzPts val="1400"/>
              <a:buNone/>
            </a:pPr>
            <a:r>
              <a:rPr lang="en-US" sz="1600" b="1" dirty="0">
                <a:solidFill>
                  <a:srgbClr val="000000"/>
                </a:solidFill>
              </a:rPr>
              <a:t>RECOMMENDATIONS:</a:t>
            </a:r>
            <a:endParaRPr lang="en-US" sz="1600" dirty="0">
              <a:solidFill>
                <a:srgbClr val="000000"/>
              </a:solidFill>
            </a:endParaRPr>
          </a:p>
          <a:p>
            <a:pPr lvl="1" indent="-317500">
              <a:spcBef>
                <a:spcPts val="1000"/>
              </a:spcBef>
              <a:buClr>
                <a:srgbClr val="000000"/>
              </a:buClr>
              <a:buSzPts val="1400"/>
              <a:buChar char="●"/>
            </a:pPr>
            <a:r>
              <a:rPr lang="en-US" sz="1500" dirty="0">
                <a:solidFill>
                  <a:srgbClr val="000000"/>
                </a:solidFill>
              </a:rPr>
              <a:t>FoodHub should conduct analysis and investigate the weekday delivery time efficiency because people are busier during the week with their jobs and commitments and are more impatient.  Reducing weekday delivery times will increase their ratings and will help to build their customer base.  </a:t>
            </a:r>
          </a:p>
          <a:p>
            <a:pPr lvl="1" indent="-317500">
              <a:spcBef>
                <a:spcPts val="1000"/>
              </a:spcBef>
              <a:buClr>
                <a:srgbClr val="000000"/>
              </a:buClr>
              <a:buSzPts val="1400"/>
              <a:buChar char="●"/>
            </a:pPr>
            <a:r>
              <a:rPr lang="en-US" sz="1500" dirty="0">
                <a:solidFill>
                  <a:srgbClr val="000000"/>
                </a:solidFill>
              </a:rPr>
              <a:t>FoodHub should model delivery routes for weekdays and weekends to optimize delivery time and to drive sales.</a:t>
            </a:r>
          </a:p>
          <a:p>
            <a:pPr marL="596900" lvl="1" indent="0">
              <a:spcBef>
                <a:spcPts val="1000"/>
              </a:spcBef>
              <a:buClr>
                <a:srgbClr val="000000"/>
              </a:buClr>
              <a:buSzPts val="1400"/>
              <a:buNone/>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2510588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17: </a:t>
            </a:r>
            <a:r>
              <a:rPr lang="en-US" sz="1600" dirty="0">
                <a:solidFill>
                  <a:srgbClr val="000000"/>
                </a:solidFill>
              </a:rPr>
              <a:t>What are your conclusions from the analysis? What recommendations would you like to share to help improve the business?(You can use cuisine type and feedback ratings to drive your business recommendations.)</a:t>
            </a:r>
          </a:p>
          <a:p>
            <a:pPr marL="139700" indent="0">
              <a:spcBef>
                <a:spcPts val="1000"/>
              </a:spcBef>
              <a:buClr>
                <a:srgbClr val="000000"/>
              </a:buClr>
              <a:buSzPts val="1400"/>
              <a:buNone/>
            </a:pPr>
            <a:r>
              <a:rPr lang="en-US" sz="1600" b="1" dirty="0">
                <a:solidFill>
                  <a:srgbClr val="000000"/>
                </a:solidFill>
              </a:rPr>
              <a:t>RECOMMENDATIONS:</a:t>
            </a:r>
            <a:endParaRPr lang="en-US" sz="1600" dirty="0">
              <a:solidFill>
                <a:srgbClr val="000000"/>
              </a:solidFill>
            </a:endParaRPr>
          </a:p>
          <a:p>
            <a:pPr lvl="1" indent="-317500">
              <a:spcBef>
                <a:spcPts val="1000"/>
              </a:spcBef>
              <a:buClr>
                <a:srgbClr val="000000"/>
              </a:buClr>
              <a:buSzPts val="1400"/>
              <a:buChar char="●"/>
            </a:pPr>
            <a:r>
              <a:rPr lang="en-US" sz="1600" dirty="0">
                <a:solidFill>
                  <a:srgbClr val="000000"/>
                </a:solidFill>
              </a:rPr>
              <a:t>FoodHub should conduct surveys to understand what drives weekend sales to be higher than weekday. Coming directly from the customer may help FoodHub provide better service and create a better relationship with their customers.  </a:t>
            </a:r>
          </a:p>
          <a:p>
            <a:pPr lvl="1" indent="-317500">
              <a:spcBef>
                <a:spcPts val="1000"/>
              </a:spcBef>
              <a:buClr>
                <a:srgbClr val="000000"/>
              </a:buClr>
              <a:buSzPts val="1400"/>
              <a:buChar char="●"/>
            </a:pPr>
            <a:r>
              <a:rPr lang="en-US" sz="1600" dirty="0">
                <a:solidFill>
                  <a:srgbClr val="000000"/>
                </a:solidFill>
              </a:rPr>
              <a:t>If the survey is incentivized, say a customer will get half off a high menu item, FoodHub will increase their data collection of feedback and ratings which will allow them to be better decision makers and may allow them to do some trend analysis, so they better know how to market to their customers.</a:t>
            </a:r>
          </a:p>
          <a:p>
            <a:pPr marL="596900" lvl="1" indent="0">
              <a:spcBef>
                <a:spcPts val="1000"/>
              </a:spcBef>
              <a:buClr>
                <a:srgbClr val="000000"/>
              </a:buClr>
              <a:buSzPts val="1400"/>
              <a:buNone/>
            </a:pPr>
            <a:endParaRPr sz="1400" dirty="0">
              <a:solidFill>
                <a:srgbClr val="000000"/>
              </a:solidFill>
            </a:endParaRPr>
          </a:p>
        </p:txBody>
      </p:sp>
    </p:spTree>
    <p:extLst>
      <p:ext uri="{BB962C8B-B14F-4D97-AF65-F5344CB8AC3E}">
        <p14:creationId xmlns:p14="http://schemas.microsoft.com/office/powerpoint/2010/main" val="2255912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7B318432-D234-6A0D-D6B1-755FA5289DC8}"/>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718AB27-A27D-C7A1-733E-B7FE605A068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Answers to Questions 12-17, </a:t>
            </a:r>
            <a:r>
              <a:rPr lang="en" i="1" dirty="0">
                <a:solidFill>
                  <a:srgbClr val="000000"/>
                </a:solidFill>
              </a:rPr>
              <a:t>cont.</a:t>
            </a:r>
            <a:endParaRPr i="1" dirty="0">
              <a:solidFill>
                <a:srgbClr val="000000"/>
              </a:solidFill>
            </a:endParaRPr>
          </a:p>
        </p:txBody>
      </p:sp>
      <p:sp>
        <p:nvSpPr>
          <p:cNvPr id="131" name="Google Shape;131;p27">
            <a:extLst>
              <a:ext uri="{FF2B5EF4-FFF2-40B4-BE49-F238E27FC236}">
                <a16:creationId xmlns:a16="http://schemas.microsoft.com/office/drawing/2014/main" id="{C4393CAE-7EB8-089F-7311-21F77F2CCFC7}"/>
              </a:ext>
            </a:extLst>
          </p:cNvPr>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600" b="1" dirty="0">
                <a:solidFill>
                  <a:srgbClr val="000000"/>
                </a:solidFill>
              </a:rPr>
              <a:t>Question 17: </a:t>
            </a:r>
            <a:r>
              <a:rPr lang="en-US" sz="1600" dirty="0">
                <a:solidFill>
                  <a:srgbClr val="000000"/>
                </a:solidFill>
              </a:rPr>
              <a:t>What are your conclusions from the analysis? What recommendations would you like to share to help improve the business?(You can use cuisine type and feedback ratings to drive your business recommendations.)</a:t>
            </a:r>
          </a:p>
          <a:p>
            <a:pPr marL="139700" indent="0">
              <a:spcBef>
                <a:spcPts val="1000"/>
              </a:spcBef>
              <a:buClr>
                <a:srgbClr val="000000"/>
              </a:buClr>
              <a:buSzPts val="1400"/>
              <a:buNone/>
            </a:pPr>
            <a:r>
              <a:rPr lang="en-US" sz="1600" b="1" dirty="0">
                <a:solidFill>
                  <a:srgbClr val="000000"/>
                </a:solidFill>
              </a:rPr>
              <a:t>RECOMMENDATIONS:</a:t>
            </a:r>
            <a:endParaRPr lang="en-US" sz="1600" dirty="0">
              <a:solidFill>
                <a:srgbClr val="000000"/>
              </a:solidFill>
            </a:endParaRPr>
          </a:p>
          <a:p>
            <a:pPr lvl="1" indent="-317500">
              <a:spcBef>
                <a:spcPts val="1000"/>
              </a:spcBef>
              <a:buClr>
                <a:srgbClr val="000000"/>
              </a:buClr>
              <a:buSzPts val="1400"/>
              <a:buChar char="●"/>
            </a:pPr>
            <a:r>
              <a:rPr lang="en-US" sz="1600" dirty="0">
                <a:solidFill>
                  <a:srgbClr val="000000"/>
                </a:solidFill>
              </a:rPr>
              <a:t>FoodHub should research and investigate how to increase efficiency during optimal time frames for weekday deliveries.</a:t>
            </a:r>
          </a:p>
          <a:p>
            <a:pPr lvl="1" indent="-317500">
              <a:spcBef>
                <a:spcPts val="1000"/>
              </a:spcBef>
              <a:buClr>
                <a:srgbClr val="000000"/>
              </a:buClr>
              <a:buSzPts val="1400"/>
              <a:buChar char="●"/>
            </a:pPr>
            <a:r>
              <a:rPr lang="en-US" sz="1600" dirty="0">
                <a:solidFill>
                  <a:srgbClr val="000000"/>
                </a:solidFill>
              </a:rPr>
              <a:t>FoodHub should analyze data to determine and confirm peak weekday order times and based on peak time ranges, add more delivery drivers accordingly. </a:t>
            </a:r>
          </a:p>
          <a:p>
            <a:pPr lvl="1" indent="-317500">
              <a:spcBef>
                <a:spcPts val="1000"/>
              </a:spcBef>
              <a:buClr>
                <a:srgbClr val="000000"/>
              </a:buClr>
              <a:buSzPts val="1400"/>
              <a:buChar char="●"/>
            </a:pPr>
            <a:endParaRPr lang="en-US" sz="1600" dirty="0">
              <a:solidFill>
                <a:srgbClr val="000000"/>
              </a:solidFill>
            </a:endParaRPr>
          </a:p>
          <a:p>
            <a:pPr marL="0" lvl="0" indent="0" algn="l" rtl="0">
              <a:spcBef>
                <a:spcPts val="1000"/>
              </a:spcBef>
              <a:spcAft>
                <a:spcPts val="0"/>
              </a:spcAft>
              <a:buNone/>
            </a:pPr>
            <a:endParaRPr sz="1400" dirty="0">
              <a:solidFill>
                <a:srgbClr val="000000"/>
              </a:solidFill>
            </a:endParaRPr>
          </a:p>
        </p:txBody>
      </p:sp>
    </p:spTree>
    <p:extLst>
      <p:ext uri="{BB962C8B-B14F-4D97-AF65-F5344CB8AC3E}">
        <p14:creationId xmlns:p14="http://schemas.microsoft.com/office/powerpoint/2010/main" val="17300856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2" name="Google Shape;162;p32"/>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B0F93084-AE6A-A6E3-E284-4BD63CC9D74C}"/>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98F0D51C-87FE-2462-088B-24E04EFFDC1F}"/>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Executive Summary – Actionable Insights</a:t>
            </a:r>
            <a:endParaRPr dirty="0">
              <a:solidFill>
                <a:srgbClr val="000000"/>
              </a:solidFill>
            </a:endParaRPr>
          </a:p>
        </p:txBody>
      </p:sp>
      <p:sp>
        <p:nvSpPr>
          <p:cNvPr id="119" name="Google Shape;119;p25">
            <a:extLst>
              <a:ext uri="{FF2B5EF4-FFF2-40B4-BE49-F238E27FC236}">
                <a16:creationId xmlns:a16="http://schemas.microsoft.com/office/drawing/2014/main" id="{A6031BC7-63F4-CB7B-9FA1-0BB0A254D680}"/>
              </a:ext>
            </a:extLst>
          </p:cNvPr>
          <p:cNvSpPr txBox="1">
            <a:spLocks noGrp="1"/>
          </p:cNvSpPr>
          <p:nvPr>
            <p:ph type="body" idx="1"/>
          </p:nvPr>
        </p:nvSpPr>
        <p:spPr>
          <a:xfrm>
            <a:off x="202550" y="741397"/>
            <a:ext cx="8629800" cy="4137315"/>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600"/>
              </a:spcBef>
              <a:spcAft>
                <a:spcPts val="600"/>
              </a:spcAft>
              <a:buClr>
                <a:srgbClr val="000000"/>
              </a:buClr>
              <a:buSzPts val="1400"/>
              <a:buNone/>
            </a:pPr>
            <a:r>
              <a:rPr lang="en-US" sz="1400" dirty="0">
                <a:solidFill>
                  <a:srgbClr val="000000"/>
                </a:solidFill>
              </a:rPr>
              <a:t>• About 80% of the orders are for American, Japanese, Italian and Chinese cuisines. Thus, it seems that these cuisines are quite popular amongst Food Hub customers.</a:t>
            </a:r>
          </a:p>
          <a:p>
            <a:pPr marL="139700" lvl="0" indent="0" algn="l" rtl="0">
              <a:lnSpc>
                <a:spcPct val="100000"/>
              </a:lnSpc>
              <a:spcBef>
                <a:spcPts val="600"/>
              </a:spcBef>
              <a:spcAft>
                <a:spcPts val="600"/>
              </a:spcAft>
              <a:buClr>
                <a:srgbClr val="000000"/>
              </a:buClr>
              <a:buSzPts val="1400"/>
              <a:buNone/>
            </a:pPr>
            <a:r>
              <a:rPr lang="en-US" sz="1400" dirty="0">
                <a:solidFill>
                  <a:srgbClr val="000000"/>
                </a:solidFill>
              </a:rPr>
              <a:t>• Most of the orders are placed during the weekends.</a:t>
            </a:r>
          </a:p>
          <a:p>
            <a:pPr marL="139700" lvl="0" indent="0" algn="l" rtl="0">
              <a:lnSpc>
                <a:spcPct val="100000"/>
              </a:lnSpc>
              <a:spcBef>
                <a:spcPts val="600"/>
              </a:spcBef>
              <a:spcAft>
                <a:spcPts val="600"/>
              </a:spcAft>
              <a:buClr>
                <a:srgbClr val="000000"/>
              </a:buClr>
              <a:buSzPts val="1400"/>
              <a:buNone/>
            </a:pPr>
            <a:r>
              <a:rPr lang="en-US" sz="1400" dirty="0">
                <a:solidFill>
                  <a:srgbClr val="000000"/>
                </a:solidFill>
              </a:rPr>
              <a:t>• The volume of orders increase on the weekends compared to the weekdays.</a:t>
            </a:r>
          </a:p>
          <a:p>
            <a:pPr marL="139700" lvl="0" indent="0" algn="l" rtl="0">
              <a:lnSpc>
                <a:spcPct val="100000"/>
              </a:lnSpc>
              <a:spcBef>
                <a:spcPts val="600"/>
              </a:spcBef>
              <a:spcAft>
                <a:spcPts val="600"/>
              </a:spcAft>
              <a:buClr>
                <a:srgbClr val="000000"/>
              </a:buClr>
              <a:buSzPts val="1400"/>
              <a:buNone/>
            </a:pPr>
            <a:r>
              <a:rPr lang="en-US" sz="1400" dirty="0">
                <a:solidFill>
                  <a:srgbClr val="000000"/>
                </a:solidFill>
              </a:rPr>
              <a:t>• Delivery time over the weekends is less compared to the weekdays (which could be due to reduced traffic volume on the weekends).</a:t>
            </a:r>
          </a:p>
          <a:p>
            <a:pPr marL="139700" lvl="0" indent="0" algn="l" rtl="0">
              <a:lnSpc>
                <a:spcPct val="100000"/>
              </a:lnSpc>
              <a:spcBef>
                <a:spcPts val="600"/>
              </a:spcBef>
              <a:spcAft>
                <a:spcPts val="600"/>
              </a:spcAft>
              <a:buClr>
                <a:srgbClr val="000000"/>
              </a:buClr>
              <a:buSzPts val="1400"/>
              <a:buNone/>
            </a:pPr>
            <a:r>
              <a:rPr lang="en-US" sz="1400" dirty="0">
                <a:solidFill>
                  <a:srgbClr val="000000"/>
                </a:solidFill>
              </a:rPr>
              <a:t>• Around 11% of the total orders have more than 60 minutes of total delivery time.</a:t>
            </a:r>
          </a:p>
          <a:p>
            <a:pPr marL="139700" lvl="0" indent="0" algn="l" rtl="0">
              <a:lnSpc>
                <a:spcPct val="100000"/>
              </a:lnSpc>
              <a:spcBef>
                <a:spcPts val="600"/>
              </a:spcBef>
              <a:spcAft>
                <a:spcPts val="600"/>
              </a:spcAft>
              <a:buClr>
                <a:srgbClr val="000000"/>
              </a:buClr>
              <a:buSzPts val="1400"/>
              <a:buNone/>
            </a:pPr>
            <a:r>
              <a:rPr lang="en-US" sz="1400" dirty="0">
                <a:solidFill>
                  <a:srgbClr val="000000"/>
                </a:solidFill>
              </a:rPr>
              <a:t>• Around 39% of the orders have not been rated.</a:t>
            </a:r>
          </a:p>
          <a:p>
            <a:pPr marL="139700" lvl="0" indent="0" algn="l" rtl="0">
              <a:lnSpc>
                <a:spcPct val="100000"/>
              </a:lnSpc>
              <a:spcBef>
                <a:spcPts val="600"/>
              </a:spcBef>
              <a:spcAft>
                <a:spcPts val="600"/>
              </a:spcAft>
              <a:buClr>
                <a:srgbClr val="000000"/>
              </a:buClr>
              <a:buSzPts val="1400"/>
              <a:buNone/>
            </a:pPr>
            <a:r>
              <a:rPr lang="en-US" sz="1400" dirty="0">
                <a:solidFill>
                  <a:srgbClr val="000000"/>
                </a:solidFill>
              </a:rPr>
              <a:t>• Weekend Delivery Time is less than Weekday Delivery Time.</a:t>
            </a:r>
          </a:p>
          <a:p>
            <a:pPr marL="139700" lvl="0" indent="0" algn="l" rtl="0">
              <a:lnSpc>
                <a:spcPct val="100000"/>
              </a:lnSpc>
              <a:spcBef>
                <a:spcPts val="600"/>
              </a:spcBef>
              <a:spcAft>
                <a:spcPts val="600"/>
              </a:spcAft>
              <a:buClr>
                <a:srgbClr val="000000"/>
              </a:buClr>
              <a:buSzPts val="1400"/>
              <a:buNone/>
            </a:pPr>
            <a:r>
              <a:rPr lang="en-US" sz="1400" dirty="0">
                <a:solidFill>
                  <a:srgbClr val="000000"/>
                </a:solidFill>
              </a:rPr>
              <a:t>• A total of 736 out of 1,898 orders were not rated; implies 38.77% of orders not rated</a:t>
            </a:r>
          </a:p>
          <a:p>
            <a:pPr marL="139700" lvl="0" indent="0" algn="l" rtl="0">
              <a:lnSpc>
                <a:spcPct val="100000"/>
              </a:lnSpc>
              <a:spcBef>
                <a:spcPts val="600"/>
              </a:spcBef>
              <a:spcAft>
                <a:spcPts val="600"/>
              </a:spcAft>
              <a:buClr>
                <a:srgbClr val="000000"/>
              </a:buClr>
              <a:buSzPts val="1400"/>
              <a:buNone/>
            </a:pPr>
            <a:r>
              <a:rPr lang="en-US" sz="1400" dirty="0">
                <a:solidFill>
                  <a:srgbClr val="000000"/>
                </a:solidFill>
              </a:rPr>
              <a:t>• There is no linear relationship between the variable columns.</a:t>
            </a:r>
          </a:p>
          <a:p>
            <a:pPr marL="139700" lvl="0" indent="0" algn="l" rtl="0">
              <a:lnSpc>
                <a:spcPct val="100000"/>
              </a:lnSpc>
              <a:spcBef>
                <a:spcPts val="600"/>
              </a:spcBef>
              <a:spcAft>
                <a:spcPts val="600"/>
              </a:spcAft>
              <a:buClr>
                <a:srgbClr val="000000"/>
              </a:buClr>
              <a:buSzPts val="1400"/>
              <a:buNone/>
            </a:pPr>
            <a:r>
              <a:rPr lang="en-US" sz="1400" dirty="0">
                <a:solidFill>
                  <a:srgbClr val="000000"/>
                </a:solidFill>
              </a:rPr>
              <a:t>• There is no skewness and no outliers in Food Preparation Time, Delivery Time, and Cost of the Order.</a:t>
            </a:r>
          </a:p>
          <a:p>
            <a:pPr marL="139700" lvl="0" indent="0" algn="l" rtl="0">
              <a:lnSpc>
                <a:spcPct val="100000"/>
              </a:lnSpc>
              <a:spcBef>
                <a:spcPts val="600"/>
              </a:spcBef>
              <a:spcAft>
                <a:spcPts val="600"/>
              </a:spcAft>
              <a:buClr>
                <a:srgbClr val="000000"/>
              </a:buClr>
              <a:buSzPts val="1400"/>
              <a:buNone/>
            </a:pPr>
            <a:endParaRPr lang="en-US" sz="1400" dirty="0">
              <a:solidFill>
                <a:srgbClr val="000000"/>
              </a:solidFill>
            </a:endParaRPr>
          </a:p>
          <a:p>
            <a:pPr marL="457200" lvl="0" indent="-317500" algn="l" rtl="0">
              <a:lnSpc>
                <a:spcPct val="100000"/>
              </a:lnSpc>
              <a:spcBef>
                <a:spcPts val="600"/>
              </a:spcBef>
              <a:spcAft>
                <a:spcPts val="600"/>
              </a:spcAft>
              <a:buClr>
                <a:srgbClr val="000000"/>
              </a:buClr>
              <a:buSzPts val="1400"/>
              <a:buChar char="●"/>
            </a:pPr>
            <a:endParaRPr lang="en-US" sz="1400" dirty="0">
              <a:solidFill>
                <a:srgbClr val="000000"/>
              </a:solidFill>
            </a:endParaRPr>
          </a:p>
          <a:p>
            <a:pPr marL="457200" lvl="0" indent="-317500" algn="l" rtl="0">
              <a:lnSpc>
                <a:spcPct val="100000"/>
              </a:lnSpc>
              <a:spcBef>
                <a:spcPts val="600"/>
              </a:spcBef>
              <a:spcAft>
                <a:spcPts val="600"/>
              </a:spcAft>
              <a:buClr>
                <a:srgbClr val="000000"/>
              </a:buClr>
              <a:buSzPts val="1400"/>
              <a:buChar char="●"/>
            </a:pPr>
            <a:endParaRPr lang="en-US" sz="1400" dirty="0">
              <a:solidFill>
                <a:srgbClr val="000000"/>
              </a:solidFill>
            </a:endParaRPr>
          </a:p>
        </p:txBody>
      </p:sp>
    </p:spTree>
    <p:extLst>
      <p:ext uri="{BB962C8B-B14F-4D97-AF65-F5344CB8AC3E}">
        <p14:creationId xmlns:p14="http://schemas.microsoft.com/office/powerpoint/2010/main" val="101452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Executive Summary – Recommendations</a:t>
            </a:r>
            <a:endParaRPr dirty="0">
              <a:solidFill>
                <a:srgbClr val="000000"/>
              </a:solidFill>
            </a:endParaRPr>
          </a:p>
        </p:txBody>
      </p:sp>
      <p:sp>
        <p:nvSpPr>
          <p:cNvPr id="119" name="Google Shape;119;p25"/>
          <p:cNvSpPr txBox="1">
            <a:spLocks noGrp="1"/>
          </p:cNvSpPr>
          <p:nvPr>
            <p:ph type="body" idx="1"/>
          </p:nvPr>
        </p:nvSpPr>
        <p:spPr>
          <a:xfrm>
            <a:off x="202550" y="777666"/>
            <a:ext cx="8629800" cy="4298535"/>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Clr>
                <a:srgbClr val="000000"/>
              </a:buClr>
              <a:buSzPts val="1400"/>
              <a:buChar char="●"/>
            </a:pPr>
            <a:r>
              <a:rPr lang="en-US" dirty="0">
                <a:solidFill>
                  <a:srgbClr val="000000"/>
                </a:solidFill>
              </a:rPr>
              <a:t>FoodHub should integrate with more restaurants serving American, Japanese, Italian and Chinese cuisines and increase the number of restaurants serving these cuisines as they are most popular amongst FoodHub customers.</a:t>
            </a:r>
          </a:p>
          <a:p>
            <a:pPr marL="457200" lvl="0" indent="-317500" algn="l" rtl="0">
              <a:spcBef>
                <a:spcPts val="1000"/>
              </a:spcBef>
              <a:spcAft>
                <a:spcPts val="0"/>
              </a:spcAft>
              <a:buClr>
                <a:srgbClr val="000000"/>
              </a:buClr>
              <a:buSzPts val="1400"/>
              <a:buChar char="●"/>
            </a:pPr>
            <a:r>
              <a:rPr lang="en-US" dirty="0">
                <a:solidFill>
                  <a:srgbClr val="000000"/>
                </a:solidFill>
              </a:rPr>
              <a:t>FoodHub should provide promotional offers to top-rated and popular restaurants such as Shake Shack that serve many of their customers and account for the largest amount of their orders.</a:t>
            </a:r>
          </a:p>
          <a:p>
            <a:pPr marL="457200" lvl="0" indent="-317500" algn="l" rtl="0">
              <a:spcBef>
                <a:spcPts val="1000"/>
              </a:spcBef>
              <a:spcAft>
                <a:spcPts val="0"/>
              </a:spcAft>
              <a:buClr>
                <a:srgbClr val="000000"/>
              </a:buClr>
              <a:buSzPts val="1400"/>
              <a:buChar char="●"/>
            </a:pPr>
            <a:r>
              <a:rPr lang="en-US" dirty="0">
                <a:solidFill>
                  <a:srgbClr val="000000"/>
                </a:solidFill>
              </a:rPr>
              <a:t>Since there is high volume of orders during the weekends, more delivery staff should be hired during the weekends to ensure timely delivery of orders.</a:t>
            </a:r>
          </a:p>
          <a:p>
            <a:pPr marL="457200" lvl="0" indent="-317500" algn="l" rtl="0">
              <a:spcBef>
                <a:spcPts val="1000"/>
              </a:spcBef>
              <a:spcAft>
                <a:spcPts val="0"/>
              </a:spcAft>
              <a:buClr>
                <a:srgbClr val="000000"/>
              </a:buClr>
              <a:buSzPts val="1400"/>
              <a:buChar char="●"/>
            </a:pPr>
            <a:r>
              <a:rPr lang="en-US" dirty="0">
                <a:solidFill>
                  <a:srgbClr val="000000"/>
                </a:solidFill>
              </a:rPr>
              <a:t>Weekend promotional offers should be given to the customers to increase the food orders during weekends because providing these offers to their customers may increase revenue.</a:t>
            </a:r>
          </a:p>
          <a:p>
            <a:pPr marL="457200" lvl="0" indent="-317500" algn="l" rtl="0">
              <a:spcBef>
                <a:spcPts val="1000"/>
              </a:spcBef>
              <a:spcAft>
                <a:spcPts val="0"/>
              </a:spcAft>
              <a:buClr>
                <a:srgbClr val="000000"/>
              </a:buClr>
              <a:buSzPts val="1400"/>
              <a:buChar char="●"/>
            </a:pPr>
            <a:r>
              <a:rPr lang="en-US" dirty="0">
                <a:solidFill>
                  <a:srgbClr val="000000"/>
                </a:solidFill>
              </a:rPr>
              <a:t>Because Customer Rating is a very important factor to gauge customer satisfaction and gain new customers, FoodHub should analyze and investigate the reason FoodHub has collected a low count of ratings for lower value orders</a:t>
            </a:r>
            <a:r>
              <a:rPr lang="en-US" sz="1600" dirty="0">
                <a:solidFill>
                  <a:srgbClr val="000000"/>
                </a:solidFill>
              </a:rPr>
              <a:t>.</a:t>
            </a:r>
          </a:p>
        </p:txBody>
      </p:sp>
    </p:spTree>
    <p:extLst>
      <p:ext uri="{BB962C8B-B14F-4D97-AF65-F5344CB8AC3E}">
        <p14:creationId xmlns:p14="http://schemas.microsoft.com/office/powerpoint/2010/main" val="381796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D38DD22C-A6C9-B70A-F6B7-4C9686E411DA}"/>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86436231-B70C-D31E-5EF1-5CE64F8C2B75}"/>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Executive Summary – Recommendations, </a:t>
            </a:r>
            <a:r>
              <a:rPr lang="en" i="1" dirty="0">
                <a:solidFill>
                  <a:srgbClr val="000000"/>
                </a:solidFill>
              </a:rPr>
              <a:t>continued</a:t>
            </a:r>
            <a:endParaRPr i="1" dirty="0">
              <a:solidFill>
                <a:srgbClr val="000000"/>
              </a:solidFill>
            </a:endParaRPr>
          </a:p>
        </p:txBody>
      </p:sp>
      <p:sp>
        <p:nvSpPr>
          <p:cNvPr id="119" name="Google Shape;119;p25">
            <a:extLst>
              <a:ext uri="{FF2B5EF4-FFF2-40B4-BE49-F238E27FC236}">
                <a16:creationId xmlns:a16="http://schemas.microsoft.com/office/drawing/2014/main" id="{2057C825-998E-AFF9-81AD-E5A08BD3D445}"/>
              </a:ext>
            </a:extLst>
          </p:cNvPr>
          <p:cNvSpPr txBox="1">
            <a:spLocks noGrp="1"/>
          </p:cNvSpPr>
          <p:nvPr>
            <p:ph type="body" idx="1"/>
          </p:nvPr>
        </p:nvSpPr>
        <p:spPr>
          <a:xfrm>
            <a:off x="202550" y="741397"/>
            <a:ext cx="8629800" cy="4292076"/>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Clr>
                <a:srgbClr val="000000"/>
              </a:buClr>
              <a:buSzPts val="1400"/>
              <a:buChar char="●"/>
            </a:pPr>
            <a:r>
              <a:rPr lang="en-US" dirty="0">
                <a:solidFill>
                  <a:srgbClr val="000000"/>
                </a:solidFill>
              </a:rPr>
              <a:t>FoodHub could redesign the rating page in their app to be more interactive to better encourage and entice customers to rate food orders.</a:t>
            </a:r>
          </a:p>
          <a:p>
            <a:pPr marL="457200" lvl="0" indent="-317500" algn="l" rtl="0">
              <a:spcBef>
                <a:spcPts val="1000"/>
              </a:spcBef>
              <a:spcAft>
                <a:spcPts val="0"/>
              </a:spcAft>
              <a:buClr>
                <a:srgbClr val="000000"/>
              </a:buClr>
              <a:buSzPts val="1400"/>
              <a:buChar char="●"/>
            </a:pPr>
            <a:r>
              <a:rPr lang="en-US" dirty="0">
                <a:solidFill>
                  <a:srgbClr val="000000"/>
                </a:solidFill>
              </a:rPr>
              <a:t>FoodHub should run Weekday Specials or bundle higher priced items during the slower days of the week say Mondays and Tuesdays to increase weekday revenue and to encourage feedback for ratings.</a:t>
            </a:r>
          </a:p>
          <a:p>
            <a:pPr marL="457200" lvl="0" indent="-317500" algn="l" rtl="0">
              <a:spcBef>
                <a:spcPts val="1000"/>
              </a:spcBef>
              <a:spcAft>
                <a:spcPts val="0"/>
              </a:spcAft>
              <a:buClr>
                <a:srgbClr val="000000"/>
              </a:buClr>
              <a:buSzPts val="1400"/>
              <a:buChar char="●"/>
            </a:pPr>
            <a:r>
              <a:rPr lang="en-US" dirty="0">
                <a:solidFill>
                  <a:srgbClr val="000000"/>
                </a:solidFill>
              </a:rPr>
              <a:t>Since approximately 11% of the total orders have more than 60 minutes of total delivery time, FoodHub should try to reduce this to create a better customer experience.</a:t>
            </a:r>
          </a:p>
          <a:p>
            <a:pPr marL="457200" lvl="0" indent="-317500" algn="l" rtl="0">
              <a:spcBef>
                <a:spcPts val="1000"/>
              </a:spcBef>
              <a:spcAft>
                <a:spcPts val="0"/>
              </a:spcAft>
              <a:buClr>
                <a:srgbClr val="000000"/>
              </a:buClr>
              <a:buSzPts val="1400"/>
              <a:buChar char="●"/>
            </a:pPr>
            <a:r>
              <a:rPr lang="en-US" dirty="0">
                <a:solidFill>
                  <a:srgbClr val="000000"/>
                </a:solidFill>
              </a:rPr>
              <a:t>FoodHub should incentivize delivery staff being on time, in other words, FoodHub can provide rewards to delivery staff who deliver food orders on time.</a:t>
            </a:r>
          </a:p>
          <a:p>
            <a:pPr marL="457200" lvl="0" indent="-317500" algn="l" rtl="0">
              <a:spcBef>
                <a:spcPts val="1000"/>
              </a:spcBef>
              <a:spcAft>
                <a:spcPts val="0"/>
              </a:spcAft>
              <a:buClr>
                <a:srgbClr val="000000"/>
              </a:buClr>
              <a:buSzPts val="1400"/>
              <a:buChar char="●"/>
            </a:pPr>
            <a:r>
              <a:rPr lang="en-US" dirty="0">
                <a:solidFill>
                  <a:srgbClr val="000000"/>
                </a:solidFill>
              </a:rPr>
              <a:t>FoodHub should conduct analysis and investigate the weekday delivery time efficiency because people are busier during the week with their jobs and commitments and are more impatient.  Reducing weekday delivery times will increase their ratings and will help to build their customer base. </a:t>
            </a:r>
          </a:p>
        </p:txBody>
      </p:sp>
    </p:spTree>
    <p:extLst>
      <p:ext uri="{BB962C8B-B14F-4D97-AF65-F5344CB8AC3E}">
        <p14:creationId xmlns:p14="http://schemas.microsoft.com/office/powerpoint/2010/main" val="275971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D3648570-378C-06B3-74D8-56E5C9C2B081}"/>
            </a:ext>
          </a:extLst>
        </p:cNvPr>
        <p:cNvGrpSpPr/>
        <p:nvPr/>
      </p:nvGrpSpPr>
      <p:grpSpPr>
        <a:xfrm>
          <a:off x="0" y="0"/>
          <a:ext cx="0" cy="0"/>
          <a:chOff x="0" y="0"/>
          <a:chExt cx="0" cy="0"/>
        </a:xfrm>
      </p:grpSpPr>
      <p:sp>
        <p:nvSpPr>
          <p:cNvPr id="118" name="Google Shape;118;p25">
            <a:extLst>
              <a:ext uri="{FF2B5EF4-FFF2-40B4-BE49-F238E27FC236}">
                <a16:creationId xmlns:a16="http://schemas.microsoft.com/office/drawing/2014/main" id="{8594F5B4-AE94-50FE-407A-677A758697F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Executive Summary – Recommendations, </a:t>
            </a:r>
            <a:r>
              <a:rPr lang="en" i="1" dirty="0">
                <a:solidFill>
                  <a:srgbClr val="000000"/>
                </a:solidFill>
              </a:rPr>
              <a:t>continued</a:t>
            </a:r>
            <a:endParaRPr dirty="0">
              <a:solidFill>
                <a:srgbClr val="000000"/>
              </a:solidFill>
            </a:endParaRPr>
          </a:p>
        </p:txBody>
      </p:sp>
      <p:sp>
        <p:nvSpPr>
          <p:cNvPr id="119" name="Google Shape;119;p25">
            <a:extLst>
              <a:ext uri="{FF2B5EF4-FFF2-40B4-BE49-F238E27FC236}">
                <a16:creationId xmlns:a16="http://schemas.microsoft.com/office/drawing/2014/main" id="{6F528E91-2E9D-6CD4-D5F9-0AFE25E7959F}"/>
              </a:ext>
            </a:extLst>
          </p:cNvPr>
          <p:cNvSpPr txBox="1">
            <a:spLocks noGrp="1"/>
          </p:cNvSpPr>
          <p:nvPr>
            <p:ph type="body" idx="1"/>
          </p:nvPr>
        </p:nvSpPr>
        <p:spPr>
          <a:xfrm>
            <a:off x="202550" y="741397"/>
            <a:ext cx="8629800" cy="4137315"/>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Clr>
                <a:srgbClr val="000000"/>
              </a:buClr>
              <a:buSzPts val="1400"/>
              <a:buChar char="●"/>
            </a:pPr>
            <a:r>
              <a:rPr lang="en-US" sz="1600" dirty="0">
                <a:solidFill>
                  <a:srgbClr val="000000"/>
                </a:solidFill>
              </a:rPr>
              <a:t>FoodHub should model delivery routes for weekdays and weekends to optimize delivery time and to drive sales.</a:t>
            </a:r>
          </a:p>
          <a:p>
            <a:pPr marL="457200" lvl="0" indent="-317500" algn="l" rtl="0">
              <a:spcBef>
                <a:spcPts val="1000"/>
              </a:spcBef>
              <a:spcAft>
                <a:spcPts val="0"/>
              </a:spcAft>
              <a:buClr>
                <a:srgbClr val="000000"/>
              </a:buClr>
              <a:buSzPts val="1400"/>
              <a:buChar char="●"/>
            </a:pPr>
            <a:r>
              <a:rPr lang="en-US" sz="1600" dirty="0">
                <a:solidFill>
                  <a:srgbClr val="000000"/>
                </a:solidFill>
              </a:rPr>
              <a:t>FoodHub should conduct surveys to understand what drives weekend sales to be higher than weekday. Coming directly from the customer may help FoodHub provide better service and create a better relationship with their customers.  If the survey is incentivized, say a customer will get half off a high menu item, FoodHub will increase their data collection of feedback and ratings which will allow them to be better decision makers and may allow them to do some trend analysis, so they better know how to market to their customers.</a:t>
            </a:r>
          </a:p>
          <a:p>
            <a:pPr marL="457200" lvl="0" indent="-317500" algn="l" rtl="0">
              <a:spcBef>
                <a:spcPts val="1000"/>
              </a:spcBef>
              <a:spcAft>
                <a:spcPts val="0"/>
              </a:spcAft>
              <a:buClr>
                <a:srgbClr val="000000"/>
              </a:buClr>
              <a:buSzPts val="1400"/>
              <a:buChar char="●"/>
            </a:pPr>
            <a:r>
              <a:rPr lang="en-US" sz="1600" dirty="0">
                <a:solidFill>
                  <a:srgbClr val="000000"/>
                </a:solidFill>
              </a:rPr>
              <a:t>FoodHub should research and investigate how to increase efficiency in optimal time frames for weekday deliveries.</a:t>
            </a:r>
          </a:p>
          <a:p>
            <a:pPr marL="457200" lvl="0" indent="-317500" algn="l" rtl="0">
              <a:spcBef>
                <a:spcPts val="1000"/>
              </a:spcBef>
              <a:spcAft>
                <a:spcPts val="0"/>
              </a:spcAft>
              <a:buClr>
                <a:srgbClr val="000000"/>
              </a:buClr>
              <a:buSzPts val="1400"/>
              <a:buChar char="●"/>
            </a:pPr>
            <a:r>
              <a:rPr lang="en-US" sz="1600" dirty="0">
                <a:solidFill>
                  <a:srgbClr val="000000"/>
                </a:solidFill>
              </a:rPr>
              <a:t>FoodHub should analyze data to determine and confirm peak weekday order times and based on peak time ranges, add more delivery drivers accordingly.</a:t>
            </a:r>
          </a:p>
        </p:txBody>
      </p:sp>
    </p:spTree>
    <p:extLst>
      <p:ext uri="{BB962C8B-B14F-4D97-AF65-F5344CB8AC3E}">
        <p14:creationId xmlns:p14="http://schemas.microsoft.com/office/powerpoint/2010/main" val="316404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96580F40-A970-0567-FDB6-B3147A7DCAC3}"/>
            </a:ext>
          </a:extLst>
        </p:cNvPr>
        <p:cNvGrpSpPr/>
        <p:nvPr/>
      </p:nvGrpSpPr>
      <p:grpSpPr>
        <a:xfrm>
          <a:off x="0" y="0"/>
          <a:ext cx="0" cy="0"/>
          <a:chOff x="0" y="0"/>
          <a:chExt cx="0" cy="0"/>
        </a:xfrm>
      </p:grpSpPr>
      <p:sp>
        <p:nvSpPr>
          <p:cNvPr id="124" name="Google Shape;124;p26">
            <a:extLst>
              <a:ext uri="{FF2B5EF4-FFF2-40B4-BE49-F238E27FC236}">
                <a16:creationId xmlns:a16="http://schemas.microsoft.com/office/drawing/2014/main" id="{9434C83D-C840-9AD8-4ED1-8E8BFBAADE6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Business Problem: Overview and Solution Approach</a:t>
            </a:r>
            <a:endParaRPr dirty="0">
              <a:solidFill>
                <a:srgbClr val="000000"/>
              </a:solidFill>
            </a:endParaRPr>
          </a:p>
        </p:txBody>
      </p:sp>
    </p:spTree>
    <p:extLst>
      <p:ext uri="{BB962C8B-B14F-4D97-AF65-F5344CB8AC3E}">
        <p14:creationId xmlns:p14="http://schemas.microsoft.com/office/powerpoint/2010/main" val="443630199"/>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12170</TotalTime>
  <Words>4362</Words>
  <Application>Microsoft Office PowerPoint</Application>
  <PresentationFormat>On-screen Show (16:9)</PresentationFormat>
  <Paragraphs>248</Paragraphs>
  <Slides>47</Slides>
  <Notes>47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Nunito ExtraBold</vt:lpstr>
      <vt:lpstr>Calibri</vt:lpstr>
      <vt:lpstr>Nunito SemiBold</vt:lpstr>
      <vt:lpstr>Arial</vt:lpstr>
      <vt:lpstr>Nunito</vt:lpstr>
      <vt:lpstr>Courier New</vt:lpstr>
      <vt:lpstr>Just Logo</vt:lpstr>
      <vt:lpstr>Just Logo</vt:lpstr>
      <vt:lpstr>Data Science &amp; Machine Learning: Making Data-Driven Decisions Foundations for Data Science</vt:lpstr>
      <vt:lpstr>Contents / Agenda</vt:lpstr>
      <vt:lpstr>Executive Summary </vt:lpstr>
      <vt:lpstr>Executive Summary – Conclusions</vt:lpstr>
      <vt:lpstr>Executive Summary – Actionable Insights</vt:lpstr>
      <vt:lpstr>Executive Summary – Recommendations</vt:lpstr>
      <vt:lpstr>Executive Summary – Recommendations, continued</vt:lpstr>
      <vt:lpstr>Executive Summary – Recommendations, continued</vt:lpstr>
      <vt:lpstr>Business Problem: Overview and Solution Approach</vt:lpstr>
      <vt:lpstr>Business Problem Overview</vt:lpstr>
      <vt:lpstr>Business Problem Solution Approach – The FoodHub App</vt:lpstr>
      <vt:lpstr>Business Problem Solution Approach – FoodHub App, cont.</vt:lpstr>
      <vt:lpstr>Data Overview</vt:lpstr>
      <vt:lpstr>Data Overview – Data Description</vt:lpstr>
      <vt:lpstr>Data Overview: Answers to Questions 1-5</vt:lpstr>
      <vt:lpstr>Data Overview: Answers to Questions 1-5, continued</vt:lpstr>
      <vt:lpstr>Univariate Analysis</vt:lpstr>
      <vt:lpstr>Univariate Analysis – Answers to Questions 6-11</vt:lpstr>
      <vt:lpstr>Univariate Analysis – Answers to Questions 6-11</vt:lpstr>
      <vt:lpstr>Univariate Analysis – Answers to Questions 6-11, cont.</vt:lpstr>
      <vt:lpstr>Univariate Analysis – Answers to Questions 6-11, cont.</vt:lpstr>
      <vt:lpstr>Univariate Analysis – Answers to Questions 6-11, cont.</vt:lpstr>
      <vt:lpstr>Univariate Analysis – Answers to Questions 6-11, cont.</vt:lpstr>
      <vt:lpstr>Univariate Analysis – Answers to Questions 6-11, cont.</vt:lpstr>
      <vt:lpstr>Univariate Analysis – Answers to Questions 6-11, cont.</vt:lpstr>
      <vt:lpstr>Univariate Analysis – Answers to Questions 6-11, cont.</vt:lpstr>
      <vt:lpstr>Univariate Analysis – Answers to Questions 6-11, cont.</vt:lpstr>
      <vt:lpstr>Multivariate Analysis</vt:lpstr>
      <vt:lpstr>Multivariate Analysis – Answers to Questions 12-17</vt:lpstr>
      <vt:lpstr>Multivariate Analysis – Answers to Questions 12-17</vt:lpstr>
      <vt:lpstr>Multivariate Analysis – Answers to Questions 12-17</vt:lpstr>
      <vt:lpstr>Multivariate Analysis – Answers to Questions 12-17</vt:lpstr>
      <vt:lpstr>Multivariate Analysis – Answers to Questions 12-17, cont.</vt:lpstr>
      <vt:lpstr>Multivariate Analysis – Answers to Questions 12-17, cont.</vt:lpstr>
      <vt:lpstr>Multivariate Analysis – Answers to Questions 12-17, cont.</vt:lpstr>
      <vt:lpstr>Multivariate Analysis – Answers to Questions 12-17, cont.</vt:lpstr>
      <vt:lpstr>Multivariate Analysis – Answers to Questions 12-17, cont.</vt:lpstr>
      <vt:lpstr>Multivariate Analysis – Answers to Questions 12-17, cont.</vt:lpstr>
      <vt:lpstr>Multivariate Analysis – Answers to Questions 12-17, cont.</vt:lpstr>
      <vt:lpstr>Multivariate Analysis – Answers to Questions 12-17, cont.</vt:lpstr>
      <vt:lpstr>Multivariate Analysis – Answers to Questions 12-17, cont.</vt:lpstr>
      <vt:lpstr>Multivariate Analysis – Answers to Questions 12-17, cont.</vt:lpstr>
      <vt:lpstr>Multivariate Analysis – Answers to Questions 12-17, cont.</vt:lpstr>
      <vt:lpstr>Multivariate Analysis – Answers to Questions 12-17, cont.</vt:lpstr>
      <vt:lpstr>Multivariate Analysis – Answers to Questions 12-17, cont.</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&amp; Machine Learning: Making Data-Driven Decisions Foundations for Data Science</dc:title>
  <dc:creator>Ogechi Onyewu</dc:creator>
  <cp:lastModifiedBy>Ogechi Onyewu</cp:lastModifiedBy>
  <cp:revision>4</cp:revision>
  <dcterms:modified xsi:type="dcterms:W3CDTF">2024-03-26T20:35:12Z</dcterms:modified>
</cp:coreProperties>
</file>