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684" y="-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AEB60FD1-C1CC-4FEB-ACFC-661C90A7A20A}" type="datetimeFigureOut">
              <a:rPr lang="en-US" smtClean="0"/>
              <a:pPr/>
              <a:t>12/14/2018</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C822A904-E9E9-40B2-BFE6-9B590B46D4B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B60FD1-C1CC-4FEB-ACFC-661C90A7A20A}"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2A904-E9E9-40B2-BFE6-9B590B46D4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B60FD1-C1CC-4FEB-ACFC-661C90A7A20A}"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2A904-E9E9-40B2-BFE6-9B590B46D4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EB60FD1-C1CC-4FEB-ACFC-661C90A7A20A}" type="datetimeFigureOut">
              <a:rPr lang="en-US" smtClean="0"/>
              <a:pPr/>
              <a:t>12/14/2018</a:t>
            </a:fld>
            <a:endParaRPr lang="en-US"/>
          </a:p>
        </p:txBody>
      </p:sp>
      <p:sp>
        <p:nvSpPr>
          <p:cNvPr id="9" name="Slide Number Placeholder 8"/>
          <p:cNvSpPr>
            <a:spLocks noGrp="1"/>
          </p:cNvSpPr>
          <p:nvPr>
            <p:ph type="sldNum" sz="quarter" idx="15"/>
          </p:nvPr>
        </p:nvSpPr>
        <p:spPr/>
        <p:txBody>
          <a:bodyPr rtlCol="0"/>
          <a:lstStyle/>
          <a:p>
            <a:fld id="{C822A904-E9E9-40B2-BFE6-9B590B46D4B1}"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AEB60FD1-C1CC-4FEB-ACFC-661C90A7A20A}" type="datetimeFigureOut">
              <a:rPr lang="en-US" smtClean="0"/>
              <a:pPr/>
              <a:t>12/14/2018</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C822A904-E9E9-40B2-BFE6-9B590B46D4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EB60FD1-C1CC-4FEB-ACFC-661C90A7A20A}"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2A904-E9E9-40B2-BFE6-9B590B46D4B1}"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EB60FD1-C1CC-4FEB-ACFC-661C90A7A20A}"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2A904-E9E9-40B2-BFE6-9B590B46D4B1}"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EB60FD1-C1CC-4FEB-ACFC-661C90A7A20A}" type="datetimeFigureOut">
              <a:rPr lang="en-US" smtClean="0"/>
              <a:pPr/>
              <a:t>12/14/2018</a:t>
            </a:fld>
            <a:endParaRPr lang="en-US"/>
          </a:p>
        </p:txBody>
      </p:sp>
      <p:sp>
        <p:nvSpPr>
          <p:cNvPr id="7" name="Slide Number Placeholder 6"/>
          <p:cNvSpPr>
            <a:spLocks noGrp="1"/>
          </p:cNvSpPr>
          <p:nvPr>
            <p:ph type="sldNum" sz="quarter" idx="11"/>
          </p:nvPr>
        </p:nvSpPr>
        <p:spPr/>
        <p:txBody>
          <a:bodyPr rtlCol="0"/>
          <a:lstStyle/>
          <a:p>
            <a:fld id="{C822A904-E9E9-40B2-BFE6-9B590B46D4B1}"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B60FD1-C1CC-4FEB-ACFC-661C90A7A20A}" type="datetimeFigureOut">
              <a:rPr lang="en-US" smtClean="0"/>
              <a:pPr/>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2A904-E9E9-40B2-BFE6-9B590B46D4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EB60FD1-C1CC-4FEB-ACFC-661C90A7A20A}" type="datetimeFigureOut">
              <a:rPr lang="en-US" smtClean="0"/>
              <a:pPr/>
              <a:t>12/14/2018</a:t>
            </a:fld>
            <a:endParaRPr lang="en-US"/>
          </a:p>
        </p:txBody>
      </p:sp>
      <p:sp>
        <p:nvSpPr>
          <p:cNvPr id="22" name="Slide Number Placeholder 21"/>
          <p:cNvSpPr>
            <a:spLocks noGrp="1"/>
          </p:cNvSpPr>
          <p:nvPr>
            <p:ph type="sldNum" sz="quarter" idx="15"/>
          </p:nvPr>
        </p:nvSpPr>
        <p:spPr/>
        <p:txBody>
          <a:bodyPr rtlCol="0"/>
          <a:lstStyle/>
          <a:p>
            <a:fld id="{C822A904-E9E9-40B2-BFE6-9B590B46D4B1}"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EB60FD1-C1CC-4FEB-ACFC-661C90A7A20A}" type="datetimeFigureOut">
              <a:rPr lang="en-US" smtClean="0"/>
              <a:pPr/>
              <a:t>12/14/2018</a:t>
            </a:fld>
            <a:endParaRPr lang="en-US"/>
          </a:p>
        </p:txBody>
      </p:sp>
      <p:sp>
        <p:nvSpPr>
          <p:cNvPr id="18" name="Slide Number Placeholder 17"/>
          <p:cNvSpPr>
            <a:spLocks noGrp="1"/>
          </p:cNvSpPr>
          <p:nvPr>
            <p:ph type="sldNum" sz="quarter" idx="11"/>
          </p:nvPr>
        </p:nvSpPr>
        <p:spPr/>
        <p:txBody>
          <a:bodyPr rtlCol="0"/>
          <a:lstStyle/>
          <a:p>
            <a:fld id="{C822A904-E9E9-40B2-BFE6-9B590B46D4B1}"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AEB60FD1-C1CC-4FEB-ACFC-661C90A7A20A}" type="datetimeFigureOut">
              <a:rPr lang="en-US" smtClean="0"/>
              <a:pPr/>
              <a:t>12/14/2018</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C822A904-E9E9-40B2-BFE6-9B590B46D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heart.org/HEARTORG/Conditions/HighBloodPressure/GettheFactsAboutHighBloodPressure/All-About-Heart-Rate-Pulse_UCM_438850_Article.j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54327"/>
            <a:ext cx="9144000" cy="2387600"/>
          </a:xfrm>
        </p:spPr>
        <p:txBody>
          <a:bodyPr/>
          <a:lstStyle/>
          <a:p>
            <a:r>
              <a:rPr lang="en-US" b="1" dirty="0" smtClean="0"/>
              <a:t>Systolic Blood Pressure Measurement form Heart Rate Using </a:t>
            </a:r>
            <a:r>
              <a:rPr lang="en-US" b="1" dirty="0" err="1" smtClean="0"/>
              <a:t>IoT</a:t>
            </a:r>
            <a:endParaRPr lang="en-US" b="1" dirty="0"/>
          </a:p>
        </p:txBody>
      </p:sp>
      <p:sp>
        <p:nvSpPr>
          <p:cNvPr id="3" name="Subtitle 2"/>
          <p:cNvSpPr>
            <a:spLocks noGrp="1"/>
          </p:cNvSpPr>
          <p:nvPr>
            <p:ph type="subTitle" idx="1"/>
          </p:nvPr>
        </p:nvSpPr>
        <p:spPr/>
        <p:txBody>
          <a:bodyPr>
            <a:normAutofit/>
          </a:bodyPr>
          <a:lstStyle/>
          <a:p>
            <a:pPr algn="r"/>
            <a:r>
              <a:rPr lang="en-US" b="1" dirty="0" smtClean="0"/>
              <a:t>Presented by:</a:t>
            </a:r>
          </a:p>
          <a:p>
            <a:pPr marL="342900" indent="-342900" algn="r">
              <a:lnSpc>
                <a:spcPct val="110000"/>
              </a:lnSpc>
              <a:buFont typeface="Wingdings" panose="05000000000000000000" pitchFamily="2" charset="2"/>
              <a:buChar char="§"/>
            </a:pPr>
            <a:r>
              <a:rPr lang="en-US" dirty="0" err="1" smtClean="0"/>
              <a:t>Ifrat</a:t>
            </a:r>
            <a:r>
              <a:rPr lang="en-US" dirty="0" smtClean="0"/>
              <a:t> Jahan (2014-2-60-051)</a:t>
            </a:r>
          </a:p>
          <a:p>
            <a:pPr marL="342900" indent="-342900" algn="r">
              <a:lnSpc>
                <a:spcPct val="110000"/>
              </a:lnSpc>
              <a:buFont typeface="Wingdings" panose="05000000000000000000" pitchFamily="2" charset="2"/>
              <a:buChar char="§"/>
            </a:pPr>
            <a:r>
              <a:rPr lang="en-US" dirty="0" smtClean="0"/>
              <a:t>Md. </a:t>
            </a:r>
            <a:r>
              <a:rPr lang="en-US" dirty="0" err="1" smtClean="0"/>
              <a:t>Lizur</a:t>
            </a:r>
            <a:r>
              <a:rPr lang="en-US" dirty="0" smtClean="0"/>
              <a:t> Rahman (2014-3-60-014</a:t>
            </a:r>
            <a:r>
              <a:rPr lang="en-US" dirty="0" smtClean="0"/>
              <a:t>)</a:t>
            </a:r>
            <a:endParaRPr lang="en-US" dirty="0" smtClean="0"/>
          </a:p>
        </p:txBody>
      </p:sp>
    </p:spTree>
    <p:extLst>
      <p:ext uri="{BB962C8B-B14F-4D97-AF65-F5344CB8AC3E}">
        <p14:creationId xmlns="" xmlns:p14="http://schemas.microsoft.com/office/powerpoint/2010/main" val="3864030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Methodology</a:t>
            </a:r>
            <a:endParaRPr lang="en-US" dirty="0"/>
          </a:p>
        </p:txBody>
      </p:sp>
      <p:sp>
        <p:nvSpPr>
          <p:cNvPr id="3" name="Content Placeholder 2"/>
          <p:cNvSpPr>
            <a:spLocks noGrp="1"/>
          </p:cNvSpPr>
          <p:nvPr>
            <p:ph sz="quarter"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buNone/>
            </a:pPr>
            <a:endParaRPr lang="en-US" dirty="0" smtClean="0"/>
          </a:p>
          <a:p>
            <a:pPr marL="0" indent="0" algn="ctr">
              <a:buNone/>
            </a:pPr>
            <a:endParaRPr lang="en-US" dirty="0" smtClean="0"/>
          </a:p>
          <a:p>
            <a:pPr marL="0" indent="0" algn="ctr">
              <a:buNone/>
            </a:pPr>
            <a:endParaRPr lang="en-US" dirty="0" smtClean="0"/>
          </a:p>
          <a:p>
            <a:pPr marL="0" indent="0" algn="ctr">
              <a:buNone/>
            </a:pPr>
            <a:r>
              <a:rPr lang="en-US" dirty="0" smtClean="0"/>
              <a:t>Figure-3: </a:t>
            </a:r>
            <a:r>
              <a:rPr lang="en-US" dirty="0"/>
              <a:t>Regression Model flow in our model</a:t>
            </a:r>
          </a:p>
        </p:txBody>
      </p:sp>
      <p:pic>
        <p:nvPicPr>
          <p:cNvPr id="1026" name="Picture 2" descr="C:\Users\ckmkcck\Desktop\Research Work\CSE 442\Capture5.PNG"/>
          <p:cNvPicPr>
            <a:picLocks noChangeAspect="1" noChangeArrowheads="1"/>
          </p:cNvPicPr>
          <p:nvPr/>
        </p:nvPicPr>
        <p:blipFill>
          <a:blip r:embed="rId2" cstate="print"/>
          <a:srcRect/>
          <a:stretch>
            <a:fillRect/>
          </a:stretch>
        </p:blipFill>
        <p:spPr bwMode="auto">
          <a:xfrm>
            <a:off x="2719728" y="2194561"/>
            <a:ext cx="5914459" cy="2532184"/>
          </a:xfrm>
          <a:prstGeom prst="rect">
            <a:avLst/>
          </a:prstGeom>
          <a:noFill/>
        </p:spPr>
      </p:pic>
    </p:spTree>
    <p:extLst>
      <p:ext uri="{BB962C8B-B14F-4D97-AF65-F5344CB8AC3E}">
        <p14:creationId xmlns="" xmlns:p14="http://schemas.microsoft.com/office/powerpoint/2010/main" val="3074890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Methodology</a:t>
            </a:r>
            <a:endParaRPr lang="en-US" dirty="0"/>
          </a:p>
        </p:txBody>
      </p:sp>
      <p:sp>
        <p:nvSpPr>
          <p:cNvPr id="3" name="Content Placeholder 2"/>
          <p:cNvSpPr>
            <a:spLocks noGrp="1"/>
          </p:cNvSpPr>
          <p:nvPr>
            <p:ph sz="quarter" idx="1"/>
          </p:nvPr>
        </p:nvSpPr>
        <p:spPr/>
        <p:txBody>
          <a:bodyPr/>
          <a:lstStyle/>
          <a:p>
            <a:r>
              <a:rPr lang="en-US" dirty="0" smtClean="0"/>
              <a:t>Figure-4 shows our proposed regression equation for three category.</a:t>
            </a:r>
          </a:p>
          <a:p>
            <a:r>
              <a:rPr lang="en-US" dirty="0" smtClean="0"/>
              <a:t> X= Input = HR for each individuals</a:t>
            </a:r>
          </a:p>
          <a:p>
            <a:r>
              <a:rPr lang="en-US" dirty="0" smtClean="0"/>
              <a:t>Y= Output = SBP for each individual HR</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Methodology</a:t>
            </a:r>
            <a:endParaRPr lang="en-US"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ctr">
              <a:buNone/>
            </a:pPr>
            <a:endParaRPr lang="en-US" dirty="0" smtClean="0"/>
          </a:p>
          <a:p>
            <a:pPr algn="ctr">
              <a:buNone/>
            </a:pPr>
            <a:r>
              <a:rPr lang="en-US" dirty="0" smtClean="0"/>
              <a:t>Figure-4: Proposed Regression Model</a:t>
            </a:r>
          </a:p>
          <a:p>
            <a:endParaRPr lang="en-US" dirty="0"/>
          </a:p>
        </p:txBody>
      </p:sp>
      <p:pic>
        <p:nvPicPr>
          <p:cNvPr id="2051" name="Picture 3" descr="C:\Users\ckmkcck\Desktop\Research Work\CSE 442\Capture6.PNG"/>
          <p:cNvPicPr>
            <a:picLocks noChangeAspect="1" noChangeArrowheads="1"/>
          </p:cNvPicPr>
          <p:nvPr/>
        </p:nvPicPr>
        <p:blipFill>
          <a:blip r:embed="rId2" cstate="print"/>
          <a:srcRect/>
          <a:stretch>
            <a:fillRect/>
          </a:stretch>
        </p:blipFill>
        <p:spPr bwMode="auto">
          <a:xfrm>
            <a:off x="3447782" y="2250831"/>
            <a:ext cx="4429240" cy="197863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Methodology</a:t>
            </a:r>
            <a:endParaRPr lang="en-US" dirty="0"/>
          </a:p>
        </p:txBody>
      </p:sp>
      <p:sp>
        <p:nvSpPr>
          <p:cNvPr id="3" name="Content Placeholder 2"/>
          <p:cNvSpPr>
            <a:spLocks noGrp="1"/>
          </p:cNvSpPr>
          <p:nvPr>
            <p:ph sz="quarter" idx="1"/>
          </p:nvPr>
        </p:nvSpPr>
        <p:spPr/>
        <p:txBody>
          <a:bodyPr/>
          <a:lstStyle/>
          <a:p>
            <a:r>
              <a:rPr lang="en-US" dirty="0" smtClean="0"/>
              <a:t>Now the final circuit diagram of our proposed method is shows in figure-5.</a:t>
            </a:r>
          </a:p>
          <a:p>
            <a:r>
              <a:rPr lang="en-US" dirty="0" smtClean="0"/>
              <a:t>We have applied our proposed regression equation in this diagram to calculate systolic blood pressure from heart rate.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Methodology</a:t>
            </a:r>
            <a:endParaRPr lang="en-US"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dirty="0" smtClean="0"/>
              <a:t>Figure-5: Final Circuit Diagram</a:t>
            </a:r>
          </a:p>
          <a:p>
            <a:endParaRPr lang="en-US" dirty="0"/>
          </a:p>
        </p:txBody>
      </p:sp>
      <p:pic>
        <p:nvPicPr>
          <p:cNvPr id="3074" name="Picture 2" descr="C:\Users\ckmkcck\Desktop\Research Work\CSE 442\Capture10.PNG"/>
          <p:cNvPicPr>
            <a:picLocks noChangeAspect="1" noChangeArrowheads="1"/>
          </p:cNvPicPr>
          <p:nvPr/>
        </p:nvPicPr>
        <p:blipFill>
          <a:blip r:embed="rId2" cstate="print"/>
          <a:srcRect/>
          <a:stretch>
            <a:fillRect/>
          </a:stretch>
        </p:blipFill>
        <p:spPr bwMode="auto">
          <a:xfrm>
            <a:off x="2523607" y="1800007"/>
            <a:ext cx="6438860" cy="353164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Discussion</a:t>
            </a:r>
            <a:endParaRPr lang="en-US" b="1" dirty="0"/>
          </a:p>
        </p:txBody>
      </p:sp>
      <p:sp>
        <p:nvSpPr>
          <p:cNvPr id="3" name="Content Placeholder 2"/>
          <p:cNvSpPr>
            <a:spLocks noGrp="1"/>
          </p:cNvSpPr>
          <p:nvPr>
            <p:ph sz="quarter" idx="1"/>
          </p:nvPr>
        </p:nvSpPr>
        <p:spPr/>
        <p:txBody>
          <a:bodyPr>
            <a:normAutofit/>
          </a:bodyPr>
          <a:lstStyle/>
          <a:p>
            <a:r>
              <a:rPr lang="en-US" dirty="0" smtClean="0"/>
              <a:t>We have compared our method to another state-of-the-art method [3], to find the accuracy of our proposed method.</a:t>
            </a:r>
          </a:p>
          <a:p>
            <a:r>
              <a:rPr lang="en-US" dirty="0" smtClean="0"/>
              <a:t>We also use the data which was used in [3] and compared the accuracy.</a:t>
            </a:r>
          </a:p>
          <a:p>
            <a:r>
              <a:rPr lang="en-US" dirty="0" smtClean="0"/>
              <a:t>Our method perform 50% better than [3].</a:t>
            </a:r>
          </a:p>
          <a:p>
            <a:r>
              <a:rPr lang="en-US" dirty="0" smtClean="0"/>
              <a:t>Figure-6(a) shows the considered value and Figure-6(b) shows the accuracy.</a:t>
            </a:r>
          </a:p>
          <a:p>
            <a:endParaRPr lang="en-US" dirty="0" smtClean="0"/>
          </a:p>
          <a:p>
            <a:pPr>
              <a:buNone/>
            </a:pPr>
            <a:r>
              <a:rPr lang="en-US" sz="1100" dirty="0" smtClean="0"/>
              <a:t>[3]Hassan, M.K.B.A., </a:t>
            </a:r>
            <a:r>
              <a:rPr lang="en-US" sz="1100" dirty="0" err="1" smtClean="0"/>
              <a:t>Mashor</a:t>
            </a:r>
            <a:r>
              <a:rPr lang="en-US" sz="1100" dirty="0" smtClean="0"/>
              <a:t>, M.Y., </a:t>
            </a:r>
            <a:r>
              <a:rPr lang="en-US" sz="1100" dirty="0" err="1" smtClean="0"/>
              <a:t>Nasir</a:t>
            </a:r>
            <a:r>
              <a:rPr lang="en-US" sz="1100" dirty="0" smtClean="0"/>
              <a:t>, N.M. and Mohamed, S., 2008. Measuring of systolic blood pressure based on heart rate. In 4th Kuala Lumpur International Conference on Biomedical Engineering</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Discussion</a:t>
            </a:r>
            <a:endParaRPr lang="en-US" b="1" dirty="0"/>
          </a:p>
        </p:txBody>
      </p:sp>
      <p:sp>
        <p:nvSpPr>
          <p:cNvPr id="4" name="Content Placeholder 3"/>
          <p:cNvSpPr>
            <a:spLocks noGrp="1"/>
          </p:cNvSpPr>
          <p:nvPr>
            <p:ph sz="quarter" idx="2"/>
          </p:nvPr>
        </p:nvSpPr>
        <p:spPr>
          <a:xfrm>
            <a:off x="839788" y="1548451"/>
            <a:ext cx="5157787" cy="3684588"/>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ctr">
              <a:buNone/>
            </a:pPr>
            <a:endParaRPr lang="en-US" dirty="0" smtClean="0"/>
          </a:p>
          <a:p>
            <a:pPr algn="ctr">
              <a:buNone/>
            </a:pPr>
            <a:r>
              <a:rPr lang="en-US" dirty="0" smtClean="0"/>
              <a:t>Figure-6(a): Considered Value</a:t>
            </a:r>
            <a:endParaRPr lang="en-US" dirty="0"/>
          </a:p>
        </p:txBody>
      </p:sp>
      <p:sp>
        <p:nvSpPr>
          <p:cNvPr id="6" name="Content Placeholder 5"/>
          <p:cNvSpPr>
            <a:spLocks noGrp="1"/>
          </p:cNvSpPr>
          <p:nvPr>
            <p:ph sz="quarter" idx="4"/>
          </p:nvPr>
        </p:nvSpPr>
        <p:spPr>
          <a:xfrm>
            <a:off x="6172200" y="1492179"/>
            <a:ext cx="5183188" cy="3684588"/>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ctr">
              <a:buNone/>
            </a:pPr>
            <a:endParaRPr lang="en-US" dirty="0" smtClean="0"/>
          </a:p>
          <a:p>
            <a:pPr algn="ctr">
              <a:buNone/>
            </a:pPr>
            <a:r>
              <a:rPr lang="en-US" dirty="0" smtClean="0"/>
              <a:t>Figure-6(b): Accuracy Comparison</a:t>
            </a:r>
          </a:p>
        </p:txBody>
      </p:sp>
      <p:pic>
        <p:nvPicPr>
          <p:cNvPr id="4098" name="Picture 2" descr="C:\Users\ckmkcck\Desktop\Research Work\CSE 442\Capture9.PNG"/>
          <p:cNvPicPr>
            <a:picLocks noChangeAspect="1" noChangeArrowheads="1"/>
          </p:cNvPicPr>
          <p:nvPr/>
        </p:nvPicPr>
        <p:blipFill>
          <a:blip r:embed="rId2" cstate="print"/>
          <a:srcRect/>
          <a:stretch>
            <a:fillRect/>
          </a:stretch>
        </p:blipFill>
        <p:spPr bwMode="auto">
          <a:xfrm>
            <a:off x="1013316" y="2176588"/>
            <a:ext cx="4782573" cy="2025739"/>
          </a:xfrm>
          <a:prstGeom prst="rect">
            <a:avLst/>
          </a:prstGeom>
          <a:noFill/>
        </p:spPr>
      </p:pic>
      <p:pic>
        <p:nvPicPr>
          <p:cNvPr id="4099" name="Picture 3" descr="C:\Users\ckmkcck\Desktop\Research Work\CSE 442\Capture8.PNG"/>
          <p:cNvPicPr>
            <a:picLocks noChangeAspect="1" noChangeArrowheads="1"/>
          </p:cNvPicPr>
          <p:nvPr/>
        </p:nvPicPr>
        <p:blipFill>
          <a:blip r:embed="rId3" cstate="print"/>
          <a:srcRect/>
          <a:stretch>
            <a:fillRect/>
          </a:stretch>
        </p:blipFill>
        <p:spPr bwMode="auto">
          <a:xfrm>
            <a:off x="6224656" y="2249344"/>
            <a:ext cx="5097908" cy="174585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Background</a:t>
            </a:r>
            <a:endParaRPr lang="en-US" b="1" dirty="0"/>
          </a:p>
        </p:txBody>
      </p:sp>
      <p:sp>
        <p:nvSpPr>
          <p:cNvPr id="3" name="Content Placeholder 2"/>
          <p:cNvSpPr>
            <a:spLocks noGrp="1"/>
          </p:cNvSpPr>
          <p:nvPr>
            <p:ph sz="quarter" idx="1"/>
          </p:nvPr>
        </p:nvSpPr>
        <p:spPr/>
        <p:txBody>
          <a:bodyPr/>
          <a:lstStyle/>
          <a:p>
            <a:r>
              <a:rPr lang="en-US" dirty="0" smtClean="0"/>
              <a:t>Our proposed model of </a:t>
            </a:r>
            <a:r>
              <a:rPr lang="en-US" dirty="0" smtClean="0"/>
              <a:t>systolic blood pressure measurement system </a:t>
            </a:r>
            <a:r>
              <a:rPr lang="en-US" dirty="0" smtClean="0"/>
              <a:t>contains two parameter.</a:t>
            </a:r>
          </a:p>
          <a:p>
            <a:pPr lvl="1"/>
            <a:r>
              <a:rPr lang="en-US" dirty="0" smtClean="0"/>
              <a:t>Heart rate</a:t>
            </a:r>
          </a:p>
          <a:p>
            <a:pPr lvl="1"/>
            <a:r>
              <a:rPr lang="en-US" dirty="0" smtClean="0"/>
              <a:t>Systolic blood pressure</a:t>
            </a:r>
          </a:p>
          <a:p>
            <a:r>
              <a:rPr lang="en-US" dirty="0" smtClean="0"/>
              <a:t>The unit of Heart rate is </a:t>
            </a:r>
            <a:r>
              <a:rPr lang="en-US" b="1" dirty="0" smtClean="0"/>
              <a:t>BPM (Bits Per Minute)</a:t>
            </a:r>
          </a:p>
          <a:p>
            <a:r>
              <a:rPr lang="en-US" dirty="0" smtClean="0"/>
              <a:t>The unit of Systolic blood pressure is </a:t>
            </a:r>
            <a:r>
              <a:rPr lang="en-US" b="1" dirty="0" smtClean="0"/>
              <a:t>mmHg (millimeters of mercury)</a:t>
            </a:r>
          </a:p>
          <a:p>
            <a:endParaRPr lang="en-US" dirty="0"/>
          </a:p>
        </p:txBody>
      </p:sp>
    </p:spTree>
    <p:extLst>
      <p:ext uri="{BB962C8B-B14F-4D97-AF65-F5344CB8AC3E}">
        <p14:creationId xmlns="" xmlns:p14="http://schemas.microsoft.com/office/powerpoint/2010/main" val="818640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Background</a:t>
            </a:r>
            <a:endParaRPr lang="en-US" dirty="0"/>
          </a:p>
        </p:txBody>
      </p:sp>
      <p:sp>
        <p:nvSpPr>
          <p:cNvPr id="3" name="Content Placeholder 2"/>
          <p:cNvSpPr>
            <a:spLocks noGrp="1"/>
          </p:cNvSpPr>
          <p:nvPr>
            <p:ph sz="quarter" idx="1"/>
          </p:nvPr>
        </p:nvSpPr>
        <p:spPr/>
        <p:txBody>
          <a:bodyPr>
            <a:normAutofit/>
          </a:bodyPr>
          <a:lstStyle/>
          <a:p>
            <a:pPr>
              <a:lnSpc>
                <a:spcPct val="200000"/>
              </a:lnSpc>
            </a:pPr>
            <a:r>
              <a:rPr lang="en-US" sz="3200" b="1" dirty="0" smtClean="0"/>
              <a:t>Heart Rate</a:t>
            </a:r>
          </a:p>
          <a:p>
            <a:pPr lvl="1"/>
            <a:r>
              <a:rPr lang="en-US" b="1" dirty="0" smtClean="0"/>
              <a:t>Heart rate</a:t>
            </a:r>
            <a:r>
              <a:rPr lang="en-US" dirty="0" smtClean="0"/>
              <a:t> is the speed of the </a:t>
            </a:r>
            <a:r>
              <a:rPr lang="en-US" dirty="0" smtClean="0">
                <a:solidFill>
                  <a:srgbClr val="00B0F0"/>
                </a:solidFill>
              </a:rPr>
              <a:t>heartbeat</a:t>
            </a:r>
            <a:r>
              <a:rPr lang="en-US" dirty="0" smtClean="0"/>
              <a:t> measured by the number of contractions of the </a:t>
            </a:r>
            <a:r>
              <a:rPr lang="en-US" dirty="0" smtClean="0">
                <a:solidFill>
                  <a:srgbClr val="00B0F0"/>
                </a:solidFill>
              </a:rPr>
              <a:t>heart</a:t>
            </a:r>
            <a:r>
              <a:rPr lang="en-US" dirty="0" smtClean="0"/>
              <a:t> per minute (bpm).</a:t>
            </a:r>
          </a:p>
          <a:p>
            <a:pPr lvl="1"/>
            <a:r>
              <a:rPr lang="en-US" dirty="0" smtClean="0"/>
              <a:t>The heart rate can vary according to the body's Physical needs, including the need to absorb oxygen and emit carbon dioxide.</a:t>
            </a:r>
          </a:p>
          <a:p>
            <a:pPr lvl="1"/>
            <a:r>
              <a:rPr lang="en-US" dirty="0" smtClean="0"/>
              <a:t>It is usually equal or close to the pulse measured at any peripheral point.</a:t>
            </a:r>
          </a:p>
          <a:p>
            <a:pPr lvl="1"/>
            <a:r>
              <a:rPr lang="en-US" dirty="0"/>
              <a:t>T</a:t>
            </a:r>
            <a:r>
              <a:rPr lang="en-US" dirty="0" smtClean="0"/>
              <a:t>he </a:t>
            </a:r>
            <a:r>
              <a:rPr lang="en-US" dirty="0" smtClean="0">
                <a:solidFill>
                  <a:srgbClr val="00B0F0"/>
                </a:solidFill>
              </a:rPr>
              <a:t>American Heart Association</a:t>
            </a:r>
            <a:r>
              <a:rPr lang="en-US" dirty="0" smtClean="0">
                <a:solidFill>
                  <a:schemeClr val="accent5"/>
                </a:solidFill>
              </a:rPr>
              <a:t> </a:t>
            </a:r>
            <a:r>
              <a:rPr lang="en-US" dirty="0" smtClean="0"/>
              <a:t>states the normal resting adult human heart rate is 60–100 bpm [1].</a:t>
            </a:r>
          </a:p>
          <a:p>
            <a:pPr marL="457200" lvl="1" indent="0">
              <a:buNone/>
            </a:pPr>
            <a:endParaRPr lang="en-US" dirty="0" smtClean="0"/>
          </a:p>
          <a:p>
            <a:pPr marL="457200" lvl="1" indent="0">
              <a:buNone/>
            </a:pPr>
            <a:r>
              <a:rPr lang="en-US" sz="1000" dirty="0" smtClean="0"/>
              <a:t>[1] </a:t>
            </a:r>
            <a:r>
              <a:rPr lang="en-US" sz="1000" i="1" dirty="0" smtClean="0">
                <a:hlinkClick r:id="rId2"/>
              </a:rPr>
              <a:t>"All About Heart Rate (Pulse)"</a:t>
            </a:r>
            <a:r>
              <a:rPr lang="en-US" sz="1000" i="1" dirty="0" smtClean="0"/>
              <a:t>. All About Heart Rate (Pulse). American Heart Association. 22 Aug 2017. Retrieved 25 Jan 2018.</a:t>
            </a:r>
            <a:endParaRPr lang="en-US" sz="1000" dirty="0"/>
          </a:p>
        </p:txBody>
      </p:sp>
    </p:spTree>
    <p:extLst>
      <p:ext uri="{BB962C8B-B14F-4D97-AF65-F5344CB8AC3E}">
        <p14:creationId xmlns="" xmlns:p14="http://schemas.microsoft.com/office/powerpoint/2010/main" val="4135458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Background</a:t>
            </a:r>
            <a:endParaRPr lang="en-US" dirty="0"/>
          </a:p>
        </p:txBody>
      </p:sp>
      <p:sp>
        <p:nvSpPr>
          <p:cNvPr id="3" name="Content Placeholder 2"/>
          <p:cNvSpPr>
            <a:spLocks noGrp="1"/>
          </p:cNvSpPr>
          <p:nvPr>
            <p:ph sz="quarter" idx="1"/>
          </p:nvPr>
        </p:nvSpPr>
        <p:spPr/>
        <p:txBody>
          <a:bodyPr>
            <a:normAutofit/>
          </a:bodyPr>
          <a:lstStyle/>
          <a:p>
            <a:pPr>
              <a:lnSpc>
                <a:spcPct val="200000"/>
              </a:lnSpc>
            </a:pPr>
            <a:r>
              <a:rPr lang="en-US" b="1" dirty="0" smtClean="0"/>
              <a:t>Systolic Blood Pressure</a:t>
            </a:r>
            <a:endParaRPr lang="en-US" b="1" dirty="0"/>
          </a:p>
          <a:p>
            <a:pPr lvl="1"/>
            <a:r>
              <a:rPr lang="en-US" dirty="0" smtClean="0"/>
              <a:t>When your heart beats, it contracts and pushes blood through the arteries to the rest of your body. This force creates pressure on the arteries. This is called systolic blood pressure.</a:t>
            </a:r>
          </a:p>
          <a:p>
            <a:pPr lvl="1"/>
            <a:r>
              <a:rPr lang="en-US" dirty="0" smtClean="0"/>
              <a:t>A normal systolic blood pressure is </a:t>
            </a:r>
            <a:r>
              <a:rPr lang="en-US" dirty="0" smtClean="0">
                <a:solidFill>
                  <a:srgbClr val="00B0F0"/>
                </a:solidFill>
              </a:rPr>
              <a:t>120 or below</a:t>
            </a:r>
            <a:r>
              <a:rPr lang="en-US" dirty="0" smtClean="0"/>
              <a:t>. </a:t>
            </a:r>
          </a:p>
          <a:p>
            <a:pPr lvl="1"/>
            <a:r>
              <a:rPr lang="en-US" dirty="0" smtClean="0"/>
              <a:t>A systolic blood pressure of </a:t>
            </a:r>
            <a:r>
              <a:rPr lang="en-US" dirty="0" smtClean="0">
                <a:solidFill>
                  <a:srgbClr val="00B0F0"/>
                </a:solidFill>
              </a:rPr>
              <a:t>120-139</a:t>
            </a:r>
            <a:r>
              <a:rPr lang="en-US" dirty="0" smtClean="0"/>
              <a:t> means you have normal blood pressure that is higher than ideal, or borderline high blood pressure. Even people with this level are at a greater risk of developing </a:t>
            </a:r>
            <a:r>
              <a:rPr lang="en-US" dirty="0" smtClean="0">
                <a:solidFill>
                  <a:srgbClr val="00B0F0"/>
                </a:solidFill>
              </a:rPr>
              <a:t>Heart disease</a:t>
            </a:r>
            <a:r>
              <a:rPr lang="en-US" dirty="0" smtClean="0">
                <a:solidFill>
                  <a:schemeClr val="accent5"/>
                </a:solidFill>
              </a:rPr>
              <a:t> </a:t>
            </a:r>
            <a:r>
              <a:rPr lang="en-US" dirty="0" smtClean="0"/>
              <a:t>[2].</a:t>
            </a:r>
          </a:p>
          <a:p>
            <a:pPr lvl="1"/>
            <a:endParaRPr lang="en-US" dirty="0" smtClean="0"/>
          </a:p>
          <a:p>
            <a:pPr marL="457200" lvl="1" indent="0">
              <a:buNone/>
            </a:pPr>
            <a:r>
              <a:rPr lang="en-US" sz="1100" dirty="0" smtClean="0"/>
              <a:t>[2] </a:t>
            </a:r>
            <a:r>
              <a:rPr lang="en-US" sz="1100" dirty="0" err="1" smtClean="0"/>
              <a:t>Goldblatt</a:t>
            </a:r>
            <a:r>
              <a:rPr lang="en-US" sz="1100" dirty="0" smtClean="0"/>
              <a:t>, H., Lynch, J., Hanzal, R.F. and Summerville, W.W., 1934. Studies on experimental hypertension: I. The production of persistent elevation of systolic blood pressure by means of renal ischemia. </a:t>
            </a:r>
            <a:r>
              <a:rPr lang="en-US" sz="1100" i="1" dirty="0" smtClean="0"/>
              <a:t>Journal of Experimental Medicine</a:t>
            </a:r>
            <a:r>
              <a:rPr lang="en-US" sz="1100" dirty="0" smtClean="0"/>
              <a:t>, </a:t>
            </a:r>
            <a:r>
              <a:rPr lang="en-US" sz="1100" i="1" dirty="0" smtClean="0"/>
              <a:t>59</a:t>
            </a:r>
            <a:r>
              <a:rPr lang="en-US" sz="1100" dirty="0" smtClean="0"/>
              <a:t>(3), pp.347-379.</a:t>
            </a:r>
          </a:p>
          <a:p>
            <a:pPr marL="457200" lvl="1" indent="0">
              <a:buNone/>
            </a:pPr>
            <a:endParaRPr lang="en-US" dirty="0"/>
          </a:p>
        </p:txBody>
      </p:sp>
    </p:spTree>
    <p:extLst>
      <p:ext uri="{BB962C8B-B14F-4D97-AF65-F5344CB8AC3E}">
        <p14:creationId xmlns="" xmlns:p14="http://schemas.microsoft.com/office/powerpoint/2010/main" val="2232071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Background</a:t>
            </a:r>
            <a:endParaRPr lang="en-US" b="1" dirty="0"/>
          </a:p>
        </p:txBody>
      </p:sp>
      <p:sp>
        <p:nvSpPr>
          <p:cNvPr id="3" name="Content Placeholder 2"/>
          <p:cNvSpPr>
            <a:spLocks noGrp="1"/>
          </p:cNvSpPr>
          <p:nvPr>
            <p:ph sz="quarter" idx="1"/>
          </p:nvPr>
        </p:nvSpPr>
        <p:spPr/>
        <p:txBody>
          <a:bodyPr/>
          <a:lstStyle/>
          <a:p>
            <a:r>
              <a:rPr lang="en-US" b="1" dirty="0" smtClean="0"/>
              <a:t>Systolic Blood Pressure</a:t>
            </a:r>
          </a:p>
          <a:p>
            <a:pPr lvl="1">
              <a:lnSpc>
                <a:spcPct val="150000"/>
              </a:lnSpc>
            </a:pPr>
            <a:r>
              <a:rPr lang="en-US" dirty="0" smtClean="0"/>
              <a:t>Figure-1 shows the range of systolic blood pressure.</a:t>
            </a:r>
          </a:p>
          <a:p>
            <a:pPr marL="457200" lvl="1" indent="0">
              <a:buNone/>
            </a:pPr>
            <a:endParaRPr lang="en-US" dirty="0" smtClean="0"/>
          </a:p>
          <a:p>
            <a:r>
              <a:rPr lang="en-US" dirty="0" smtClean="0"/>
              <a:t>In our proposed method of real time patient monitoring system, we have used heart rate to measure the systolic blood pressure.</a:t>
            </a:r>
          </a:p>
          <a:p>
            <a:endParaRPr lang="en-US" dirty="0"/>
          </a:p>
        </p:txBody>
      </p:sp>
    </p:spTree>
    <p:extLst>
      <p:ext uri="{BB962C8B-B14F-4D97-AF65-F5344CB8AC3E}">
        <p14:creationId xmlns="" xmlns:p14="http://schemas.microsoft.com/office/powerpoint/2010/main" val="1598192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Background</a:t>
            </a:r>
            <a:endParaRPr lang="en-US" dirty="0"/>
          </a:p>
        </p:txBody>
      </p:sp>
      <p:sp>
        <p:nvSpPr>
          <p:cNvPr id="3" name="Content Placeholder 2"/>
          <p:cNvSpPr>
            <a:spLocks noGrp="1"/>
          </p:cNvSpPr>
          <p:nvPr>
            <p:ph sz="quarter" idx="1"/>
          </p:nvPr>
        </p:nvSpPr>
        <p:spPr>
          <a:xfrm>
            <a:off x="990600" y="1853334"/>
            <a:ext cx="10515600" cy="4351338"/>
          </a:xfrm>
        </p:spPr>
        <p:txBody>
          <a:bodyPr/>
          <a:lstStyle/>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lgn="ctr">
              <a:buNone/>
            </a:pPr>
            <a:r>
              <a:rPr lang="en-US" dirty="0" smtClean="0"/>
              <a:t/>
            </a:r>
            <a:br>
              <a:rPr lang="en-US" dirty="0" smtClean="0"/>
            </a:br>
            <a:r>
              <a:rPr lang="en-US" dirty="0" smtClean="0"/>
              <a:t>Figure-1: systolic blood pressure range chart</a:t>
            </a:r>
            <a:endParaRPr lang="en-US" dirty="0"/>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239778" y="2589932"/>
            <a:ext cx="6017244" cy="1691121"/>
          </a:xfrm>
          <a:prstGeom prst="rect">
            <a:avLst/>
          </a:prstGeom>
        </p:spPr>
      </p:pic>
    </p:spTree>
    <p:extLst>
      <p:ext uri="{BB962C8B-B14F-4D97-AF65-F5344CB8AC3E}">
        <p14:creationId xmlns="" xmlns:p14="http://schemas.microsoft.com/office/powerpoint/2010/main" val="2530158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Device &amp; Components</a:t>
            </a:r>
            <a:endParaRPr lang="en-US" b="1" dirty="0"/>
          </a:p>
        </p:txBody>
      </p:sp>
      <p:sp>
        <p:nvSpPr>
          <p:cNvPr id="3" name="Content Placeholder 2"/>
          <p:cNvSpPr>
            <a:spLocks noGrp="1"/>
          </p:cNvSpPr>
          <p:nvPr>
            <p:ph sz="quarter" idx="1"/>
          </p:nvPr>
        </p:nvSpPr>
        <p:spPr/>
        <p:txBody>
          <a:bodyPr>
            <a:normAutofit/>
          </a:bodyPr>
          <a:lstStyle/>
          <a:p>
            <a:r>
              <a:rPr lang="en-US" dirty="0" smtClean="0"/>
              <a:t>In our experiment, we have used some sensors and components. The list </a:t>
            </a:r>
            <a:r>
              <a:rPr lang="en-US" dirty="0"/>
              <a:t>of components is given </a:t>
            </a:r>
            <a:r>
              <a:rPr lang="en-US" dirty="0" smtClean="0"/>
              <a:t>below-</a:t>
            </a:r>
          </a:p>
          <a:p>
            <a:pPr lvl="1">
              <a:lnSpc>
                <a:spcPct val="100000"/>
              </a:lnSpc>
            </a:pPr>
            <a:r>
              <a:rPr lang="en-US" dirty="0"/>
              <a:t>Arduino Uno</a:t>
            </a:r>
            <a:endParaRPr lang="en-US" sz="3200" dirty="0"/>
          </a:p>
          <a:p>
            <a:pPr lvl="1"/>
            <a:r>
              <a:rPr lang="en-US" dirty="0"/>
              <a:t>Heart Rate Sensor</a:t>
            </a:r>
            <a:endParaRPr lang="en-US" sz="3200" dirty="0"/>
          </a:p>
          <a:p>
            <a:pPr lvl="1"/>
            <a:r>
              <a:rPr lang="en-US" dirty="0"/>
              <a:t>Register (1K)</a:t>
            </a:r>
            <a:endParaRPr lang="en-US" sz="3200" dirty="0"/>
          </a:p>
          <a:p>
            <a:pPr lvl="1"/>
            <a:r>
              <a:rPr lang="en-US" dirty="0"/>
              <a:t>Push Button</a:t>
            </a:r>
            <a:endParaRPr lang="en-US" sz="3200" dirty="0"/>
          </a:p>
          <a:p>
            <a:pPr lvl="1"/>
            <a:r>
              <a:rPr lang="en-US" dirty="0"/>
              <a:t>Jumper Wire</a:t>
            </a:r>
            <a:endParaRPr lang="en-US" sz="3200" dirty="0"/>
          </a:p>
          <a:p>
            <a:pPr lvl="1"/>
            <a:r>
              <a:rPr lang="en-US" dirty="0"/>
              <a:t>LCD Display</a:t>
            </a:r>
            <a:endParaRPr lang="en-US" sz="3200" dirty="0"/>
          </a:p>
          <a:p>
            <a:pPr lvl="1"/>
            <a:r>
              <a:rPr lang="en-US" dirty="0"/>
              <a:t>Power Supply</a:t>
            </a:r>
          </a:p>
          <a:p>
            <a:endParaRPr lang="en-US" dirty="0"/>
          </a:p>
        </p:txBody>
      </p:sp>
    </p:spTree>
    <p:extLst>
      <p:ext uri="{BB962C8B-B14F-4D97-AF65-F5344CB8AC3E}">
        <p14:creationId xmlns="" xmlns:p14="http://schemas.microsoft.com/office/powerpoint/2010/main" val="2241224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Device &amp; Components</a:t>
            </a:r>
            <a:endParaRPr lang="en-US" dirty="0"/>
          </a:p>
        </p:txBody>
      </p:sp>
      <p:sp>
        <p:nvSpPr>
          <p:cNvPr id="3" name="Content Placeholder 2"/>
          <p:cNvSpPr>
            <a:spLocks noGrp="1"/>
          </p:cNvSpPr>
          <p:nvPr>
            <p:ph sz="quarter"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endParaRPr lang="en-US" dirty="0" smtClean="0"/>
          </a:p>
          <a:p>
            <a:pPr marL="0" indent="0" algn="ctr">
              <a:buNone/>
            </a:pPr>
            <a:endParaRPr lang="en-US" dirty="0" smtClean="0"/>
          </a:p>
          <a:p>
            <a:pPr marL="0" indent="0" algn="ctr">
              <a:buNone/>
            </a:pPr>
            <a:r>
              <a:rPr lang="en-US" dirty="0" smtClean="0"/>
              <a:t>Figure-2: Block diagram of measuring the heart rate.</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637485" y="2185843"/>
            <a:ext cx="5594638" cy="2672994"/>
          </a:xfrm>
          <a:prstGeom prst="rect">
            <a:avLst/>
          </a:prstGeom>
        </p:spPr>
      </p:pic>
    </p:spTree>
    <p:extLst>
      <p:ext uri="{BB962C8B-B14F-4D97-AF65-F5344CB8AC3E}">
        <p14:creationId xmlns="" xmlns:p14="http://schemas.microsoft.com/office/powerpoint/2010/main" val="1671553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Methodology</a:t>
            </a:r>
            <a:endParaRPr lang="en-US" b="1" dirty="0"/>
          </a:p>
        </p:txBody>
      </p:sp>
      <p:sp>
        <p:nvSpPr>
          <p:cNvPr id="3" name="Content Placeholder 2"/>
          <p:cNvSpPr>
            <a:spLocks noGrp="1"/>
          </p:cNvSpPr>
          <p:nvPr>
            <p:ph sz="quarter" idx="1"/>
          </p:nvPr>
        </p:nvSpPr>
        <p:spPr/>
        <p:txBody>
          <a:bodyPr/>
          <a:lstStyle/>
          <a:p>
            <a:r>
              <a:rPr lang="en-US" dirty="0" smtClean="0"/>
              <a:t>Firstly, we have collected a large amount of heart rate and systolic blood pressure data.</a:t>
            </a:r>
          </a:p>
          <a:p>
            <a:r>
              <a:rPr lang="en-US" dirty="0" smtClean="0"/>
              <a:t>Then we have find the pattern between heart rate and systolic blood pressure.</a:t>
            </a:r>
          </a:p>
          <a:p>
            <a:r>
              <a:rPr lang="en-US" dirty="0" smtClean="0"/>
              <a:t>Based on these pattern, we have proposed </a:t>
            </a:r>
            <a:r>
              <a:rPr lang="en-US" dirty="0" smtClean="0">
                <a:solidFill>
                  <a:srgbClr val="00B0F0"/>
                </a:solidFill>
              </a:rPr>
              <a:t>regression equation for three category.</a:t>
            </a:r>
          </a:p>
          <a:p>
            <a:r>
              <a:rPr lang="en-US" dirty="0" smtClean="0"/>
              <a:t>Figure-3 shows the block diagram of flow </a:t>
            </a:r>
            <a:r>
              <a:rPr lang="en-US" smtClean="0"/>
              <a:t>of regression model.</a:t>
            </a:r>
            <a:endParaRPr lang="en-US" dirty="0"/>
          </a:p>
        </p:txBody>
      </p:sp>
    </p:spTree>
    <p:extLst>
      <p:ext uri="{BB962C8B-B14F-4D97-AF65-F5344CB8AC3E}">
        <p14:creationId xmlns="" xmlns:p14="http://schemas.microsoft.com/office/powerpoint/2010/main" val="5798065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140</TotalTime>
  <Words>663</Words>
  <Application>Microsoft Office PowerPoint</Application>
  <PresentationFormat>Custom</PresentationFormat>
  <Paragraphs>119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Systolic Blood Pressure Measurement form Heart Rate Using IoT</vt:lpstr>
      <vt:lpstr>Background</vt:lpstr>
      <vt:lpstr>Background</vt:lpstr>
      <vt:lpstr>Background</vt:lpstr>
      <vt:lpstr>Background</vt:lpstr>
      <vt:lpstr>Background</vt:lpstr>
      <vt:lpstr>Device &amp; Components</vt:lpstr>
      <vt:lpstr>Device &amp; Components</vt:lpstr>
      <vt:lpstr>Methodology</vt:lpstr>
      <vt:lpstr>Methodology</vt:lpstr>
      <vt:lpstr>Methodology</vt:lpstr>
      <vt:lpstr>Methodology</vt:lpstr>
      <vt:lpstr>Methodology</vt:lpstr>
      <vt:lpstr>Methodology</vt:lpstr>
      <vt:lpstr>Discussion</vt:lpstr>
      <vt:lpstr>Discussion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Patient Monitoring System Using IoT</dc:title>
  <dc:creator>Student</dc:creator>
  <cp:lastModifiedBy>ckmkcck</cp:lastModifiedBy>
  <cp:revision>15</cp:revision>
  <dcterms:created xsi:type="dcterms:W3CDTF">2018-04-04T04:35:27Z</dcterms:created>
  <dcterms:modified xsi:type="dcterms:W3CDTF">2018-12-14T12:14:54Z</dcterms:modified>
</cp:coreProperties>
</file>