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1" r:id="rId3"/>
    <p:sldId id="272" r:id="rId4"/>
    <p:sldId id="273" r:id="rId5"/>
    <p:sldId id="278" r:id="rId6"/>
    <p:sldId id="277" r:id="rId7"/>
    <p:sldId id="284" r:id="rId8"/>
    <p:sldId id="276" r:id="rId9"/>
    <p:sldId id="274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89" autoAdjust="0"/>
  </p:normalViewPr>
  <p:slideViewPr>
    <p:cSldViewPr snapToGrid="0" snapToObjects="1">
      <p:cViewPr varScale="1">
        <p:scale>
          <a:sx n="103" d="100"/>
          <a:sy n="103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monwoo:Documents:research-isi:Thesis:uscstyle:Working-Draft-Data:Taxamony-SecQsV1.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monwoo:Documents:research-isi:Thesis:uscstyle:Working-Draft-Data:SecurityQuestions:Taxamony-SecQsV1.5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859188222947"/>
          <c:y val="0.0601852444398937"/>
          <c:w val="0.852950430246852"/>
          <c:h val="0.589240667833187"/>
        </c:manualLayout>
      </c:layout>
      <c:barChart>
        <c:barDir val="col"/>
        <c:grouping val="clustered"/>
        <c:varyColors val="0"/>
        <c:ser>
          <c:idx val="0"/>
          <c:order val="0"/>
          <c:tx>
            <c:v>Percentage</c:v>
          </c:tx>
          <c:invertIfNegative val="0"/>
          <c:cat>
            <c:strRef>
              <c:f>Summary!$B$7:$B$14</c:f>
              <c:strCache>
                <c:ptCount val="8"/>
                <c:pt idx="0">
                  <c:v>What+name+people</c:v>
                </c:pt>
                <c:pt idx="1">
                  <c:v>What+name+stuff</c:v>
                </c:pt>
                <c:pt idx="2">
                  <c:v>What + numeric</c:v>
                </c:pt>
                <c:pt idx="3">
                  <c:v>What+location</c:v>
                </c:pt>
                <c:pt idx="4">
                  <c:v>Where+Event</c:v>
                </c:pt>
                <c:pt idx="5">
                  <c:v>Who+name</c:v>
                </c:pt>
                <c:pt idx="6">
                  <c:v>How many</c:v>
                </c:pt>
                <c:pt idx="7">
                  <c:v>Which</c:v>
                </c:pt>
              </c:strCache>
            </c:strRef>
          </c:cat>
          <c:val>
            <c:numRef>
              <c:f>Summary!$D$7:$D$14</c:f>
              <c:numCache>
                <c:formatCode>0.00</c:formatCode>
                <c:ptCount val="8"/>
                <c:pt idx="0">
                  <c:v>20.8695652173913</c:v>
                </c:pt>
                <c:pt idx="1">
                  <c:v>36.52173913043478</c:v>
                </c:pt>
                <c:pt idx="2">
                  <c:v>13.91304347826087</c:v>
                </c:pt>
                <c:pt idx="3">
                  <c:v>18.26086956521739</c:v>
                </c:pt>
                <c:pt idx="4">
                  <c:v>6.086956521739131</c:v>
                </c:pt>
                <c:pt idx="5">
                  <c:v>1.73913043478261</c:v>
                </c:pt>
                <c:pt idx="6">
                  <c:v>0.869565217391304</c:v>
                </c:pt>
                <c:pt idx="7">
                  <c:v>1.73913043478261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624120"/>
        <c:axId val="2097273096"/>
      </c:barChart>
      <c:catAx>
        <c:axId val="21336241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CN"/>
          </a:p>
        </c:txPr>
        <c:crossAx val="2097273096"/>
        <c:crosses val="autoZero"/>
        <c:auto val="1"/>
        <c:lblAlgn val="ctr"/>
        <c:lblOffset val="100"/>
        <c:noMultiLvlLbl val="0"/>
      </c:catAx>
      <c:valAx>
        <c:axId val="209727309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2133624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7402737632479"/>
          <c:y val="0.282215296004666"/>
          <c:w val="0.124793609933374"/>
          <c:h val="0.092976450860309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64121143417384"/>
          <c:y val="0.0593607305936073"/>
          <c:w val="0.906286957320996"/>
          <c:h val="0.824901305145076"/>
        </c:manualLayout>
      </c:layout>
      <c:barChart>
        <c:barDir val="col"/>
        <c:grouping val="clustered"/>
        <c:varyColors val="0"/>
        <c:ser>
          <c:idx val="0"/>
          <c:order val="0"/>
          <c:tx>
            <c:v>Percentage</c:v>
          </c:tx>
          <c:invertIfNegative val="0"/>
          <c:cat>
            <c:strRef>
              <c:f>Summary!$B$44:$B$47</c:f>
              <c:strCache>
                <c:ptCount val="4"/>
                <c:pt idx="0">
                  <c:v>What+name+people</c:v>
                </c:pt>
                <c:pt idx="1">
                  <c:v>What+name+stuff</c:v>
                </c:pt>
                <c:pt idx="2">
                  <c:v>What + numeric</c:v>
                </c:pt>
                <c:pt idx="3">
                  <c:v>What+location</c:v>
                </c:pt>
              </c:strCache>
            </c:strRef>
          </c:cat>
          <c:val>
            <c:numRef>
              <c:f>Summary!$D$44:$D$47</c:f>
              <c:numCache>
                <c:formatCode>0.00</c:formatCode>
                <c:ptCount val="4"/>
                <c:pt idx="0">
                  <c:v>21.73913043478261</c:v>
                </c:pt>
                <c:pt idx="1">
                  <c:v>38.26086956521723</c:v>
                </c:pt>
                <c:pt idx="2">
                  <c:v>15.65217391304348</c:v>
                </c:pt>
                <c:pt idx="3">
                  <c:v>24.34782608695652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663976"/>
        <c:axId val="2133667000"/>
      </c:barChart>
      <c:catAx>
        <c:axId val="21336639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2133667000"/>
        <c:crosses val="autoZero"/>
        <c:auto val="1"/>
        <c:lblAlgn val="ctr"/>
        <c:lblOffset val="100"/>
        <c:noMultiLvlLbl val="0"/>
      </c:catAx>
      <c:valAx>
        <c:axId val="213366700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2133663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56629032752229"/>
          <c:y val="0.12994750656168"/>
          <c:w val="0.126250344679678"/>
          <c:h val="0.091702800848524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0.24426</cdr:x>
      <cdr:y>0.05466</cdr:y>
    </cdr:from>
    <cdr:to>
      <cdr:x>0.77871</cdr:x>
      <cdr:y>0.1537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199" y="288793"/>
          <a:ext cx="433493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800" b="1" dirty="0" smtClean="0"/>
            <a:t>Semantic Perspective </a:t>
          </a:r>
          <a:endParaRPr lang="en-US" sz="28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9756-B0D8-0948-8CC9-5EE94E779B3D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47EA-E17B-6445-8032-6EAE0385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A1177-D376-0A42-947A-EA9532FB5E67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A8AF7-A83D-7345-89B8-9209A51E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6E105-716B-E54F-AAFF-3078ABBA9B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188A-3C36-994B-A30C-8A8BD19AE25C}" type="datetime1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9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B8B-E8DB-ED49-9F45-5D3A376B32C0}" type="datetime1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A3F-A159-E840-B519-6E3C5106E9A8}" type="datetime1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91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078"/>
            <a:ext cx="8229600" cy="4887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0546-2883-E44C-9820-95E5DD4231C1}" type="datetime1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7024-B092-134B-9C0A-A0A2D1EB0725}" type="datetime1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9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FC45-15C6-3E4D-B64C-F1DF8FD414C5}" type="datetime1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4F35-4236-4545-86D3-418627ACAA44}" type="datetime1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8A34-8C03-8447-9DEC-B7BDB03B21C6}" type="datetime1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2F7-F65D-ED44-9A5E-DCD6BA99648B}" type="datetime1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6B0-998F-9942-B304-392E5CA35D3B}" type="datetime1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18F9-267F-A248-9D06-199EA058B6F9}" type="datetime1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0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2FCF-B31D-1245-96FF-230F573965B7}" type="datetime1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1A38-A1AB-B647-8756-55AA094F7D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48490" y="5775174"/>
            <a:ext cx="3492632" cy="12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7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mu.edu/news/stories/archives/2013/january/jan24password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75" y="2149050"/>
            <a:ext cx="7772400" cy="1470025"/>
          </a:xfrm>
        </p:spPr>
        <p:txBody>
          <a:bodyPr/>
          <a:lstStyle/>
          <a:p>
            <a:r>
              <a:rPr lang="en-US" sz="4800" dirty="0" smtClean="0"/>
              <a:t>Good Questions !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86200"/>
            <a:ext cx="75765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Simon S. Woo	</a:t>
            </a:r>
            <a:r>
              <a:rPr lang="en-US" sz="2800" dirty="0" err="1" smtClean="0"/>
              <a:t>Zuyao</a:t>
            </a:r>
            <a:r>
              <a:rPr lang="en-US" sz="2800" dirty="0" smtClean="0"/>
              <a:t> Li</a:t>
            </a:r>
          </a:p>
          <a:p>
            <a:r>
              <a:rPr lang="en-US" sz="2800" dirty="0" smtClean="0"/>
              <a:t>CSCI 662 Final Presentation </a:t>
            </a:r>
          </a:p>
          <a:p>
            <a:r>
              <a:rPr lang="en-US" sz="2800" dirty="0" smtClean="0"/>
              <a:t>Dec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2014</a:t>
            </a:r>
          </a:p>
          <a:p>
            <a:r>
              <a:rPr lang="en-US" sz="2800" dirty="0" smtClean="0"/>
              <a:t>University of Southern California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397563" y="388105"/>
            <a:ext cx="3316271" cy="1993451"/>
            <a:chOff x="2981109" y="388105"/>
            <a:chExt cx="3316271" cy="1993451"/>
          </a:xfrm>
        </p:grpSpPr>
        <p:sp>
          <p:nvSpPr>
            <p:cNvPr id="4" name="TextBox 3"/>
            <p:cNvSpPr txBox="1"/>
            <p:nvPr/>
          </p:nvSpPr>
          <p:spPr>
            <a:xfrm rot="19269779">
              <a:off x="3298621" y="911298"/>
              <a:ext cx="268124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Security</a:t>
              </a:r>
              <a:endParaRPr lang="en-US" sz="5000" b="1" dirty="0"/>
            </a:p>
          </p:txBody>
        </p:sp>
        <p:sp>
          <p:nvSpPr>
            <p:cNvPr id="6" name="Oval Callout 5"/>
            <p:cNvSpPr/>
            <p:nvPr/>
          </p:nvSpPr>
          <p:spPr>
            <a:xfrm>
              <a:off x="2981109" y="388105"/>
              <a:ext cx="3316271" cy="1993451"/>
            </a:xfrm>
            <a:prstGeom prst="wedgeEllipseCallou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2288592">
            <a:off x="6079992" y="1623422"/>
            <a:ext cx="3190054" cy="2288578"/>
            <a:chOff x="2981109" y="388105"/>
            <a:chExt cx="3316271" cy="1993451"/>
          </a:xfrm>
        </p:grpSpPr>
        <p:sp>
          <p:nvSpPr>
            <p:cNvPr id="9" name="TextBox 8"/>
            <p:cNvSpPr txBox="1"/>
            <p:nvPr/>
          </p:nvSpPr>
          <p:spPr>
            <a:xfrm rot="19269779">
              <a:off x="3298621" y="988242"/>
              <a:ext cx="2681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Generation</a:t>
              </a:r>
              <a:endParaRPr lang="en-US" sz="4000" b="1" dirty="0"/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2981109" y="388105"/>
              <a:ext cx="3316271" cy="1993451"/>
            </a:xfrm>
            <a:prstGeom prst="wedgeEllipseCallou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 rot="17609569">
            <a:off x="-234137" y="3968926"/>
            <a:ext cx="257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Automatic</a:t>
            </a:r>
            <a:endParaRPr lang="en-US" sz="4000" b="1" dirty="0"/>
          </a:p>
        </p:txBody>
      </p:sp>
      <p:sp>
        <p:nvSpPr>
          <p:cNvPr id="14" name="Oval Callout 13"/>
          <p:cNvSpPr/>
          <p:nvPr/>
        </p:nvSpPr>
        <p:spPr>
          <a:xfrm rot="11084362">
            <a:off x="222580" y="3323547"/>
            <a:ext cx="1794271" cy="2288578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Sentence Break and Rule </a:t>
            </a:r>
            <a:r>
              <a:rPr lang="en-US" b="1" dirty="0"/>
              <a:t>based </a:t>
            </a:r>
            <a:r>
              <a:rPr lang="en-US" b="1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try to parse the sentence with dependency parser and semantic role labeling.</a:t>
            </a:r>
          </a:p>
          <a:p>
            <a:r>
              <a:rPr lang="en-US" dirty="0"/>
              <a:t>Find the subject, object, time and location of the sentence to form who</a:t>
            </a:r>
            <a:r>
              <a:rPr lang="en-US" dirty="0" smtClean="0"/>
              <a:t>, what, where, when </a:t>
            </a:r>
            <a:r>
              <a:rPr lang="en-US" dirty="0"/>
              <a:t>questions.</a:t>
            </a:r>
          </a:p>
          <a:p>
            <a:r>
              <a:rPr lang="en-US" dirty="0"/>
              <a:t>We also try to detect the name entity to find the type of the name entity to form which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Sample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 sentence: James lived in Dalian in summer.</a:t>
            </a:r>
          </a:p>
          <a:p>
            <a:r>
              <a:rPr lang="en-US" dirty="0"/>
              <a:t>who Q: who lived in Dalian in </a:t>
            </a:r>
            <a:r>
              <a:rPr lang="en-US" dirty="0" smtClean="0"/>
              <a:t>summer? </a:t>
            </a:r>
            <a:r>
              <a:rPr lang="en-US" b="1" dirty="0" smtClean="0"/>
              <a:t>(too much info)</a:t>
            </a:r>
            <a:endParaRPr lang="en-US" b="1" dirty="0"/>
          </a:p>
          <a:p>
            <a:r>
              <a:rPr lang="en-US" dirty="0"/>
              <a:t>who A: James</a:t>
            </a:r>
          </a:p>
          <a:p>
            <a:r>
              <a:rPr lang="en-US" dirty="0"/>
              <a:t>what Q: what did James </a:t>
            </a:r>
            <a:r>
              <a:rPr lang="en-US" dirty="0" smtClean="0"/>
              <a:t>live?</a:t>
            </a:r>
            <a:endParaRPr lang="en-US" dirty="0"/>
          </a:p>
          <a:p>
            <a:r>
              <a:rPr lang="en-US" dirty="0"/>
              <a:t>what A: in Dalian in summer</a:t>
            </a:r>
          </a:p>
          <a:p>
            <a:r>
              <a:rPr lang="en-US" dirty="0"/>
              <a:t>which Q: which </a:t>
            </a:r>
            <a:r>
              <a:rPr lang="en-US" dirty="0" smtClean="0"/>
              <a:t>Person?</a:t>
            </a:r>
            <a:endParaRPr lang="en-US" dirty="0"/>
          </a:p>
          <a:p>
            <a:r>
              <a:rPr lang="en-US" dirty="0"/>
              <a:t>which A: James</a:t>
            </a:r>
          </a:p>
          <a:p>
            <a:r>
              <a:rPr lang="en-US" dirty="0"/>
              <a:t>which Q: which City did James live </a:t>
            </a:r>
            <a:r>
              <a:rPr lang="en-US" dirty="0" smtClean="0"/>
              <a:t>in?</a:t>
            </a:r>
            <a:endParaRPr lang="en-US" dirty="0"/>
          </a:p>
          <a:p>
            <a:r>
              <a:rPr lang="en-US" dirty="0"/>
              <a:t>which A: Dalian</a:t>
            </a:r>
          </a:p>
          <a:p>
            <a:r>
              <a:rPr lang="en-US" dirty="0"/>
              <a:t>when Q: when was this </a:t>
            </a:r>
            <a:r>
              <a:rPr lang="en-US" dirty="0" smtClean="0"/>
              <a:t>event?</a:t>
            </a:r>
            <a:endParaRPr lang="en-US" dirty="0"/>
          </a:p>
          <a:p>
            <a:r>
              <a:rPr lang="en-US" dirty="0"/>
              <a:t>when A: in summer</a:t>
            </a:r>
          </a:p>
          <a:p>
            <a:r>
              <a:rPr lang="en-US" dirty="0"/>
              <a:t>where Q: where was this </a:t>
            </a:r>
            <a:r>
              <a:rPr lang="en-US" dirty="0" smtClean="0"/>
              <a:t>event?</a:t>
            </a:r>
            <a:endParaRPr lang="en-US" dirty="0"/>
          </a:p>
          <a:p>
            <a:r>
              <a:rPr lang="en-US" dirty="0"/>
              <a:t>where A: in Dalian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161"/>
            <a:ext cx="8002954" cy="13986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use unigram accuracy and BLEU score to evaluate our system for 200 input sentences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48580" y="6180508"/>
            <a:ext cx="2133600" cy="365125"/>
          </a:xfrm>
        </p:spPr>
        <p:txBody>
          <a:bodyPr/>
          <a:lstStyle/>
          <a:p>
            <a:fld id="{0FB21A38-A1AB-B647-8756-55AA094F7D5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92476"/>
              </p:ext>
            </p:extLst>
          </p:nvPr>
        </p:nvGraphicFramePr>
        <p:xfrm>
          <a:off x="449375" y="1996034"/>
          <a:ext cx="8206159" cy="185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607"/>
                <a:gridCol w="1402762"/>
                <a:gridCol w="1398326"/>
                <a:gridCol w="1641232"/>
                <a:gridCol w="1641232"/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BLEU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What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Who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Where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When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OpenAryhpe</a:t>
                      </a: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(OA)[10] 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0.587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0.581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0.579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127000" marR="127000" marT="127000" marB="1270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 smtClean="0">
                          <a:effectLst/>
                        </a:rPr>
                        <a:t>Ours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0.693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0.485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0.707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0.655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7000" marR="127000" marT="127000" marB="12700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2140"/>
              </p:ext>
            </p:extLst>
          </p:nvPr>
        </p:nvGraphicFramePr>
        <p:xfrm>
          <a:off x="449373" y="4047697"/>
          <a:ext cx="8206161" cy="185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066"/>
                <a:gridCol w="1384305"/>
                <a:gridCol w="1398326"/>
                <a:gridCol w="1641232"/>
                <a:gridCol w="1641232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Unigram 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What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Who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Where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When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OpenAryhpe</a:t>
                      </a:r>
                      <a:r>
                        <a:rPr lang="en-US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(OA)[10] 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0.336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0.235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0.129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127000" marR="127000" marT="127000" marB="1270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Ours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0.446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0.220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0.25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7000" marR="127000" marT="127000" marB="1270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0.315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7000" marR="127000" marT="127000" marB="127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3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and 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078"/>
            <a:ext cx="8479642" cy="48870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lan </a:t>
            </a:r>
            <a:r>
              <a:rPr lang="en-US" dirty="0"/>
              <a:t>to use L</a:t>
            </a:r>
            <a:r>
              <a:rPr lang="en-US" dirty="0" smtClean="0"/>
              <a:t>anguage </a:t>
            </a: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training on large amount of question dataset.</a:t>
            </a:r>
          </a:p>
          <a:p>
            <a:r>
              <a:rPr lang="en-US" dirty="0"/>
              <a:t>Then use </a:t>
            </a:r>
            <a:r>
              <a:rPr lang="en-US" dirty="0" smtClean="0"/>
              <a:t>LM </a:t>
            </a:r>
            <a:r>
              <a:rPr lang="en-US" dirty="0"/>
              <a:t>to help remove or reorder the words of our system output to make it grammar correct.</a:t>
            </a:r>
          </a:p>
          <a:p>
            <a:r>
              <a:rPr lang="en-US" dirty="0" smtClean="0"/>
              <a:t>Noisy User </a:t>
            </a:r>
            <a:r>
              <a:rPr lang="en-US" dirty="0"/>
              <a:t>I</a:t>
            </a:r>
            <a:r>
              <a:rPr lang="en-US" dirty="0" smtClean="0"/>
              <a:t>nput ? </a:t>
            </a:r>
          </a:p>
          <a:p>
            <a:r>
              <a:rPr lang="en-US" dirty="0" smtClean="0"/>
              <a:t>Try to stay away from rules (accurate but narrow coverage). </a:t>
            </a:r>
            <a:r>
              <a:rPr lang="en-US" dirty="0"/>
              <a:t>M</a:t>
            </a:r>
            <a:r>
              <a:rPr lang="en-US" dirty="0" smtClean="0"/>
              <a:t>ore general approach to cope with unseen and noisy user inputs ?</a:t>
            </a:r>
          </a:p>
          <a:p>
            <a:r>
              <a:rPr lang="en-US" dirty="0" smtClean="0"/>
              <a:t>Leverage Q&amp;A dataset  ?</a:t>
            </a:r>
          </a:p>
          <a:p>
            <a:r>
              <a:rPr lang="en-US" dirty="0" smtClean="0"/>
              <a:t>Decipher the following 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1078" y="5162472"/>
            <a:ext cx="7885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tregexMatchFiniteS</a:t>
            </a:r>
            <a:r>
              <a:rPr lang="en-US" sz="2400" b="1" dirty="0"/>
              <a:t> = "S=finite !&gt; ROOT ! &gt;&gt; NP|PP &lt; NP &lt; (VP &lt; VBP|VB|VBZ|VBD|MD) ?&lt; /\\./=</a:t>
            </a:r>
            <a:r>
              <a:rPr lang="en-US" sz="2400" b="1" dirty="0" err="1"/>
              <a:t>punct</a:t>
            </a:r>
            <a:r>
              <a:rPr lang="en-US" sz="2400" b="1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51518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0557" y="214905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Good Questions ?</a:t>
            </a:r>
            <a:endParaRPr lang="en-US" sz="4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827729" y="388105"/>
            <a:ext cx="3316271" cy="1993451"/>
            <a:chOff x="2981109" y="388105"/>
            <a:chExt cx="3316271" cy="1993451"/>
          </a:xfrm>
        </p:grpSpPr>
        <p:sp>
          <p:nvSpPr>
            <p:cNvPr id="8" name="TextBox 7"/>
            <p:cNvSpPr txBox="1"/>
            <p:nvPr/>
          </p:nvSpPr>
          <p:spPr>
            <a:xfrm rot="19269779">
              <a:off x="3298621" y="742020"/>
              <a:ext cx="26812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Or Comments?</a:t>
              </a:r>
              <a:endParaRPr lang="en-US" sz="3600" b="1" dirty="0"/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981109" y="388105"/>
              <a:ext cx="3316271" cy="1993451"/>
            </a:xfrm>
            <a:prstGeom prst="wedgeEllipseCallou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 rot="17609569">
            <a:off x="527845" y="3968926"/>
            <a:ext cx="257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Any</a:t>
            </a:r>
            <a:endParaRPr lang="en-US" sz="4000" b="1" dirty="0"/>
          </a:p>
        </p:txBody>
      </p:sp>
      <p:sp>
        <p:nvSpPr>
          <p:cNvPr id="14" name="Oval Callout 13"/>
          <p:cNvSpPr/>
          <p:nvPr/>
        </p:nvSpPr>
        <p:spPr>
          <a:xfrm rot="11084362">
            <a:off x="984562" y="3323547"/>
            <a:ext cx="1794271" cy="2288578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Survey on </a:t>
            </a:r>
          </a:p>
          <a:p>
            <a:pPr marL="0" indent="0" algn="ctr">
              <a:buNone/>
            </a:pPr>
            <a:r>
              <a:rPr lang="en-US" sz="5400" dirty="0" smtClean="0"/>
              <a:t>Current Security Questions (SQs)</a:t>
            </a:r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2800" dirty="0" smtClean="0"/>
              <a:t>6-7-2014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308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Security Question: 90 Questions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http</a:t>
            </a:r>
            <a:r>
              <a:rPr lang="en-US" sz="2800" dirty="0"/>
              <a:t>://</a:t>
            </a:r>
            <a:r>
              <a:rPr lang="en-US" sz="2800" dirty="0" err="1"/>
              <a:t>goodsecurityquestions.com</a:t>
            </a:r>
            <a:r>
              <a:rPr lang="en-US" sz="2800" dirty="0"/>
              <a:t>/</a:t>
            </a:r>
            <a:r>
              <a:rPr lang="en-US" sz="2800" dirty="0" err="1" smtClean="0"/>
              <a:t>examples.htm</a:t>
            </a:r>
            <a:endParaRPr lang="en-US" sz="2800" dirty="0" smtClean="0"/>
          </a:p>
          <a:p>
            <a:r>
              <a:rPr lang="en-US" dirty="0" smtClean="0"/>
              <a:t>U.S. Bank: 29 Questions</a:t>
            </a:r>
          </a:p>
          <a:p>
            <a:r>
              <a:rPr lang="en-US" dirty="0" smtClean="0"/>
              <a:t>TIAA-CREF: 31 Questions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/>
              <a:t>S</a:t>
            </a:r>
            <a:r>
              <a:rPr lang="en-US" dirty="0" smtClean="0"/>
              <a:t>everal questions overlap among those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Ground/Background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325"/>
            <a:ext cx="8229600" cy="4525963"/>
          </a:xfrm>
        </p:spPr>
        <p:txBody>
          <a:bodyPr/>
          <a:lstStyle/>
          <a:p>
            <a:r>
              <a:rPr lang="en-US" dirty="0" smtClean="0"/>
              <a:t>Analysis on current SQs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14055"/>
              </p:ext>
            </p:extLst>
          </p:nvPr>
        </p:nvGraphicFramePr>
        <p:xfrm>
          <a:off x="300566" y="2555826"/>
          <a:ext cx="3543300" cy="3144520"/>
        </p:xfrm>
        <a:graphic>
          <a:graphicData uri="http://schemas.openxmlformats.org/drawingml/2006/table">
            <a:tbl>
              <a:tblPr/>
              <a:tblGrid>
                <a:gridCol w="18923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 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What+name+people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What+name+stuff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 + numeric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What+location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Where+Event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Who+name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many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6352"/>
              </p:ext>
            </p:extLst>
          </p:nvPr>
        </p:nvGraphicFramePr>
        <p:xfrm>
          <a:off x="4910667" y="2668168"/>
          <a:ext cx="3776133" cy="2191696"/>
        </p:xfrm>
        <a:graphic>
          <a:graphicData uri="http://schemas.openxmlformats.org/drawingml/2006/table">
            <a:tbl>
              <a:tblPr/>
              <a:tblGrid>
                <a:gridCol w="2016645"/>
                <a:gridCol w="879744"/>
                <a:gridCol w="879744"/>
              </a:tblGrid>
              <a:tr h="31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 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What+name+people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What+name+stuff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 + numeric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What+location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933" y="2066793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NLP/Linguistic Perspective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03333" y="2117593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Semantic Perspective 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4047067" y="3556000"/>
            <a:ext cx="660400" cy="6434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526349"/>
              </p:ext>
            </p:extLst>
          </p:nvPr>
        </p:nvGraphicFramePr>
        <p:xfrm>
          <a:off x="338667" y="1372526"/>
          <a:ext cx="8619066" cy="445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29466" y="645318"/>
            <a:ext cx="4334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NLP/Linguistic Perspective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711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Questions for Authentication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39078"/>
            <a:ext cx="8229600" cy="4887085"/>
          </a:xfrm>
        </p:spPr>
        <p:txBody>
          <a:bodyPr/>
          <a:lstStyle/>
          <a:p>
            <a:r>
              <a:rPr lang="en-US" dirty="0" smtClean="0"/>
              <a:t>Knowledge based Authentication/Cognitive Passwords based on something you know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14501" y="2305540"/>
            <a:ext cx="6676393" cy="5764091"/>
            <a:chOff x="2514501" y="2305540"/>
            <a:chExt cx="6676393" cy="576409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501" y="2305540"/>
              <a:ext cx="6676393" cy="57640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0612" y="2442309"/>
              <a:ext cx="1376188" cy="1376188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0" y="2411729"/>
            <a:ext cx="4333738" cy="2025905"/>
            <a:chOff x="0" y="2411729"/>
            <a:chExt cx="4333738" cy="2025905"/>
          </a:xfrm>
        </p:grpSpPr>
        <p:grpSp>
          <p:nvGrpSpPr>
            <p:cNvPr id="19" name="Group 18"/>
            <p:cNvGrpSpPr/>
            <p:nvPr/>
          </p:nvGrpSpPr>
          <p:grpSpPr>
            <a:xfrm>
              <a:off x="0" y="2411729"/>
              <a:ext cx="3724673" cy="2025905"/>
              <a:chOff x="0" y="2411729"/>
              <a:chExt cx="3724673" cy="2025905"/>
            </a:xfrm>
          </p:grpSpPr>
          <p:pic>
            <p:nvPicPr>
              <p:cNvPr id="8" name="Picture 7" descr="Screen Shot 2014-09-10 at 11.58.48 A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411729"/>
                <a:ext cx="2706043" cy="1406768"/>
              </a:xfrm>
              <a:prstGeom prst="rect">
                <a:avLst/>
              </a:prstGeom>
            </p:spPr>
          </p:pic>
          <p:cxnSp>
            <p:nvCxnSpPr>
              <p:cNvPr id="15" name="Straight Arrow Connector 14"/>
              <p:cNvCxnSpPr/>
              <p:nvPr/>
            </p:nvCxnSpPr>
            <p:spPr>
              <a:xfrm>
                <a:off x="1270000" y="3262923"/>
                <a:ext cx="2454673" cy="1174711"/>
              </a:xfrm>
              <a:prstGeom prst="straightConnector1">
                <a:avLst/>
              </a:prstGeom>
              <a:ln w="63500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270000" y="3262923"/>
              <a:ext cx="3063738" cy="927581"/>
            </a:xfrm>
            <a:prstGeom prst="straightConnector1">
              <a:avLst/>
            </a:prstGeom>
            <a:ln w="63500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0" y="3338535"/>
            <a:ext cx="2877920" cy="3017816"/>
            <a:chOff x="0" y="3338535"/>
            <a:chExt cx="2877920" cy="3017816"/>
          </a:xfrm>
        </p:grpSpPr>
        <p:grpSp>
          <p:nvGrpSpPr>
            <p:cNvPr id="38" name="Group 37"/>
            <p:cNvGrpSpPr/>
            <p:nvPr/>
          </p:nvGrpSpPr>
          <p:grpSpPr>
            <a:xfrm>
              <a:off x="0" y="3338535"/>
              <a:ext cx="2877920" cy="3017816"/>
              <a:chOff x="0" y="3338535"/>
              <a:chExt cx="2877920" cy="301781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0" y="3338535"/>
                <a:ext cx="2877920" cy="2172922"/>
                <a:chOff x="0" y="3338535"/>
                <a:chExt cx="2877920" cy="2172922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0" y="4072497"/>
                  <a:ext cx="2877920" cy="1438960"/>
                  <a:chOff x="0" y="4072497"/>
                  <a:chExt cx="2877920" cy="1438960"/>
                </a:xfrm>
              </p:grpSpPr>
              <p:pic>
                <p:nvPicPr>
                  <p:cNvPr id="10" name="Picture 9" descr="Screen Shot 2014-09-10 at 12.00.58 PM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4072497"/>
                    <a:ext cx="2877920" cy="1438960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1445846" y="4806463"/>
                    <a:ext cx="1068655" cy="527537"/>
                  </a:xfrm>
                  <a:prstGeom prst="straightConnector1">
                    <a:avLst/>
                  </a:prstGeom>
                  <a:ln w="63500">
                    <a:solidFill>
                      <a:srgbClr val="3366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Arrow Connector 21"/>
                <p:cNvCxnSpPr/>
                <p:nvPr/>
              </p:nvCxnSpPr>
              <p:spPr>
                <a:xfrm flipV="1">
                  <a:off x="1445846" y="3338535"/>
                  <a:ext cx="1432074" cy="1995465"/>
                </a:xfrm>
                <a:prstGeom prst="straightConnector1">
                  <a:avLst/>
                </a:prstGeom>
                <a:ln w="63500">
                  <a:solidFill>
                    <a:srgbClr val="3366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Arrow Connector 29"/>
              <p:cNvCxnSpPr/>
              <p:nvPr/>
            </p:nvCxnSpPr>
            <p:spPr>
              <a:xfrm>
                <a:off x="1445846" y="5334000"/>
                <a:ext cx="1260197" cy="1022351"/>
              </a:xfrm>
              <a:prstGeom prst="straightConnector1">
                <a:avLst/>
              </a:prstGeom>
              <a:ln w="63500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1445846" y="5334000"/>
                <a:ext cx="1432074" cy="663575"/>
              </a:xfrm>
              <a:prstGeom prst="straightConnector1">
                <a:avLst/>
              </a:prstGeom>
              <a:ln w="63500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/>
            <p:cNvCxnSpPr/>
            <p:nvPr/>
          </p:nvCxnSpPr>
          <p:spPr>
            <a:xfrm>
              <a:off x="1445846" y="5334000"/>
              <a:ext cx="1377835" cy="331787"/>
            </a:xfrm>
            <a:prstGeom prst="straightConnector1">
              <a:avLst/>
            </a:prstGeom>
            <a:ln w="63500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545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848057"/>
              </p:ext>
            </p:extLst>
          </p:nvPr>
        </p:nvGraphicFramePr>
        <p:xfrm>
          <a:off x="646705" y="449316"/>
          <a:ext cx="8111066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177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Detailed Taxonomy of SQ</a:t>
            </a:r>
          </a:p>
          <a:p>
            <a:pPr marL="0" indent="0" algn="ctr">
              <a:buNone/>
            </a:pPr>
            <a:r>
              <a:rPr lang="en-US" sz="4400" dirty="0" smtClean="0"/>
              <a:t>From NLP/Topic Analysis perspective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58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Taxonomy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33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 types: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5331" y="1781780"/>
            <a:ext cx="703714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What + is/was +  </a:t>
            </a:r>
            <a:r>
              <a:rPr lang="en-US" sz="2400" b="1" dirty="0" err="1" smtClean="0"/>
              <a:t>person_name</a:t>
            </a:r>
            <a:r>
              <a:rPr lang="en-US" sz="2400" b="1" dirty="0" smtClean="0"/>
              <a:t> ? 10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What + is/was +  stuff/thing/Org ? 7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What </a:t>
            </a:r>
            <a:r>
              <a:rPr lang="en-US" sz="2400" b="1" dirty="0"/>
              <a:t>+ is/was +  </a:t>
            </a:r>
            <a:r>
              <a:rPr lang="en-US" sz="2400" b="1" dirty="0" smtClean="0"/>
              <a:t>numeric ? 9</a:t>
            </a:r>
            <a:endParaRPr lang="en-US" sz="2400" b="1" dirty="0"/>
          </a:p>
          <a:p>
            <a:pPr marL="285750" indent="-285750">
              <a:buFont typeface="Arial"/>
              <a:buChar char="•"/>
            </a:pPr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What + </a:t>
            </a:r>
            <a:r>
              <a:rPr lang="en-US" sz="2400" b="1" dirty="0" smtClean="0"/>
              <a:t>verb </a:t>
            </a:r>
            <a:r>
              <a:rPr lang="en-US" sz="2400" b="1" dirty="0"/>
              <a:t>+  </a:t>
            </a:r>
            <a:r>
              <a:rPr lang="en-US" sz="2400" b="1" dirty="0" smtClean="0"/>
              <a:t>location </a:t>
            </a:r>
            <a:r>
              <a:rPr lang="en-US" sz="2400" b="1" dirty="0"/>
              <a:t>? 9</a:t>
            </a:r>
          </a:p>
          <a:p>
            <a:pPr marL="285750" indent="-285750">
              <a:buFont typeface="Arial"/>
              <a:buChar char="•"/>
            </a:pPr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Where + was/verb + Event ? 3</a:t>
            </a:r>
          </a:p>
          <a:p>
            <a:pPr marL="285750" indent="-285750"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Who + was + name  ? 1</a:t>
            </a:r>
          </a:p>
          <a:p>
            <a:pPr marL="285750" indent="-285750">
              <a:buFont typeface="Arial"/>
              <a:buChar char="•"/>
            </a:pPr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What time (When)  + verb  ? 1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79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Taxonomy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334"/>
            <a:ext cx="8229600" cy="4525963"/>
          </a:xfrm>
        </p:spPr>
        <p:txBody>
          <a:bodyPr/>
          <a:lstStyle/>
          <a:p>
            <a:r>
              <a:rPr lang="en-US" dirty="0" smtClean="0"/>
              <a:t>Some of them are semantically similar, starting with different </a:t>
            </a:r>
            <a:r>
              <a:rPr lang="en-US" dirty="0" err="1" smtClean="0"/>
              <a:t>Wh</a:t>
            </a:r>
            <a:r>
              <a:rPr lang="en-US" dirty="0" smtClean="0"/>
              <a:t>*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9653" y="1990755"/>
            <a:ext cx="703714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u="sng" dirty="0" smtClean="0">
                <a:solidFill>
                  <a:srgbClr val="1F497D"/>
                </a:solidFill>
              </a:rPr>
              <a:t>What + is/was +  </a:t>
            </a:r>
            <a:r>
              <a:rPr lang="en-US" sz="2400" b="1" u="sng" dirty="0" err="1" smtClean="0">
                <a:solidFill>
                  <a:srgbClr val="1F497D"/>
                </a:solidFill>
              </a:rPr>
              <a:t>person_name</a:t>
            </a:r>
            <a:r>
              <a:rPr lang="en-US" sz="2400" b="1" u="sng" dirty="0" smtClean="0">
                <a:solidFill>
                  <a:srgbClr val="1F497D"/>
                </a:solidFill>
              </a:rPr>
              <a:t> ? 10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What + is/was +  stuff/thing/Org ? 7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What </a:t>
            </a:r>
            <a:r>
              <a:rPr lang="en-US" sz="2400" b="1" dirty="0">
                <a:solidFill>
                  <a:srgbClr val="FF0000"/>
                </a:solidFill>
              </a:rPr>
              <a:t>+ is/was +  </a:t>
            </a:r>
            <a:r>
              <a:rPr lang="en-US" sz="2400" b="1" dirty="0" smtClean="0">
                <a:solidFill>
                  <a:srgbClr val="FF0000"/>
                </a:solidFill>
              </a:rPr>
              <a:t>numeric ? 9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FF6600"/>
                </a:solidFill>
              </a:rPr>
              <a:t>What + </a:t>
            </a:r>
            <a:r>
              <a:rPr lang="en-US" sz="2400" b="1" dirty="0" smtClean="0">
                <a:solidFill>
                  <a:srgbClr val="FF6600"/>
                </a:solidFill>
              </a:rPr>
              <a:t>verb </a:t>
            </a:r>
            <a:r>
              <a:rPr lang="en-US" sz="2400" b="1" dirty="0">
                <a:solidFill>
                  <a:srgbClr val="FF6600"/>
                </a:solidFill>
              </a:rPr>
              <a:t>+  </a:t>
            </a:r>
            <a:r>
              <a:rPr lang="en-US" sz="2400" b="1" dirty="0" smtClean="0">
                <a:solidFill>
                  <a:srgbClr val="FF6600"/>
                </a:solidFill>
              </a:rPr>
              <a:t>location </a:t>
            </a:r>
            <a:r>
              <a:rPr lang="en-US" sz="2400" b="1" dirty="0">
                <a:solidFill>
                  <a:srgbClr val="FF6600"/>
                </a:solidFill>
              </a:rPr>
              <a:t>? 9</a:t>
            </a:r>
          </a:p>
          <a:p>
            <a:pPr marL="285750" indent="-285750">
              <a:buFont typeface="Arial"/>
              <a:buChar char="•"/>
            </a:pPr>
            <a:endParaRPr lang="en-US" sz="2400" b="1" dirty="0" smtClean="0">
              <a:solidFill>
                <a:srgbClr val="FF66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FF6600"/>
                </a:solidFill>
              </a:rPr>
              <a:t>Where + was/verb + Event ? 3</a:t>
            </a:r>
          </a:p>
          <a:p>
            <a:pPr marL="285750" indent="-285750"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r>
              <a:rPr lang="en-US" sz="2400" b="1" u="sng" dirty="0" smtClean="0">
                <a:solidFill>
                  <a:schemeClr val="tx2"/>
                </a:solidFill>
              </a:rPr>
              <a:t>Who + was + name  ? 1</a:t>
            </a:r>
          </a:p>
          <a:p>
            <a:pPr marL="285750" indent="-285750">
              <a:buFont typeface="Arial"/>
              <a:buChar char="•"/>
            </a:pPr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What time (When)  + verb  ? 1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40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5589"/>
            <a:ext cx="8229600" cy="1143000"/>
          </a:xfrm>
        </p:spPr>
        <p:txBody>
          <a:bodyPr/>
          <a:lstStyle/>
          <a:p>
            <a:r>
              <a:rPr lang="en-US" dirty="0" smtClean="0"/>
              <a:t>Taxonomy of SQs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0117"/>
            <a:ext cx="8229600" cy="5847883"/>
          </a:xfrm>
        </p:spPr>
        <p:txBody>
          <a:bodyPr>
            <a:normAutofit/>
          </a:bodyPr>
          <a:lstStyle/>
          <a:p>
            <a:r>
              <a:rPr lang="en-US" b="1" dirty="0" smtClean="0"/>
              <a:t>What</a:t>
            </a:r>
            <a:r>
              <a:rPr lang="en-US" dirty="0" smtClean="0"/>
              <a:t> + be + </a:t>
            </a:r>
            <a:r>
              <a:rPr lang="en-US" dirty="0" err="1" smtClean="0"/>
              <a:t>specifier</a:t>
            </a:r>
            <a:r>
              <a:rPr lang="en-US" dirty="0" smtClean="0"/>
              <a:t>/</a:t>
            </a:r>
            <a:r>
              <a:rPr lang="en-US" dirty="0" err="1" smtClean="0"/>
              <a:t>adj</a:t>
            </a:r>
            <a:r>
              <a:rPr lang="en-US" dirty="0" smtClean="0"/>
              <a:t> + </a:t>
            </a:r>
            <a:r>
              <a:rPr lang="en-US" b="1" dirty="0" err="1" smtClean="0"/>
              <a:t>name_people</a:t>
            </a:r>
            <a:r>
              <a:rPr lang="en-US" dirty="0" smtClean="0"/>
              <a:t>/pet ? (24)</a:t>
            </a:r>
          </a:p>
          <a:p>
            <a:r>
              <a:rPr lang="en-US" b="1" dirty="0" smtClean="0"/>
              <a:t>What </a:t>
            </a:r>
            <a:r>
              <a:rPr lang="en-US" dirty="0" smtClean="0"/>
              <a:t>+ be + </a:t>
            </a:r>
            <a:r>
              <a:rPr lang="en-US" dirty="0" err="1" smtClean="0"/>
              <a:t>specifier</a:t>
            </a:r>
            <a:r>
              <a:rPr lang="en-US" dirty="0" smtClean="0"/>
              <a:t>/</a:t>
            </a:r>
            <a:r>
              <a:rPr lang="en-US" dirty="0" err="1" smtClean="0"/>
              <a:t>adj</a:t>
            </a:r>
            <a:r>
              <a:rPr lang="en-US" dirty="0" smtClean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name_things</a:t>
            </a:r>
            <a:r>
              <a:rPr lang="en-US" b="1" dirty="0" smtClean="0"/>
              <a:t>/stuff </a:t>
            </a:r>
            <a:r>
              <a:rPr lang="en-US" dirty="0" smtClean="0"/>
              <a:t>? (42)</a:t>
            </a:r>
          </a:p>
          <a:p>
            <a:r>
              <a:rPr lang="en-US" b="1" dirty="0" smtClean="0"/>
              <a:t>What</a:t>
            </a:r>
            <a:r>
              <a:rPr lang="en-US" dirty="0" smtClean="0"/>
              <a:t> + be + </a:t>
            </a:r>
            <a:r>
              <a:rPr lang="en-US" dirty="0" err="1"/>
              <a:t>specifier</a:t>
            </a:r>
            <a:r>
              <a:rPr lang="en-US" dirty="0"/>
              <a:t>/</a:t>
            </a:r>
            <a:r>
              <a:rPr lang="en-US" dirty="0" err="1"/>
              <a:t>adj</a:t>
            </a:r>
            <a:r>
              <a:rPr lang="en-US" dirty="0"/>
              <a:t> + </a:t>
            </a:r>
            <a:r>
              <a:rPr lang="en-US" b="1" dirty="0" smtClean="0"/>
              <a:t>numeric</a:t>
            </a:r>
            <a:r>
              <a:rPr lang="en-US" dirty="0" smtClean="0"/>
              <a:t> ? (16)</a:t>
            </a:r>
          </a:p>
          <a:p>
            <a:r>
              <a:rPr lang="en-US" b="1" dirty="0" smtClean="0"/>
              <a:t>What </a:t>
            </a:r>
            <a:r>
              <a:rPr lang="en-US" dirty="0" smtClean="0"/>
              <a:t>+ verb + </a:t>
            </a:r>
            <a:r>
              <a:rPr lang="en-US" b="1" dirty="0" smtClean="0"/>
              <a:t>Location</a:t>
            </a:r>
            <a:r>
              <a:rPr lang="en-US" dirty="0" smtClean="0"/>
              <a:t> ? (21)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 + be+ </a:t>
            </a:r>
            <a:r>
              <a:rPr lang="en-US" b="1" dirty="0" smtClean="0"/>
              <a:t>Event </a:t>
            </a:r>
            <a:r>
              <a:rPr lang="en-US" dirty="0" smtClean="0"/>
              <a:t>? (7)</a:t>
            </a:r>
          </a:p>
          <a:p>
            <a:r>
              <a:rPr lang="en-US" b="1" dirty="0" smtClean="0"/>
              <a:t>Who</a:t>
            </a:r>
            <a:r>
              <a:rPr lang="en-US" dirty="0" smtClean="0"/>
              <a:t>+ was+ </a:t>
            </a:r>
            <a:r>
              <a:rPr lang="en-US" b="1" dirty="0" smtClean="0"/>
              <a:t>name </a:t>
            </a:r>
            <a:r>
              <a:rPr lang="en-US" dirty="0" smtClean="0"/>
              <a:t>with Event ? (2)</a:t>
            </a:r>
          </a:p>
          <a:p>
            <a:r>
              <a:rPr lang="en-US" b="1" dirty="0" smtClean="0"/>
              <a:t>How</a:t>
            </a:r>
            <a:r>
              <a:rPr lang="en-US" dirty="0" smtClean="0"/>
              <a:t> + many + ?(1)</a:t>
            </a:r>
          </a:p>
          <a:p>
            <a:r>
              <a:rPr lang="en-US" b="1" dirty="0" smtClean="0"/>
              <a:t>Which</a:t>
            </a:r>
            <a:r>
              <a:rPr lang="en-US" dirty="0" smtClean="0"/>
              <a:t> + verb ? (2)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1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0" y="2406507"/>
            <a:ext cx="2719668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Slightly Topic Oriented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View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86327" y="20487"/>
            <a:ext cx="1638801" cy="1508521"/>
            <a:chOff x="1085705" y="642606"/>
            <a:chExt cx="1638801" cy="1508521"/>
          </a:xfrm>
        </p:grpSpPr>
        <p:sp>
          <p:nvSpPr>
            <p:cNvPr id="5" name="Oval 4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13466" y="1024347"/>
              <a:ext cx="88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What</a:t>
              </a:r>
              <a:endParaRPr lang="en-US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974" y="3704150"/>
            <a:ext cx="1638801" cy="1508521"/>
            <a:chOff x="1085705" y="642606"/>
            <a:chExt cx="1638801" cy="1508521"/>
          </a:xfrm>
        </p:grpSpPr>
        <p:sp>
          <p:nvSpPr>
            <p:cNvPr id="8" name="Oval 7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0556" y="1024347"/>
              <a:ext cx="13926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Family </a:t>
              </a:r>
            </a:p>
            <a:p>
              <a:pPr algn="ctr"/>
              <a:r>
                <a:rPr lang="en-US" sz="2400" b="1" dirty="0" smtClean="0"/>
                <a:t>members</a:t>
              </a: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58385" y="3660673"/>
            <a:ext cx="1638801" cy="1508521"/>
            <a:chOff x="1085705" y="642606"/>
            <a:chExt cx="1638801" cy="1508521"/>
          </a:xfrm>
        </p:grpSpPr>
        <p:sp>
          <p:nvSpPr>
            <p:cNvPr id="11" name="Oval 10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2496" y="1003860"/>
              <a:ext cx="9446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Nick </a:t>
              </a:r>
            </a:p>
            <a:p>
              <a:pPr algn="ctr"/>
              <a:r>
                <a:rPr lang="en-US" sz="2400" b="1" dirty="0" smtClean="0"/>
                <a:t>Name</a:t>
              </a:r>
              <a:endParaRPr lang="en-US" sz="24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50221" y="3640186"/>
            <a:ext cx="1638801" cy="1508521"/>
            <a:chOff x="1085705" y="642606"/>
            <a:chExt cx="1638801" cy="1508521"/>
          </a:xfrm>
        </p:grpSpPr>
        <p:sp>
          <p:nvSpPr>
            <p:cNvPr id="14" name="Oval 13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0556" y="1065321"/>
              <a:ext cx="111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Friends</a:t>
              </a:r>
              <a:endParaRPr lang="en-US" sz="2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91398" y="3636657"/>
            <a:ext cx="1696666" cy="1508521"/>
            <a:chOff x="1085705" y="642606"/>
            <a:chExt cx="1696666" cy="1508521"/>
          </a:xfrm>
        </p:grpSpPr>
        <p:sp>
          <p:nvSpPr>
            <p:cNvPr id="17" name="Oval 16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0556" y="1065321"/>
              <a:ext cx="149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Neighbors</a:t>
              </a:r>
              <a:endParaRPr lang="en-US" sz="2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03332" y="3578750"/>
            <a:ext cx="1723716" cy="1508521"/>
            <a:chOff x="1085705" y="642606"/>
            <a:chExt cx="1723716" cy="1508521"/>
          </a:xfrm>
        </p:grpSpPr>
        <p:sp>
          <p:nvSpPr>
            <p:cNvPr id="20" name="Oval 19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0556" y="1065321"/>
              <a:ext cx="15188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Teachers/</a:t>
              </a:r>
            </a:p>
            <a:p>
              <a:r>
                <a:rPr lang="en-US" sz="2400" b="1" dirty="0" smtClean="0"/>
                <a:t>Professors</a:t>
              </a:r>
              <a:endParaRPr lang="en-US" sz="2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6527" y="5172152"/>
            <a:ext cx="1686928" cy="1508521"/>
            <a:chOff x="1085705" y="642606"/>
            <a:chExt cx="1686928" cy="1508521"/>
          </a:xfrm>
        </p:grpSpPr>
        <p:sp>
          <p:nvSpPr>
            <p:cNvPr id="23" name="Oval 22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6191" y="1003860"/>
              <a:ext cx="16664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Managers/</a:t>
              </a:r>
            </a:p>
            <a:p>
              <a:r>
                <a:rPr lang="en-US" sz="2400" b="1" dirty="0" smtClean="0"/>
                <a:t>Supervisors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87727" y="5181143"/>
            <a:ext cx="1638801" cy="1508521"/>
            <a:chOff x="1085705" y="642606"/>
            <a:chExt cx="1638801" cy="1508521"/>
          </a:xfrm>
        </p:grpSpPr>
        <p:sp>
          <p:nvSpPr>
            <p:cNvPr id="26" name="Oval 25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586" y="1003860"/>
              <a:ext cx="1212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Animals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29540" y="5087271"/>
            <a:ext cx="1638801" cy="1508521"/>
            <a:chOff x="1085705" y="642606"/>
            <a:chExt cx="1638801" cy="1508521"/>
          </a:xfrm>
        </p:grpSpPr>
        <p:sp>
          <p:nvSpPr>
            <p:cNvPr id="29" name="Oval 28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7161" y="1065321"/>
              <a:ext cx="149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Neighbors</a:t>
              </a:r>
              <a:endParaRPr lang="en-US" sz="24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0740" y="4973340"/>
            <a:ext cx="1769826" cy="1508521"/>
            <a:chOff x="1085705" y="642606"/>
            <a:chExt cx="1769826" cy="1508521"/>
          </a:xfrm>
        </p:grpSpPr>
        <p:sp>
          <p:nvSpPr>
            <p:cNvPr id="32" name="Oval 31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47161" y="1065321"/>
              <a:ext cx="17083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Others: hair</a:t>
              </a:r>
            </a:p>
            <a:p>
              <a:r>
                <a:rPr lang="en-US" sz="2400" b="1" dirty="0" smtClean="0"/>
                <a:t>stylist</a:t>
              </a:r>
              <a:endParaRPr lang="en-US" sz="2400" b="1" dirty="0"/>
            </a:p>
          </p:txBody>
        </p:sp>
      </p:grpSp>
      <p:cxnSp>
        <p:nvCxnSpPr>
          <p:cNvPr id="34" name="Straight Connector 33"/>
          <p:cNvCxnSpPr>
            <a:stCxn id="36" idx="2"/>
          </p:cNvCxnSpPr>
          <p:nvPr/>
        </p:nvCxnSpPr>
        <p:spPr>
          <a:xfrm flipH="1">
            <a:off x="1221864" y="3228883"/>
            <a:ext cx="3521903" cy="534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6" idx="2"/>
          </p:cNvCxnSpPr>
          <p:nvPr/>
        </p:nvCxnSpPr>
        <p:spPr>
          <a:xfrm flipH="1" flipV="1">
            <a:off x="4743767" y="3228883"/>
            <a:ext cx="3616421" cy="43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14342" y="2767218"/>
            <a:ext cx="34588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{First, Middle, Last name}</a:t>
            </a:r>
            <a:endParaRPr lang="en-US" sz="2400" b="1" dirty="0"/>
          </a:p>
        </p:txBody>
      </p:sp>
      <p:cxnSp>
        <p:nvCxnSpPr>
          <p:cNvPr id="37" name="Straight Connector 36"/>
          <p:cNvCxnSpPr>
            <a:stCxn id="38" idx="2"/>
            <a:endCxn id="36" idx="0"/>
          </p:cNvCxnSpPr>
          <p:nvPr/>
        </p:nvCxnSpPr>
        <p:spPr>
          <a:xfrm flipH="1">
            <a:off x="4743767" y="2406507"/>
            <a:ext cx="3172" cy="36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08286" y="1944842"/>
            <a:ext cx="56773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Adj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Specifier</a:t>
            </a:r>
            <a:r>
              <a:rPr lang="en-US" sz="2400" b="1" dirty="0" smtClean="0"/>
              <a:t>{favorite, oldest, childhood…}</a:t>
            </a:r>
            <a:endParaRPr lang="en-US" sz="24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728491" y="1529008"/>
            <a:ext cx="0" cy="573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49" y="20487"/>
            <a:ext cx="1235294" cy="123529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64" y="51093"/>
            <a:ext cx="1294649" cy="11429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" y="-16175"/>
            <a:ext cx="2548035" cy="1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45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01" y="2374614"/>
            <a:ext cx="8414653" cy="1143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How much info that FB, GOOG, LNKD will have on these 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86327" y="20487"/>
            <a:ext cx="1638801" cy="1508521"/>
            <a:chOff x="1085705" y="642606"/>
            <a:chExt cx="1638801" cy="1508521"/>
          </a:xfrm>
        </p:grpSpPr>
        <p:sp>
          <p:nvSpPr>
            <p:cNvPr id="5" name="Oval 4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13466" y="1024347"/>
              <a:ext cx="88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What</a:t>
              </a:r>
              <a:endParaRPr lang="en-US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974" y="3704150"/>
            <a:ext cx="1638801" cy="1508521"/>
            <a:chOff x="1085705" y="642606"/>
            <a:chExt cx="1638801" cy="1508521"/>
          </a:xfrm>
        </p:grpSpPr>
        <p:sp>
          <p:nvSpPr>
            <p:cNvPr id="8" name="Oval 7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0556" y="1024347"/>
              <a:ext cx="13926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Family </a:t>
              </a:r>
            </a:p>
            <a:p>
              <a:pPr algn="ctr"/>
              <a:r>
                <a:rPr lang="en-US" sz="2400" b="1" dirty="0" smtClean="0"/>
                <a:t>members</a:t>
              </a: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58385" y="3660673"/>
            <a:ext cx="1638801" cy="1508521"/>
            <a:chOff x="1085705" y="642606"/>
            <a:chExt cx="1638801" cy="1508521"/>
          </a:xfrm>
        </p:grpSpPr>
        <p:sp>
          <p:nvSpPr>
            <p:cNvPr id="11" name="Oval 10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2496" y="1003860"/>
              <a:ext cx="9446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Nick </a:t>
              </a:r>
            </a:p>
            <a:p>
              <a:pPr algn="ctr"/>
              <a:r>
                <a:rPr lang="en-US" sz="2400" b="1" dirty="0" smtClean="0"/>
                <a:t>Name</a:t>
              </a:r>
              <a:endParaRPr lang="en-US" sz="24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50221" y="3640186"/>
            <a:ext cx="1638801" cy="1508521"/>
            <a:chOff x="1085705" y="642606"/>
            <a:chExt cx="1638801" cy="1508521"/>
          </a:xfrm>
        </p:grpSpPr>
        <p:sp>
          <p:nvSpPr>
            <p:cNvPr id="14" name="Oval 13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0556" y="1065321"/>
              <a:ext cx="111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Friends</a:t>
              </a:r>
              <a:endParaRPr lang="en-US" sz="2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91398" y="3636657"/>
            <a:ext cx="1696666" cy="1508521"/>
            <a:chOff x="1085705" y="642606"/>
            <a:chExt cx="1696666" cy="1508521"/>
          </a:xfrm>
        </p:grpSpPr>
        <p:sp>
          <p:nvSpPr>
            <p:cNvPr id="17" name="Oval 16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0556" y="1065321"/>
              <a:ext cx="149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Neighbors</a:t>
              </a:r>
              <a:endParaRPr lang="en-US" sz="2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03332" y="3578750"/>
            <a:ext cx="1723716" cy="1508521"/>
            <a:chOff x="1085705" y="642606"/>
            <a:chExt cx="1723716" cy="1508521"/>
          </a:xfrm>
        </p:grpSpPr>
        <p:sp>
          <p:nvSpPr>
            <p:cNvPr id="20" name="Oval 19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0556" y="1065321"/>
              <a:ext cx="15188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Teachers/</a:t>
              </a:r>
            </a:p>
            <a:p>
              <a:r>
                <a:rPr lang="en-US" sz="2400" b="1" dirty="0" smtClean="0"/>
                <a:t>Professors</a:t>
              </a:r>
              <a:endParaRPr lang="en-US" sz="2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6527" y="5172152"/>
            <a:ext cx="1686928" cy="1508521"/>
            <a:chOff x="1085705" y="642606"/>
            <a:chExt cx="1686928" cy="1508521"/>
          </a:xfrm>
        </p:grpSpPr>
        <p:sp>
          <p:nvSpPr>
            <p:cNvPr id="23" name="Oval 22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6191" y="1003860"/>
              <a:ext cx="16664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Managers/</a:t>
              </a:r>
            </a:p>
            <a:p>
              <a:r>
                <a:rPr lang="en-US" sz="2400" b="1" dirty="0" smtClean="0"/>
                <a:t>Supervisors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87727" y="5181143"/>
            <a:ext cx="1638801" cy="1508521"/>
            <a:chOff x="1085705" y="642606"/>
            <a:chExt cx="1638801" cy="1508521"/>
          </a:xfrm>
        </p:grpSpPr>
        <p:sp>
          <p:nvSpPr>
            <p:cNvPr id="26" name="Oval 25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586" y="1003860"/>
              <a:ext cx="1212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Animals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29540" y="5087271"/>
            <a:ext cx="1638801" cy="1508521"/>
            <a:chOff x="1085705" y="642606"/>
            <a:chExt cx="1638801" cy="1508521"/>
          </a:xfrm>
        </p:grpSpPr>
        <p:sp>
          <p:nvSpPr>
            <p:cNvPr id="29" name="Oval 28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7161" y="1065321"/>
              <a:ext cx="149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Neighbors</a:t>
              </a:r>
              <a:endParaRPr lang="en-US" sz="24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0740" y="4973340"/>
            <a:ext cx="1769826" cy="1508521"/>
            <a:chOff x="1085705" y="642606"/>
            <a:chExt cx="1769826" cy="1508521"/>
          </a:xfrm>
        </p:grpSpPr>
        <p:sp>
          <p:nvSpPr>
            <p:cNvPr id="32" name="Oval 31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47161" y="1065321"/>
              <a:ext cx="17083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Others: hair</a:t>
              </a:r>
            </a:p>
            <a:p>
              <a:r>
                <a:rPr lang="en-US" sz="2400" b="1" dirty="0" smtClean="0"/>
                <a:t>stylist</a:t>
              </a:r>
              <a:endParaRPr lang="en-US" sz="2400" b="1" dirty="0"/>
            </a:p>
          </p:txBody>
        </p:sp>
      </p:grpSp>
      <p:cxnSp>
        <p:nvCxnSpPr>
          <p:cNvPr id="34" name="Straight Connector 33"/>
          <p:cNvCxnSpPr>
            <a:stCxn id="36" idx="2"/>
          </p:cNvCxnSpPr>
          <p:nvPr/>
        </p:nvCxnSpPr>
        <p:spPr>
          <a:xfrm flipH="1">
            <a:off x="1221864" y="3228883"/>
            <a:ext cx="3521903" cy="534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6" idx="2"/>
          </p:cNvCxnSpPr>
          <p:nvPr/>
        </p:nvCxnSpPr>
        <p:spPr>
          <a:xfrm flipH="1" flipV="1">
            <a:off x="4743767" y="3228883"/>
            <a:ext cx="3616421" cy="43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14342" y="2767218"/>
            <a:ext cx="34588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{First, Middle, Last name}</a:t>
            </a:r>
            <a:endParaRPr lang="en-US" sz="2400" b="1" dirty="0"/>
          </a:p>
        </p:txBody>
      </p:sp>
      <p:cxnSp>
        <p:nvCxnSpPr>
          <p:cNvPr id="37" name="Straight Connector 36"/>
          <p:cNvCxnSpPr>
            <a:stCxn id="38" idx="2"/>
            <a:endCxn id="36" idx="0"/>
          </p:cNvCxnSpPr>
          <p:nvPr/>
        </p:nvCxnSpPr>
        <p:spPr>
          <a:xfrm flipH="1">
            <a:off x="4743767" y="2406507"/>
            <a:ext cx="3172" cy="36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08286" y="1944842"/>
            <a:ext cx="56773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Adj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Specifier</a:t>
            </a:r>
            <a:r>
              <a:rPr lang="en-US" sz="2400" b="1" dirty="0" smtClean="0"/>
              <a:t>{favorite, oldest, childhood…}</a:t>
            </a:r>
            <a:endParaRPr lang="en-US" sz="24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728491" y="1529008"/>
            <a:ext cx="0" cy="573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49" y="20487"/>
            <a:ext cx="1235294" cy="123529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64" y="51093"/>
            <a:ext cx="1294649" cy="11429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" y="-16175"/>
            <a:ext cx="2548035" cy="177724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92" y="3517614"/>
            <a:ext cx="617647" cy="61764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292" y="3440626"/>
            <a:ext cx="617647" cy="61764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17" y="3404280"/>
            <a:ext cx="617647" cy="6176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563" y="3414547"/>
            <a:ext cx="617647" cy="61764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134" y="3440626"/>
            <a:ext cx="656417" cy="57951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59" y="4891385"/>
            <a:ext cx="656417" cy="57951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62" y="5023471"/>
            <a:ext cx="617647" cy="61764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05" y="4728995"/>
            <a:ext cx="1182312" cy="8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01" y="1950419"/>
            <a:ext cx="8414653" cy="1143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Now, inference and text mining problems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86327" y="20487"/>
            <a:ext cx="1638801" cy="1508521"/>
            <a:chOff x="1085705" y="642606"/>
            <a:chExt cx="1638801" cy="1508521"/>
          </a:xfrm>
        </p:grpSpPr>
        <p:sp>
          <p:nvSpPr>
            <p:cNvPr id="5" name="Oval 4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13466" y="1024347"/>
              <a:ext cx="88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What</a:t>
              </a:r>
              <a:endParaRPr lang="en-US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974" y="3704150"/>
            <a:ext cx="1638801" cy="1508521"/>
            <a:chOff x="1085705" y="642606"/>
            <a:chExt cx="1638801" cy="1508521"/>
          </a:xfrm>
        </p:grpSpPr>
        <p:sp>
          <p:nvSpPr>
            <p:cNvPr id="8" name="Oval 7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0556" y="1024347"/>
              <a:ext cx="13926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Family </a:t>
              </a:r>
            </a:p>
            <a:p>
              <a:pPr algn="ctr"/>
              <a:r>
                <a:rPr lang="en-US" sz="2400" b="1" dirty="0" smtClean="0"/>
                <a:t>members</a:t>
              </a: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58385" y="3660673"/>
            <a:ext cx="1638801" cy="1508521"/>
            <a:chOff x="1085705" y="642606"/>
            <a:chExt cx="1638801" cy="1508521"/>
          </a:xfrm>
        </p:grpSpPr>
        <p:sp>
          <p:nvSpPr>
            <p:cNvPr id="11" name="Oval 10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2496" y="1003860"/>
              <a:ext cx="9446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Nick </a:t>
              </a:r>
            </a:p>
            <a:p>
              <a:pPr algn="ctr"/>
              <a:r>
                <a:rPr lang="en-US" sz="2400" b="1" dirty="0" smtClean="0"/>
                <a:t>Name</a:t>
              </a:r>
              <a:endParaRPr lang="en-US" sz="24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50221" y="3640186"/>
            <a:ext cx="1638801" cy="1508521"/>
            <a:chOff x="1085705" y="642606"/>
            <a:chExt cx="1638801" cy="1508521"/>
          </a:xfrm>
        </p:grpSpPr>
        <p:sp>
          <p:nvSpPr>
            <p:cNvPr id="14" name="Oval 13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0556" y="1065321"/>
              <a:ext cx="111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Friends</a:t>
              </a:r>
              <a:endParaRPr lang="en-US" sz="2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91398" y="3636657"/>
            <a:ext cx="1696666" cy="1508521"/>
            <a:chOff x="1085705" y="642606"/>
            <a:chExt cx="1696666" cy="1508521"/>
          </a:xfrm>
        </p:grpSpPr>
        <p:sp>
          <p:nvSpPr>
            <p:cNvPr id="17" name="Oval 16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0556" y="1065321"/>
              <a:ext cx="149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Neighbors</a:t>
              </a:r>
              <a:endParaRPr lang="en-US" sz="2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03332" y="3578750"/>
            <a:ext cx="1723716" cy="1508521"/>
            <a:chOff x="1085705" y="642606"/>
            <a:chExt cx="1723716" cy="1508521"/>
          </a:xfrm>
        </p:grpSpPr>
        <p:sp>
          <p:nvSpPr>
            <p:cNvPr id="20" name="Oval 19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0556" y="1065321"/>
              <a:ext cx="15188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Teachers/</a:t>
              </a:r>
            </a:p>
            <a:p>
              <a:r>
                <a:rPr lang="en-US" sz="2400" b="1" dirty="0" smtClean="0"/>
                <a:t>Professors</a:t>
              </a:r>
              <a:endParaRPr lang="en-US" sz="2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6527" y="5172152"/>
            <a:ext cx="1686928" cy="1508521"/>
            <a:chOff x="1085705" y="642606"/>
            <a:chExt cx="1686928" cy="1508521"/>
          </a:xfrm>
        </p:grpSpPr>
        <p:sp>
          <p:nvSpPr>
            <p:cNvPr id="23" name="Oval 22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6191" y="1003860"/>
              <a:ext cx="16664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Managers/</a:t>
              </a:r>
            </a:p>
            <a:p>
              <a:r>
                <a:rPr lang="en-US" sz="2400" b="1" dirty="0" smtClean="0"/>
                <a:t>Supervisors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87727" y="5181143"/>
            <a:ext cx="1638801" cy="1508521"/>
            <a:chOff x="1085705" y="642606"/>
            <a:chExt cx="1638801" cy="1508521"/>
          </a:xfrm>
        </p:grpSpPr>
        <p:sp>
          <p:nvSpPr>
            <p:cNvPr id="26" name="Oval 25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586" y="1003860"/>
              <a:ext cx="1212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Animals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29540" y="5087271"/>
            <a:ext cx="1638801" cy="1508521"/>
            <a:chOff x="1085705" y="642606"/>
            <a:chExt cx="1638801" cy="1508521"/>
          </a:xfrm>
        </p:grpSpPr>
        <p:sp>
          <p:nvSpPr>
            <p:cNvPr id="29" name="Oval 28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7161" y="1065321"/>
              <a:ext cx="149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Neighbors</a:t>
              </a:r>
              <a:endParaRPr lang="en-US" sz="24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0740" y="4973340"/>
            <a:ext cx="1769826" cy="1508521"/>
            <a:chOff x="1085705" y="642606"/>
            <a:chExt cx="1769826" cy="1508521"/>
          </a:xfrm>
        </p:grpSpPr>
        <p:sp>
          <p:nvSpPr>
            <p:cNvPr id="32" name="Oval 31"/>
            <p:cNvSpPr/>
            <p:nvPr/>
          </p:nvSpPr>
          <p:spPr>
            <a:xfrm>
              <a:off x="1085705" y="642606"/>
              <a:ext cx="1638801" cy="150852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47161" y="1065321"/>
              <a:ext cx="17083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Others: hair</a:t>
              </a:r>
            </a:p>
            <a:p>
              <a:r>
                <a:rPr lang="en-US" sz="2400" b="1" dirty="0" smtClean="0"/>
                <a:t>stylist</a:t>
              </a:r>
              <a:endParaRPr lang="en-US" sz="2400" b="1" dirty="0"/>
            </a:p>
          </p:txBody>
        </p:sp>
      </p:grpSp>
      <p:cxnSp>
        <p:nvCxnSpPr>
          <p:cNvPr id="34" name="Straight Connector 33"/>
          <p:cNvCxnSpPr>
            <a:stCxn id="36" idx="2"/>
          </p:cNvCxnSpPr>
          <p:nvPr/>
        </p:nvCxnSpPr>
        <p:spPr>
          <a:xfrm flipH="1">
            <a:off x="1221864" y="3228883"/>
            <a:ext cx="3521903" cy="534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6" idx="2"/>
          </p:cNvCxnSpPr>
          <p:nvPr/>
        </p:nvCxnSpPr>
        <p:spPr>
          <a:xfrm flipH="1" flipV="1">
            <a:off x="4743767" y="3228883"/>
            <a:ext cx="3616421" cy="43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14342" y="2767218"/>
            <a:ext cx="34588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{First, Middle, Last name}</a:t>
            </a:r>
            <a:endParaRPr lang="en-US" sz="2400" b="1" dirty="0"/>
          </a:p>
        </p:txBody>
      </p:sp>
      <p:cxnSp>
        <p:nvCxnSpPr>
          <p:cNvPr id="37" name="Straight Connector 36"/>
          <p:cNvCxnSpPr>
            <a:stCxn id="38" idx="2"/>
            <a:endCxn id="36" idx="0"/>
          </p:cNvCxnSpPr>
          <p:nvPr/>
        </p:nvCxnSpPr>
        <p:spPr>
          <a:xfrm flipH="1">
            <a:off x="4743767" y="2406507"/>
            <a:ext cx="3172" cy="36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08286" y="1944842"/>
            <a:ext cx="56773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Adj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Specifier</a:t>
            </a:r>
            <a:r>
              <a:rPr lang="en-US" sz="2400" b="1" dirty="0" smtClean="0"/>
              <a:t>{favorite, oldest, childhood…}</a:t>
            </a:r>
            <a:endParaRPr lang="en-US" sz="24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728491" y="1529008"/>
            <a:ext cx="0" cy="573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49" y="20487"/>
            <a:ext cx="1235294" cy="123529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64" y="51093"/>
            <a:ext cx="1294649" cy="11429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" y="-16175"/>
            <a:ext cx="2548035" cy="177724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92" y="3517614"/>
            <a:ext cx="617647" cy="61764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292" y="3440626"/>
            <a:ext cx="617647" cy="61764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17" y="3404280"/>
            <a:ext cx="617647" cy="6176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563" y="3414547"/>
            <a:ext cx="617647" cy="61764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134" y="3440626"/>
            <a:ext cx="656417" cy="57951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59" y="4891385"/>
            <a:ext cx="656417" cy="57951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62" y="5023471"/>
            <a:ext cx="617647" cy="61764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05" y="4728995"/>
            <a:ext cx="1182312" cy="8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18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700"/>
            <a:ext cx="9144000" cy="41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43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700"/>
            <a:ext cx="9144000" cy="47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2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56769" y="3968206"/>
            <a:ext cx="8650462" cy="1938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 Description:</a:t>
            </a:r>
            <a:br>
              <a:rPr lang="en-US" b="1" dirty="0" smtClean="0"/>
            </a:br>
            <a:r>
              <a:rPr lang="en-US" b="1" dirty="0" smtClean="0"/>
              <a:t> Better Security Question </a:t>
            </a:r>
            <a:r>
              <a:rPr lang="en-US" b="1" i="1" dirty="0" smtClean="0"/>
              <a:t>Generation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freeform short narratives/texts from users: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3385" y="1997839"/>
            <a:ext cx="7776307" cy="175432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/>
              <a:t>In November 2010, I took part in a mathematical contest for Chinese college student, host by </a:t>
            </a:r>
            <a:r>
              <a:rPr lang="en-US" dirty="0" err="1"/>
              <a:t>Shing</a:t>
            </a:r>
            <a:r>
              <a:rPr lang="en-US" dirty="0"/>
              <a:t>-Tung </a:t>
            </a:r>
            <a:r>
              <a:rPr lang="en-US" dirty="0" err="1"/>
              <a:t>Yau</a:t>
            </a:r>
            <a:r>
              <a:rPr lang="en-US" dirty="0"/>
              <a:t>. It was a great experience for me. I did a great job in the writing part, and earned a chance for interview section in August 2011. The interview is in Beijing, and I met a lot of famous mathematicians there, like Chi-Wang </a:t>
            </a:r>
            <a:r>
              <a:rPr lang="en-US" dirty="0" err="1"/>
              <a:t>Shu</a:t>
            </a:r>
            <a:r>
              <a:rPr lang="en-US" dirty="0"/>
              <a:t>, </a:t>
            </a:r>
            <a:r>
              <a:rPr lang="en-US" dirty="0" err="1"/>
              <a:t>Shing</a:t>
            </a:r>
            <a:r>
              <a:rPr lang="en-US" dirty="0"/>
              <a:t>-Tung </a:t>
            </a:r>
            <a:r>
              <a:rPr lang="en-US" dirty="0" err="1"/>
              <a:t>Yau</a:t>
            </a:r>
            <a:r>
              <a:rPr lang="en-US" dirty="0"/>
              <a:t>, </a:t>
            </a:r>
            <a:r>
              <a:rPr lang="en-US" dirty="0" err="1"/>
              <a:t>jun</a:t>
            </a:r>
            <a:r>
              <a:rPr lang="en-US" dirty="0"/>
              <a:t> Liu. I earned a medal finally with great happiness.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7846" y="1997839"/>
            <a:ext cx="1582616" cy="390769"/>
          </a:xfrm>
          <a:prstGeom prst="roundRect">
            <a:avLst/>
          </a:prstGeom>
          <a:solidFill>
            <a:srgbClr val="FF00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55691" y="2545924"/>
            <a:ext cx="1363785" cy="390769"/>
          </a:xfrm>
          <a:prstGeom prst="roundRect">
            <a:avLst/>
          </a:prstGeom>
          <a:solidFill>
            <a:srgbClr val="FF00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3385" y="3089093"/>
            <a:ext cx="3673230" cy="390769"/>
          </a:xfrm>
          <a:prstGeom prst="roundRect">
            <a:avLst/>
          </a:prstGeom>
          <a:solidFill>
            <a:schemeClr val="accent6">
              <a:lumMod val="5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20462" y="2850724"/>
            <a:ext cx="742462" cy="238369"/>
          </a:xfrm>
          <a:prstGeom prst="roundRect">
            <a:avLst/>
          </a:prstGeom>
          <a:solidFill>
            <a:schemeClr val="accent4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01630" y="2346631"/>
            <a:ext cx="1527907" cy="238369"/>
          </a:xfrm>
          <a:prstGeom prst="roundRect">
            <a:avLst/>
          </a:prstGeom>
          <a:solidFill>
            <a:srgbClr val="C035BE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50000" y="1997839"/>
            <a:ext cx="894862" cy="390769"/>
          </a:xfrm>
          <a:prstGeom prst="roundRect">
            <a:avLst/>
          </a:prstGeom>
          <a:solidFill>
            <a:schemeClr val="accent6">
              <a:lumMod val="5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3968206"/>
            <a:ext cx="85500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Q: what </a:t>
            </a:r>
            <a:r>
              <a:rPr lang="en-US" sz="2000" b="1" dirty="0"/>
              <a:t>month and year did you take part in </a:t>
            </a:r>
            <a:r>
              <a:rPr lang="en-US" sz="2000" b="1" dirty="0" smtClean="0"/>
              <a:t>? </a:t>
            </a:r>
            <a:r>
              <a:rPr lang="en-US" sz="2000" b="1" dirty="0"/>
              <a:t>A: November </a:t>
            </a:r>
            <a:r>
              <a:rPr lang="en-US" sz="2000" b="1" dirty="0" smtClean="0"/>
              <a:t>2010</a:t>
            </a:r>
          </a:p>
          <a:p>
            <a:r>
              <a:rPr lang="en-US" sz="2000" b="1" dirty="0" smtClean="0"/>
              <a:t>Q: who </a:t>
            </a:r>
            <a:r>
              <a:rPr lang="en-US" sz="2000" b="1" dirty="0"/>
              <a:t>hosted the competition ? A: </a:t>
            </a:r>
            <a:r>
              <a:rPr lang="en-US" sz="2000" b="1" dirty="0" err="1"/>
              <a:t>Shing</a:t>
            </a:r>
            <a:r>
              <a:rPr lang="en-US" sz="2000" b="1" dirty="0"/>
              <a:t>-Tung </a:t>
            </a:r>
            <a:r>
              <a:rPr lang="en-US" sz="2000" b="1" dirty="0" err="1" smtClean="0"/>
              <a:t>Yau</a:t>
            </a:r>
            <a:endParaRPr lang="en-US" sz="2000" b="1" dirty="0" smtClean="0"/>
          </a:p>
          <a:p>
            <a:r>
              <a:rPr lang="en-US" sz="2000" b="1" dirty="0"/>
              <a:t>Q: What month and year was the interview ? </a:t>
            </a:r>
            <a:r>
              <a:rPr lang="en-US" sz="2000" b="1" dirty="0" smtClean="0"/>
              <a:t>A: August 2011</a:t>
            </a:r>
          </a:p>
          <a:p>
            <a:r>
              <a:rPr lang="en-US" sz="2000" b="1" dirty="0"/>
              <a:t>Q: What city was the interview in ? </a:t>
            </a:r>
            <a:r>
              <a:rPr lang="en-US" sz="2000" b="1" dirty="0" smtClean="0"/>
              <a:t>A: Beijing</a:t>
            </a:r>
          </a:p>
          <a:p>
            <a:r>
              <a:rPr lang="en-US" sz="2000" b="1" dirty="0"/>
              <a:t>Q: Who are the three people you meet ? </a:t>
            </a:r>
            <a:r>
              <a:rPr lang="en-US" sz="2000" b="1" dirty="0" smtClean="0"/>
              <a:t> </a:t>
            </a:r>
            <a:r>
              <a:rPr lang="en-US" sz="2000" b="1" dirty="0"/>
              <a:t>A: Chi-Wang </a:t>
            </a:r>
            <a:r>
              <a:rPr lang="en-US" sz="2000" b="1" dirty="0" err="1"/>
              <a:t>Shu</a:t>
            </a:r>
            <a:r>
              <a:rPr lang="en-US" sz="2000" b="1" dirty="0"/>
              <a:t>, </a:t>
            </a:r>
            <a:r>
              <a:rPr lang="en-US" sz="2000" b="1" dirty="0" err="1"/>
              <a:t>Shing</a:t>
            </a:r>
            <a:r>
              <a:rPr lang="en-US" sz="2000" b="1" dirty="0"/>
              <a:t>-Tung </a:t>
            </a:r>
            <a:r>
              <a:rPr lang="en-US" sz="2000" b="1" dirty="0" err="1"/>
              <a:t>Yau</a:t>
            </a:r>
            <a:r>
              <a:rPr lang="en-US" sz="2000" b="1" dirty="0"/>
              <a:t>, </a:t>
            </a:r>
            <a:r>
              <a:rPr lang="en-US" sz="2000" b="1" dirty="0" err="1"/>
              <a:t>jun</a:t>
            </a:r>
            <a:r>
              <a:rPr lang="en-US" sz="2000" b="1" dirty="0"/>
              <a:t> Liu.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797" y="4082357"/>
            <a:ext cx="1042429" cy="10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3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0"/>
            <a:ext cx="7507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0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0"/>
            <a:ext cx="5518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 (Security Perspective)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9078"/>
            <a:ext cx="8491415" cy="4887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[1] Grammar </a:t>
            </a:r>
            <a:r>
              <a:rPr lang="en-US" sz="1800" dirty="0"/>
              <a:t>Undercuts Security Of Long Computer </a:t>
            </a:r>
            <a:r>
              <a:rPr lang="en-US" sz="1800" dirty="0" err="1" smtClean="0"/>
              <a:t>Passwords</a:t>
            </a:r>
            <a:r>
              <a:rPr lang="en-US" sz="1800" dirty="0" err="1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://www.cmu.edu/news/stories/archives/2013/january</a:t>
            </a:r>
            <a:r>
              <a:rPr lang="en-US" sz="1800" dirty="0" smtClean="0">
                <a:hlinkClick r:id="rId2"/>
              </a:rPr>
              <a:t>/jan24passwords.html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[2] M</a:t>
            </a:r>
            <a:r>
              <a:rPr lang="en-US" sz="1800" dirty="0"/>
              <a:t>. N. Al-</a:t>
            </a:r>
            <a:r>
              <a:rPr lang="en-US" sz="1800" dirty="0" err="1"/>
              <a:t>Ameen</a:t>
            </a:r>
            <a:r>
              <a:rPr lang="en-US" sz="1800" dirty="0"/>
              <a:t>, S. </a:t>
            </a:r>
            <a:r>
              <a:rPr lang="en-US" sz="1800" dirty="0" err="1"/>
              <a:t>Haque</a:t>
            </a:r>
            <a:r>
              <a:rPr lang="en-US" sz="1800" dirty="0"/>
              <a:t>, and M. Wright. </a:t>
            </a:r>
            <a:r>
              <a:rPr lang="en-US" sz="1800" dirty="0" smtClean="0"/>
              <a:t>QA: </a:t>
            </a:r>
            <a:r>
              <a:rPr lang="en-US" sz="1800" dirty="0"/>
              <a:t>Towards the </a:t>
            </a:r>
            <a:r>
              <a:rPr lang="en-US" sz="1800" dirty="0" smtClean="0"/>
              <a:t>solution of </a:t>
            </a:r>
            <a:r>
              <a:rPr lang="en-US" sz="1800" dirty="0"/>
              <a:t>usability-security tension in user authentication</a:t>
            </a:r>
            <a:r>
              <a:rPr lang="en-US" sz="1800" dirty="0" smtClean="0"/>
              <a:t>. </a:t>
            </a:r>
          </a:p>
          <a:p>
            <a:pPr marL="0" indent="0">
              <a:buNone/>
            </a:pPr>
            <a:r>
              <a:rPr lang="en-US" sz="1800" dirty="0" smtClean="0"/>
              <a:t>[3] M</a:t>
            </a:r>
            <a:r>
              <a:rPr lang="en-US" sz="1800" dirty="0"/>
              <a:t>. Just and D. </a:t>
            </a:r>
            <a:r>
              <a:rPr lang="en-US" sz="1800" dirty="0" err="1"/>
              <a:t>Aspinall</a:t>
            </a:r>
            <a:r>
              <a:rPr lang="en-US" sz="1800" dirty="0"/>
              <a:t>. Personal choice and challenge questions: </a:t>
            </a:r>
            <a:r>
              <a:rPr lang="en-US" sz="1800" dirty="0" smtClean="0"/>
              <a:t>a security </a:t>
            </a:r>
            <a:r>
              <a:rPr lang="en-US" sz="1800" dirty="0"/>
              <a:t>and usability assessment. In Proceedings of the 5th </a:t>
            </a:r>
            <a:r>
              <a:rPr lang="en-US" sz="1800" dirty="0" smtClean="0"/>
              <a:t>Symposium on </a:t>
            </a:r>
            <a:r>
              <a:rPr lang="en-US" sz="1800" dirty="0"/>
              <a:t>Usable Privacy and Security, page 8. ACM, 2009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[4] S</a:t>
            </a:r>
            <a:r>
              <a:rPr lang="en-US" sz="1800" dirty="0"/>
              <a:t>. Schechter, A. B. Brush, and S. </a:t>
            </a:r>
            <a:r>
              <a:rPr lang="en-US" sz="1800" dirty="0" err="1"/>
              <a:t>Egelman</a:t>
            </a:r>
            <a:r>
              <a:rPr lang="en-US" sz="1800" dirty="0"/>
              <a:t>. It’s no secret. </a:t>
            </a:r>
            <a:r>
              <a:rPr lang="en-US" sz="1800" dirty="0" smtClean="0"/>
              <a:t>Measuring the </a:t>
            </a:r>
            <a:r>
              <a:rPr lang="en-US" sz="1800" dirty="0"/>
              <a:t>security and reliability of authentication via ’secret’ questions. </a:t>
            </a:r>
            <a:r>
              <a:rPr lang="en-US" sz="1800" dirty="0" smtClean="0"/>
              <a:t>In Security </a:t>
            </a:r>
            <a:r>
              <a:rPr lang="en-US" sz="1800" dirty="0"/>
              <a:t>and Privacy, 2009 30th IEEE Symposium on, pages 375–390</a:t>
            </a:r>
            <a:r>
              <a:rPr lang="en-US" sz="1800" dirty="0" smtClean="0"/>
              <a:t>. IEEE</a:t>
            </a:r>
            <a:r>
              <a:rPr lang="en-US" sz="1800" dirty="0"/>
              <a:t>, 2009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[5] R</a:t>
            </a:r>
            <a:r>
              <a:rPr lang="en-US" sz="1800" dirty="0"/>
              <a:t>. </a:t>
            </a:r>
            <a:r>
              <a:rPr lang="en-US" sz="1800" dirty="0" err="1"/>
              <a:t>Veras</a:t>
            </a:r>
            <a:r>
              <a:rPr lang="en-US" sz="1800" dirty="0"/>
              <a:t>, C. Collins, and J. Thorpe. On the semantic patterns </a:t>
            </a:r>
            <a:r>
              <a:rPr lang="en-US" sz="1800" dirty="0" smtClean="0"/>
              <a:t>of passwords </a:t>
            </a:r>
            <a:r>
              <a:rPr lang="en-US" sz="1800" dirty="0"/>
              <a:t>and their security impact. In Network and Distributed </a:t>
            </a:r>
            <a:r>
              <a:rPr lang="en-US" sz="1800" dirty="0" smtClean="0"/>
              <a:t>System Security </a:t>
            </a:r>
            <a:r>
              <a:rPr lang="en-US" sz="1800" dirty="0"/>
              <a:t>Symposium (</a:t>
            </a:r>
            <a:r>
              <a:rPr lang="en-US" sz="1800" dirty="0" smtClean="0"/>
              <a:t>NDSS14</a:t>
            </a:r>
            <a:r>
              <a:rPr lang="en-US" sz="1800" dirty="0"/>
              <a:t>), 2014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[6] V</a:t>
            </a:r>
            <a:r>
              <a:rPr lang="en-US" sz="1800" dirty="0"/>
              <a:t>. Griffith and M. </a:t>
            </a:r>
            <a:r>
              <a:rPr lang="en-US" sz="1800" dirty="0" err="1"/>
              <a:t>Jakobsson</a:t>
            </a:r>
            <a:r>
              <a:rPr lang="en-US" sz="1800" dirty="0"/>
              <a:t>. </a:t>
            </a:r>
            <a:r>
              <a:rPr lang="en-US" sz="1800" dirty="0" smtClean="0"/>
              <a:t>Messing with </a:t>
            </a:r>
            <a:r>
              <a:rPr lang="en-US" sz="1800" dirty="0" err="1"/>
              <a:t>texas</a:t>
            </a:r>
            <a:r>
              <a:rPr lang="en-US" sz="1800" dirty="0"/>
              <a:t> deriving </a:t>
            </a:r>
            <a:r>
              <a:rPr lang="en-US" sz="1800" dirty="0" smtClean="0"/>
              <a:t>mother’s</a:t>
            </a:r>
            <a:r>
              <a:rPr lang="en-US" sz="1800" dirty="0"/>
              <a:t> </a:t>
            </a:r>
            <a:r>
              <a:rPr lang="en-US" sz="1800" dirty="0" smtClean="0"/>
              <a:t>maiden </a:t>
            </a:r>
            <a:r>
              <a:rPr lang="en-US" sz="1800" dirty="0"/>
              <a:t>names using public records. In Applied Cryptography </a:t>
            </a:r>
            <a:r>
              <a:rPr lang="en-US" sz="1800" dirty="0" smtClean="0"/>
              <a:t>and Network </a:t>
            </a:r>
            <a:r>
              <a:rPr lang="en-US" sz="1800" dirty="0"/>
              <a:t>Security, pages 91–103. Springer, 2005.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3692" y="5872406"/>
            <a:ext cx="5175739" cy="84015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8412" y="5917595"/>
            <a:ext cx="5044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Security Question GAP : No good alternatives…No rigorous NLP approach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5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 (NLP Perspective)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[7] </a:t>
            </a:r>
            <a:r>
              <a:rPr lang="en-US" sz="1800" dirty="0" err="1" smtClean="0"/>
              <a:t>Mazidi</a:t>
            </a:r>
            <a:r>
              <a:rPr lang="en-US" sz="1800" dirty="0"/>
              <a:t>, Karen, and Rodney D. Nielsen. "Linguistic Considerations in Automatic Question Generation</a:t>
            </a:r>
            <a:r>
              <a:rPr lang="en-US" sz="1800" dirty="0" smtClean="0"/>
              <a:t>.”, ACL 2014</a:t>
            </a:r>
          </a:p>
          <a:p>
            <a:pPr marL="0" indent="0">
              <a:buNone/>
            </a:pPr>
            <a:r>
              <a:rPr lang="en-US" sz="1800" dirty="0" smtClean="0"/>
              <a:t>[8] M</a:t>
            </a:r>
            <a:r>
              <a:rPr lang="en-US" sz="1800" dirty="0"/>
              <a:t>. </a:t>
            </a:r>
            <a:r>
              <a:rPr lang="en-US" sz="1800" dirty="0" err="1"/>
              <a:t>Heilman</a:t>
            </a:r>
            <a:r>
              <a:rPr lang="en-US" sz="1800" dirty="0"/>
              <a:t> and N. A. Smith. Good Question! Statistical Ranking </a:t>
            </a:r>
            <a:r>
              <a:rPr lang="en-US" sz="1800" dirty="0" smtClean="0"/>
              <a:t>for Question </a:t>
            </a:r>
            <a:r>
              <a:rPr lang="en-US" sz="1800" dirty="0"/>
              <a:t>Generation. In Proc. of NAACL/HLT, 2010.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[9] M</a:t>
            </a:r>
            <a:r>
              <a:rPr lang="en-US" sz="1800" dirty="0"/>
              <a:t>. </a:t>
            </a:r>
            <a:r>
              <a:rPr lang="en-US" sz="1800" dirty="0" err="1"/>
              <a:t>Heilman</a:t>
            </a:r>
            <a:r>
              <a:rPr lang="en-US" sz="1800" dirty="0"/>
              <a:t> and N. A. Smith. Question generation via </a:t>
            </a:r>
            <a:r>
              <a:rPr lang="en-US" sz="1800" dirty="0" err="1" smtClean="0"/>
              <a:t>overgenerating</a:t>
            </a:r>
            <a:r>
              <a:rPr lang="en-US" sz="1800" dirty="0"/>
              <a:t> </a:t>
            </a:r>
            <a:r>
              <a:rPr lang="en-US" sz="1800" dirty="0" smtClean="0"/>
              <a:t>transformations </a:t>
            </a:r>
            <a:r>
              <a:rPr lang="en-US" sz="1800" dirty="0"/>
              <a:t>and ranking. Technical Report CMU-LTI-09-013</a:t>
            </a:r>
            <a:r>
              <a:rPr lang="en-US" sz="1800" dirty="0" smtClean="0"/>
              <a:t>, Carnegie </a:t>
            </a:r>
            <a:r>
              <a:rPr lang="en-US" sz="1800" dirty="0"/>
              <a:t>Mellon University Language Technologies Institute, 2009.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[10] X</a:t>
            </a:r>
            <a:r>
              <a:rPr lang="en-US" sz="1800" dirty="0"/>
              <a:t>. Yao, E. </a:t>
            </a:r>
            <a:r>
              <a:rPr lang="en-US" sz="1800" dirty="0" err="1"/>
              <a:t>Tosch</a:t>
            </a:r>
            <a:r>
              <a:rPr lang="en-US" sz="1800" dirty="0"/>
              <a:t>, G. Chen, E. </a:t>
            </a:r>
            <a:r>
              <a:rPr lang="en-US" sz="1800" dirty="0" err="1"/>
              <a:t>Nouri</a:t>
            </a:r>
            <a:r>
              <a:rPr lang="en-US" sz="1800" dirty="0"/>
              <a:t>, R. </a:t>
            </a:r>
            <a:r>
              <a:rPr lang="en-US" sz="1800" dirty="0" err="1"/>
              <a:t>Artstein</a:t>
            </a:r>
            <a:r>
              <a:rPr lang="en-US" sz="1800" dirty="0"/>
              <a:t>, A. </a:t>
            </a:r>
            <a:r>
              <a:rPr lang="en-US" sz="1800" dirty="0" err="1"/>
              <a:t>Leuski</a:t>
            </a:r>
            <a:r>
              <a:rPr lang="en-US" sz="1800" dirty="0"/>
              <a:t>, K. </a:t>
            </a:r>
            <a:r>
              <a:rPr lang="en-US" sz="1800" dirty="0" err="1"/>
              <a:t>Sagae</a:t>
            </a:r>
            <a:r>
              <a:rPr lang="en-US" sz="1800" dirty="0" smtClean="0"/>
              <a:t>, and </a:t>
            </a:r>
            <a:r>
              <a:rPr lang="en-US" sz="1800" dirty="0"/>
              <a:t>D. </a:t>
            </a:r>
            <a:r>
              <a:rPr lang="en-US" sz="1800" dirty="0" err="1"/>
              <a:t>Traum</a:t>
            </a:r>
            <a:r>
              <a:rPr lang="en-US" sz="1800" dirty="0"/>
              <a:t>. Creating conversational characters using </a:t>
            </a:r>
            <a:r>
              <a:rPr lang="en-US" sz="1800" dirty="0" smtClean="0"/>
              <a:t>question generation </a:t>
            </a:r>
            <a:r>
              <a:rPr lang="en-US" sz="1800" dirty="0"/>
              <a:t>tools. Dialogue &amp; Discourse, 3(2):125–146, 2012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[11] M</a:t>
            </a:r>
            <a:r>
              <a:rPr lang="en-US" sz="1800" dirty="0"/>
              <a:t>. </a:t>
            </a:r>
            <a:r>
              <a:rPr lang="en-US" sz="1800" dirty="0" err="1"/>
              <a:t>Heilman</a:t>
            </a:r>
            <a:r>
              <a:rPr lang="en-US" sz="1800" dirty="0"/>
              <a:t> and N. A. Smith. 2010. Extracting Simplified Statements for Factual Question Generation. In Proc. of the 3rd Workshop on Question Generation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[12]</a:t>
            </a:r>
            <a:r>
              <a:rPr lang="en-US" sz="1800" dirty="0"/>
              <a:t> Proceedings of QG2010: The </a:t>
            </a:r>
            <a:r>
              <a:rPr lang="en-US" sz="1800" dirty="0" smtClean="0"/>
              <a:t>Third Workshop </a:t>
            </a:r>
            <a:r>
              <a:rPr lang="en-US" sz="1800" dirty="0"/>
              <a:t>on </a:t>
            </a:r>
            <a:r>
              <a:rPr lang="en-US" sz="1800" dirty="0" smtClean="0"/>
              <a:t>Question Generation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4770" y="5586107"/>
            <a:ext cx="5382848" cy="113536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3384" y="5647198"/>
            <a:ext cx="5306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Question Generation GAP: Mostly educational applications,  focus more on  linguistic fluency, long Qs and rules (cannot go very far)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1984"/>
            <a:ext cx="8229600" cy="83191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Proposed System  (leveraging exiting QG tools [9,10])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431" y="1106557"/>
            <a:ext cx="4572000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b="1" dirty="0" smtClean="0"/>
              <a:t>Input Sentence: </a:t>
            </a:r>
            <a:r>
              <a:rPr lang="en-US" dirty="0" smtClean="0"/>
              <a:t>Last </a:t>
            </a:r>
            <a:r>
              <a:rPr lang="en-US" dirty="0"/>
              <a:t>year, we had a </a:t>
            </a:r>
            <a:r>
              <a:rPr lang="en-US" dirty="0" err="1">
                <a:solidFill>
                  <a:srgbClr val="FF0000"/>
                </a:solidFill>
              </a:rPr>
              <a:t>holloween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party at my apartment near USC with our friends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most </a:t>
            </a:r>
            <a:r>
              <a:rPr lang="en-US" b="1" dirty="0">
                <a:solidFill>
                  <a:srgbClr val="3366FF"/>
                </a:solidFill>
              </a:rPr>
              <a:t>are</a:t>
            </a:r>
            <a:r>
              <a:rPr lang="en-US" b="1" dirty="0"/>
              <a:t> </a:t>
            </a:r>
            <a:r>
              <a:rPr lang="en-US" dirty="0"/>
              <a:t>from the badminton club.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431" y="2587572"/>
            <a:ext cx="4572000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b="1" dirty="0" smtClean="0"/>
              <a:t>Short Sentence 1: </a:t>
            </a:r>
            <a:r>
              <a:rPr lang="en-US" dirty="0" smtClean="0"/>
              <a:t>Last year, we had a </a:t>
            </a:r>
            <a:r>
              <a:rPr lang="en-US" dirty="0" err="1" smtClean="0"/>
              <a:t>holloween</a:t>
            </a:r>
            <a:r>
              <a:rPr lang="en-US" dirty="0" smtClean="0"/>
              <a:t> party at my apartment near USC with our friends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3798957"/>
            <a:ext cx="4435231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Short Sentence 2: </a:t>
            </a:r>
            <a:r>
              <a:rPr lang="en-US" dirty="0"/>
              <a:t>most are from the </a:t>
            </a:r>
            <a:r>
              <a:rPr lang="en-US" b="1" dirty="0"/>
              <a:t>badminton club</a:t>
            </a:r>
            <a:r>
              <a:rPr lang="en-US" dirty="0"/>
              <a:t>.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168769" y="2029887"/>
            <a:ext cx="488461" cy="5576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986579">
            <a:off x="5178690" y="1928921"/>
            <a:ext cx="488461" cy="1956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97231" y="1159584"/>
            <a:ext cx="3810000" cy="161488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0106" y="1185981"/>
            <a:ext cx="3755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Step 1.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Break a sentence into shorter sentences as much as possible (still resort on the rules):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POS, Semantic Parser  (input can be </a:t>
            </a:r>
            <a:r>
              <a:rPr lang="en-US" sz="2000" dirty="0" smtClean="0">
                <a:solidFill>
                  <a:srgbClr val="FF0000"/>
                </a:solidFill>
              </a:rPr>
              <a:t>noisy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431" y="4508491"/>
            <a:ext cx="4572000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b="1" dirty="0" smtClean="0"/>
              <a:t>Short Sentence 1: </a:t>
            </a:r>
            <a:r>
              <a:rPr lang="en-US" dirty="0" smtClean="0"/>
              <a:t>Last year, we had a </a:t>
            </a:r>
            <a:r>
              <a:rPr lang="en-US" b="1" dirty="0" err="1" smtClean="0"/>
              <a:t>holloween</a:t>
            </a:r>
            <a:r>
              <a:rPr lang="en-US" dirty="0" smtClean="0"/>
              <a:t> </a:t>
            </a:r>
            <a:r>
              <a:rPr lang="en-US" b="1" dirty="0" smtClean="0"/>
              <a:t>party</a:t>
            </a:r>
            <a:r>
              <a:rPr lang="en-US" dirty="0" smtClean="0"/>
              <a:t> at my </a:t>
            </a:r>
            <a:r>
              <a:rPr lang="en-US" b="1" dirty="0" smtClean="0"/>
              <a:t>apartment </a:t>
            </a:r>
            <a:r>
              <a:rPr lang="en-US" dirty="0" smtClean="0"/>
              <a:t>near </a:t>
            </a:r>
            <a:r>
              <a:rPr lang="en-US" b="1" dirty="0" smtClean="0"/>
              <a:t>USC</a:t>
            </a:r>
            <a:r>
              <a:rPr lang="en-US" dirty="0" smtClean="0"/>
              <a:t> with our friends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321168" y="3510902"/>
            <a:ext cx="488461" cy="9975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01535" y="4543663"/>
            <a:ext cx="3810000" cy="161488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12875" y="4648212"/>
            <a:ext cx="3755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Step 2.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Directly generate question </a:t>
            </a:r>
          </a:p>
          <a:p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en-US" sz="2000" dirty="0" smtClean="0">
                <a:solidFill>
                  <a:schemeClr val="bg1"/>
                </a:solidFill>
              </a:rPr>
              <a:t>rom shorter sentences using Semantic Parser and NER (</a:t>
            </a:r>
            <a:r>
              <a:rPr lang="en-US" sz="2000" dirty="0" err="1" smtClean="0">
                <a:solidFill>
                  <a:schemeClr val="bg1"/>
                </a:solidFill>
              </a:rPr>
              <a:t>Subj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Obj</a:t>
            </a:r>
            <a:r>
              <a:rPr lang="en-US" sz="2000" dirty="0" smtClean="0">
                <a:solidFill>
                  <a:schemeClr val="bg1"/>
                </a:solidFill>
              </a:rPr>
              <a:t>, Time, Location, Org)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26866" y="532630"/>
            <a:ext cx="5490265" cy="417909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41750" y="521705"/>
            <a:ext cx="509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Step 0.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Tried the word alignment approach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/>
      <p:bldP spid="16" grpId="0" animBg="1"/>
      <p:bldP spid="17" grpId="0" animBg="1"/>
      <p:bldP spid="18" grpId="0" animBg="1"/>
      <p:bldP spid="19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431" y="1106557"/>
            <a:ext cx="3704490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/>
              <a:t>Short Sentence 1: </a:t>
            </a:r>
            <a:r>
              <a:rPr lang="en-US" dirty="0"/>
              <a:t>Last year, we had a </a:t>
            </a:r>
            <a:r>
              <a:rPr lang="en-US" b="1" dirty="0" err="1"/>
              <a:t>holloween</a:t>
            </a:r>
            <a:r>
              <a:rPr lang="en-US" dirty="0"/>
              <a:t> </a:t>
            </a:r>
            <a:r>
              <a:rPr lang="en-US" b="1" dirty="0"/>
              <a:t>party</a:t>
            </a:r>
            <a:r>
              <a:rPr lang="en-US" dirty="0"/>
              <a:t> at my </a:t>
            </a:r>
            <a:r>
              <a:rPr lang="en-US" b="1" dirty="0"/>
              <a:t>apartment </a:t>
            </a:r>
            <a:r>
              <a:rPr lang="en-US" dirty="0"/>
              <a:t>near </a:t>
            </a:r>
            <a:r>
              <a:rPr lang="en-US" b="1" dirty="0"/>
              <a:t>USC</a:t>
            </a:r>
            <a:r>
              <a:rPr lang="en-US" dirty="0"/>
              <a:t> with our friends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12875" y="3414399"/>
            <a:ext cx="3810000" cy="1392063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24215" y="3518948"/>
            <a:ext cx="3755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Step 3.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Generate </a:t>
            </a:r>
            <a:r>
              <a:rPr lang="en-US" sz="2000" b="1" i="1" dirty="0" smtClean="0">
                <a:solidFill>
                  <a:srgbClr val="FF0000"/>
                </a:solidFill>
              </a:rPr>
              <a:t>short short short specific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indepedent</a:t>
            </a:r>
            <a:r>
              <a:rPr lang="en-US" sz="2000" dirty="0" smtClean="0">
                <a:solidFill>
                  <a:schemeClr val="bg1"/>
                </a:solidFill>
              </a:rPr>
              <a:t> questions, even though not perfect (better for generation and security)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8893" y="2516563"/>
            <a:ext cx="3216031" cy="64633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Q: Where </a:t>
            </a:r>
            <a:r>
              <a:rPr lang="en-US" dirty="0"/>
              <a:t>was the party at ?</a:t>
            </a:r>
          </a:p>
          <a:p>
            <a:r>
              <a:rPr lang="en-US" dirty="0" smtClean="0"/>
              <a:t>A: my </a:t>
            </a:r>
            <a:r>
              <a:rPr lang="en-US" dirty="0"/>
              <a:t>apartment near USC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8893" y="3416151"/>
            <a:ext cx="3216031" cy="923330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dirty="0"/>
              <a:t>Q: What year was the party ? </a:t>
            </a:r>
          </a:p>
          <a:p>
            <a:r>
              <a:rPr lang="en-US" dirty="0"/>
              <a:t>A: Last </a:t>
            </a:r>
            <a:r>
              <a:rPr lang="en-US" dirty="0" smtClean="0"/>
              <a:t>year (</a:t>
            </a:r>
            <a:r>
              <a:rPr lang="en-US" b="1" dirty="0" smtClean="0"/>
              <a:t>Good NLP Q/but Bad SQ)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5044915" y="2377448"/>
            <a:ext cx="3866620" cy="64633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dirty="0"/>
              <a:t>Q: Where are your friends most from ?</a:t>
            </a:r>
          </a:p>
          <a:p>
            <a:r>
              <a:rPr lang="en-US" dirty="0"/>
              <a:t>A: the badminton club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13383" y="1106557"/>
            <a:ext cx="4454773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Short Sentence 2: </a:t>
            </a:r>
            <a:r>
              <a:rPr lang="en-US" dirty="0"/>
              <a:t>most are from the </a:t>
            </a:r>
            <a:r>
              <a:rPr lang="en-US" b="1" dirty="0"/>
              <a:t>badminton club</a:t>
            </a:r>
            <a:r>
              <a:rPr lang="en-US" dirty="0"/>
              <a:t>.</a:t>
            </a:r>
          </a:p>
        </p:txBody>
      </p:sp>
      <p:sp>
        <p:nvSpPr>
          <p:cNvPr id="15" name="Bent Arrow 14"/>
          <p:cNvSpPr/>
          <p:nvPr/>
        </p:nvSpPr>
        <p:spPr>
          <a:xfrm flipV="1">
            <a:off x="4544731" y="2180905"/>
            <a:ext cx="488462" cy="67131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flipV="1">
            <a:off x="304801" y="3201576"/>
            <a:ext cx="488462" cy="67131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flipV="1">
            <a:off x="355604" y="2333305"/>
            <a:ext cx="488462" cy="67131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4801" y="4505795"/>
            <a:ext cx="3810000" cy="1392063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6141" y="4610344"/>
            <a:ext cx="375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Step 4.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Filter out bad (easy to guess) SQs based on Q/A pair using entropy and bad NLP Qs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544731" y="5201826"/>
            <a:ext cx="3810000" cy="1392063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56071" y="5306375"/>
            <a:ext cx="375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Step 5.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Apply Language Model to improve generated Q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(use Qs from QA system)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0800000">
            <a:off x="4024922" y="2029886"/>
            <a:ext cx="488461" cy="230959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8618095" y="1905214"/>
            <a:ext cx="488461" cy="12140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3" grpId="0" animBg="1"/>
      <p:bldP spid="20" grpId="0" animBg="1"/>
      <p:bldP spid="21" grpId="0" animBg="1"/>
      <p:bldP spid="15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Data 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Conducted User </a:t>
            </a:r>
            <a:r>
              <a:rPr lang="en-US" dirty="0"/>
              <a:t>S</a:t>
            </a:r>
            <a:r>
              <a:rPr lang="en-US" dirty="0" smtClean="0"/>
              <a:t>tudy and obtained freeform personal narratives from USC students, friends, and </a:t>
            </a:r>
            <a:r>
              <a:rPr lang="en-US" dirty="0" err="1" smtClean="0"/>
              <a:t>Mturkers</a:t>
            </a:r>
            <a:r>
              <a:rPr lang="en-US" dirty="0" smtClean="0"/>
              <a:t> (40 people~100 personal narratives)</a:t>
            </a:r>
          </a:p>
          <a:p>
            <a:r>
              <a:rPr lang="en-US" dirty="0" smtClean="0"/>
              <a:t>Some of participants are non-native English speakers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(Noisy inputs)</a:t>
            </a:r>
          </a:p>
          <a:p>
            <a:r>
              <a:rPr lang="en-US" dirty="0" smtClean="0"/>
              <a:t>Manually generated ~ 500 Good Security Question &amp; Answer Pairs (Gold)</a:t>
            </a:r>
          </a:p>
          <a:p>
            <a:r>
              <a:rPr lang="en-US" dirty="0" smtClean="0"/>
              <a:t>Also, obtained previous QG data from [9]</a:t>
            </a:r>
          </a:p>
          <a:p>
            <a:r>
              <a:rPr lang="en-US" dirty="0" smtClean="0"/>
              <a:t>In addition, many Q/A data from Question Answering system (but no input texts)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Unsupervised </a:t>
            </a:r>
            <a:r>
              <a:rPr lang="en-US" b="1" dirty="0" smtClean="0"/>
              <a:t>learning (</a:t>
            </a:r>
            <a:r>
              <a:rPr lang="en-US" b="1" dirty="0"/>
              <a:t>word alignment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question and input sentence </a:t>
            </a:r>
            <a:r>
              <a:rPr lang="en-US" dirty="0" smtClean="0"/>
              <a:t>pairs using Giza++</a:t>
            </a:r>
            <a:endParaRPr lang="en-US" dirty="0"/>
          </a:p>
          <a:p>
            <a:r>
              <a:rPr lang="en-US" dirty="0"/>
              <a:t>Training on </a:t>
            </a:r>
            <a:r>
              <a:rPr lang="en-US" dirty="0" smtClean="0"/>
              <a:t>~500 </a:t>
            </a:r>
            <a:r>
              <a:rPr lang="en-US" dirty="0"/>
              <a:t>sentence pairs </a:t>
            </a:r>
            <a:r>
              <a:rPr lang="en-US" dirty="0" smtClean="0"/>
              <a:t>dataset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ample</a:t>
            </a:r>
            <a:r>
              <a:rPr lang="en-US" dirty="0" smtClean="0"/>
              <a:t>: It </a:t>
            </a:r>
            <a:r>
              <a:rPr lang="en-US" dirty="0"/>
              <a:t>was the new year’s eve in 2012.</a:t>
            </a:r>
          </a:p>
          <a:p>
            <a:pPr marL="0" indent="0">
              <a:buNone/>
            </a:pPr>
            <a:r>
              <a:rPr lang="en-US" dirty="0" smtClean="0"/>
              <a:t>			NULL</a:t>
            </a:r>
            <a:r>
              <a:rPr lang="en-US" dirty="0"/>
              <a:t>({3 7}) What year was it({1 2 4 5 6 8})</a:t>
            </a:r>
          </a:p>
          <a:p>
            <a:pPr marL="0" indent="0">
              <a:buNone/>
            </a:pPr>
            <a:r>
              <a:rPr lang="en-US" dirty="0"/>
              <a:t>The data set is not </a:t>
            </a:r>
            <a:r>
              <a:rPr lang="en-US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  <a:r>
              <a:rPr lang="zh-CN" altLang="en-US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do </a:t>
            </a:r>
            <a:r>
              <a:rPr lang="en-US" dirty="0" smtClean="0"/>
              <a:t>unsupervised </a:t>
            </a:r>
            <a:r>
              <a:rPr lang="en-US" dirty="0"/>
              <a:t>learning.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1A38-A1AB-B647-8756-55AA094F7D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6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2001</Words>
  <Application>Microsoft Macintosh PowerPoint</Application>
  <PresentationFormat>全屏显示(4:3)</PresentationFormat>
  <Paragraphs>309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Theme</vt:lpstr>
      <vt:lpstr>Good Questions !</vt:lpstr>
      <vt:lpstr>Security Questions for Authentication</vt:lpstr>
      <vt:lpstr>Problem Description:  Better Security Question Generation</vt:lpstr>
      <vt:lpstr>Related Work (Security Perspective)</vt:lpstr>
      <vt:lpstr>Related Work (NLP Perspective)</vt:lpstr>
      <vt:lpstr>Proposed System  (leveraging exiting QG tools [9,10])</vt:lpstr>
      <vt:lpstr>Proposed System</vt:lpstr>
      <vt:lpstr>Current Data Set</vt:lpstr>
      <vt:lpstr>Unsupervised learning (word alignment)</vt:lpstr>
      <vt:lpstr>Sentence Break and Rule based approach</vt:lpstr>
      <vt:lpstr>Sample of Results</vt:lpstr>
      <vt:lpstr>Evaluations</vt:lpstr>
      <vt:lpstr>Conclusion and Future Work</vt:lpstr>
      <vt:lpstr>PowerPoint 演示文稿</vt:lpstr>
      <vt:lpstr>Back up</vt:lpstr>
      <vt:lpstr>PowerPoint 演示文稿</vt:lpstr>
      <vt:lpstr>SQs Data Set</vt:lpstr>
      <vt:lpstr>Ground/Background work </vt:lpstr>
      <vt:lpstr>PowerPoint 演示文稿</vt:lpstr>
      <vt:lpstr>PowerPoint 演示文稿</vt:lpstr>
      <vt:lpstr>PowerPoint 演示文稿</vt:lpstr>
      <vt:lpstr>Some Taxonomy </vt:lpstr>
      <vt:lpstr>Some Taxonomy </vt:lpstr>
      <vt:lpstr>Taxonomy of SQs </vt:lpstr>
      <vt:lpstr>Slightly Topic Oriented View</vt:lpstr>
      <vt:lpstr>How much info that FB, GOOG, LNKD will have on these ?</vt:lpstr>
      <vt:lpstr>Now, inference and text mining problems </vt:lpstr>
      <vt:lpstr>PowerPoint 演示文稿</vt:lpstr>
      <vt:lpstr>PowerPoint 演示文稿</vt:lpstr>
      <vt:lpstr>PowerPoint 演示文稿</vt:lpstr>
      <vt:lpstr>PowerPoint 演示文稿</vt:lpstr>
    </vt:vector>
  </TitlesOfParts>
  <Company>USC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Farshad Kooti</dc:creator>
  <cp:lastModifiedBy>Zuyao Li</cp:lastModifiedBy>
  <cp:revision>166</cp:revision>
  <dcterms:created xsi:type="dcterms:W3CDTF">2014-11-13T18:13:40Z</dcterms:created>
  <dcterms:modified xsi:type="dcterms:W3CDTF">2014-12-04T17:01:44Z</dcterms:modified>
</cp:coreProperties>
</file>