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8" r:id="rId5"/>
    <p:sldId id="259" r:id="rId6"/>
    <p:sldId id="264" r:id="rId7"/>
    <p:sldId id="263" r:id="rId8"/>
    <p:sldId id="260" r:id="rId9"/>
    <p:sldId id="26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793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44B0-6CE5-4C25-B6A2-AECBF76BAF8B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1530-0663-4951-9FF3-AE70B48B2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19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44B0-6CE5-4C25-B6A2-AECBF76BAF8B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1530-0663-4951-9FF3-AE70B48B2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11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44B0-6CE5-4C25-B6A2-AECBF76BAF8B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1530-0663-4951-9FF3-AE70B48B2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0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44B0-6CE5-4C25-B6A2-AECBF76BAF8B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1530-0663-4951-9FF3-AE70B48B2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9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44B0-6CE5-4C25-B6A2-AECBF76BAF8B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1530-0663-4951-9FF3-AE70B48B2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41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44B0-6CE5-4C25-B6A2-AECBF76BAF8B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1530-0663-4951-9FF3-AE70B48B2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13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44B0-6CE5-4C25-B6A2-AECBF76BAF8B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1530-0663-4951-9FF3-AE70B48B2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00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44B0-6CE5-4C25-B6A2-AECBF76BAF8B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1530-0663-4951-9FF3-AE70B48B2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7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44B0-6CE5-4C25-B6A2-AECBF76BAF8B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1530-0663-4951-9FF3-AE70B48B2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74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44B0-6CE5-4C25-B6A2-AECBF76BAF8B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1530-0663-4951-9FF3-AE70B48B2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01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44B0-6CE5-4C25-B6A2-AECBF76BAF8B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1530-0663-4951-9FF3-AE70B48B2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95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B44B0-6CE5-4C25-B6A2-AECBF76BAF8B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81530-0663-4951-9FF3-AE70B48B2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46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9540" y="2169285"/>
            <a:ext cx="7772400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b="1" i="1" dirty="0" smtClean="0"/>
              <a:t>Presenting </a:t>
            </a:r>
            <a:r>
              <a:rPr lang="en-US" altLang="zh-CN" sz="4800" b="1" dirty="0" err="1" smtClean="0"/>
              <a:t>GraghVisualizer</a:t>
            </a:r>
            <a:endParaRPr lang="zh-CN" altLang="en-US" sz="4800" b="1" dirty="0"/>
          </a:p>
        </p:txBody>
      </p:sp>
      <p:sp>
        <p:nvSpPr>
          <p:cNvPr id="5" name="文本占位符 4"/>
          <p:cNvSpPr>
            <a:spLocks noGrp="1"/>
          </p:cNvSpPr>
          <p:nvPr>
            <p:ph type="subTitle" idx="1"/>
          </p:nvPr>
        </p:nvSpPr>
        <p:spPr>
          <a:xfrm>
            <a:off x="1076740" y="4648960"/>
            <a:ext cx="6858000" cy="1655762"/>
          </a:xfrm>
        </p:spPr>
        <p:txBody>
          <a:bodyPr/>
          <a:lstStyle/>
          <a:p>
            <a:pPr algn="l"/>
            <a:r>
              <a:rPr lang="zh-CN" altLang="en-US" dirty="0" smtClean="0"/>
              <a:t>软件</a:t>
            </a:r>
            <a:r>
              <a:rPr lang="en-US" altLang="zh-CN" dirty="0" smtClean="0"/>
              <a:t>41, </a:t>
            </a:r>
            <a:r>
              <a:rPr lang="zh-CN" altLang="en-US" dirty="0" smtClean="0"/>
              <a:t>李肇阳</a:t>
            </a:r>
            <a:r>
              <a:rPr lang="en-US" altLang="zh-CN" dirty="0" smtClean="0"/>
              <a:t>, 2014013432</a:t>
            </a:r>
          </a:p>
          <a:p>
            <a:pPr algn="l"/>
            <a:r>
              <a:rPr lang="en-US" altLang="zh-CN" dirty="0" smtClean="0"/>
              <a:t>2015.8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43570" y="467144"/>
            <a:ext cx="1776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/>
              <a:t>Outline</a:t>
            </a:r>
          </a:p>
          <a:p>
            <a:pPr algn="r"/>
            <a:r>
              <a:rPr lang="zh-CN" altLang="en-US" sz="2400" dirty="0" smtClean="0"/>
              <a:t>环境</a:t>
            </a:r>
            <a:endParaRPr lang="en-US" altLang="zh-CN" sz="2400" dirty="0" smtClean="0"/>
          </a:p>
          <a:p>
            <a:pPr algn="r"/>
            <a:r>
              <a:rPr lang="zh-CN" altLang="en-US" sz="2400" dirty="0" smtClean="0"/>
              <a:t>后端</a:t>
            </a:r>
            <a:endParaRPr lang="en-US" altLang="zh-CN" sz="2400" dirty="0" smtClean="0"/>
          </a:p>
          <a:p>
            <a:pPr algn="r"/>
            <a:r>
              <a:rPr lang="zh-CN" altLang="en-US" sz="2400" dirty="0"/>
              <a:t>前端</a:t>
            </a:r>
            <a:endParaRPr lang="en-US" altLang="zh-CN" sz="2400" dirty="0" smtClean="0"/>
          </a:p>
          <a:p>
            <a:pPr algn="r"/>
            <a:r>
              <a:rPr lang="zh-CN" altLang="en-US" sz="2400" dirty="0" smtClean="0"/>
              <a:t>反思</a:t>
            </a:r>
            <a:endParaRPr lang="en-US" altLang="zh-CN" sz="2400" dirty="0" smtClean="0"/>
          </a:p>
          <a:p>
            <a:pPr algn="r"/>
            <a:r>
              <a:rPr lang="zh-CN" altLang="en-US" sz="2400" dirty="0" smtClean="0"/>
              <a:t>感言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8632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3888" y="5034456"/>
            <a:ext cx="7886700" cy="1334813"/>
          </a:xfrm>
        </p:spPr>
        <p:txBody>
          <a:bodyPr anchor="b">
            <a:normAutofit/>
          </a:bodyPr>
          <a:lstStyle/>
          <a:p>
            <a:pPr lvl="0">
              <a:spcBef>
                <a:spcPts val="1000"/>
              </a:spcBef>
            </a:pPr>
            <a:r>
              <a:rPr lang="en-US" altLang="zh-CN" i="1" dirty="0" smtClean="0"/>
              <a:t>Demonstration </a:t>
            </a:r>
            <a:r>
              <a:rPr lang="zh-CN" altLang="en-US" sz="2400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演示</a:t>
            </a:r>
            <a:endParaRPr lang="zh-CN" altLang="en-US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52" y="416120"/>
            <a:ext cx="7850432" cy="475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8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OS</a:t>
            </a:r>
          </a:p>
          <a:p>
            <a:pPr lvl="1"/>
            <a:r>
              <a:rPr lang="en-US" altLang="zh-CN" dirty="0" smtClean="0"/>
              <a:t>Windows 7 </a:t>
            </a:r>
            <a:r>
              <a:rPr lang="en-US" altLang="zh-CN" dirty="0"/>
              <a:t>Ultimate </a:t>
            </a:r>
            <a:r>
              <a:rPr lang="en-US" altLang="zh-CN" dirty="0" smtClean="0"/>
              <a:t>64 Bit</a:t>
            </a:r>
            <a:endParaRPr lang="en-US" altLang="zh-CN" dirty="0"/>
          </a:p>
          <a:p>
            <a:r>
              <a:rPr lang="en-US" altLang="zh-CN" dirty="0" smtClean="0"/>
              <a:t>IDE</a:t>
            </a:r>
          </a:p>
          <a:p>
            <a:pPr lvl="1"/>
            <a:r>
              <a:rPr lang="en-US" altLang="zh-CN" dirty="0" smtClean="0"/>
              <a:t>Visual </a:t>
            </a:r>
            <a:r>
              <a:rPr lang="en-US" altLang="zh-CN" dirty="0"/>
              <a:t>Studio 2012 </a:t>
            </a:r>
            <a:r>
              <a:rPr lang="en-US" altLang="zh-CN" dirty="0" smtClean="0"/>
              <a:t>Premium (MSVC</a:t>
            </a:r>
            <a:r>
              <a:rPr lang="en-US" altLang="zh-CN" dirty="0"/>
              <a:t>++ 11.0)</a:t>
            </a:r>
          </a:p>
          <a:p>
            <a:pPr lvl="1"/>
            <a:r>
              <a:rPr lang="en-US" altLang="zh-CN" dirty="0" smtClean="0"/>
              <a:t>Qt5 </a:t>
            </a:r>
            <a:r>
              <a:rPr lang="en-US" altLang="zh-CN" dirty="0"/>
              <a:t>Visual Studio Add-in </a:t>
            </a:r>
            <a:r>
              <a:rPr lang="en-US" altLang="zh-CN" dirty="0" smtClean="0"/>
              <a:t>1.2.3</a:t>
            </a:r>
            <a:endParaRPr lang="zh-CN" altLang="en-US" dirty="0"/>
          </a:p>
          <a:p>
            <a:r>
              <a:rPr lang="en-US" altLang="zh-CN" dirty="0" smtClean="0"/>
              <a:t>External Libraries</a:t>
            </a:r>
            <a:endParaRPr lang="zh-CN" altLang="en-US" dirty="0"/>
          </a:p>
          <a:p>
            <a:pPr lvl="1"/>
            <a:r>
              <a:rPr lang="en-US" altLang="zh-CN" dirty="0" err="1" smtClean="0"/>
              <a:t>Qt</a:t>
            </a:r>
            <a:r>
              <a:rPr lang="en-US" altLang="zh-CN" dirty="0" smtClean="0"/>
              <a:t> </a:t>
            </a:r>
            <a:r>
              <a:rPr lang="en-US" altLang="zh-CN" dirty="0"/>
              <a:t>5.3 32-bit for Desktop (MSVC 2012 OpenGL</a:t>
            </a:r>
            <a:r>
              <a:rPr lang="en-US" altLang="zh-CN" dirty="0" smtClean="0"/>
              <a:t>) [GPL]</a:t>
            </a:r>
          </a:p>
          <a:p>
            <a:pPr lvl="1"/>
            <a:r>
              <a:rPr lang="en-US" altLang="zh-CN" dirty="0" smtClean="0"/>
              <a:t>OGDF </a:t>
            </a:r>
            <a:r>
              <a:rPr lang="en-US" altLang="zh-CN" dirty="0"/>
              <a:t>v. 2015.05 </a:t>
            </a:r>
            <a:r>
              <a:rPr lang="en-US" altLang="zh-CN" dirty="0" smtClean="0"/>
              <a:t>[GPL]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60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后端</a:t>
            </a:r>
            <a:r>
              <a:rPr lang="zh-CN" altLang="en-US" sz="2800" dirty="0" smtClean="0"/>
              <a:t>：数据结构和布局算法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5"/>
            <a:ext cx="8305143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点和边的关联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</a:t>
            </a:r>
            <a:r>
              <a:rPr lang="zh-CN" altLang="en-US" dirty="0"/>
              <a:t>中存有指向该边端点的指针</a:t>
            </a:r>
            <a:endParaRPr lang="en-US" altLang="zh-CN" dirty="0"/>
          </a:p>
          <a:p>
            <a:r>
              <a:rPr lang="en-US" altLang="zh-CN" dirty="0" err="1" smtClean="0"/>
              <a:t>TopicGraph</a:t>
            </a:r>
            <a:r>
              <a:rPr lang="en-US" altLang="zh-CN" dirty="0" smtClean="0"/>
              <a:t>\DocumentContent.txt </a:t>
            </a:r>
            <a:r>
              <a:rPr lang="zh-CN" altLang="en-US" dirty="0" smtClean="0"/>
              <a:t>文件过大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不宜全部读入内存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 </a:t>
            </a:r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::map&lt;&gt; </a:t>
            </a:r>
            <a:r>
              <a:rPr lang="zh-CN" altLang="en-US" dirty="0" smtClean="0"/>
              <a:t>存“文章</a:t>
            </a:r>
            <a:r>
              <a:rPr lang="en-US" altLang="zh-CN" dirty="0" smtClean="0"/>
              <a:t>id -&gt; </a:t>
            </a:r>
            <a:r>
              <a:rPr lang="zh-CN" altLang="en-US" dirty="0" smtClean="0"/>
              <a:t>文章内容在文件中的位置”</a:t>
            </a:r>
            <a:endParaRPr lang="en-US" altLang="zh-CN" dirty="0" smtClean="0"/>
          </a:p>
          <a:p>
            <a:pPr lvl="1"/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ifstream.ignore</a:t>
            </a:r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tellg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seekg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zh-CN" altLang="en-US" dirty="0" smtClean="0"/>
              <a:t>布局算法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库提供的 </a:t>
            </a:r>
            <a:r>
              <a:rPr lang="en-US" altLang="zh-CN" dirty="0" smtClean="0"/>
              <a:t>Force-directed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自己写了 </a:t>
            </a:r>
            <a:r>
              <a:rPr lang="en-US" altLang="zh-CN" dirty="0" smtClean="0"/>
              <a:t>Circular, Circular x2, Grid, LZY</a:t>
            </a:r>
            <a:r>
              <a:rPr lang="en-US" altLang="zh-CN" i="1" dirty="0" smtClean="0"/>
              <a:t>(</a:t>
            </a:r>
            <a:r>
              <a:rPr lang="zh-CN" altLang="en-US" i="1" dirty="0" smtClean="0"/>
              <a:t>雾</a:t>
            </a:r>
            <a:r>
              <a:rPr lang="en-US" altLang="zh-CN" i="1" dirty="0"/>
              <a:t>)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6060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</a:t>
            </a:r>
            <a:r>
              <a:rPr lang="zh-CN" altLang="en-US" sz="2800" dirty="0" smtClean="0"/>
              <a:t>：绘图和交互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0120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绘图为纯 </a:t>
            </a:r>
            <a:r>
              <a:rPr lang="en-US" altLang="zh-CN" dirty="0" err="1" smtClean="0">
                <a:solidFill>
                  <a:srgbClr val="00B050"/>
                </a:solidFill>
              </a:rPr>
              <a:t>QPainter</a:t>
            </a:r>
            <a:r>
              <a:rPr lang="zh-CN" altLang="en-US" dirty="0" smtClean="0"/>
              <a:t>，动画用</a:t>
            </a:r>
            <a:r>
              <a:rPr lang="zh-CN" altLang="en-US" dirty="0"/>
              <a:t>的</a:t>
            </a:r>
            <a:r>
              <a:rPr lang="zh-CN" altLang="en-US" dirty="0" smtClean="0"/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QTimer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自己处理平移、缩放时坐标变换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自己编写鼠标动作的响应</a:t>
            </a:r>
            <a:r>
              <a:rPr lang="zh-CN" altLang="en-US" dirty="0"/>
              <a:t>逻辑</a:t>
            </a:r>
            <a:endParaRPr lang="en-US" altLang="zh-CN" dirty="0" smtClean="0"/>
          </a:p>
          <a:p>
            <a:pPr lvl="1"/>
            <a:r>
              <a:rPr lang="zh-CN" altLang="en-US" dirty="0"/>
              <a:t>悬停、点击、拉索、拖</a:t>
            </a:r>
            <a:r>
              <a:rPr lang="zh-CN" altLang="en-US" dirty="0" smtClean="0"/>
              <a:t>拽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mousePressEvent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mouseReleaseEvent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mouseMoveEvent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zh-CN" altLang="en-US" dirty="0" smtClean="0"/>
              <a:t>设立一大堆 </a:t>
            </a:r>
            <a:r>
              <a:rPr lang="en-US" altLang="zh-CN" dirty="0" smtClean="0"/>
              <a:t>flags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03389" y="3620052"/>
            <a:ext cx="7054292" cy="708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viewCenterX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+= (1-k)*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mouseX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viewScale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viewCenterY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+= (1-k)*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mouseY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viewScale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3388" y="2808396"/>
            <a:ext cx="7054293" cy="708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transformX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(x) (((x)+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viewCenterX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)*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viewScale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s-E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#define transformY(y) (((y)+viewCenterY)*viewScale)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54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25211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Checklist </a:t>
            </a:r>
            <a:r>
              <a:rPr lang="en-US" altLang="zh-CN" sz="2400" dirty="0" smtClean="0"/>
              <a:t>for front-end interaction</a:t>
            </a:r>
            <a:endParaRPr lang="zh-CN" alt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49" y="1336587"/>
            <a:ext cx="7623153" cy="5064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/>
              <a:t>基本要求：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1800" dirty="0" smtClean="0"/>
              <a:t>✓</a:t>
            </a:r>
            <a:r>
              <a:rPr lang="zh-CN" altLang="en-US" sz="1800" dirty="0"/>
              <a:t>能够</a:t>
            </a:r>
            <a:r>
              <a:rPr lang="zh-CN" altLang="en-US" sz="1800" dirty="0" smtClean="0"/>
              <a:t>展示节点和边的所有属性</a:t>
            </a:r>
            <a:endParaRPr lang="en-US" altLang="zh-CN" sz="1800" dirty="0" smtClean="0"/>
          </a:p>
          <a:p>
            <a:pPr marL="457200" lvl="1" indent="0">
              <a:buNone/>
            </a:pPr>
            <a:r>
              <a:rPr lang="zh-CN" altLang="en-US" sz="1800" dirty="0"/>
              <a:t>✓能够</a:t>
            </a:r>
            <a:r>
              <a:rPr lang="zh-CN" altLang="en-US" sz="1800" dirty="0" smtClean="0"/>
              <a:t>对视图进行放大、缩小</a:t>
            </a:r>
            <a:endParaRPr lang="en-US" altLang="zh-CN" sz="1800" i="1" dirty="0" smtClean="0"/>
          </a:p>
          <a:p>
            <a:pPr marL="0" indent="0">
              <a:buNone/>
            </a:pPr>
            <a:r>
              <a:rPr lang="zh-CN" altLang="en-US" sz="2400" dirty="0" smtClean="0"/>
              <a:t>进阶要求：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1800" dirty="0"/>
              <a:t>✓可以</a:t>
            </a:r>
            <a:r>
              <a:rPr lang="zh-CN" altLang="en-US" sz="1800" dirty="0" smtClean="0"/>
              <a:t>用鼠标拖动节点</a:t>
            </a:r>
            <a:endParaRPr lang="en-US" altLang="zh-CN" sz="1800" dirty="0" smtClean="0"/>
          </a:p>
          <a:p>
            <a:pPr marL="457200" lvl="1" indent="0">
              <a:buNone/>
            </a:pPr>
            <a:r>
              <a:rPr lang="zh-CN" altLang="en-US" sz="1800" dirty="0" smtClean="0"/>
              <a:t>✓</a:t>
            </a:r>
            <a:r>
              <a:rPr lang="zh-CN" altLang="en-US" sz="1800" dirty="0"/>
              <a:t>不同</a:t>
            </a:r>
            <a:r>
              <a:rPr lang="en-US" altLang="zh-CN" sz="1800" dirty="0" smtClean="0"/>
              <a:t>Layout</a:t>
            </a:r>
            <a:r>
              <a:rPr lang="zh-CN" altLang="en-US" sz="1800" dirty="0" smtClean="0"/>
              <a:t>之间用动画进行变换</a:t>
            </a:r>
            <a:endParaRPr lang="en-US" altLang="zh-CN" sz="1800" dirty="0" smtClean="0"/>
          </a:p>
          <a:p>
            <a:pPr marL="457200" lvl="1" indent="0">
              <a:buNone/>
            </a:pPr>
            <a:r>
              <a:rPr lang="zh-CN" altLang="en-US" sz="1800" dirty="0"/>
              <a:t>✓鼠标</a:t>
            </a:r>
            <a:r>
              <a:rPr lang="zh-CN" altLang="en-US" sz="1800" dirty="0" smtClean="0"/>
              <a:t>在移到可以点击的部分时变成手的形状</a:t>
            </a:r>
            <a:endParaRPr lang="en-US" altLang="zh-CN" sz="1800" dirty="0" smtClean="0"/>
          </a:p>
          <a:p>
            <a:pPr marL="457200" lvl="1" indent="0">
              <a:buNone/>
            </a:pPr>
            <a:r>
              <a:rPr lang="zh-CN" altLang="en-US" sz="1800" dirty="0"/>
              <a:t>✓可以</a:t>
            </a:r>
            <a:r>
              <a:rPr lang="zh-CN" altLang="en-US" sz="1800" dirty="0" smtClean="0"/>
              <a:t>针对点的属性</a:t>
            </a:r>
            <a:r>
              <a:rPr lang="zh-CN" altLang="en-US" sz="1800" i="1" dirty="0" smtClean="0"/>
              <a:t>（连通度）</a:t>
            </a:r>
            <a:r>
              <a:rPr lang="zh-CN" altLang="en-US" sz="1800" dirty="0" smtClean="0"/>
              <a:t>进行过滤</a:t>
            </a:r>
            <a:endParaRPr lang="en-US" altLang="zh-CN" sz="1800" dirty="0" smtClean="0"/>
          </a:p>
          <a:p>
            <a:pPr marL="457200" lvl="1" indent="0">
              <a:buNone/>
            </a:pPr>
            <a:r>
              <a:rPr lang="zh-CN" altLang="en-US" sz="1800" dirty="0"/>
              <a:t>✓</a:t>
            </a:r>
            <a:r>
              <a:rPr lang="zh-CN" altLang="en-US" sz="1800" dirty="0" smtClean="0"/>
              <a:t>可以</a:t>
            </a:r>
            <a:r>
              <a:rPr lang="zh-CN" altLang="en-US" sz="1800" dirty="0"/>
              <a:t>利用拉索选择一部分点进行高亮，并且拖动</a:t>
            </a:r>
            <a:r>
              <a:rPr lang="zh-CN" altLang="en-US" sz="1800" dirty="0" smtClean="0"/>
              <a:t>这些点</a:t>
            </a:r>
            <a:r>
              <a:rPr lang="zh-CN" altLang="en-US" sz="1800" i="1" dirty="0" smtClean="0"/>
              <a:t>（鼠标右键）</a:t>
            </a:r>
            <a:endParaRPr lang="en-US" altLang="zh-CN" sz="1800" i="1" dirty="0" smtClean="0"/>
          </a:p>
          <a:p>
            <a:pPr marL="0" indent="0">
              <a:buNone/>
            </a:pPr>
            <a:r>
              <a:rPr lang="zh-CN" altLang="en-US" sz="2400" dirty="0" smtClean="0"/>
              <a:t>其他交互：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1800" dirty="0" smtClean="0"/>
              <a:t>✓自定义视图的几何样式：半径、线宽、字号、配色主题</a:t>
            </a:r>
            <a:endParaRPr lang="en-US" altLang="zh-CN" sz="1800" dirty="0" smtClean="0"/>
          </a:p>
          <a:p>
            <a:pPr marL="457200" lvl="1" indent="0">
              <a:buNone/>
            </a:pPr>
            <a:r>
              <a:rPr lang="zh-CN" altLang="en-US" sz="1800" dirty="0" smtClean="0"/>
              <a:t>✓为悬停和选中的节点提供视觉提示</a:t>
            </a:r>
            <a:endParaRPr lang="en-US" altLang="zh-CN" sz="1800" dirty="0" smtClean="0"/>
          </a:p>
          <a:p>
            <a:pPr marL="457200" lvl="1" indent="0">
              <a:buNone/>
            </a:pPr>
            <a:r>
              <a:rPr lang="zh-CN" altLang="en-US" sz="1800" dirty="0" smtClean="0"/>
              <a:t>✓点击节点后高亮由其相邻节点构成的子图</a:t>
            </a:r>
            <a:endParaRPr lang="en-US" altLang="zh-CN" sz="1800" dirty="0" smtClean="0"/>
          </a:p>
          <a:p>
            <a:pPr marL="457200" lvl="1" indent="0">
              <a:buNone/>
            </a:pPr>
            <a:r>
              <a:rPr lang="zh-CN" altLang="en-US" sz="1800" dirty="0" smtClean="0"/>
              <a:t>✓鼠标拖拽可进行视图平移</a:t>
            </a:r>
            <a:endParaRPr lang="en-US" altLang="zh-CN" sz="1800" dirty="0" smtClean="0"/>
          </a:p>
          <a:p>
            <a:pPr marL="457200" lvl="1" indent="0">
              <a:buNone/>
            </a:pPr>
            <a:r>
              <a:rPr lang="zh-CN" altLang="en-US" sz="1800" dirty="0" smtClean="0"/>
              <a:t>✓鼠标</a:t>
            </a:r>
            <a:r>
              <a:rPr lang="zh-CN" altLang="en-US" sz="1800" dirty="0"/>
              <a:t>滚轮</a:t>
            </a:r>
            <a:r>
              <a:rPr lang="zh-CN" altLang="en-US" sz="1800" dirty="0" smtClean="0"/>
              <a:t>可</a:t>
            </a:r>
            <a:r>
              <a:rPr lang="zh-CN" altLang="en-US" sz="1800" dirty="0"/>
              <a:t>以当前指针位置为</a:t>
            </a:r>
            <a:r>
              <a:rPr lang="zh-CN" altLang="en-US" sz="1800" dirty="0" smtClean="0"/>
              <a:t>中心进行</a:t>
            </a:r>
            <a:r>
              <a:rPr lang="zh-CN" altLang="en-US" sz="1800" dirty="0"/>
              <a:t>视图</a:t>
            </a:r>
            <a:r>
              <a:rPr lang="zh-CN" altLang="en-US" sz="1800" dirty="0" smtClean="0"/>
              <a:t>缩放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98953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交流与反思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4874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一开始没有</a:t>
            </a:r>
            <a:r>
              <a:rPr lang="zh-CN" altLang="en-US" dirty="0"/>
              <a:t>很好</a:t>
            </a:r>
            <a:r>
              <a:rPr lang="zh-CN" altLang="en-US" dirty="0" smtClean="0"/>
              <a:t>利用类之间的继承关系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应该</a:t>
            </a:r>
            <a:r>
              <a:rPr lang="zh-CN" altLang="en-US" dirty="0"/>
              <a:t>去</a:t>
            </a:r>
            <a:r>
              <a:rPr lang="zh-CN" altLang="en-US" dirty="0" smtClean="0"/>
              <a:t>尝试一下 </a:t>
            </a:r>
            <a:r>
              <a:rPr lang="en-US" altLang="zh-CN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QGraphicsScene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能省去不少处理鼠标事件的逻辑吧</a:t>
            </a:r>
            <a:endParaRPr lang="en-US" altLang="zh-CN" dirty="0" smtClean="0"/>
          </a:p>
          <a:p>
            <a:r>
              <a:rPr lang="zh-CN" altLang="en-US" dirty="0" smtClean="0"/>
              <a:t>没有全面 </a:t>
            </a:r>
            <a:r>
              <a:rPr lang="en-US" altLang="zh-CN" dirty="0" err="1" smtClean="0"/>
              <a:t>Qt</a:t>
            </a:r>
            <a:r>
              <a:rPr lang="en-US" altLang="zh-CN" dirty="0" smtClean="0"/>
              <a:t> </a:t>
            </a:r>
            <a:r>
              <a:rPr lang="zh-CN" altLang="en-US" dirty="0" smtClean="0"/>
              <a:t>化</a:t>
            </a:r>
            <a:r>
              <a:rPr lang="en-US" altLang="zh-CN" i="1" dirty="0"/>
              <a:t>(</a:t>
            </a:r>
            <a:r>
              <a:rPr lang="zh-CN" altLang="en-US" i="1" dirty="0" smtClean="0"/>
              <a:t>雾</a:t>
            </a:r>
            <a:r>
              <a:rPr lang="en-US" altLang="zh-CN" i="1" dirty="0"/>
              <a:t>)</a:t>
            </a:r>
            <a:endParaRPr lang="en-US" altLang="zh-CN" i="1" dirty="0" smtClean="0"/>
          </a:p>
          <a:p>
            <a:pPr lvl="1"/>
            <a:r>
              <a:rPr lang="en-US" altLang="zh-CN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QFile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US" altLang="zh-CN" sz="20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0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ifstream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1"/>
            <a:r>
              <a:rPr lang="en-US" altLang="zh-CN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QString</a:t>
            </a:r>
            <a:r>
              <a:rPr lang="en-US" altLang="zh-CN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altLang="zh-CN" sz="20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::string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1"/>
            <a:r>
              <a:rPr lang="en-US" altLang="zh-CN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QVector</a:t>
            </a:r>
            <a:r>
              <a:rPr lang="en-US" altLang="zh-CN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 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altLang="zh-CN" sz="20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::vector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…</a:t>
            </a:r>
          </a:p>
        </p:txBody>
      </p:sp>
      <p:sp>
        <p:nvSpPr>
          <p:cNvPr id="2" name="矩形 1"/>
          <p:cNvSpPr/>
          <p:nvPr/>
        </p:nvSpPr>
        <p:spPr>
          <a:xfrm>
            <a:off x="720753" y="2301575"/>
            <a:ext cx="3830699" cy="1054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zh-CN" dirty="0">
                <a:solidFill>
                  <a:srgbClr val="0070C0"/>
                </a:solidFill>
                <a:cs typeface="Consolas" panose="020B0609020204030204" pitchFamily="49" charset="0"/>
              </a:rPr>
              <a:t>vector&lt;</a:t>
            </a:r>
            <a:r>
              <a:rPr lang="en-US" altLang="zh-CN" dirty="0" err="1">
                <a:solidFill>
                  <a:srgbClr val="0070C0"/>
                </a:solidFill>
                <a:cs typeface="Consolas" panose="020B0609020204030204" pitchFamily="49" charset="0"/>
              </a:rPr>
              <a:t>PaperNode</a:t>
            </a:r>
            <a:r>
              <a:rPr lang="en-US" altLang="zh-CN" dirty="0">
                <a:solidFill>
                  <a:srgbClr val="0070C0"/>
                </a:solidFill>
                <a:cs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prstClr val="black"/>
                </a:solidFill>
                <a:cs typeface="Consolas" panose="020B0609020204030204" pitchFamily="49" charset="0"/>
              </a:rPr>
              <a:t> papers;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zh-CN" dirty="0">
                <a:solidFill>
                  <a:srgbClr val="0070C0"/>
                </a:solidFill>
                <a:cs typeface="Consolas" panose="020B0609020204030204" pitchFamily="49" charset="0"/>
              </a:rPr>
              <a:t>vector&lt;</a:t>
            </a:r>
            <a:r>
              <a:rPr lang="en-US" altLang="zh-CN" dirty="0" err="1">
                <a:solidFill>
                  <a:srgbClr val="0070C0"/>
                </a:solidFill>
                <a:cs typeface="Consolas" panose="020B0609020204030204" pitchFamily="49" charset="0"/>
              </a:rPr>
              <a:t>ConferenceNode</a:t>
            </a:r>
            <a:r>
              <a:rPr lang="en-US" altLang="zh-CN" dirty="0">
                <a:solidFill>
                  <a:srgbClr val="0070C0"/>
                </a:solidFill>
                <a:cs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prstClr val="black"/>
                </a:solidFill>
                <a:cs typeface="Consolas" panose="020B0609020204030204" pitchFamily="49" charset="0"/>
              </a:rPr>
              <a:t> conferences;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zh-CN" dirty="0">
                <a:solidFill>
                  <a:srgbClr val="0070C0"/>
                </a:solidFill>
                <a:cs typeface="Consolas" panose="020B0609020204030204" pitchFamily="49" charset="0"/>
              </a:rPr>
              <a:t>vector&lt;</a:t>
            </a:r>
            <a:r>
              <a:rPr lang="en-US" altLang="zh-CN" dirty="0" err="1">
                <a:solidFill>
                  <a:srgbClr val="0070C0"/>
                </a:solidFill>
                <a:cs typeface="Consolas" panose="020B0609020204030204" pitchFamily="49" charset="0"/>
              </a:rPr>
              <a:t>AuthorNode</a:t>
            </a:r>
            <a:r>
              <a:rPr lang="en-US" altLang="zh-CN" dirty="0">
                <a:solidFill>
                  <a:srgbClr val="0070C0"/>
                </a:solidFill>
                <a:cs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prstClr val="black"/>
                </a:solidFill>
                <a:cs typeface="Consolas" panose="020B0609020204030204" pitchFamily="49" charset="0"/>
              </a:rPr>
              <a:t> authors</a:t>
            </a:r>
            <a:r>
              <a:rPr lang="en-US" altLang="zh-CN" dirty="0" smtClean="0">
                <a:solidFill>
                  <a:prstClr val="black"/>
                </a:solidFill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prstClr val="black"/>
              </a:solidFill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751" y="3476142"/>
            <a:ext cx="3830701" cy="301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/>
            <a:r>
              <a:rPr lang="en-US" altLang="zh-CN" dirty="0">
                <a:solidFill>
                  <a:srgbClr val="0070C0"/>
                </a:solidFill>
                <a:cs typeface="Consolas" panose="020B0609020204030204" pitchFamily="49" charset="0"/>
              </a:rPr>
              <a:t>vector&lt;Node*&gt;</a:t>
            </a:r>
            <a:r>
              <a:rPr lang="en-US" altLang="zh-CN" dirty="0">
                <a:cs typeface="Consolas" panose="020B0609020204030204" pitchFamily="49" charset="0"/>
              </a:rPr>
              <a:t> nodes</a:t>
            </a:r>
            <a:r>
              <a:rPr lang="en-US" altLang="zh-CN" dirty="0" smtClean="0">
                <a:cs typeface="Consolas" panose="020B0609020204030204" pitchFamily="49" charset="0"/>
              </a:rPr>
              <a:t>;</a:t>
            </a:r>
            <a:endParaRPr lang="en-US" altLang="zh-CN" dirty="0">
              <a:cs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50219" y="2296356"/>
            <a:ext cx="4080766" cy="1059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rgbClr val="0070C0"/>
                </a:solidFill>
                <a:cs typeface="Consolas" panose="020B0609020204030204" pitchFamily="49" charset="0"/>
              </a:rPr>
              <a:t>TopicGraph</a:t>
            </a:r>
            <a:r>
              <a:rPr lang="en-US" altLang="zh-CN" dirty="0">
                <a:solidFill>
                  <a:srgbClr val="0070C0"/>
                </a:solidFill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cs typeface="Consolas" panose="020B0609020204030204" pitchFamily="49" charset="0"/>
              </a:rPr>
              <a:t>tGraph</a:t>
            </a:r>
            <a:r>
              <a:rPr lang="en-US" altLang="zh-CN" dirty="0"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0070C0"/>
                </a:solidFill>
                <a:cs typeface="Consolas" panose="020B0609020204030204" pitchFamily="49" charset="0"/>
              </a:rPr>
              <a:t>PaperConferenceAuthorGraph</a:t>
            </a:r>
            <a:r>
              <a:rPr lang="en-US" altLang="zh-CN" dirty="0">
                <a:solidFill>
                  <a:srgbClr val="0070C0"/>
                </a:solidFill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cs typeface="Consolas" panose="020B0609020204030204" pitchFamily="49" charset="0"/>
              </a:rPr>
              <a:t>pcaGraph</a:t>
            </a:r>
            <a:r>
              <a:rPr lang="en-US" altLang="zh-CN" dirty="0"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0070C0"/>
                </a:solidFill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70C0"/>
                </a:solidFill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cs typeface="Consolas" panose="020B0609020204030204" pitchFamily="49" charset="0"/>
              </a:rPr>
              <a:t>whichGraphFlag</a:t>
            </a:r>
            <a:r>
              <a:rPr lang="en-US" altLang="zh-CN" dirty="0" smtClean="0">
                <a:cs typeface="Consolas" panose="020B0609020204030204" pitchFamily="49" charset="0"/>
              </a:rPr>
              <a:t>;</a:t>
            </a:r>
            <a:endParaRPr lang="en-US" altLang="zh-CN" dirty="0">
              <a:cs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52144" y="3476142"/>
            <a:ext cx="4078841" cy="301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70C0"/>
                </a:solidFill>
                <a:cs typeface="Consolas" panose="020B0609020204030204" pitchFamily="49" charset="0"/>
              </a:rPr>
              <a:t>?</a:t>
            </a:r>
            <a:endParaRPr lang="zh-CN" alt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1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附加感言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使用命名空间机制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要是和库里的东西重名就不好玩了</a:t>
            </a:r>
            <a:endParaRPr lang="en-US" altLang="zh-CN" dirty="0" smtClean="0"/>
          </a:p>
          <a:p>
            <a:r>
              <a:rPr lang="zh-CN" altLang="en-US" dirty="0"/>
              <a:t>编译型语言效率就是高</a:t>
            </a:r>
            <a:endParaRPr lang="en-US" altLang="zh-CN" dirty="0"/>
          </a:p>
          <a:p>
            <a:pPr lvl="1"/>
            <a:r>
              <a:rPr lang="en-US" altLang="zh-CN" dirty="0"/>
              <a:t>JavaScript </a:t>
            </a:r>
            <a:r>
              <a:rPr lang="zh-CN" altLang="en-US" dirty="0"/>
              <a:t>实现的版本卡顿明显，</a:t>
            </a:r>
            <a:r>
              <a:rPr lang="en-US" altLang="zh-CN" dirty="0"/>
              <a:t>C++ </a:t>
            </a:r>
            <a:r>
              <a:rPr lang="zh-CN" altLang="en-US" dirty="0"/>
              <a:t>版本相当</a:t>
            </a:r>
            <a:r>
              <a:rPr lang="zh-CN" altLang="en-US" dirty="0" smtClean="0"/>
              <a:t>流畅</a:t>
            </a:r>
            <a:endParaRPr lang="en-US" altLang="zh-CN" dirty="0" smtClean="0"/>
          </a:p>
          <a:p>
            <a:r>
              <a:rPr lang="zh-CN" altLang="en-US" dirty="0" smtClean="0"/>
              <a:t>数学很重要</a:t>
            </a:r>
            <a:endParaRPr lang="en-US" altLang="zh-CN" dirty="0"/>
          </a:p>
          <a:p>
            <a:pPr lvl="1"/>
            <a:r>
              <a:rPr lang="zh-CN" altLang="en-US" dirty="0" smtClean="0"/>
              <a:t>不懂线性代数？搞不清楚坐标变换、过渡矩阵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不会差分方程？动画只能写匀速运动</a:t>
            </a:r>
            <a:endParaRPr lang="en-US" altLang="zh-CN" dirty="0" smtClean="0"/>
          </a:p>
          <a:p>
            <a:r>
              <a:rPr lang="zh-CN" altLang="en-US" dirty="0" smtClean="0"/>
              <a:t>外语很重要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文档、教程、问答少有中文资源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3551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Thanks</a:t>
            </a:r>
            <a:endParaRPr lang="zh-CN" alt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感谢聆听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4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蓝色格子背景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蓝色格子背景" id="{71DC888C-DD85-4EC6-A96A-BCCED9993A30}" vid="{41587443-47FA-4E92-94B7-1CBCB0D23F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</TotalTime>
  <Words>479</Words>
  <Application>Microsoft Office PowerPoint</Application>
  <PresentationFormat>全屏显示(4:3)</PresentationFormat>
  <Paragraphs>90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Consolas</vt:lpstr>
      <vt:lpstr>Wingdings</vt:lpstr>
      <vt:lpstr>蓝色格子背景</vt:lpstr>
      <vt:lpstr>Presenting GraghVisualizer</vt:lpstr>
      <vt:lpstr>Demonstration 演示</vt:lpstr>
      <vt:lpstr>环境</vt:lpstr>
      <vt:lpstr>后端：数据结构和布局算法</vt:lpstr>
      <vt:lpstr>前端：绘图和交互</vt:lpstr>
      <vt:lpstr>Checklist for front-end interaction</vt:lpstr>
      <vt:lpstr>交流与反思</vt:lpstr>
      <vt:lpstr>附加感言</vt:lpstr>
      <vt:lpstr>Thanks</vt:lpstr>
    </vt:vector>
  </TitlesOfParts>
  <Company>THSS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Zhaoyang Li</dc:creator>
  <cp:lastModifiedBy>Zhaoyang Li</cp:lastModifiedBy>
  <cp:revision>49</cp:revision>
  <dcterms:created xsi:type="dcterms:W3CDTF">2015-07-28T03:00:08Z</dcterms:created>
  <dcterms:modified xsi:type="dcterms:W3CDTF">2015-08-05T08:28:07Z</dcterms:modified>
</cp:coreProperties>
</file>