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5" r:id="rId2"/>
    <p:sldId id="270" r:id="rId3"/>
    <p:sldId id="272" r:id="rId4"/>
    <p:sldId id="271" r:id="rId5"/>
    <p:sldId id="269" r:id="rId6"/>
    <p:sldId id="27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68361" autoAdjust="0"/>
  </p:normalViewPr>
  <p:slideViewPr>
    <p:cSldViewPr snapToGrid="0">
      <p:cViewPr varScale="1">
        <p:scale>
          <a:sx n="37" d="100"/>
          <a:sy n="37" d="100"/>
        </p:scale>
        <p:origin x="1272" y="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43771-C58D-47BE-A95C-59290A2EB36D}" type="datetimeFigureOut">
              <a:rPr lang="zh-CN" altLang="en-US" smtClean="0"/>
              <a:t>2015/8/10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9B368-530A-438A-9DAD-13F09A89D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12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168" y="17371"/>
            <a:ext cx="2406041" cy="119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‹#›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51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‹#›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030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04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8000"/>
            <a:ext cx="7886700" cy="510649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/>
          <a:srcRect t="18900" b="24401"/>
          <a:stretch/>
        </p:blipFill>
        <p:spPr>
          <a:xfrm>
            <a:off x="173618" y="1031493"/>
            <a:ext cx="8785284" cy="216024"/>
          </a:xfrm>
          <a:prstGeom prst="rect">
            <a:avLst/>
          </a:prstGeom>
        </p:spPr>
      </p:pic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‹#›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760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libri (正文)"/>
              </a:defRPr>
            </a:lvl1pPr>
          </a:lstStyle>
          <a:p>
            <a:fld id="{6F463926-53FD-4ECB-B19C-E4EF13DB640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7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88000"/>
            <a:ext cx="3886200" cy="5102842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88000"/>
            <a:ext cx="3886200" cy="5102842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‹#›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81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770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7187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12380"/>
            <a:ext cx="3868340" cy="407728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7187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12380"/>
            <a:ext cx="3887391" cy="40772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6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‹#›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97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‹#›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900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‹#›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61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1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9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88000"/>
            <a:ext cx="7886700" cy="492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63926-53FD-4ECB-B19C-E4EF13DB6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76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PaperConferenceAuthorGraph</a:t>
            </a:r>
            <a:r>
              <a:rPr lang="zh-CN" altLang="en-US" dirty="0" smtClean="0"/>
              <a:t>格式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8000"/>
            <a:ext cx="8115300" cy="5106498"/>
          </a:xfrm>
        </p:spPr>
        <p:txBody>
          <a:bodyPr/>
          <a:lstStyle/>
          <a:p>
            <a:r>
              <a:rPr lang="zh-CN" altLang="en-US" dirty="0" smtClean="0"/>
              <a:t>包含两个文件</a:t>
            </a:r>
            <a:r>
              <a:rPr lang="en-US" altLang="zh-CN" dirty="0" smtClean="0"/>
              <a:t>Nodes.txt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Edges.txt</a:t>
            </a:r>
          </a:p>
          <a:p>
            <a:r>
              <a:rPr lang="en-US" altLang="zh-CN" dirty="0" smtClean="0"/>
              <a:t>Edges.txt</a:t>
            </a:r>
            <a:r>
              <a:rPr lang="zh-CN" altLang="en-US" dirty="0" smtClean="0"/>
              <a:t>记录了边的所有信息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行代表一条</a:t>
            </a:r>
            <a:r>
              <a:rPr lang="zh-CN" altLang="en-US" b="1" u="sng" dirty="0" smtClean="0"/>
              <a:t>有向</a:t>
            </a:r>
            <a:r>
              <a:rPr lang="zh-CN" altLang="en-US" dirty="0" smtClean="0"/>
              <a:t>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每行的两个数字分别代表这条边连接的两个点对应的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，边从前面的点指向后面的点</a:t>
            </a:r>
            <a:endParaRPr lang="en-US" altLang="zh-CN" dirty="0" smtClean="0"/>
          </a:p>
          <a:p>
            <a:pPr lvl="1"/>
            <a:r>
              <a:rPr lang="zh-CN" altLang="en-US" dirty="0"/>
              <a:t>比</a:t>
            </a:r>
            <a:r>
              <a:rPr lang="zh-CN" altLang="en-US" dirty="0" smtClean="0"/>
              <a:t>如第一行代表有一条边从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的点指向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的点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25668" y="461873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577" y="4184279"/>
            <a:ext cx="1173595" cy="230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4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312" y="1869233"/>
            <a:ext cx="4379904" cy="43926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PaperConferenceAuthorGraph</a:t>
            </a:r>
            <a:r>
              <a:rPr lang="zh-CN" altLang="en-US" dirty="0" smtClean="0"/>
              <a:t>格式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188000"/>
            <a:ext cx="4316573" cy="5106498"/>
          </a:xfrm>
        </p:spPr>
        <p:txBody>
          <a:bodyPr/>
          <a:lstStyle/>
          <a:p>
            <a:r>
              <a:rPr lang="en-US" altLang="zh-CN" dirty="0" smtClean="0"/>
              <a:t>Nodes.txt</a:t>
            </a:r>
            <a:r>
              <a:rPr lang="zh-CN" altLang="en-US" dirty="0" smtClean="0"/>
              <a:t>记录了点的信息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段（用换行分隔）代表一个点的信息，如右面含有三个点的信息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段的第一行代表点的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，后面紧接着这个点的属性（见后）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2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25668" y="461873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9" name="Right Brace 8"/>
          <p:cNvSpPr/>
          <p:nvPr/>
        </p:nvSpPr>
        <p:spPr>
          <a:xfrm>
            <a:off x="8972551" y="1869233"/>
            <a:ext cx="114300" cy="1350217"/>
          </a:xfrm>
          <a:prstGeom prst="rightBrace">
            <a:avLst/>
          </a:prstGeom>
          <a:ln w="19050">
            <a:solidFill>
              <a:srgbClr val="ED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ight Brace 16"/>
          <p:cNvSpPr/>
          <p:nvPr/>
        </p:nvSpPr>
        <p:spPr>
          <a:xfrm>
            <a:off x="8972551" y="3406757"/>
            <a:ext cx="114300" cy="1317644"/>
          </a:xfrm>
          <a:prstGeom prst="rightBrace">
            <a:avLst/>
          </a:prstGeom>
          <a:ln w="19050">
            <a:solidFill>
              <a:srgbClr val="ED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ight Brace 17"/>
          <p:cNvSpPr/>
          <p:nvPr/>
        </p:nvSpPr>
        <p:spPr>
          <a:xfrm>
            <a:off x="8972551" y="4911708"/>
            <a:ext cx="114300" cy="1350217"/>
          </a:xfrm>
          <a:prstGeom prst="rightBrace">
            <a:avLst/>
          </a:prstGeom>
          <a:ln w="19050">
            <a:solidFill>
              <a:srgbClr val="ED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42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853" y="1583502"/>
            <a:ext cx="9105373" cy="31218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PaperConferenceAuthorGraph</a:t>
            </a:r>
            <a:r>
              <a:rPr lang="zh-CN" altLang="en-US" dirty="0" smtClean="0"/>
              <a:t>格式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25668" y="476567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84580" y="1398836"/>
            <a:ext cx="18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EDB200"/>
                </a:solidFill>
              </a:rPr>
              <a:t>NodeID</a:t>
            </a:r>
            <a:r>
              <a:rPr lang="en-US" altLang="zh-CN" dirty="0" smtClean="0">
                <a:solidFill>
                  <a:srgbClr val="EDB200"/>
                </a:solidFill>
              </a:rPr>
              <a:t> </a:t>
            </a:r>
            <a:r>
              <a:rPr lang="zh-CN" altLang="en-US" dirty="0" smtClean="0">
                <a:solidFill>
                  <a:srgbClr val="EDB200"/>
                </a:solidFill>
              </a:rPr>
              <a:t>（</a:t>
            </a:r>
            <a:r>
              <a:rPr lang="en-US" altLang="zh-CN" dirty="0" err="1" smtClean="0">
                <a:solidFill>
                  <a:srgbClr val="EDB200"/>
                </a:solidFill>
              </a:rPr>
              <a:t>int</a:t>
            </a:r>
            <a:r>
              <a:rPr lang="zh-CN" altLang="en-US" dirty="0" smtClean="0">
                <a:solidFill>
                  <a:srgbClr val="EDB200"/>
                </a:solidFill>
              </a:rPr>
              <a:t>型）</a:t>
            </a:r>
            <a:endParaRPr lang="zh-CN" altLang="en-US" dirty="0">
              <a:solidFill>
                <a:srgbClr val="EDB2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0050" y="1726387"/>
            <a:ext cx="529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EDB200"/>
                </a:solidFill>
              </a:rPr>
              <a:t>三种</a:t>
            </a:r>
            <a:r>
              <a:rPr lang="en-US" altLang="zh-CN" dirty="0" smtClean="0">
                <a:solidFill>
                  <a:srgbClr val="EDB200"/>
                </a:solidFill>
              </a:rPr>
              <a:t>type</a:t>
            </a:r>
            <a:r>
              <a:rPr lang="zh-CN" altLang="en-US" dirty="0" smtClean="0">
                <a:solidFill>
                  <a:srgbClr val="EDB200"/>
                </a:solidFill>
              </a:rPr>
              <a:t>：</a:t>
            </a:r>
            <a:r>
              <a:rPr lang="en-US" altLang="zh-CN" dirty="0" smtClean="0">
                <a:solidFill>
                  <a:srgbClr val="EDB200"/>
                </a:solidFill>
              </a:rPr>
              <a:t>paper</a:t>
            </a:r>
            <a:r>
              <a:rPr lang="zh-CN" altLang="en-US" dirty="0" smtClean="0">
                <a:solidFill>
                  <a:srgbClr val="EDB200"/>
                </a:solidFill>
              </a:rPr>
              <a:t>、</a:t>
            </a:r>
            <a:r>
              <a:rPr lang="en-US" altLang="zh-CN" dirty="0" smtClean="0">
                <a:solidFill>
                  <a:srgbClr val="EDB200"/>
                </a:solidFill>
              </a:rPr>
              <a:t>conference</a:t>
            </a:r>
            <a:r>
              <a:rPr lang="zh-CN" altLang="en-US" dirty="0" smtClean="0">
                <a:solidFill>
                  <a:srgbClr val="EDB200"/>
                </a:solidFill>
              </a:rPr>
              <a:t>、</a:t>
            </a:r>
            <a:r>
              <a:rPr lang="en-US" altLang="zh-CN" dirty="0" smtClean="0">
                <a:solidFill>
                  <a:srgbClr val="EDB200"/>
                </a:solidFill>
              </a:rPr>
              <a:t>author</a:t>
            </a:r>
            <a:r>
              <a:rPr lang="zh-CN" altLang="en-US" dirty="0" smtClean="0">
                <a:solidFill>
                  <a:srgbClr val="EDB200"/>
                </a:solidFill>
              </a:rPr>
              <a:t>（枚举型）</a:t>
            </a:r>
            <a:endParaRPr lang="zh-CN" altLang="en-US" dirty="0">
              <a:solidFill>
                <a:srgbClr val="EDB2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8650" y="5245653"/>
            <a:ext cx="72965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zh-CN" altLang="en-US" sz="2400" dirty="0" smtClean="0"/>
              <a:t>把所有属性读入、存储到相关类里面</a:t>
            </a:r>
            <a:endParaRPr lang="en-US" altLang="zh-CN" sz="2400" dirty="0" smtClean="0"/>
          </a:p>
          <a:p>
            <a:pPr lvl="1" algn="ctr"/>
            <a:r>
              <a:rPr lang="zh-CN" altLang="en-US" sz="2400" dirty="0" smtClean="0"/>
              <a:t>最终界面上能够分析、展示的属性越多越好</a:t>
            </a:r>
            <a:endParaRPr lang="en-US" altLang="zh-CN" sz="2400" dirty="0"/>
          </a:p>
        </p:txBody>
      </p:sp>
      <p:cxnSp>
        <p:nvCxnSpPr>
          <p:cNvPr id="15" name="Straight Connector 14"/>
          <p:cNvCxnSpPr>
            <a:endCxn id="12" idx="1"/>
          </p:cNvCxnSpPr>
          <p:nvPr/>
        </p:nvCxnSpPr>
        <p:spPr>
          <a:xfrm flipV="1">
            <a:off x="758320" y="1583502"/>
            <a:ext cx="1826260" cy="92334"/>
          </a:xfrm>
          <a:prstGeom prst="line">
            <a:avLst/>
          </a:prstGeom>
          <a:ln w="19050"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943790" y="1911053"/>
            <a:ext cx="1826260" cy="49389"/>
          </a:xfrm>
          <a:prstGeom prst="line">
            <a:avLst/>
          </a:prstGeom>
          <a:ln w="19050"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41176" y="1768168"/>
            <a:ext cx="8406880" cy="2937176"/>
          </a:xfrm>
          <a:prstGeom prst="roundRect">
            <a:avLst>
              <a:gd name="adj" fmla="val 4213"/>
            </a:avLst>
          </a:prstGeom>
          <a:noFill/>
          <a:ln w="19050">
            <a:solidFill>
              <a:srgbClr val="EAB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840060" y="43360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EDB200"/>
                </a:solidFill>
              </a:rPr>
              <a:t>点的属性</a:t>
            </a:r>
            <a:endParaRPr lang="zh-CN" altLang="en-US" dirty="0">
              <a:solidFill>
                <a:srgbClr val="EDB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41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4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86254" y="196955"/>
            <a:ext cx="8373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zh-CN" altLang="en-US" sz="2400" dirty="0"/>
              <a:t>三</a:t>
            </a:r>
            <a:r>
              <a:rPr lang="zh-CN" altLang="en-US" sz="2400" dirty="0" smtClean="0"/>
              <a:t>种不同的</a:t>
            </a:r>
            <a:r>
              <a:rPr lang="en-US" altLang="zh-CN" sz="2400" dirty="0" smtClean="0"/>
              <a:t>type</a:t>
            </a:r>
            <a:r>
              <a:rPr lang="zh-CN" altLang="en-US" sz="2400" dirty="0" smtClean="0"/>
              <a:t>的点，含有一些共同属性和不同的属性</a:t>
            </a:r>
            <a:endParaRPr lang="en-US" altLang="zh-CN" sz="24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-1000428" y="917301"/>
            <a:ext cx="3620860" cy="213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altLang="zh-CN" sz="1200" dirty="0" err="1" smtClean="0">
                <a:solidFill>
                  <a:srgbClr val="EDB200"/>
                </a:solidFill>
              </a:rPr>
              <a:t>int</a:t>
            </a:r>
            <a:endParaRPr lang="en-US" altLang="zh-CN" sz="1200" dirty="0" smtClean="0">
              <a:solidFill>
                <a:srgbClr val="EDB200"/>
              </a:solidFill>
            </a:endParaRPr>
          </a:p>
          <a:p>
            <a:pPr algn="r">
              <a:lnSpc>
                <a:spcPct val="85000"/>
              </a:lnSpc>
            </a:pPr>
            <a:r>
              <a:rPr lang="en-US" altLang="zh-CN" sz="1200" dirty="0" err="1" smtClean="0">
                <a:solidFill>
                  <a:srgbClr val="EDB200"/>
                </a:solidFill>
              </a:rPr>
              <a:t>enum</a:t>
            </a:r>
            <a:endParaRPr lang="en-US" altLang="zh-CN" sz="1200" dirty="0" smtClean="0">
              <a:solidFill>
                <a:srgbClr val="EDB200"/>
              </a:solidFill>
            </a:endParaRPr>
          </a:p>
          <a:p>
            <a:pPr algn="r">
              <a:lnSpc>
                <a:spcPct val="85000"/>
              </a:lnSpc>
            </a:pPr>
            <a:r>
              <a:rPr lang="en-US" altLang="zh-CN" sz="1200" dirty="0" err="1" smtClean="0">
                <a:solidFill>
                  <a:srgbClr val="EDB200"/>
                </a:solidFill>
              </a:rPr>
              <a:t>int</a:t>
            </a:r>
            <a:endParaRPr lang="en-US" altLang="zh-CN" sz="1200" dirty="0" smtClean="0">
              <a:solidFill>
                <a:srgbClr val="EDB200"/>
              </a:solidFill>
            </a:endParaRPr>
          </a:p>
          <a:p>
            <a:pPr algn="r">
              <a:lnSpc>
                <a:spcPct val="85000"/>
              </a:lnSpc>
            </a:pPr>
            <a:r>
              <a:rPr lang="en-US" altLang="zh-CN" sz="1200" dirty="0" smtClean="0">
                <a:solidFill>
                  <a:srgbClr val="EDB200"/>
                </a:solidFill>
              </a:rPr>
              <a:t>string</a:t>
            </a:r>
          </a:p>
          <a:p>
            <a:pPr algn="r">
              <a:lnSpc>
                <a:spcPct val="85000"/>
              </a:lnSpc>
            </a:pPr>
            <a:r>
              <a:rPr lang="en-US" altLang="zh-CN" sz="1200" dirty="0" err="1" smtClean="0">
                <a:solidFill>
                  <a:srgbClr val="EDB200"/>
                </a:solidFill>
              </a:rPr>
              <a:t>int</a:t>
            </a:r>
            <a:endParaRPr lang="en-US" altLang="zh-CN" sz="1200" dirty="0" smtClean="0">
              <a:solidFill>
                <a:srgbClr val="EDB200"/>
              </a:solidFill>
            </a:endParaRPr>
          </a:p>
          <a:p>
            <a:pPr algn="r">
              <a:lnSpc>
                <a:spcPct val="85000"/>
              </a:lnSpc>
            </a:pPr>
            <a:r>
              <a:rPr lang="en-US" altLang="zh-CN" sz="1200" dirty="0" smtClean="0">
                <a:solidFill>
                  <a:srgbClr val="EDB200"/>
                </a:solidFill>
              </a:rPr>
              <a:t>string</a:t>
            </a:r>
          </a:p>
          <a:p>
            <a:pPr algn="r">
              <a:lnSpc>
                <a:spcPct val="85000"/>
              </a:lnSpc>
            </a:pPr>
            <a:r>
              <a:rPr lang="en-US" altLang="zh-CN" sz="1200" dirty="0" err="1" smtClean="0">
                <a:solidFill>
                  <a:srgbClr val="EDB200"/>
                </a:solidFill>
              </a:rPr>
              <a:t>int</a:t>
            </a:r>
            <a:endParaRPr lang="en-US" altLang="zh-CN" sz="1200" dirty="0" smtClean="0">
              <a:solidFill>
                <a:srgbClr val="EDB200"/>
              </a:solidFill>
            </a:endParaRPr>
          </a:p>
          <a:p>
            <a:pPr algn="r">
              <a:lnSpc>
                <a:spcPct val="85000"/>
              </a:lnSpc>
            </a:pPr>
            <a:r>
              <a:rPr lang="en-US" altLang="zh-CN" sz="1200" dirty="0" smtClean="0">
                <a:solidFill>
                  <a:srgbClr val="EDB200"/>
                </a:solidFill>
              </a:rPr>
              <a:t>string</a:t>
            </a:r>
          </a:p>
          <a:p>
            <a:pPr algn="r">
              <a:lnSpc>
                <a:spcPct val="85000"/>
              </a:lnSpc>
            </a:pPr>
            <a:r>
              <a:rPr lang="en-US" altLang="zh-CN" sz="1200" dirty="0" smtClean="0">
                <a:solidFill>
                  <a:srgbClr val="EDB200"/>
                </a:solidFill>
              </a:rPr>
              <a:t>string</a:t>
            </a:r>
          </a:p>
          <a:p>
            <a:pPr algn="r">
              <a:lnSpc>
                <a:spcPct val="85000"/>
              </a:lnSpc>
            </a:pPr>
            <a:r>
              <a:rPr lang="en-US" altLang="zh-CN" sz="1200" dirty="0" smtClean="0">
                <a:solidFill>
                  <a:srgbClr val="EDB200"/>
                </a:solidFill>
              </a:rPr>
              <a:t>(byte A,</a:t>
            </a:r>
            <a:r>
              <a:rPr lang="en-US" altLang="zh-CN" sz="1200" dirty="0">
                <a:solidFill>
                  <a:srgbClr val="EDB200"/>
                </a:solidFill>
              </a:rPr>
              <a:t> byte </a:t>
            </a:r>
            <a:r>
              <a:rPr lang="en-US" altLang="zh-CN" sz="1200" dirty="0" smtClean="0">
                <a:solidFill>
                  <a:srgbClr val="EDB200"/>
                </a:solidFill>
              </a:rPr>
              <a:t> R, </a:t>
            </a:r>
            <a:r>
              <a:rPr lang="en-US" altLang="zh-CN" sz="1200" dirty="0">
                <a:solidFill>
                  <a:srgbClr val="EDB200"/>
                </a:solidFill>
              </a:rPr>
              <a:t>byte </a:t>
            </a:r>
            <a:r>
              <a:rPr lang="en-US" altLang="zh-CN" sz="1200" dirty="0" smtClean="0">
                <a:solidFill>
                  <a:srgbClr val="EDB200"/>
                </a:solidFill>
              </a:rPr>
              <a:t>G, </a:t>
            </a:r>
            <a:r>
              <a:rPr lang="en-US" altLang="zh-CN" sz="1200" dirty="0">
                <a:solidFill>
                  <a:srgbClr val="EDB200"/>
                </a:solidFill>
              </a:rPr>
              <a:t>byte </a:t>
            </a:r>
            <a:r>
              <a:rPr lang="en-US" altLang="zh-CN" sz="1200" dirty="0" smtClean="0">
                <a:solidFill>
                  <a:srgbClr val="EDB200"/>
                </a:solidFill>
              </a:rPr>
              <a:t>B)</a:t>
            </a:r>
          </a:p>
          <a:p>
            <a:pPr algn="r">
              <a:lnSpc>
                <a:spcPct val="85000"/>
              </a:lnSpc>
            </a:pPr>
            <a:r>
              <a:rPr lang="en-US" altLang="zh-CN" sz="1200" dirty="0" smtClean="0">
                <a:solidFill>
                  <a:srgbClr val="EDB200"/>
                </a:solidFill>
              </a:rPr>
              <a:t>string</a:t>
            </a:r>
          </a:p>
          <a:p>
            <a:pPr algn="r">
              <a:lnSpc>
                <a:spcPct val="85000"/>
              </a:lnSpc>
            </a:pPr>
            <a:r>
              <a:rPr lang="en-US" altLang="zh-CN" sz="1200" dirty="0" smtClean="0">
                <a:solidFill>
                  <a:srgbClr val="EDB200"/>
                </a:solidFill>
              </a:rPr>
              <a:t>(double x, double y) </a:t>
            </a:r>
          </a:p>
          <a:p>
            <a:pPr algn="r">
              <a:lnSpc>
                <a:spcPct val="85000"/>
              </a:lnSpc>
            </a:pPr>
            <a:endParaRPr lang="zh-CN" altLang="en-US" sz="1200" dirty="0">
              <a:solidFill>
                <a:srgbClr val="EDB20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188" y="944424"/>
            <a:ext cx="5081204" cy="19207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208" y="3039306"/>
            <a:ext cx="6277904" cy="14840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-1599990" y="2983608"/>
            <a:ext cx="3620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zh-CN" sz="1200" dirty="0" err="1" smtClean="0">
                <a:solidFill>
                  <a:srgbClr val="EDB200"/>
                </a:solidFill>
              </a:rPr>
              <a:t>int</a:t>
            </a:r>
            <a:endParaRPr lang="en-US" altLang="zh-CN" sz="1200" dirty="0" smtClean="0">
              <a:solidFill>
                <a:srgbClr val="EDB200"/>
              </a:solidFill>
            </a:endParaRPr>
          </a:p>
          <a:p>
            <a:pPr algn="r">
              <a:lnSpc>
                <a:spcPct val="90000"/>
              </a:lnSpc>
            </a:pPr>
            <a:r>
              <a:rPr lang="en-US" altLang="zh-CN" sz="1200" dirty="0" err="1" smtClean="0">
                <a:solidFill>
                  <a:srgbClr val="EDB200"/>
                </a:solidFill>
              </a:rPr>
              <a:t>enum</a:t>
            </a:r>
            <a:endParaRPr lang="en-US" altLang="zh-CN" sz="1200" dirty="0" smtClean="0">
              <a:solidFill>
                <a:srgbClr val="EDB200"/>
              </a:solidFill>
            </a:endParaRPr>
          </a:p>
          <a:p>
            <a:pPr algn="r">
              <a:lnSpc>
                <a:spcPct val="90000"/>
              </a:lnSpc>
            </a:pPr>
            <a:r>
              <a:rPr lang="en-US" altLang="zh-CN" sz="1200" dirty="0" err="1" smtClean="0">
                <a:solidFill>
                  <a:srgbClr val="EDB200"/>
                </a:solidFill>
              </a:rPr>
              <a:t>int</a:t>
            </a:r>
            <a:endParaRPr lang="en-US" altLang="zh-CN" sz="1200" dirty="0" smtClean="0">
              <a:solidFill>
                <a:srgbClr val="EDB200"/>
              </a:solidFill>
            </a:endParaRPr>
          </a:p>
          <a:p>
            <a:pPr algn="r">
              <a:lnSpc>
                <a:spcPct val="90000"/>
              </a:lnSpc>
            </a:pPr>
            <a:r>
              <a:rPr lang="en-US" altLang="zh-CN" sz="1200" dirty="0" smtClean="0">
                <a:solidFill>
                  <a:srgbClr val="EDB200"/>
                </a:solidFill>
              </a:rPr>
              <a:t>string</a:t>
            </a:r>
          </a:p>
          <a:p>
            <a:pPr algn="r">
              <a:lnSpc>
                <a:spcPct val="90000"/>
              </a:lnSpc>
            </a:pPr>
            <a:r>
              <a:rPr lang="en-US" altLang="zh-CN" sz="1200" dirty="0" smtClean="0">
                <a:solidFill>
                  <a:srgbClr val="EDB200"/>
                </a:solidFill>
              </a:rPr>
              <a:t>string</a:t>
            </a:r>
          </a:p>
          <a:p>
            <a:pPr algn="r">
              <a:lnSpc>
                <a:spcPct val="90000"/>
              </a:lnSpc>
            </a:pPr>
            <a:r>
              <a:rPr lang="en-US" altLang="zh-CN" sz="1200" dirty="0" smtClean="0">
                <a:solidFill>
                  <a:srgbClr val="EDB200"/>
                </a:solidFill>
              </a:rPr>
              <a:t>string</a:t>
            </a:r>
          </a:p>
          <a:p>
            <a:pPr algn="r">
              <a:lnSpc>
                <a:spcPct val="90000"/>
              </a:lnSpc>
            </a:pPr>
            <a:r>
              <a:rPr lang="en-US" altLang="zh-CN" sz="1200" dirty="0" smtClean="0">
                <a:solidFill>
                  <a:srgbClr val="EDB200"/>
                </a:solidFill>
              </a:rPr>
              <a:t>(byte A,</a:t>
            </a:r>
            <a:r>
              <a:rPr lang="en-US" altLang="zh-CN" sz="1200" dirty="0">
                <a:solidFill>
                  <a:srgbClr val="EDB200"/>
                </a:solidFill>
              </a:rPr>
              <a:t> byte </a:t>
            </a:r>
            <a:r>
              <a:rPr lang="en-US" altLang="zh-CN" sz="1200" dirty="0" smtClean="0">
                <a:solidFill>
                  <a:srgbClr val="EDB200"/>
                </a:solidFill>
              </a:rPr>
              <a:t> R, </a:t>
            </a:r>
            <a:r>
              <a:rPr lang="en-US" altLang="zh-CN" sz="1200" dirty="0">
                <a:solidFill>
                  <a:srgbClr val="EDB200"/>
                </a:solidFill>
              </a:rPr>
              <a:t>byte </a:t>
            </a:r>
            <a:r>
              <a:rPr lang="en-US" altLang="zh-CN" sz="1200" dirty="0" smtClean="0">
                <a:solidFill>
                  <a:srgbClr val="EDB200"/>
                </a:solidFill>
              </a:rPr>
              <a:t>G, </a:t>
            </a:r>
            <a:r>
              <a:rPr lang="en-US" altLang="zh-CN" sz="1200" dirty="0">
                <a:solidFill>
                  <a:srgbClr val="EDB200"/>
                </a:solidFill>
              </a:rPr>
              <a:t>byte </a:t>
            </a:r>
            <a:r>
              <a:rPr lang="en-US" altLang="zh-CN" sz="1200" dirty="0" smtClean="0">
                <a:solidFill>
                  <a:srgbClr val="EDB200"/>
                </a:solidFill>
              </a:rPr>
              <a:t>B)</a:t>
            </a:r>
          </a:p>
          <a:p>
            <a:pPr algn="r">
              <a:lnSpc>
                <a:spcPct val="90000"/>
              </a:lnSpc>
            </a:pPr>
            <a:r>
              <a:rPr lang="en-US" altLang="zh-CN" sz="1200" dirty="0" smtClean="0">
                <a:solidFill>
                  <a:srgbClr val="EDB200"/>
                </a:solidFill>
              </a:rPr>
              <a:t>string</a:t>
            </a:r>
          </a:p>
          <a:p>
            <a:pPr algn="r">
              <a:lnSpc>
                <a:spcPct val="90000"/>
              </a:lnSpc>
            </a:pPr>
            <a:r>
              <a:rPr lang="en-US" altLang="zh-CN" sz="1200" dirty="0" smtClean="0">
                <a:solidFill>
                  <a:srgbClr val="EDB200"/>
                </a:solidFill>
              </a:rPr>
              <a:t>(double x, double y) </a:t>
            </a:r>
          </a:p>
          <a:p>
            <a:pPr algn="r">
              <a:lnSpc>
                <a:spcPct val="90000"/>
              </a:lnSpc>
            </a:pPr>
            <a:endParaRPr lang="zh-CN" altLang="en-US" sz="1200" dirty="0">
              <a:solidFill>
                <a:srgbClr val="EDB2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66272" y="2964761"/>
            <a:ext cx="1613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EDB200"/>
                </a:solidFill>
              </a:rPr>
              <a:t>Conference</a:t>
            </a:r>
            <a:endParaRPr lang="zh-CN" altLang="en-US" sz="2400" dirty="0">
              <a:solidFill>
                <a:srgbClr val="EDB2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89839" y="864977"/>
            <a:ext cx="907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EDB200"/>
                </a:solidFill>
              </a:rPr>
              <a:t>Paper</a:t>
            </a:r>
            <a:endParaRPr lang="zh-CN" altLang="en-US" sz="2400" dirty="0">
              <a:solidFill>
                <a:srgbClr val="EDB200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984" y="4712220"/>
            <a:ext cx="2867025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5459231" y="4624367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EDB200"/>
                </a:solidFill>
              </a:rPr>
              <a:t>Author</a:t>
            </a:r>
            <a:endParaRPr lang="zh-CN" altLang="en-US" sz="2400" dirty="0">
              <a:solidFill>
                <a:srgbClr val="EDB2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99" y="4649874"/>
            <a:ext cx="36208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altLang="zh-CN" sz="1200" dirty="0" err="1" smtClean="0">
                <a:solidFill>
                  <a:srgbClr val="EDB200"/>
                </a:solidFill>
              </a:rPr>
              <a:t>int</a:t>
            </a:r>
            <a:endParaRPr lang="en-US" altLang="zh-CN" sz="1200" dirty="0" smtClean="0">
              <a:solidFill>
                <a:srgbClr val="EDB200"/>
              </a:solidFill>
            </a:endParaRPr>
          </a:p>
          <a:p>
            <a:pPr algn="r">
              <a:lnSpc>
                <a:spcPct val="95000"/>
              </a:lnSpc>
            </a:pPr>
            <a:r>
              <a:rPr lang="en-US" altLang="zh-CN" sz="1200" dirty="0" err="1" smtClean="0">
                <a:solidFill>
                  <a:srgbClr val="EDB200"/>
                </a:solidFill>
              </a:rPr>
              <a:t>enum</a:t>
            </a:r>
            <a:endParaRPr lang="en-US" altLang="zh-CN" sz="1200" dirty="0" smtClean="0">
              <a:solidFill>
                <a:srgbClr val="EDB200"/>
              </a:solidFill>
            </a:endParaRPr>
          </a:p>
          <a:p>
            <a:pPr algn="r">
              <a:lnSpc>
                <a:spcPct val="95000"/>
              </a:lnSpc>
            </a:pPr>
            <a:r>
              <a:rPr lang="en-US" altLang="zh-CN" sz="1200" dirty="0" err="1" smtClean="0">
                <a:solidFill>
                  <a:srgbClr val="EDB200"/>
                </a:solidFill>
              </a:rPr>
              <a:t>int</a:t>
            </a:r>
            <a:endParaRPr lang="en-US" altLang="zh-CN" sz="1200" dirty="0" smtClean="0">
              <a:solidFill>
                <a:srgbClr val="EDB200"/>
              </a:solidFill>
            </a:endParaRPr>
          </a:p>
          <a:p>
            <a:pPr algn="r">
              <a:lnSpc>
                <a:spcPct val="95000"/>
              </a:lnSpc>
            </a:pPr>
            <a:r>
              <a:rPr lang="en-US" altLang="zh-CN" sz="1200" dirty="0" smtClean="0">
                <a:solidFill>
                  <a:srgbClr val="EDB200"/>
                </a:solidFill>
              </a:rPr>
              <a:t>string</a:t>
            </a:r>
          </a:p>
          <a:p>
            <a:pPr algn="r">
              <a:lnSpc>
                <a:spcPct val="95000"/>
              </a:lnSpc>
            </a:pPr>
            <a:r>
              <a:rPr lang="en-US" altLang="zh-CN" sz="1200" dirty="0" smtClean="0">
                <a:solidFill>
                  <a:srgbClr val="EDB200"/>
                </a:solidFill>
              </a:rPr>
              <a:t>string</a:t>
            </a:r>
          </a:p>
          <a:p>
            <a:pPr algn="r">
              <a:lnSpc>
                <a:spcPct val="95000"/>
              </a:lnSpc>
            </a:pPr>
            <a:r>
              <a:rPr lang="en-US" altLang="zh-CN" sz="1200" dirty="0" smtClean="0">
                <a:solidFill>
                  <a:srgbClr val="EDB200"/>
                </a:solidFill>
              </a:rPr>
              <a:t>string</a:t>
            </a:r>
          </a:p>
          <a:p>
            <a:pPr algn="r">
              <a:lnSpc>
                <a:spcPct val="95000"/>
              </a:lnSpc>
            </a:pPr>
            <a:r>
              <a:rPr lang="en-US" altLang="zh-CN" sz="1200" dirty="0" smtClean="0">
                <a:solidFill>
                  <a:srgbClr val="EDB200"/>
                </a:solidFill>
              </a:rPr>
              <a:t>(byte A,</a:t>
            </a:r>
            <a:r>
              <a:rPr lang="en-US" altLang="zh-CN" sz="1200" dirty="0">
                <a:solidFill>
                  <a:srgbClr val="EDB200"/>
                </a:solidFill>
              </a:rPr>
              <a:t> byte </a:t>
            </a:r>
            <a:r>
              <a:rPr lang="en-US" altLang="zh-CN" sz="1200" dirty="0" smtClean="0">
                <a:solidFill>
                  <a:srgbClr val="EDB200"/>
                </a:solidFill>
              </a:rPr>
              <a:t> R, </a:t>
            </a:r>
            <a:r>
              <a:rPr lang="en-US" altLang="zh-CN" sz="1200" dirty="0">
                <a:solidFill>
                  <a:srgbClr val="EDB200"/>
                </a:solidFill>
              </a:rPr>
              <a:t>byte </a:t>
            </a:r>
            <a:r>
              <a:rPr lang="en-US" altLang="zh-CN" sz="1200" dirty="0" smtClean="0">
                <a:solidFill>
                  <a:srgbClr val="EDB200"/>
                </a:solidFill>
              </a:rPr>
              <a:t>G, </a:t>
            </a:r>
            <a:r>
              <a:rPr lang="en-US" altLang="zh-CN" sz="1200" dirty="0">
                <a:solidFill>
                  <a:srgbClr val="EDB200"/>
                </a:solidFill>
              </a:rPr>
              <a:t>byte </a:t>
            </a:r>
            <a:r>
              <a:rPr lang="en-US" altLang="zh-CN" sz="1200" dirty="0" smtClean="0">
                <a:solidFill>
                  <a:srgbClr val="EDB200"/>
                </a:solidFill>
              </a:rPr>
              <a:t>B)</a:t>
            </a:r>
          </a:p>
          <a:p>
            <a:pPr algn="r">
              <a:lnSpc>
                <a:spcPct val="95000"/>
              </a:lnSpc>
            </a:pPr>
            <a:r>
              <a:rPr lang="en-US" altLang="zh-CN" sz="1200" dirty="0" smtClean="0">
                <a:solidFill>
                  <a:srgbClr val="EDB200"/>
                </a:solidFill>
              </a:rPr>
              <a:t>string</a:t>
            </a:r>
          </a:p>
          <a:p>
            <a:pPr algn="r">
              <a:lnSpc>
                <a:spcPct val="95000"/>
              </a:lnSpc>
            </a:pPr>
            <a:r>
              <a:rPr lang="en-US" altLang="zh-CN" sz="1200" dirty="0" smtClean="0">
                <a:solidFill>
                  <a:srgbClr val="EDB200"/>
                </a:solidFill>
              </a:rPr>
              <a:t>(double x, double y) </a:t>
            </a:r>
          </a:p>
          <a:p>
            <a:pPr algn="r">
              <a:lnSpc>
                <a:spcPct val="95000"/>
              </a:lnSpc>
            </a:pPr>
            <a:endParaRPr lang="zh-CN" altLang="en-US" sz="1200" dirty="0">
              <a:solidFill>
                <a:srgbClr val="EDB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50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TopicGraph</a:t>
            </a:r>
            <a:r>
              <a:rPr lang="zh-CN" altLang="en-US" dirty="0"/>
              <a:t>格式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包</a:t>
            </a:r>
            <a:r>
              <a:rPr lang="zh-CN" altLang="en-US" dirty="0" smtClean="0"/>
              <a:t>含三个</a:t>
            </a:r>
            <a:r>
              <a:rPr lang="zh-CN" altLang="en-US" dirty="0"/>
              <a:t>文</a:t>
            </a:r>
            <a:r>
              <a:rPr lang="zh-CN" altLang="en-US" dirty="0" smtClean="0"/>
              <a:t>件：</a:t>
            </a:r>
            <a:r>
              <a:rPr lang="en-US" altLang="zh-CN" dirty="0" smtClean="0"/>
              <a:t>Nodes.txt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Edges.txt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DocumentContent.txt</a:t>
            </a:r>
          </a:p>
          <a:p>
            <a:r>
              <a:rPr lang="en-US" altLang="zh-CN" dirty="0"/>
              <a:t>Edges.txt</a:t>
            </a:r>
            <a:r>
              <a:rPr lang="zh-CN" altLang="en-US" dirty="0"/>
              <a:t>记录了边的所有信</a:t>
            </a:r>
            <a:r>
              <a:rPr lang="zh-CN" altLang="en-US" dirty="0" smtClean="0"/>
              <a:t>息</a:t>
            </a:r>
            <a:endParaRPr lang="en-US" altLang="zh-CN" dirty="0" smtClean="0"/>
          </a:p>
          <a:p>
            <a:pPr lvl="1"/>
            <a:r>
              <a:rPr lang="zh-CN" altLang="en-US" dirty="0"/>
              <a:t>每一行代表一</a:t>
            </a:r>
            <a:r>
              <a:rPr lang="zh-CN" altLang="en-US" dirty="0" smtClean="0"/>
              <a:t>条</a:t>
            </a:r>
            <a:r>
              <a:rPr lang="zh-CN" altLang="en-US" b="1" u="sng" dirty="0"/>
              <a:t>无</a:t>
            </a:r>
            <a:r>
              <a:rPr lang="zh-CN" altLang="en-US" b="1" u="sng" dirty="0" smtClean="0"/>
              <a:t>向</a:t>
            </a:r>
            <a:r>
              <a:rPr lang="zh-CN" altLang="en-US" dirty="0"/>
              <a:t>边</a:t>
            </a:r>
            <a:endParaRPr lang="en-US" altLang="zh-CN" dirty="0"/>
          </a:p>
          <a:p>
            <a:pPr lvl="1"/>
            <a:r>
              <a:rPr lang="zh-CN" altLang="en-US" dirty="0" smtClean="0"/>
              <a:t>前两个数字代表边对应的两个点的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，最后一个数字代表边的权重</a:t>
            </a:r>
            <a:endParaRPr lang="en-US" altLang="zh-CN" dirty="0" smtClean="0"/>
          </a:p>
          <a:p>
            <a:r>
              <a:rPr lang="en-US" altLang="zh-CN" dirty="0" smtClean="0"/>
              <a:t>Nodes.txt</a:t>
            </a:r>
            <a:r>
              <a:rPr lang="zh-CN" altLang="en-US" dirty="0"/>
              <a:t>记录</a:t>
            </a:r>
            <a:r>
              <a:rPr lang="zh-CN" altLang="en-US" dirty="0" smtClean="0"/>
              <a:t>了点的</a:t>
            </a:r>
            <a:r>
              <a:rPr lang="zh-CN" altLang="en-US" dirty="0"/>
              <a:t>所有信息</a:t>
            </a:r>
            <a:endParaRPr lang="en-US" altLang="zh-CN" dirty="0"/>
          </a:p>
          <a:p>
            <a:pPr lvl="1"/>
            <a:r>
              <a:rPr lang="zh-CN" altLang="en-US" dirty="0" smtClean="0"/>
              <a:t>每个点有两个属性，为</a:t>
            </a:r>
            <a:r>
              <a:rPr lang="en-US" altLang="zh-CN" dirty="0" err="1" smtClean="0"/>
              <a:t>topicWords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topicDocuments</a:t>
            </a:r>
            <a:r>
              <a:rPr lang="zh-CN" altLang="en-US" dirty="0" smtClean="0"/>
              <a:t>，分别代表这个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对应的词，以及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对应的文档</a:t>
            </a:r>
            <a:r>
              <a:rPr lang="en-US" altLang="zh-CN" dirty="0" smtClean="0"/>
              <a:t>ID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5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517" y="1438371"/>
            <a:ext cx="1543050" cy="1685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5542743"/>
            <a:ext cx="67913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6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TopicGraph</a:t>
            </a:r>
            <a:r>
              <a:rPr lang="zh-CN" altLang="en-US" dirty="0"/>
              <a:t>格式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DocumentContent.txt</a:t>
            </a:r>
            <a:r>
              <a:rPr lang="zh-CN" altLang="en-US" dirty="0" smtClean="0"/>
              <a:t>记</a:t>
            </a:r>
            <a:r>
              <a:rPr lang="zh-CN" altLang="en-US" dirty="0"/>
              <a:t>录</a:t>
            </a:r>
            <a:r>
              <a:rPr lang="zh-CN" altLang="en-US" dirty="0" smtClean="0"/>
              <a:t>了具体的文档内容</a:t>
            </a:r>
            <a:endParaRPr lang="en-US" altLang="zh-CN" dirty="0"/>
          </a:p>
          <a:p>
            <a:pPr lvl="1"/>
            <a:r>
              <a:rPr lang="zh-CN" altLang="en-US" dirty="0" smtClean="0"/>
              <a:t>每一段是一个</a:t>
            </a:r>
            <a:r>
              <a:rPr lang="en-US" altLang="zh-CN" dirty="0" smtClean="0"/>
              <a:t>document</a:t>
            </a:r>
          </a:p>
          <a:p>
            <a:pPr lvl="1"/>
            <a:r>
              <a:rPr lang="zh-CN" altLang="en-US" dirty="0" smtClean="0"/>
              <a:t>每一段第一、二、三行分别是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、标题、正文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pitchFamily="2" charset="-122"/>
              </a:rPr>
              <a:pPr eaLnBrk="1" hangingPunct="1"/>
              <a:t>6</a:t>
            </a:fld>
            <a:endParaRPr lang="en-US" altLang="zh-CN" sz="1400" dirty="0">
              <a:latin typeface="Calibri (正文)"/>
              <a:ea typeface="宋体" panose="02010600030101010101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59" y="3183295"/>
            <a:ext cx="7851791" cy="27721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39144" y="2972393"/>
            <a:ext cx="2360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EDB200"/>
                </a:solidFill>
              </a:rPr>
              <a:t>DocumentID</a:t>
            </a:r>
            <a:r>
              <a:rPr lang="en-US" altLang="zh-CN" dirty="0" smtClean="0">
                <a:solidFill>
                  <a:srgbClr val="EDB200"/>
                </a:solidFill>
              </a:rPr>
              <a:t> </a:t>
            </a:r>
            <a:r>
              <a:rPr lang="zh-CN" altLang="en-US" dirty="0" smtClean="0">
                <a:solidFill>
                  <a:srgbClr val="EDB200"/>
                </a:solidFill>
              </a:rPr>
              <a:t>（</a:t>
            </a:r>
            <a:r>
              <a:rPr lang="en-US" altLang="zh-CN" dirty="0" err="1" smtClean="0">
                <a:solidFill>
                  <a:srgbClr val="EDB200"/>
                </a:solidFill>
              </a:rPr>
              <a:t>int</a:t>
            </a:r>
            <a:r>
              <a:rPr lang="zh-CN" altLang="en-US" dirty="0" smtClean="0">
                <a:solidFill>
                  <a:srgbClr val="EDB200"/>
                </a:solidFill>
              </a:rPr>
              <a:t>型）</a:t>
            </a:r>
            <a:endParaRPr lang="zh-CN" altLang="en-US" dirty="0">
              <a:solidFill>
                <a:srgbClr val="EDB200"/>
              </a:solidFill>
            </a:endParaRPr>
          </a:p>
        </p:txBody>
      </p:sp>
      <p:cxnSp>
        <p:nvCxnSpPr>
          <p:cNvPr id="8" name="Straight Connector 7"/>
          <p:cNvCxnSpPr>
            <a:endCxn id="7" idx="1"/>
          </p:cNvCxnSpPr>
          <p:nvPr/>
        </p:nvCxnSpPr>
        <p:spPr>
          <a:xfrm flipV="1">
            <a:off x="1112884" y="3157059"/>
            <a:ext cx="1826260" cy="92334"/>
          </a:xfrm>
          <a:prstGeom prst="line">
            <a:avLst/>
          </a:prstGeom>
          <a:ln w="19050"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904223" y="3295558"/>
            <a:ext cx="1826260" cy="92334"/>
          </a:xfrm>
          <a:prstGeom prst="line">
            <a:avLst/>
          </a:prstGeom>
          <a:ln w="19050"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30483" y="31143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EDB200"/>
                </a:solidFill>
              </a:rPr>
              <a:t>标题</a:t>
            </a:r>
            <a:endParaRPr lang="zh-CN" altLang="en-US" dirty="0">
              <a:solidFill>
                <a:srgbClr val="EDB200"/>
              </a:solidFill>
            </a:endParaRPr>
          </a:p>
        </p:txBody>
      </p:sp>
      <p:cxnSp>
        <p:nvCxnSpPr>
          <p:cNvPr id="11" name="Straight Connector 10"/>
          <p:cNvCxnSpPr>
            <a:endCxn id="12" idx="1"/>
          </p:cNvCxnSpPr>
          <p:nvPr/>
        </p:nvCxnSpPr>
        <p:spPr>
          <a:xfrm>
            <a:off x="5146709" y="3612069"/>
            <a:ext cx="1765950" cy="168591"/>
          </a:xfrm>
          <a:prstGeom prst="line">
            <a:avLst/>
          </a:prstGeom>
          <a:ln w="19050"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12659" y="35959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EDB200"/>
                </a:solidFill>
              </a:rPr>
              <a:t>正文</a:t>
            </a:r>
            <a:endParaRPr lang="zh-CN" altLang="en-US" dirty="0">
              <a:solidFill>
                <a:srgbClr val="EDB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80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singhua-shixia.pptx" id="{93E609AC-7304-4463-BF24-DF7E178E8C51}" vid="{336153B0-8CA0-47AB-8FAA-45DA1BCC0C1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tsinghua-new</Template>
  <TotalTime>4398</TotalTime>
  <Words>394</Words>
  <Application>Microsoft Office PowerPoint</Application>
  <PresentationFormat>全屏显示(4:3)</PresentationFormat>
  <Paragraphs>72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Calibri (正文)</vt:lpstr>
      <vt:lpstr>方正姚体</vt:lpstr>
      <vt:lpstr>宋体</vt:lpstr>
      <vt:lpstr>Arial</vt:lpstr>
      <vt:lpstr>Calibri</vt:lpstr>
      <vt:lpstr>Calibri Light</vt:lpstr>
      <vt:lpstr>Courier New</vt:lpstr>
      <vt:lpstr>Office 主题</vt:lpstr>
      <vt:lpstr>PaperConferenceAuthorGraph格式</vt:lpstr>
      <vt:lpstr>PaperConferenceAuthorGraph格式</vt:lpstr>
      <vt:lpstr>PaperConferenceAuthorGraph格式</vt:lpstr>
      <vt:lpstr>PowerPoint 演示文稿</vt:lpstr>
      <vt:lpstr>TopicGraph格式</vt:lpstr>
      <vt:lpstr>TopicGraph格式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Shixia Liu</dc:creator>
  <cp:lastModifiedBy>Zhaoyang Li</cp:lastModifiedBy>
  <cp:revision>352</cp:revision>
  <dcterms:created xsi:type="dcterms:W3CDTF">2015-06-05T09:26:12Z</dcterms:created>
  <dcterms:modified xsi:type="dcterms:W3CDTF">2015-08-10T07:12:33Z</dcterms:modified>
</cp:coreProperties>
</file>