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16" roundtripDataSignature="AMtx7mghdmAmfPz1vY1mGAkBhgFZfQ9VK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6"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 name="Shape 51"/>
        <p:cNvGrpSpPr/>
        <p:nvPr/>
      </p:nvGrpSpPr>
      <p:grpSpPr>
        <a:xfrm>
          <a:off x="0" y="0"/>
          <a:ext cx="0" cy="0"/>
          <a:chOff x="0" y="0"/>
          <a:chExt cx="0" cy="0"/>
        </a:xfrm>
      </p:grpSpPr>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3" name="Google Shape;53;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5" name="Google Shape;125;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0" name="Google Shape;60;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7" name="Google Shape;67;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75" name="Google Shape;75;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3" name="Google Shape;83;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1" name="Google Shape;91;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9" name="Google Shape;99;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8" name="Google Shape;108;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7" name="Google Shape;117;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p:cSld name="Diapositiva de título">
    <p:spTree>
      <p:nvGrpSpPr>
        <p:cNvPr id="11" name="Shape 11"/>
        <p:cNvGrpSpPr/>
        <p:nvPr/>
      </p:nvGrpSpPr>
      <p:grpSpPr>
        <a:xfrm>
          <a:off x="0" y="0"/>
          <a:ext cx="0" cy="0"/>
          <a:chOff x="0" y="0"/>
          <a:chExt cx="0" cy="0"/>
        </a:xfrm>
      </p:grpSpPr>
      <p:pic>
        <p:nvPicPr>
          <p:cNvPr descr="portada-gobierno.png" id="12" name="Google Shape;12;p17"/>
          <p:cNvPicPr preferRelativeResize="0"/>
          <p:nvPr/>
        </p:nvPicPr>
        <p:blipFill rotWithShape="1">
          <a:blip r:embed="rId2">
            <a:alphaModFix/>
          </a:blip>
          <a:srcRect b="0" l="0" r="0" t="0"/>
          <a:stretch/>
        </p:blipFill>
        <p:spPr>
          <a:xfrm>
            <a:off x="0" y="0"/>
            <a:ext cx="9144000" cy="51435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39" name="Shape 39"/>
        <p:cNvGrpSpPr/>
        <p:nvPr/>
      </p:nvGrpSpPr>
      <p:grpSpPr>
        <a:xfrm>
          <a:off x="0" y="0"/>
          <a:ext cx="0" cy="0"/>
          <a:chOff x="0" y="0"/>
          <a:chExt cx="0" cy="0"/>
        </a:xfrm>
      </p:grpSpPr>
      <p:sp>
        <p:nvSpPr>
          <p:cNvPr id="40" name="Google Shape;40;p26"/>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26"/>
          <p:cNvSpPr txBox="1"/>
          <p:nvPr>
            <p:ph idx="1" type="body"/>
          </p:nvPr>
        </p:nvSpPr>
        <p:spPr>
          <a:xfrm rot="5400000">
            <a:off x="2874764" y="-1217413"/>
            <a:ext cx="3394472" cy="82296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42" name="Google Shape;42;p26"/>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26"/>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26"/>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45" name="Shape 45"/>
        <p:cNvGrpSpPr/>
        <p:nvPr/>
      </p:nvGrpSpPr>
      <p:grpSpPr>
        <a:xfrm>
          <a:off x="0" y="0"/>
          <a:ext cx="0" cy="0"/>
          <a:chOff x="0" y="0"/>
          <a:chExt cx="0" cy="0"/>
        </a:xfrm>
      </p:grpSpPr>
      <p:sp>
        <p:nvSpPr>
          <p:cNvPr id="46" name="Google Shape;46;p27"/>
          <p:cNvSpPr txBox="1"/>
          <p:nvPr>
            <p:ph type="title"/>
          </p:nvPr>
        </p:nvSpPr>
        <p:spPr>
          <a:xfrm rot="5400000">
            <a:off x="5463778" y="1371601"/>
            <a:ext cx="4388644" cy="20574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27"/>
          <p:cNvSpPr txBox="1"/>
          <p:nvPr>
            <p:ph idx="1" type="body"/>
          </p:nvPr>
        </p:nvSpPr>
        <p:spPr>
          <a:xfrm rot="5400000">
            <a:off x="1272778" y="-609599"/>
            <a:ext cx="4388644" cy="60198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48" name="Google Shape;48;p27"/>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27"/>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27"/>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p:cSld name="Dos objetos">
    <p:spTree>
      <p:nvGrpSpPr>
        <p:cNvPr id="13" name="Shape 13"/>
        <p:cNvGrpSpPr/>
        <p:nvPr/>
      </p:nvGrpSpPr>
      <p:grpSpPr>
        <a:xfrm>
          <a:off x="0" y="0"/>
          <a:ext cx="0" cy="0"/>
          <a:chOff x="0" y="0"/>
          <a:chExt cx="0" cy="0"/>
        </a:xfrm>
      </p:grpSpPr>
      <p:pic>
        <p:nvPicPr>
          <p:cNvPr descr="interna+textura.png" id="14" name="Google Shape;14;p20"/>
          <p:cNvPicPr preferRelativeResize="0"/>
          <p:nvPr/>
        </p:nvPicPr>
        <p:blipFill rotWithShape="1">
          <a:blip r:embed="rId2">
            <a:alphaModFix/>
          </a:blip>
          <a:srcRect b="0" l="0" r="0" t="0"/>
          <a:stretch/>
        </p:blipFill>
        <p:spPr>
          <a:xfrm>
            <a:off x="0" y="0"/>
            <a:ext cx="9144000" cy="514350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p:cSld name="Encabezado de sección">
    <p:spTree>
      <p:nvGrpSpPr>
        <p:cNvPr id="15" name="Shape 15"/>
        <p:cNvGrpSpPr/>
        <p:nvPr/>
      </p:nvGrpSpPr>
      <p:grpSpPr>
        <a:xfrm>
          <a:off x="0" y="0"/>
          <a:ext cx="0" cy="0"/>
          <a:chOff x="0" y="0"/>
          <a:chExt cx="0" cy="0"/>
        </a:xfrm>
      </p:grpSpPr>
      <p:pic>
        <p:nvPicPr>
          <p:cNvPr descr="interna.png" id="16" name="Google Shape;16;p19"/>
          <p:cNvPicPr preferRelativeResize="0"/>
          <p:nvPr/>
        </p:nvPicPr>
        <p:blipFill rotWithShape="1">
          <a:blip r:embed="rId2">
            <a:alphaModFix/>
          </a:blip>
          <a:srcRect b="0" l="0" r="0" t="0"/>
          <a:stretch/>
        </p:blipFill>
        <p:spPr>
          <a:xfrm>
            <a:off x="0" y="0"/>
            <a:ext cx="9144000" cy="514350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p:cSld name="Comparación">
    <p:spTree>
      <p:nvGrpSpPr>
        <p:cNvPr id="17" name="Shape 17"/>
        <p:cNvGrpSpPr/>
        <p:nvPr/>
      </p:nvGrpSpPr>
      <p:grpSpPr>
        <a:xfrm>
          <a:off x="0" y="0"/>
          <a:ext cx="0" cy="0"/>
          <a:chOff x="0" y="0"/>
          <a:chExt cx="0" cy="0"/>
        </a:xfrm>
      </p:grpSpPr>
      <p:pic>
        <p:nvPicPr>
          <p:cNvPr descr="interna-con-franja.png" id="18" name="Google Shape;18;p21"/>
          <p:cNvPicPr preferRelativeResize="0"/>
          <p:nvPr/>
        </p:nvPicPr>
        <p:blipFill rotWithShape="1">
          <a:blip r:embed="rId2">
            <a:alphaModFix/>
          </a:blip>
          <a:srcRect b="0" l="0" r="0" t="0"/>
          <a:stretch/>
        </p:blipFill>
        <p:spPr>
          <a:xfrm>
            <a:off x="0" y="0"/>
            <a:ext cx="9144000" cy="514350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19" name="Shape 19"/>
        <p:cNvGrpSpPr/>
        <p:nvPr/>
      </p:nvGrpSpPr>
      <p:grpSpPr>
        <a:xfrm>
          <a:off x="0" y="0"/>
          <a:ext cx="0" cy="0"/>
          <a:chOff x="0" y="0"/>
          <a:chExt cx="0" cy="0"/>
        </a:xfrm>
      </p:grpSpPr>
      <p:pic>
        <p:nvPicPr>
          <p:cNvPr descr="cierre.png" id="20" name="Google Shape;20;p23"/>
          <p:cNvPicPr preferRelativeResize="0"/>
          <p:nvPr/>
        </p:nvPicPr>
        <p:blipFill rotWithShape="1">
          <a:blip r:embed="rId2">
            <a:alphaModFix/>
          </a:blip>
          <a:srcRect b="0" l="0" r="0" t="0"/>
          <a:stretch/>
        </p:blipFill>
        <p:spPr>
          <a:xfrm>
            <a:off x="0" y="0"/>
            <a:ext cx="9144000" cy="514350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p:cSld name="Título y objetos">
    <p:spTree>
      <p:nvGrpSpPr>
        <p:cNvPr id="21" name="Shape 21"/>
        <p:cNvGrpSpPr/>
        <p:nvPr/>
      </p:nvGrpSpPr>
      <p:grpSpPr>
        <a:xfrm>
          <a:off x="0" y="0"/>
          <a:ext cx="0" cy="0"/>
          <a:chOff x="0" y="0"/>
          <a:chExt cx="0" cy="0"/>
        </a:xfrm>
      </p:grpSpPr>
      <p:pic>
        <p:nvPicPr>
          <p:cNvPr descr="portada.png" id="22" name="Google Shape;22;p18"/>
          <p:cNvPicPr preferRelativeResize="0"/>
          <p:nvPr/>
        </p:nvPicPr>
        <p:blipFill rotWithShape="1">
          <a:blip r:embed="rId2">
            <a:alphaModFix/>
          </a:blip>
          <a:srcRect b="0" l="0" r="0" t="0"/>
          <a:stretch/>
        </p:blipFill>
        <p:spPr>
          <a:xfrm>
            <a:off x="0" y="0"/>
            <a:ext cx="9144000" cy="514350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ólo el título">
  <p:cSld name="Sólo el título">
    <p:spTree>
      <p:nvGrpSpPr>
        <p:cNvPr id="23" name="Shape 23"/>
        <p:cNvGrpSpPr/>
        <p:nvPr/>
      </p:nvGrpSpPr>
      <p:grpSpPr>
        <a:xfrm>
          <a:off x="0" y="0"/>
          <a:ext cx="0" cy="0"/>
          <a:chOff x="0" y="0"/>
          <a:chExt cx="0" cy="0"/>
        </a:xfrm>
      </p:grpSpPr>
      <p:pic>
        <p:nvPicPr>
          <p:cNvPr descr="interna-naranja.png" id="24" name="Google Shape;24;p22"/>
          <p:cNvPicPr preferRelativeResize="0"/>
          <p:nvPr/>
        </p:nvPicPr>
        <p:blipFill rotWithShape="1">
          <a:blip r:embed="rId2">
            <a:alphaModFix/>
          </a:blip>
          <a:srcRect b="0" l="0" r="0" t="0"/>
          <a:stretch/>
        </p:blipFill>
        <p:spPr>
          <a:xfrm>
            <a:off x="0" y="0"/>
            <a:ext cx="9144000" cy="5143500"/>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25" name="Shape 25"/>
        <p:cNvGrpSpPr/>
        <p:nvPr/>
      </p:nvGrpSpPr>
      <p:grpSpPr>
        <a:xfrm>
          <a:off x="0" y="0"/>
          <a:ext cx="0" cy="0"/>
          <a:chOff x="0" y="0"/>
          <a:chExt cx="0" cy="0"/>
        </a:xfrm>
      </p:grpSpPr>
      <p:sp>
        <p:nvSpPr>
          <p:cNvPr id="26" name="Google Shape;26;p24"/>
          <p:cNvSpPr txBox="1"/>
          <p:nvPr>
            <p:ph type="title"/>
          </p:nvPr>
        </p:nvSpPr>
        <p:spPr>
          <a:xfrm>
            <a:off x="457201" y="204787"/>
            <a:ext cx="3008313" cy="871538"/>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24"/>
          <p:cNvSpPr txBox="1"/>
          <p:nvPr>
            <p:ph idx="1" type="body"/>
          </p:nvPr>
        </p:nvSpPr>
        <p:spPr>
          <a:xfrm>
            <a:off x="3575050" y="204788"/>
            <a:ext cx="5111750" cy="4389835"/>
          </a:xfrm>
          <a:prstGeom prst="rect">
            <a:avLst/>
          </a:prstGeom>
          <a:noFill/>
          <a:ln>
            <a:noFill/>
          </a:ln>
        </p:spPr>
        <p:txBody>
          <a:bodyPr anchorCtr="0" anchor="t" bIns="45700" lIns="91425" spcFirstLastPara="1" rIns="91425" wrap="square" tIns="45700">
            <a:normAutofit/>
          </a:bodyPr>
          <a:lstStyle>
            <a:lvl1pPr indent="-431800" lvl="0" marL="457200" algn="l">
              <a:lnSpc>
                <a:spcPct val="100000"/>
              </a:lnSpc>
              <a:spcBef>
                <a:spcPts val="640"/>
              </a:spcBef>
              <a:spcAft>
                <a:spcPts val="0"/>
              </a:spcAft>
              <a:buClr>
                <a:schemeClr val="dk1"/>
              </a:buClr>
              <a:buSzPts val="3200"/>
              <a:buChar char="•"/>
              <a:defRPr sz="3200"/>
            </a:lvl1pPr>
            <a:lvl2pPr indent="-406400" lvl="1" marL="914400" algn="l">
              <a:lnSpc>
                <a:spcPct val="100000"/>
              </a:lnSpc>
              <a:spcBef>
                <a:spcPts val="560"/>
              </a:spcBef>
              <a:spcAft>
                <a:spcPts val="0"/>
              </a:spcAft>
              <a:buClr>
                <a:schemeClr val="dk1"/>
              </a:buClr>
              <a:buSzPts val="2800"/>
              <a:buChar char="–"/>
              <a:defRPr sz="2800"/>
            </a:lvl2pPr>
            <a:lvl3pPr indent="-381000" lvl="2" marL="1371600" algn="l">
              <a:lnSpc>
                <a:spcPct val="100000"/>
              </a:lnSpc>
              <a:spcBef>
                <a:spcPts val="480"/>
              </a:spcBef>
              <a:spcAft>
                <a:spcPts val="0"/>
              </a:spcAft>
              <a:buClr>
                <a:schemeClr val="dk1"/>
              </a:buClr>
              <a:buSzPts val="2400"/>
              <a:buChar char="•"/>
              <a:defRPr sz="2400"/>
            </a:lvl3pPr>
            <a:lvl4pPr indent="-355600" lvl="3" marL="1828800" algn="l">
              <a:lnSpc>
                <a:spcPct val="100000"/>
              </a:lnSpc>
              <a:spcBef>
                <a:spcPts val="400"/>
              </a:spcBef>
              <a:spcAft>
                <a:spcPts val="0"/>
              </a:spcAft>
              <a:buClr>
                <a:schemeClr val="dk1"/>
              </a:buClr>
              <a:buSzPts val="2000"/>
              <a:buChar char="–"/>
              <a:defRPr sz="2000"/>
            </a:lvl4pPr>
            <a:lvl5pPr indent="-355600" lvl="4" marL="2286000" algn="l">
              <a:lnSpc>
                <a:spcPct val="100000"/>
              </a:lnSpc>
              <a:spcBef>
                <a:spcPts val="400"/>
              </a:spcBef>
              <a:spcAft>
                <a:spcPts val="0"/>
              </a:spcAft>
              <a:buClr>
                <a:schemeClr val="dk1"/>
              </a:buClr>
              <a:buSzPts val="2000"/>
              <a:buChar char="»"/>
              <a:defRPr sz="2000"/>
            </a:lvl5pPr>
            <a:lvl6pPr indent="-355600" lvl="5" marL="2743200" algn="l">
              <a:lnSpc>
                <a:spcPct val="100000"/>
              </a:lnSpc>
              <a:spcBef>
                <a:spcPts val="400"/>
              </a:spcBef>
              <a:spcAft>
                <a:spcPts val="0"/>
              </a:spcAft>
              <a:buClr>
                <a:schemeClr val="dk1"/>
              </a:buClr>
              <a:buSzPts val="2000"/>
              <a:buChar char="•"/>
              <a:defRPr sz="2000"/>
            </a:lvl6pPr>
            <a:lvl7pPr indent="-355600" lvl="6" marL="3200400" algn="l">
              <a:lnSpc>
                <a:spcPct val="100000"/>
              </a:lnSpc>
              <a:spcBef>
                <a:spcPts val="400"/>
              </a:spcBef>
              <a:spcAft>
                <a:spcPts val="0"/>
              </a:spcAft>
              <a:buClr>
                <a:schemeClr val="dk1"/>
              </a:buClr>
              <a:buSzPts val="2000"/>
              <a:buChar char="•"/>
              <a:defRPr sz="2000"/>
            </a:lvl7pPr>
            <a:lvl8pPr indent="-355600" lvl="7" marL="3657600" algn="l">
              <a:lnSpc>
                <a:spcPct val="100000"/>
              </a:lnSpc>
              <a:spcBef>
                <a:spcPts val="400"/>
              </a:spcBef>
              <a:spcAft>
                <a:spcPts val="0"/>
              </a:spcAft>
              <a:buClr>
                <a:schemeClr val="dk1"/>
              </a:buClr>
              <a:buSzPts val="2000"/>
              <a:buChar char="•"/>
              <a:defRPr sz="2000"/>
            </a:lvl8pPr>
            <a:lvl9pPr indent="-355600" lvl="8" marL="4114800" algn="l">
              <a:lnSpc>
                <a:spcPct val="100000"/>
              </a:lnSpc>
              <a:spcBef>
                <a:spcPts val="400"/>
              </a:spcBef>
              <a:spcAft>
                <a:spcPts val="0"/>
              </a:spcAft>
              <a:buClr>
                <a:schemeClr val="dk1"/>
              </a:buClr>
              <a:buSzPts val="2000"/>
              <a:buChar char="•"/>
              <a:defRPr sz="2000"/>
            </a:lvl9pPr>
          </a:lstStyle>
          <a:p/>
        </p:txBody>
      </p:sp>
      <p:sp>
        <p:nvSpPr>
          <p:cNvPr id="28" name="Google Shape;28;p24"/>
          <p:cNvSpPr txBox="1"/>
          <p:nvPr>
            <p:ph idx="2" type="body"/>
          </p:nvPr>
        </p:nvSpPr>
        <p:spPr>
          <a:xfrm>
            <a:off x="457201" y="1076326"/>
            <a:ext cx="3008313" cy="3518297"/>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29" name="Google Shape;29;p24"/>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24"/>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24"/>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32" name="Shape 32"/>
        <p:cNvGrpSpPr/>
        <p:nvPr/>
      </p:nvGrpSpPr>
      <p:grpSpPr>
        <a:xfrm>
          <a:off x="0" y="0"/>
          <a:ext cx="0" cy="0"/>
          <a:chOff x="0" y="0"/>
          <a:chExt cx="0" cy="0"/>
        </a:xfrm>
      </p:grpSpPr>
      <p:sp>
        <p:nvSpPr>
          <p:cNvPr id="33" name="Google Shape;33;p25"/>
          <p:cNvSpPr txBox="1"/>
          <p:nvPr>
            <p:ph type="title"/>
          </p:nvPr>
        </p:nvSpPr>
        <p:spPr>
          <a:xfrm>
            <a:off x="1792288" y="3600450"/>
            <a:ext cx="5486400" cy="425054"/>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25"/>
          <p:cNvSpPr/>
          <p:nvPr>
            <p:ph idx="2" type="pic"/>
          </p:nvPr>
        </p:nvSpPr>
        <p:spPr>
          <a:xfrm>
            <a:off x="1792288" y="459581"/>
            <a:ext cx="5486400" cy="3086100"/>
          </a:xfrm>
          <a:prstGeom prst="rect">
            <a:avLst/>
          </a:prstGeom>
          <a:noFill/>
          <a:ln>
            <a:noFill/>
          </a:ln>
        </p:spPr>
      </p:sp>
      <p:sp>
        <p:nvSpPr>
          <p:cNvPr id="35" name="Google Shape;35;p25"/>
          <p:cNvSpPr txBox="1"/>
          <p:nvPr>
            <p:ph idx="1" type="body"/>
          </p:nvPr>
        </p:nvSpPr>
        <p:spPr>
          <a:xfrm>
            <a:off x="1792288" y="4025503"/>
            <a:ext cx="5486400" cy="603647"/>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36" name="Google Shape;36;p25"/>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25"/>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25"/>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6"/>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rmAutofit/>
          </a:bodyPr>
          <a:lstStyle>
            <a:lvl1pPr lvl="0" marR="0" rtl="0" algn="ctr">
              <a:lnSpc>
                <a:spcPct val="10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16"/>
          <p:cNvSpPr txBox="1"/>
          <p:nvPr>
            <p:ph idx="1" type="body"/>
          </p:nvPr>
        </p:nvSpPr>
        <p:spPr>
          <a:xfrm>
            <a:off x="457200" y="1200151"/>
            <a:ext cx="8229600" cy="3394472"/>
          </a:xfrm>
          <a:prstGeom prst="rect">
            <a:avLst/>
          </a:prstGeom>
          <a:noFill/>
          <a:ln>
            <a:noFill/>
          </a:ln>
        </p:spPr>
        <p:txBody>
          <a:bodyPr anchorCtr="0" anchor="t" bIns="45700" lIns="91425" spcFirstLastPara="1" rIns="91425" wrap="square" tIns="45700">
            <a:norm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16"/>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 name="Google Shape;9;p16"/>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 name="Google Shape;10;p16"/>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9.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hyperlink" Target="https://rockcontent.com/es/blog/historia-del-comercio-electronico/" TargetMode="External"/><Relationship Id="rId4" Type="http://schemas.openxmlformats.org/officeDocument/2006/relationships/hyperlink" Target="https://qlu.ac.pa/ejemplos-antecedentes-anteproyecto/#:~:text=Lo%20que%20va%20en%20los,por%20estos%20estudios%20o%20investigadores" TargetMode="External"/><Relationship Id="rId5" Type="http://schemas.openxmlformats.org/officeDocument/2006/relationships/hyperlink" Target="https://issuu.com/justoenriquez1/docs/elementos_del_dise__o_metodol__gico#:~:text=Es%20la%20determinaci%C3%B3n%20general%20del,e%20interpretaci%C3%B3n%20de%20los%20datos.&amp;text=Estrategia%20para%20comprobar%20la%20hip%C3%B3tesis%2C%20preguntas%20cient%C3%ADficas%20o%20idea%20a%20defender."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4" name="Shape 54"/>
        <p:cNvGrpSpPr/>
        <p:nvPr/>
      </p:nvGrpSpPr>
      <p:grpSpPr>
        <a:xfrm>
          <a:off x="0" y="0"/>
          <a:ext cx="0" cy="0"/>
          <a:chOff x="0" y="0"/>
          <a:chExt cx="0" cy="0"/>
        </a:xfrm>
      </p:grpSpPr>
      <p:sp>
        <p:nvSpPr>
          <p:cNvPr id="55" name="Google Shape;55;p1"/>
          <p:cNvSpPr txBox="1"/>
          <p:nvPr/>
        </p:nvSpPr>
        <p:spPr>
          <a:xfrm>
            <a:off x="5463843" y="1019508"/>
            <a:ext cx="2757000" cy="646200"/>
          </a:xfrm>
          <a:prstGeom prst="rect">
            <a:avLst/>
          </a:prstGeom>
          <a:noFill/>
          <a:ln>
            <a:noFill/>
          </a:ln>
        </p:spPr>
        <p:txBody>
          <a:bodyPr anchorCtr="0" anchor="t" bIns="45700" lIns="91425" spcFirstLastPara="1" rIns="91425" wrap="square" tIns="45700">
            <a:spAutoFit/>
          </a:bodyPr>
          <a:lstStyle/>
          <a:p>
            <a:pPr indent="0" lvl="0" marL="457200" marR="0" rtl="0" algn="r">
              <a:lnSpc>
                <a:spcPct val="100000"/>
              </a:lnSpc>
              <a:spcBef>
                <a:spcPts val="0"/>
              </a:spcBef>
              <a:spcAft>
                <a:spcPts val="0"/>
              </a:spcAft>
              <a:buClr>
                <a:srgbClr val="000000"/>
              </a:buClr>
              <a:buSzPts val="1800"/>
              <a:buFont typeface="Arial"/>
              <a:buNone/>
            </a:pPr>
            <a:r>
              <a:rPr b="1" i="0" lang="es-ES" sz="1800" u="none" cap="none" strike="noStrike">
                <a:solidFill>
                  <a:srgbClr val="202124"/>
                </a:solidFill>
                <a:latin typeface="Arial"/>
                <a:ea typeface="Arial"/>
                <a:cs typeface="Arial"/>
                <a:sym typeface="Arial"/>
              </a:rPr>
              <a:t>Componente metodológico</a:t>
            </a:r>
            <a:endParaRPr b="1" i="0" sz="2800" u="none" cap="none" strike="noStrike">
              <a:solidFill>
                <a:srgbClr val="3F3F3F"/>
              </a:solidFill>
              <a:latin typeface="Calibri"/>
              <a:ea typeface="Calibri"/>
              <a:cs typeface="Calibri"/>
              <a:sym typeface="Calibri"/>
            </a:endParaRPr>
          </a:p>
        </p:txBody>
      </p:sp>
      <p:sp>
        <p:nvSpPr>
          <p:cNvPr id="56" name="Google Shape;56;p1"/>
          <p:cNvSpPr txBox="1"/>
          <p:nvPr/>
        </p:nvSpPr>
        <p:spPr>
          <a:xfrm>
            <a:off x="757025" y="2398425"/>
            <a:ext cx="1804200" cy="1693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s-ES" sz="1400" u="none" cap="none" strike="noStrike">
                <a:solidFill>
                  <a:schemeClr val="dk1"/>
                </a:solidFill>
                <a:latin typeface="Calibri"/>
                <a:ea typeface="Calibri"/>
                <a:cs typeface="Calibri"/>
                <a:sym typeface="Calibri"/>
              </a:rPr>
              <a:t>Integrantes</a:t>
            </a:r>
            <a:endParaRPr b="1" i="0" sz="1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100"/>
              <a:buFont typeface="Arial"/>
              <a:buNone/>
            </a:pPr>
            <a:r>
              <a:rPr b="0" i="0" lang="es-ES" sz="1400" u="none" cap="none" strike="noStrike">
                <a:solidFill>
                  <a:schemeClr val="dk1"/>
                </a:solidFill>
                <a:latin typeface="Calibri"/>
                <a:ea typeface="Calibri"/>
                <a:cs typeface="Calibri"/>
                <a:sym typeface="Calibri"/>
              </a:rPr>
              <a:t>Karla Riaño florez</a:t>
            </a:r>
            <a:endParaRPr b="0" i="0" sz="1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100"/>
              <a:buFont typeface="Arial"/>
              <a:buNone/>
            </a:pPr>
            <a:r>
              <a:rPr b="0" i="0" lang="es-ES" sz="1400" u="none" cap="none" strike="noStrike">
                <a:solidFill>
                  <a:schemeClr val="dk1"/>
                </a:solidFill>
                <a:latin typeface="Calibri"/>
                <a:ea typeface="Calibri"/>
                <a:cs typeface="Calibri"/>
                <a:sym typeface="Calibri"/>
              </a:rPr>
              <a:t>Anyi Martinez</a:t>
            </a:r>
            <a:endParaRPr b="0" i="0" sz="1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100"/>
              <a:buFont typeface="Arial"/>
              <a:buNone/>
            </a:pPr>
            <a:r>
              <a:rPr b="0" i="0" lang="es-ES" sz="1400" u="none" cap="none" strike="noStrike">
                <a:solidFill>
                  <a:schemeClr val="dk1"/>
                </a:solidFill>
                <a:latin typeface="Calibri"/>
                <a:ea typeface="Calibri"/>
                <a:cs typeface="Calibri"/>
                <a:sym typeface="Calibri"/>
              </a:rPr>
              <a:t>Julian Marquez </a:t>
            </a:r>
            <a:endParaRPr b="0" i="0" sz="1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100"/>
              <a:buFont typeface="Arial"/>
              <a:buNone/>
            </a:pPr>
            <a:r>
              <a:rPr b="0" i="0" lang="es-ES" sz="1400" u="none" cap="none" strike="noStrike">
                <a:solidFill>
                  <a:schemeClr val="dk1"/>
                </a:solidFill>
                <a:latin typeface="Calibri"/>
                <a:ea typeface="Calibri"/>
                <a:cs typeface="Calibri"/>
                <a:sym typeface="Calibri"/>
              </a:rPr>
              <a:t>Alejandro Castiblanco</a:t>
            </a:r>
            <a:endParaRPr b="0" i="0" sz="1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100"/>
              <a:buFont typeface="Arial"/>
              <a:buNone/>
            </a:pPr>
            <a:r>
              <a:rPr b="0" i="0" lang="es-ES" sz="1400" u="none" cap="none" strike="noStrike">
                <a:solidFill>
                  <a:schemeClr val="dk1"/>
                </a:solidFill>
                <a:latin typeface="Calibri"/>
                <a:ea typeface="Calibri"/>
                <a:cs typeface="Calibri"/>
                <a:sym typeface="Calibri"/>
              </a:rPr>
              <a:t>Mauricio Aponte</a:t>
            </a:r>
            <a:endParaRPr b="0" i="0" sz="1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pic>
        <p:nvPicPr>
          <p:cNvPr id="57" name="Google Shape;57;p1"/>
          <p:cNvPicPr preferRelativeResize="0"/>
          <p:nvPr/>
        </p:nvPicPr>
        <p:blipFill rotWithShape="1">
          <a:blip r:embed="rId3">
            <a:alphaModFix/>
          </a:blip>
          <a:srcRect b="0" l="0" r="0" t="0"/>
          <a:stretch/>
        </p:blipFill>
        <p:spPr>
          <a:xfrm>
            <a:off x="3787575" y="1892675"/>
            <a:ext cx="1568825" cy="1568825"/>
          </a:xfrm>
          <a:prstGeom prst="rect">
            <a:avLst/>
          </a:prstGeom>
          <a:noFill/>
          <a:ln>
            <a:noFill/>
          </a:ln>
        </p:spPr>
      </p:pic>
    </p:spTree>
  </p:cSld>
  <p:clrMapOvr>
    <a:masterClrMapping/>
  </p:clrMapOvr>
  <mc:AlternateContent>
    <mc:Choice Requires="p14">
      <p:transition spd="slow">
        <p14:flip dir="l"/>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2"/>
          <p:cNvSpPr txBox="1"/>
          <p:nvPr/>
        </p:nvSpPr>
        <p:spPr>
          <a:xfrm>
            <a:off x="-834850" y="1846575"/>
            <a:ext cx="213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128" name="Google Shape;128;p12"/>
          <p:cNvSpPr txBox="1"/>
          <p:nvPr/>
        </p:nvSpPr>
        <p:spPr>
          <a:xfrm>
            <a:off x="5129350" y="3395975"/>
            <a:ext cx="40752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129" name="Google Shape;129;p12"/>
          <p:cNvSpPr txBox="1"/>
          <p:nvPr/>
        </p:nvSpPr>
        <p:spPr>
          <a:xfrm>
            <a:off x="1107084" y="1846575"/>
            <a:ext cx="6929832" cy="298543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br>
              <a:rPr b="0" i="0" lang="es-ES" sz="1400" u="none" cap="none" strike="noStrike">
                <a:solidFill>
                  <a:srgbClr val="000000"/>
                </a:solidFill>
                <a:latin typeface="Arial"/>
                <a:ea typeface="Arial"/>
                <a:cs typeface="Arial"/>
                <a:sym typeface="Arial"/>
              </a:rPr>
            </a:br>
            <a:r>
              <a:rPr b="0" i="0" lang="es-ES" sz="1400" u="sng" cap="none" strike="noStrike">
                <a:solidFill>
                  <a:srgbClr val="1155CC"/>
                </a:solidFill>
                <a:latin typeface="Arial"/>
                <a:ea typeface="Arial"/>
                <a:cs typeface="Arial"/>
                <a:sym typeface="Arial"/>
                <a:hlinkClick r:id="rId3">
                  <a:extLst>
                    <a:ext uri="{A12FA001-AC4F-418D-AE19-62706E023703}">
                      <ahyp:hlinkClr val="tx"/>
                    </a:ext>
                  </a:extLst>
                </a:hlinkClick>
              </a:rPr>
              <a:t>https://rockcontent.com/es/blog/historia-del-comercio-electronico/</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800"/>
              </a:spcBef>
              <a:spcAft>
                <a:spcPts val="0"/>
              </a:spcAft>
              <a:buClr>
                <a:srgbClr val="000000"/>
              </a:buClr>
              <a:buSzPts val="1400"/>
              <a:buFont typeface="Arial"/>
              <a:buNone/>
            </a:pPr>
            <a:r>
              <a:rPr b="0" i="0" lang="es-ES" sz="1400" u="sng" cap="none" strike="noStrike">
                <a:solidFill>
                  <a:srgbClr val="1155CC"/>
                </a:solidFill>
                <a:latin typeface="Arial"/>
                <a:ea typeface="Arial"/>
                <a:cs typeface="Arial"/>
                <a:sym typeface="Arial"/>
                <a:hlinkClick r:id="rId4">
                  <a:extLst>
                    <a:ext uri="{A12FA001-AC4F-418D-AE19-62706E023703}">
                      <ahyp:hlinkClr val="tx"/>
                    </a:ext>
                  </a:extLst>
                </a:hlinkClick>
              </a:rPr>
              <a:t>https://qlu.ac.pa/ejemplos-antecedentes-anteproyecto/#:~:text=Lo%20que%20va%20en%20los,por%20estos%20estudios%20o%20investigadores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800"/>
              </a:spcBef>
              <a:spcAft>
                <a:spcPts val="0"/>
              </a:spcAft>
              <a:buClr>
                <a:srgbClr val="000000"/>
              </a:buClr>
              <a:buSzPts val="1400"/>
              <a:buFont typeface="Arial"/>
              <a:buNone/>
            </a:pPr>
            <a:r>
              <a:rPr b="0" i="0" lang="es-ES" sz="1400" u="sng" cap="none" strike="noStrike">
                <a:solidFill>
                  <a:srgbClr val="1155CC"/>
                </a:solidFill>
                <a:latin typeface="Arial"/>
                <a:ea typeface="Arial"/>
                <a:cs typeface="Arial"/>
                <a:sym typeface="Arial"/>
                <a:hlinkClick r:id="rId5">
                  <a:extLst>
                    <a:ext uri="{A12FA001-AC4F-418D-AE19-62706E023703}">
                      <ahyp:hlinkClr val="tx"/>
                    </a:ext>
                  </a:extLst>
                </a:hlinkClick>
              </a:rPr>
              <a:t>https://issuu.com/justoenriquez1/docs/elementos_del_dise__o_metodol__gico#:~:text=Es%20la%20determinaci%C3%B3n%20general%20del,e%20interpretaci%C3%B3n%20de%20los%20datos.&amp;text=Estrategia%20para%20comprobar%20la%20hip%C3%B3tesis%2C%20preguntas%20cient%C3%ADficas%20o%20idea%20a%20defender.</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800"/>
              </a:spcBef>
              <a:spcAft>
                <a:spcPts val="0"/>
              </a:spcAft>
              <a:buClr>
                <a:srgbClr val="000000"/>
              </a:buClr>
              <a:buSzPts val="1400"/>
              <a:buFont typeface="Arial"/>
              <a:buNone/>
            </a:pPr>
            <a:br>
              <a:rPr b="0" i="0" lang="es-ES" sz="1400" u="none" cap="none" strike="noStrike">
                <a:solidFill>
                  <a:srgbClr val="000000"/>
                </a:solidFill>
                <a:latin typeface="Arial"/>
                <a:ea typeface="Arial"/>
                <a:cs typeface="Arial"/>
                <a:sym typeface="Arial"/>
              </a:rPr>
            </a:br>
            <a:endParaRPr b="0" i="0" sz="1400" u="none" cap="none" strike="noStrike">
              <a:solidFill>
                <a:srgbClr val="000000"/>
              </a:solidFill>
              <a:latin typeface="Arial"/>
              <a:ea typeface="Arial"/>
              <a:cs typeface="Arial"/>
              <a:sym typeface="Arial"/>
            </a:endParaRPr>
          </a:p>
        </p:txBody>
      </p:sp>
      <p:sp>
        <p:nvSpPr>
          <p:cNvPr id="130" name="Google Shape;130;p12"/>
          <p:cNvSpPr txBox="1"/>
          <p:nvPr/>
        </p:nvSpPr>
        <p:spPr>
          <a:xfrm>
            <a:off x="549735" y="41301"/>
            <a:ext cx="5017910" cy="76944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400"/>
              <a:buFont typeface="Arial"/>
              <a:buNone/>
            </a:pPr>
            <a:r>
              <a:rPr b="1" i="0" lang="es-ES" sz="4400" u="none" cap="none" strike="noStrike">
                <a:solidFill>
                  <a:schemeClr val="dk1"/>
                </a:solidFill>
                <a:latin typeface="Calibri"/>
                <a:ea typeface="Calibri"/>
                <a:cs typeface="Calibri"/>
                <a:sym typeface="Calibri"/>
              </a:rPr>
              <a:t> Bibliografía.</a:t>
            </a:r>
            <a:endParaRPr b="0" i="0" sz="1400" u="none" cap="none" strike="noStrike">
              <a:solidFill>
                <a:schemeClr val="dk1"/>
              </a:solidFill>
              <a:latin typeface="Arial"/>
              <a:ea typeface="Arial"/>
              <a:cs typeface="Arial"/>
              <a:sym typeface="Arial"/>
            </a:endParaRPr>
          </a:p>
        </p:txBody>
      </p:sp>
    </p:spTree>
  </p:cSld>
  <p:clrMapOvr>
    <a:masterClrMapping/>
  </p:clrMapOvr>
  <mc:AlternateContent>
    <mc:Choice Requires="p14">
      <p:transition spd="slow">
        <p14:flip dir="l"/>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3"/>
          <p:cNvSpPr txBox="1"/>
          <p:nvPr/>
        </p:nvSpPr>
        <p:spPr>
          <a:xfrm>
            <a:off x="2611685" y="169793"/>
            <a:ext cx="4196400" cy="1446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400"/>
              <a:buFont typeface="Arial"/>
              <a:buNone/>
            </a:pPr>
            <a:r>
              <a:rPr b="1" i="0" lang="es-ES" sz="4400" u="none" cap="none" strike="noStrike">
                <a:solidFill>
                  <a:srgbClr val="3F3F3F"/>
                </a:solidFill>
                <a:latin typeface="Calibri"/>
                <a:ea typeface="Calibri"/>
                <a:cs typeface="Calibri"/>
                <a:sym typeface="Calibri"/>
              </a:rPr>
              <a:t>Planteamiento del problema.</a:t>
            </a:r>
            <a:endParaRPr b="0" i="0" sz="1400" u="none" cap="none" strike="noStrike">
              <a:solidFill>
                <a:srgbClr val="000000"/>
              </a:solidFill>
              <a:latin typeface="Arial"/>
              <a:ea typeface="Arial"/>
              <a:cs typeface="Arial"/>
              <a:sym typeface="Arial"/>
            </a:endParaRPr>
          </a:p>
        </p:txBody>
      </p:sp>
      <p:sp>
        <p:nvSpPr>
          <p:cNvPr id="63" name="Google Shape;63;p3"/>
          <p:cNvSpPr txBox="1"/>
          <p:nvPr/>
        </p:nvSpPr>
        <p:spPr>
          <a:xfrm>
            <a:off x="415675" y="1841775"/>
            <a:ext cx="7904400" cy="341627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s-ES" sz="1800" u="none" cap="none" strike="noStrike">
                <a:solidFill>
                  <a:srgbClr val="3F3F3F"/>
                </a:solidFill>
                <a:latin typeface="Calibri"/>
                <a:ea typeface="Calibri"/>
                <a:cs typeface="Calibri"/>
                <a:sym typeface="Calibri"/>
              </a:rPr>
              <a:t>DASAGA es una microempresa que se dedica a la producción de muebles construidos a pedido de modelos de la empresa y hechos con los materiales que las personas deseen, esta empresa cuenta con problemas al momento del pago ya que  este proceso  tarda entre 2 a tres días aproximadamente  para poder confirmar el pago con el banco y hasta que el pago no se confirma no se puede iniciar la producción del producto por lo consiguiente se pierden este tiempo y se retrasa la producción y la entrega del producto el otro problema es la comunicación con el cliente la cual hasta el momento se da por la aplicación whatsapp y esto causa que no se le pueda responder al cliente 24/7 y que se pierda el interés del cliente en la compra.</a:t>
            </a:r>
            <a:endParaRPr b="0" i="0" sz="1800" u="none" cap="none" strike="noStrike">
              <a:solidFill>
                <a:srgbClr val="3F3F3F"/>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3F3F3F"/>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3F3F3F"/>
              </a:solidFill>
              <a:latin typeface="Calibri"/>
              <a:ea typeface="Calibri"/>
              <a:cs typeface="Calibri"/>
              <a:sym typeface="Calibri"/>
            </a:endParaRPr>
          </a:p>
        </p:txBody>
      </p:sp>
      <p:sp>
        <p:nvSpPr>
          <p:cNvPr id="64" name="Google Shape;64;p3"/>
          <p:cNvSpPr/>
          <p:nvPr/>
        </p:nvSpPr>
        <p:spPr>
          <a:xfrm>
            <a:off x="2560523" y="1648577"/>
            <a:ext cx="3614700" cy="45600"/>
          </a:xfrm>
          <a:prstGeom prst="rect">
            <a:avLst/>
          </a:prstGeom>
          <a:solidFill>
            <a:srgbClr val="FF66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mc:AlternateContent>
    <mc:Choice Requires="p14">
      <p:transition spd="slow">
        <p14:flip dir="l"/>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9"/>
          <p:cNvSpPr txBox="1"/>
          <p:nvPr/>
        </p:nvSpPr>
        <p:spPr>
          <a:xfrm>
            <a:off x="2611685" y="169793"/>
            <a:ext cx="4196400" cy="76940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400"/>
              <a:buFont typeface="Arial"/>
              <a:buNone/>
            </a:pPr>
            <a:r>
              <a:rPr b="1" i="0" lang="es-ES" sz="4400" u="none" cap="none" strike="noStrike">
                <a:solidFill>
                  <a:srgbClr val="3F3F3F"/>
                </a:solidFill>
                <a:latin typeface="Calibri"/>
                <a:ea typeface="Calibri"/>
                <a:cs typeface="Calibri"/>
                <a:sym typeface="Calibri"/>
              </a:rPr>
              <a:t>Justificación.</a:t>
            </a:r>
            <a:endParaRPr b="0" i="0" sz="1400" u="none" cap="none" strike="noStrike">
              <a:solidFill>
                <a:srgbClr val="000000"/>
              </a:solidFill>
              <a:latin typeface="Arial"/>
              <a:ea typeface="Arial"/>
              <a:cs typeface="Arial"/>
              <a:sym typeface="Arial"/>
            </a:endParaRPr>
          </a:p>
        </p:txBody>
      </p:sp>
      <p:sp>
        <p:nvSpPr>
          <p:cNvPr id="70" name="Google Shape;70;p9"/>
          <p:cNvSpPr txBox="1"/>
          <p:nvPr/>
        </p:nvSpPr>
        <p:spPr>
          <a:xfrm>
            <a:off x="511625" y="1013824"/>
            <a:ext cx="7904400" cy="9234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1" i="0" lang="es-ES" sz="1800" u="none" cap="none" strike="noStrike">
                <a:solidFill>
                  <a:srgbClr val="3F3F3F"/>
                </a:solidFill>
                <a:latin typeface="Calibri"/>
                <a:ea typeface="Calibri"/>
                <a:cs typeface="Calibri"/>
                <a:sym typeface="Calibri"/>
              </a:rPr>
              <a:t>¿Cómo mejorar la eficiencia al momento de la venta?</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3F3F3F"/>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3F3F3F"/>
              </a:solidFill>
              <a:latin typeface="Calibri"/>
              <a:ea typeface="Calibri"/>
              <a:cs typeface="Calibri"/>
              <a:sym typeface="Calibri"/>
            </a:endParaRPr>
          </a:p>
        </p:txBody>
      </p:sp>
      <p:sp>
        <p:nvSpPr>
          <p:cNvPr id="71" name="Google Shape;71;p9"/>
          <p:cNvSpPr/>
          <p:nvPr/>
        </p:nvSpPr>
        <p:spPr>
          <a:xfrm>
            <a:off x="2560523" y="1648577"/>
            <a:ext cx="3614700" cy="45600"/>
          </a:xfrm>
          <a:prstGeom prst="rect">
            <a:avLst/>
          </a:prstGeom>
          <a:solidFill>
            <a:srgbClr val="FF66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72" name="Google Shape;72;p9"/>
          <p:cNvSpPr txBox="1"/>
          <p:nvPr/>
        </p:nvSpPr>
        <p:spPr>
          <a:xfrm>
            <a:off x="511631" y="2174624"/>
            <a:ext cx="7904400" cy="3601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s-ES" sz="1400" u="none" cap="none" strike="noStrike">
                <a:solidFill>
                  <a:srgbClr val="202124"/>
                </a:solidFill>
                <a:latin typeface="Arial"/>
                <a:ea typeface="Arial"/>
                <a:cs typeface="Arial"/>
                <a:sym typeface="Arial"/>
              </a:rPr>
              <a:t>Debido a esto, del 100% de las ventas el 50% de los pedidos se retrasan y quedan en un sobre tiempo para el día de la entrega. Con nuestro desarrollo del sistema de ventas, al momento de solicitar la cantidad de muebles el cliente deberá dar un abono de pago.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br>
              <a:rPr b="0" i="0" lang="es-ES" sz="1400" u="none" cap="none" strike="noStrike">
                <a:solidFill>
                  <a:srgbClr val="000000"/>
                </a:solidFill>
                <a:latin typeface="Arial"/>
                <a:ea typeface="Arial"/>
                <a:cs typeface="Arial"/>
                <a:sym typeface="Arial"/>
              </a:rPr>
            </a:br>
            <a:r>
              <a:rPr b="0" i="0" lang="es-ES" sz="1400" u="none" cap="none" strike="noStrike">
                <a:solidFill>
                  <a:srgbClr val="202124"/>
                </a:solidFill>
                <a:latin typeface="Arial"/>
                <a:ea typeface="Arial"/>
                <a:cs typeface="Arial"/>
                <a:sym typeface="Arial"/>
              </a:rPr>
              <a:t>Después de que el cliente confirme el depósito, el sistema automáticamente va a generar una notificación mostrando si la compra ha sido exitosa o no, y al empresario le llegará la notificación del pedido y la fecha de entrega.</a:t>
            </a:r>
            <a:endParaRPr b="0" i="0" sz="1400" u="none" cap="none" strike="noStrike">
              <a:solidFill>
                <a:srgbClr val="20212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20212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ES" sz="1400" u="none" cap="none" strike="noStrike">
                <a:solidFill>
                  <a:srgbClr val="202124"/>
                </a:solidFill>
                <a:latin typeface="Arial"/>
                <a:ea typeface="Arial"/>
                <a:cs typeface="Arial"/>
                <a:sym typeface="Arial"/>
              </a:rPr>
              <a:t>Esto ya que, el cliente debe dar una parte del pago para poder enviar su pedido, por lo tanto ayudará para agilizar la compra de los productos para empezar su producción. Además la comunicación con el cliente se podrá mejorar con un Chatbot que podrá solucionar las preguntas más frecuentes y estará disponible 24/7.</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br>
              <a:rPr b="0" i="0" lang="es-ES" sz="2400" u="none" cap="none" strike="noStrike">
                <a:solidFill>
                  <a:srgbClr val="000000"/>
                </a:solidFill>
                <a:latin typeface="Arial"/>
                <a:ea typeface="Arial"/>
                <a:cs typeface="Arial"/>
                <a:sym typeface="Arial"/>
              </a:rPr>
            </a:br>
            <a:endParaRPr b="0" i="0" sz="1800" u="none" cap="none" strike="noStrike">
              <a:solidFill>
                <a:srgbClr val="3F3F3F"/>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3F3F3F"/>
              </a:solidFill>
              <a:latin typeface="Calibri"/>
              <a:ea typeface="Calibri"/>
              <a:cs typeface="Calibri"/>
              <a:sym typeface="Calibri"/>
            </a:endParaRPr>
          </a:p>
        </p:txBody>
      </p:sp>
    </p:spTree>
  </p:cSld>
  <p:clrMapOvr>
    <a:masterClrMapping/>
  </p:clrMapOvr>
  <mc:AlternateContent>
    <mc:Choice Requires="p14">
      <p:transition spd="slow">
        <p14:flip dir="l"/>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4"/>
          <p:cNvSpPr txBox="1"/>
          <p:nvPr/>
        </p:nvSpPr>
        <p:spPr>
          <a:xfrm>
            <a:off x="2838940" y="293247"/>
            <a:ext cx="3756201" cy="1446509"/>
          </a:xfrm>
          <a:prstGeom prst="rect">
            <a:avLst/>
          </a:prstGeom>
          <a:noFill/>
          <a:ln>
            <a:noFill/>
          </a:ln>
        </p:spPr>
        <p:txBody>
          <a:bodyPr anchorCtr="0" anchor="t" bIns="45700" lIns="91425" spcFirstLastPara="1" rIns="91425" wrap="square" tIns="45700">
            <a:spAutoFit/>
          </a:bodyPr>
          <a:lstStyle/>
          <a:p>
            <a:pPr indent="-457200" lvl="0" marL="457200" marR="0" rtl="0" algn="l">
              <a:lnSpc>
                <a:spcPct val="100000"/>
              </a:lnSpc>
              <a:spcBef>
                <a:spcPts val="0"/>
              </a:spcBef>
              <a:spcAft>
                <a:spcPts val="0"/>
              </a:spcAft>
              <a:buClr>
                <a:srgbClr val="3F3F3F"/>
              </a:buClr>
              <a:buSzPts val="4400"/>
              <a:buFont typeface="Calibri"/>
              <a:buChar char="●"/>
            </a:pPr>
            <a:r>
              <a:rPr b="1" i="0" lang="es-ES" sz="4400" u="none" cap="none" strike="noStrike">
                <a:solidFill>
                  <a:srgbClr val="3F3F3F"/>
                </a:solidFill>
                <a:latin typeface="Calibri"/>
                <a:ea typeface="Calibri"/>
                <a:cs typeface="Calibri"/>
                <a:sym typeface="Calibri"/>
              </a:rPr>
              <a:t>Objetivo General.</a:t>
            </a:r>
            <a:endParaRPr b="0" i="0" sz="1400" u="none" cap="none" strike="noStrike">
              <a:solidFill>
                <a:srgbClr val="000000"/>
              </a:solidFill>
              <a:latin typeface="Arial"/>
              <a:ea typeface="Arial"/>
              <a:cs typeface="Arial"/>
              <a:sym typeface="Arial"/>
            </a:endParaRPr>
          </a:p>
        </p:txBody>
      </p:sp>
      <p:sp>
        <p:nvSpPr>
          <p:cNvPr id="78" name="Google Shape;78;p4"/>
          <p:cNvSpPr/>
          <p:nvPr/>
        </p:nvSpPr>
        <p:spPr>
          <a:xfrm>
            <a:off x="2427285" y="1016502"/>
            <a:ext cx="3614700" cy="45600"/>
          </a:xfrm>
          <a:prstGeom prst="rect">
            <a:avLst/>
          </a:prstGeom>
          <a:solidFill>
            <a:srgbClr val="FF66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79" name="Google Shape;79;p4"/>
          <p:cNvSpPr txBox="1"/>
          <p:nvPr/>
        </p:nvSpPr>
        <p:spPr>
          <a:xfrm>
            <a:off x="1158425" y="2347200"/>
            <a:ext cx="3413700" cy="1600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400"/>
              <a:buFont typeface="Arial"/>
              <a:buNone/>
            </a:pPr>
            <a:r>
              <a:rPr b="0" i="0" lang="es-ES" sz="1400" u="none" cap="none" strike="noStrike">
                <a:solidFill>
                  <a:srgbClr val="202124"/>
                </a:solidFill>
                <a:latin typeface="Arial"/>
                <a:ea typeface="Arial"/>
                <a:cs typeface="Arial"/>
                <a:sym typeface="Arial"/>
              </a:rPr>
              <a:t>Implementar un sistema de información orientado a la web para la  gestión de ventas y pagos en línea, permitir a los usuarios crear la cotización,  este sistema le ayudará a la empresa a administrar sus tiempos y mantener un registro detallado  de sus ventas.</a:t>
            </a:r>
            <a:endParaRPr b="0" i="0" sz="1400" u="none" cap="none" strike="noStrike">
              <a:solidFill>
                <a:srgbClr val="3F3F3F"/>
              </a:solidFill>
              <a:latin typeface="Calibri"/>
              <a:ea typeface="Calibri"/>
              <a:cs typeface="Calibri"/>
              <a:sym typeface="Calibri"/>
            </a:endParaRPr>
          </a:p>
        </p:txBody>
      </p:sp>
      <p:pic>
        <p:nvPicPr>
          <p:cNvPr id="80" name="Google Shape;80;p4"/>
          <p:cNvPicPr preferRelativeResize="0"/>
          <p:nvPr/>
        </p:nvPicPr>
        <p:blipFill rotWithShape="1">
          <a:blip r:embed="rId3">
            <a:alphaModFix/>
          </a:blip>
          <a:srcRect b="-2321" l="0" r="-1955" t="0"/>
          <a:stretch/>
        </p:blipFill>
        <p:spPr>
          <a:xfrm>
            <a:off x="5542467" y="2242603"/>
            <a:ext cx="2822222" cy="2212622"/>
          </a:xfrm>
          <a:prstGeom prst="rect">
            <a:avLst/>
          </a:prstGeom>
          <a:noFill/>
          <a:ln>
            <a:noFill/>
          </a:ln>
        </p:spPr>
      </p:pic>
    </p:spTree>
  </p:cSld>
  <p:clrMapOvr>
    <a:masterClrMapping/>
  </p:clrMapOvr>
  <mc:AlternateContent>
    <mc:Choice Requires="p14">
      <p:transition spd="slow">
        <p14:flip dir="l"/>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2"/>
          <p:cNvSpPr txBox="1"/>
          <p:nvPr/>
        </p:nvSpPr>
        <p:spPr>
          <a:xfrm>
            <a:off x="771505" y="1217200"/>
            <a:ext cx="4647162" cy="64629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b="1" i="0" lang="es-ES" sz="3600" u="none" cap="none" strike="noStrike">
                <a:solidFill>
                  <a:srgbClr val="3F3F3F"/>
                </a:solidFill>
                <a:latin typeface="Calibri"/>
                <a:ea typeface="Calibri"/>
                <a:cs typeface="Calibri"/>
                <a:sym typeface="Calibri"/>
              </a:rPr>
              <a:t>Objetivos Específicos.</a:t>
            </a:r>
            <a:endParaRPr b="0" i="0" sz="1400" u="none" cap="none" strike="noStrike">
              <a:solidFill>
                <a:srgbClr val="000000"/>
              </a:solidFill>
              <a:latin typeface="Arial"/>
              <a:ea typeface="Arial"/>
              <a:cs typeface="Arial"/>
              <a:sym typeface="Arial"/>
            </a:endParaRPr>
          </a:p>
        </p:txBody>
      </p:sp>
      <p:sp>
        <p:nvSpPr>
          <p:cNvPr id="86" name="Google Shape;86;p2"/>
          <p:cNvSpPr txBox="1"/>
          <p:nvPr/>
        </p:nvSpPr>
        <p:spPr>
          <a:xfrm>
            <a:off x="771505" y="1975969"/>
            <a:ext cx="4342500" cy="2770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1200"/>
              </a:spcBef>
              <a:spcAft>
                <a:spcPts val="0"/>
              </a:spcAft>
              <a:buClr>
                <a:srgbClr val="000000"/>
              </a:buClr>
              <a:buSzPts val="1400"/>
              <a:buFont typeface="Arial"/>
              <a:buNone/>
            </a:pPr>
            <a:r>
              <a:t/>
            </a:r>
            <a:endParaRPr b="0" i="0" sz="1400" u="none" cap="none" strike="noStrike">
              <a:solidFill>
                <a:srgbClr val="202124"/>
              </a:solidFill>
              <a:latin typeface="Arial"/>
              <a:ea typeface="Arial"/>
              <a:cs typeface="Arial"/>
              <a:sym typeface="Arial"/>
            </a:endParaRPr>
          </a:p>
          <a:p>
            <a:pPr indent="0" lvl="0" marL="0" marR="0" rtl="0" algn="l">
              <a:lnSpc>
                <a:spcPct val="100000"/>
              </a:lnSpc>
              <a:spcBef>
                <a:spcPts val="1200"/>
              </a:spcBef>
              <a:spcAft>
                <a:spcPts val="0"/>
              </a:spcAft>
              <a:buClr>
                <a:srgbClr val="000000"/>
              </a:buClr>
              <a:buSzPts val="1400"/>
              <a:buFont typeface="Arial"/>
              <a:buNone/>
            </a:pPr>
            <a:r>
              <a:rPr b="0" i="0" lang="es-ES" sz="1400" u="none" cap="none" strike="noStrike">
                <a:solidFill>
                  <a:srgbClr val="202124"/>
                </a:solidFill>
                <a:latin typeface="Arial"/>
                <a:ea typeface="Arial"/>
                <a:cs typeface="Arial"/>
                <a:sym typeface="Arial"/>
              </a:rPr>
              <a:t>1-Implementar un módulo para que los usuarios se registren.</a:t>
            </a:r>
            <a:endParaRPr b="0" i="0" sz="1400" u="none" cap="none" strike="noStrike">
              <a:solidFill>
                <a:srgbClr val="202124"/>
              </a:solidFill>
              <a:latin typeface="Arial"/>
              <a:ea typeface="Arial"/>
              <a:cs typeface="Arial"/>
              <a:sym typeface="Arial"/>
            </a:endParaRPr>
          </a:p>
          <a:p>
            <a:pPr indent="0" lvl="0" marL="0" marR="0" rtl="0" algn="l">
              <a:lnSpc>
                <a:spcPct val="100000"/>
              </a:lnSpc>
              <a:spcBef>
                <a:spcPts val="1200"/>
              </a:spcBef>
              <a:spcAft>
                <a:spcPts val="0"/>
              </a:spcAft>
              <a:buClr>
                <a:srgbClr val="000000"/>
              </a:buClr>
              <a:buSzPts val="1400"/>
              <a:buFont typeface="Arial"/>
              <a:buNone/>
            </a:pPr>
            <a:r>
              <a:t/>
            </a:r>
            <a:endParaRPr b="0" i="0" sz="1400" u="none" cap="none" strike="noStrike">
              <a:solidFill>
                <a:srgbClr val="202124"/>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400"/>
              <a:buFont typeface="Arial"/>
              <a:buNone/>
            </a:pPr>
            <a:r>
              <a:rPr b="0" i="0" lang="es-ES" sz="1400" u="none" cap="none" strike="noStrike">
                <a:solidFill>
                  <a:srgbClr val="202124"/>
                </a:solidFill>
                <a:latin typeface="Arial"/>
                <a:ea typeface="Arial"/>
                <a:cs typeface="Arial"/>
                <a:sym typeface="Arial"/>
              </a:rPr>
              <a:t>2-Ampliar un módulo que cuando los usuarios se registren les asigne su rol.</a:t>
            </a:r>
            <a:endParaRPr b="0" i="0" sz="1400" u="none" cap="none" strike="noStrike">
              <a:solidFill>
                <a:srgbClr val="202124"/>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202124"/>
              </a:solidFill>
              <a:latin typeface="Arial"/>
              <a:ea typeface="Arial"/>
              <a:cs typeface="Arial"/>
              <a:sym typeface="Arial"/>
            </a:endParaRPr>
          </a:p>
          <a:p>
            <a:pPr indent="0" lvl="0" marL="0" marR="0" rtl="0" algn="just">
              <a:lnSpc>
                <a:spcPct val="100000"/>
              </a:lnSpc>
              <a:spcBef>
                <a:spcPts val="0"/>
              </a:spcBef>
              <a:spcAft>
                <a:spcPts val="0"/>
              </a:spcAft>
              <a:buClr>
                <a:schemeClr val="dk1"/>
              </a:buClr>
              <a:buSzPts val="1400"/>
              <a:buFont typeface="Arial"/>
              <a:buNone/>
            </a:pPr>
            <a:r>
              <a:rPr b="0" i="0" lang="es-ES" sz="1400" u="none" cap="none" strike="noStrike">
                <a:solidFill>
                  <a:srgbClr val="202124"/>
                </a:solidFill>
                <a:latin typeface="Arial"/>
                <a:ea typeface="Arial"/>
                <a:cs typeface="Arial"/>
                <a:sym typeface="Arial"/>
              </a:rPr>
              <a:t>3-Organizar la interfaz para el catálogo de productos.</a:t>
            </a:r>
            <a:endParaRPr b="0" i="0" sz="1400" u="none" cap="none" strike="noStrike">
              <a:solidFill>
                <a:srgbClr val="202124"/>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202124"/>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202124"/>
              </a:solidFill>
              <a:latin typeface="Arial"/>
              <a:ea typeface="Arial"/>
              <a:cs typeface="Arial"/>
              <a:sym typeface="Arial"/>
            </a:endParaRPr>
          </a:p>
        </p:txBody>
      </p:sp>
      <p:sp>
        <p:nvSpPr>
          <p:cNvPr id="87" name="Google Shape;87;p2"/>
          <p:cNvSpPr/>
          <p:nvPr/>
        </p:nvSpPr>
        <p:spPr>
          <a:xfrm>
            <a:off x="859075" y="1896870"/>
            <a:ext cx="718487" cy="45719"/>
          </a:xfrm>
          <a:prstGeom prst="rect">
            <a:avLst/>
          </a:prstGeom>
          <a:solidFill>
            <a:srgbClr val="FF66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88" name="Google Shape;88;p2"/>
          <p:cNvPicPr preferRelativeResize="0"/>
          <p:nvPr/>
        </p:nvPicPr>
        <p:blipFill rotWithShape="1">
          <a:blip r:embed="rId3">
            <a:alphaModFix/>
          </a:blip>
          <a:srcRect b="0" l="0" r="0" t="0"/>
          <a:stretch/>
        </p:blipFill>
        <p:spPr>
          <a:xfrm>
            <a:off x="6186494" y="2490810"/>
            <a:ext cx="2186015" cy="1323600"/>
          </a:xfrm>
          <a:prstGeom prst="rect">
            <a:avLst/>
          </a:prstGeom>
          <a:noFill/>
          <a:ln>
            <a:noFill/>
          </a:ln>
        </p:spPr>
      </p:pic>
    </p:spTree>
  </p:cSld>
  <p:clrMapOvr>
    <a:masterClrMapping/>
  </p:clrMapOvr>
  <mc:AlternateContent>
    <mc:Choice Requires="p14">
      <p:transition spd="slow">
        <p14:flip dir="l"/>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5"/>
          <p:cNvSpPr txBox="1"/>
          <p:nvPr/>
        </p:nvSpPr>
        <p:spPr>
          <a:xfrm>
            <a:off x="771505" y="1217200"/>
            <a:ext cx="4647162" cy="64629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b="1" i="0" lang="es-ES" sz="3600" u="none" cap="none" strike="noStrike">
                <a:solidFill>
                  <a:srgbClr val="3F3F3F"/>
                </a:solidFill>
                <a:latin typeface="Calibri"/>
                <a:ea typeface="Calibri"/>
                <a:cs typeface="Calibri"/>
                <a:sym typeface="Calibri"/>
              </a:rPr>
              <a:t>Objetivos Específicos.</a:t>
            </a:r>
            <a:endParaRPr b="0" i="0" sz="1400" u="none" cap="none" strike="noStrike">
              <a:solidFill>
                <a:srgbClr val="000000"/>
              </a:solidFill>
              <a:latin typeface="Arial"/>
              <a:ea typeface="Arial"/>
              <a:cs typeface="Arial"/>
              <a:sym typeface="Arial"/>
            </a:endParaRPr>
          </a:p>
        </p:txBody>
      </p:sp>
      <p:sp>
        <p:nvSpPr>
          <p:cNvPr id="94" name="Google Shape;94;p5"/>
          <p:cNvSpPr txBox="1"/>
          <p:nvPr/>
        </p:nvSpPr>
        <p:spPr>
          <a:xfrm>
            <a:off x="771504" y="2020625"/>
            <a:ext cx="5319900" cy="430980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1400"/>
              <a:buFont typeface="Arial"/>
              <a:buNone/>
            </a:pPr>
            <a:r>
              <a:rPr b="0" i="0" lang="es-ES" sz="1400" u="none" cap="none" strike="noStrike">
                <a:solidFill>
                  <a:srgbClr val="202124"/>
                </a:solidFill>
                <a:latin typeface="Arial"/>
                <a:ea typeface="Arial"/>
                <a:cs typeface="Arial"/>
                <a:sym typeface="Arial"/>
              </a:rPr>
              <a:t>4-Desarrollar un módulo que gestione las cotizaciones, esto le permitirá a la empresa tener un control sobre sus ventas y podrá tener un registro actualizado de cada venta</a:t>
            </a:r>
            <a:r>
              <a:rPr lang="es-ES">
                <a:solidFill>
                  <a:srgbClr val="202124"/>
                </a:solidFill>
              </a:rPr>
              <a:t>, </a:t>
            </a:r>
            <a:r>
              <a:rPr lang="es-ES">
                <a:solidFill>
                  <a:srgbClr val="202124"/>
                </a:solidFill>
              </a:rPr>
              <a:t>además</a:t>
            </a:r>
            <a:r>
              <a:rPr lang="es-ES">
                <a:solidFill>
                  <a:srgbClr val="202124"/>
                </a:solidFill>
              </a:rPr>
              <a:t> manteniendo un control constante de clientes.</a:t>
            </a:r>
            <a:endParaRPr b="0" i="0" sz="1400" u="none" cap="none" strike="noStrike">
              <a:solidFill>
                <a:srgbClr val="202124"/>
              </a:solidFill>
              <a:latin typeface="Arial"/>
              <a:ea typeface="Arial"/>
              <a:cs typeface="Arial"/>
              <a:sym typeface="Arial"/>
            </a:endParaRPr>
          </a:p>
          <a:p>
            <a:pPr indent="0" lvl="0" marL="0" marR="0" rtl="0" algn="just">
              <a:lnSpc>
                <a:spcPct val="100000"/>
              </a:lnSpc>
              <a:spcBef>
                <a:spcPts val="0"/>
              </a:spcBef>
              <a:spcAft>
                <a:spcPts val="0"/>
              </a:spcAft>
              <a:buClr>
                <a:schemeClr val="dk1"/>
              </a:buClr>
              <a:buSzPts val="1400"/>
              <a:buFont typeface="Arial"/>
              <a:buNone/>
            </a:pPr>
            <a:r>
              <a:t/>
            </a:r>
            <a:endParaRPr b="0" i="0" sz="1400" u="none" cap="none" strike="noStrike">
              <a:solidFill>
                <a:srgbClr val="202124"/>
              </a:solidFill>
              <a:latin typeface="Arial"/>
              <a:ea typeface="Arial"/>
              <a:cs typeface="Arial"/>
              <a:sym typeface="Arial"/>
            </a:endParaRPr>
          </a:p>
          <a:p>
            <a:pPr indent="0" lvl="0" marL="0" marR="0" rtl="0" algn="just">
              <a:lnSpc>
                <a:spcPct val="100000"/>
              </a:lnSpc>
              <a:spcBef>
                <a:spcPts val="1200"/>
              </a:spcBef>
              <a:spcAft>
                <a:spcPts val="0"/>
              </a:spcAft>
              <a:buClr>
                <a:schemeClr val="dk1"/>
              </a:buClr>
              <a:buSzPts val="1400"/>
              <a:buFont typeface="Arial"/>
              <a:buNone/>
            </a:pPr>
            <a:r>
              <a:rPr b="0" i="0" lang="es-ES" sz="1400" u="none" cap="none" strike="noStrike">
                <a:solidFill>
                  <a:srgbClr val="202124"/>
                </a:solidFill>
                <a:latin typeface="Arial"/>
                <a:ea typeface="Arial"/>
                <a:cs typeface="Arial"/>
                <a:sym typeface="Arial"/>
              </a:rPr>
              <a:t>5-Crear un módulo que se vincule con la pasarela de pago (Diferentes medios de pago).</a:t>
            </a:r>
            <a:endParaRPr b="0" i="0" sz="1400" u="none" cap="none" strike="noStrike">
              <a:solidFill>
                <a:srgbClr val="202124"/>
              </a:solidFill>
              <a:latin typeface="Arial"/>
              <a:ea typeface="Arial"/>
              <a:cs typeface="Arial"/>
              <a:sym typeface="Arial"/>
            </a:endParaRPr>
          </a:p>
          <a:p>
            <a:pPr indent="0" lvl="0" marL="0" marR="0" rtl="0" algn="just">
              <a:lnSpc>
                <a:spcPct val="100000"/>
              </a:lnSpc>
              <a:spcBef>
                <a:spcPts val="1200"/>
              </a:spcBef>
              <a:spcAft>
                <a:spcPts val="0"/>
              </a:spcAft>
              <a:buClr>
                <a:schemeClr val="dk1"/>
              </a:buClr>
              <a:buSzPts val="1400"/>
              <a:buFont typeface="Arial"/>
              <a:buNone/>
            </a:pPr>
            <a:r>
              <a:t/>
            </a:r>
            <a:endParaRPr>
              <a:solidFill>
                <a:srgbClr val="202124"/>
              </a:solidFill>
            </a:endParaRPr>
          </a:p>
          <a:p>
            <a:pPr indent="0" lvl="0" marL="0" rtl="0" algn="just">
              <a:spcBef>
                <a:spcPts val="0"/>
              </a:spcBef>
              <a:spcAft>
                <a:spcPts val="0"/>
              </a:spcAft>
              <a:buClr>
                <a:schemeClr val="dk1"/>
              </a:buClr>
              <a:buSzPts val="1400"/>
              <a:buFont typeface="Arial"/>
              <a:buNone/>
            </a:pPr>
            <a:r>
              <a:rPr lang="es-ES">
                <a:solidFill>
                  <a:schemeClr val="dk1"/>
                </a:solidFill>
              </a:rPr>
              <a:t>6-</a:t>
            </a:r>
            <a:r>
              <a:rPr lang="es-ES">
                <a:solidFill>
                  <a:schemeClr val="dk1"/>
                </a:solidFill>
              </a:rPr>
              <a:t>Obtener un módulo de comunicación directo entre clientes y empresa, información sobre los productos, dar sugerencias.</a:t>
            </a:r>
            <a:endParaRPr>
              <a:solidFill>
                <a:srgbClr val="202124"/>
              </a:solidFill>
            </a:endParaRPr>
          </a:p>
          <a:p>
            <a:pPr indent="0" lvl="0" marL="0" marR="0" rtl="0" algn="just">
              <a:lnSpc>
                <a:spcPct val="100000"/>
              </a:lnSpc>
              <a:spcBef>
                <a:spcPts val="1200"/>
              </a:spcBef>
              <a:spcAft>
                <a:spcPts val="0"/>
              </a:spcAft>
              <a:buClr>
                <a:schemeClr val="dk1"/>
              </a:buClr>
              <a:buSzPts val="1400"/>
              <a:buFont typeface="Arial"/>
              <a:buNone/>
            </a:pPr>
            <a:r>
              <a:t/>
            </a:r>
            <a:endParaRPr>
              <a:solidFill>
                <a:srgbClr val="202124"/>
              </a:solidFill>
            </a:endParaRPr>
          </a:p>
          <a:p>
            <a:pPr indent="0" lvl="0" marL="0" marR="0" rtl="0" algn="just">
              <a:lnSpc>
                <a:spcPct val="100000"/>
              </a:lnSpc>
              <a:spcBef>
                <a:spcPts val="1200"/>
              </a:spcBef>
              <a:spcAft>
                <a:spcPts val="0"/>
              </a:spcAft>
              <a:buClr>
                <a:schemeClr val="dk1"/>
              </a:buClr>
              <a:buSzPts val="1400"/>
              <a:buFont typeface="Arial"/>
              <a:buNone/>
            </a:pPr>
            <a:r>
              <a:t/>
            </a:r>
            <a:endParaRPr b="0" i="0" sz="1400" u="none" cap="none" strike="noStrike">
              <a:solidFill>
                <a:srgbClr val="202124"/>
              </a:solidFill>
              <a:latin typeface="Arial"/>
              <a:ea typeface="Arial"/>
              <a:cs typeface="Arial"/>
              <a:sym typeface="Arial"/>
            </a:endParaRPr>
          </a:p>
          <a:p>
            <a:pPr indent="0" lvl="0" marL="0" marR="0" rtl="0" algn="just">
              <a:lnSpc>
                <a:spcPct val="100000"/>
              </a:lnSpc>
              <a:spcBef>
                <a:spcPts val="1200"/>
              </a:spcBef>
              <a:spcAft>
                <a:spcPts val="0"/>
              </a:spcAft>
              <a:buClr>
                <a:schemeClr val="dk1"/>
              </a:buClr>
              <a:buSzPts val="1400"/>
              <a:buFont typeface="Arial"/>
              <a:buNone/>
            </a:pPr>
            <a:r>
              <a:t/>
            </a:r>
            <a:endParaRPr b="0" i="0" sz="1400" u="none" cap="none" strike="noStrike">
              <a:solidFill>
                <a:srgbClr val="202124"/>
              </a:solidFill>
              <a:latin typeface="Arial"/>
              <a:ea typeface="Arial"/>
              <a:cs typeface="Arial"/>
              <a:sym typeface="Arial"/>
            </a:endParaRPr>
          </a:p>
          <a:p>
            <a:pPr indent="0" lvl="0" marL="0" marR="0" rtl="0" algn="just">
              <a:lnSpc>
                <a:spcPct val="100000"/>
              </a:lnSpc>
              <a:spcBef>
                <a:spcPts val="0"/>
              </a:spcBef>
              <a:spcAft>
                <a:spcPts val="0"/>
              </a:spcAft>
              <a:buClr>
                <a:schemeClr val="dk1"/>
              </a:buClr>
              <a:buSzPts val="1400"/>
              <a:buFont typeface="Arial"/>
              <a:buNone/>
            </a:pPr>
            <a:r>
              <a:t/>
            </a:r>
            <a:endParaRPr b="0" i="0" sz="1400" u="none" cap="none" strike="noStrike">
              <a:solidFill>
                <a:srgbClr val="202124"/>
              </a:solidFill>
              <a:latin typeface="Arial"/>
              <a:ea typeface="Arial"/>
              <a:cs typeface="Arial"/>
              <a:sym typeface="Arial"/>
            </a:endParaRPr>
          </a:p>
          <a:p>
            <a:pPr indent="0" lvl="0" marL="0" marR="0" rtl="0" algn="just">
              <a:lnSpc>
                <a:spcPct val="100000"/>
              </a:lnSpc>
              <a:spcBef>
                <a:spcPts val="0"/>
              </a:spcBef>
              <a:spcAft>
                <a:spcPts val="0"/>
              </a:spcAft>
              <a:buClr>
                <a:schemeClr val="dk1"/>
              </a:buClr>
              <a:buSzPts val="1400"/>
              <a:buFont typeface="Arial"/>
              <a:buNone/>
            </a:pPr>
            <a:r>
              <a:t/>
            </a:r>
            <a:endParaRPr b="0" i="0" sz="1400" u="none" cap="none" strike="noStrike">
              <a:solidFill>
                <a:srgbClr val="202124"/>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 name="Google Shape;95;p5"/>
          <p:cNvSpPr/>
          <p:nvPr/>
        </p:nvSpPr>
        <p:spPr>
          <a:xfrm>
            <a:off x="859075" y="1896870"/>
            <a:ext cx="718487" cy="45719"/>
          </a:xfrm>
          <a:prstGeom prst="rect">
            <a:avLst/>
          </a:prstGeom>
          <a:solidFill>
            <a:srgbClr val="FF66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96" name="Google Shape;96;p5"/>
          <p:cNvPicPr preferRelativeResize="0"/>
          <p:nvPr/>
        </p:nvPicPr>
        <p:blipFill rotWithShape="1">
          <a:blip r:embed="rId3">
            <a:alphaModFix/>
          </a:blip>
          <a:srcRect b="0" l="0" r="0" t="0"/>
          <a:stretch/>
        </p:blipFill>
        <p:spPr>
          <a:xfrm>
            <a:off x="6186494" y="2490810"/>
            <a:ext cx="2186015" cy="1323600"/>
          </a:xfrm>
          <a:prstGeom prst="rect">
            <a:avLst/>
          </a:prstGeom>
          <a:noFill/>
          <a:ln>
            <a:noFill/>
          </a:ln>
        </p:spPr>
      </p:pic>
    </p:spTree>
  </p:cSld>
  <p:clrMapOvr>
    <a:masterClrMapping/>
  </p:clrMapOvr>
  <mc:AlternateContent>
    <mc:Choice Requires="p14">
      <p:transition spd="slow">
        <p14:flip dir="l"/>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0"/>
          <p:cNvSpPr txBox="1"/>
          <p:nvPr/>
        </p:nvSpPr>
        <p:spPr>
          <a:xfrm>
            <a:off x="681194" y="146311"/>
            <a:ext cx="4647162" cy="64629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b="1" i="0" lang="es-ES" sz="3600" u="none" cap="none" strike="noStrike">
                <a:solidFill>
                  <a:srgbClr val="3F3F3F"/>
                </a:solidFill>
                <a:latin typeface="Calibri"/>
                <a:ea typeface="Calibri"/>
                <a:cs typeface="Calibri"/>
                <a:sym typeface="Calibri"/>
              </a:rPr>
              <a:t>Alcance.</a:t>
            </a:r>
            <a:endParaRPr b="0" i="0" sz="1400" u="none" cap="none" strike="noStrike">
              <a:solidFill>
                <a:srgbClr val="000000"/>
              </a:solidFill>
              <a:latin typeface="Arial"/>
              <a:ea typeface="Arial"/>
              <a:cs typeface="Arial"/>
              <a:sym typeface="Arial"/>
            </a:endParaRPr>
          </a:p>
        </p:txBody>
      </p:sp>
      <p:sp>
        <p:nvSpPr>
          <p:cNvPr id="102" name="Google Shape;102;p10"/>
          <p:cNvSpPr txBox="1"/>
          <p:nvPr/>
        </p:nvSpPr>
        <p:spPr>
          <a:xfrm>
            <a:off x="681194" y="1148198"/>
            <a:ext cx="3743700" cy="461700"/>
          </a:xfrm>
          <a:prstGeom prst="rect">
            <a:avLst/>
          </a:prstGeom>
          <a:noFill/>
          <a:ln>
            <a:noFill/>
          </a:ln>
        </p:spPr>
        <p:txBody>
          <a:bodyPr anchorCtr="0" anchor="t" bIns="45700" lIns="91425" spcFirstLastPara="1" rIns="91425" wrap="square" tIns="45700">
            <a:spAutoFit/>
          </a:bodyPr>
          <a:lstStyle/>
          <a:p>
            <a:pPr indent="-304800" lvl="0" marL="457200" marR="0" rtl="0" algn="l">
              <a:lnSpc>
                <a:spcPct val="100000"/>
              </a:lnSpc>
              <a:spcBef>
                <a:spcPts val="0"/>
              </a:spcBef>
              <a:spcAft>
                <a:spcPts val="0"/>
              </a:spcAft>
              <a:buClr>
                <a:srgbClr val="202124"/>
              </a:buClr>
              <a:buSzPts val="1200"/>
              <a:buFont typeface="Arial"/>
              <a:buChar char="●"/>
            </a:pPr>
            <a:r>
              <a:rPr lang="es-ES" sz="1200">
                <a:solidFill>
                  <a:srgbClr val="202124"/>
                </a:solidFill>
              </a:rPr>
              <a:t>El sitio</a:t>
            </a:r>
            <a:r>
              <a:rPr b="0" i="0" lang="es-ES" sz="1200" u="none" cap="none" strike="noStrike">
                <a:solidFill>
                  <a:srgbClr val="202124"/>
                </a:solidFill>
                <a:latin typeface="Arial"/>
                <a:ea typeface="Arial"/>
                <a:cs typeface="Arial"/>
                <a:sym typeface="Arial"/>
              </a:rPr>
              <a:t> web  no llevará gestión contable.</a:t>
            </a:r>
            <a:endParaRPr b="0" i="0" sz="1200" u="none" cap="none" strike="noStrike">
              <a:solidFill>
                <a:srgbClr val="202124"/>
              </a:solidFill>
              <a:latin typeface="Arial"/>
              <a:ea typeface="Arial"/>
              <a:cs typeface="Arial"/>
              <a:sym typeface="Arial"/>
            </a:endParaRPr>
          </a:p>
          <a:p>
            <a:pPr indent="-304800" lvl="0" marL="457200" marR="0" rtl="0" algn="l">
              <a:lnSpc>
                <a:spcPct val="100000"/>
              </a:lnSpc>
              <a:spcBef>
                <a:spcPts val="0"/>
              </a:spcBef>
              <a:spcAft>
                <a:spcPts val="0"/>
              </a:spcAft>
              <a:buClr>
                <a:srgbClr val="202124"/>
              </a:buClr>
              <a:buSzPts val="1200"/>
              <a:buFont typeface="Arial"/>
              <a:buChar char="●"/>
            </a:pPr>
            <a:r>
              <a:rPr b="0" i="0" lang="es-ES" sz="1200" u="none" cap="none" strike="noStrike">
                <a:solidFill>
                  <a:srgbClr val="202124"/>
                </a:solidFill>
                <a:latin typeface="Arial"/>
                <a:ea typeface="Arial"/>
                <a:cs typeface="Arial"/>
                <a:sym typeface="Arial"/>
              </a:rPr>
              <a:t>No se podrán eliminar ventas.</a:t>
            </a:r>
            <a:endParaRPr b="0" i="0" sz="1400" u="none" cap="none" strike="noStrike">
              <a:solidFill>
                <a:srgbClr val="202124"/>
              </a:solidFill>
              <a:latin typeface="Arial"/>
              <a:ea typeface="Arial"/>
              <a:cs typeface="Arial"/>
              <a:sym typeface="Arial"/>
            </a:endParaRPr>
          </a:p>
        </p:txBody>
      </p:sp>
      <p:sp>
        <p:nvSpPr>
          <p:cNvPr id="103" name="Google Shape;103;p10"/>
          <p:cNvSpPr/>
          <p:nvPr/>
        </p:nvSpPr>
        <p:spPr>
          <a:xfrm>
            <a:off x="816661" y="701329"/>
            <a:ext cx="718487" cy="45719"/>
          </a:xfrm>
          <a:prstGeom prst="rect">
            <a:avLst/>
          </a:prstGeom>
          <a:solidFill>
            <a:srgbClr val="FF66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04" name="Google Shape;104;p10"/>
          <p:cNvSpPr txBox="1"/>
          <p:nvPr/>
        </p:nvSpPr>
        <p:spPr>
          <a:xfrm>
            <a:off x="592667" y="2014145"/>
            <a:ext cx="4572000" cy="135421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s-ES" sz="2000" u="none" cap="none" strike="noStrike">
                <a:solidFill>
                  <a:srgbClr val="202124"/>
                </a:solidFill>
                <a:latin typeface="Calibri"/>
                <a:ea typeface="Calibri"/>
                <a:cs typeface="Calibri"/>
                <a:sym typeface="Calibri"/>
              </a:rPr>
              <a:t>Técnicas e instrumentos</a:t>
            </a:r>
            <a:r>
              <a:rPr b="0" i="0" lang="es-ES" sz="2000" u="none" cap="none" strike="noStrike">
                <a:solidFill>
                  <a:srgbClr val="202124"/>
                </a:solidFill>
                <a:latin typeface="Calibri"/>
                <a:ea typeface="Calibri"/>
                <a:cs typeface="Calibri"/>
                <a:sym typeface="Calibri"/>
              </a:rPr>
              <a:t> :</a:t>
            </a:r>
            <a:br>
              <a:rPr b="0" i="0" lang="es-ES" sz="2000" u="none" cap="none" strike="noStrike">
                <a:solidFill>
                  <a:srgbClr val="000000"/>
                </a:solidFill>
                <a:latin typeface="Calibri"/>
                <a:ea typeface="Calibri"/>
                <a:cs typeface="Calibri"/>
                <a:sym typeface="Calibri"/>
              </a:rPr>
            </a:br>
            <a:r>
              <a:rPr b="1" i="0" lang="es-ES" sz="2000" u="none" cap="none" strike="noStrike">
                <a:solidFill>
                  <a:srgbClr val="202124"/>
                </a:solidFill>
                <a:latin typeface="Calibri"/>
                <a:ea typeface="Calibri"/>
                <a:cs typeface="Calibri"/>
                <a:sym typeface="Calibri"/>
              </a:rPr>
              <a:t>Entrevista</a:t>
            </a:r>
            <a:endParaRPr b="0" i="0" sz="20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br>
              <a:rPr b="0" i="0" lang="es-ES" sz="1400" u="none" cap="none" strike="noStrike">
                <a:solidFill>
                  <a:srgbClr val="000000"/>
                </a:solidFill>
                <a:latin typeface="Arial"/>
                <a:ea typeface="Arial"/>
                <a:cs typeface="Arial"/>
                <a:sym typeface="Arial"/>
              </a:rPr>
            </a:br>
            <a:br>
              <a:rPr b="0" i="0" lang="es-ES" sz="1400" u="none" cap="none" strike="noStrike">
                <a:solidFill>
                  <a:srgbClr val="000000"/>
                </a:solidFill>
                <a:latin typeface="Arial"/>
                <a:ea typeface="Arial"/>
                <a:cs typeface="Arial"/>
                <a:sym typeface="Arial"/>
              </a:rPr>
            </a:br>
            <a:endParaRPr b="0" i="0" sz="1400" u="none" cap="none" strike="noStrike">
              <a:solidFill>
                <a:srgbClr val="000000"/>
              </a:solidFill>
              <a:latin typeface="Arial"/>
              <a:ea typeface="Arial"/>
              <a:cs typeface="Arial"/>
              <a:sym typeface="Arial"/>
            </a:endParaRPr>
          </a:p>
        </p:txBody>
      </p:sp>
      <p:sp>
        <p:nvSpPr>
          <p:cNvPr id="105" name="Google Shape;105;p10"/>
          <p:cNvSpPr txBox="1"/>
          <p:nvPr/>
        </p:nvSpPr>
        <p:spPr>
          <a:xfrm>
            <a:off x="592667" y="3019882"/>
            <a:ext cx="7766755" cy="224672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s-ES" sz="1400" u="none" cap="none" strike="noStrike">
                <a:solidFill>
                  <a:srgbClr val="000000"/>
                </a:solidFill>
                <a:latin typeface="Arial"/>
                <a:ea typeface="Arial"/>
                <a:cs typeface="Arial"/>
                <a:sym typeface="Arial"/>
              </a:rPr>
              <a:t>Optamos por realizar preguntas cerradas para reconocer cosas específicas con respuesta cortas, y unas cuantas abiertas para que el encuestado respondiera con libertad y amplia información. Con permiso del encuestado grabamos por si en algún momento se nos escapa algo volver a escuchar y recolectar información que haga falta. Para nuestra recolección de información hicimos uso de una entrevista estructurada bien planteada y al final de esta se cerró con una entrevista no estructurada. De esta preguntas que salieron al final pudimos saber cosas pequeñas que no tuvimos en cuenta en la estructuración de nuestra entrevista. las preguntas que realizamos fueron las siguientes:</a:t>
            </a:r>
            <a:br>
              <a:rPr b="0" i="0" lang="es-ES" sz="1400" u="none" cap="none" strike="noStrike">
                <a:solidFill>
                  <a:srgbClr val="000000"/>
                </a:solidFill>
                <a:latin typeface="Arial"/>
                <a:ea typeface="Arial"/>
                <a:cs typeface="Arial"/>
                <a:sym typeface="Arial"/>
              </a:rPr>
            </a:br>
            <a:br>
              <a:rPr b="0" i="0" lang="es-ES" sz="1400" u="none" cap="none" strike="noStrike">
                <a:solidFill>
                  <a:srgbClr val="000000"/>
                </a:solidFill>
                <a:latin typeface="Arial"/>
                <a:ea typeface="Arial"/>
                <a:cs typeface="Arial"/>
                <a:sym typeface="Arial"/>
              </a:rPr>
            </a:br>
            <a:endParaRPr b="0" i="0" sz="1400" u="none" cap="none" strike="noStrike">
              <a:solidFill>
                <a:srgbClr val="202124"/>
              </a:solidFill>
              <a:latin typeface="Arial"/>
              <a:ea typeface="Arial"/>
              <a:cs typeface="Arial"/>
              <a:sym typeface="Arial"/>
            </a:endParaRPr>
          </a:p>
        </p:txBody>
      </p:sp>
    </p:spTree>
  </p:cSld>
  <p:clrMapOvr>
    <a:masterClrMapping/>
  </p:clrMapOvr>
  <mc:AlternateContent>
    <mc:Choice Requires="p14">
      <p:transition spd="slow">
        <p14:flip dir="l"/>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6"/>
          <p:cNvSpPr txBox="1"/>
          <p:nvPr/>
        </p:nvSpPr>
        <p:spPr>
          <a:xfrm>
            <a:off x="-834850" y="1846575"/>
            <a:ext cx="213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111" name="Google Shape;111;p6"/>
          <p:cNvSpPr txBox="1"/>
          <p:nvPr/>
        </p:nvSpPr>
        <p:spPr>
          <a:xfrm>
            <a:off x="5129350" y="3395975"/>
            <a:ext cx="40752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112" name="Google Shape;112;p6"/>
          <p:cNvSpPr txBox="1"/>
          <p:nvPr/>
        </p:nvSpPr>
        <p:spPr>
          <a:xfrm>
            <a:off x="640046" y="1747525"/>
            <a:ext cx="6929700" cy="954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2400"/>
              </a:spcBef>
              <a:spcAft>
                <a:spcPts val="0"/>
              </a:spcAft>
              <a:buClr>
                <a:srgbClr val="000000"/>
              </a:buClr>
              <a:buSzPts val="1400"/>
              <a:buFont typeface="Arial"/>
              <a:buNone/>
            </a:pPr>
            <a:r>
              <a:rPr b="0" i="0" lang="es-ES" sz="1400" u="none" cap="none" strike="noStrike">
                <a:solidFill>
                  <a:srgbClr val="000000"/>
                </a:solidFill>
                <a:latin typeface="Arial"/>
                <a:ea typeface="Arial"/>
                <a:cs typeface="Arial"/>
                <a:sym typeface="Arial"/>
              </a:rPr>
              <a:t>Para la recolección de información decidimos que lo mejor era la entrevista, lo primero que hicimos fue formular las preguntas para saber a qué se dedica la empresa, como desarrollan tal actividad como las ventas entregas y demás concerniente a lo que hace la empresa.</a:t>
            </a:r>
            <a:endParaRPr b="0" i="0" sz="1400" u="none" cap="none" strike="noStrike">
              <a:solidFill>
                <a:srgbClr val="000000"/>
              </a:solidFill>
              <a:latin typeface="Arial"/>
              <a:ea typeface="Arial"/>
              <a:cs typeface="Arial"/>
              <a:sym typeface="Arial"/>
            </a:endParaRPr>
          </a:p>
        </p:txBody>
      </p:sp>
      <p:sp>
        <p:nvSpPr>
          <p:cNvPr id="113" name="Google Shape;113;p6"/>
          <p:cNvSpPr txBox="1"/>
          <p:nvPr/>
        </p:nvSpPr>
        <p:spPr>
          <a:xfrm>
            <a:off x="681194" y="146311"/>
            <a:ext cx="4647300" cy="646500"/>
          </a:xfrm>
          <a:prstGeom prst="rect">
            <a:avLst/>
          </a:prstGeom>
          <a:noFill/>
          <a:ln cap="flat" cmpd="sng" w="9525">
            <a:solidFill>
              <a:schemeClr val="lt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b="1" i="0" lang="es-ES" sz="3600" u="none" cap="none" strike="noStrike">
                <a:solidFill>
                  <a:srgbClr val="3F3F3F"/>
                </a:solidFill>
                <a:latin typeface="Calibri"/>
                <a:ea typeface="Calibri"/>
                <a:cs typeface="Calibri"/>
                <a:sym typeface="Calibri"/>
              </a:rPr>
              <a:t>Entrevista.</a:t>
            </a:r>
            <a:endParaRPr b="1" i="0" sz="1400" u="none" cap="none" strike="noStrike">
              <a:solidFill>
                <a:srgbClr val="000000"/>
              </a:solidFill>
              <a:latin typeface="Arial"/>
              <a:ea typeface="Arial"/>
              <a:cs typeface="Arial"/>
              <a:sym typeface="Arial"/>
            </a:endParaRPr>
          </a:p>
        </p:txBody>
      </p:sp>
      <p:sp>
        <p:nvSpPr>
          <p:cNvPr id="114" name="Google Shape;114;p6"/>
          <p:cNvSpPr txBox="1"/>
          <p:nvPr/>
        </p:nvSpPr>
        <p:spPr>
          <a:xfrm>
            <a:off x="681200" y="1199825"/>
            <a:ext cx="6305400" cy="415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500"/>
              <a:buFont typeface="Arial"/>
              <a:buNone/>
            </a:pPr>
            <a:r>
              <a:rPr b="1" i="1" lang="es-ES" sz="1500" u="none" cap="none" strike="noStrike">
                <a:solidFill>
                  <a:srgbClr val="000000"/>
                </a:solidFill>
                <a:latin typeface="Calibri"/>
                <a:ea typeface="Calibri"/>
                <a:cs typeface="Calibri"/>
                <a:sym typeface="Calibri"/>
              </a:rPr>
              <a:t>Preguntas realizadas:</a:t>
            </a:r>
            <a:endParaRPr b="1" i="1" sz="1500" u="none" cap="none" strike="noStrike">
              <a:solidFill>
                <a:srgbClr val="000000"/>
              </a:solidFill>
              <a:latin typeface="Calibri"/>
              <a:ea typeface="Calibri"/>
              <a:cs typeface="Calibri"/>
              <a:sym typeface="Calibri"/>
            </a:endParaRPr>
          </a:p>
        </p:txBody>
      </p:sp>
    </p:spTree>
  </p:cSld>
  <p:clrMapOvr>
    <a:masterClrMapping/>
  </p:clrMapOvr>
  <mc:AlternateContent>
    <mc:Choice Requires="p14">
      <p:transition spd="slow">
        <p14:flip dir="l"/>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1"/>
          <p:cNvSpPr txBox="1"/>
          <p:nvPr/>
        </p:nvSpPr>
        <p:spPr>
          <a:xfrm>
            <a:off x="-834850" y="1846575"/>
            <a:ext cx="213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120" name="Google Shape;120;p11"/>
          <p:cNvSpPr txBox="1"/>
          <p:nvPr/>
        </p:nvSpPr>
        <p:spPr>
          <a:xfrm>
            <a:off x="5129350" y="3395975"/>
            <a:ext cx="40752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121" name="Google Shape;121;p11"/>
          <p:cNvSpPr txBox="1"/>
          <p:nvPr/>
        </p:nvSpPr>
        <p:spPr>
          <a:xfrm>
            <a:off x="685200" y="1555625"/>
            <a:ext cx="7274700" cy="3324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s-ES" sz="1400" u="none" cap="none" strike="noStrike">
                <a:solidFill>
                  <a:srgbClr val="000000"/>
                </a:solidFill>
                <a:latin typeface="Arial"/>
                <a:ea typeface="Arial"/>
                <a:cs typeface="Arial"/>
                <a:sym typeface="Arial"/>
              </a:rPr>
              <a:t>La entrevista la desarrollamos el 22 de julio de este año, hablamos con doña </a:t>
            </a:r>
            <a:r>
              <a:rPr b="1" i="0" lang="es-ES" sz="1400" u="none" cap="none" strike="noStrike">
                <a:solidFill>
                  <a:srgbClr val="000000"/>
                </a:solidFill>
                <a:latin typeface="Arial"/>
                <a:ea typeface="Arial"/>
                <a:cs typeface="Arial"/>
                <a:sym typeface="Arial"/>
              </a:rPr>
              <a:t>Greis</a:t>
            </a:r>
            <a:r>
              <a:rPr b="0" i="0" lang="es-ES" sz="1400" u="none" cap="none" strike="noStrike">
                <a:solidFill>
                  <a:srgbClr val="000000"/>
                </a:solidFill>
                <a:latin typeface="Arial"/>
                <a:ea typeface="Arial"/>
                <a:cs typeface="Arial"/>
                <a:sym typeface="Arial"/>
              </a:rPr>
              <a:t> la dueña y persona que fundó </a:t>
            </a:r>
            <a:r>
              <a:rPr b="1" i="0" lang="es-ES" sz="1400" u="none" cap="none" strike="noStrike">
                <a:solidFill>
                  <a:srgbClr val="000000"/>
                </a:solidFill>
                <a:latin typeface="Arial"/>
                <a:ea typeface="Arial"/>
                <a:cs typeface="Arial"/>
                <a:sym typeface="Arial"/>
              </a:rPr>
              <a:t>DASAGA</a:t>
            </a:r>
            <a:r>
              <a:rPr b="0" i="0" lang="es-ES" sz="1400" u="none" cap="none" strike="noStrike">
                <a:solidFill>
                  <a:srgbClr val="000000"/>
                </a:solidFill>
                <a:latin typeface="Arial"/>
                <a:ea typeface="Arial"/>
                <a:cs typeface="Arial"/>
                <a:sym typeface="Arial"/>
              </a:rPr>
              <a:t>.La empresa se dedica a la creación, comercialización y distribución de todo lo que tiene que ver con mobiliario tiene línea escolar, oficina, comercial y hogar, lo nombrado anteriormente en fabricado por ellos mismos ha pedido y con las especificaciones requeridas por los clientes. Ya que todo es a pedido ellos no manejan inventario. Se contacta a los clientes por el correo electrónico de la empresa y el WhatsApp por estos medios cierra la venta y después de que el cliente da una parte por adelantado se empieza con la fabricación, los tiempos de entrega dependen de lo que tarde la construcción, se tiene tiempo estimado y las entregas la realiza el personal de logística dentro o fuera de la ciudad. Lo que debemos mejorar con el sistema que vamos a implementar será su manera de llegar a los clientes ya que ya hay un catálogo y lo ideal sería hacerlo interactivo también las maneras de pago implementando una pasarela de pago que permite hacer rápidamente la transacciones ya que no pueden iniciar la producción sin tener la mitad del dinero por adelantado igual pasa con a la hora de la entrega.</a:t>
            </a:r>
            <a:endParaRPr b="0" i="0" sz="1400" u="none" cap="none" strike="noStrike">
              <a:solidFill>
                <a:srgbClr val="000000"/>
              </a:solidFill>
              <a:latin typeface="Arial"/>
              <a:ea typeface="Arial"/>
              <a:cs typeface="Arial"/>
              <a:sym typeface="Arial"/>
            </a:endParaRPr>
          </a:p>
        </p:txBody>
      </p:sp>
      <p:sp>
        <p:nvSpPr>
          <p:cNvPr id="122" name="Google Shape;122;p11"/>
          <p:cNvSpPr txBox="1"/>
          <p:nvPr/>
        </p:nvSpPr>
        <p:spPr>
          <a:xfrm>
            <a:off x="681194" y="146311"/>
            <a:ext cx="4647300" cy="646500"/>
          </a:xfrm>
          <a:prstGeom prst="rect">
            <a:avLst/>
          </a:prstGeom>
          <a:noFill/>
          <a:ln cap="flat" cmpd="sng" w="9525">
            <a:solidFill>
              <a:schemeClr val="lt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b="1" i="0" lang="es-ES" sz="3600" u="none" cap="none" strike="noStrike">
                <a:solidFill>
                  <a:srgbClr val="3F3F3F"/>
                </a:solidFill>
                <a:latin typeface="Calibri"/>
                <a:ea typeface="Calibri"/>
                <a:cs typeface="Calibri"/>
                <a:sym typeface="Calibri"/>
              </a:rPr>
              <a:t>Entrevista.</a:t>
            </a:r>
            <a:endParaRPr b="1" i="0" sz="1400" u="none" cap="none" strike="noStrike">
              <a:solidFill>
                <a:srgbClr val="000000"/>
              </a:solidFill>
              <a:latin typeface="Arial"/>
              <a:ea typeface="Arial"/>
              <a:cs typeface="Arial"/>
              <a:sym typeface="Arial"/>
            </a:endParaRPr>
          </a:p>
        </p:txBody>
      </p:sp>
    </p:spTree>
  </p:cSld>
  <p:clrMapOvr>
    <a:masterClrMapping/>
  </p:clrMapOvr>
  <mc:AlternateContent>
    <mc:Choice Requires="p14">
      <p:transition spd="slow">
        <p14:flip dir="l"/>
      </p:transition>
    </mc:Choice>
    <mc:Fallback>
      <p:transition spd="slow">
        <p:fade/>
      </p:transition>
    </mc:Fallback>
  </mc:AlternateContent>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2019-11-27T03:16:21Z</dcterms:created>
  <dc:creator>Leonardo Cantor</dc:creator>
</cp:coreProperties>
</file>