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817E045-4A6B-4455-947E-A3BCFFD6C9AD}">
          <p14:sldIdLst>
            <p14:sldId id="256"/>
            <p14:sldId id="257"/>
            <p14:sldId id="258"/>
            <p14:sldId id="262"/>
            <p14:sldId id="259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54BF63-150E-4B65-9548-DF29F114112F}" v="1213" dt="2023-02-11T08:10:24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5728C-0570-2B77-3152-6E6011EF6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8988C6-5927-892B-DDB2-8C75F3192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46C44B-077B-508B-D5C4-0F028A6E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378B-CB37-439E-B7E3-4E616EACDA61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29B424-79B9-CCB3-9182-F87F6A7E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0CDBE2-9A9C-E072-F4F6-CC473213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D22-83A8-4199-9E25-19D9ECD2D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59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5C0A6-6B42-F754-81C8-5672587C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A93566-16FA-5D88-F4BF-7512FABC2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086601-37E3-7033-8122-F3A1A97D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378B-CB37-439E-B7E3-4E616EACDA61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C1440-D6F7-F951-66ED-A7C095AA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812CA1-EA81-0E7C-6E2B-A5544981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D22-83A8-4199-9E25-19D9ECD2D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31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3ACF319-D039-2F95-5A04-291F695EA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FCF84C-B49B-E9B6-9C74-5FDC046DA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A15047-D9F1-3155-8101-0DFA3A7E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378B-CB37-439E-B7E3-4E616EACDA61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05DF72-D8D1-9F5F-0058-24D118EA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35748E-59EC-42A7-0599-866949E7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D22-83A8-4199-9E25-19D9ECD2D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63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A52F8-163F-BE17-352E-1057B2A6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004943-16A7-E6D9-5798-21B76700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82A0FE-42B1-2088-FB40-53C7C30F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378B-CB37-439E-B7E3-4E616EACDA61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CAFA84-40C8-3997-DBD1-7A3A686C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0BB2F9-8AB2-8534-2DCC-24EED717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D22-83A8-4199-9E25-19D9ECD2D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32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29131-D990-8020-2147-9C97FB4A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FA9A93-B485-519F-A2D6-9A5F3D4A0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8EC6C9-1129-0C38-008D-7B5A810F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378B-CB37-439E-B7E3-4E616EACDA61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D2AED8-9746-0182-3D74-E9ED28E0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66365E-0CFF-06AC-2CF6-E9A52384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D22-83A8-4199-9E25-19D9ECD2D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37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0BF60-71C0-A583-0988-97CB4B93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9CA7D5-605E-29D2-7CF8-AB0C682B3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362DFA-68DB-D115-371F-223920DFB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79E228-FA37-8993-2742-1DAF3DE5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378B-CB37-439E-B7E3-4E616EACDA61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03A720-AD7E-38A6-6592-FF05791E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99B10F-5443-87AC-1DE4-E0B90100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D22-83A8-4199-9E25-19D9ECD2D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3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AD27B-893A-61C9-4299-A728064A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EC466D-A535-F619-C274-89287477F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53C856-0F98-BCEF-C742-42632138D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8829F04-B2E7-5FF9-99B1-606D4664F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0075F6-FC24-B0BF-2D67-2B61EE2AF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5D06D2-F525-2218-3B27-4B97C4CD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378B-CB37-439E-B7E3-4E616EACDA61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9B546B-40E8-500A-9DF5-61DB1AB5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2EEB5A-2F67-7796-AEEE-638E5F14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D22-83A8-4199-9E25-19D9ECD2D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10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69D61-E094-C6B7-ACE5-A48DCF79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480103-6E58-07F5-7698-5D5F9427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378B-CB37-439E-B7E3-4E616EACDA61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25A137-E314-13C0-A5B0-BAF7734D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020333-95D8-B21C-CBF3-86D5CFA8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D22-83A8-4199-9E25-19D9ECD2D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78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1E1720-6A31-3204-A836-142531FB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378B-CB37-439E-B7E3-4E616EACDA61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D49100-E078-11DB-5571-65491748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579F69-F265-EE1F-CA74-897ABB53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D22-83A8-4199-9E25-19D9ECD2D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46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BF9F4-6BF3-E559-20B7-EF4997DB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4A9EA-5D78-86A2-E075-AC0BD6877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C3CBA2-053D-C8CB-E5A7-B0954D575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70A14F-BC34-5EF6-8011-6C4AD064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378B-CB37-439E-B7E3-4E616EACDA61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B264A1-D267-9831-A96A-DEE4BF1F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C1F51C-F3BB-FB87-E682-4B2E8CE3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D22-83A8-4199-9E25-19D9ECD2D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60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ABD9E-F203-A413-13E9-025D276C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F20BF6-BD3E-E455-ED42-266A5304F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B46A64-61CD-2FB4-5276-7656EF7FD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F8B240-DA47-F0F8-FF5F-180D8146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378B-CB37-439E-B7E3-4E616EACDA61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11E5EE-322B-33F7-C9FA-0E5BE2DF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9C3317-B10D-B335-F6BD-BE55640A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D22-83A8-4199-9E25-19D9ECD2D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49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C420B-213D-175D-64CE-B82B5C98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960609-7448-9FF8-D175-3493D6BB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F53D20-C45D-E15C-E8D7-E1907FFF5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C378B-CB37-439E-B7E3-4E616EACDA61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FA257E-8F3D-3AFC-59D1-719091FB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B065DF-459E-A553-E947-8DB733D0C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7D22-83A8-4199-9E25-19D9ECD2D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90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23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5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1B9A4-C2CF-EDC2-AAB2-D1E6B947E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start Lite</a:t>
            </a:r>
            <a:endParaRPr lang="ru-RU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136401-6B41-A3E5-62E7-F034A2194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2840" y="4363463"/>
            <a:ext cx="9469211" cy="865639"/>
          </a:xfrm>
        </p:spPr>
        <p:txBody>
          <a:bodyPr anchor="t">
            <a:normAutofit/>
          </a:bodyPr>
          <a:lstStyle/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Подготовила:Масличенко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Елизавета Андреевна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Б9121-09.03.03ПИКД</a:t>
            </a:r>
          </a:p>
        </p:txBody>
      </p:sp>
      <p:grpSp>
        <p:nvGrpSpPr>
          <p:cNvPr id="48" name="Group 27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29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31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33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35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37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260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3158C-E955-E459-F1C8-9F6BD492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и расширение узлов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A86894-5EAE-3A6C-2A70-3D3B0C46D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96" y="1582506"/>
            <a:ext cx="4115157" cy="403132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E20AED-52F7-667D-6491-2E1DC7F40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05" y="1577180"/>
            <a:ext cx="5860288" cy="18518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9C775A-ED3F-9AA7-BB2D-2DDAAC8C66E3}"/>
                  </a:ext>
                </a:extLst>
              </p:cNvPr>
              <p:cNvSpPr txBox="1"/>
              <p:nvPr/>
            </p:nvSpPr>
            <p:spPr>
              <a:xfrm>
                <a:off x="5220929" y="3559277"/>
                <a:ext cx="626784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Формула приоритетной очереди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=&lt;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𝑟h𝑠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𝑟h𝑠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ru-RU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Оно основано на том как мы видим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.Мы хотим взять минимальное значение одного го из них, что бы мы могли обработать его в первый раз, когда оно вызовет изменения, распространяющиеся по графу.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9C775A-ED3F-9AA7-BB2D-2DDAAC8C6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929" y="3559277"/>
                <a:ext cx="6267840" cy="2308324"/>
              </a:xfrm>
              <a:prstGeom prst="rect">
                <a:avLst/>
              </a:prstGeom>
              <a:blipFill>
                <a:blip r:embed="rId4"/>
                <a:stretch>
                  <a:fillRect l="-777" t="-1583" r="-1555" b="-31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50540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9AD05-243D-3E9F-0EFA-1287ADC6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и расширение узлов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33EEA1F-A679-D5DD-2BD9-B8D0A0D3B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251" y="3749068"/>
            <a:ext cx="7555317" cy="2141406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A059CD-F8F6-EDE0-517E-6434161E5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59" y="1529648"/>
            <a:ext cx="6187043" cy="20009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579E-0B7B-AFF6-B82B-DF4326C49451}"/>
                  </a:ext>
                </a:extLst>
              </p:cNvPr>
              <p:cNvSpPr txBox="1"/>
              <p:nvPr/>
            </p:nvSpPr>
            <p:spPr>
              <a:xfrm>
                <a:off x="6862916" y="3530600"/>
                <a:ext cx="491612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Итак мы расширяем наши предыдущие узлы удаляя из очереди приоритетов и изменяя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уменьшается до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𝑟h𝑠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,поэтому мы просто устанавливаем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𝑟h𝑠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.В этом случае узел локально непротеричив(согласован) и он остаётся таким.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579E-0B7B-AFF6-B82B-DF4326C49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916" y="3530600"/>
                <a:ext cx="4916129" cy="2031325"/>
              </a:xfrm>
              <a:prstGeom prst="rect">
                <a:avLst/>
              </a:prstGeom>
              <a:blipFill>
                <a:blip r:embed="rId4"/>
                <a:stretch>
                  <a:fillRect l="-1117" t="-1502" b="-3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78319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0927C-0255-28D4-CBF0-BD6D988B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Сверхсогласованный узел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61E5E69-6DAA-ECE0-EDC9-AC014EFE2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𝑟h𝑠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:r>
                  <a:rPr lang="ru-RU" dirty="0"/>
                  <a:t>Стоимость нового пути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лучше, чем стоимость старого пути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 </a:t>
                </a:r>
                <a:endParaRPr lang="en-US" i="1" dirty="0"/>
              </a:p>
              <a:p>
                <a:pPr/>
                <a:r>
                  <a:rPr lang="ru-RU" dirty="0"/>
                  <a:t>Немедленно обновите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до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𝑟h𝑠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и распространите на всех предшественников </a:t>
                </a:r>
                <a:endParaRPr lang="en-US" dirty="0"/>
              </a:p>
              <a:p>
                <a:pPr/>
                <a:r>
                  <a:rPr lang="ru-RU" dirty="0"/>
                  <a:t>Установить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/>
                <a:r>
                  <a:rPr lang="ru-RU" dirty="0"/>
                  <a:t>Обновление всех предшественников узла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Узел теперь локально согласован и он останется таким.</a:t>
                </a:r>
                <a:endParaRPr lang="ru-RU" b="1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61E5E69-6DAA-ECE0-EDC9-AC014EFE2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33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0927C-0255-28D4-CBF0-BD6D988B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Недостаточно согласованный узел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61E5E69-6DAA-ECE0-EDC9-AC014EFE2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𝑟h𝑠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Стоимость старого пути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лучше, чем стоимость старого пути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rhs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Задержите расширение вершины и распространитесь на все предшественники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Установить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Обновление всех предшественников узла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сам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Вершина теперь локально согласована или локально сверхсогласованна. Она будет оставаться в очереди до тех пор, пока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rhs(s)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 станет следующей наилучшей стоимостью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61E5E69-6DAA-ECE0-EDC9-AC014EFE2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565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22191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0927C-0255-28D4-CBF0-BD6D988B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Перенос приоритетной очереди и изменение эвристики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61E5E69-6DAA-ECE0-EDC9-AC014EFE2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Проблема в том что мы движемся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к другому узлу. Наше эвристическое значение измеряется от любого заданного узла до узла конечного. Поэтому когда  начальный узел изменился эвристика не будет,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такого же значения ,что и прежде как на новом узле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Ключевой модификатор для упрощения отслеживания изменений эвристики.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Изменение формулы очереди приоритетов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𝑟h𝑠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𝑠𝑡𝑎𝑟𝑡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rhs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)]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61E5E69-6DAA-ECE0-EDC9-AC014EFE2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18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903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0927C-0255-28D4-CBF0-BD6D988B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D* Lite(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конкретизация):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61E5E69-6DAA-ECE0-EDC9-AC014EFE2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Инициализация всех значений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𝑟h𝑠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𝑔𝑜𝑎𝑙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𝑟h𝑠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𝑔𝑜𝑎𝑙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𝑙𝑎𝑠𝑡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Поиск по принципу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”best-first search”,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пока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 будет локально согласован и расширен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Переместить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𝑆𝑢𝑐𝑐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𝑠𝑡𝑎𝑟𝑡</m:t>
                                </m:r>
                              </m:sup>
                            </m:sSup>
                          </m:e>
                        </m:d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какие-либо стоимости ребер изменились: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𝑙𝑎𝑠𝑡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Обновите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rhs(s)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положение в очереди для исходных узлов измененных ребер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Повторите шаг № 2</a:t>
                </a: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61E5E69-6DAA-ECE0-EDC9-AC014EFE2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928" t="-1359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509173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B0FF9-D9E4-8D4B-CCD5-E2FC1F6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FE543E9-1422-16CD-30CB-F06C240FC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2" y="2331893"/>
            <a:ext cx="6196165" cy="3193836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C727BE-00D9-22CC-3BEC-F832EEA8F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329" y="2283307"/>
            <a:ext cx="6352112" cy="32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6510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B0FF9-D9E4-8D4B-CCD5-E2FC1F6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5FAD359-A60C-B3F5-E4F3-D1DEA0F61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298" y="2219314"/>
            <a:ext cx="6539758" cy="3530716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0FC879-BA16-61A4-6A4B-228B3181C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03" y="2123058"/>
            <a:ext cx="5894399" cy="353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2332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B0FF9-D9E4-8D4B-CCD5-E2FC1F6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5FAD359-A60C-B3F5-E4F3-D1DEA0F61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457" y="2127874"/>
            <a:ext cx="6300909" cy="3449966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C414DB-CF88-3487-7C25-A6BEF9D46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78" y="2183755"/>
            <a:ext cx="5561567" cy="365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9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B0FF9-D9E4-8D4B-CCD5-E2FC1F6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5FAD359-A60C-B3F5-E4F3-D1DEA0F61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098" y="1884035"/>
            <a:ext cx="6181485" cy="3256925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8A6E39-EFA1-AC01-CD1E-73EA4C9B4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38" y="1884035"/>
            <a:ext cx="5357324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20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9BA8D-411E-4425-8BFB-C21321DD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Авторы</a:t>
            </a:r>
            <a:r>
              <a:rPr lang="en-US" sz="36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36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</a:t>
            </a:r>
            <a:endPara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F7314E-F63C-DA5C-37B7-09E9759FC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1240" y="2257006"/>
            <a:ext cx="5136912" cy="3803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D*Lite —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поиска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кратчайшего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взвешенном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ориентированном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неизвестна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заранее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подвергается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изменению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Свеном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Кёнигом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Лихачевым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2002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году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75764CB-4E5A-0894-D03C-FD9375961E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4928" y="1793846"/>
            <a:ext cx="2724066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6058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B0FF9-D9E4-8D4B-CCD5-E2FC1F6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5FAD359-A60C-B3F5-E4F3-D1DEA0F61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018" y="1894195"/>
            <a:ext cx="6679089" cy="3409326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4DC9BB-DAD1-6B4E-826D-14948FA85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984" y="1955800"/>
            <a:ext cx="5913632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3425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B0FF9-D9E4-8D4B-CCD5-E2FC1F6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49B6EA-9AA2-1D31-C17E-8AD2A6F48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0597" y="1943888"/>
            <a:ext cx="5799323" cy="3696020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F431A6B4-FC10-D96F-224A-E61C3758F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7" y="2119163"/>
            <a:ext cx="5456393" cy="3520745"/>
          </a:xfrm>
        </p:spPr>
      </p:pic>
    </p:spTree>
    <p:extLst>
      <p:ext uri="{BB962C8B-B14F-4D97-AF65-F5344CB8AC3E}">
        <p14:creationId xmlns:p14="http://schemas.microsoft.com/office/powerpoint/2010/main" val="44742613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B0FF9-D9E4-8D4B-CCD5-E2FC1F6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5FAD359-A60C-B3F5-E4F3-D1DEA0F61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378" y="2005954"/>
            <a:ext cx="6145862" cy="3663325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B20E63-A607-B4E6-6718-A28730978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240" y="2005954"/>
            <a:ext cx="5466080" cy="340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31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B0FF9-D9E4-8D4B-CCD5-E2FC1F6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5FAD359-A60C-B3F5-E4F3-D1DEA0F61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418" y="1970712"/>
            <a:ext cx="6286918" cy="3693805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1CBEF7-8EFB-C0AE-A6C4-E381F40AF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3875"/>
            <a:ext cx="5944367" cy="40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5425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B0FF9-D9E4-8D4B-CCD5-E2FC1F6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5FAD359-A60C-B3F5-E4F3-D1DEA0F61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098" y="2176581"/>
            <a:ext cx="6233739" cy="3907166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E81E55-925A-6041-91DF-294603E4C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6581"/>
            <a:ext cx="6000970" cy="40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08840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B0FF9-D9E4-8D4B-CCD5-E2FC1F6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5FAD359-A60C-B3F5-E4F3-D1DEA0F61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858" y="1985635"/>
            <a:ext cx="6881727" cy="3816032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3DABEF-45F0-438D-68EE-061604EB0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27" y="1985635"/>
            <a:ext cx="6092715" cy="381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5726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B0FF9-D9E4-8D4B-CCD5-E2FC1F6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5FAD359-A60C-B3F5-E4F3-D1DEA0F61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3978" y="2005954"/>
            <a:ext cx="6887542" cy="3826899"/>
          </a:xfrm>
        </p:spPr>
      </p:pic>
    </p:spTree>
    <p:extLst>
      <p:ext uri="{BB962C8B-B14F-4D97-AF65-F5344CB8AC3E}">
        <p14:creationId xmlns:p14="http://schemas.microsoft.com/office/powerpoint/2010/main" val="3572369906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23DE7-5F2C-4897-2016-505F7A49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анализ алгоритма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1FB6CF6-AFDA-59FB-1D05-94E1E768BF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255" y="2512868"/>
            <a:ext cx="4549346" cy="2793971"/>
          </a:xfr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BC835777-C3D6-363D-3FE3-ECFEB0ED55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" y="2677773"/>
            <a:ext cx="5181600" cy="2464162"/>
          </a:xfrm>
        </p:spPr>
      </p:pic>
    </p:spTree>
    <p:extLst>
      <p:ext uri="{BB962C8B-B14F-4D97-AF65-F5344CB8AC3E}">
        <p14:creationId xmlns:p14="http://schemas.microsoft.com/office/powerpoint/2010/main" val="256051582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6DF8C-7EB3-A73E-7EA2-DE85798F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анализ алгоритма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2E34117-3818-E108-2C29-72385FC4C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639" y="2021840"/>
            <a:ext cx="5819955" cy="4023360"/>
          </a:xfrm>
        </p:spPr>
      </p:pic>
    </p:spTree>
    <p:extLst>
      <p:ext uri="{BB962C8B-B14F-4D97-AF65-F5344CB8AC3E}">
        <p14:creationId xmlns:p14="http://schemas.microsoft.com/office/powerpoint/2010/main" val="47268638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C8B2F-ABD5-48E0-00E4-2519222D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005E02-D4A0-DADA-C059-0A02F2626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1276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D</a:t>
            </a:r>
            <a:r>
              <a:rPr lang="en-US" dirty="0"/>
              <a:t>*</a:t>
            </a:r>
            <a:r>
              <a:rPr lang="ru-RU" dirty="0"/>
              <a:t>Lite-рассматривают с двух точек зрения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Первая точка зрения должна думать как о модификации основного пространства.</a:t>
            </a:r>
            <a:endParaRPr lang="en-US" dirty="0"/>
          </a:p>
          <a:p>
            <a:r>
              <a:rPr lang="ru-RU" dirty="0"/>
              <a:t>Вторая точка зрения на алгоритм</a:t>
            </a:r>
            <a:r>
              <a:rPr lang="en-US" dirty="0"/>
              <a:t> </a:t>
            </a:r>
            <a:r>
              <a:rPr lang="ru-RU" dirty="0"/>
              <a:t>заключаются в том, что бы ослабить веса ребер пока они не достигнут своего истинного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122137954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31829-5A50-C3A7-3C6E-382E1A31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197" y="947156"/>
            <a:ext cx="7975541" cy="1560069"/>
          </a:xfrm>
        </p:spPr>
        <p:txBody>
          <a:bodyPr anchor="b"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проблемы двух узлов с одинаковой стоимостью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5BCAFD9-48BB-0A07-7078-C4CC5E65A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5954" y="2979336"/>
                <a:ext cx="5709721" cy="2430864"/>
              </a:xfrm>
            </p:spPr>
            <p:txBody>
              <a:bodyPr anchor="t">
                <a:normAutofit fontScale="85000" lnSpcReduction="10000"/>
              </a:bodyPr>
              <a:lstStyle/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)&gt;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700" dirty="0">
                  <a:solidFill>
                    <a:schemeClr val="tx2"/>
                  </a:solidFill>
                </a:endParaRPr>
              </a:p>
              <a:p>
                <a:endParaRPr lang="en-US" sz="1700" dirty="0">
                  <a:solidFill>
                    <a:schemeClr val="tx2"/>
                  </a:solidFill>
                </a:endParaRPr>
              </a:p>
              <a:p>
                <a:endParaRPr lang="ru-RU" sz="17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5BCAFD9-48BB-0A07-7078-C4CC5E65A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5954" y="2979336"/>
                <a:ext cx="5709721" cy="2430864"/>
              </a:xfrm>
              <a:blipFill>
                <a:blip r:embed="rId2"/>
                <a:stretch>
                  <a:fillRect l="-534" t="-12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16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270C6-9812-7A59-5F66-37882E73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</a:rPr>
              <a:t>Концепция предшественников и приемников</a:t>
            </a:r>
            <a:endParaRPr lang="ru-RU" dirty="0"/>
          </a:p>
        </p:txBody>
      </p:sp>
      <p:pic>
        <p:nvPicPr>
          <p:cNvPr id="6" name="Объект 5" descr="Изображение выглядит как часы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FBF7A39E-8645-3DC8-3667-514FE013DC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20" y="1690688"/>
            <a:ext cx="5181600" cy="2373651"/>
          </a:xfrm>
        </p:spPr>
      </p:pic>
      <p:pic>
        <p:nvPicPr>
          <p:cNvPr id="8" name="Объект 7" descr="Изображение выглядит как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833D0CC4-7B32-8453-D27E-E45F304026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7082"/>
            <a:ext cx="5181600" cy="206086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331C50-7E27-EA07-4CA3-CDED14EF1094}"/>
                  </a:ext>
                </a:extLst>
              </p:cNvPr>
              <p:cNvSpPr txBox="1"/>
              <p:nvPr/>
            </p:nvSpPr>
            <p:spPr>
              <a:xfrm>
                <a:off x="924232" y="4267201"/>
                <a:ext cx="49185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𝑆𝑢𝑐𝑐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-множество узлов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c</a:t>
                </a:r>
                <a:r>
                  <a:rPr lang="ru-RU" dirty="0"/>
                  <a:t>сходящих из вершины s .Таким образом приемниками(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𝑆𝑢𝑐𝑐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красного узла, являются вот эти два синих узла.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331C50-7E27-EA07-4CA3-CDED14EF1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32" y="4267201"/>
                <a:ext cx="4918588" cy="1200329"/>
              </a:xfrm>
              <a:prstGeom prst="rect">
                <a:avLst/>
              </a:prstGeom>
              <a:blipFill>
                <a:blip r:embed="rId4"/>
                <a:stretch>
                  <a:fillRect l="-1117" t="-2538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CF830-C668-E9A2-A824-CB976AC378EC}"/>
                  </a:ext>
                </a:extLst>
              </p:cNvPr>
              <p:cNvSpPr txBox="1"/>
              <p:nvPr/>
            </p:nvSpPr>
            <p:spPr>
              <a:xfrm>
                <a:off x="6227506" y="4267200"/>
                <a:ext cx="49185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-множество узлов входящих в вершину s. Таким образом предшественниками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𝑃𝑟𝑒𝑑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красного узла, являются вот эти два синих узла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CF830-C668-E9A2-A824-CB976AC37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506" y="4267200"/>
                <a:ext cx="4918588" cy="1200329"/>
              </a:xfrm>
              <a:prstGeom prst="rect">
                <a:avLst/>
              </a:prstGeom>
              <a:blipFill>
                <a:blip r:embed="rId5"/>
                <a:stretch>
                  <a:fillRect l="-1117" t="-2538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96927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F5E7D-AB89-F965-19E3-41B4AC85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Сведите к минимум повторные вычисления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C039E1A-6D73-0000-6148-76BB52C386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70" y="2453512"/>
            <a:ext cx="5765124" cy="2137107"/>
          </a:xfr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052E8C22-DAE1-D66E-ED81-72E5F219B1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25" y="2517312"/>
            <a:ext cx="5338916" cy="200950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84DD54-9C38-04F9-CA54-B9A67F8B1C1F}"/>
                  </a:ext>
                </a:extLst>
              </p:cNvPr>
              <p:cNvSpPr txBox="1"/>
              <p:nvPr/>
            </p:nvSpPr>
            <p:spPr>
              <a:xfrm>
                <a:off x="1155290" y="5112774"/>
                <a:ext cx="10019071" cy="1222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Так что мы делаем это переформулируем наш поиск, чтобы начать </a:t>
                </a:r>
                <a:r>
                  <a:rPr lang="ru-RU" b="1" i="1" dirty="0"/>
                  <a:t>искать в противоположном направлении</a:t>
                </a:r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Мы измеряем значения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стоимость достижения цели от конкретного узла. И вместо эвристики измеряем затраты, чтобы добраться от конкретного узла или добраться от начального к конкретному. И так ищем от цели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𝒈𝒐𝒂𝒍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назад по графу.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84DD54-9C38-04F9-CA54-B9A67F8B1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290" y="5112774"/>
                <a:ext cx="10019071" cy="1222899"/>
              </a:xfrm>
              <a:prstGeom prst="rect">
                <a:avLst/>
              </a:prstGeom>
              <a:blipFill>
                <a:blip r:embed="rId4"/>
                <a:stretch>
                  <a:fillRect l="-548" t="-3000" b="-6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228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B9DF9-5B02-711B-2FD6-FE30C459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</a:rPr>
              <a:t>Общий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D* Lite: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ACFEAA-8113-0F77-9D4B-A2BB1887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Инициализируйте все узлы как нерасширенные.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Поиск по принципу </a:t>
            </a:r>
            <a:r>
              <a:rPr lang="en-US" dirty="0"/>
              <a:t>“</a:t>
            </a:r>
            <a:r>
              <a:rPr lang="ru-RU" dirty="0"/>
              <a:t>best-first search”(лучший— первый)от конечного узла к начальному, пока начальный узел не согласуется со своими соседями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Перемещаем начальный узел в следующую лучшую вершину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Если какие-либо граничные затраты изменились: </a:t>
            </a:r>
          </a:p>
          <a:p>
            <a:pPr marL="971550" lvl="1" indent="-514350">
              <a:buFont typeface="+mj-lt"/>
              <a:buAutoNum type="alphaLcParenR"/>
            </a:pPr>
            <a:r>
              <a:rPr lang="ru-RU" sz="2800" dirty="0"/>
              <a:t>отследить как изменилась эвристика </a:t>
            </a:r>
          </a:p>
          <a:p>
            <a:pPr marL="971550" lvl="1" indent="-514350">
              <a:buFont typeface="+mj-lt"/>
              <a:buAutoNum type="alphaLcParenR"/>
            </a:pPr>
            <a:r>
              <a:rPr lang="ru-RU" sz="2800" dirty="0"/>
              <a:t>обновить исходные узлы измененных ребер </a:t>
            </a:r>
          </a:p>
          <a:p>
            <a:pPr marL="0" indent="0">
              <a:buNone/>
            </a:pPr>
            <a:r>
              <a:rPr lang="ru-RU" dirty="0"/>
              <a:t>5.Повторить пункт №2</a:t>
            </a:r>
          </a:p>
        </p:txBody>
      </p:sp>
    </p:spTree>
    <p:extLst>
      <p:ext uri="{BB962C8B-B14F-4D97-AF65-F5344CB8AC3E}">
        <p14:creationId xmlns:p14="http://schemas.microsoft.com/office/powerpoint/2010/main" val="292066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C34C0-C0EF-E46D-F89E-CBC53DB5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416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изменения веса локально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BF0B78-66BA-C0CC-E339-636A481F9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697" y="3390187"/>
            <a:ext cx="6445102" cy="203910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3F4A41-28FB-5324-482B-05A05A41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62" y="1428711"/>
            <a:ext cx="6861075" cy="1993503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1B2242-3268-1626-8311-2458204C4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35" y="3429000"/>
            <a:ext cx="3754387" cy="206552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4F5C64-F12E-4C69-4CAC-76821F1F668E}"/>
                  </a:ext>
                </a:extLst>
              </p:cNvPr>
              <p:cNvSpPr txBox="1"/>
              <p:nvPr/>
            </p:nvSpPr>
            <p:spPr>
              <a:xfrm>
                <a:off x="1066799" y="5580312"/>
                <a:ext cx="10255045" cy="504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𝑟h𝑠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𝑆𝑢𝑐𝑐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′))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4F5C64-F12E-4C69-4CAC-76821F1F6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5580312"/>
                <a:ext cx="10255045" cy="504112"/>
              </a:xfrm>
              <a:prstGeom prst="rect">
                <a:avLst/>
              </a:prstGeom>
              <a:blipFill>
                <a:blip r:embed="rId5"/>
                <a:stretch>
                  <a:fillRect b="-84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062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81DA9-45F4-60AC-0680-D18B86FD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Times New Roman" panose="02020603050405020304" pitchFamily="18" charset="0"/>
              </a:rPr>
              <a:t>Локальные несоответствия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9B2C221-129A-75FF-D5F9-4210FE37B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0213" y="2445057"/>
                <a:ext cx="10515600" cy="258905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 нас есть 2 типа локального несоответствия</a:t>
                </a:r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𝒓𝒉𝒔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локально </a:t>
                </a:r>
                <a:r>
                  <a:rPr lang="ru-RU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сверхсогласованно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𝒓𝒉𝒔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локально недостаточно согласованно</a:t>
                </a:r>
                <a:endParaRPr lang="ru-RU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b="1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9B2C221-129A-75FF-D5F9-4210FE37B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213" y="2445057"/>
                <a:ext cx="10515600" cy="2589059"/>
              </a:xfrm>
              <a:blipFill>
                <a:blip r:embed="rId2"/>
                <a:stretch>
                  <a:fillRect l="-1159" t="-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497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877</Words>
  <Application>Microsoft Office PowerPoint</Application>
  <PresentationFormat>Широкоэкранный</PresentationFormat>
  <Paragraphs>85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Тема Office</vt:lpstr>
      <vt:lpstr>D start Lite</vt:lpstr>
      <vt:lpstr>Авторы и история</vt:lpstr>
      <vt:lpstr>Постановка задачи</vt:lpstr>
      <vt:lpstr>Решение проблемы двух узлов с одинаковой стоимостью</vt:lpstr>
      <vt:lpstr>Концепция предшественников и приемников</vt:lpstr>
      <vt:lpstr>Сведите к минимум повторные вычисления</vt:lpstr>
      <vt:lpstr>Общий D* Lite:</vt:lpstr>
      <vt:lpstr>Обработка изменения веса локально</vt:lpstr>
      <vt:lpstr>Локальные несоответствия</vt:lpstr>
      <vt:lpstr>Обновление и расширение узлов</vt:lpstr>
      <vt:lpstr>Обновление и расширение узлов</vt:lpstr>
      <vt:lpstr>Сверхсогласованный узел</vt:lpstr>
      <vt:lpstr>Недостаточно согласованный узел</vt:lpstr>
      <vt:lpstr>Перенос приоритетной очереди и изменение эвристики</vt:lpstr>
      <vt:lpstr>Общий D* Lite(конкретизация):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Тестирование и анализ алгоритма</vt:lpstr>
      <vt:lpstr>Тестирование и анализ алгоритма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Масличенко Елизавета Андреевна</dc:creator>
  <cp:lastModifiedBy>maslicenkoelizaveta306@gmail.com</cp:lastModifiedBy>
  <cp:revision>2</cp:revision>
  <dcterms:created xsi:type="dcterms:W3CDTF">2023-02-10T13:24:04Z</dcterms:created>
  <dcterms:modified xsi:type="dcterms:W3CDTF">2023-02-11T08:11:43Z</dcterms:modified>
</cp:coreProperties>
</file>