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60" r:id="rId5"/>
    <p:sldId id="261" r:id="rId6"/>
    <p:sldId id="257"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AC3DDB8-317E-4830-B0A9-55DF0ABFC205}">
          <p14:sldIdLst>
            <p14:sldId id="256"/>
            <p14:sldId id="262"/>
            <p14:sldId id="259"/>
            <p14:sldId id="260"/>
            <p14:sldId id="261"/>
            <p14:sldId id="257"/>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570DE-312D-4719-AC03-EB4C8C6E36A6}" type="datetimeFigureOut">
              <a:rPr lang="en-US" smtClean="0"/>
              <a:t>4/12/2019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645621F-D289-4F85-9D67-5424CF3B037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33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570DE-312D-4719-AC03-EB4C8C6E36A6}"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5621F-D289-4F85-9D67-5424CF3B037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499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570DE-312D-4719-AC03-EB4C8C6E36A6}"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5621F-D289-4F85-9D67-5424CF3B037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089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570DE-312D-4719-AC03-EB4C8C6E36A6}"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5621F-D289-4F85-9D67-5424CF3B037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46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570DE-312D-4719-AC03-EB4C8C6E36A6}"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5621F-D289-4F85-9D67-5424CF3B037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5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570DE-312D-4719-AC03-EB4C8C6E36A6}"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5621F-D289-4F85-9D67-5424CF3B037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74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570DE-312D-4719-AC03-EB4C8C6E36A6}"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5621F-D289-4F85-9D67-5424CF3B037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6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570DE-312D-4719-AC03-EB4C8C6E36A6}"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5621F-D289-4F85-9D67-5424CF3B037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6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570DE-312D-4719-AC03-EB4C8C6E36A6}"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5621F-D289-4F85-9D67-5424CF3B0370}" type="slidenum">
              <a:rPr lang="en-US" smtClean="0"/>
              <a:t>‹#›</a:t>
            </a:fld>
            <a:endParaRPr lang="en-US"/>
          </a:p>
        </p:txBody>
      </p:sp>
    </p:spTree>
    <p:extLst>
      <p:ext uri="{BB962C8B-B14F-4D97-AF65-F5344CB8AC3E}">
        <p14:creationId xmlns:p14="http://schemas.microsoft.com/office/powerpoint/2010/main" val="192063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570DE-312D-4719-AC03-EB4C8C6E36A6}"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5621F-D289-4F85-9D67-5424CF3B037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7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8570DE-312D-4719-AC03-EB4C8C6E36A6}" type="datetimeFigureOut">
              <a:rPr lang="en-US" smtClean="0"/>
              <a:t>4/12/2019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645621F-D289-4F85-9D67-5424CF3B037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2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8570DE-312D-4719-AC03-EB4C8C6E36A6}" type="datetimeFigureOut">
              <a:rPr lang="en-US" smtClean="0"/>
              <a:t>4/12/2019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45621F-D289-4F85-9D67-5424CF3B037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968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recursosvisualbasic.com.ar/htm/tutoriales/tutorial-basico7.ht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recursosvisualbasic.com.ar/htm/trucos-codigofuente-visual-basic/30.htm"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recursosvisualbasic.com.ar/htm/tutoriales/tutorial-basico6.htm#arreglo-de-control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992F-7639-48BA-9938-32BD5A68B985}"/>
              </a:ext>
            </a:extLst>
          </p:cNvPr>
          <p:cNvSpPr>
            <a:spLocks noGrp="1"/>
          </p:cNvSpPr>
          <p:nvPr>
            <p:ph type="ctrTitle"/>
          </p:nvPr>
        </p:nvSpPr>
        <p:spPr/>
        <p:txBody>
          <a:bodyPr>
            <a:normAutofit/>
          </a:bodyPr>
          <a:lstStyle/>
          <a:p>
            <a:r>
              <a:rPr lang="en-US" sz="8000" dirty="0"/>
              <a:t>Win 32</a:t>
            </a:r>
          </a:p>
        </p:txBody>
      </p:sp>
      <p:sp>
        <p:nvSpPr>
          <p:cNvPr id="3" name="Subtitle 2">
            <a:extLst>
              <a:ext uri="{FF2B5EF4-FFF2-40B4-BE49-F238E27FC236}">
                <a16:creationId xmlns:a16="http://schemas.microsoft.com/office/drawing/2014/main" id="{EE27B664-9483-469B-8A19-AAEF8523B10A}"/>
              </a:ext>
            </a:extLst>
          </p:cNvPr>
          <p:cNvSpPr>
            <a:spLocks noGrp="1"/>
          </p:cNvSpPr>
          <p:nvPr>
            <p:ph type="subTitle" idx="1"/>
          </p:nvPr>
        </p:nvSpPr>
        <p:spPr>
          <a:xfrm>
            <a:off x="2417780" y="3531204"/>
            <a:ext cx="8637072" cy="1411857"/>
          </a:xfrm>
        </p:spPr>
        <p:txBody>
          <a:bodyPr>
            <a:noAutofit/>
          </a:bodyPr>
          <a:lstStyle/>
          <a:p>
            <a:r>
              <a:rPr lang="en-US" sz="1400" dirty="0"/>
              <a:t>Micaela Ferrero</a:t>
            </a:r>
          </a:p>
          <a:p>
            <a:r>
              <a:rPr lang="en-US" sz="1400" dirty="0"/>
              <a:t>Lizzie </a:t>
            </a:r>
            <a:r>
              <a:rPr lang="en-US" sz="1400" dirty="0" err="1"/>
              <a:t>giuss</a:t>
            </a:r>
            <a:endParaRPr lang="en-US" sz="1400" dirty="0"/>
          </a:p>
          <a:p>
            <a:r>
              <a:rPr lang="en-US" sz="1400" dirty="0"/>
              <a:t>Nicolas Delgadillo</a:t>
            </a:r>
          </a:p>
          <a:p>
            <a:r>
              <a:rPr lang="en-US" sz="1400" dirty="0"/>
              <a:t>Alexander Romero</a:t>
            </a:r>
          </a:p>
        </p:txBody>
      </p:sp>
    </p:spTree>
    <p:extLst>
      <p:ext uri="{BB962C8B-B14F-4D97-AF65-F5344CB8AC3E}">
        <p14:creationId xmlns:p14="http://schemas.microsoft.com/office/powerpoint/2010/main" val="70798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A167F9-9DFE-4C7F-9230-4643FF410FDF}"/>
              </a:ext>
            </a:extLst>
          </p:cNvPr>
          <p:cNvSpPr txBox="1"/>
          <p:nvPr/>
        </p:nvSpPr>
        <p:spPr>
          <a:xfrm>
            <a:off x="2515772" y="1951672"/>
            <a:ext cx="7160455" cy="1477328"/>
          </a:xfrm>
          <a:prstGeom prst="rect">
            <a:avLst/>
          </a:prstGeom>
          <a:noFill/>
        </p:spPr>
        <p:txBody>
          <a:bodyPr wrap="square" rtlCol="0">
            <a:spAutoFit/>
          </a:bodyPr>
          <a:lstStyle/>
          <a:p>
            <a:pPr algn="ctr"/>
            <a:r>
              <a:rPr lang="en-US" sz="9000" dirty="0"/>
              <a:t>TEXT BOX</a:t>
            </a:r>
          </a:p>
        </p:txBody>
      </p:sp>
    </p:spTree>
    <p:extLst>
      <p:ext uri="{BB962C8B-B14F-4D97-AF65-F5344CB8AC3E}">
        <p14:creationId xmlns:p14="http://schemas.microsoft.com/office/powerpoint/2010/main" val="43718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A5EF-CCA8-4E54-A186-92CE7C53768B}"/>
              </a:ext>
            </a:extLst>
          </p:cNvPr>
          <p:cNvSpPr>
            <a:spLocks noGrp="1"/>
          </p:cNvSpPr>
          <p:nvPr>
            <p:ph type="title"/>
          </p:nvPr>
        </p:nvSpPr>
        <p:spPr/>
        <p:txBody>
          <a:bodyPr>
            <a:noAutofit/>
          </a:bodyPr>
          <a:lstStyle/>
          <a:p>
            <a:r>
              <a:rPr lang="es-ES" sz="2500" dirty="0"/>
              <a:t>El control </a:t>
            </a:r>
            <a:r>
              <a:rPr lang="es-ES" sz="2500" b="1" dirty="0"/>
              <a:t>Text Box </a:t>
            </a:r>
            <a:r>
              <a:rPr lang="es-ES" sz="2500" dirty="0"/>
              <a:t>o Caja de texto se utiliza para Ingresar y/o visualizar Texto ( es un control de entrada de datos )</a:t>
            </a:r>
            <a:endParaRPr lang="en-US" sz="2500" dirty="0"/>
          </a:p>
        </p:txBody>
      </p:sp>
      <p:pic>
        <p:nvPicPr>
          <p:cNvPr id="5" name="Content Placeholder 4">
            <a:extLst>
              <a:ext uri="{FF2B5EF4-FFF2-40B4-BE49-F238E27FC236}">
                <a16:creationId xmlns:a16="http://schemas.microsoft.com/office/drawing/2014/main" id="{0270BC64-F6FE-4D1D-85BD-1BD34CA8D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59" y="2488231"/>
            <a:ext cx="4344006" cy="2505425"/>
          </a:xfrm>
        </p:spPr>
      </p:pic>
    </p:spTree>
    <p:extLst>
      <p:ext uri="{BB962C8B-B14F-4D97-AF65-F5344CB8AC3E}">
        <p14:creationId xmlns:p14="http://schemas.microsoft.com/office/powerpoint/2010/main" val="257291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50D-3EC8-4758-AD7C-6471E8077C9C}"/>
              </a:ext>
            </a:extLst>
          </p:cNvPr>
          <p:cNvSpPr>
            <a:spLocks noGrp="1"/>
          </p:cNvSpPr>
          <p:nvPr>
            <p:ph type="title"/>
          </p:nvPr>
        </p:nvSpPr>
        <p:spPr>
          <a:xfrm>
            <a:off x="1451578" y="593503"/>
            <a:ext cx="9603275" cy="1049235"/>
          </a:xfrm>
        </p:spPr>
        <p:txBody>
          <a:bodyPr>
            <a:normAutofit fontScale="90000"/>
          </a:bodyPr>
          <a:lstStyle/>
          <a:p>
            <a:r>
              <a:rPr lang="es-ES" sz="1300" dirty="0"/>
              <a:t>Si en nuestros programas no vamos a introducir Texto, me refiero a solo mostrarlo, valores etc..., es preferible y mas lógico utilizar un control </a:t>
            </a:r>
            <a:r>
              <a:rPr lang="es-ES" sz="1300" b="1" dirty="0"/>
              <a:t>Label</a:t>
            </a:r>
            <a:r>
              <a:rPr lang="es-ES" sz="1300" dirty="0"/>
              <a:t> en cambio de un control TextBox , ya que consume menos recursos</a:t>
            </a:r>
            <a:br>
              <a:rPr lang="es-ES" sz="1300" dirty="0"/>
            </a:br>
            <a:r>
              <a:rPr lang="es-ES" sz="1300" dirty="0"/>
              <a:t>La propiedad principal de este control se llama </a:t>
            </a:r>
            <a:r>
              <a:rPr lang="es-ES" sz="1300" b="1" dirty="0"/>
              <a:t>Text</a:t>
            </a:r>
            <a:r>
              <a:rPr lang="es-ES" sz="1300" dirty="0"/>
              <a:t>. Mediante ella podemos asignarle un texto ya sea en tiempo de diseño o tiempo de ejecución al control. Si es en tiempo de diseño, debemos seleccionar el TextBox e ir a la ventana de propiedades y seleccionar Text. Dentro de ella podemos escribir el texto a ser mostrado. Si es en tiempo de ejecución debemos </a:t>
            </a:r>
            <a:r>
              <a:rPr lang="es-ES" sz="1300" b="1" dirty="0"/>
              <a:t>escribir el nombre de el TextBox</a:t>
            </a:r>
            <a:r>
              <a:rPr lang="es-ES" sz="1300" dirty="0"/>
              <a:t> que queremos y al presionar el punto ".", </a:t>
            </a:r>
            <a:r>
              <a:rPr lang="es-ES" sz="1300" b="1" dirty="0"/>
              <a:t>vb despliega la lista de propiedades y métodos del TextBox</a:t>
            </a:r>
            <a:r>
              <a:rPr lang="es-ES" sz="1300" dirty="0"/>
              <a:t>, y ahí seleccionamos </a:t>
            </a:r>
            <a:r>
              <a:rPr lang="es-ES" sz="1300" b="1" dirty="0"/>
              <a:t>Text</a:t>
            </a:r>
            <a:br>
              <a:rPr lang="es-ES" dirty="0"/>
            </a:br>
            <a:endParaRPr lang="en-US" dirty="0"/>
          </a:p>
        </p:txBody>
      </p:sp>
      <p:pic>
        <p:nvPicPr>
          <p:cNvPr id="5" name="Content Placeholder 4">
            <a:extLst>
              <a:ext uri="{FF2B5EF4-FFF2-40B4-BE49-F238E27FC236}">
                <a16:creationId xmlns:a16="http://schemas.microsoft.com/office/drawing/2014/main" id="{93CA7D24-ACF9-44E3-9A1B-EAC19175A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556" y="2955022"/>
            <a:ext cx="2067213" cy="1571844"/>
          </a:xfrm>
        </p:spPr>
      </p:pic>
    </p:spTree>
    <p:extLst>
      <p:ext uri="{BB962C8B-B14F-4D97-AF65-F5344CB8AC3E}">
        <p14:creationId xmlns:p14="http://schemas.microsoft.com/office/powerpoint/2010/main" val="398330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230E0F-AC87-4CBE-90EF-C13043303599}"/>
              </a:ext>
            </a:extLst>
          </p:cNvPr>
          <p:cNvSpPr txBox="1"/>
          <p:nvPr/>
        </p:nvSpPr>
        <p:spPr>
          <a:xfrm>
            <a:off x="1406769" y="295422"/>
            <a:ext cx="9087729" cy="7940635"/>
          </a:xfrm>
          <a:prstGeom prst="rect">
            <a:avLst/>
          </a:prstGeom>
          <a:noFill/>
        </p:spPr>
        <p:txBody>
          <a:bodyPr wrap="square" rtlCol="0">
            <a:spAutoFit/>
          </a:bodyPr>
          <a:lstStyle/>
          <a:p>
            <a:r>
              <a:rPr lang="es-ES" sz="1200" dirty="0"/>
              <a:t>Por ejemplo si quiero mostrar un texto en un control llamado Text1 se haría de esta forma:</a:t>
            </a:r>
          </a:p>
          <a:p>
            <a:r>
              <a:rPr lang="es-ES" sz="1200" dirty="0"/>
              <a:t> </a:t>
            </a:r>
          </a:p>
          <a:p>
            <a:r>
              <a:rPr lang="es-ES" sz="1200" dirty="0"/>
              <a:t>Private Sub Form_Load()</a:t>
            </a:r>
            <a:br>
              <a:rPr lang="es-ES" sz="1200" dirty="0"/>
            </a:br>
            <a:br>
              <a:rPr lang="es-ES" sz="1200" dirty="0"/>
            </a:br>
            <a:r>
              <a:rPr lang="es-ES" sz="1200" dirty="0"/>
              <a:t>Text1.Text = "Un texto cualquiera"</a:t>
            </a:r>
            <a:br>
              <a:rPr lang="es-ES" sz="1200" dirty="0"/>
            </a:br>
            <a:br>
              <a:rPr lang="es-ES" sz="1200" dirty="0"/>
            </a:br>
            <a:r>
              <a:rPr lang="es-ES" sz="1200" dirty="0"/>
              <a:t>End Sub</a:t>
            </a:r>
          </a:p>
          <a:p>
            <a:r>
              <a:rPr lang="es-ES" sz="1200" dirty="0"/>
              <a:t> </a:t>
            </a:r>
          </a:p>
          <a:p>
            <a:r>
              <a:rPr lang="es-ES" sz="1200" dirty="0"/>
              <a:t>Si quisiera mostrar el contenido de un control Label llamado Label1 en un control llamado text1 se haría así:</a:t>
            </a:r>
          </a:p>
          <a:p>
            <a:r>
              <a:rPr lang="es-ES" sz="1200" dirty="0"/>
              <a:t> </a:t>
            </a:r>
          </a:p>
          <a:p>
            <a:r>
              <a:rPr lang="es-ES" sz="1200" dirty="0"/>
              <a:t>Private Sub Form_Load()</a:t>
            </a:r>
            <a:br>
              <a:rPr lang="es-ES" sz="1200" dirty="0"/>
            </a:br>
            <a:br>
              <a:rPr lang="es-ES" sz="1200" dirty="0"/>
            </a:br>
            <a:r>
              <a:rPr lang="es-ES" sz="1200" dirty="0"/>
              <a:t>Text1.Text = Label1.Caption</a:t>
            </a:r>
            <a:br>
              <a:rPr lang="es-ES" sz="1200" dirty="0"/>
            </a:br>
            <a:br>
              <a:rPr lang="es-ES" sz="1200" dirty="0"/>
            </a:br>
            <a:r>
              <a:rPr lang="es-ES" sz="1200" dirty="0"/>
              <a:t>End Sub</a:t>
            </a:r>
          </a:p>
          <a:p>
            <a:r>
              <a:rPr lang="es-ES" sz="1200" b="1" dirty="0"/>
              <a:t>Nota</a:t>
            </a:r>
            <a:r>
              <a:rPr lang="es-ES" sz="1200" dirty="0"/>
              <a:t> , no es necesario escribir la propiedad Text seguida del nombre del control, ya que la propiedad Text es la </a:t>
            </a:r>
            <a:r>
              <a:rPr lang="es-ES" sz="1200" b="1" dirty="0"/>
              <a:t>propiedad por defecto</a:t>
            </a:r>
            <a:r>
              <a:rPr lang="es-ES" sz="1200" dirty="0"/>
              <a:t>, y Vb se daría automáticamente cuenta que al no poner ninguna propiedad la asuma como tal, por ejemplo esto es válido:</a:t>
            </a:r>
          </a:p>
          <a:p>
            <a:r>
              <a:rPr lang="es-ES" sz="1200" dirty="0"/>
              <a:t>Private Sub Form_Load()</a:t>
            </a:r>
            <a:br>
              <a:rPr lang="es-ES" sz="1200" dirty="0"/>
            </a:br>
            <a:br>
              <a:rPr lang="es-ES" sz="1200" dirty="0"/>
            </a:br>
            <a:r>
              <a:rPr lang="es-ES" sz="1200" dirty="0"/>
              <a:t>Text1 = "Un texto cualquiera"</a:t>
            </a:r>
            <a:br>
              <a:rPr lang="es-ES" sz="1200" dirty="0"/>
            </a:br>
            <a:br>
              <a:rPr lang="es-ES" sz="1200" dirty="0"/>
            </a:br>
            <a:r>
              <a:rPr lang="es-ES" sz="1200" dirty="0"/>
              <a:t>End Sub</a:t>
            </a:r>
          </a:p>
          <a:p>
            <a:r>
              <a:rPr lang="es-ES" sz="1200" dirty="0"/>
              <a:t> </a:t>
            </a:r>
          </a:p>
          <a:p>
            <a:r>
              <a:rPr lang="es-ES" sz="1200" dirty="0"/>
              <a:t>Esto de las propiedades por defecto lo tienen la mayoría de los controles, pero cada control tiene la suya, por ejemplo </a:t>
            </a:r>
            <a:r>
              <a:rPr lang="es-ES" sz="1200" b="1" dirty="0"/>
              <a:t>la propiedad default de un control Label es Caption</a:t>
            </a:r>
            <a:r>
              <a:rPr lang="es-ES" sz="1200" dirty="0"/>
              <a:t>, por lo que no es necesario escribirla, y Visual Basic no daría error:</a:t>
            </a:r>
          </a:p>
          <a:p>
            <a:r>
              <a:rPr lang="es-ES" sz="1200" dirty="0"/>
              <a:t> </a:t>
            </a:r>
          </a:p>
          <a:p>
            <a:r>
              <a:rPr lang="es-ES" sz="1200" dirty="0"/>
              <a:t>Private Sub Form_Load()</a:t>
            </a:r>
            <a:br>
              <a:rPr lang="es-ES" sz="1200" dirty="0"/>
            </a:br>
            <a:br>
              <a:rPr lang="es-ES" sz="1200" dirty="0"/>
            </a:br>
            <a:r>
              <a:rPr lang="es-ES" sz="1200" dirty="0"/>
              <a:t>Label1 = "Hola"</a:t>
            </a:r>
            <a:br>
              <a:rPr lang="es-ES" sz="1200" dirty="0"/>
            </a:br>
            <a:br>
              <a:rPr lang="es-ES" sz="1200" dirty="0"/>
            </a:br>
            <a:r>
              <a:rPr lang="es-ES" sz="1200" dirty="0"/>
              <a:t>End Sub</a:t>
            </a:r>
          </a:p>
          <a:p>
            <a:r>
              <a:rPr lang="es-ES" sz="1200" dirty="0"/>
              <a:t> </a:t>
            </a:r>
          </a:p>
          <a:p>
            <a:r>
              <a:rPr lang="es-ES" sz="1200" dirty="0"/>
              <a:t>Para un control Picture, </a:t>
            </a:r>
            <a:r>
              <a:rPr lang="es-ES" sz="1200" b="1" dirty="0"/>
              <a:t>la propiedad Picture es la que está establecida por defecto</a:t>
            </a:r>
            <a:r>
              <a:rPr lang="es-ES" sz="1200" dirty="0"/>
              <a:t>, y esto tampoco daría error y cargaría una imagen perfectamente en el control sin indicar explícitamente la propiedad.</a:t>
            </a:r>
          </a:p>
          <a:p>
            <a:r>
              <a:rPr lang="es-ES" sz="1200" dirty="0"/>
              <a:t> </a:t>
            </a:r>
          </a:p>
          <a:p>
            <a:r>
              <a:rPr lang="es-ES" sz="1200" dirty="0"/>
              <a:t>Private Sub Form_Load()</a:t>
            </a:r>
            <a:br>
              <a:rPr lang="es-ES" sz="1200" dirty="0"/>
            </a:br>
            <a:br>
              <a:rPr lang="es-ES" sz="1200" dirty="0"/>
            </a:br>
            <a:r>
              <a:rPr lang="es-ES" sz="1200" dirty="0"/>
              <a:t>Picture1 = LoadPicture("la ruta de una imagen")</a:t>
            </a:r>
            <a:br>
              <a:rPr lang="es-ES" sz="1200" dirty="0"/>
            </a:br>
            <a:br>
              <a:rPr lang="es-ES" sz="1200" dirty="0"/>
            </a:br>
            <a:r>
              <a:rPr lang="es-ES" sz="1200" dirty="0"/>
              <a:t>End Sub</a:t>
            </a:r>
          </a:p>
          <a:p>
            <a:r>
              <a:rPr lang="es-ES" sz="1200" b="1" dirty="0"/>
              <a:t> </a:t>
            </a:r>
          </a:p>
          <a:p>
            <a:endParaRPr lang="en-US" dirty="0"/>
          </a:p>
        </p:txBody>
      </p:sp>
    </p:spTree>
    <p:extLst>
      <p:ext uri="{BB962C8B-B14F-4D97-AF65-F5344CB8AC3E}">
        <p14:creationId xmlns:p14="http://schemas.microsoft.com/office/powerpoint/2010/main" val="134426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3E551-29BC-409A-9716-097E8C26A01C}"/>
              </a:ext>
            </a:extLst>
          </p:cNvPr>
          <p:cNvSpPr txBox="1"/>
          <p:nvPr/>
        </p:nvSpPr>
        <p:spPr>
          <a:xfrm>
            <a:off x="1997612" y="506437"/>
            <a:ext cx="8454683" cy="2954655"/>
          </a:xfrm>
          <a:prstGeom prst="rect">
            <a:avLst/>
          </a:prstGeom>
          <a:noFill/>
        </p:spPr>
        <p:txBody>
          <a:bodyPr wrap="square" rtlCol="0">
            <a:spAutoFit/>
          </a:bodyPr>
          <a:lstStyle/>
          <a:p>
            <a:r>
              <a:rPr lang="es-ES" sz="1400" b="1" dirty="0"/>
              <a:t>Propiedad Multiline</a:t>
            </a:r>
          </a:p>
          <a:p>
            <a:r>
              <a:rPr lang="es-ES" sz="1400" dirty="0"/>
              <a:t>La propiedad </a:t>
            </a:r>
            <a:r>
              <a:rPr lang="es-ES" sz="1400" b="1" dirty="0"/>
              <a:t>Multiline</a:t>
            </a:r>
            <a:r>
              <a:rPr lang="es-ES" sz="1400" dirty="0"/>
              <a:t> o multilinea se utiliza para poder mostrar los saltos de carro o saltos de línea y que el texto se vea en varias y no todo en un única línea. Los valores que posee son </a:t>
            </a:r>
            <a:r>
              <a:rPr lang="es-ES" sz="1400" b="1" dirty="0"/>
              <a:t>True</a:t>
            </a:r>
            <a:r>
              <a:rPr lang="es-ES" sz="1400" dirty="0"/>
              <a:t> que está activada y en </a:t>
            </a:r>
            <a:r>
              <a:rPr lang="es-ES" sz="1400" b="1" dirty="0"/>
              <a:t>False</a:t>
            </a:r>
            <a:r>
              <a:rPr lang="es-ES" sz="1400" dirty="0"/>
              <a:t> quiere decir que está deshabilitada. Por defecto cuando añadimos un TextBox, la propiedad está en False, osea que tenemos que indicarle nosotros a vb, ya sea desde la ventana de propiedades poniéndola en true. Una cosa importante es que esto no lo podemos cambiar en tiempo de ejecución mediante código, si o si hay que establecerla desde la ventana de propiedades, ya que es una propiedad de solo lectura.</a:t>
            </a:r>
          </a:p>
          <a:p>
            <a:r>
              <a:rPr lang="es-ES" sz="1400" dirty="0"/>
              <a:t> </a:t>
            </a:r>
          </a:p>
          <a:p>
            <a:r>
              <a:rPr lang="es-ES" sz="1400" b="1" dirty="0"/>
              <a:t>Propiedad PasswordChar</a:t>
            </a:r>
          </a:p>
          <a:p>
            <a:r>
              <a:rPr lang="es-ES" sz="1400" dirty="0"/>
              <a:t>Esta propiedad tiene la función de </a:t>
            </a:r>
            <a:r>
              <a:rPr lang="es-ES" sz="1400" b="1" dirty="0"/>
              <a:t>ocultar el verdadero contenido del TextBox</a:t>
            </a:r>
            <a:r>
              <a:rPr lang="es-ES" sz="1400" dirty="0"/>
              <a:t> por el caracter que le indiquemos, por ejemplo los TextBox de ingresos de contraseña, donde el texto se oculta pero no se pierde, solo impide visualizarlo:</a:t>
            </a:r>
          </a:p>
          <a:p>
            <a:endParaRPr lang="en-US" dirty="0"/>
          </a:p>
        </p:txBody>
      </p:sp>
      <p:pic>
        <p:nvPicPr>
          <p:cNvPr id="4" name="Picture 3">
            <a:extLst>
              <a:ext uri="{FF2B5EF4-FFF2-40B4-BE49-F238E27FC236}">
                <a16:creationId xmlns:a16="http://schemas.microsoft.com/office/drawing/2014/main" id="{5DC911C9-9618-44E1-A095-AFAACE481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97" y="3249570"/>
            <a:ext cx="6571223" cy="1054284"/>
          </a:xfrm>
          <a:prstGeom prst="rect">
            <a:avLst/>
          </a:prstGeom>
        </p:spPr>
      </p:pic>
      <p:sp>
        <p:nvSpPr>
          <p:cNvPr id="5" name="TextBox 4">
            <a:extLst>
              <a:ext uri="{FF2B5EF4-FFF2-40B4-BE49-F238E27FC236}">
                <a16:creationId xmlns:a16="http://schemas.microsoft.com/office/drawing/2014/main" id="{368F8E15-0EF9-43FA-B93B-221C7562545F}"/>
              </a:ext>
            </a:extLst>
          </p:cNvPr>
          <p:cNvSpPr txBox="1"/>
          <p:nvPr/>
        </p:nvSpPr>
        <p:spPr>
          <a:xfrm>
            <a:off x="1547446" y="4417255"/>
            <a:ext cx="9045526" cy="1477328"/>
          </a:xfrm>
          <a:prstGeom prst="rect">
            <a:avLst/>
          </a:prstGeom>
          <a:noFill/>
        </p:spPr>
        <p:txBody>
          <a:bodyPr wrap="square" rtlCol="0">
            <a:spAutoFit/>
          </a:bodyPr>
          <a:lstStyle/>
          <a:p>
            <a:endParaRPr lang="es-ES" dirty="0"/>
          </a:p>
          <a:p>
            <a:r>
              <a:rPr lang="es-ES" b="1" dirty="0"/>
              <a:t>Nota</a:t>
            </a:r>
            <a:r>
              <a:rPr lang="es-ES" dirty="0"/>
              <a:t> : para establecer el caracter a mostrar solo debemos indicarlo en la </a:t>
            </a:r>
            <a:r>
              <a:rPr lang="es-ES" b="1" dirty="0"/>
              <a:t>propiedad PasswordChar</a:t>
            </a:r>
            <a:r>
              <a:rPr lang="es-ES" dirty="0"/>
              <a:t>, pero </a:t>
            </a:r>
            <a:r>
              <a:rPr lang="es-ES" b="1" dirty="0"/>
              <a:t>solo funciona cuando la propiedad Multiline del Text está en False</a:t>
            </a:r>
            <a:r>
              <a:rPr lang="es-ES" dirty="0"/>
              <a:t>.</a:t>
            </a:r>
          </a:p>
          <a:p>
            <a:endParaRPr lang="en-US" dirty="0"/>
          </a:p>
        </p:txBody>
      </p:sp>
    </p:spTree>
    <p:extLst>
      <p:ext uri="{BB962C8B-B14F-4D97-AF65-F5344CB8AC3E}">
        <p14:creationId xmlns:p14="http://schemas.microsoft.com/office/powerpoint/2010/main" val="350979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2875D-C776-48FC-81A4-50D0874C5CDC}"/>
              </a:ext>
            </a:extLst>
          </p:cNvPr>
          <p:cNvSpPr txBox="1"/>
          <p:nvPr/>
        </p:nvSpPr>
        <p:spPr>
          <a:xfrm>
            <a:off x="1631852" y="281354"/>
            <a:ext cx="9158068" cy="2031325"/>
          </a:xfrm>
          <a:prstGeom prst="rect">
            <a:avLst/>
          </a:prstGeom>
          <a:noFill/>
        </p:spPr>
        <p:txBody>
          <a:bodyPr wrap="square" rtlCol="0">
            <a:spAutoFit/>
          </a:bodyPr>
          <a:lstStyle/>
          <a:p>
            <a:r>
              <a:rPr lang="es-ES" b="1" dirty="0"/>
              <a:t>Propiedad ScrollBars</a:t>
            </a:r>
          </a:p>
          <a:p>
            <a:r>
              <a:rPr lang="es-ES" dirty="0"/>
              <a:t>Esta propiedad permite que el TextBox tenga o no tenga </a:t>
            </a:r>
            <a:r>
              <a:rPr lang="es-ES" b="1" dirty="0"/>
              <a:t>barras de Scroll</a:t>
            </a:r>
            <a:r>
              <a:rPr lang="es-ES" dirty="0"/>
              <a:t> cuando el texto sea superior a las dimensiones de la caja de texto. Los valores que puede tener son: 0 indica que el textBox </a:t>
            </a:r>
            <a:r>
              <a:rPr lang="es-ES" b="1" dirty="0"/>
              <a:t>no mostrará Barras de desplazamiento</a:t>
            </a:r>
            <a:r>
              <a:rPr lang="es-ES" dirty="0"/>
              <a:t>, en 1 </a:t>
            </a:r>
            <a:r>
              <a:rPr lang="es-ES" b="1" dirty="0"/>
              <a:t>Solo barra Horizontal</a:t>
            </a:r>
            <a:r>
              <a:rPr lang="es-ES" dirty="0"/>
              <a:t>, 2 </a:t>
            </a:r>
            <a:r>
              <a:rPr lang="es-ES" b="1" dirty="0"/>
              <a:t>Solo barra Vertical</a:t>
            </a:r>
            <a:r>
              <a:rPr lang="es-ES" dirty="0"/>
              <a:t> y 3 </a:t>
            </a:r>
            <a:r>
              <a:rPr lang="es-ES" b="1" dirty="0"/>
              <a:t>ambas barras de desplazamiento</a:t>
            </a:r>
            <a:r>
              <a:rPr lang="es-ES" dirty="0"/>
              <a:t>. En esta imagen se ve un TextBox con la propiedad </a:t>
            </a:r>
            <a:r>
              <a:rPr lang="es-ES" b="1" dirty="0"/>
              <a:t>Scrollbars en 2</a:t>
            </a:r>
            <a:r>
              <a:rPr lang="es-ES" dirty="0"/>
              <a:t>, solo Vertical</a:t>
            </a:r>
          </a:p>
          <a:p>
            <a:endParaRPr lang="en-US" dirty="0"/>
          </a:p>
        </p:txBody>
      </p:sp>
      <p:pic>
        <p:nvPicPr>
          <p:cNvPr id="4" name="Picture 3">
            <a:extLst>
              <a:ext uri="{FF2B5EF4-FFF2-40B4-BE49-F238E27FC236}">
                <a16:creationId xmlns:a16="http://schemas.microsoft.com/office/drawing/2014/main" id="{0809D029-6A52-4AB5-87DE-8BE56A410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705" y="2451555"/>
            <a:ext cx="5369168" cy="2535441"/>
          </a:xfrm>
          <a:prstGeom prst="rect">
            <a:avLst/>
          </a:prstGeom>
        </p:spPr>
      </p:pic>
    </p:spTree>
    <p:extLst>
      <p:ext uri="{BB962C8B-B14F-4D97-AF65-F5344CB8AC3E}">
        <p14:creationId xmlns:p14="http://schemas.microsoft.com/office/powerpoint/2010/main" val="204616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5E3E9-1C3D-4907-B1C0-FE08EA1F24A1}"/>
              </a:ext>
            </a:extLst>
          </p:cNvPr>
          <p:cNvSpPr txBox="1"/>
          <p:nvPr/>
        </p:nvSpPr>
        <p:spPr>
          <a:xfrm>
            <a:off x="1744394" y="0"/>
            <a:ext cx="8243668" cy="4062651"/>
          </a:xfrm>
          <a:prstGeom prst="rect">
            <a:avLst/>
          </a:prstGeom>
          <a:noFill/>
        </p:spPr>
        <p:txBody>
          <a:bodyPr wrap="square" rtlCol="0">
            <a:spAutoFit/>
          </a:bodyPr>
          <a:lstStyle/>
          <a:p>
            <a:r>
              <a:rPr lang="es-ES" sz="1200" b="1" dirty="0"/>
              <a:t>Propiedad Locked</a:t>
            </a:r>
          </a:p>
          <a:p>
            <a:r>
              <a:rPr lang="es-ES" sz="1200" dirty="0"/>
              <a:t>Esta propiedad lo que hace es </a:t>
            </a:r>
            <a:r>
              <a:rPr lang="es-ES" sz="1200" b="1" dirty="0"/>
              <a:t>impedir que se pueda escribir en el TextBox</a:t>
            </a:r>
            <a:r>
              <a:rPr lang="es-ES" sz="1200" dirty="0"/>
              <a:t>, bloqueando la entrada de datos. Esta propiedad puede tener el Valor True o False, habilitado para el primero y False para el segundo. Por defecto está deshabilitada, es decir en False</a:t>
            </a:r>
          </a:p>
          <a:p>
            <a:r>
              <a:rPr lang="es-ES" sz="1200" b="1" dirty="0"/>
              <a:t> </a:t>
            </a:r>
          </a:p>
          <a:p>
            <a:r>
              <a:rPr lang="es-ES" sz="1200" b="1" dirty="0"/>
              <a:t>Propiedad Maxlength</a:t>
            </a:r>
          </a:p>
          <a:p>
            <a:r>
              <a:rPr lang="es-ES" sz="1200" dirty="0"/>
              <a:t>La </a:t>
            </a:r>
            <a:r>
              <a:rPr lang="es-ES" sz="1200" b="1" dirty="0"/>
              <a:t>propiedad MaxLength</a:t>
            </a:r>
            <a:r>
              <a:rPr lang="es-ES" sz="1200" dirty="0"/>
              <a:t> se usa para </a:t>
            </a:r>
            <a:r>
              <a:rPr lang="es-ES" sz="1200" b="1" dirty="0"/>
              <a:t>limitar la cantidad de caracteres</a:t>
            </a:r>
            <a:r>
              <a:rPr lang="es-ES" sz="1200" dirty="0"/>
              <a:t> que se podrán ingresar. Por ejemplo si en el TextBox tuviesemos el texto "Domingo" y hacemos esto:</a:t>
            </a:r>
          </a:p>
          <a:p>
            <a:r>
              <a:rPr lang="es-ES" sz="1200" dirty="0"/>
              <a:t>Private Sub Command4_Click()</a:t>
            </a:r>
            <a:br>
              <a:rPr lang="es-ES" sz="1200" dirty="0"/>
            </a:br>
            <a:r>
              <a:rPr lang="es-ES" sz="1200" dirty="0"/>
              <a:t>Text1.Text = "Domingo"</a:t>
            </a:r>
            <a:br>
              <a:rPr lang="es-ES" sz="1200" dirty="0"/>
            </a:br>
            <a:r>
              <a:rPr lang="es-ES" sz="1200" dirty="0"/>
              <a:t>Text1.MaxLength = 3</a:t>
            </a:r>
            <a:br>
              <a:rPr lang="es-ES" sz="1200" dirty="0"/>
            </a:br>
            <a:r>
              <a:rPr lang="es-ES" sz="1200" dirty="0"/>
              <a:t>End Sub</a:t>
            </a:r>
          </a:p>
          <a:p>
            <a:r>
              <a:rPr lang="es-ES" sz="1200" dirty="0"/>
              <a:t>El texto "Domingo" se podrá visualizar pero si intentamos escribir en la caja de texto, no se podrá ingresar mas de 3 caracteres. Es decir la propiedad recibe un número que identifica la longitud máxima permitida de letras a ingresar.</a:t>
            </a:r>
          </a:p>
          <a:p>
            <a:r>
              <a:rPr lang="es-ES" sz="1200" dirty="0"/>
              <a:t> </a:t>
            </a:r>
          </a:p>
          <a:p>
            <a:r>
              <a:rPr lang="es-ES" sz="1200" b="1" dirty="0"/>
              <a:t>Propiedad SelStart y SelLength</a:t>
            </a:r>
          </a:p>
          <a:p>
            <a:r>
              <a:rPr lang="es-ES" sz="1200" dirty="0"/>
              <a:t>La primera lo que hace es devolver o establecee el punto inicial del texto seleccionado. en cambio SelLength devuelve o establece el número de caracteres seleccionados.</a:t>
            </a:r>
          </a:p>
          <a:p>
            <a:r>
              <a:rPr lang="es-ES" sz="1200" dirty="0"/>
              <a:t>El siguiente ejemplo utiliza estas dos propiedades, en conjunto con la propiedad Len de visual basic, para que al persionar la tecla Ctrl+A, se seleccione todo el contenido del TextBox</a:t>
            </a:r>
          </a:p>
          <a:p>
            <a:endParaRPr lang="en-US" dirty="0"/>
          </a:p>
        </p:txBody>
      </p:sp>
      <p:pic>
        <p:nvPicPr>
          <p:cNvPr id="4" name="Picture 3">
            <a:extLst>
              <a:ext uri="{FF2B5EF4-FFF2-40B4-BE49-F238E27FC236}">
                <a16:creationId xmlns:a16="http://schemas.microsoft.com/office/drawing/2014/main" id="{C5BE6FCB-1D2C-4ACD-A935-F84FAD270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682" y="4062651"/>
            <a:ext cx="5667523" cy="2167390"/>
          </a:xfrm>
          <a:prstGeom prst="rect">
            <a:avLst/>
          </a:prstGeom>
        </p:spPr>
      </p:pic>
    </p:spTree>
    <p:extLst>
      <p:ext uri="{BB962C8B-B14F-4D97-AF65-F5344CB8AC3E}">
        <p14:creationId xmlns:p14="http://schemas.microsoft.com/office/powerpoint/2010/main" val="75896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FAEF5-BAAE-40F7-BA89-F195AEEFEF77}"/>
              </a:ext>
            </a:extLst>
          </p:cNvPr>
          <p:cNvSpPr txBox="1"/>
          <p:nvPr/>
        </p:nvSpPr>
        <p:spPr>
          <a:xfrm>
            <a:off x="2349305" y="534572"/>
            <a:ext cx="7526215" cy="1200329"/>
          </a:xfrm>
          <a:prstGeom prst="rect">
            <a:avLst/>
          </a:prstGeom>
          <a:noFill/>
        </p:spPr>
        <p:txBody>
          <a:bodyPr wrap="square" rtlCol="0">
            <a:spAutoFit/>
          </a:bodyPr>
          <a:lstStyle/>
          <a:p>
            <a:r>
              <a:rPr lang="es-ES" b="1" dirty="0"/>
              <a:t>Algunos ejemplos del Uso del control TextBox</a:t>
            </a:r>
          </a:p>
          <a:p>
            <a:r>
              <a:rPr lang="es-ES" dirty="0"/>
              <a:t>Supongamos que quisieramos mostrar el contenido de un Text1 en un Text2, cuando presionamos un Command1, haríamos asi:</a:t>
            </a:r>
          </a:p>
          <a:p>
            <a:endParaRPr lang="en-US" dirty="0"/>
          </a:p>
        </p:txBody>
      </p:sp>
      <p:pic>
        <p:nvPicPr>
          <p:cNvPr id="4" name="Picture 3">
            <a:extLst>
              <a:ext uri="{FF2B5EF4-FFF2-40B4-BE49-F238E27FC236}">
                <a16:creationId xmlns:a16="http://schemas.microsoft.com/office/drawing/2014/main" id="{96384C83-7B09-4B88-B400-05E8E8054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02" y="1927273"/>
            <a:ext cx="6317689" cy="2005407"/>
          </a:xfrm>
          <a:prstGeom prst="rect">
            <a:avLst/>
          </a:prstGeom>
        </p:spPr>
      </p:pic>
    </p:spTree>
    <p:extLst>
      <p:ext uri="{BB962C8B-B14F-4D97-AF65-F5344CB8AC3E}">
        <p14:creationId xmlns:p14="http://schemas.microsoft.com/office/powerpoint/2010/main" val="109726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066FF-3C67-450B-A683-68654E8CE206}"/>
              </a:ext>
            </a:extLst>
          </p:cNvPr>
          <p:cNvSpPr txBox="1"/>
          <p:nvPr/>
        </p:nvSpPr>
        <p:spPr>
          <a:xfrm>
            <a:off x="2737338" y="738553"/>
            <a:ext cx="6717323" cy="923330"/>
          </a:xfrm>
          <a:prstGeom prst="rect">
            <a:avLst/>
          </a:prstGeom>
          <a:noFill/>
        </p:spPr>
        <p:txBody>
          <a:bodyPr wrap="square" rtlCol="0">
            <a:spAutoFit/>
          </a:bodyPr>
          <a:lstStyle/>
          <a:p>
            <a:r>
              <a:rPr lang="es-ES" dirty="0"/>
              <a:t>Si quisieramos cambiar el color de fondo</a:t>
            </a:r>
            <a:r>
              <a:rPr lang="es-ES" b="1" dirty="0"/>
              <a:t> (</a:t>
            </a:r>
            <a:r>
              <a:rPr lang="es-ES" dirty="0"/>
              <a:t>propiedad</a:t>
            </a:r>
            <a:r>
              <a:rPr lang="es-ES" b="1" dirty="0"/>
              <a:t> Backcolor)</a:t>
            </a:r>
            <a:r>
              <a:rPr lang="es-ES" dirty="0"/>
              <a:t> del TextBox para que sea igual al color de fondo del formulario haríamos asi:</a:t>
            </a:r>
            <a:endParaRPr lang="en-US" dirty="0"/>
          </a:p>
        </p:txBody>
      </p:sp>
      <p:pic>
        <p:nvPicPr>
          <p:cNvPr id="5" name="Picture 4">
            <a:extLst>
              <a:ext uri="{FF2B5EF4-FFF2-40B4-BE49-F238E27FC236}">
                <a16:creationId xmlns:a16="http://schemas.microsoft.com/office/drawing/2014/main" id="{00BFCE0A-DA28-4DD2-B5E3-7BFBA1571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561" y="1661883"/>
            <a:ext cx="5392876" cy="1790072"/>
          </a:xfrm>
          <a:prstGeom prst="rect">
            <a:avLst/>
          </a:prstGeom>
        </p:spPr>
      </p:pic>
      <p:sp>
        <p:nvSpPr>
          <p:cNvPr id="6" name="TextBox 5">
            <a:extLst>
              <a:ext uri="{FF2B5EF4-FFF2-40B4-BE49-F238E27FC236}">
                <a16:creationId xmlns:a16="http://schemas.microsoft.com/office/drawing/2014/main" id="{892E4FE2-EEA0-491E-9ED6-4DBF3BC7BD20}"/>
              </a:ext>
            </a:extLst>
          </p:cNvPr>
          <p:cNvSpPr txBox="1"/>
          <p:nvPr/>
        </p:nvSpPr>
        <p:spPr>
          <a:xfrm>
            <a:off x="1012874" y="3587262"/>
            <a:ext cx="10536701" cy="2031325"/>
          </a:xfrm>
          <a:prstGeom prst="rect">
            <a:avLst/>
          </a:prstGeom>
          <a:noFill/>
        </p:spPr>
        <p:txBody>
          <a:bodyPr wrap="square" rtlCol="0">
            <a:spAutoFit/>
          </a:bodyPr>
          <a:lstStyle/>
          <a:p>
            <a:r>
              <a:rPr lang="es-ES" sz="1400" dirty="0"/>
              <a:t> </a:t>
            </a:r>
          </a:p>
          <a:p>
            <a:r>
              <a:rPr lang="es-ES" sz="1400" dirty="0"/>
              <a:t>Este simple ejemplo lo que hace es cuando se escribe en el Text1, automáticamente se imprime el mismo texto en un Text2. Para esto usamos el evento</a:t>
            </a:r>
            <a:r>
              <a:rPr lang="es-ES" sz="1400" b="1" dirty="0"/>
              <a:t> Change</a:t>
            </a:r>
            <a:r>
              <a:rPr lang="es-ES" sz="1400" dirty="0"/>
              <a:t> que significa cambio, es decir se ejecutará cada vez que el text1 cambie el contenido. </a:t>
            </a:r>
          </a:p>
          <a:p>
            <a:r>
              <a:rPr lang="es-ES" sz="1400" dirty="0"/>
              <a:t>Agregar 2 Text, text1 y Text2, pegar lo siguiente y luego escribir un texto en el Text1.</a:t>
            </a:r>
          </a:p>
          <a:p>
            <a:r>
              <a:rPr lang="es-ES" sz="1400" dirty="0"/>
              <a:t> </a:t>
            </a:r>
          </a:p>
          <a:p>
            <a:r>
              <a:rPr lang="es-ES" sz="1400" dirty="0"/>
              <a:t>Private Sub Text1_Change()</a:t>
            </a:r>
            <a:br>
              <a:rPr lang="es-ES" sz="1400" dirty="0"/>
            </a:br>
            <a:r>
              <a:rPr lang="es-ES" sz="1400" dirty="0"/>
              <a:t>'Le establecemos el contenido de Text1 en el control Text2</a:t>
            </a:r>
            <a:br>
              <a:rPr lang="es-ES" sz="1400" dirty="0"/>
            </a:br>
            <a:r>
              <a:rPr lang="es-ES" sz="1400" dirty="0"/>
              <a:t>Text2 = Text1</a:t>
            </a:r>
            <a:br>
              <a:rPr lang="es-ES" sz="1400" dirty="0"/>
            </a:br>
            <a:r>
              <a:rPr lang="es-ES" sz="1400" dirty="0"/>
              <a:t>End Sub </a:t>
            </a:r>
          </a:p>
        </p:txBody>
      </p:sp>
    </p:spTree>
    <p:extLst>
      <p:ext uri="{BB962C8B-B14F-4D97-AF65-F5344CB8AC3E}">
        <p14:creationId xmlns:p14="http://schemas.microsoft.com/office/powerpoint/2010/main" val="383063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32663-7B41-492B-B2E3-E70265039CF0}"/>
              </a:ext>
            </a:extLst>
          </p:cNvPr>
          <p:cNvSpPr txBox="1"/>
          <p:nvPr/>
        </p:nvSpPr>
        <p:spPr>
          <a:xfrm>
            <a:off x="1336431" y="520505"/>
            <a:ext cx="9158067" cy="1477328"/>
          </a:xfrm>
          <a:prstGeom prst="rect">
            <a:avLst/>
          </a:prstGeom>
          <a:noFill/>
        </p:spPr>
        <p:txBody>
          <a:bodyPr wrap="square" rtlCol="0">
            <a:spAutoFit/>
          </a:bodyPr>
          <a:lstStyle/>
          <a:p>
            <a:r>
              <a:rPr lang="es-ES" dirty="0"/>
              <a:t>Este ejemplo lo que hace es cambiarle el color al fondo del control text en negro, el color de la fuente en verde, el tamaño de la fuente, establecerla en negrita, y luego le asigna un texto "hola mundo". </a:t>
            </a:r>
          </a:p>
          <a:p>
            <a:r>
              <a:rPr lang="es-ES" dirty="0"/>
              <a:t>Colocar un Command1 y un Text1</a:t>
            </a:r>
          </a:p>
          <a:p>
            <a:endParaRPr lang="en-US" dirty="0"/>
          </a:p>
        </p:txBody>
      </p:sp>
      <p:pic>
        <p:nvPicPr>
          <p:cNvPr id="6" name="Picture 5">
            <a:extLst>
              <a:ext uri="{FF2B5EF4-FFF2-40B4-BE49-F238E27FC236}">
                <a16:creationId xmlns:a16="http://schemas.microsoft.com/office/drawing/2014/main" id="{072F8943-6885-4D59-830D-1E8ABB9B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730" y="1453060"/>
            <a:ext cx="5517768" cy="1564912"/>
          </a:xfrm>
          <a:prstGeom prst="rect">
            <a:avLst/>
          </a:prstGeom>
        </p:spPr>
      </p:pic>
      <p:sp>
        <p:nvSpPr>
          <p:cNvPr id="7" name="TextBox 6">
            <a:extLst>
              <a:ext uri="{FF2B5EF4-FFF2-40B4-BE49-F238E27FC236}">
                <a16:creationId xmlns:a16="http://schemas.microsoft.com/office/drawing/2014/main" id="{3451E3BB-AE9A-41C5-9B2A-52D239E56D96}"/>
              </a:ext>
            </a:extLst>
          </p:cNvPr>
          <p:cNvSpPr txBox="1"/>
          <p:nvPr/>
        </p:nvSpPr>
        <p:spPr>
          <a:xfrm>
            <a:off x="2264897" y="3017972"/>
            <a:ext cx="8637563" cy="3139321"/>
          </a:xfrm>
          <a:prstGeom prst="rect">
            <a:avLst/>
          </a:prstGeom>
          <a:noFill/>
        </p:spPr>
        <p:txBody>
          <a:bodyPr wrap="square" rtlCol="0">
            <a:spAutoFit/>
          </a:bodyPr>
          <a:lstStyle/>
          <a:p>
            <a:r>
              <a:rPr lang="en-US" dirty="0"/>
              <a:t>Private Sub Command1_Click()</a:t>
            </a:r>
            <a:br>
              <a:rPr lang="en-US" dirty="0"/>
            </a:br>
            <a:r>
              <a:rPr lang="en-US" dirty="0"/>
              <a:t>With Text1</a:t>
            </a:r>
            <a:br>
              <a:rPr lang="en-US" dirty="0"/>
            </a:br>
            <a:br>
              <a:rPr lang="en-US" dirty="0"/>
            </a:br>
            <a:r>
              <a:rPr lang="en-US" dirty="0"/>
              <a:t>.</a:t>
            </a:r>
            <a:r>
              <a:rPr lang="en-US" dirty="0" err="1"/>
              <a:t>ForeColor</a:t>
            </a:r>
            <a:r>
              <a:rPr lang="en-US" dirty="0"/>
              <a:t> = </a:t>
            </a:r>
            <a:r>
              <a:rPr lang="en-US" dirty="0" err="1"/>
              <a:t>vbGreen</a:t>
            </a:r>
            <a:br>
              <a:rPr lang="en-US" dirty="0"/>
            </a:br>
            <a:r>
              <a:rPr lang="en-US" dirty="0"/>
              <a:t>.</a:t>
            </a:r>
            <a:r>
              <a:rPr lang="en-US" dirty="0" err="1"/>
              <a:t>BackColor</a:t>
            </a:r>
            <a:r>
              <a:rPr lang="en-US" dirty="0"/>
              <a:t> = </a:t>
            </a:r>
            <a:r>
              <a:rPr lang="en-US" dirty="0" err="1"/>
              <a:t>vbBlack</a:t>
            </a:r>
            <a:br>
              <a:rPr lang="en-US" dirty="0"/>
            </a:br>
            <a:r>
              <a:rPr lang="en-US" dirty="0"/>
              <a:t>.</a:t>
            </a:r>
            <a:r>
              <a:rPr lang="en-US" dirty="0" err="1"/>
              <a:t>FontSize</a:t>
            </a:r>
            <a:r>
              <a:rPr lang="en-US" dirty="0"/>
              <a:t> = 12</a:t>
            </a:r>
            <a:br>
              <a:rPr lang="en-US" dirty="0"/>
            </a:br>
            <a:r>
              <a:rPr lang="en-US" dirty="0"/>
              <a:t>.</a:t>
            </a:r>
            <a:r>
              <a:rPr lang="en-US" dirty="0" err="1"/>
              <a:t>FontBold</a:t>
            </a:r>
            <a:r>
              <a:rPr lang="en-US" dirty="0"/>
              <a:t> = True</a:t>
            </a:r>
            <a:br>
              <a:rPr lang="en-US" dirty="0"/>
            </a:br>
            <a:r>
              <a:rPr lang="en-US" dirty="0"/>
              <a:t>.Text = " Hola Mundo"</a:t>
            </a:r>
            <a:br>
              <a:rPr lang="en-US" dirty="0"/>
            </a:br>
            <a:br>
              <a:rPr lang="en-US" dirty="0"/>
            </a:br>
            <a:r>
              <a:rPr lang="en-US" dirty="0"/>
              <a:t>End With</a:t>
            </a:r>
            <a:br>
              <a:rPr lang="en-US" dirty="0"/>
            </a:br>
            <a:r>
              <a:rPr lang="en-US" dirty="0"/>
              <a:t>End Sub</a:t>
            </a:r>
          </a:p>
        </p:txBody>
      </p:sp>
    </p:spTree>
    <p:extLst>
      <p:ext uri="{BB962C8B-B14F-4D97-AF65-F5344CB8AC3E}">
        <p14:creationId xmlns:p14="http://schemas.microsoft.com/office/powerpoint/2010/main" val="113183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EB934-4852-4DBF-A7EC-36E1448CA46D}"/>
              </a:ext>
            </a:extLst>
          </p:cNvPr>
          <p:cNvSpPr txBox="1"/>
          <p:nvPr/>
        </p:nvSpPr>
        <p:spPr>
          <a:xfrm>
            <a:off x="2768990" y="1758055"/>
            <a:ext cx="6654019" cy="1477328"/>
          </a:xfrm>
          <a:prstGeom prst="rect">
            <a:avLst/>
          </a:prstGeom>
          <a:noFill/>
        </p:spPr>
        <p:txBody>
          <a:bodyPr wrap="square" rtlCol="0">
            <a:spAutoFit/>
          </a:bodyPr>
          <a:lstStyle/>
          <a:p>
            <a:pPr algn="ctr"/>
            <a:r>
              <a:rPr lang="en-US" sz="9000" dirty="0"/>
              <a:t>CHECK BOX</a:t>
            </a:r>
          </a:p>
        </p:txBody>
      </p:sp>
    </p:spTree>
    <p:extLst>
      <p:ext uri="{BB962C8B-B14F-4D97-AF65-F5344CB8AC3E}">
        <p14:creationId xmlns:p14="http://schemas.microsoft.com/office/powerpoint/2010/main" val="358927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435D0-2557-426A-ADB2-6D0A4A9C53ED}"/>
              </a:ext>
            </a:extLst>
          </p:cNvPr>
          <p:cNvSpPr txBox="1"/>
          <p:nvPr/>
        </p:nvSpPr>
        <p:spPr>
          <a:xfrm>
            <a:off x="1491175" y="98474"/>
            <a:ext cx="9664505" cy="1477328"/>
          </a:xfrm>
          <a:prstGeom prst="rect">
            <a:avLst/>
          </a:prstGeom>
          <a:noFill/>
        </p:spPr>
        <p:txBody>
          <a:bodyPr wrap="square" rtlCol="0">
            <a:spAutoFit/>
          </a:bodyPr>
          <a:lstStyle/>
          <a:p>
            <a:r>
              <a:rPr lang="es-ES" b="1" dirty="0"/>
              <a:t>Hacer que un textBox admita solo números y algunos otros caracteres indicados</a:t>
            </a:r>
          </a:p>
          <a:p>
            <a:r>
              <a:rPr lang="es-ES" dirty="0"/>
              <a:t>El siguiente ejemplo muestra como hacer , comprobando en el eventos KeyPress de un textbox, el valor del parámetro Keyascii, para que solo admita números, la coma, el punto y la tecla de retroceso. Cualquier otro valor que no sea estos, el mismo retornará el valor 0</a:t>
            </a:r>
          </a:p>
          <a:p>
            <a:r>
              <a:rPr lang="es-ES" dirty="0"/>
              <a:t>Colocar un Text1 y el siguiente código en el formulario: </a:t>
            </a:r>
          </a:p>
        </p:txBody>
      </p:sp>
      <p:pic>
        <p:nvPicPr>
          <p:cNvPr id="5" name="Picture 4">
            <a:extLst>
              <a:ext uri="{FF2B5EF4-FFF2-40B4-BE49-F238E27FC236}">
                <a16:creationId xmlns:a16="http://schemas.microsoft.com/office/drawing/2014/main" id="{0DA1C6B3-DC61-4AB8-B0EB-BDB8C6D9B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24" y="1691049"/>
            <a:ext cx="4575551" cy="4110556"/>
          </a:xfrm>
          <a:prstGeom prst="rect">
            <a:avLst/>
          </a:prstGeom>
        </p:spPr>
      </p:pic>
      <p:sp>
        <p:nvSpPr>
          <p:cNvPr id="6" name="TextBox 5">
            <a:extLst>
              <a:ext uri="{FF2B5EF4-FFF2-40B4-BE49-F238E27FC236}">
                <a16:creationId xmlns:a16="http://schemas.microsoft.com/office/drawing/2014/main" id="{E182CAF9-7360-4804-B518-B0693C2CF9BA}"/>
              </a:ext>
            </a:extLst>
          </p:cNvPr>
          <p:cNvSpPr txBox="1"/>
          <p:nvPr/>
        </p:nvSpPr>
        <p:spPr>
          <a:xfrm>
            <a:off x="8890782" y="1856935"/>
            <a:ext cx="3165230" cy="3385542"/>
          </a:xfrm>
          <a:prstGeom prst="rect">
            <a:avLst/>
          </a:prstGeom>
          <a:noFill/>
        </p:spPr>
        <p:txBody>
          <a:bodyPr wrap="square" rtlCol="0">
            <a:spAutoFit/>
          </a:bodyPr>
          <a:lstStyle/>
          <a:p>
            <a:r>
              <a:rPr lang="es-ES" sz="1400" dirty="0"/>
              <a:t>Esta función también puede ser utilizada en otros controles de entrada de datos, como por ejemplo los ComboBox, y la ventaja de utilizarlo, es que si tenemos muchos textbox o controles a los cuales deseamos verificar las teclas presionadas, no tenemos que escribir y repetir código en todos ellos, solo asignando al valor KeyAscii el valor retornado por la fuinción, para que el mismo acepte o no dichas teclas</a:t>
            </a:r>
          </a:p>
          <a:p>
            <a:r>
              <a:rPr lang="es-ES" sz="1400" dirty="0"/>
              <a:t>Nota: también hay una función de visual basicllamada IsNumeric, para poder determinar si un valor es un número</a:t>
            </a:r>
          </a:p>
          <a:p>
            <a:endParaRPr lang="en-US" dirty="0"/>
          </a:p>
        </p:txBody>
      </p:sp>
    </p:spTree>
    <p:extLst>
      <p:ext uri="{BB962C8B-B14F-4D97-AF65-F5344CB8AC3E}">
        <p14:creationId xmlns:p14="http://schemas.microsoft.com/office/powerpoint/2010/main" val="393826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21BB4-CA15-4D39-9981-022B06F11368}"/>
              </a:ext>
            </a:extLst>
          </p:cNvPr>
          <p:cNvSpPr txBox="1"/>
          <p:nvPr/>
        </p:nvSpPr>
        <p:spPr>
          <a:xfrm>
            <a:off x="1195754" y="323557"/>
            <a:ext cx="10269415" cy="1477328"/>
          </a:xfrm>
          <a:prstGeom prst="rect">
            <a:avLst/>
          </a:prstGeom>
          <a:noFill/>
        </p:spPr>
        <p:txBody>
          <a:bodyPr wrap="square" rtlCol="0">
            <a:spAutoFit/>
          </a:bodyPr>
          <a:lstStyle/>
          <a:p>
            <a:r>
              <a:rPr lang="es-ES" dirty="0"/>
              <a:t>Este simple ejemplo carga en un control textBox el contenido de un archivo seleccionado de tipo txt. El control tiene la propiedad Multiline en True y la propiedad ScrollBar en Both.</a:t>
            </a:r>
          </a:p>
          <a:p>
            <a:r>
              <a:rPr lang="es-ES" dirty="0"/>
              <a:t>Nota: en este enlace hay una descripción básica de las </a:t>
            </a:r>
            <a:r>
              <a:rPr lang="es-ES" dirty="0">
                <a:hlinkClick r:id="rId2">
                  <a:extLst>
                    <a:ext uri="{A12FA001-AC4F-418D-AE19-62706E023703}">
                      <ahyp:hlinkClr xmlns:ahyp="http://schemas.microsoft.com/office/drawing/2018/hyperlinkcolor" val="tx"/>
                    </a:ext>
                  </a:extLst>
                </a:hlinkClick>
              </a:rPr>
              <a:t>funciones de visual basic para el tratamiento de archivos, leer, guardar etc...</a:t>
            </a:r>
            <a:endParaRPr lang="es-ES" dirty="0"/>
          </a:p>
          <a:p>
            <a:endParaRPr lang="en-US" dirty="0"/>
          </a:p>
        </p:txBody>
      </p:sp>
      <p:pic>
        <p:nvPicPr>
          <p:cNvPr id="4" name="Picture 3">
            <a:extLst>
              <a:ext uri="{FF2B5EF4-FFF2-40B4-BE49-F238E27FC236}">
                <a16:creationId xmlns:a16="http://schemas.microsoft.com/office/drawing/2014/main" id="{73CBECAC-05B3-4BC3-B658-D84102B6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82" y="1522191"/>
            <a:ext cx="5562464" cy="3983598"/>
          </a:xfrm>
          <a:prstGeom prst="rect">
            <a:avLst/>
          </a:prstGeom>
        </p:spPr>
      </p:pic>
    </p:spTree>
    <p:extLst>
      <p:ext uri="{BB962C8B-B14F-4D97-AF65-F5344CB8AC3E}">
        <p14:creationId xmlns:p14="http://schemas.microsoft.com/office/powerpoint/2010/main" val="44291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B8177-AE21-40EB-965C-38EE9910FD17}"/>
              </a:ext>
            </a:extLst>
          </p:cNvPr>
          <p:cNvSpPr txBox="1"/>
          <p:nvPr/>
        </p:nvSpPr>
        <p:spPr>
          <a:xfrm>
            <a:off x="2264898" y="407963"/>
            <a:ext cx="7737231" cy="1200329"/>
          </a:xfrm>
          <a:prstGeom prst="rect">
            <a:avLst/>
          </a:prstGeom>
          <a:noFill/>
        </p:spPr>
        <p:txBody>
          <a:bodyPr wrap="square" rtlCol="0">
            <a:spAutoFit/>
          </a:bodyPr>
          <a:lstStyle/>
          <a:p>
            <a:r>
              <a:rPr lang="en-US" b="1" dirty="0" err="1"/>
              <a:t>Cambiar</a:t>
            </a:r>
            <a:r>
              <a:rPr lang="en-US" b="1" dirty="0"/>
              <a:t> color de </a:t>
            </a:r>
            <a:r>
              <a:rPr lang="en-US" b="1" dirty="0" err="1"/>
              <a:t>borde</a:t>
            </a:r>
            <a:r>
              <a:rPr lang="en-US" b="1" dirty="0"/>
              <a:t> </a:t>
            </a:r>
            <a:r>
              <a:rPr lang="es-ES" dirty="0"/>
              <a:t>El textbox no tiene ninguna propiedad para cambiar el color de borde . El siguiente ejemplo muestra una forma simple de como simular esto utilizando controles Shape, como muestra la siguiente imagen donde los textbox son parecidos a los de estilo de windows xp</a:t>
            </a:r>
            <a:endParaRPr lang="en-US" dirty="0"/>
          </a:p>
        </p:txBody>
      </p:sp>
      <p:pic>
        <p:nvPicPr>
          <p:cNvPr id="4" name="Picture 3">
            <a:extLst>
              <a:ext uri="{FF2B5EF4-FFF2-40B4-BE49-F238E27FC236}">
                <a16:creationId xmlns:a16="http://schemas.microsoft.com/office/drawing/2014/main" id="{D82AC5B0-8054-4C71-BED5-84BE5FA3C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94" y="1608292"/>
            <a:ext cx="4206240" cy="2224577"/>
          </a:xfrm>
          <a:prstGeom prst="rect">
            <a:avLst/>
          </a:prstGeom>
        </p:spPr>
      </p:pic>
      <p:sp>
        <p:nvSpPr>
          <p:cNvPr id="5" name="TextBox 4">
            <a:extLst>
              <a:ext uri="{FF2B5EF4-FFF2-40B4-BE49-F238E27FC236}">
                <a16:creationId xmlns:a16="http://schemas.microsoft.com/office/drawing/2014/main" id="{CCBF284C-4F21-4B86-8808-F0CA4676EC46}"/>
              </a:ext>
            </a:extLst>
          </p:cNvPr>
          <p:cNvSpPr txBox="1"/>
          <p:nvPr/>
        </p:nvSpPr>
        <p:spPr>
          <a:xfrm>
            <a:off x="1505243" y="3995225"/>
            <a:ext cx="9383151" cy="1077218"/>
          </a:xfrm>
          <a:prstGeom prst="rect">
            <a:avLst/>
          </a:prstGeom>
          <a:noFill/>
        </p:spPr>
        <p:txBody>
          <a:bodyPr wrap="square" rtlCol="0">
            <a:spAutoFit/>
          </a:bodyPr>
          <a:lstStyle/>
          <a:p>
            <a:r>
              <a:rPr lang="es-ES" sz="1600" dirty="0"/>
              <a:t>En el ejemplo, se recorren todos los controles del formulario mediante un bucle For each. Luego, se van creando los demás controles Shape en tiempo de ejecución, uno para cada textbox , usando el </a:t>
            </a:r>
            <a:r>
              <a:rPr lang="es-ES" sz="1600" b="1" u="sng" dirty="0">
                <a:hlinkClick r:id="rId3">
                  <a:extLst>
                    <a:ext uri="{A12FA001-AC4F-418D-AE19-62706E023703}">
                      <ahyp:hlinkClr xmlns:ahyp="http://schemas.microsoft.com/office/drawing/2018/hyperlinkcolor" val="tx"/>
                    </a:ext>
                  </a:extLst>
                </a:hlinkClick>
              </a:rPr>
              <a:t>método Load que permite crear los controles en tiempo de ejecución</a:t>
            </a:r>
            <a:r>
              <a:rPr lang="es-ES" sz="1600" dirty="0"/>
              <a:t> a partir de uno que está agregado en el formulario formando un array de controles</a:t>
            </a:r>
            <a:endParaRPr lang="en-US" sz="1600" dirty="0"/>
          </a:p>
        </p:txBody>
      </p:sp>
    </p:spTree>
    <p:extLst>
      <p:ext uri="{BB962C8B-B14F-4D97-AF65-F5344CB8AC3E}">
        <p14:creationId xmlns:p14="http://schemas.microsoft.com/office/powerpoint/2010/main" val="258467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F1FF4-0B5D-421A-BEEE-02FB17832100}"/>
              </a:ext>
            </a:extLst>
          </p:cNvPr>
          <p:cNvSpPr txBox="1"/>
          <p:nvPr/>
        </p:nvSpPr>
        <p:spPr>
          <a:xfrm>
            <a:off x="1258957" y="225287"/>
            <a:ext cx="9223513" cy="1600438"/>
          </a:xfrm>
          <a:prstGeom prst="rect">
            <a:avLst/>
          </a:prstGeom>
          <a:noFill/>
        </p:spPr>
        <p:txBody>
          <a:bodyPr wrap="square" rtlCol="0">
            <a:spAutoFit/>
          </a:bodyPr>
          <a:lstStyle/>
          <a:p>
            <a:r>
              <a:rPr lang="es-ES" sz="1600" b="1" dirty="0"/>
              <a:t>Pasar el foco entre Textbox al presionar la tecla enter </a:t>
            </a:r>
          </a:p>
          <a:p>
            <a:r>
              <a:rPr lang="es-ES" sz="1600" dirty="0"/>
              <a:t>Este ejemplo muestra una forma de poder, al presionar la tecla enter, pasarle el foco al siguiente textbox. Como en el ejemplo se utiliza la función SendKeys para enviar la pulsación de la tecla Tab, el control que reciba el enfoque lo determinará la propiedad TabIndex</a:t>
            </a:r>
          </a:p>
          <a:p>
            <a:r>
              <a:rPr lang="es-ES" sz="1600" dirty="0"/>
              <a:t>Agregar un </a:t>
            </a:r>
            <a:r>
              <a:rPr lang="es-ES" sz="1600" b="1" u="sng" dirty="0">
                <a:hlinkClick r:id="rId2">
                  <a:extLst>
                    <a:ext uri="{A12FA001-AC4F-418D-AE19-62706E023703}">
                      <ahyp:hlinkClr xmlns:ahyp="http://schemas.microsoft.com/office/drawing/2018/hyperlinkcolor" val="tx"/>
                    </a:ext>
                  </a:extLst>
                </a:hlinkClick>
              </a:rPr>
              <a:t>arreglo de controles</a:t>
            </a:r>
            <a:r>
              <a:rPr lang="es-ES" sz="1600" dirty="0"/>
              <a:t> textbox, por ejemplo Text1(0), Text1(1), Text1(2) etc...</a:t>
            </a:r>
          </a:p>
          <a:p>
            <a:endParaRPr lang="en-US" dirty="0"/>
          </a:p>
        </p:txBody>
      </p:sp>
      <p:pic>
        <p:nvPicPr>
          <p:cNvPr id="4" name="Picture 3">
            <a:extLst>
              <a:ext uri="{FF2B5EF4-FFF2-40B4-BE49-F238E27FC236}">
                <a16:creationId xmlns:a16="http://schemas.microsoft.com/office/drawing/2014/main" id="{F299DD7A-4DD8-495B-AFDC-4695AAEE7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741" y="1547048"/>
            <a:ext cx="4459459" cy="3297296"/>
          </a:xfrm>
          <a:prstGeom prst="rect">
            <a:avLst/>
          </a:prstGeom>
        </p:spPr>
      </p:pic>
    </p:spTree>
    <p:extLst>
      <p:ext uri="{BB962C8B-B14F-4D97-AF65-F5344CB8AC3E}">
        <p14:creationId xmlns:p14="http://schemas.microsoft.com/office/powerpoint/2010/main" val="290197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390987-1FA3-474A-8DD2-3EA025B61A99}"/>
              </a:ext>
            </a:extLst>
          </p:cNvPr>
          <p:cNvSpPr>
            <a:spLocks noGrp="1"/>
          </p:cNvSpPr>
          <p:nvPr>
            <p:ph type="title"/>
          </p:nvPr>
        </p:nvSpPr>
        <p:spPr>
          <a:xfrm>
            <a:off x="1451579" y="804519"/>
            <a:ext cx="9450883" cy="5272724"/>
          </a:xfrm>
        </p:spPr>
        <p:txBody>
          <a:bodyPr>
            <a:normAutofit/>
          </a:bodyPr>
          <a:lstStyle/>
          <a:p>
            <a:r>
              <a:rPr lang="es-ES" sz="1300" dirty="0"/>
              <a:t>aprenderemos a usar los CHECKBOX de C++ BUILDER, los CHECKBOX son botones de activación selectiva, sirven para que el usuario escoja entre varias opciones pudiendo elegir 1 opción, dos opciones o todas las opciones.</a:t>
            </a:r>
            <a:br>
              <a:rPr lang="es-ES" sz="1300" dirty="0"/>
            </a:br>
            <a:r>
              <a:rPr lang="es-ES" sz="1300" dirty="0"/>
              <a:t>Para empezar abrimos nuestro EMBARCADERO RAD STUDIO y escogemos FILE-&gt;NEW-&gt;VCL FORM APPLICATIN –C++BUILDER, como se muestra en la siguiente imagen:</a:t>
            </a:r>
            <a:br>
              <a:rPr lang="es-ES" sz="1300" dirty="0"/>
            </a:br>
            <a:br>
              <a:rPr lang="es-ES" dirty="0"/>
            </a:br>
            <a:endParaRPr lang="en-US" dirty="0"/>
          </a:p>
        </p:txBody>
      </p:sp>
      <p:pic>
        <p:nvPicPr>
          <p:cNvPr id="6" name="Picture 5">
            <a:extLst>
              <a:ext uri="{FF2B5EF4-FFF2-40B4-BE49-F238E27FC236}">
                <a16:creationId xmlns:a16="http://schemas.microsoft.com/office/drawing/2014/main" id="{32D0D2E7-58E4-46BB-8328-8015A492D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420" y="1817987"/>
            <a:ext cx="6323820" cy="1741139"/>
          </a:xfrm>
          <a:prstGeom prst="rect">
            <a:avLst/>
          </a:prstGeom>
        </p:spPr>
      </p:pic>
    </p:spTree>
    <p:extLst>
      <p:ext uri="{BB962C8B-B14F-4D97-AF65-F5344CB8AC3E}">
        <p14:creationId xmlns:p14="http://schemas.microsoft.com/office/powerpoint/2010/main" val="422239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01A81-5066-47BD-AB13-512149577548}"/>
              </a:ext>
            </a:extLst>
          </p:cNvPr>
          <p:cNvSpPr>
            <a:spLocks noGrp="1"/>
          </p:cNvSpPr>
          <p:nvPr>
            <p:ph type="title"/>
          </p:nvPr>
        </p:nvSpPr>
        <p:spPr>
          <a:xfrm>
            <a:off x="1638681" y="776383"/>
            <a:ext cx="9603275" cy="1049235"/>
          </a:xfrm>
        </p:spPr>
        <p:txBody>
          <a:bodyPr>
            <a:normAutofit/>
          </a:bodyPr>
          <a:lstStyle/>
          <a:p>
            <a:r>
              <a:rPr lang="es-ES" sz="1600" dirty="0"/>
              <a:t>Y nos creara automáticamente un formulario, al cual deberemos arrastrarle los siguientes componentes un LABEL, siete CHECKBOX y un BOTON, que están la paleta de componentes que se encuentra en la parte derecha inferior por defecto; las siguientes imágenes muestran los tres componente que vamos a usar:</a:t>
            </a:r>
            <a:endParaRPr lang="en-US" sz="1600" dirty="0"/>
          </a:p>
        </p:txBody>
      </p:sp>
      <p:pic>
        <p:nvPicPr>
          <p:cNvPr id="6" name="Picture 5">
            <a:extLst>
              <a:ext uri="{FF2B5EF4-FFF2-40B4-BE49-F238E27FC236}">
                <a16:creationId xmlns:a16="http://schemas.microsoft.com/office/drawing/2014/main" id="{0BD9C196-5B42-4941-BFE8-57C50ADAB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176" y="2536418"/>
            <a:ext cx="7236286" cy="1785163"/>
          </a:xfrm>
          <a:prstGeom prst="rect">
            <a:avLst/>
          </a:prstGeom>
        </p:spPr>
      </p:pic>
    </p:spTree>
    <p:extLst>
      <p:ext uri="{BB962C8B-B14F-4D97-AF65-F5344CB8AC3E}">
        <p14:creationId xmlns:p14="http://schemas.microsoft.com/office/powerpoint/2010/main" val="182715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F895-EEAE-4846-90C5-339D94E91D68}"/>
              </a:ext>
            </a:extLst>
          </p:cNvPr>
          <p:cNvSpPr>
            <a:spLocks noGrp="1"/>
          </p:cNvSpPr>
          <p:nvPr>
            <p:ph type="title"/>
          </p:nvPr>
        </p:nvSpPr>
        <p:spPr>
          <a:xfrm>
            <a:off x="1451578" y="565980"/>
            <a:ext cx="9603275" cy="1049235"/>
          </a:xfrm>
        </p:spPr>
        <p:txBody>
          <a:bodyPr>
            <a:normAutofit fontScale="90000"/>
          </a:bodyPr>
          <a:lstStyle/>
          <a:p>
            <a:r>
              <a:rPr lang="es-ES" dirty="0"/>
              <a:t>Ahora después de arrastrar esos componentes al formulario, nuestro formulario deberá quedar de la siguiente manera:</a:t>
            </a:r>
            <a:endParaRPr lang="en-US" sz="1200" dirty="0"/>
          </a:p>
        </p:txBody>
      </p:sp>
      <p:pic>
        <p:nvPicPr>
          <p:cNvPr id="5" name="Content Placeholder 4">
            <a:extLst>
              <a:ext uri="{FF2B5EF4-FFF2-40B4-BE49-F238E27FC236}">
                <a16:creationId xmlns:a16="http://schemas.microsoft.com/office/drawing/2014/main" id="{E6B4B4D5-AC28-4291-8658-9E976B38C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606" y="2208628"/>
            <a:ext cx="6569612" cy="3235569"/>
          </a:xfrm>
        </p:spPr>
      </p:pic>
    </p:spTree>
    <p:extLst>
      <p:ext uri="{BB962C8B-B14F-4D97-AF65-F5344CB8AC3E}">
        <p14:creationId xmlns:p14="http://schemas.microsoft.com/office/powerpoint/2010/main" val="342351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4DE-0967-4479-B945-75D1CAFE308D}"/>
              </a:ext>
            </a:extLst>
          </p:cNvPr>
          <p:cNvSpPr>
            <a:spLocks noGrp="1"/>
          </p:cNvSpPr>
          <p:nvPr>
            <p:ph type="title"/>
          </p:nvPr>
        </p:nvSpPr>
        <p:spPr/>
        <p:txBody>
          <a:bodyPr>
            <a:normAutofit/>
          </a:bodyPr>
          <a:lstStyle/>
          <a:p>
            <a:r>
              <a:rPr lang="es-ES" sz="1400" dirty="0"/>
              <a:t>Para cambiar el texto de los componentes que se muestra en los formularios se hace lo siguiente, por ejemplo vamos a cambiar el contenido de LABEL1 le hacemos un clic y después nos vamos sal inspector de objetos que está en la parte izquierda inferior por defecto, y buscamos la propiedad CAPTION y ahí le ponemos el texto que queramos que muestre, como se muestra en la siguiente imagen:</a:t>
            </a:r>
            <a:endParaRPr lang="en-US" sz="1400" dirty="0"/>
          </a:p>
        </p:txBody>
      </p:sp>
      <p:pic>
        <p:nvPicPr>
          <p:cNvPr id="6" name="Content Placeholder 5">
            <a:extLst>
              <a:ext uri="{FF2B5EF4-FFF2-40B4-BE49-F238E27FC236}">
                <a16:creationId xmlns:a16="http://schemas.microsoft.com/office/drawing/2014/main" id="{ECE0DC70-F640-4BDB-906C-69A0DB1A2E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9741" y="2261299"/>
            <a:ext cx="9144586" cy="2732508"/>
          </a:xfrm>
        </p:spPr>
      </p:pic>
    </p:spTree>
    <p:extLst>
      <p:ext uri="{BB962C8B-B14F-4D97-AF65-F5344CB8AC3E}">
        <p14:creationId xmlns:p14="http://schemas.microsoft.com/office/powerpoint/2010/main" val="163224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D96CAE-DFB4-42D4-AA8D-4D69852DBB23}"/>
              </a:ext>
            </a:extLst>
          </p:cNvPr>
          <p:cNvSpPr>
            <a:spLocks noGrp="1"/>
          </p:cNvSpPr>
          <p:nvPr>
            <p:ph type="title"/>
          </p:nvPr>
        </p:nvSpPr>
        <p:spPr>
          <a:xfrm>
            <a:off x="1451579" y="711753"/>
            <a:ext cx="9603275" cy="1049235"/>
          </a:xfrm>
        </p:spPr>
        <p:txBody>
          <a:bodyPr>
            <a:noAutofit/>
          </a:bodyPr>
          <a:lstStyle/>
          <a:p>
            <a:r>
              <a:rPr lang="es-ES" sz="1500" dirty="0"/>
              <a:t>Hacemos lo mismo para los siete CHECKBOX y el BOTON dejándolo como el formulario e arriba.</a:t>
            </a:r>
            <a:br>
              <a:rPr lang="es-ES" sz="1500" dirty="0"/>
            </a:br>
            <a:r>
              <a:rPr lang="es-ES" sz="1500" dirty="0"/>
              <a:t>Ahora para ver el código que se usa para la utilidad de los CHECKBOX hacemos doble clic en BOTON1 de nuestro formulario para que entre en el editor de código; el editor código deberá verse así:</a:t>
            </a:r>
            <a:br>
              <a:rPr lang="es-ES" sz="1500" dirty="0"/>
            </a:br>
            <a:endParaRPr lang="en-US" sz="1500" dirty="0"/>
          </a:p>
        </p:txBody>
      </p:sp>
      <p:pic>
        <p:nvPicPr>
          <p:cNvPr id="8" name="Content Placeholder 7">
            <a:extLst>
              <a:ext uri="{FF2B5EF4-FFF2-40B4-BE49-F238E27FC236}">
                <a16:creationId xmlns:a16="http://schemas.microsoft.com/office/drawing/2014/main" id="{ECF56E55-1BB2-4F43-8A60-D697C54E6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209" y="2251163"/>
            <a:ext cx="8228210" cy="2014726"/>
          </a:xfrm>
        </p:spPr>
      </p:pic>
    </p:spTree>
    <p:extLst>
      <p:ext uri="{BB962C8B-B14F-4D97-AF65-F5344CB8AC3E}">
        <p14:creationId xmlns:p14="http://schemas.microsoft.com/office/powerpoint/2010/main" val="141418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ADFE3E-6186-4079-988E-C7752806D8D2}"/>
              </a:ext>
            </a:extLst>
          </p:cNvPr>
          <p:cNvSpPr>
            <a:spLocks noGrp="1" noChangeArrowheads="1"/>
          </p:cNvSpPr>
          <p:nvPr>
            <p:ph idx="4294967295"/>
          </p:nvPr>
        </p:nvSpPr>
        <p:spPr bwMode="auto">
          <a:xfrm>
            <a:off x="1760538" y="242266"/>
            <a:ext cx="8907462" cy="562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60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Ahora</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en</a:t>
            </a:r>
            <a:r>
              <a:rPr kumimoji="0" lang="en-US" altLang="en-US" sz="1200" b="1" i="0" u="none" strike="noStrike" cap="none" normalizeH="0" baseline="0" dirty="0">
                <a:ln>
                  <a:noFill/>
                </a:ln>
                <a:solidFill>
                  <a:srgbClr val="505050"/>
                </a:solidFill>
                <a:effectLst/>
                <a:cs typeface="Arial" panose="020B0604020202020204" pitchFamily="34" charset="0"/>
              </a:rPr>
              <a:t> medio de las </a:t>
            </a:r>
            <a:r>
              <a:rPr kumimoji="0" lang="en-US" altLang="en-US" sz="1200" b="1" i="0" u="none" strike="noStrike" cap="none" normalizeH="0" baseline="0" dirty="0" err="1">
                <a:ln>
                  <a:noFill/>
                </a:ln>
                <a:solidFill>
                  <a:srgbClr val="505050"/>
                </a:solidFill>
                <a:effectLst/>
                <a:cs typeface="Arial" panose="020B0604020202020204" pitchFamily="34" charset="0"/>
              </a:rPr>
              <a:t>llaves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escribimos</a:t>
            </a:r>
            <a:r>
              <a:rPr kumimoji="0" lang="en-US" altLang="en-US" sz="1200" b="1" i="0" u="none" strike="noStrike" cap="none" normalizeH="0" baseline="0" dirty="0">
                <a:ln>
                  <a:noFill/>
                </a:ln>
                <a:solidFill>
                  <a:srgbClr val="505050"/>
                </a:solidFill>
                <a:effectLst/>
                <a:cs typeface="Arial" panose="020B0604020202020204" pitchFamily="34" charset="0"/>
              </a:rPr>
              <a:t> el </a:t>
            </a:r>
            <a:r>
              <a:rPr kumimoji="0" lang="en-US" altLang="en-US" sz="1200" b="1" i="0" u="none" strike="noStrike" cap="none" normalizeH="0" baseline="0" dirty="0" err="1">
                <a:ln>
                  <a:noFill/>
                </a:ln>
                <a:solidFill>
                  <a:srgbClr val="505050"/>
                </a:solidFill>
                <a:effectLst/>
                <a:cs typeface="Arial" panose="020B0604020202020204" pitchFamily="34" charset="0"/>
              </a:rPr>
              <a:t>siguiente</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código</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sencillo</a:t>
            </a:r>
            <a:r>
              <a:rPr kumimoji="0" lang="en-US" altLang="en-US" sz="1200" b="1" i="0" u="none" strike="noStrike" cap="none" normalizeH="0" baseline="0" dirty="0">
                <a:ln>
                  <a:noFill/>
                </a:ln>
                <a:solidFill>
                  <a:srgbClr val="505050"/>
                </a:solidFill>
                <a:effectLst/>
                <a:cs typeface="Arial" panose="020B0604020202020204" pitchFamily="34" charset="0"/>
              </a:rPr>
              <a:t> que </a:t>
            </a:r>
            <a:r>
              <a:rPr kumimoji="0" lang="en-US" altLang="en-US" sz="1200" b="1" i="0" u="none" strike="noStrike" cap="none" normalizeH="0" baseline="0" dirty="0" err="1">
                <a:ln>
                  <a:noFill/>
                </a:ln>
                <a:solidFill>
                  <a:srgbClr val="505050"/>
                </a:solidFill>
                <a:effectLst/>
                <a:cs typeface="Arial" panose="020B0604020202020204" pitchFamily="34" charset="0"/>
              </a:rPr>
              <a:t>lleva</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comentarios</a:t>
            </a:r>
            <a:r>
              <a:rPr kumimoji="0" lang="en-US" altLang="en-US" sz="1200" b="1" i="0" u="none" strike="noStrike" cap="none" normalizeH="0" baseline="0" dirty="0">
                <a:ln>
                  <a:noFill/>
                </a:ln>
                <a:solidFill>
                  <a:srgbClr val="505050"/>
                </a:solidFill>
                <a:effectLst/>
                <a:cs typeface="Arial" panose="020B0604020202020204" pitchFamily="34" charset="0"/>
              </a:rPr>
              <a:t> para </a:t>
            </a:r>
            <a:r>
              <a:rPr kumimoji="0" lang="en-US" altLang="en-US" sz="1200" b="1" i="0" u="none" strike="noStrike" cap="none" normalizeH="0" baseline="0" dirty="0" err="1">
                <a:ln>
                  <a:noFill/>
                </a:ln>
                <a:solidFill>
                  <a:srgbClr val="505050"/>
                </a:solidFill>
                <a:effectLst/>
                <a:cs typeface="Arial" panose="020B0604020202020204" pitchFamily="34" charset="0"/>
              </a:rPr>
              <a:t>su</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mejor</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explicación</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//primero </a:t>
            </a:r>
            <a:r>
              <a:rPr kumimoji="0" lang="en-US" altLang="en-US" sz="1200" b="1" i="0" u="none" strike="noStrike" cap="none" normalizeH="0" baseline="0" dirty="0" err="1">
                <a:ln>
                  <a:noFill/>
                </a:ln>
                <a:solidFill>
                  <a:srgbClr val="505050"/>
                </a:solidFill>
                <a:effectLst/>
                <a:cs typeface="Arial" panose="020B0604020202020204" pitchFamily="34" charset="0"/>
              </a:rPr>
              <a:t>nos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fijamos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si</a:t>
            </a:r>
            <a:r>
              <a:rPr kumimoji="0" lang="en-US" altLang="en-US" sz="1200" b="1" i="0" u="none" strike="noStrike" cap="none" normalizeH="0" baseline="0" dirty="0">
                <a:ln>
                  <a:noFill/>
                </a:ln>
                <a:solidFill>
                  <a:srgbClr val="505050"/>
                </a:solidFill>
                <a:effectLst/>
                <a:cs typeface="Arial" panose="020B0604020202020204" pitchFamily="34" charset="0"/>
              </a:rPr>
              <a:t> se </a:t>
            </a:r>
            <a:r>
              <a:rPr kumimoji="0" lang="en-US" altLang="en-US" sz="1200" b="1" i="0" u="none" strike="noStrike" cap="none" normalizeH="0" baseline="0" dirty="0" err="1">
                <a:ln>
                  <a:noFill/>
                </a:ln>
                <a:solidFill>
                  <a:srgbClr val="505050"/>
                </a:solidFill>
                <a:effectLst/>
                <a:cs typeface="Arial" panose="020B0604020202020204" pitchFamily="34" charset="0"/>
              </a:rPr>
              <a:t>presionó</a:t>
            </a:r>
            <a:r>
              <a:rPr kumimoji="0" lang="en-US" altLang="en-US" sz="1200" b="1" i="0" u="none" strike="noStrike" cap="none" normalizeH="0" baseline="0" dirty="0">
                <a:ln>
                  <a:noFill/>
                </a:ln>
                <a:solidFill>
                  <a:srgbClr val="505050"/>
                </a:solidFill>
                <a:effectLst/>
                <a:cs typeface="Arial" panose="020B0604020202020204" pitchFamily="34" charset="0"/>
              </a:rPr>
              <a:t> el </a:t>
            </a:r>
            <a:r>
              <a:rPr kumimoji="0" lang="en-US" altLang="en-US" sz="1200" b="1" i="0" u="none" strike="noStrike" cap="none" normalizeH="0" baseline="0" dirty="0" err="1">
                <a:ln>
                  <a:noFill/>
                </a:ln>
                <a:solidFill>
                  <a:srgbClr val="505050"/>
                </a:solidFill>
                <a:effectLst/>
                <a:cs typeface="Arial" panose="020B0604020202020204" pitchFamily="34" charset="0"/>
              </a:rPr>
              <a:t>botón</a:t>
            </a:r>
            <a:r>
              <a:rPr kumimoji="0" lang="en-US" altLang="en-US" sz="1200" b="1" i="0" u="none" strike="noStrike" cap="none" normalizeH="0" baseline="0" dirty="0">
                <a:ln>
                  <a:noFill/>
                </a:ln>
                <a:solidFill>
                  <a:srgbClr val="505050"/>
                </a:solidFill>
                <a:effectLst/>
                <a:cs typeface="Arial" panose="020B0604020202020204" pitchFamily="34" charset="0"/>
              </a:rPr>
              <a:t> sin </a:t>
            </a:r>
            <a:r>
              <a:rPr kumimoji="0" lang="en-US" altLang="en-US" sz="1200" b="1" i="0" u="none" strike="noStrike" cap="none" normalizeH="0" baseline="0" dirty="0" err="1">
                <a:ln>
                  <a:noFill/>
                </a:ln>
                <a:solidFill>
                  <a:srgbClr val="505050"/>
                </a:solidFill>
                <a:effectLst/>
                <a:cs typeface="Arial" panose="020B0604020202020204" pitchFamily="34" charset="0"/>
              </a:rPr>
              <a:t>escoger</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ningún</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día</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if(CheckBox1-&gt;Checked==false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CheckBox2-&gt;Checked==false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CheckBox3-&gt;Checked==false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CheckBox4-&gt;Checked==false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CheckBox5-&gt;Checked==false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CheckBox6-&gt;Checked==false &amp;&amp;</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CheckBox7-&gt;Checked==false)</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sino</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escogió</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ningún</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día</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saldrá</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este</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mensaje</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ShowMessage</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Debes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elegir</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obligadamente</a:t>
            </a:r>
            <a:r>
              <a:rPr kumimoji="0" lang="en-US" altLang="en-US" sz="1200" b="1" i="0" u="none" strike="noStrike" cap="none" normalizeH="0" baseline="0" dirty="0">
                <a:ln>
                  <a:noFill/>
                </a:ln>
                <a:solidFill>
                  <a:srgbClr val="505050"/>
                </a:solidFill>
                <a:effectLst/>
                <a:cs typeface="Arial" panose="020B0604020202020204" pitchFamily="34" charset="0"/>
              </a:rPr>
              <a:t> por lo </a:t>
            </a:r>
            <a:r>
              <a:rPr kumimoji="0" lang="en-US" altLang="en-US" sz="1200" b="1" i="0" u="none" strike="noStrike" cap="none" normalizeH="0" baseline="0" dirty="0" err="1">
                <a:ln>
                  <a:noFill/>
                </a:ln>
                <a:solidFill>
                  <a:srgbClr val="505050"/>
                </a:solidFill>
                <a:effectLst/>
                <a:cs typeface="Arial" panose="020B0604020202020204" pitchFamily="34" charset="0"/>
              </a:rPr>
              <a:t>menos</a:t>
            </a:r>
            <a:r>
              <a:rPr kumimoji="0" lang="en-US" altLang="en-US" sz="1200" b="1" i="0" u="none" strike="noStrike" cap="none" normalizeH="0" baseline="0" dirty="0">
                <a:ln>
                  <a:noFill/>
                </a:ln>
                <a:solidFill>
                  <a:srgbClr val="505050"/>
                </a:solidFill>
                <a:effectLst/>
                <a:cs typeface="Arial" panose="020B0604020202020204" pitchFamily="34" charset="0"/>
              </a:rPr>
              <a:t> un </a:t>
            </a:r>
            <a:r>
              <a:rPr kumimoji="0" lang="en-US" altLang="en-US" sz="1200" b="1" i="0" u="none" strike="noStrike" cap="none" normalizeH="0" baseline="0" dirty="0" err="1">
                <a:ln>
                  <a:noFill/>
                </a:ln>
                <a:solidFill>
                  <a:srgbClr val="505050"/>
                </a:solidFill>
                <a:effectLst/>
                <a:cs typeface="Arial" panose="020B0604020202020204" pitchFamily="34" charset="0"/>
              </a:rPr>
              <a:t>dia</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   }</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else</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si</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escogió</a:t>
            </a:r>
            <a:r>
              <a:rPr kumimoji="0" lang="en-US" altLang="en-US" sz="1200" b="1" i="0" u="none" strike="noStrike" cap="none" normalizeH="0" baseline="0" dirty="0">
                <a:ln>
                  <a:noFill/>
                </a:ln>
                <a:solidFill>
                  <a:srgbClr val="505050"/>
                </a:solidFill>
                <a:effectLst/>
                <a:cs typeface="Arial" panose="020B0604020202020204" pitchFamily="34" charset="0"/>
              </a:rPr>
              <a:t> por lo </a:t>
            </a:r>
            <a:r>
              <a:rPr kumimoji="0" lang="en-US" altLang="en-US" sz="1200" b="1" i="0" u="none" strike="noStrike" cap="none" normalizeH="0" baseline="0" dirty="0" err="1">
                <a:ln>
                  <a:noFill/>
                </a:ln>
                <a:solidFill>
                  <a:srgbClr val="505050"/>
                </a:solidFill>
                <a:effectLst/>
                <a:cs typeface="Arial" panose="020B0604020202020204" pitchFamily="34" charset="0"/>
              </a:rPr>
              <a:t>menos</a:t>
            </a:r>
            <a:r>
              <a:rPr kumimoji="0" lang="en-US" altLang="en-US" sz="1200" b="1" i="0" u="none" strike="noStrike" cap="none" normalizeH="0" baseline="0" dirty="0">
                <a:ln>
                  <a:noFill/>
                </a:ln>
                <a:solidFill>
                  <a:srgbClr val="505050"/>
                </a:solidFill>
                <a:effectLst/>
                <a:cs typeface="Arial" panose="020B0604020202020204" pitchFamily="34" charset="0"/>
              </a:rPr>
              <a:t> un </a:t>
            </a:r>
            <a:r>
              <a:rPr kumimoji="0" lang="en-US" altLang="en-US" sz="1200" b="1" i="0" u="none" strike="noStrike" cap="none" normalizeH="0" baseline="0" dirty="0" err="1">
                <a:ln>
                  <a:noFill/>
                </a:ln>
                <a:solidFill>
                  <a:srgbClr val="505050"/>
                </a:solidFill>
                <a:effectLst/>
                <a:cs typeface="Arial" panose="020B0604020202020204" pitchFamily="34" charset="0"/>
              </a:rPr>
              <a:t>día</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contaremos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cuantos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días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va</a:t>
            </a:r>
            <a:r>
              <a:rPr kumimoji="0" lang="en-US" altLang="en-US" sz="1200" b="1" i="0" u="none" strike="noStrike" cap="none" normalizeH="0" baseline="0" dirty="0">
                <a:ln>
                  <a:noFill/>
                </a:ln>
                <a:solidFill>
                  <a:srgbClr val="505050"/>
                </a:solidFill>
                <a:effectLst/>
                <a:cs typeface="Arial" panose="020B0604020202020204" pitchFamily="34" charset="0"/>
              </a:rPr>
              <a:t> a </a:t>
            </a:r>
            <a:r>
              <a:rPr kumimoji="0" lang="en-US" altLang="en-US" sz="1200" b="1" i="0" u="none" strike="noStrike" cap="none" normalizeH="0" baseline="0" dirty="0" err="1">
                <a:ln>
                  <a:noFill/>
                </a:ln>
                <a:solidFill>
                  <a:srgbClr val="505050"/>
                </a:solidFill>
                <a:effectLst/>
                <a:cs typeface="Arial" panose="020B0604020202020204" pitchFamily="34" charset="0"/>
              </a:rPr>
              <a:t>trabajar</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intdias</a:t>
            </a:r>
            <a:r>
              <a:rPr kumimoji="0" lang="en-US" altLang="en-US" sz="1200" b="1" i="0" u="none" strike="noStrike" cap="none" normalizeH="0" baseline="0" dirty="0">
                <a:ln>
                  <a:noFill/>
                </a:ln>
                <a:solidFill>
                  <a:srgbClr val="505050"/>
                </a:solidFill>
                <a:effectLst/>
                <a:cs typeface="Arial" panose="020B0604020202020204" pitchFamily="34" charset="0"/>
              </a:rPr>
              <a:t> = </a:t>
            </a: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(CheckBox1-&gt;Checked))+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(CheckBox2-&gt;Checked))+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(CheckBox3-&gt;Checked))+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(CheckBox4-&gt;Checked))+</a:t>
            </a:r>
            <a:endParaRPr kumimoji="0" lang="en-US" altLang="en-US" sz="1200" b="1" i="0" u="none" strike="noStrike" cap="none" normalizeH="0" baseline="0" dirty="0">
              <a:ln>
                <a:noFill/>
              </a:ln>
              <a:solidFill>
                <a:schemeClr val="tx1"/>
              </a:solidFill>
              <a:effectLst/>
            </a:endParaRPr>
          </a:p>
          <a:p>
            <a:pPr marL="0" marR="0" lvl="0" indent="446088"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(CheckBox5-&gt;Checked))+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(CheckBox6-&gt;Checked))+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StrToInt</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BoolToStr</a:t>
            </a:r>
            <a:r>
              <a:rPr kumimoji="0" lang="en-US" altLang="en-US" sz="1200" b="1" i="0" u="none" strike="noStrike" cap="none" normalizeH="0" baseline="0" dirty="0">
                <a:ln>
                  <a:noFill/>
                </a:ln>
                <a:solidFill>
                  <a:srgbClr val="505050"/>
                </a:solidFill>
                <a:effectLst/>
                <a:cs typeface="Arial" panose="020B0604020202020204" pitchFamily="34" charset="0"/>
              </a:rPr>
              <a:t>(CheckBox7-&gt;Checked));</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convertimos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en</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positivo</a:t>
            </a:r>
            <a:r>
              <a:rPr kumimoji="0" lang="en-US" altLang="en-US" sz="1200" b="1" i="0" u="none" strike="noStrike" cap="none" normalizeH="0" baseline="0" dirty="0">
                <a:ln>
                  <a:noFill/>
                </a:ln>
                <a:solidFill>
                  <a:srgbClr val="505050"/>
                </a:solidFill>
                <a:effectLst/>
                <a:cs typeface="Arial" panose="020B0604020202020204" pitchFamily="34" charset="0"/>
              </a:rPr>
              <a:t> el </a:t>
            </a:r>
            <a:r>
              <a:rPr kumimoji="0" lang="en-US" altLang="en-US" sz="1200" b="1" i="0" u="none" strike="noStrike" cap="none" normalizeH="0" baseline="0" dirty="0" err="1">
                <a:ln>
                  <a:noFill/>
                </a:ln>
                <a:solidFill>
                  <a:srgbClr val="505050"/>
                </a:solidFill>
                <a:effectLst/>
                <a:cs typeface="Arial" panose="020B0604020202020204" pitchFamily="34" charset="0"/>
              </a:rPr>
              <a:t>número</a:t>
            </a:r>
            <a:r>
              <a:rPr kumimoji="0" lang="en-US" altLang="en-US" sz="1200" b="1" i="0" u="none" strike="noStrike" cap="none" normalizeH="0" baseline="0" dirty="0">
                <a:ln>
                  <a:noFill/>
                </a:ln>
                <a:solidFill>
                  <a:srgbClr val="505050"/>
                </a:solidFill>
                <a:effectLst/>
                <a:cs typeface="Arial" panose="020B0604020202020204" pitchFamily="34" charset="0"/>
              </a:rPr>
              <a:t> de </a:t>
            </a:r>
            <a:r>
              <a:rPr kumimoji="0" lang="en-US" altLang="en-US" sz="1200" b="1" i="0" u="none" strike="noStrike" cap="none" normalizeH="0" baseline="0" dirty="0" err="1">
                <a:ln>
                  <a:noFill/>
                </a:ln>
                <a:solidFill>
                  <a:srgbClr val="505050"/>
                </a:solidFill>
                <a:effectLst/>
                <a:cs typeface="Arial" panose="020B0604020202020204" pitchFamily="34" charset="0"/>
              </a:rPr>
              <a:t>días</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dias</a:t>
            </a:r>
            <a:r>
              <a:rPr kumimoji="0" lang="en-US" altLang="en-US" sz="1200" b="1" i="0" u="none" strike="noStrike" cap="none" normalizeH="0" baseline="0" dirty="0">
                <a:ln>
                  <a:noFill/>
                </a:ln>
                <a:solidFill>
                  <a:srgbClr val="505050"/>
                </a:solidFill>
                <a:effectLst/>
                <a:cs typeface="Arial" panose="020B0604020202020204" pitchFamily="34" charset="0"/>
              </a:rPr>
              <a:t> *= -1;</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ahora</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mostraremos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en</a:t>
            </a:r>
            <a:r>
              <a:rPr kumimoji="0" lang="en-US" altLang="en-US" sz="1200" b="1" i="0" u="none" strike="noStrike" cap="none" normalizeH="0" baseline="0" dirty="0">
                <a:ln>
                  <a:noFill/>
                </a:ln>
                <a:solidFill>
                  <a:srgbClr val="505050"/>
                </a:solidFill>
                <a:effectLst/>
                <a:cs typeface="Arial" panose="020B0604020202020204" pitchFamily="34" charset="0"/>
              </a:rPr>
              <a:t> un </a:t>
            </a:r>
            <a:r>
              <a:rPr kumimoji="0" lang="en-US" altLang="en-US" sz="1200" b="1" i="0" u="none" strike="noStrike" cap="none" normalizeH="0" baseline="0" dirty="0" err="1">
                <a:ln>
                  <a:noFill/>
                </a:ln>
                <a:solidFill>
                  <a:srgbClr val="505050"/>
                </a:solidFill>
                <a:effectLst/>
                <a:cs typeface="Arial" panose="020B0604020202020204" pitchFamily="34" charset="0"/>
              </a:rPr>
              <a:t>mensaje</a:t>
            </a:r>
            <a:r>
              <a:rPr kumimoji="0" lang="en-US" altLang="en-US" sz="1200" b="1" i="0" u="none" strike="noStrike" cap="none" normalizeH="0" baseline="0" dirty="0">
                <a:ln>
                  <a:noFill/>
                </a:ln>
                <a:solidFill>
                  <a:srgbClr val="505050"/>
                </a:solidFill>
                <a:effectLst/>
                <a:cs typeface="Arial" panose="020B0604020202020204" pitchFamily="34" charset="0"/>
              </a:rPr>
              <a:t> el total de los </a:t>
            </a:r>
            <a:r>
              <a:rPr kumimoji="0" lang="en-US" altLang="en-US" sz="1200" b="1" i="0" u="none" strike="noStrike" cap="none" normalizeH="0" baseline="0" dirty="0" err="1">
                <a:ln>
                  <a:noFill/>
                </a:ln>
                <a:solidFill>
                  <a:srgbClr val="505050"/>
                </a:solidFill>
                <a:effectLst/>
                <a:cs typeface="Arial" panose="020B0604020202020204" pitchFamily="34" charset="0"/>
              </a:rPr>
              <a:t>días</a:t>
            </a:r>
            <a:r>
              <a:rPr kumimoji="0" lang="en-US" altLang="en-US" sz="1200" b="1" i="0" u="none" strike="noStrike" cap="none" normalizeH="0" baseline="0" dirty="0">
                <a:ln>
                  <a:noFill/>
                </a:ln>
                <a:solidFill>
                  <a:srgbClr val="505050"/>
                </a:solidFill>
                <a:effectLst/>
                <a:cs typeface="Arial" panose="020B0604020202020204" pitchFamily="34" charset="0"/>
              </a:rPr>
              <a:t> que </a:t>
            </a:r>
            <a:r>
              <a:rPr kumimoji="0" lang="en-US" altLang="en-US" sz="1200" b="1" i="0" u="none" strike="noStrike" cap="none" normalizeH="0" baseline="0" dirty="0" err="1">
                <a:ln>
                  <a:noFill/>
                </a:ln>
                <a:solidFill>
                  <a:srgbClr val="505050"/>
                </a:solidFill>
                <a:effectLst/>
                <a:cs typeface="Arial" panose="020B0604020202020204" pitchFamily="34" charset="0"/>
              </a:rPr>
              <a:t>decidió</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trabajar</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505050"/>
                </a:solidFill>
                <a:effectLst/>
                <a:cs typeface="Arial" panose="020B0604020202020204" pitchFamily="34" charset="0"/>
              </a:rPr>
              <a:t>ShowMessage</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Usted</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va</a:t>
            </a:r>
            <a:r>
              <a:rPr kumimoji="0" lang="en-US" altLang="en-US" sz="1200" b="1" i="0" u="none" strike="noStrike" cap="none" normalizeH="0" baseline="0" dirty="0">
                <a:ln>
                  <a:noFill/>
                </a:ln>
                <a:solidFill>
                  <a:srgbClr val="505050"/>
                </a:solidFill>
                <a:effectLst/>
                <a:cs typeface="Arial" panose="020B0604020202020204" pitchFamily="34" charset="0"/>
              </a:rPr>
              <a:t> a </a:t>
            </a:r>
            <a:r>
              <a:rPr kumimoji="0" lang="en-US" altLang="en-US" sz="1200" b="1" i="0" u="none" strike="noStrike" cap="none" normalizeH="0" baseline="0" dirty="0" err="1">
                <a:ln>
                  <a:noFill/>
                </a:ln>
                <a:solidFill>
                  <a:srgbClr val="505050"/>
                </a:solidFill>
                <a:effectLst/>
                <a:cs typeface="Arial" panose="020B0604020202020204" pitchFamily="34" charset="0"/>
              </a:rPr>
              <a:t>trabajar</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IntToStr</a:t>
            </a:r>
            <a:r>
              <a:rPr kumimoji="0" lang="en-US" altLang="en-US" sz="1200" b="1" i="0" u="none" strike="noStrike" cap="none" normalizeH="0" baseline="0" dirty="0">
                <a:ln>
                  <a:noFill/>
                </a:ln>
                <a:solidFill>
                  <a:srgbClr val="505050"/>
                </a:solidFill>
                <a:effectLst/>
                <a:cs typeface="Arial" panose="020B0604020202020204" pitchFamily="34" charset="0"/>
              </a:rPr>
              <a:t>(</a:t>
            </a:r>
            <a:r>
              <a:rPr kumimoji="0" lang="en-US" altLang="en-US" sz="1200" b="1" i="0" u="none" strike="noStrike" cap="none" normalizeH="0" baseline="0" dirty="0" err="1">
                <a:ln>
                  <a:noFill/>
                </a:ln>
                <a:solidFill>
                  <a:srgbClr val="505050"/>
                </a:solidFill>
                <a:effectLst/>
                <a:cs typeface="Arial" panose="020B0604020202020204" pitchFamily="34" charset="0"/>
              </a:rPr>
              <a:t>dias</a:t>
            </a:r>
            <a:r>
              <a:rPr kumimoji="0" lang="en-US" altLang="en-US" sz="1200" b="1" i="0" u="none" strike="noStrike" cap="none" normalizeH="0" baseline="0" dirty="0">
                <a:ln>
                  <a:noFill/>
                </a:ln>
                <a:solidFill>
                  <a:srgbClr val="505050"/>
                </a:solidFill>
                <a:effectLst/>
                <a:cs typeface="Arial" panose="020B0604020202020204" pitchFamily="34" charset="0"/>
              </a:rPr>
              <a:t>)+" </a:t>
            </a:r>
            <a:r>
              <a:rPr kumimoji="0" lang="en-US" altLang="en-US" sz="1200" b="1" i="0" u="none" strike="noStrike" cap="none" normalizeH="0" baseline="0" dirty="0" err="1">
                <a:ln>
                  <a:noFill/>
                </a:ln>
                <a:solidFill>
                  <a:srgbClr val="505050"/>
                </a:solidFill>
                <a:effectLst/>
                <a:cs typeface="Arial" panose="020B0604020202020204" pitchFamily="34" charset="0"/>
              </a:rPr>
              <a:t>dias</a:t>
            </a: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a:p>
            <a:pPr marL="0" marR="0" lvl="0" indent="446088"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05050"/>
                </a:solidFill>
                <a:effectLst/>
                <a:cs typeface="Arial" panose="020B0604020202020204" pitchFamily="34" charset="0"/>
              </a:rPr>
              <a:t>}</a:t>
            </a:r>
            <a:endParaRPr kumimoji="0" lang="en-US" altLang="en-US" sz="1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3230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1703-F702-4AD4-B9C6-DCA636230024}"/>
              </a:ext>
            </a:extLst>
          </p:cNvPr>
          <p:cNvSpPr>
            <a:spLocks noGrp="1"/>
          </p:cNvSpPr>
          <p:nvPr>
            <p:ph type="title"/>
          </p:nvPr>
        </p:nvSpPr>
        <p:spPr>
          <a:xfrm>
            <a:off x="1451579" y="804519"/>
            <a:ext cx="9603275" cy="1049235"/>
          </a:xfrm>
        </p:spPr>
        <p:txBody>
          <a:bodyPr>
            <a:normAutofit fontScale="90000"/>
          </a:bodyPr>
          <a:lstStyle/>
          <a:p>
            <a:r>
              <a:rPr lang="en-US" altLang="en-US" b="1" cap="none" dirty="0">
                <a:solidFill>
                  <a:srgbClr val="505050"/>
                </a:solidFill>
                <a:cs typeface="Arial" panose="020B0604020202020204" pitchFamily="34" charset="0"/>
              </a:rPr>
              <a:t>Si </a:t>
            </a:r>
            <a:r>
              <a:rPr lang="en-US" altLang="en-US" b="1" cap="none" dirty="0" err="1">
                <a:solidFill>
                  <a:srgbClr val="505050"/>
                </a:solidFill>
                <a:cs typeface="Arial" panose="020B0604020202020204" pitchFamily="34" charset="0"/>
              </a:rPr>
              <a:t>escribiste</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te</a:t>
            </a:r>
            <a:r>
              <a:rPr lang="en-US" altLang="en-US" b="1" cap="none" dirty="0">
                <a:solidFill>
                  <a:srgbClr val="505050"/>
                </a:solidFill>
                <a:cs typeface="Arial" panose="020B0604020202020204" pitchFamily="34" charset="0"/>
              </a:rPr>
              <a:t> el </a:t>
            </a:r>
            <a:r>
              <a:rPr lang="en-US" altLang="en-US" b="1" cap="none" dirty="0" err="1">
                <a:solidFill>
                  <a:srgbClr val="505050"/>
                </a:solidFill>
                <a:cs typeface="Arial" panose="020B0604020202020204" pitchFamily="34" charset="0"/>
              </a:rPr>
              <a:t>código</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correctamente</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deberá</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quedarte</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como</a:t>
            </a:r>
            <a:r>
              <a:rPr lang="en-US" altLang="en-US" b="1" cap="none" dirty="0">
                <a:solidFill>
                  <a:srgbClr val="505050"/>
                </a:solidFill>
                <a:cs typeface="Arial" panose="020B0604020202020204" pitchFamily="34" charset="0"/>
              </a:rPr>
              <a:t> </a:t>
            </a:r>
            <a:r>
              <a:rPr lang="en-US" altLang="en-US" b="1" cap="none" dirty="0" err="1">
                <a:solidFill>
                  <a:srgbClr val="505050"/>
                </a:solidFill>
                <a:cs typeface="Arial" panose="020B0604020202020204" pitchFamily="34" charset="0"/>
              </a:rPr>
              <a:t>en</a:t>
            </a:r>
            <a:r>
              <a:rPr lang="en-US" altLang="en-US" b="1" cap="none" dirty="0">
                <a:solidFill>
                  <a:srgbClr val="505050"/>
                </a:solidFill>
                <a:cs typeface="Arial" panose="020B0604020202020204" pitchFamily="34" charset="0"/>
              </a:rPr>
              <a:t> la </a:t>
            </a:r>
            <a:r>
              <a:rPr lang="en-US" altLang="en-US" b="1" cap="none" dirty="0" err="1">
                <a:solidFill>
                  <a:srgbClr val="505050"/>
                </a:solidFill>
                <a:cs typeface="Arial" panose="020B0604020202020204" pitchFamily="34" charset="0"/>
              </a:rPr>
              <a:t>siguiente</a:t>
            </a:r>
            <a:r>
              <a:rPr lang="en-US" altLang="en-US" b="1" cap="none" dirty="0">
                <a:solidFill>
                  <a:srgbClr val="505050"/>
                </a:solidFill>
                <a:cs typeface="Arial" panose="020B0604020202020204" pitchFamily="34" charset="0"/>
              </a:rPr>
              <a:t> imagen:</a:t>
            </a:r>
            <a:br>
              <a:rPr lang="en-US" altLang="en-US" b="1" cap="none" dirty="0"/>
            </a:br>
            <a:endParaRPr lang="en-US" dirty="0"/>
          </a:p>
        </p:txBody>
      </p:sp>
      <p:pic>
        <p:nvPicPr>
          <p:cNvPr id="5" name="Content Placeholder 4">
            <a:extLst>
              <a:ext uri="{FF2B5EF4-FFF2-40B4-BE49-F238E27FC236}">
                <a16:creationId xmlns:a16="http://schemas.microsoft.com/office/drawing/2014/main" id="{1F7FD4CB-938C-4E44-AE2A-970E808D9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456" y="1917580"/>
            <a:ext cx="6670284" cy="4135901"/>
          </a:xfrm>
        </p:spPr>
      </p:pic>
    </p:spTree>
    <p:extLst>
      <p:ext uri="{BB962C8B-B14F-4D97-AF65-F5344CB8AC3E}">
        <p14:creationId xmlns:p14="http://schemas.microsoft.com/office/powerpoint/2010/main" val="2531780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TotalTime>
  <Words>1168</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Win 32</vt:lpstr>
      <vt:lpstr>PowerPoint Presentation</vt:lpstr>
      <vt:lpstr>aprenderemos a usar los CHECKBOX de C++ BUILDER, los CHECKBOX son botones de activación selectiva, sirven para que el usuario escoja entre varias opciones pudiendo elegir 1 opción, dos opciones o todas las opciones. Para empezar abrimos nuestro EMBARCADERO RAD STUDIO y escogemos FILE-&gt;NEW-&gt;VCL FORM APPLICATIN –C++BUILDER, como se muestra en la siguiente imagen:  </vt:lpstr>
      <vt:lpstr>Y nos creara automáticamente un formulario, al cual deberemos arrastrarle los siguientes componentes un LABEL, siete CHECKBOX y un BOTON, que están la paleta de componentes que se encuentra en la parte derecha inferior por defecto; las siguientes imágenes muestran los tres componente que vamos a usar:</vt:lpstr>
      <vt:lpstr>Ahora después de arrastrar esos componentes al formulario, nuestro formulario deberá quedar de la siguiente manera:</vt:lpstr>
      <vt:lpstr>Para cambiar el texto de los componentes que se muestra en los formularios se hace lo siguiente, por ejemplo vamos a cambiar el contenido de LABEL1 le hacemos un clic y después nos vamos sal inspector de objetos que está en la parte izquierda inferior por defecto, y buscamos la propiedad CAPTION y ahí le ponemos el texto que queramos que muestre, como se muestra en la siguiente imagen:</vt:lpstr>
      <vt:lpstr>Hacemos lo mismo para los siete CHECKBOX y el BOTON dejándolo como el formulario e arriba. Ahora para ver el código que se usa para la utilidad de los CHECKBOX hacemos doble clic en BOTON1 de nuestro formulario para que entre en el editor de código; el editor código deberá verse así: </vt:lpstr>
      <vt:lpstr>PowerPoint Presentation</vt:lpstr>
      <vt:lpstr>Si escribiste te el código correctamente deberá quedarte como en la siguiente imagen: </vt:lpstr>
      <vt:lpstr>PowerPoint Presentation</vt:lpstr>
      <vt:lpstr>El control Text Box o Caja de texto se utiliza para Ingresar y/o visualizar Texto ( es un control de entrada de datos )</vt:lpstr>
      <vt:lpstr>Si en nuestros programas no vamos a introducir Texto, me refiero a solo mostrarlo, valores etc..., es preferible y mas lógico utilizar un control Label en cambio de un control TextBox , ya que consume menos recursos La propiedad principal de este control se llama Text. Mediante ella podemos asignarle un texto ya sea en tiempo de diseño o tiempo de ejecución al control. Si es en tiempo de diseño, debemos seleccionar el TextBox e ir a la ventana de propiedades y seleccionar Text. Dentro de ella podemos escribir el texto a ser mostrado. Si es en tiempo de ejecución debemos escribir el nombre de el TextBox que queremos y al presionar el punto ".", vb despliega la lista de propiedades y métodos del TextBox, y ahí seleccionamos 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32</dc:title>
  <dc:creator>Gian Marco Ferrero</dc:creator>
  <cp:lastModifiedBy>Gian Marco Ferrero</cp:lastModifiedBy>
  <cp:revision>7</cp:revision>
  <dcterms:created xsi:type="dcterms:W3CDTF">2019-04-12T13:13:40Z</dcterms:created>
  <dcterms:modified xsi:type="dcterms:W3CDTF">2019-04-12T14:16:31Z</dcterms:modified>
</cp:coreProperties>
</file>