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20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3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5"/>
    <p:restoredTop sz="91866"/>
  </p:normalViewPr>
  <p:slideViewPr>
    <p:cSldViewPr snapToGrid="0" snapToObjects="1">
      <p:cViewPr varScale="1">
        <p:scale>
          <a:sx n="63" d="100"/>
          <a:sy n="63" d="100"/>
        </p:scale>
        <p:origin x="18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F7DA69-B591-0240-A55E-68B9A4CC5B9A}" type="datetimeFigureOut">
              <a:rPr lang="en-US" smtClean="0"/>
              <a:t>3/5/18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0D108B-FC8F-F04B-8745-D8EEDA713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64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D108B-FC8F-F04B-8745-D8EEDA7137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28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B760F-6F68-6A4E-AA2D-1AB39AFDB7CD}" type="datetime1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A5443-4769-FD45-B91A-B870B77B8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755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22B-629D-EC4C-AF8C-3612DCCA7226}" type="datetime1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A5443-4769-FD45-B91A-B870B77B8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1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06D4F-C811-2241-B0CA-363D947D8CB3}" type="datetime1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A5443-4769-FD45-B91A-B870B77B8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2960-0D4C-2B42-A319-F1C4920D5DEF}" type="datetime1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A5443-4769-FD45-B91A-B870B77B8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4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160B9-5A64-C54E-BB7B-4F1D77413D9F}" type="datetime1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A5443-4769-FD45-B91A-B870B77B8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445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78AF-05D7-FA42-A4A7-895AA9CA65B4}" type="datetime1">
              <a:rPr lang="en-US" smtClean="0"/>
              <a:t>3/5/18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A5443-4769-FD45-B91A-B870B77B8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08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70F0-75C3-2C4B-A735-516DC5C99649}" type="datetime1">
              <a:rPr lang="en-US" smtClean="0"/>
              <a:t>3/5/18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A5443-4769-FD45-B91A-B870B77B8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07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DAD9-D00A-9545-A709-83F5FBEAC6BC}" type="datetime1">
              <a:rPr lang="en-US" smtClean="0"/>
              <a:t>3/5/18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A5443-4769-FD45-B91A-B870B77B8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05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45529-5BCE-704F-8284-737A21E33903}" type="datetime1">
              <a:rPr lang="en-US" smtClean="0"/>
              <a:t>3/5/18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A5443-4769-FD45-B91A-B870B77B8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29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365D-85C1-FE41-9BC8-3B88A746D1D0}" type="datetime1">
              <a:rPr lang="en-US" smtClean="0"/>
              <a:t>3/5/18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A5443-4769-FD45-B91A-B870B77B8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B175-3C4D-DF45-B1A2-93DB6470EBA0}" type="datetime1">
              <a:rPr lang="en-US" smtClean="0"/>
              <a:t>3/5/18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A5443-4769-FD45-B91A-B870B77B8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50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C1AC3-998B-A942-80A4-FF5CFE301835}" type="datetime1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A5443-4769-FD45-B91A-B870B77B8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Lizzie.h14@gmail.com" TargetMode="External"/><Relationship Id="rId3" Type="http://schemas.openxmlformats.org/officeDocument/2006/relationships/hyperlink" Target="https://www.linkedin.com/in/allison-liz-hay-038a7a27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Stopping the Terror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Exploration of ways to Predict a Successful Terrorist Attack in the US</a:t>
            </a:r>
          </a:p>
          <a:p>
            <a:r>
              <a:rPr lang="en-US" dirty="0" smtClean="0"/>
              <a:t>Liz Hay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886" y="5257800"/>
            <a:ext cx="5054600" cy="1092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76666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261"/>
          </a:xfrm>
        </p:spPr>
        <p:txBody>
          <a:bodyPr>
            <a:normAutofit fontScale="90000"/>
          </a:bodyPr>
          <a:lstStyle/>
          <a:p>
            <a:pPr algn="ctr"/>
            <a:r>
              <a:rPr lang="en-US" smtClean="0"/>
              <a:t>Exploration of Data - Weapons</a:t>
            </a:r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273" y="1129422"/>
            <a:ext cx="9555911" cy="55044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Oval 5"/>
          <p:cNvSpPr/>
          <p:nvPr/>
        </p:nvSpPr>
        <p:spPr>
          <a:xfrm>
            <a:off x="1753560" y="4860792"/>
            <a:ext cx="559333" cy="159405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20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091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Exploration of Data - Weapons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228" y="1126671"/>
            <a:ext cx="6500148" cy="54756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478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1546"/>
          </a:xfrm>
        </p:spPr>
        <p:txBody>
          <a:bodyPr/>
          <a:lstStyle/>
          <a:p>
            <a:pPr algn="ctr"/>
            <a:r>
              <a:rPr lang="en-US" dirty="0" smtClean="0"/>
              <a:t>Modeling </a:t>
            </a:r>
            <a:r>
              <a:rPr lang="en-US" smtClean="0"/>
              <a:t>the Data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0585"/>
            <a:ext cx="10515600" cy="4756377"/>
          </a:xfrm>
        </p:spPr>
        <p:txBody>
          <a:bodyPr/>
          <a:lstStyle/>
          <a:p>
            <a:r>
              <a:rPr lang="en-US" dirty="0" smtClean="0"/>
              <a:t>Isolating States, Target Locations and Weapons for the model to compare success of the attack</a:t>
            </a:r>
          </a:p>
          <a:p>
            <a:r>
              <a:rPr lang="en-US" dirty="0" smtClean="0"/>
              <a:t>Focusing the data on 2010-2016 rather than 1970-2016, condensing the variables (192 vs 2758)</a:t>
            </a:r>
          </a:p>
          <a:p>
            <a:r>
              <a:rPr lang="en-US" dirty="0" smtClean="0"/>
              <a:t>Did not want to be selective on which states vs which targets vs which weapons </a:t>
            </a:r>
            <a:r>
              <a:rPr lang="mr-IN" dirty="0" smtClean="0"/>
              <a:t>–</a:t>
            </a:r>
            <a:r>
              <a:rPr lang="en-US" dirty="0" smtClean="0"/>
              <a:t> Feature Selection/Feature Deletion</a:t>
            </a:r>
          </a:p>
          <a:p>
            <a:r>
              <a:rPr lang="en-US" dirty="0" smtClean="0"/>
              <a:t>Divert away from time-series to more cross-sectional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73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543" y="218168"/>
            <a:ext cx="10515600" cy="647247"/>
          </a:xfrm>
        </p:spPr>
        <p:txBody>
          <a:bodyPr>
            <a:normAutofit fontScale="90000"/>
          </a:bodyPr>
          <a:lstStyle/>
          <a:p>
            <a:pPr algn="ctr"/>
            <a:r>
              <a:rPr lang="en-US" smtClean="0"/>
              <a:t>Modeling the Data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15" y="1012373"/>
            <a:ext cx="9249130" cy="571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21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3189"/>
          </a:xfrm>
        </p:spPr>
        <p:txBody>
          <a:bodyPr/>
          <a:lstStyle/>
          <a:p>
            <a:pPr algn="ctr"/>
            <a:r>
              <a:rPr lang="en-US" smtClean="0"/>
              <a:t>Modeling the Data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9079"/>
            <a:ext cx="4253753" cy="4351338"/>
          </a:xfrm>
        </p:spPr>
        <p:txBody>
          <a:bodyPr/>
          <a:lstStyle/>
          <a:p>
            <a:r>
              <a:rPr lang="en-US" sz="3200" dirty="0" smtClean="0"/>
              <a:t>Chosen Models:</a:t>
            </a:r>
          </a:p>
          <a:p>
            <a:r>
              <a:rPr lang="en-US" dirty="0" smtClean="0"/>
              <a:t>Decision Trees </a:t>
            </a:r>
            <a:r>
              <a:rPr lang="mr-IN" dirty="0" smtClean="0"/>
              <a:t>–</a:t>
            </a:r>
            <a:r>
              <a:rPr lang="en-US" dirty="0" smtClean="0"/>
              <a:t> quick, non-linear relationships, possible </a:t>
            </a:r>
            <a:r>
              <a:rPr lang="en-US" dirty="0" err="1" smtClean="0"/>
              <a:t>overfit</a:t>
            </a:r>
            <a:endParaRPr lang="en-US" dirty="0" smtClean="0"/>
          </a:p>
          <a:p>
            <a:r>
              <a:rPr lang="en-US" dirty="0" smtClean="0"/>
              <a:t>Random Forests </a:t>
            </a:r>
            <a:r>
              <a:rPr lang="mr-IN" dirty="0" smtClean="0"/>
              <a:t>–</a:t>
            </a:r>
            <a:r>
              <a:rPr lang="en-US" dirty="0" smtClean="0"/>
              <a:t> multiple trees, random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176" y="1387701"/>
            <a:ext cx="6627159" cy="439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38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the Data </a:t>
            </a:r>
            <a:r>
              <a:rPr lang="mr-IN" dirty="0" smtClean="0"/>
              <a:t>–</a:t>
            </a:r>
            <a:r>
              <a:rPr lang="en-US" dirty="0" smtClean="0"/>
              <a:t> Training &amp;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was some separation between our models:</a:t>
            </a:r>
          </a:p>
          <a:p>
            <a:r>
              <a:rPr lang="en-US" dirty="0" smtClean="0"/>
              <a:t>Decision Tree </a:t>
            </a:r>
            <a:r>
              <a:rPr lang="mr-IN" dirty="0" smtClean="0"/>
              <a:t>–</a:t>
            </a:r>
            <a:r>
              <a:rPr lang="en-US" dirty="0" smtClean="0"/>
              <a:t> Average AUC </a:t>
            </a:r>
            <a:r>
              <a:rPr lang="mr-IN" dirty="0" smtClean="0"/>
              <a:t>–</a:t>
            </a:r>
            <a:r>
              <a:rPr lang="en-US" dirty="0" smtClean="0"/>
              <a:t> 0.614 </a:t>
            </a:r>
            <a:r>
              <a:rPr lang="mr-IN" dirty="0" smtClean="0"/>
              <a:t>–</a:t>
            </a:r>
            <a:r>
              <a:rPr lang="en-US" dirty="0" smtClean="0"/>
              <a:t> 61.4%</a:t>
            </a:r>
          </a:p>
          <a:p>
            <a:r>
              <a:rPr lang="en-US" dirty="0" smtClean="0"/>
              <a:t>Random Forest  - </a:t>
            </a:r>
            <a:r>
              <a:rPr lang="en-US" b="1" dirty="0" smtClean="0"/>
              <a:t>Average AUC </a:t>
            </a:r>
            <a:r>
              <a:rPr lang="mr-IN" b="1" dirty="0" smtClean="0"/>
              <a:t>–</a:t>
            </a:r>
            <a:r>
              <a:rPr lang="en-US" b="1" dirty="0" smtClean="0"/>
              <a:t> 0.665 - 0.711 </a:t>
            </a:r>
            <a:r>
              <a:rPr lang="mr-IN" b="1" dirty="0" smtClean="0"/>
              <a:t>–</a:t>
            </a:r>
            <a:r>
              <a:rPr lang="en-US" b="1" dirty="0" smtClean="0"/>
              <a:t> 66.5% - 71.1%</a:t>
            </a:r>
          </a:p>
          <a:p>
            <a:r>
              <a:rPr lang="en-US" dirty="0" smtClean="0"/>
              <a:t>A significant change with Random Forest </a:t>
            </a:r>
          </a:p>
          <a:p>
            <a:pPr marL="0" indent="0">
              <a:buNone/>
            </a:pPr>
            <a:r>
              <a:rPr lang="en-US" sz="3600" dirty="0" smtClean="0"/>
              <a:t>Testing</a:t>
            </a:r>
          </a:p>
          <a:p>
            <a:r>
              <a:rPr lang="en-US" dirty="0" smtClean="0"/>
              <a:t>Random Forest: Precision Score </a:t>
            </a:r>
            <a:r>
              <a:rPr lang="mr-IN" dirty="0" smtClean="0"/>
              <a:t>–</a:t>
            </a:r>
            <a:r>
              <a:rPr lang="en-US" dirty="0" smtClean="0"/>
              <a:t> 82% / Recall Score </a:t>
            </a:r>
            <a:r>
              <a:rPr lang="mr-IN" dirty="0" smtClean="0"/>
              <a:t>–</a:t>
            </a:r>
            <a:r>
              <a:rPr lang="en-US" dirty="0" smtClean="0"/>
              <a:t> 98%</a:t>
            </a:r>
          </a:p>
          <a:p>
            <a:r>
              <a:rPr lang="en-US" dirty="0" smtClean="0"/>
              <a:t>The Random Forest model was able to accurate predict success 82% of the time.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10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2004"/>
          </a:xfrm>
        </p:spPr>
        <p:txBody>
          <a:bodyPr/>
          <a:lstStyle/>
          <a:p>
            <a:pPr algn="ctr"/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5508812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Random Forest model was able to predict the success outcome using states, target locations and weapons from 2010-2016</a:t>
            </a:r>
          </a:p>
          <a:p>
            <a:r>
              <a:rPr lang="en-US" dirty="0" smtClean="0"/>
              <a:t>Next steps would be to consider looking at other models to improve predictor </a:t>
            </a:r>
            <a:r>
              <a:rPr lang="mr-IN" dirty="0" smtClean="0"/>
              <a:t>–</a:t>
            </a:r>
            <a:r>
              <a:rPr lang="en-US" dirty="0" smtClean="0"/>
              <a:t> possibly using grid search with random forest to optimize n-estimators, max-depth while considering concerns of </a:t>
            </a:r>
            <a:r>
              <a:rPr lang="en-US" dirty="0" err="1" smtClean="0"/>
              <a:t>overfitting</a:t>
            </a:r>
            <a:endParaRPr lang="en-US" dirty="0" smtClean="0"/>
          </a:p>
          <a:p>
            <a:r>
              <a:rPr lang="en-US" dirty="0" smtClean="0"/>
              <a:t>To consider looking at cities and other variables to determine success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638" y="2219852"/>
            <a:ext cx="4963003" cy="258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5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623" y="2588373"/>
            <a:ext cx="10515600" cy="997510"/>
          </a:xfrm>
        </p:spPr>
        <p:txBody>
          <a:bodyPr/>
          <a:lstStyle/>
          <a:p>
            <a:pPr algn="ctr"/>
            <a:r>
              <a:rPr lang="en-US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73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Contact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Liz Hay</a:t>
            </a:r>
          </a:p>
          <a:p>
            <a:pPr marL="0" indent="0" algn="ctr">
              <a:buNone/>
            </a:pPr>
            <a:r>
              <a:rPr lang="en-US" dirty="0" smtClean="0"/>
              <a:t>Data Science Student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713-304-0252</a:t>
            </a:r>
          </a:p>
          <a:p>
            <a:pPr marL="0" indent="0" algn="ctr">
              <a:buNone/>
            </a:pPr>
            <a:r>
              <a:rPr lang="en-US" dirty="0" smtClean="0">
                <a:hlinkClick r:id="rId2"/>
              </a:rPr>
              <a:t>Lizzie.h14@gmail.com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hlinkClick r:id="rId3"/>
              </a:rPr>
              <a:t>https://</a:t>
            </a:r>
            <a:r>
              <a:rPr lang="en-US" dirty="0" err="1" smtClean="0">
                <a:hlinkClick r:id="rId3"/>
              </a:rPr>
              <a:t>www.linkedin.com</a:t>
            </a:r>
            <a:r>
              <a:rPr lang="en-US" dirty="0" smtClean="0">
                <a:hlinkClick r:id="rId3"/>
              </a:rPr>
              <a:t>/in/allison-liz-hay-038a7a27/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72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Problem?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Terrorist Activity continues to plague the US in modern times. Upon starting this course in 2017, we had an attack in NYC. </a:t>
            </a:r>
          </a:p>
          <a:p>
            <a:r>
              <a:rPr lang="en-US" dirty="0" smtClean="0"/>
              <a:t>Between 2010-2016, we have seen 192 attacks take place on US soil. </a:t>
            </a:r>
          </a:p>
          <a:p>
            <a:r>
              <a:rPr lang="en-US" dirty="0" smtClean="0"/>
              <a:t>How can we know if an attack will be a success? </a:t>
            </a:r>
          </a:p>
          <a:p>
            <a:r>
              <a:rPr lang="en-US" dirty="0" smtClean="0"/>
              <a:t>What factors can we examine to make this determination?</a:t>
            </a:r>
          </a:p>
          <a:p>
            <a:r>
              <a:rPr lang="en-US" dirty="0" smtClean="0"/>
              <a:t>Are there places, targets, weapons that we can examine to prevent this? </a:t>
            </a:r>
          </a:p>
          <a:p>
            <a:r>
              <a:rPr lang="en-US" b="1" dirty="0" smtClean="0"/>
              <a:t>Goal: Use variables to determine if an attack will be successful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38852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4832"/>
          </a:xfrm>
        </p:spPr>
        <p:txBody>
          <a:bodyPr/>
          <a:lstStyle/>
          <a:p>
            <a:r>
              <a:rPr lang="en-US" dirty="0" smtClean="0"/>
              <a:t>Preliminary Thoughts/Goals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/>
              <a:t>see a overall decline in terrorist activity in the </a:t>
            </a:r>
            <a:r>
              <a:rPr lang="en-US" dirty="0" smtClean="0"/>
              <a:t>US</a:t>
            </a:r>
            <a:endParaRPr lang="en-US" dirty="0"/>
          </a:p>
          <a:p>
            <a:r>
              <a:rPr lang="en-US" dirty="0" smtClean="0"/>
              <a:t>To </a:t>
            </a:r>
            <a:r>
              <a:rPr lang="en-US" dirty="0"/>
              <a:t>determine prime </a:t>
            </a:r>
            <a:r>
              <a:rPr lang="en-US" dirty="0" smtClean="0"/>
              <a:t>locations/states </a:t>
            </a:r>
            <a:r>
              <a:rPr lang="en-US" dirty="0"/>
              <a:t>for terrorist </a:t>
            </a:r>
            <a:r>
              <a:rPr lang="en-US" dirty="0" smtClean="0"/>
              <a:t>activity. I would think CA &amp; NY would be prime locations for terrorist activity</a:t>
            </a:r>
          </a:p>
          <a:p>
            <a:r>
              <a:rPr lang="en-US" dirty="0" smtClean="0"/>
              <a:t>To isolate target locations of attacks, which I hypothesize are Tourist locations</a:t>
            </a:r>
          </a:p>
          <a:p>
            <a:r>
              <a:rPr lang="en-US" dirty="0" smtClean="0"/>
              <a:t>To </a:t>
            </a:r>
            <a:r>
              <a:rPr lang="en-US" dirty="0"/>
              <a:t>evaluate the devices/weapons of choice which I believe will be explosives being more likely than any other </a:t>
            </a:r>
            <a:r>
              <a:rPr lang="en-US" dirty="0" smtClean="0"/>
              <a:t>weapons</a:t>
            </a:r>
          </a:p>
          <a:p>
            <a:r>
              <a:rPr lang="en-US" dirty="0" smtClean="0"/>
              <a:t>To evaluate the success of an attack using specific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06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9384"/>
          </a:xfrm>
        </p:spPr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246909"/>
            <a:ext cx="5257800" cy="4930054"/>
          </a:xfrm>
        </p:spPr>
        <p:txBody>
          <a:bodyPr/>
          <a:lstStyle/>
          <a:p>
            <a:r>
              <a:rPr lang="en-US" dirty="0" smtClean="0"/>
              <a:t>University of Maryland’s Global Terrorism Database of terror events from 1970-2016 </a:t>
            </a:r>
            <a:r>
              <a:rPr lang="mr-IN" dirty="0" smtClean="0"/>
              <a:t>–</a:t>
            </a:r>
            <a:r>
              <a:rPr lang="en-US" dirty="0" smtClean="0"/>
              <a:t> pulled from </a:t>
            </a:r>
            <a:r>
              <a:rPr lang="en-US" dirty="0" err="1" smtClean="0"/>
              <a:t>Kaggle</a:t>
            </a:r>
            <a:endParaRPr lang="en-US" dirty="0" smtClean="0"/>
          </a:p>
          <a:p>
            <a:r>
              <a:rPr lang="en-US" dirty="0" smtClean="0"/>
              <a:t>Defining Terrorism</a:t>
            </a:r>
          </a:p>
          <a:p>
            <a:r>
              <a:rPr lang="en-US" dirty="0" smtClean="0"/>
              <a:t>Defining success of the attack </a:t>
            </a:r>
            <a:endParaRPr lang="en-US" dirty="0" smtClean="0"/>
          </a:p>
          <a:p>
            <a:r>
              <a:rPr lang="en-US" dirty="0" smtClean="0"/>
              <a:t>For exploration, we will be looking at ~ 2,758 events in the US*.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6102" y="6329362"/>
            <a:ext cx="3859795" cy="304801"/>
          </a:xfrm>
        </p:spPr>
        <p:txBody>
          <a:bodyPr/>
          <a:lstStyle/>
          <a:p>
            <a:r>
              <a:rPr lang="en-US" dirty="0" smtClean="0"/>
              <a:t>*Puerto Rico is included in this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67982"/>
            <a:ext cx="5791200" cy="3225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0067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646"/>
          </a:xfrm>
        </p:spPr>
        <p:txBody>
          <a:bodyPr/>
          <a:lstStyle/>
          <a:p>
            <a:r>
              <a:rPr lang="en-US" dirty="0" smtClean="0"/>
              <a:t>Variables to Isolate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67037"/>
            <a:ext cx="10515601" cy="230594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Time of Events</a:t>
            </a:r>
          </a:p>
          <a:p>
            <a:r>
              <a:rPr lang="en-US" dirty="0" smtClean="0"/>
              <a:t>Location of Events </a:t>
            </a:r>
            <a:r>
              <a:rPr lang="mr-IN" dirty="0" smtClean="0"/>
              <a:t>–</a:t>
            </a:r>
            <a:r>
              <a:rPr lang="en-US" dirty="0" smtClean="0"/>
              <a:t> isolating States</a:t>
            </a:r>
          </a:p>
          <a:p>
            <a:r>
              <a:rPr lang="en-US" dirty="0" smtClean="0"/>
              <a:t>Success of the Event</a:t>
            </a:r>
          </a:p>
          <a:p>
            <a:r>
              <a:rPr lang="en-US" dirty="0" smtClean="0"/>
              <a:t>Target Location of Event</a:t>
            </a:r>
          </a:p>
          <a:p>
            <a:r>
              <a:rPr lang="en-US" dirty="0" smtClean="0"/>
              <a:t>Weapons used for Events</a:t>
            </a:r>
          </a:p>
          <a:p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22" y="3772980"/>
            <a:ext cx="11499353" cy="29097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228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185" y="380891"/>
            <a:ext cx="11429073" cy="833054"/>
          </a:xfrm>
        </p:spPr>
        <p:txBody>
          <a:bodyPr/>
          <a:lstStyle/>
          <a:p>
            <a:pPr algn="ctr"/>
            <a:r>
              <a:rPr lang="en-US" sz="3600" smtClean="0"/>
              <a:t>Exploration of </a:t>
            </a:r>
            <a:r>
              <a:rPr lang="en-US" sz="3600" dirty="0" smtClean="0"/>
              <a:t>Data </a:t>
            </a:r>
            <a:r>
              <a:rPr lang="mr-IN" sz="3600" dirty="0" smtClean="0"/>
              <a:t>–</a:t>
            </a:r>
            <a:r>
              <a:rPr lang="en-US" sz="3600" dirty="0" smtClean="0"/>
              <a:t> Attacks in the US</a:t>
            </a:r>
            <a:endParaRPr lang="en-US" sz="36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662" y="1355836"/>
            <a:ext cx="7625295" cy="52790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7607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08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Exploration of Data </a:t>
            </a:r>
            <a:r>
              <a:rPr lang="mr-IN" dirty="0" smtClean="0"/>
              <a:t>–</a:t>
            </a:r>
            <a:r>
              <a:rPr lang="en-US" dirty="0" smtClean="0"/>
              <a:t> Success within States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829" y="1198179"/>
            <a:ext cx="7309483" cy="56598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Oval 5"/>
          <p:cNvSpPr/>
          <p:nvPr/>
        </p:nvSpPr>
        <p:spPr>
          <a:xfrm>
            <a:off x="5891892" y="5159828"/>
            <a:ext cx="541565" cy="86541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39143" y="5159828"/>
            <a:ext cx="489857" cy="86541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82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629" y="332469"/>
            <a:ext cx="10515600" cy="63091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Exploration of Data </a:t>
            </a:r>
            <a:r>
              <a:rPr lang="mr-IN" dirty="0" smtClean="0"/>
              <a:t>–</a:t>
            </a:r>
            <a:r>
              <a:rPr lang="en-US" dirty="0" smtClean="0"/>
              <a:t> Target Locations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930" y="1110343"/>
            <a:ext cx="9722299" cy="56767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Oval 9"/>
          <p:cNvSpPr/>
          <p:nvPr/>
        </p:nvSpPr>
        <p:spPr>
          <a:xfrm>
            <a:off x="8474529" y="4963886"/>
            <a:ext cx="310242" cy="62048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76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3189"/>
          </a:xfrm>
        </p:spPr>
        <p:txBody>
          <a:bodyPr/>
          <a:lstStyle/>
          <a:p>
            <a:r>
              <a:rPr lang="en-US" dirty="0" smtClean="0"/>
              <a:t>Exploration of Data </a:t>
            </a:r>
            <a:r>
              <a:rPr lang="mr-IN" dirty="0" smtClean="0"/>
              <a:t>–</a:t>
            </a:r>
            <a:r>
              <a:rPr lang="en-US" dirty="0" smtClean="0"/>
              <a:t> Target Locations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1" y="1386357"/>
            <a:ext cx="6382870" cy="54810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0228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613</TotalTime>
  <Words>538</Words>
  <Application>Microsoft Macintosh PowerPoint</Application>
  <PresentationFormat>Widescreen</PresentationFormat>
  <Paragraphs>67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Calibri Light</vt:lpstr>
      <vt:lpstr>Mangal</vt:lpstr>
      <vt:lpstr>Arial</vt:lpstr>
      <vt:lpstr>Office Theme</vt:lpstr>
      <vt:lpstr>Stopping the Terror</vt:lpstr>
      <vt:lpstr>What’s the Problem? </vt:lpstr>
      <vt:lpstr>Preliminary Thoughts/Goals</vt:lpstr>
      <vt:lpstr>The Data</vt:lpstr>
      <vt:lpstr>Variables to Isolate</vt:lpstr>
      <vt:lpstr>Exploration of Data – Attacks in the US</vt:lpstr>
      <vt:lpstr>Exploration of Data – Success within States</vt:lpstr>
      <vt:lpstr>Exploration of Data – Target Locations</vt:lpstr>
      <vt:lpstr>Exploration of Data – Target Locations</vt:lpstr>
      <vt:lpstr>Exploration of Data - Weapons</vt:lpstr>
      <vt:lpstr>Exploration of Data - Weapons</vt:lpstr>
      <vt:lpstr>Modeling the Data</vt:lpstr>
      <vt:lpstr>Modeling the Data</vt:lpstr>
      <vt:lpstr>Modeling the Data</vt:lpstr>
      <vt:lpstr>Modeling the Data – Training &amp; Testing</vt:lpstr>
      <vt:lpstr>Next Steps</vt:lpstr>
      <vt:lpstr>Questions?</vt:lpstr>
      <vt:lpstr>Contact Information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Stopping the Terror</dc:title>
  <dc:creator>Allison Hay</dc:creator>
  <cp:lastModifiedBy>Allison Hay</cp:lastModifiedBy>
  <cp:revision>28</cp:revision>
  <dcterms:created xsi:type="dcterms:W3CDTF">2018-03-05T14:23:22Z</dcterms:created>
  <dcterms:modified xsi:type="dcterms:W3CDTF">2018-03-06T00:36:23Z</dcterms:modified>
</cp:coreProperties>
</file>