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351" r:id="rId2"/>
    <p:sldId id="352" r:id="rId3"/>
    <p:sldId id="525" r:id="rId4"/>
    <p:sldId id="477" r:id="rId5"/>
    <p:sldId id="452" r:id="rId6"/>
    <p:sldId id="566" r:id="rId7"/>
    <p:sldId id="567" r:id="rId8"/>
    <p:sldId id="568" r:id="rId9"/>
    <p:sldId id="569" r:id="rId10"/>
    <p:sldId id="570" r:id="rId11"/>
    <p:sldId id="571" r:id="rId12"/>
    <p:sldId id="478" r:id="rId13"/>
    <p:sldId id="459" r:id="rId14"/>
    <p:sldId id="460" r:id="rId15"/>
    <p:sldId id="461" r:id="rId16"/>
    <p:sldId id="462" r:id="rId17"/>
    <p:sldId id="463" r:id="rId18"/>
    <p:sldId id="464" r:id="rId19"/>
    <p:sldId id="465" r:id="rId20"/>
    <p:sldId id="617" r:id="rId21"/>
    <p:sldId id="468" r:id="rId22"/>
    <p:sldId id="469" r:id="rId23"/>
    <p:sldId id="470" r:id="rId24"/>
    <p:sldId id="471" r:id="rId25"/>
    <p:sldId id="511" r:id="rId26"/>
    <p:sldId id="353" r:id="rId27"/>
    <p:sldId id="354" r:id="rId28"/>
    <p:sldId id="356" r:id="rId29"/>
    <p:sldId id="355" r:id="rId30"/>
    <p:sldId id="357" r:id="rId31"/>
    <p:sldId id="358" r:id="rId32"/>
    <p:sldId id="472" r:id="rId33"/>
    <p:sldId id="473" r:id="rId34"/>
    <p:sldId id="474" r:id="rId35"/>
    <p:sldId id="475" r:id="rId36"/>
    <p:sldId id="476" r:id="rId37"/>
    <p:sldId id="512" r:id="rId38"/>
    <p:sldId id="613" r:id="rId39"/>
    <p:sldId id="600" r:id="rId40"/>
    <p:sldId id="601" r:id="rId41"/>
    <p:sldId id="350" r:id="rId42"/>
  </p:sldIdLst>
  <p:sldSz cx="12192000" cy="6858000"/>
  <p:notesSz cx="6858000" cy="9144000"/>
  <p:custDataLst>
    <p:tags r:id="rId4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4">
          <p15:clr>
            <a:srgbClr val="A4A3A4"/>
          </p15:clr>
        </p15:guide>
        <p15:guide id="2" pos="395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4672"/>
    <a:srgbClr val="85898F"/>
    <a:srgbClr val="EA5541"/>
    <a:srgbClr val="58B69E"/>
    <a:srgbClr val="50B4E7"/>
    <a:srgbClr val="FBC852"/>
    <a:srgbClr val="292C34"/>
    <a:srgbClr val="C76DA8"/>
    <a:srgbClr val="9A8EC3"/>
    <a:srgbClr val="AACF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17" autoAdjust="0"/>
    <p:restoredTop sz="94660"/>
  </p:normalViewPr>
  <p:slideViewPr>
    <p:cSldViewPr snapToGrid="0">
      <p:cViewPr varScale="1">
        <p:scale>
          <a:sx n="70" d="100"/>
          <a:sy n="70" d="100"/>
        </p:scale>
        <p:origin x="336" y="45"/>
      </p:cViewPr>
      <p:guideLst>
        <p:guide orient="horz" pos="2284"/>
        <p:guide pos="395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</inkml:traceFormat>
        <inkml:channelProperties>
          <inkml:channelProperty channel="X" name="resolution" value="0.001" units="1/cm"/>
          <inkml:channelProperty channel="Y" name="resolution" value="0.001" units="1/cm"/>
        </inkml:channelProperties>
      </inkml:inkSource>
      <inkml:timestamp xml:id="ts0" timeString="2022-05-03T11:05: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0,'2'2,"0"0,1-1,-1 1,0-1,1 1,-1-1,1 0,-1 0,1 0,-1-1,4 2,32 1,-27-2,190 0,-3 1,-167 2,0 1,0 2,48 17,28 7,-63-24,0-1,47-2,-45-2,-36 0,-1 0,0 0,1 0,-1 1,0 1,0 0,11 6,-8-4,1 0,18 5,-19-7,15 4,2-1,-1-1,0-1,38 1,-49-6,1 1,0 0,-1 2,33 8,-19-3,1-1,0-2,0-1,0-2,37-1,345-2,-394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</inkml:traceFormat>
        <inkml:channelProperties>
          <inkml:channelProperty channel="X" name="resolution" value="0.001" units="1/cm"/>
          <inkml:channelProperty channel="Y" name="resolution" value="0.001" units="1/cm"/>
        </inkml:channelProperties>
      </inkml:inkSource>
      <inkml:timestamp xml:id="ts0" timeString="2022-05-03T11:05: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47,'783'0,"-750"-2,46-7,28-2,157 10,-119 2,-121-2,-1-1,24-6,22-2,95 7,-135 3,-8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6C5B2-0240-4C68-A129-A268E8602E9D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0C6200-15D8-4533-8096-E953776B0B1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C6200-15D8-4533-8096-E953776B0B17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C6200-15D8-4533-8096-E953776B0B17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C6200-15D8-4533-8096-E953776B0B17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C6200-15D8-4533-8096-E953776B0B17}" type="slidenum">
              <a:rPr lang="en-US" smtClean="0"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C6200-15D8-4533-8096-E953776B0B17}" type="slidenum">
              <a:rPr lang="en-US" smtClean="0"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C6200-15D8-4533-8096-E953776B0B17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C6200-15D8-4533-8096-E953776B0B17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C6200-15D8-4533-8096-E953776B0B17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C6200-15D8-4533-8096-E953776B0B17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C6200-15D8-4533-8096-E953776B0B17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C6200-15D8-4533-8096-E953776B0B17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C6200-15D8-4533-8096-E953776B0B17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 55"/>
          <p:cNvSpPr/>
          <p:nvPr userDrawn="1"/>
        </p:nvSpPr>
        <p:spPr bwMode="auto">
          <a:xfrm>
            <a:off x="744879" y="3218975"/>
            <a:ext cx="11447121" cy="815975"/>
          </a:xfrm>
          <a:custGeom>
            <a:avLst/>
            <a:gdLst>
              <a:gd name="connsiteX0" fmla="*/ 894666 w 11447121"/>
              <a:gd name="connsiteY0" fmla="*/ 0 h 815975"/>
              <a:gd name="connsiteX1" fmla="*/ 3944254 w 11447121"/>
              <a:gd name="connsiteY1" fmla="*/ 0 h 815975"/>
              <a:gd name="connsiteX2" fmla="*/ 8397534 w 11447121"/>
              <a:gd name="connsiteY2" fmla="*/ 0 h 815975"/>
              <a:gd name="connsiteX3" fmla="*/ 11447121 w 11447121"/>
              <a:gd name="connsiteY3" fmla="*/ 0 h 815975"/>
              <a:gd name="connsiteX4" fmla="*/ 11447121 w 11447121"/>
              <a:gd name="connsiteY4" fmla="*/ 815975 h 815975"/>
              <a:gd name="connsiteX5" fmla="*/ 8736973 w 11447121"/>
              <a:gd name="connsiteY5" fmla="*/ 815975 h 815975"/>
              <a:gd name="connsiteX6" fmla="*/ 8397534 w 11447121"/>
              <a:gd name="connsiteY6" fmla="*/ 815975 h 815975"/>
              <a:gd name="connsiteX7" fmla="*/ 7640486 w 11447121"/>
              <a:gd name="connsiteY7" fmla="*/ 815975 h 815975"/>
              <a:gd name="connsiteX8" fmla="*/ 6952256 w 11447121"/>
              <a:gd name="connsiteY8" fmla="*/ 815975 h 815975"/>
              <a:gd name="connsiteX9" fmla="*/ 6700354 w 11447121"/>
              <a:gd name="connsiteY9" fmla="*/ 815975 h 815975"/>
              <a:gd name="connsiteX10" fmla="*/ 5904548 w 11447121"/>
              <a:gd name="connsiteY10" fmla="*/ 815975 h 815975"/>
              <a:gd name="connsiteX11" fmla="*/ 5687386 w 11447121"/>
              <a:gd name="connsiteY11" fmla="*/ 815975 h 815975"/>
              <a:gd name="connsiteX12" fmla="*/ 5241043 w 11447121"/>
              <a:gd name="connsiteY12" fmla="*/ 815975 h 815975"/>
              <a:gd name="connsiteX13" fmla="*/ 4697811 w 11447121"/>
              <a:gd name="connsiteY13" fmla="*/ 815975 h 815975"/>
              <a:gd name="connsiteX14" fmla="*/ 4590899 w 11447121"/>
              <a:gd name="connsiteY14" fmla="*/ 815975 h 815975"/>
              <a:gd name="connsiteX15" fmla="*/ 4262824 w 11447121"/>
              <a:gd name="connsiteY15" fmla="*/ 815975 h 815975"/>
              <a:gd name="connsiteX16" fmla="*/ 3669478 w 11447121"/>
              <a:gd name="connsiteY16" fmla="*/ 815975 h 815975"/>
              <a:gd name="connsiteX17" fmla="*/ 3650766 w 11447121"/>
              <a:gd name="connsiteY17" fmla="*/ 815975 h 815975"/>
              <a:gd name="connsiteX18" fmla="*/ 3364787 w 11447121"/>
              <a:gd name="connsiteY18" fmla="*/ 815975 h 815975"/>
              <a:gd name="connsiteX19" fmla="*/ 3252532 w 11447121"/>
              <a:gd name="connsiteY19" fmla="*/ 815975 h 815975"/>
              <a:gd name="connsiteX20" fmla="*/ 3236496 w 11447121"/>
              <a:gd name="connsiteY20" fmla="*/ 815975 h 815975"/>
              <a:gd name="connsiteX21" fmla="*/ 2854961 w 11447121"/>
              <a:gd name="connsiteY21" fmla="*/ 815975 h 815975"/>
              <a:gd name="connsiteX22" fmla="*/ 186909 w 11447121"/>
              <a:gd name="connsiteY22" fmla="*/ 815975 h 815975"/>
              <a:gd name="connsiteX23" fmla="*/ 9176 w 11447121"/>
              <a:gd name="connsiteY23" fmla="*/ 682625 h 815975"/>
              <a:gd name="connsiteX24" fmla="*/ 6002 w 11447121"/>
              <a:gd name="connsiteY24" fmla="*/ 673100 h 815975"/>
              <a:gd name="connsiteX25" fmla="*/ 94868 w 11447121"/>
              <a:gd name="connsiteY25" fmla="*/ 463550 h 815975"/>
              <a:gd name="connsiteX26" fmla="*/ 894666 w 11447121"/>
              <a:gd name="connsiteY26" fmla="*/ 0 h 815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447121" h="815975">
                <a:moveTo>
                  <a:pt x="894666" y="0"/>
                </a:moveTo>
                <a:lnTo>
                  <a:pt x="3944254" y="0"/>
                </a:lnTo>
                <a:lnTo>
                  <a:pt x="8397534" y="0"/>
                </a:lnTo>
                <a:lnTo>
                  <a:pt x="11447121" y="0"/>
                </a:lnTo>
                <a:cubicBezTo>
                  <a:pt x="11447121" y="815975"/>
                  <a:pt x="11447121" y="815975"/>
                  <a:pt x="11447121" y="815975"/>
                </a:cubicBezTo>
                <a:cubicBezTo>
                  <a:pt x="10420793" y="815975"/>
                  <a:pt x="9522756" y="815975"/>
                  <a:pt x="8736973" y="815975"/>
                </a:cubicBezTo>
                <a:lnTo>
                  <a:pt x="8397534" y="815975"/>
                </a:lnTo>
                <a:lnTo>
                  <a:pt x="7640486" y="815975"/>
                </a:lnTo>
                <a:lnTo>
                  <a:pt x="6952256" y="815975"/>
                </a:lnTo>
                <a:lnTo>
                  <a:pt x="6700354" y="815975"/>
                </a:lnTo>
                <a:lnTo>
                  <a:pt x="5904548" y="815975"/>
                </a:lnTo>
                <a:lnTo>
                  <a:pt x="5687386" y="815975"/>
                </a:lnTo>
                <a:lnTo>
                  <a:pt x="5241043" y="815975"/>
                </a:lnTo>
                <a:lnTo>
                  <a:pt x="4697811" y="815975"/>
                </a:lnTo>
                <a:lnTo>
                  <a:pt x="4590899" y="815975"/>
                </a:lnTo>
                <a:lnTo>
                  <a:pt x="4262824" y="815975"/>
                </a:lnTo>
                <a:lnTo>
                  <a:pt x="3669478" y="815975"/>
                </a:lnTo>
                <a:lnTo>
                  <a:pt x="3650766" y="815975"/>
                </a:lnTo>
                <a:lnTo>
                  <a:pt x="3364787" y="815975"/>
                </a:lnTo>
                <a:lnTo>
                  <a:pt x="3252532" y="815975"/>
                </a:lnTo>
                <a:lnTo>
                  <a:pt x="3236496" y="815975"/>
                </a:lnTo>
                <a:lnTo>
                  <a:pt x="2854961" y="815975"/>
                </a:lnTo>
                <a:cubicBezTo>
                  <a:pt x="186909" y="815975"/>
                  <a:pt x="186909" y="815975"/>
                  <a:pt x="186909" y="815975"/>
                </a:cubicBezTo>
                <a:cubicBezTo>
                  <a:pt x="94868" y="815975"/>
                  <a:pt x="31392" y="755650"/>
                  <a:pt x="9176" y="682625"/>
                </a:cubicBezTo>
                <a:cubicBezTo>
                  <a:pt x="6002" y="673100"/>
                  <a:pt x="6002" y="673100"/>
                  <a:pt x="6002" y="673100"/>
                </a:cubicBezTo>
                <a:cubicBezTo>
                  <a:pt x="-13041" y="596900"/>
                  <a:pt x="12350" y="511175"/>
                  <a:pt x="94868" y="463550"/>
                </a:cubicBezTo>
                <a:cubicBezTo>
                  <a:pt x="894666" y="0"/>
                  <a:pt x="894666" y="0"/>
                  <a:pt x="894666" y="0"/>
                </a:cubicBezTo>
                <a:close/>
              </a:path>
            </a:pathLst>
          </a:custGeom>
          <a:gradFill>
            <a:gsLst>
              <a:gs pos="0">
                <a:srgbClr val="425C90"/>
              </a:gs>
              <a:gs pos="80000">
                <a:schemeClr val="bg1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/>
          </a:p>
        </p:txBody>
      </p:sp>
      <p:sp>
        <p:nvSpPr>
          <p:cNvPr id="34" name="Freeform 7"/>
          <p:cNvSpPr/>
          <p:nvPr userDrawn="1"/>
        </p:nvSpPr>
        <p:spPr bwMode="auto">
          <a:xfrm>
            <a:off x="731838" y="3218975"/>
            <a:ext cx="908050" cy="815975"/>
          </a:xfrm>
          <a:custGeom>
            <a:avLst/>
            <a:gdLst>
              <a:gd name="T0" fmla="*/ 286 w 286"/>
              <a:gd name="T1" fmla="*/ 0 h 257"/>
              <a:gd name="T2" fmla="*/ 286 w 286"/>
              <a:gd name="T3" fmla="*/ 257 h 257"/>
              <a:gd name="T4" fmla="*/ 63 w 286"/>
              <a:gd name="T5" fmla="*/ 257 h 257"/>
              <a:gd name="T6" fmla="*/ 7 w 286"/>
              <a:gd name="T7" fmla="*/ 215 h 257"/>
              <a:gd name="T8" fmla="*/ 6 w 286"/>
              <a:gd name="T9" fmla="*/ 212 h 257"/>
              <a:gd name="T10" fmla="*/ 34 w 286"/>
              <a:gd name="T11" fmla="*/ 146 h 257"/>
              <a:gd name="T12" fmla="*/ 286 w 286"/>
              <a:gd name="T13" fmla="*/ 0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6" h="257">
                <a:moveTo>
                  <a:pt x="286" y="0"/>
                </a:moveTo>
                <a:cubicBezTo>
                  <a:pt x="286" y="257"/>
                  <a:pt x="286" y="257"/>
                  <a:pt x="286" y="257"/>
                </a:cubicBezTo>
                <a:cubicBezTo>
                  <a:pt x="63" y="257"/>
                  <a:pt x="63" y="257"/>
                  <a:pt x="63" y="257"/>
                </a:cubicBezTo>
                <a:cubicBezTo>
                  <a:pt x="34" y="257"/>
                  <a:pt x="14" y="238"/>
                  <a:pt x="7" y="215"/>
                </a:cubicBezTo>
                <a:cubicBezTo>
                  <a:pt x="6" y="212"/>
                  <a:pt x="6" y="212"/>
                  <a:pt x="6" y="212"/>
                </a:cubicBezTo>
                <a:cubicBezTo>
                  <a:pt x="0" y="188"/>
                  <a:pt x="8" y="161"/>
                  <a:pt x="34" y="146"/>
                </a:cubicBezTo>
                <a:lnTo>
                  <a:pt x="286" y="0"/>
                </a:lnTo>
                <a:close/>
              </a:path>
            </a:pathLst>
          </a:custGeom>
          <a:gradFill>
            <a:gsLst>
              <a:gs pos="0">
                <a:schemeClr val="tx1">
                  <a:alpha val="2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5" name="Freeform 8"/>
          <p:cNvSpPr/>
          <p:nvPr userDrawn="1"/>
        </p:nvSpPr>
        <p:spPr bwMode="auto">
          <a:xfrm>
            <a:off x="731838" y="3218975"/>
            <a:ext cx="2525713" cy="673100"/>
          </a:xfrm>
          <a:custGeom>
            <a:avLst/>
            <a:gdLst>
              <a:gd name="T0" fmla="*/ 796 w 796"/>
              <a:gd name="T1" fmla="*/ 0 h 212"/>
              <a:gd name="T2" fmla="*/ 6 w 796"/>
              <a:gd name="T3" fmla="*/ 212 h 212"/>
              <a:gd name="T4" fmla="*/ 34 w 796"/>
              <a:gd name="T5" fmla="*/ 146 h 212"/>
              <a:gd name="T6" fmla="*/ 286 w 796"/>
              <a:gd name="T7" fmla="*/ 0 h 212"/>
              <a:gd name="T8" fmla="*/ 796 w 796"/>
              <a:gd name="T9" fmla="*/ 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6" h="212">
                <a:moveTo>
                  <a:pt x="796" y="0"/>
                </a:moveTo>
                <a:cubicBezTo>
                  <a:pt x="6" y="212"/>
                  <a:pt x="6" y="212"/>
                  <a:pt x="6" y="212"/>
                </a:cubicBezTo>
                <a:cubicBezTo>
                  <a:pt x="0" y="188"/>
                  <a:pt x="8" y="161"/>
                  <a:pt x="34" y="146"/>
                </a:cubicBezTo>
                <a:cubicBezTo>
                  <a:pt x="286" y="0"/>
                  <a:pt x="286" y="0"/>
                  <a:pt x="286" y="0"/>
                </a:cubicBezTo>
                <a:lnTo>
                  <a:pt x="796" y="0"/>
                </a:lnTo>
                <a:close/>
              </a:path>
            </a:pathLst>
          </a:custGeom>
          <a:gradFill>
            <a:gsLst>
              <a:gs pos="0">
                <a:schemeClr val="tx1"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36" name="Freeform 9"/>
          <p:cNvSpPr/>
          <p:nvPr userDrawn="1"/>
        </p:nvSpPr>
        <p:spPr bwMode="auto">
          <a:xfrm>
            <a:off x="547688" y="2425225"/>
            <a:ext cx="1966913" cy="1466850"/>
          </a:xfrm>
          <a:custGeom>
            <a:avLst/>
            <a:gdLst>
              <a:gd name="T0" fmla="*/ 586 w 620"/>
              <a:gd name="T1" fmla="*/ 111 h 462"/>
              <a:gd name="T2" fmla="*/ 564 w 620"/>
              <a:gd name="T3" fmla="*/ 123 h 462"/>
              <a:gd name="T4" fmla="*/ 92 w 620"/>
              <a:gd name="T5" fmla="*/ 396 h 462"/>
              <a:gd name="T6" fmla="*/ 92 w 620"/>
              <a:gd name="T7" fmla="*/ 396 h 462"/>
              <a:gd name="T8" fmla="*/ 64 w 620"/>
              <a:gd name="T9" fmla="*/ 462 h 462"/>
              <a:gd name="T10" fmla="*/ 52 w 620"/>
              <a:gd name="T11" fmla="*/ 419 h 462"/>
              <a:gd name="T12" fmla="*/ 4 w 620"/>
              <a:gd name="T13" fmla="*/ 238 h 462"/>
              <a:gd name="T14" fmla="*/ 0 w 620"/>
              <a:gd name="T15" fmla="*/ 213 h 462"/>
              <a:gd name="T16" fmla="*/ 51 w 620"/>
              <a:gd name="T17" fmla="*/ 123 h 462"/>
              <a:gd name="T18" fmla="*/ 265 w 620"/>
              <a:gd name="T19" fmla="*/ 0 h 462"/>
              <a:gd name="T20" fmla="*/ 556 w 620"/>
              <a:gd name="T21" fmla="*/ 0 h 462"/>
              <a:gd name="T22" fmla="*/ 613 w 620"/>
              <a:gd name="T23" fmla="*/ 43 h 462"/>
              <a:gd name="T24" fmla="*/ 614 w 620"/>
              <a:gd name="T25" fmla="*/ 46 h 462"/>
              <a:gd name="T26" fmla="*/ 586 w 620"/>
              <a:gd name="T27" fmla="*/ 111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20" h="462">
                <a:moveTo>
                  <a:pt x="586" y="111"/>
                </a:moveTo>
                <a:cubicBezTo>
                  <a:pt x="564" y="123"/>
                  <a:pt x="564" y="123"/>
                  <a:pt x="564" y="123"/>
                </a:cubicBezTo>
                <a:cubicBezTo>
                  <a:pt x="92" y="396"/>
                  <a:pt x="92" y="396"/>
                  <a:pt x="92" y="396"/>
                </a:cubicBezTo>
                <a:cubicBezTo>
                  <a:pt x="92" y="396"/>
                  <a:pt x="92" y="396"/>
                  <a:pt x="92" y="396"/>
                </a:cubicBezTo>
                <a:cubicBezTo>
                  <a:pt x="66" y="411"/>
                  <a:pt x="58" y="438"/>
                  <a:pt x="64" y="462"/>
                </a:cubicBezTo>
                <a:cubicBezTo>
                  <a:pt x="52" y="419"/>
                  <a:pt x="52" y="419"/>
                  <a:pt x="52" y="419"/>
                </a:cubicBezTo>
                <a:cubicBezTo>
                  <a:pt x="4" y="238"/>
                  <a:pt x="4" y="238"/>
                  <a:pt x="4" y="238"/>
                </a:cubicBezTo>
                <a:cubicBezTo>
                  <a:pt x="2" y="230"/>
                  <a:pt x="1" y="221"/>
                  <a:pt x="0" y="213"/>
                </a:cubicBezTo>
                <a:cubicBezTo>
                  <a:pt x="0" y="177"/>
                  <a:pt x="19" y="142"/>
                  <a:pt x="51" y="123"/>
                </a:cubicBezTo>
                <a:cubicBezTo>
                  <a:pt x="265" y="0"/>
                  <a:pt x="265" y="0"/>
                  <a:pt x="265" y="0"/>
                </a:cubicBezTo>
                <a:cubicBezTo>
                  <a:pt x="556" y="0"/>
                  <a:pt x="556" y="0"/>
                  <a:pt x="556" y="0"/>
                </a:cubicBezTo>
                <a:cubicBezTo>
                  <a:pt x="586" y="0"/>
                  <a:pt x="607" y="20"/>
                  <a:pt x="613" y="43"/>
                </a:cubicBezTo>
                <a:cubicBezTo>
                  <a:pt x="614" y="46"/>
                  <a:pt x="614" y="46"/>
                  <a:pt x="614" y="46"/>
                </a:cubicBezTo>
                <a:cubicBezTo>
                  <a:pt x="620" y="69"/>
                  <a:pt x="612" y="96"/>
                  <a:pt x="586" y="11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7" name="Freeform 10"/>
          <p:cNvSpPr/>
          <p:nvPr userDrawn="1"/>
        </p:nvSpPr>
        <p:spPr bwMode="auto">
          <a:xfrm>
            <a:off x="1588" y="1609250"/>
            <a:ext cx="2490788" cy="952500"/>
          </a:xfrm>
          <a:custGeom>
            <a:avLst/>
            <a:gdLst>
              <a:gd name="T0" fmla="*/ 785 w 785"/>
              <a:gd name="T1" fmla="*/ 300 h 300"/>
              <a:gd name="T2" fmla="*/ 728 w 785"/>
              <a:gd name="T3" fmla="*/ 257 h 300"/>
              <a:gd name="T4" fmla="*/ 0 w 785"/>
              <a:gd name="T5" fmla="*/ 257 h 300"/>
              <a:gd name="T6" fmla="*/ 0 w 785"/>
              <a:gd name="T7" fmla="*/ 0 h 300"/>
              <a:gd name="T8" fmla="*/ 627 w 785"/>
              <a:gd name="T9" fmla="*/ 0 h 300"/>
              <a:gd name="T10" fmla="*/ 725 w 785"/>
              <a:gd name="T11" fmla="*/ 76 h 300"/>
              <a:gd name="T12" fmla="*/ 774 w 785"/>
              <a:gd name="T13" fmla="*/ 257 h 300"/>
              <a:gd name="T14" fmla="*/ 785 w 785"/>
              <a:gd name="T15" fmla="*/ 30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85" h="300">
                <a:moveTo>
                  <a:pt x="785" y="300"/>
                </a:moveTo>
                <a:cubicBezTo>
                  <a:pt x="779" y="277"/>
                  <a:pt x="758" y="257"/>
                  <a:pt x="728" y="257"/>
                </a:cubicBezTo>
                <a:cubicBezTo>
                  <a:pt x="0" y="257"/>
                  <a:pt x="0" y="257"/>
                  <a:pt x="0" y="257"/>
                </a:cubicBezTo>
                <a:cubicBezTo>
                  <a:pt x="0" y="0"/>
                  <a:pt x="0" y="0"/>
                  <a:pt x="0" y="0"/>
                </a:cubicBezTo>
                <a:cubicBezTo>
                  <a:pt x="627" y="0"/>
                  <a:pt x="627" y="0"/>
                  <a:pt x="627" y="0"/>
                </a:cubicBezTo>
                <a:cubicBezTo>
                  <a:pt x="673" y="0"/>
                  <a:pt x="713" y="31"/>
                  <a:pt x="725" y="76"/>
                </a:cubicBezTo>
                <a:cubicBezTo>
                  <a:pt x="774" y="257"/>
                  <a:pt x="774" y="257"/>
                  <a:pt x="774" y="257"/>
                </a:cubicBezTo>
                <a:lnTo>
                  <a:pt x="785" y="3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8" name="Freeform 11"/>
          <p:cNvSpPr/>
          <p:nvPr userDrawn="1"/>
        </p:nvSpPr>
        <p:spPr bwMode="auto">
          <a:xfrm>
            <a:off x="1608138" y="2425225"/>
            <a:ext cx="906463" cy="812800"/>
          </a:xfrm>
          <a:custGeom>
            <a:avLst/>
            <a:gdLst>
              <a:gd name="T0" fmla="*/ 0 w 286"/>
              <a:gd name="T1" fmla="*/ 256 h 256"/>
              <a:gd name="T2" fmla="*/ 0 w 286"/>
              <a:gd name="T3" fmla="*/ 0 h 256"/>
              <a:gd name="T4" fmla="*/ 222 w 286"/>
              <a:gd name="T5" fmla="*/ 0 h 256"/>
              <a:gd name="T6" fmla="*/ 279 w 286"/>
              <a:gd name="T7" fmla="*/ 42 h 256"/>
              <a:gd name="T8" fmla="*/ 280 w 286"/>
              <a:gd name="T9" fmla="*/ 45 h 256"/>
              <a:gd name="T10" fmla="*/ 252 w 286"/>
              <a:gd name="T11" fmla="*/ 111 h 256"/>
              <a:gd name="T12" fmla="*/ 0 w 286"/>
              <a:gd name="T13" fmla="*/ 256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6" h="256">
                <a:moveTo>
                  <a:pt x="0" y="256"/>
                </a:moveTo>
                <a:cubicBezTo>
                  <a:pt x="0" y="0"/>
                  <a:pt x="0" y="0"/>
                  <a:pt x="0" y="0"/>
                </a:cubicBezTo>
                <a:cubicBezTo>
                  <a:pt x="222" y="0"/>
                  <a:pt x="222" y="0"/>
                  <a:pt x="222" y="0"/>
                </a:cubicBezTo>
                <a:cubicBezTo>
                  <a:pt x="252" y="0"/>
                  <a:pt x="272" y="19"/>
                  <a:pt x="279" y="42"/>
                </a:cubicBezTo>
                <a:cubicBezTo>
                  <a:pt x="280" y="45"/>
                  <a:pt x="280" y="45"/>
                  <a:pt x="280" y="45"/>
                </a:cubicBezTo>
                <a:cubicBezTo>
                  <a:pt x="286" y="68"/>
                  <a:pt x="278" y="96"/>
                  <a:pt x="252" y="111"/>
                </a:cubicBezTo>
                <a:lnTo>
                  <a:pt x="0" y="256"/>
                </a:lnTo>
                <a:close/>
              </a:path>
            </a:pathLst>
          </a:custGeom>
          <a:gradFill>
            <a:gsLst>
              <a:gs pos="0">
                <a:schemeClr val="tx1">
                  <a:alpha val="20000"/>
                </a:schemeClr>
              </a:gs>
              <a:gs pos="100000">
                <a:schemeClr val="tx1">
                  <a:alpha val="0"/>
                </a:schemeClr>
              </a:gs>
            </a:gsLst>
            <a:lin ang="108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en-US"/>
          </a:p>
        </p:txBody>
      </p:sp>
      <p:sp>
        <p:nvSpPr>
          <p:cNvPr id="39" name="Freeform 12"/>
          <p:cNvSpPr/>
          <p:nvPr userDrawn="1"/>
        </p:nvSpPr>
        <p:spPr bwMode="auto">
          <a:xfrm>
            <a:off x="547688" y="2425225"/>
            <a:ext cx="1947863" cy="663575"/>
          </a:xfrm>
          <a:custGeom>
            <a:avLst/>
            <a:gdLst>
              <a:gd name="T0" fmla="*/ 614 w 614"/>
              <a:gd name="T1" fmla="*/ 45 h 209"/>
              <a:gd name="T2" fmla="*/ 0 w 614"/>
              <a:gd name="T3" fmla="*/ 209 h 209"/>
              <a:gd name="T4" fmla="*/ 51 w 614"/>
              <a:gd name="T5" fmla="*/ 123 h 209"/>
              <a:gd name="T6" fmla="*/ 265 w 614"/>
              <a:gd name="T7" fmla="*/ 0 h 209"/>
              <a:gd name="T8" fmla="*/ 556 w 614"/>
              <a:gd name="T9" fmla="*/ 0 h 209"/>
              <a:gd name="T10" fmla="*/ 613 w 614"/>
              <a:gd name="T11" fmla="*/ 43 h 209"/>
              <a:gd name="T12" fmla="*/ 614 w 614"/>
              <a:gd name="T13" fmla="*/ 45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4" h="209">
                <a:moveTo>
                  <a:pt x="614" y="45"/>
                </a:moveTo>
                <a:cubicBezTo>
                  <a:pt x="0" y="209"/>
                  <a:pt x="0" y="209"/>
                  <a:pt x="0" y="209"/>
                </a:cubicBezTo>
                <a:cubicBezTo>
                  <a:pt x="1" y="174"/>
                  <a:pt x="20" y="141"/>
                  <a:pt x="51" y="123"/>
                </a:cubicBezTo>
                <a:cubicBezTo>
                  <a:pt x="265" y="0"/>
                  <a:pt x="265" y="0"/>
                  <a:pt x="265" y="0"/>
                </a:cubicBezTo>
                <a:cubicBezTo>
                  <a:pt x="556" y="0"/>
                  <a:pt x="556" y="0"/>
                  <a:pt x="556" y="0"/>
                </a:cubicBezTo>
                <a:cubicBezTo>
                  <a:pt x="586" y="0"/>
                  <a:pt x="607" y="20"/>
                  <a:pt x="613" y="43"/>
                </a:cubicBezTo>
                <a:lnTo>
                  <a:pt x="614" y="45"/>
                </a:lnTo>
                <a:close/>
              </a:path>
            </a:pathLst>
          </a:custGeom>
          <a:gradFill>
            <a:gsLst>
              <a:gs pos="0">
                <a:schemeClr val="tx1"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108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en-US"/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1846499" y="3626963"/>
            <a:ext cx="9521892" cy="0"/>
          </a:xfrm>
          <a:prstGeom prst="line">
            <a:avLst/>
          </a:prstGeom>
          <a:ln w="12700">
            <a:gradFill>
              <a:gsLst>
                <a:gs pos="0">
                  <a:schemeClr val="tx2">
                    <a:alpha val="0"/>
                  </a:schemeClr>
                </a:gs>
                <a:gs pos="100000">
                  <a:schemeClr val="tx2">
                    <a:alpha val="30000"/>
                  </a:schemeClr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/>
          <p:cNvSpPr/>
          <p:nvPr userDrawn="1"/>
        </p:nvSpPr>
        <p:spPr>
          <a:xfrm rot="5400000">
            <a:off x="11384309" y="3574943"/>
            <a:ext cx="120689" cy="104042"/>
          </a:xfrm>
          <a:prstGeom prst="triangle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808050" y="1124384"/>
            <a:ext cx="8688625" cy="1772070"/>
          </a:xfrm>
        </p:spPr>
        <p:txBody>
          <a:bodyPr lIns="0" tIns="0" rIns="0" bIns="0" anchor="b">
            <a:normAutofit/>
          </a:bodyPr>
          <a:lstStyle>
            <a:lvl1pPr algn="l">
              <a:defRPr sz="4000" i="1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808050" y="4313978"/>
            <a:ext cx="8688625" cy="1347518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700"/>
              </a:lnSpc>
              <a:spcBef>
                <a:spcPts val="0"/>
              </a:spcBef>
              <a:buNone/>
              <a:defRPr lang="en-US" sz="1200" i="1" kern="1200" spc="0" baseline="0" dirty="0">
                <a:solidFill>
                  <a:schemeClr val="tx2">
                    <a:alpha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Footer Placeholder 3"/>
          <p:cNvSpPr>
            <a:spLocks noGrp="1"/>
          </p:cNvSpPr>
          <p:nvPr userDrawn="1">
            <p:ph type="ftr" sz="quarter" idx="11"/>
          </p:nvPr>
        </p:nvSpPr>
        <p:spPr>
          <a:xfrm>
            <a:off x="1200000" y="5981484"/>
            <a:ext cx="3736623" cy="491068"/>
          </a:xfrm>
        </p:spPr>
        <p:txBody>
          <a:bodyPr/>
          <a:lstStyle>
            <a:lvl1pPr algn="l">
              <a:defRPr lang="en-US" sz="900" b="0" kern="1200" spc="0" baseline="0" dirty="0" smtClean="0">
                <a:solidFill>
                  <a:schemeClr val="tx2">
                    <a:alpha val="3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Converting your business from Good to Great.</a:t>
            </a:r>
          </a:p>
        </p:txBody>
      </p:sp>
      <p:grpSp>
        <p:nvGrpSpPr>
          <p:cNvPr id="31" name="그룹 25"/>
          <p:cNvGrpSpPr/>
          <p:nvPr userDrawn="1"/>
        </p:nvGrpSpPr>
        <p:grpSpPr>
          <a:xfrm>
            <a:off x="9405937" y="5924509"/>
            <a:ext cx="1585913" cy="605019"/>
            <a:chOff x="7099300" y="5270500"/>
            <a:chExt cx="1462086" cy="557781"/>
          </a:xfrm>
          <a:solidFill>
            <a:schemeClr val="tx2"/>
          </a:solidFill>
        </p:grpSpPr>
        <p:sp>
          <p:nvSpPr>
            <p:cNvPr id="32" name="Freeform 5"/>
            <p:cNvSpPr>
              <a:spLocks noEditPoints="1"/>
            </p:cNvSpPr>
            <p:nvPr userDrawn="1"/>
          </p:nvSpPr>
          <p:spPr bwMode="auto">
            <a:xfrm>
              <a:off x="7099300" y="5270500"/>
              <a:ext cx="1457325" cy="328613"/>
            </a:xfrm>
            <a:custGeom>
              <a:avLst/>
              <a:gdLst>
                <a:gd name="T0" fmla="*/ 49 w 386"/>
                <a:gd name="T1" fmla="*/ 21 h 86"/>
                <a:gd name="T2" fmla="*/ 69 w 386"/>
                <a:gd name="T3" fmla="*/ 86 h 86"/>
                <a:gd name="T4" fmla="*/ 89 w 386"/>
                <a:gd name="T5" fmla="*/ 21 h 86"/>
                <a:gd name="T6" fmla="*/ 76 w 386"/>
                <a:gd name="T7" fmla="*/ 66 h 86"/>
                <a:gd name="T8" fmla="*/ 64 w 386"/>
                <a:gd name="T9" fmla="*/ 72 h 86"/>
                <a:gd name="T10" fmla="*/ 64 w 386"/>
                <a:gd name="T11" fmla="*/ 14 h 86"/>
                <a:gd name="T12" fmla="*/ 76 w 386"/>
                <a:gd name="T13" fmla="*/ 20 h 86"/>
                <a:gd name="T14" fmla="*/ 122 w 386"/>
                <a:gd name="T15" fmla="*/ 72 h 86"/>
                <a:gd name="T16" fmla="*/ 110 w 386"/>
                <a:gd name="T17" fmla="*/ 66 h 86"/>
                <a:gd name="T18" fmla="*/ 97 w 386"/>
                <a:gd name="T19" fmla="*/ 65 h 86"/>
                <a:gd name="T20" fmla="*/ 131 w 386"/>
                <a:gd name="T21" fmla="*/ 81 h 86"/>
                <a:gd name="T22" fmla="*/ 124 w 386"/>
                <a:gd name="T23" fmla="*/ 1 h 86"/>
                <a:gd name="T24" fmla="*/ 14 w 386"/>
                <a:gd name="T25" fmla="*/ 1 h 86"/>
                <a:gd name="T26" fmla="*/ 17 w 386"/>
                <a:gd name="T27" fmla="*/ 85 h 86"/>
                <a:gd name="T28" fmla="*/ 47 w 386"/>
                <a:gd name="T29" fmla="*/ 1 h 86"/>
                <a:gd name="T30" fmla="*/ 272 w 386"/>
                <a:gd name="T31" fmla="*/ 0 h 86"/>
                <a:gd name="T32" fmla="*/ 252 w 386"/>
                <a:gd name="T33" fmla="*/ 65 h 86"/>
                <a:gd name="T34" fmla="*/ 287 w 386"/>
                <a:gd name="T35" fmla="*/ 80 h 86"/>
                <a:gd name="T36" fmla="*/ 287 w 386"/>
                <a:gd name="T37" fmla="*/ 5 h 86"/>
                <a:gd name="T38" fmla="*/ 277 w 386"/>
                <a:gd name="T39" fmla="*/ 72 h 86"/>
                <a:gd name="T40" fmla="*/ 265 w 386"/>
                <a:gd name="T41" fmla="*/ 66 h 86"/>
                <a:gd name="T42" fmla="*/ 272 w 386"/>
                <a:gd name="T43" fmla="*/ 12 h 86"/>
                <a:gd name="T44" fmla="*/ 279 w 386"/>
                <a:gd name="T45" fmla="*/ 66 h 86"/>
                <a:gd name="T46" fmla="*/ 299 w 386"/>
                <a:gd name="T47" fmla="*/ 21 h 86"/>
                <a:gd name="T48" fmla="*/ 319 w 386"/>
                <a:gd name="T49" fmla="*/ 86 h 86"/>
                <a:gd name="T50" fmla="*/ 339 w 386"/>
                <a:gd name="T51" fmla="*/ 38 h 86"/>
                <a:gd name="T52" fmla="*/ 326 w 386"/>
                <a:gd name="T53" fmla="*/ 50 h 86"/>
                <a:gd name="T54" fmla="*/ 319 w 386"/>
                <a:gd name="T55" fmla="*/ 74 h 86"/>
                <a:gd name="T56" fmla="*/ 313 w 386"/>
                <a:gd name="T57" fmla="*/ 20 h 86"/>
                <a:gd name="T58" fmla="*/ 324 w 386"/>
                <a:gd name="T59" fmla="*/ 14 h 86"/>
                <a:gd name="T60" fmla="*/ 339 w 386"/>
                <a:gd name="T61" fmla="*/ 29 h 86"/>
                <a:gd name="T62" fmla="*/ 319 w 386"/>
                <a:gd name="T63" fmla="*/ 0 h 86"/>
                <a:gd name="T64" fmla="*/ 351 w 386"/>
                <a:gd name="T65" fmla="*/ 5 h 86"/>
                <a:gd name="T66" fmla="*/ 351 w 386"/>
                <a:gd name="T67" fmla="*/ 80 h 86"/>
                <a:gd name="T68" fmla="*/ 386 w 386"/>
                <a:gd name="T69" fmla="*/ 65 h 86"/>
                <a:gd name="T70" fmla="*/ 373 w 386"/>
                <a:gd name="T71" fmla="*/ 66 h 86"/>
                <a:gd name="T72" fmla="*/ 361 w 386"/>
                <a:gd name="T73" fmla="*/ 72 h 86"/>
                <a:gd name="T74" fmla="*/ 361 w 386"/>
                <a:gd name="T75" fmla="*/ 14 h 86"/>
                <a:gd name="T76" fmla="*/ 373 w 386"/>
                <a:gd name="T77" fmla="*/ 20 h 86"/>
                <a:gd name="T78" fmla="*/ 185 w 386"/>
                <a:gd name="T79" fmla="*/ 62 h 86"/>
                <a:gd name="T80" fmla="*/ 185 w 386"/>
                <a:gd name="T81" fmla="*/ 27 h 86"/>
                <a:gd name="T82" fmla="*/ 165 w 386"/>
                <a:gd name="T83" fmla="*/ 1 h 86"/>
                <a:gd name="T84" fmla="*/ 159 w 386"/>
                <a:gd name="T85" fmla="*/ 85 h 86"/>
                <a:gd name="T86" fmla="*/ 170 w 386"/>
                <a:gd name="T87" fmla="*/ 53 h 86"/>
                <a:gd name="T88" fmla="*/ 172 w 386"/>
                <a:gd name="T89" fmla="*/ 79 h 86"/>
                <a:gd name="T90" fmla="*/ 173 w 386"/>
                <a:gd name="T91" fmla="*/ 85 h 86"/>
                <a:gd name="T92" fmla="*/ 185 w 386"/>
                <a:gd name="T93" fmla="*/ 75 h 86"/>
                <a:gd name="T94" fmla="*/ 164 w 386"/>
                <a:gd name="T95" fmla="*/ 39 h 86"/>
                <a:gd name="T96" fmla="*/ 165 w 386"/>
                <a:gd name="T97" fmla="*/ 13 h 86"/>
                <a:gd name="T98" fmla="*/ 172 w 386"/>
                <a:gd name="T99" fmla="*/ 30 h 86"/>
                <a:gd name="T100" fmla="*/ 212 w 386"/>
                <a:gd name="T101" fmla="*/ 85 h 86"/>
                <a:gd name="T102" fmla="*/ 225 w 386"/>
                <a:gd name="T103" fmla="*/ 7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6" h="86">
                  <a:moveTo>
                    <a:pt x="69" y="0"/>
                  </a:moveTo>
                  <a:cubicBezTo>
                    <a:pt x="63" y="0"/>
                    <a:pt x="58" y="2"/>
                    <a:pt x="54" y="5"/>
                  </a:cubicBezTo>
                  <a:cubicBezTo>
                    <a:pt x="51" y="9"/>
                    <a:pt x="49" y="14"/>
                    <a:pt x="49" y="2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49" y="72"/>
                    <a:pt x="51" y="77"/>
                    <a:pt x="54" y="80"/>
                  </a:cubicBezTo>
                  <a:cubicBezTo>
                    <a:pt x="58" y="84"/>
                    <a:pt x="63" y="86"/>
                    <a:pt x="69" y="86"/>
                  </a:cubicBezTo>
                  <a:cubicBezTo>
                    <a:pt x="76" y="86"/>
                    <a:pt x="81" y="84"/>
                    <a:pt x="84" y="80"/>
                  </a:cubicBezTo>
                  <a:cubicBezTo>
                    <a:pt x="87" y="77"/>
                    <a:pt x="89" y="72"/>
                    <a:pt x="89" y="65"/>
                  </a:cubicBezTo>
                  <a:cubicBezTo>
                    <a:pt x="89" y="21"/>
                    <a:pt x="89" y="21"/>
                    <a:pt x="89" y="21"/>
                  </a:cubicBezTo>
                  <a:cubicBezTo>
                    <a:pt x="89" y="14"/>
                    <a:pt x="87" y="9"/>
                    <a:pt x="84" y="5"/>
                  </a:cubicBezTo>
                  <a:cubicBezTo>
                    <a:pt x="81" y="2"/>
                    <a:pt x="76" y="0"/>
                    <a:pt x="69" y="0"/>
                  </a:cubicBezTo>
                  <a:close/>
                  <a:moveTo>
                    <a:pt x="76" y="66"/>
                  </a:moveTo>
                  <a:cubicBezTo>
                    <a:pt x="76" y="69"/>
                    <a:pt x="75" y="71"/>
                    <a:pt x="74" y="72"/>
                  </a:cubicBezTo>
                  <a:cubicBezTo>
                    <a:pt x="73" y="73"/>
                    <a:pt x="71" y="74"/>
                    <a:pt x="69" y="74"/>
                  </a:cubicBezTo>
                  <a:cubicBezTo>
                    <a:pt x="67" y="74"/>
                    <a:pt x="65" y="73"/>
                    <a:pt x="64" y="72"/>
                  </a:cubicBezTo>
                  <a:cubicBezTo>
                    <a:pt x="63" y="71"/>
                    <a:pt x="62" y="69"/>
                    <a:pt x="62" y="66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17"/>
                    <a:pt x="63" y="15"/>
                    <a:pt x="64" y="14"/>
                  </a:cubicBezTo>
                  <a:cubicBezTo>
                    <a:pt x="65" y="13"/>
                    <a:pt x="67" y="12"/>
                    <a:pt x="69" y="12"/>
                  </a:cubicBezTo>
                  <a:cubicBezTo>
                    <a:pt x="71" y="12"/>
                    <a:pt x="73" y="13"/>
                    <a:pt x="74" y="14"/>
                  </a:cubicBezTo>
                  <a:cubicBezTo>
                    <a:pt x="75" y="15"/>
                    <a:pt x="76" y="17"/>
                    <a:pt x="76" y="20"/>
                  </a:cubicBezTo>
                  <a:lnTo>
                    <a:pt x="76" y="66"/>
                  </a:lnTo>
                  <a:close/>
                  <a:moveTo>
                    <a:pt x="124" y="66"/>
                  </a:moveTo>
                  <a:cubicBezTo>
                    <a:pt x="124" y="69"/>
                    <a:pt x="123" y="71"/>
                    <a:pt x="122" y="72"/>
                  </a:cubicBezTo>
                  <a:cubicBezTo>
                    <a:pt x="121" y="73"/>
                    <a:pt x="119" y="74"/>
                    <a:pt x="117" y="74"/>
                  </a:cubicBezTo>
                  <a:cubicBezTo>
                    <a:pt x="115" y="74"/>
                    <a:pt x="113" y="73"/>
                    <a:pt x="112" y="72"/>
                  </a:cubicBezTo>
                  <a:cubicBezTo>
                    <a:pt x="111" y="71"/>
                    <a:pt x="110" y="69"/>
                    <a:pt x="110" y="66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97" y="1"/>
                    <a:pt x="97" y="1"/>
                    <a:pt x="97" y="1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72"/>
                    <a:pt x="99" y="77"/>
                    <a:pt x="102" y="81"/>
                  </a:cubicBezTo>
                  <a:cubicBezTo>
                    <a:pt x="105" y="84"/>
                    <a:pt x="110" y="86"/>
                    <a:pt x="117" y="86"/>
                  </a:cubicBezTo>
                  <a:cubicBezTo>
                    <a:pt x="123" y="86"/>
                    <a:pt x="128" y="84"/>
                    <a:pt x="131" y="81"/>
                  </a:cubicBezTo>
                  <a:cubicBezTo>
                    <a:pt x="135" y="77"/>
                    <a:pt x="136" y="72"/>
                    <a:pt x="136" y="65"/>
                  </a:cubicBezTo>
                  <a:cubicBezTo>
                    <a:pt x="136" y="1"/>
                    <a:pt x="136" y="1"/>
                    <a:pt x="136" y="1"/>
                  </a:cubicBezTo>
                  <a:cubicBezTo>
                    <a:pt x="124" y="1"/>
                    <a:pt x="124" y="1"/>
                    <a:pt x="124" y="1"/>
                  </a:cubicBezTo>
                  <a:lnTo>
                    <a:pt x="124" y="66"/>
                  </a:lnTo>
                  <a:close/>
                  <a:moveTo>
                    <a:pt x="24" y="39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30" y="85"/>
                    <a:pt x="30" y="85"/>
                    <a:pt x="30" y="85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34" y="1"/>
                    <a:pt x="34" y="1"/>
                    <a:pt x="34" y="1"/>
                  </a:cubicBezTo>
                  <a:lnTo>
                    <a:pt x="24" y="39"/>
                  </a:lnTo>
                  <a:close/>
                  <a:moveTo>
                    <a:pt x="272" y="0"/>
                  </a:moveTo>
                  <a:cubicBezTo>
                    <a:pt x="265" y="0"/>
                    <a:pt x="260" y="2"/>
                    <a:pt x="257" y="5"/>
                  </a:cubicBezTo>
                  <a:cubicBezTo>
                    <a:pt x="254" y="9"/>
                    <a:pt x="252" y="14"/>
                    <a:pt x="252" y="21"/>
                  </a:cubicBezTo>
                  <a:cubicBezTo>
                    <a:pt x="252" y="65"/>
                    <a:pt x="252" y="65"/>
                    <a:pt x="252" y="65"/>
                  </a:cubicBezTo>
                  <a:cubicBezTo>
                    <a:pt x="252" y="72"/>
                    <a:pt x="254" y="77"/>
                    <a:pt x="257" y="80"/>
                  </a:cubicBezTo>
                  <a:cubicBezTo>
                    <a:pt x="260" y="84"/>
                    <a:pt x="265" y="86"/>
                    <a:pt x="272" y="86"/>
                  </a:cubicBezTo>
                  <a:cubicBezTo>
                    <a:pt x="278" y="86"/>
                    <a:pt x="283" y="84"/>
                    <a:pt x="287" y="80"/>
                  </a:cubicBezTo>
                  <a:cubicBezTo>
                    <a:pt x="290" y="77"/>
                    <a:pt x="292" y="72"/>
                    <a:pt x="292" y="65"/>
                  </a:cubicBezTo>
                  <a:cubicBezTo>
                    <a:pt x="292" y="21"/>
                    <a:pt x="292" y="21"/>
                    <a:pt x="292" y="21"/>
                  </a:cubicBezTo>
                  <a:cubicBezTo>
                    <a:pt x="292" y="14"/>
                    <a:pt x="290" y="9"/>
                    <a:pt x="287" y="5"/>
                  </a:cubicBezTo>
                  <a:cubicBezTo>
                    <a:pt x="283" y="2"/>
                    <a:pt x="278" y="0"/>
                    <a:pt x="272" y="0"/>
                  </a:cubicBezTo>
                  <a:close/>
                  <a:moveTo>
                    <a:pt x="279" y="66"/>
                  </a:moveTo>
                  <a:cubicBezTo>
                    <a:pt x="279" y="69"/>
                    <a:pt x="278" y="71"/>
                    <a:pt x="277" y="72"/>
                  </a:cubicBezTo>
                  <a:cubicBezTo>
                    <a:pt x="276" y="73"/>
                    <a:pt x="274" y="74"/>
                    <a:pt x="272" y="74"/>
                  </a:cubicBezTo>
                  <a:cubicBezTo>
                    <a:pt x="270" y="74"/>
                    <a:pt x="268" y="73"/>
                    <a:pt x="267" y="72"/>
                  </a:cubicBezTo>
                  <a:cubicBezTo>
                    <a:pt x="266" y="71"/>
                    <a:pt x="265" y="69"/>
                    <a:pt x="265" y="66"/>
                  </a:cubicBezTo>
                  <a:cubicBezTo>
                    <a:pt x="265" y="20"/>
                    <a:pt x="265" y="20"/>
                    <a:pt x="265" y="20"/>
                  </a:cubicBezTo>
                  <a:cubicBezTo>
                    <a:pt x="265" y="17"/>
                    <a:pt x="266" y="15"/>
                    <a:pt x="267" y="14"/>
                  </a:cubicBezTo>
                  <a:cubicBezTo>
                    <a:pt x="268" y="13"/>
                    <a:pt x="270" y="12"/>
                    <a:pt x="272" y="12"/>
                  </a:cubicBezTo>
                  <a:cubicBezTo>
                    <a:pt x="274" y="12"/>
                    <a:pt x="276" y="13"/>
                    <a:pt x="277" y="14"/>
                  </a:cubicBezTo>
                  <a:cubicBezTo>
                    <a:pt x="278" y="15"/>
                    <a:pt x="279" y="17"/>
                    <a:pt x="279" y="20"/>
                  </a:cubicBezTo>
                  <a:lnTo>
                    <a:pt x="279" y="66"/>
                  </a:lnTo>
                  <a:close/>
                  <a:moveTo>
                    <a:pt x="319" y="0"/>
                  </a:moveTo>
                  <a:cubicBezTo>
                    <a:pt x="313" y="0"/>
                    <a:pt x="308" y="2"/>
                    <a:pt x="304" y="5"/>
                  </a:cubicBezTo>
                  <a:cubicBezTo>
                    <a:pt x="301" y="9"/>
                    <a:pt x="299" y="14"/>
                    <a:pt x="299" y="21"/>
                  </a:cubicBezTo>
                  <a:cubicBezTo>
                    <a:pt x="299" y="65"/>
                    <a:pt x="299" y="65"/>
                    <a:pt x="299" y="65"/>
                  </a:cubicBezTo>
                  <a:cubicBezTo>
                    <a:pt x="299" y="72"/>
                    <a:pt x="301" y="77"/>
                    <a:pt x="304" y="80"/>
                  </a:cubicBezTo>
                  <a:cubicBezTo>
                    <a:pt x="308" y="84"/>
                    <a:pt x="313" y="86"/>
                    <a:pt x="319" y="86"/>
                  </a:cubicBezTo>
                  <a:cubicBezTo>
                    <a:pt x="325" y="86"/>
                    <a:pt x="330" y="84"/>
                    <a:pt x="334" y="80"/>
                  </a:cubicBezTo>
                  <a:cubicBezTo>
                    <a:pt x="337" y="77"/>
                    <a:pt x="339" y="72"/>
                    <a:pt x="339" y="65"/>
                  </a:cubicBezTo>
                  <a:cubicBezTo>
                    <a:pt x="339" y="38"/>
                    <a:pt x="339" y="38"/>
                    <a:pt x="339" y="38"/>
                  </a:cubicBezTo>
                  <a:cubicBezTo>
                    <a:pt x="320" y="38"/>
                    <a:pt x="320" y="38"/>
                    <a:pt x="320" y="38"/>
                  </a:cubicBezTo>
                  <a:cubicBezTo>
                    <a:pt x="320" y="50"/>
                    <a:pt x="320" y="50"/>
                    <a:pt x="320" y="50"/>
                  </a:cubicBezTo>
                  <a:cubicBezTo>
                    <a:pt x="326" y="50"/>
                    <a:pt x="326" y="50"/>
                    <a:pt x="326" y="50"/>
                  </a:cubicBezTo>
                  <a:cubicBezTo>
                    <a:pt x="326" y="66"/>
                    <a:pt x="326" y="66"/>
                    <a:pt x="326" y="66"/>
                  </a:cubicBezTo>
                  <a:cubicBezTo>
                    <a:pt x="326" y="69"/>
                    <a:pt x="326" y="71"/>
                    <a:pt x="324" y="72"/>
                  </a:cubicBezTo>
                  <a:cubicBezTo>
                    <a:pt x="323" y="73"/>
                    <a:pt x="321" y="74"/>
                    <a:pt x="319" y="74"/>
                  </a:cubicBezTo>
                  <a:cubicBezTo>
                    <a:pt x="317" y="74"/>
                    <a:pt x="316" y="73"/>
                    <a:pt x="314" y="72"/>
                  </a:cubicBezTo>
                  <a:cubicBezTo>
                    <a:pt x="313" y="71"/>
                    <a:pt x="313" y="69"/>
                    <a:pt x="313" y="66"/>
                  </a:cubicBezTo>
                  <a:cubicBezTo>
                    <a:pt x="313" y="20"/>
                    <a:pt x="313" y="20"/>
                    <a:pt x="313" y="20"/>
                  </a:cubicBezTo>
                  <a:cubicBezTo>
                    <a:pt x="313" y="17"/>
                    <a:pt x="313" y="15"/>
                    <a:pt x="314" y="14"/>
                  </a:cubicBezTo>
                  <a:cubicBezTo>
                    <a:pt x="316" y="13"/>
                    <a:pt x="317" y="12"/>
                    <a:pt x="319" y="12"/>
                  </a:cubicBezTo>
                  <a:cubicBezTo>
                    <a:pt x="321" y="12"/>
                    <a:pt x="323" y="13"/>
                    <a:pt x="324" y="14"/>
                  </a:cubicBezTo>
                  <a:cubicBezTo>
                    <a:pt x="326" y="15"/>
                    <a:pt x="326" y="17"/>
                    <a:pt x="326" y="20"/>
                  </a:cubicBezTo>
                  <a:cubicBezTo>
                    <a:pt x="326" y="29"/>
                    <a:pt x="326" y="29"/>
                    <a:pt x="326" y="29"/>
                  </a:cubicBezTo>
                  <a:cubicBezTo>
                    <a:pt x="339" y="29"/>
                    <a:pt x="339" y="29"/>
                    <a:pt x="339" y="29"/>
                  </a:cubicBezTo>
                  <a:cubicBezTo>
                    <a:pt x="339" y="21"/>
                    <a:pt x="339" y="21"/>
                    <a:pt x="339" y="21"/>
                  </a:cubicBezTo>
                  <a:cubicBezTo>
                    <a:pt x="339" y="14"/>
                    <a:pt x="337" y="9"/>
                    <a:pt x="334" y="5"/>
                  </a:cubicBezTo>
                  <a:cubicBezTo>
                    <a:pt x="330" y="2"/>
                    <a:pt x="325" y="0"/>
                    <a:pt x="319" y="0"/>
                  </a:cubicBezTo>
                  <a:close/>
                  <a:moveTo>
                    <a:pt x="381" y="5"/>
                  </a:moveTo>
                  <a:cubicBezTo>
                    <a:pt x="378" y="2"/>
                    <a:pt x="373" y="0"/>
                    <a:pt x="366" y="0"/>
                  </a:cubicBezTo>
                  <a:cubicBezTo>
                    <a:pt x="360" y="0"/>
                    <a:pt x="355" y="2"/>
                    <a:pt x="351" y="5"/>
                  </a:cubicBezTo>
                  <a:cubicBezTo>
                    <a:pt x="348" y="9"/>
                    <a:pt x="346" y="14"/>
                    <a:pt x="346" y="21"/>
                  </a:cubicBezTo>
                  <a:cubicBezTo>
                    <a:pt x="346" y="65"/>
                    <a:pt x="346" y="65"/>
                    <a:pt x="346" y="65"/>
                  </a:cubicBezTo>
                  <a:cubicBezTo>
                    <a:pt x="346" y="72"/>
                    <a:pt x="348" y="77"/>
                    <a:pt x="351" y="80"/>
                  </a:cubicBezTo>
                  <a:cubicBezTo>
                    <a:pt x="355" y="84"/>
                    <a:pt x="360" y="86"/>
                    <a:pt x="366" y="86"/>
                  </a:cubicBezTo>
                  <a:cubicBezTo>
                    <a:pt x="373" y="86"/>
                    <a:pt x="378" y="84"/>
                    <a:pt x="381" y="80"/>
                  </a:cubicBezTo>
                  <a:cubicBezTo>
                    <a:pt x="384" y="77"/>
                    <a:pt x="386" y="72"/>
                    <a:pt x="386" y="65"/>
                  </a:cubicBezTo>
                  <a:cubicBezTo>
                    <a:pt x="386" y="21"/>
                    <a:pt x="386" y="21"/>
                    <a:pt x="386" y="21"/>
                  </a:cubicBezTo>
                  <a:cubicBezTo>
                    <a:pt x="386" y="14"/>
                    <a:pt x="384" y="9"/>
                    <a:pt x="381" y="5"/>
                  </a:cubicBezTo>
                  <a:close/>
                  <a:moveTo>
                    <a:pt x="373" y="66"/>
                  </a:moveTo>
                  <a:cubicBezTo>
                    <a:pt x="373" y="69"/>
                    <a:pt x="372" y="71"/>
                    <a:pt x="371" y="72"/>
                  </a:cubicBezTo>
                  <a:cubicBezTo>
                    <a:pt x="370" y="73"/>
                    <a:pt x="368" y="74"/>
                    <a:pt x="366" y="74"/>
                  </a:cubicBezTo>
                  <a:cubicBezTo>
                    <a:pt x="364" y="74"/>
                    <a:pt x="362" y="73"/>
                    <a:pt x="361" y="72"/>
                  </a:cubicBezTo>
                  <a:cubicBezTo>
                    <a:pt x="360" y="71"/>
                    <a:pt x="359" y="69"/>
                    <a:pt x="359" y="66"/>
                  </a:cubicBezTo>
                  <a:cubicBezTo>
                    <a:pt x="359" y="20"/>
                    <a:pt x="359" y="20"/>
                    <a:pt x="359" y="20"/>
                  </a:cubicBezTo>
                  <a:cubicBezTo>
                    <a:pt x="359" y="17"/>
                    <a:pt x="360" y="15"/>
                    <a:pt x="361" y="14"/>
                  </a:cubicBezTo>
                  <a:cubicBezTo>
                    <a:pt x="362" y="13"/>
                    <a:pt x="364" y="12"/>
                    <a:pt x="366" y="12"/>
                  </a:cubicBezTo>
                  <a:cubicBezTo>
                    <a:pt x="368" y="12"/>
                    <a:pt x="370" y="13"/>
                    <a:pt x="371" y="14"/>
                  </a:cubicBezTo>
                  <a:cubicBezTo>
                    <a:pt x="372" y="15"/>
                    <a:pt x="373" y="17"/>
                    <a:pt x="373" y="20"/>
                  </a:cubicBezTo>
                  <a:lnTo>
                    <a:pt x="373" y="66"/>
                  </a:lnTo>
                  <a:close/>
                  <a:moveTo>
                    <a:pt x="185" y="75"/>
                  </a:moveTo>
                  <a:cubicBezTo>
                    <a:pt x="185" y="62"/>
                    <a:pt x="185" y="62"/>
                    <a:pt x="185" y="62"/>
                  </a:cubicBezTo>
                  <a:cubicBezTo>
                    <a:pt x="185" y="57"/>
                    <a:pt x="184" y="54"/>
                    <a:pt x="183" y="51"/>
                  </a:cubicBezTo>
                  <a:cubicBezTo>
                    <a:pt x="182" y="47"/>
                    <a:pt x="180" y="45"/>
                    <a:pt x="176" y="44"/>
                  </a:cubicBezTo>
                  <a:cubicBezTo>
                    <a:pt x="182" y="41"/>
                    <a:pt x="185" y="35"/>
                    <a:pt x="185" y="27"/>
                  </a:cubicBezTo>
                  <a:cubicBezTo>
                    <a:pt x="185" y="20"/>
                    <a:pt x="185" y="20"/>
                    <a:pt x="185" y="20"/>
                  </a:cubicBezTo>
                  <a:cubicBezTo>
                    <a:pt x="185" y="14"/>
                    <a:pt x="183" y="9"/>
                    <a:pt x="180" y="6"/>
                  </a:cubicBezTo>
                  <a:cubicBezTo>
                    <a:pt x="177" y="3"/>
                    <a:pt x="172" y="1"/>
                    <a:pt x="165" y="1"/>
                  </a:cubicBezTo>
                  <a:cubicBezTo>
                    <a:pt x="145" y="1"/>
                    <a:pt x="145" y="1"/>
                    <a:pt x="145" y="1"/>
                  </a:cubicBezTo>
                  <a:cubicBezTo>
                    <a:pt x="145" y="85"/>
                    <a:pt x="145" y="85"/>
                    <a:pt x="145" y="85"/>
                  </a:cubicBezTo>
                  <a:cubicBezTo>
                    <a:pt x="159" y="85"/>
                    <a:pt x="159" y="85"/>
                    <a:pt x="159" y="85"/>
                  </a:cubicBezTo>
                  <a:cubicBezTo>
                    <a:pt x="159" y="51"/>
                    <a:pt x="159" y="51"/>
                    <a:pt x="159" y="51"/>
                  </a:cubicBezTo>
                  <a:cubicBezTo>
                    <a:pt x="163" y="51"/>
                    <a:pt x="163" y="51"/>
                    <a:pt x="163" y="51"/>
                  </a:cubicBezTo>
                  <a:cubicBezTo>
                    <a:pt x="166" y="51"/>
                    <a:pt x="168" y="52"/>
                    <a:pt x="170" y="53"/>
                  </a:cubicBezTo>
                  <a:cubicBezTo>
                    <a:pt x="171" y="55"/>
                    <a:pt x="172" y="57"/>
                    <a:pt x="172" y="61"/>
                  </a:cubicBezTo>
                  <a:cubicBezTo>
                    <a:pt x="172" y="75"/>
                    <a:pt x="172" y="75"/>
                    <a:pt x="172" y="75"/>
                  </a:cubicBezTo>
                  <a:cubicBezTo>
                    <a:pt x="172" y="76"/>
                    <a:pt x="172" y="78"/>
                    <a:pt x="172" y="79"/>
                  </a:cubicBezTo>
                  <a:cubicBezTo>
                    <a:pt x="172" y="80"/>
                    <a:pt x="172" y="81"/>
                    <a:pt x="172" y="82"/>
                  </a:cubicBezTo>
                  <a:cubicBezTo>
                    <a:pt x="172" y="82"/>
                    <a:pt x="172" y="83"/>
                    <a:pt x="173" y="83"/>
                  </a:cubicBezTo>
                  <a:cubicBezTo>
                    <a:pt x="173" y="84"/>
                    <a:pt x="173" y="84"/>
                    <a:pt x="173" y="85"/>
                  </a:cubicBezTo>
                  <a:cubicBezTo>
                    <a:pt x="186" y="85"/>
                    <a:pt x="186" y="85"/>
                    <a:pt x="186" y="85"/>
                  </a:cubicBezTo>
                  <a:cubicBezTo>
                    <a:pt x="186" y="83"/>
                    <a:pt x="185" y="82"/>
                    <a:pt x="185" y="80"/>
                  </a:cubicBezTo>
                  <a:cubicBezTo>
                    <a:pt x="185" y="79"/>
                    <a:pt x="185" y="77"/>
                    <a:pt x="185" y="75"/>
                  </a:cubicBezTo>
                  <a:close/>
                  <a:moveTo>
                    <a:pt x="172" y="30"/>
                  </a:moveTo>
                  <a:cubicBezTo>
                    <a:pt x="172" y="33"/>
                    <a:pt x="171" y="36"/>
                    <a:pt x="170" y="37"/>
                  </a:cubicBezTo>
                  <a:cubicBezTo>
                    <a:pt x="168" y="38"/>
                    <a:pt x="166" y="39"/>
                    <a:pt x="164" y="39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65" y="13"/>
                    <a:pt x="165" y="13"/>
                    <a:pt x="165" y="13"/>
                  </a:cubicBezTo>
                  <a:cubicBezTo>
                    <a:pt x="167" y="13"/>
                    <a:pt x="169" y="14"/>
                    <a:pt x="170" y="15"/>
                  </a:cubicBezTo>
                  <a:cubicBezTo>
                    <a:pt x="171" y="16"/>
                    <a:pt x="172" y="19"/>
                    <a:pt x="172" y="22"/>
                  </a:cubicBezTo>
                  <a:lnTo>
                    <a:pt x="172" y="30"/>
                  </a:lnTo>
                  <a:close/>
                  <a:moveTo>
                    <a:pt x="225" y="1"/>
                  </a:moveTo>
                  <a:cubicBezTo>
                    <a:pt x="212" y="1"/>
                    <a:pt x="212" y="1"/>
                    <a:pt x="212" y="1"/>
                  </a:cubicBezTo>
                  <a:cubicBezTo>
                    <a:pt x="212" y="85"/>
                    <a:pt x="212" y="85"/>
                    <a:pt x="212" y="85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47" y="73"/>
                    <a:pt x="247" y="73"/>
                    <a:pt x="247" y="73"/>
                  </a:cubicBezTo>
                  <a:cubicBezTo>
                    <a:pt x="225" y="73"/>
                    <a:pt x="225" y="73"/>
                    <a:pt x="225" y="73"/>
                  </a:cubicBezTo>
                  <a:lnTo>
                    <a:pt x="225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33" name="Freeform 6"/>
            <p:cNvSpPr>
              <a:spLocks noEditPoints="1"/>
            </p:cNvSpPr>
            <p:nvPr userDrawn="1"/>
          </p:nvSpPr>
          <p:spPr bwMode="auto">
            <a:xfrm>
              <a:off x="7119690" y="5691050"/>
              <a:ext cx="1441696" cy="137231"/>
            </a:xfrm>
            <a:custGeom>
              <a:avLst/>
              <a:gdLst>
                <a:gd name="T0" fmla="*/ 132 w 393"/>
                <a:gd name="T1" fmla="*/ 28 h 37"/>
                <a:gd name="T2" fmla="*/ 127 w 393"/>
                <a:gd name="T3" fmla="*/ 26 h 37"/>
                <a:gd name="T4" fmla="*/ 133 w 393"/>
                <a:gd name="T5" fmla="*/ 18 h 37"/>
                <a:gd name="T6" fmla="*/ 186 w 393"/>
                <a:gd name="T7" fmla="*/ 8 h 37"/>
                <a:gd name="T8" fmla="*/ 174 w 393"/>
                <a:gd name="T9" fmla="*/ 8 h 37"/>
                <a:gd name="T10" fmla="*/ 163 w 393"/>
                <a:gd name="T11" fmla="*/ 29 h 37"/>
                <a:gd name="T12" fmla="*/ 173 w 393"/>
                <a:gd name="T13" fmla="*/ 12 h 37"/>
                <a:gd name="T14" fmla="*/ 192 w 393"/>
                <a:gd name="T15" fmla="*/ 29 h 37"/>
                <a:gd name="T16" fmla="*/ 106 w 393"/>
                <a:gd name="T17" fmla="*/ 25 h 37"/>
                <a:gd name="T18" fmla="*/ 103 w 393"/>
                <a:gd name="T19" fmla="*/ 32 h 37"/>
                <a:gd name="T20" fmla="*/ 103 w 393"/>
                <a:gd name="T21" fmla="*/ 36 h 37"/>
                <a:gd name="T22" fmla="*/ 154 w 393"/>
                <a:gd name="T23" fmla="*/ 19 h 37"/>
                <a:gd name="T24" fmla="*/ 144 w 393"/>
                <a:gd name="T25" fmla="*/ 19 h 37"/>
                <a:gd name="T26" fmla="*/ 144 w 393"/>
                <a:gd name="T27" fmla="*/ 28 h 37"/>
                <a:gd name="T28" fmla="*/ 154 w 393"/>
                <a:gd name="T29" fmla="*/ 8 h 37"/>
                <a:gd name="T30" fmla="*/ 375 w 393"/>
                <a:gd name="T31" fmla="*/ 7 h 37"/>
                <a:gd name="T32" fmla="*/ 369 w 393"/>
                <a:gd name="T33" fmla="*/ 29 h 37"/>
                <a:gd name="T34" fmla="*/ 378 w 393"/>
                <a:gd name="T35" fmla="*/ 15 h 37"/>
                <a:gd name="T36" fmla="*/ 388 w 393"/>
                <a:gd name="T37" fmla="*/ 11 h 37"/>
                <a:gd name="T38" fmla="*/ 392 w 393"/>
                <a:gd name="T39" fmla="*/ 9 h 37"/>
                <a:gd name="T40" fmla="*/ 38 w 393"/>
                <a:gd name="T41" fmla="*/ 20 h 37"/>
                <a:gd name="T42" fmla="*/ 39 w 393"/>
                <a:gd name="T43" fmla="*/ 29 h 37"/>
                <a:gd name="T44" fmla="*/ 54 w 393"/>
                <a:gd name="T45" fmla="*/ 8 h 37"/>
                <a:gd name="T46" fmla="*/ 13 w 393"/>
                <a:gd name="T47" fmla="*/ 8 h 37"/>
                <a:gd name="T48" fmla="*/ 7 w 393"/>
                <a:gd name="T49" fmla="*/ 29 h 37"/>
                <a:gd name="T50" fmla="*/ 29 w 393"/>
                <a:gd name="T51" fmla="*/ 8 h 37"/>
                <a:gd name="T52" fmla="*/ 88 w 393"/>
                <a:gd name="T53" fmla="*/ 25 h 37"/>
                <a:gd name="T54" fmla="*/ 71 w 393"/>
                <a:gd name="T55" fmla="*/ 8 h 37"/>
                <a:gd name="T56" fmla="*/ 64 w 393"/>
                <a:gd name="T57" fmla="*/ 29 h 37"/>
                <a:gd name="T58" fmla="*/ 87 w 393"/>
                <a:gd name="T59" fmla="*/ 8 h 37"/>
                <a:gd name="T60" fmla="*/ 207 w 393"/>
                <a:gd name="T61" fmla="*/ 26 h 37"/>
                <a:gd name="T62" fmla="*/ 214 w 393"/>
                <a:gd name="T63" fmla="*/ 26 h 37"/>
                <a:gd name="T64" fmla="*/ 214 w 393"/>
                <a:gd name="T65" fmla="*/ 7 h 37"/>
                <a:gd name="T66" fmla="*/ 208 w 393"/>
                <a:gd name="T67" fmla="*/ 16 h 37"/>
                <a:gd name="T68" fmla="*/ 286 w 393"/>
                <a:gd name="T69" fmla="*/ 11 h 37"/>
                <a:gd name="T70" fmla="*/ 277 w 393"/>
                <a:gd name="T71" fmla="*/ 8 h 37"/>
                <a:gd name="T72" fmla="*/ 284 w 393"/>
                <a:gd name="T73" fmla="*/ 29 h 37"/>
                <a:gd name="T74" fmla="*/ 327 w 393"/>
                <a:gd name="T75" fmla="*/ 24 h 37"/>
                <a:gd name="T76" fmla="*/ 340 w 393"/>
                <a:gd name="T77" fmla="*/ 14 h 37"/>
                <a:gd name="T78" fmla="*/ 325 w 393"/>
                <a:gd name="T79" fmla="*/ 26 h 37"/>
                <a:gd name="T80" fmla="*/ 298 w 393"/>
                <a:gd name="T81" fmla="*/ 7 h 37"/>
                <a:gd name="T82" fmla="*/ 307 w 393"/>
                <a:gd name="T83" fmla="*/ 22 h 37"/>
                <a:gd name="T84" fmla="*/ 308 w 393"/>
                <a:gd name="T85" fmla="*/ 19 h 37"/>
                <a:gd name="T86" fmla="*/ 298 w 393"/>
                <a:gd name="T87" fmla="*/ 10 h 37"/>
                <a:gd name="T88" fmla="*/ 273 w 393"/>
                <a:gd name="T89" fmla="*/ 0 h 37"/>
                <a:gd name="T90" fmla="*/ 344 w 393"/>
                <a:gd name="T91" fmla="*/ 26 h 37"/>
                <a:gd name="T92" fmla="*/ 351 w 393"/>
                <a:gd name="T93" fmla="*/ 7 h 37"/>
                <a:gd name="T94" fmla="*/ 351 w 393"/>
                <a:gd name="T95" fmla="*/ 10 h 37"/>
                <a:gd name="T96" fmla="*/ 237 w 393"/>
                <a:gd name="T97" fmla="*/ 7 h 37"/>
                <a:gd name="T98" fmla="*/ 231 w 393"/>
                <a:gd name="T99" fmla="*/ 26 h 37"/>
                <a:gd name="T100" fmla="*/ 240 w 393"/>
                <a:gd name="T101" fmla="*/ 24 h 37"/>
                <a:gd name="T102" fmla="*/ 240 w 393"/>
                <a:gd name="T103" fmla="*/ 12 h 37"/>
                <a:gd name="T104" fmla="*/ 270 w 393"/>
                <a:gd name="T105" fmla="*/ 8 h 37"/>
                <a:gd name="T106" fmla="*/ 313 w 393"/>
                <a:gd name="T107" fmla="*/ 29 h 37"/>
                <a:gd name="T108" fmla="*/ 253 w 393"/>
                <a:gd name="T109" fmla="*/ 11 h 37"/>
                <a:gd name="T110" fmla="*/ 261 w 393"/>
                <a:gd name="T111" fmla="*/ 8 h 37"/>
                <a:gd name="T112" fmla="*/ 250 w 393"/>
                <a:gd name="T113" fmla="*/ 16 h 37"/>
                <a:gd name="T114" fmla="*/ 257 w 393"/>
                <a:gd name="T115" fmla="*/ 26 h 37"/>
                <a:gd name="T116" fmla="*/ 261 w 393"/>
                <a:gd name="T117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93" h="37">
                  <a:moveTo>
                    <a:pt x="127" y="7"/>
                  </a:moveTo>
                  <a:cubicBezTo>
                    <a:pt x="124" y="7"/>
                    <a:pt x="122" y="8"/>
                    <a:pt x="120" y="10"/>
                  </a:cubicBezTo>
                  <a:cubicBezTo>
                    <a:pt x="118" y="12"/>
                    <a:pt x="117" y="14"/>
                    <a:pt x="117" y="18"/>
                  </a:cubicBezTo>
                  <a:cubicBezTo>
                    <a:pt x="117" y="22"/>
                    <a:pt x="118" y="24"/>
                    <a:pt x="120" y="26"/>
                  </a:cubicBezTo>
                  <a:cubicBezTo>
                    <a:pt x="122" y="28"/>
                    <a:pt x="124" y="29"/>
                    <a:pt x="127" y="29"/>
                  </a:cubicBezTo>
                  <a:cubicBezTo>
                    <a:pt x="129" y="29"/>
                    <a:pt x="130" y="29"/>
                    <a:pt x="132" y="28"/>
                  </a:cubicBezTo>
                  <a:cubicBezTo>
                    <a:pt x="133" y="27"/>
                    <a:pt x="135" y="26"/>
                    <a:pt x="135" y="24"/>
                  </a:cubicBezTo>
                  <a:cubicBezTo>
                    <a:pt x="136" y="23"/>
                    <a:pt x="137" y="21"/>
                    <a:pt x="137" y="18"/>
                  </a:cubicBezTo>
                  <a:cubicBezTo>
                    <a:pt x="137" y="15"/>
                    <a:pt x="136" y="12"/>
                    <a:pt x="134" y="10"/>
                  </a:cubicBezTo>
                  <a:cubicBezTo>
                    <a:pt x="132" y="8"/>
                    <a:pt x="130" y="7"/>
                    <a:pt x="127" y="7"/>
                  </a:cubicBezTo>
                  <a:close/>
                  <a:moveTo>
                    <a:pt x="131" y="24"/>
                  </a:moveTo>
                  <a:cubicBezTo>
                    <a:pt x="130" y="26"/>
                    <a:pt x="129" y="26"/>
                    <a:pt x="127" y="26"/>
                  </a:cubicBezTo>
                  <a:cubicBezTo>
                    <a:pt x="125" y="26"/>
                    <a:pt x="124" y="26"/>
                    <a:pt x="122" y="24"/>
                  </a:cubicBezTo>
                  <a:cubicBezTo>
                    <a:pt x="121" y="23"/>
                    <a:pt x="121" y="21"/>
                    <a:pt x="121" y="18"/>
                  </a:cubicBezTo>
                  <a:cubicBezTo>
                    <a:pt x="121" y="16"/>
                    <a:pt x="121" y="14"/>
                    <a:pt x="122" y="12"/>
                  </a:cubicBezTo>
                  <a:cubicBezTo>
                    <a:pt x="124" y="11"/>
                    <a:pt x="125" y="10"/>
                    <a:pt x="127" y="10"/>
                  </a:cubicBezTo>
                  <a:cubicBezTo>
                    <a:pt x="129" y="10"/>
                    <a:pt x="130" y="11"/>
                    <a:pt x="131" y="12"/>
                  </a:cubicBezTo>
                  <a:cubicBezTo>
                    <a:pt x="132" y="14"/>
                    <a:pt x="133" y="16"/>
                    <a:pt x="133" y="18"/>
                  </a:cubicBezTo>
                  <a:cubicBezTo>
                    <a:pt x="133" y="21"/>
                    <a:pt x="132" y="23"/>
                    <a:pt x="131" y="24"/>
                  </a:cubicBezTo>
                  <a:close/>
                  <a:moveTo>
                    <a:pt x="195" y="20"/>
                  </a:moveTo>
                  <a:cubicBezTo>
                    <a:pt x="194" y="24"/>
                    <a:pt x="194" y="24"/>
                    <a:pt x="194" y="24"/>
                  </a:cubicBezTo>
                  <a:cubicBezTo>
                    <a:pt x="193" y="20"/>
                    <a:pt x="193" y="20"/>
                    <a:pt x="193" y="20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186" y="8"/>
                    <a:pt x="186" y="8"/>
                    <a:pt x="186" y="8"/>
                  </a:cubicBezTo>
                  <a:cubicBezTo>
                    <a:pt x="183" y="20"/>
                    <a:pt x="183" y="20"/>
                    <a:pt x="183" y="20"/>
                  </a:cubicBezTo>
                  <a:cubicBezTo>
                    <a:pt x="182" y="23"/>
                    <a:pt x="182" y="24"/>
                    <a:pt x="182" y="24"/>
                  </a:cubicBezTo>
                  <a:cubicBezTo>
                    <a:pt x="181" y="20"/>
                    <a:pt x="181" y="20"/>
                    <a:pt x="181" y="20"/>
                  </a:cubicBezTo>
                  <a:cubicBezTo>
                    <a:pt x="177" y="8"/>
                    <a:pt x="177" y="8"/>
                    <a:pt x="177" y="8"/>
                  </a:cubicBezTo>
                  <a:cubicBezTo>
                    <a:pt x="174" y="8"/>
                    <a:pt x="174" y="8"/>
                    <a:pt x="174" y="8"/>
                  </a:cubicBezTo>
                  <a:cubicBezTo>
                    <a:pt x="174" y="8"/>
                    <a:pt x="174" y="8"/>
                    <a:pt x="174" y="8"/>
                  </a:cubicBezTo>
                  <a:cubicBezTo>
                    <a:pt x="173" y="8"/>
                    <a:pt x="172" y="7"/>
                    <a:pt x="171" y="7"/>
                  </a:cubicBezTo>
                  <a:cubicBezTo>
                    <a:pt x="170" y="7"/>
                    <a:pt x="169" y="8"/>
                    <a:pt x="168" y="8"/>
                  </a:cubicBezTo>
                  <a:cubicBezTo>
                    <a:pt x="168" y="9"/>
                    <a:pt x="167" y="10"/>
                    <a:pt x="166" y="11"/>
                  </a:cubicBezTo>
                  <a:cubicBezTo>
                    <a:pt x="166" y="8"/>
                    <a:pt x="166" y="8"/>
                    <a:pt x="166" y="8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29"/>
                    <a:pt x="163" y="29"/>
                    <a:pt x="163" y="29"/>
                  </a:cubicBezTo>
                  <a:cubicBezTo>
                    <a:pt x="166" y="29"/>
                    <a:pt x="166" y="29"/>
                    <a:pt x="166" y="29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66" y="16"/>
                    <a:pt x="167" y="15"/>
                    <a:pt x="167" y="14"/>
                  </a:cubicBezTo>
                  <a:cubicBezTo>
                    <a:pt x="167" y="13"/>
                    <a:pt x="168" y="12"/>
                    <a:pt x="168" y="12"/>
                  </a:cubicBezTo>
                  <a:cubicBezTo>
                    <a:pt x="169" y="11"/>
                    <a:pt x="170" y="11"/>
                    <a:pt x="170" y="11"/>
                  </a:cubicBezTo>
                  <a:cubicBezTo>
                    <a:pt x="171" y="11"/>
                    <a:pt x="172" y="11"/>
                    <a:pt x="173" y="12"/>
                  </a:cubicBezTo>
                  <a:cubicBezTo>
                    <a:pt x="174" y="9"/>
                    <a:pt x="174" y="9"/>
                    <a:pt x="174" y="9"/>
                  </a:cubicBezTo>
                  <a:cubicBezTo>
                    <a:pt x="180" y="29"/>
                    <a:pt x="180" y="29"/>
                    <a:pt x="180" y="29"/>
                  </a:cubicBezTo>
                  <a:cubicBezTo>
                    <a:pt x="184" y="29"/>
                    <a:pt x="184" y="29"/>
                    <a:pt x="184" y="29"/>
                  </a:cubicBezTo>
                  <a:cubicBezTo>
                    <a:pt x="188" y="13"/>
                    <a:pt x="188" y="13"/>
                    <a:pt x="188" y="13"/>
                  </a:cubicBezTo>
                  <a:cubicBezTo>
                    <a:pt x="189" y="16"/>
                    <a:pt x="189" y="16"/>
                    <a:pt x="189" y="16"/>
                  </a:cubicBezTo>
                  <a:cubicBezTo>
                    <a:pt x="192" y="29"/>
                    <a:pt x="192" y="29"/>
                    <a:pt x="192" y="29"/>
                  </a:cubicBezTo>
                  <a:cubicBezTo>
                    <a:pt x="196" y="29"/>
                    <a:pt x="196" y="29"/>
                    <a:pt x="196" y="29"/>
                  </a:cubicBezTo>
                  <a:cubicBezTo>
                    <a:pt x="202" y="8"/>
                    <a:pt x="202" y="8"/>
                    <a:pt x="202" y="8"/>
                  </a:cubicBezTo>
                  <a:cubicBezTo>
                    <a:pt x="199" y="8"/>
                    <a:pt x="199" y="8"/>
                    <a:pt x="199" y="8"/>
                  </a:cubicBezTo>
                  <a:lnTo>
                    <a:pt x="195" y="20"/>
                  </a:lnTo>
                  <a:close/>
                  <a:moveTo>
                    <a:pt x="108" y="20"/>
                  </a:moveTo>
                  <a:cubicBezTo>
                    <a:pt x="107" y="22"/>
                    <a:pt x="106" y="23"/>
                    <a:pt x="106" y="25"/>
                  </a:cubicBezTo>
                  <a:cubicBezTo>
                    <a:pt x="106" y="23"/>
                    <a:pt x="105" y="21"/>
                    <a:pt x="105" y="20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4" y="29"/>
                    <a:pt x="104" y="29"/>
                    <a:pt x="104" y="30"/>
                  </a:cubicBezTo>
                  <a:cubicBezTo>
                    <a:pt x="104" y="31"/>
                    <a:pt x="103" y="32"/>
                    <a:pt x="103" y="32"/>
                  </a:cubicBezTo>
                  <a:cubicBezTo>
                    <a:pt x="103" y="33"/>
                    <a:pt x="102" y="33"/>
                    <a:pt x="102" y="33"/>
                  </a:cubicBezTo>
                  <a:cubicBezTo>
                    <a:pt x="101" y="34"/>
                    <a:pt x="101" y="34"/>
                    <a:pt x="100" y="34"/>
                  </a:cubicBezTo>
                  <a:cubicBezTo>
                    <a:pt x="99" y="34"/>
                    <a:pt x="99" y="34"/>
                    <a:pt x="98" y="33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9" y="37"/>
                    <a:pt x="100" y="37"/>
                    <a:pt x="101" y="37"/>
                  </a:cubicBezTo>
                  <a:cubicBezTo>
                    <a:pt x="102" y="37"/>
                    <a:pt x="103" y="37"/>
                    <a:pt x="103" y="36"/>
                  </a:cubicBezTo>
                  <a:cubicBezTo>
                    <a:pt x="104" y="36"/>
                    <a:pt x="105" y="35"/>
                    <a:pt x="106" y="34"/>
                  </a:cubicBezTo>
                  <a:cubicBezTo>
                    <a:pt x="106" y="33"/>
                    <a:pt x="107" y="31"/>
                    <a:pt x="108" y="29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2" y="8"/>
                    <a:pt x="112" y="8"/>
                    <a:pt x="112" y="8"/>
                  </a:cubicBezTo>
                  <a:lnTo>
                    <a:pt x="108" y="20"/>
                  </a:lnTo>
                  <a:close/>
                  <a:moveTo>
                    <a:pt x="154" y="19"/>
                  </a:moveTo>
                  <a:cubicBezTo>
                    <a:pt x="154" y="21"/>
                    <a:pt x="154" y="22"/>
                    <a:pt x="153" y="23"/>
                  </a:cubicBezTo>
                  <a:cubicBezTo>
                    <a:pt x="153" y="24"/>
                    <a:pt x="152" y="25"/>
                    <a:pt x="151" y="25"/>
                  </a:cubicBezTo>
                  <a:cubicBezTo>
                    <a:pt x="150" y="26"/>
                    <a:pt x="149" y="26"/>
                    <a:pt x="148" y="26"/>
                  </a:cubicBezTo>
                  <a:cubicBezTo>
                    <a:pt x="147" y="26"/>
                    <a:pt x="146" y="26"/>
                    <a:pt x="146" y="25"/>
                  </a:cubicBezTo>
                  <a:cubicBezTo>
                    <a:pt x="145" y="25"/>
                    <a:pt x="145" y="24"/>
                    <a:pt x="144" y="23"/>
                  </a:cubicBezTo>
                  <a:cubicBezTo>
                    <a:pt x="144" y="22"/>
                    <a:pt x="144" y="21"/>
                    <a:pt x="144" y="19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41" y="8"/>
                    <a:pt x="141" y="8"/>
                    <a:pt x="141" y="8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1" y="22"/>
                    <a:pt x="141" y="23"/>
                    <a:pt x="141" y="24"/>
                  </a:cubicBezTo>
                  <a:cubicBezTo>
                    <a:pt x="141" y="25"/>
                    <a:pt x="141" y="26"/>
                    <a:pt x="142" y="27"/>
                  </a:cubicBezTo>
                  <a:cubicBezTo>
                    <a:pt x="142" y="27"/>
                    <a:pt x="143" y="28"/>
                    <a:pt x="144" y="28"/>
                  </a:cubicBezTo>
                  <a:cubicBezTo>
                    <a:pt x="145" y="29"/>
                    <a:pt x="146" y="29"/>
                    <a:pt x="148" y="29"/>
                  </a:cubicBezTo>
                  <a:cubicBezTo>
                    <a:pt x="150" y="29"/>
                    <a:pt x="153" y="28"/>
                    <a:pt x="154" y="26"/>
                  </a:cubicBezTo>
                  <a:cubicBezTo>
                    <a:pt x="154" y="29"/>
                    <a:pt x="154" y="29"/>
                    <a:pt x="154" y="29"/>
                  </a:cubicBezTo>
                  <a:cubicBezTo>
                    <a:pt x="157" y="29"/>
                    <a:pt x="157" y="29"/>
                    <a:pt x="157" y="29"/>
                  </a:cubicBezTo>
                  <a:cubicBezTo>
                    <a:pt x="157" y="8"/>
                    <a:pt x="157" y="8"/>
                    <a:pt x="157" y="8"/>
                  </a:cubicBezTo>
                  <a:cubicBezTo>
                    <a:pt x="154" y="8"/>
                    <a:pt x="154" y="8"/>
                    <a:pt x="154" y="8"/>
                  </a:cubicBezTo>
                  <a:lnTo>
                    <a:pt x="154" y="19"/>
                  </a:lnTo>
                  <a:close/>
                  <a:moveTo>
                    <a:pt x="392" y="9"/>
                  </a:moveTo>
                  <a:cubicBezTo>
                    <a:pt x="391" y="8"/>
                    <a:pt x="389" y="7"/>
                    <a:pt x="387" y="7"/>
                  </a:cubicBezTo>
                  <a:cubicBezTo>
                    <a:pt x="384" y="7"/>
                    <a:pt x="382" y="9"/>
                    <a:pt x="381" y="11"/>
                  </a:cubicBezTo>
                  <a:cubicBezTo>
                    <a:pt x="380" y="10"/>
                    <a:pt x="379" y="9"/>
                    <a:pt x="378" y="8"/>
                  </a:cubicBezTo>
                  <a:cubicBezTo>
                    <a:pt x="377" y="8"/>
                    <a:pt x="376" y="7"/>
                    <a:pt x="375" y="7"/>
                  </a:cubicBezTo>
                  <a:cubicBezTo>
                    <a:pt x="373" y="7"/>
                    <a:pt x="372" y="8"/>
                    <a:pt x="371" y="8"/>
                  </a:cubicBezTo>
                  <a:cubicBezTo>
                    <a:pt x="370" y="9"/>
                    <a:pt x="369" y="10"/>
                    <a:pt x="368" y="11"/>
                  </a:cubicBezTo>
                  <a:cubicBezTo>
                    <a:pt x="368" y="8"/>
                    <a:pt x="368" y="8"/>
                    <a:pt x="368" y="8"/>
                  </a:cubicBezTo>
                  <a:cubicBezTo>
                    <a:pt x="365" y="8"/>
                    <a:pt x="365" y="8"/>
                    <a:pt x="365" y="8"/>
                  </a:cubicBezTo>
                  <a:cubicBezTo>
                    <a:pt x="365" y="29"/>
                    <a:pt x="365" y="29"/>
                    <a:pt x="365" y="29"/>
                  </a:cubicBezTo>
                  <a:cubicBezTo>
                    <a:pt x="369" y="29"/>
                    <a:pt x="369" y="29"/>
                    <a:pt x="369" y="29"/>
                  </a:cubicBezTo>
                  <a:cubicBezTo>
                    <a:pt x="369" y="18"/>
                    <a:pt x="369" y="18"/>
                    <a:pt x="369" y="18"/>
                  </a:cubicBezTo>
                  <a:cubicBezTo>
                    <a:pt x="369" y="16"/>
                    <a:pt x="369" y="15"/>
                    <a:pt x="369" y="14"/>
                  </a:cubicBezTo>
                  <a:cubicBezTo>
                    <a:pt x="370" y="13"/>
                    <a:pt x="370" y="12"/>
                    <a:pt x="371" y="11"/>
                  </a:cubicBezTo>
                  <a:cubicBezTo>
                    <a:pt x="372" y="11"/>
                    <a:pt x="373" y="10"/>
                    <a:pt x="374" y="10"/>
                  </a:cubicBezTo>
                  <a:cubicBezTo>
                    <a:pt x="375" y="10"/>
                    <a:pt x="376" y="11"/>
                    <a:pt x="377" y="12"/>
                  </a:cubicBezTo>
                  <a:cubicBezTo>
                    <a:pt x="377" y="12"/>
                    <a:pt x="378" y="14"/>
                    <a:pt x="378" y="15"/>
                  </a:cubicBezTo>
                  <a:cubicBezTo>
                    <a:pt x="378" y="29"/>
                    <a:pt x="378" y="29"/>
                    <a:pt x="378" y="29"/>
                  </a:cubicBezTo>
                  <a:cubicBezTo>
                    <a:pt x="381" y="29"/>
                    <a:pt x="381" y="29"/>
                    <a:pt x="381" y="29"/>
                  </a:cubicBezTo>
                  <a:cubicBezTo>
                    <a:pt x="381" y="17"/>
                    <a:pt x="381" y="17"/>
                    <a:pt x="381" y="17"/>
                  </a:cubicBezTo>
                  <a:cubicBezTo>
                    <a:pt x="381" y="14"/>
                    <a:pt x="382" y="13"/>
                    <a:pt x="383" y="12"/>
                  </a:cubicBezTo>
                  <a:cubicBezTo>
                    <a:pt x="384" y="11"/>
                    <a:pt x="385" y="10"/>
                    <a:pt x="386" y="10"/>
                  </a:cubicBezTo>
                  <a:cubicBezTo>
                    <a:pt x="387" y="10"/>
                    <a:pt x="388" y="11"/>
                    <a:pt x="388" y="11"/>
                  </a:cubicBezTo>
                  <a:cubicBezTo>
                    <a:pt x="389" y="11"/>
                    <a:pt x="389" y="12"/>
                    <a:pt x="390" y="13"/>
                  </a:cubicBezTo>
                  <a:cubicBezTo>
                    <a:pt x="390" y="13"/>
                    <a:pt x="390" y="14"/>
                    <a:pt x="390" y="16"/>
                  </a:cubicBezTo>
                  <a:cubicBezTo>
                    <a:pt x="390" y="29"/>
                    <a:pt x="390" y="29"/>
                    <a:pt x="390" y="29"/>
                  </a:cubicBezTo>
                  <a:cubicBezTo>
                    <a:pt x="393" y="29"/>
                    <a:pt x="393" y="29"/>
                    <a:pt x="393" y="29"/>
                  </a:cubicBezTo>
                  <a:cubicBezTo>
                    <a:pt x="393" y="14"/>
                    <a:pt x="393" y="14"/>
                    <a:pt x="393" y="14"/>
                  </a:cubicBezTo>
                  <a:cubicBezTo>
                    <a:pt x="393" y="12"/>
                    <a:pt x="393" y="10"/>
                    <a:pt x="392" y="9"/>
                  </a:cubicBezTo>
                  <a:close/>
                  <a:moveTo>
                    <a:pt x="51" y="20"/>
                  </a:moveTo>
                  <a:cubicBezTo>
                    <a:pt x="50" y="24"/>
                    <a:pt x="50" y="24"/>
                    <a:pt x="50" y="24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23"/>
                    <a:pt x="37" y="24"/>
                    <a:pt x="37" y="24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4" y="8"/>
                    <a:pt x="54" y="8"/>
                    <a:pt x="54" y="8"/>
                  </a:cubicBezTo>
                  <a:lnTo>
                    <a:pt x="51" y="20"/>
                  </a:lnTo>
                  <a:close/>
                  <a:moveTo>
                    <a:pt x="22" y="20"/>
                  </a:moveTo>
                  <a:cubicBezTo>
                    <a:pt x="21" y="24"/>
                    <a:pt x="21" y="24"/>
                    <a:pt x="21" y="24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3"/>
                    <a:pt x="9" y="24"/>
                    <a:pt x="9" y="24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5" y="8"/>
                    <a:pt x="25" y="8"/>
                    <a:pt x="25" y="8"/>
                  </a:cubicBezTo>
                  <a:lnTo>
                    <a:pt x="22" y="20"/>
                  </a:lnTo>
                  <a:close/>
                  <a:moveTo>
                    <a:pt x="88" y="29"/>
                  </a:moveTo>
                  <a:cubicBezTo>
                    <a:pt x="92" y="29"/>
                    <a:pt x="92" y="29"/>
                    <a:pt x="92" y="29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88" y="25"/>
                    <a:pt x="88" y="25"/>
                    <a:pt x="88" y="25"/>
                  </a:cubicBezTo>
                  <a:lnTo>
                    <a:pt x="88" y="29"/>
                  </a:lnTo>
                  <a:close/>
                  <a:moveTo>
                    <a:pt x="80" y="20"/>
                  </a:moveTo>
                  <a:cubicBezTo>
                    <a:pt x="78" y="24"/>
                    <a:pt x="78" y="24"/>
                    <a:pt x="78" y="24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1" y="8"/>
                    <a:pt x="71" y="8"/>
                    <a:pt x="71" y="8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67" y="23"/>
                    <a:pt x="66" y="24"/>
                    <a:pt x="66" y="24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64" y="29"/>
                    <a:pt x="64" y="29"/>
                    <a:pt x="64" y="29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6" y="29"/>
                    <a:pt x="76" y="29"/>
                    <a:pt x="76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7" y="8"/>
                    <a:pt x="87" y="8"/>
                    <a:pt x="87" y="8"/>
                  </a:cubicBezTo>
                  <a:cubicBezTo>
                    <a:pt x="83" y="8"/>
                    <a:pt x="83" y="8"/>
                    <a:pt x="83" y="8"/>
                  </a:cubicBezTo>
                  <a:lnTo>
                    <a:pt x="80" y="20"/>
                  </a:lnTo>
                  <a:close/>
                  <a:moveTo>
                    <a:pt x="214" y="7"/>
                  </a:moveTo>
                  <a:cubicBezTo>
                    <a:pt x="211" y="7"/>
                    <a:pt x="208" y="8"/>
                    <a:pt x="207" y="10"/>
                  </a:cubicBezTo>
                  <a:cubicBezTo>
                    <a:pt x="205" y="12"/>
                    <a:pt x="204" y="15"/>
                    <a:pt x="204" y="18"/>
                  </a:cubicBezTo>
                  <a:cubicBezTo>
                    <a:pt x="204" y="22"/>
                    <a:pt x="205" y="24"/>
                    <a:pt x="207" y="26"/>
                  </a:cubicBezTo>
                  <a:cubicBezTo>
                    <a:pt x="208" y="28"/>
                    <a:pt x="211" y="29"/>
                    <a:pt x="214" y="29"/>
                  </a:cubicBezTo>
                  <a:cubicBezTo>
                    <a:pt x="216" y="29"/>
                    <a:pt x="218" y="29"/>
                    <a:pt x="220" y="27"/>
                  </a:cubicBezTo>
                  <a:cubicBezTo>
                    <a:pt x="221" y="26"/>
                    <a:pt x="222" y="25"/>
                    <a:pt x="223" y="22"/>
                  </a:cubicBezTo>
                  <a:cubicBezTo>
                    <a:pt x="219" y="22"/>
                    <a:pt x="219" y="22"/>
                    <a:pt x="219" y="22"/>
                  </a:cubicBezTo>
                  <a:cubicBezTo>
                    <a:pt x="219" y="23"/>
                    <a:pt x="218" y="25"/>
                    <a:pt x="217" y="25"/>
                  </a:cubicBezTo>
                  <a:cubicBezTo>
                    <a:pt x="216" y="26"/>
                    <a:pt x="215" y="26"/>
                    <a:pt x="214" y="26"/>
                  </a:cubicBezTo>
                  <a:cubicBezTo>
                    <a:pt x="212" y="26"/>
                    <a:pt x="211" y="26"/>
                    <a:pt x="210" y="24"/>
                  </a:cubicBezTo>
                  <a:cubicBezTo>
                    <a:pt x="208" y="23"/>
                    <a:pt x="208" y="21"/>
                    <a:pt x="208" y="19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23" y="19"/>
                    <a:pt x="223" y="18"/>
                    <a:pt x="223" y="18"/>
                  </a:cubicBezTo>
                  <a:cubicBezTo>
                    <a:pt x="223" y="15"/>
                    <a:pt x="222" y="12"/>
                    <a:pt x="220" y="10"/>
                  </a:cubicBezTo>
                  <a:cubicBezTo>
                    <a:pt x="219" y="8"/>
                    <a:pt x="216" y="7"/>
                    <a:pt x="214" y="7"/>
                  </a:cubicBezTo>
                  <a:close/>
                  <a:moveTo>
                    <a:pt x="208" y="16"/>
                  </a:moveTo>
                  <a:cubicBezTo>
                    <a:pt x="208" y="14"/>
                    <a:pt x="209" y="13"/>
                    <a:pt x="210" y="12"/>
                  </a:cubicBezTo>
                  <a:cubicBezTo>
                    <a:pt x="211" y="11"/>
                    <a:pt x="212" y="10"/>
                    <a:pt x="214" y="10"/>
                  </a:cubicBezTo>
                  <a:cubicBezTo>
                    <a:pt x="215" y="10"/>
                    <a:pt x="217" y="11"/>
                    <a:pt x="218" y="12"/>
                  </a:cubicBezTo>
                  <a:cubicBezTo>
                    <a:pt x="219" y="13"/>
                    <a:pt x="219" y="15"/>
                    <a:pt x="219" y="16"/>
                  </a:cubicBezTo>
                  <a:lnTo>
                    <a:pt x="208" y="16"/>
                  </a:lnTo>
                  <a:close/>
                  <a:moveTo>
                    <a:pt x="285" y="26"/>
                  </a:moveTo>
                  <a:cubicBezTo>
                    <a:pt x="284" y="26"/>
                    <a:pt x="284" y="26"/>
                    <a:pt x="283" y="25"/>
                  </a:cubicBezTo>
                  <a:cubicBezTo>
                    <a:pt x="283" y="25"/>
                    <a:pt x="283" y="25"/>
                    <a:pt x="283" y="25"/>
                  </a:cubicBezTo>
                  <a:cubicBezTo>
                    <a:pt x="283" y="24"/>
                    <a:pt x="283" y="24"/>
                    <a:pt x="283" y="23"/>
                  </a:cubicBezTo>
                  <a:cubicBezTo>
                    <a:pt x="283" y="11"/>
                    <a:pt x="283" y="11"/>
                    <a:pt x="283" y="11"/>
                  </a:cubicBezTo>
                  <a:cubicBezTo>
                    <a:pt x="286" y="11"/>
                    <a:pt x="286" y="11"/>
                    <a:pt x="286" y="11"/>
                  </a:cubicBezTo>
                  <a:cubicBezTo>
                    <a:pt x="286" y="8"/>
                    <a:pt x="286" y="8"/>
                    <a:pt x="286" y="8"/>
                  </a:cubicBezTo>
                  <a:cubicBezTo>
                    <a:pt x="283" y="8"/>
                    <a:pt x="283" y="8"/>
                    <a:pt x="283" y="8"/>
                  </a:cubicBezTo>
                  <a:cubicBezTo>
                    <a:pt x="283" y="1"/>
                    <a:pt x="283" y="1"/>
                    <a:pt x="283" y="1"/>
                  </a:cubicBezTo>
                  <a:cubicBezTo>
                    <a:pt x="279" y="3"/>
                    <a:pt x="279" y="3"/>
                    <a:pt x="279" y="3"/>
                  </a:cubicBezTo>
                  <a:cubicBezTo>
                    <a:pt x="279" y="8"/>
                    <a:pt x="279" y="8"/>
                    <a:pt x="279" y="8"/>
                  </a:cubicBezTo>
                  <a:cubicBezTo>
                    <a:pt x="277" y="8"/>
                    <a:pt x="277" y="8"/>
                    <a:pt x="277" y="8"/>
                  </a:cubicBezTo>
                  <a:cubicBezTo>
                    <a:pt x="277" y="11"/>
                    <a:pt x="277" y="11"/>
                    <a:pt x="277" y="11"/>
                  </a:cubicBezTo>
                  <a:cubicBezTo>
                    <a:pt x="279" y="11"/>
                    <a:pt x="279" y="11"/>
                    <a:pt x="279" y="11"/>
                  </a:cubicBezTo>
                  <a:cubicBezTo>
                    <a:pt x="279" y="23"/>
                    <a:pt x="279" y="23"/>
                    <a:pt x="279" y="23"/>
                  </a:cubicBezTo>
                  <a:cubicBezTo>
                    <a:pt x="279" y="25"/>
                    <a:pt x="279" y="26"/>
                    <a:pt x="280" y="27"/>
                  </a:cubicBezTo>
                  <a:cubicBezTo>
                    <a:pt x="280" y="27"/>
                    <a:pt x="280" y="28"/>
                    <a:pt x="281" y="28"/>
                  </a:cubicBezTo>
                  <a:cubicBezTo>
                    <a:pt x="282" y="29"/>
                    <a:pt x="283" y="29"/>
                    <a:pt x="284" y="29"/>
                  </a:cubicBezTo>
                  <a:cubicBezTo>
                    <a:pt x="285" y="29"/>
                    <a:pt x="286" y="29"/>
                    <a:pt x="287" y="29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6"/>
                    <a:pt x="285" y="26"/>
                    <a:pt x="285" y="26"/>
                  </a:cubicBezTo>
                  <a:close/>
                  <a:moveTo>
                    <a:pt x="335" y="25"/>
                  </a:moveTo>
                  <a:cubicBezTo>
                    <a:pt x="334" y="26"/>
                    <a:pt x="333" y="26"/>
                    <a:pt x="331" y="26"/>
                  </a:cubicBezTo>
                  <a:cubicBezTo>
                    <a:pt x="330" y="26"/>
                    <a:pt x="328" y="26"/>
                    <a:pt x="327" y="24"/>
                  </a:cubicBezTo>
                  <a:cubicBezTo>
                    <a:pt x="326" y="23"/>
                    <a:pt x="326" y="21"/>
                    <a:pt x="326" y="18"/>
                  </a:cubicBezTo>
                  <a:cubicBezTo>
                    <a:pt x="326" y="16"/>
                    <a:pt x="326" y="14"/>
                    <a:pt x="327" y="12"/>
                  </a:cubicBezTo>
                  <a:cubicBezTo>
                    <a:pt x="328" y="11"/>
                    <a:pt x="330" y="10"/>
                    <a:pt x="332" y="10"/>
                  </a:cubicBezTo>
                  <a:cubicBezTo>
                    <a:pt x="333" y="10"/>
                    <a:pt x="334" y="11"/>
                    <a:pt x="335" y="11"/>
                  </a:cubicBezTo>
                  <a:cubicBezTo>
                    <a:pt x="335" y="12"/>
                    <a:pt x="336" y="13"/>
                    <a:pt x="336" y="15"/>
                  </a:cubicBezTo>
                  <a:cubicBezTo>
                    <a:pt x="340" y="14"/>
                    <a:pt x="340" y="14"/>
                    <a:pt x="340" y="14"/>
                  </a:cubicBezTo>
                  <a:cubicBezTo>
                    <a:pt x="339" y="12"/>
                    <a:pt x="338" y="10"/>
                    <a:pt x="337" y="9"/>
                  </a:cubicBezTo>
                  <a:cubicBezTo>
                    <a:pt x="335" y="8"/>
                    <a:pt x="334" y="7"/>
                    <a:pt x="331" y="7"/>
                  </a:cubicBezTo>
                  <a:cubicBezTo>
                    <a:pt x="330" y="7"/>
                    <a:pt x="328" y="8"/>
                    <a:pt x="326" y="9"/>
                  </a:cubicBezTo>
                  <a:cubicBezTo>
                    <a:pt x="325" y="10"/>
                    <a:pt x="324" y="11"/>
                    <a:pt x="323" y="12"/>
                  </a:cubicBezTo>
                  <a:cubicBezTo>
                    <a:pt x="322" y="14"/>
                    <a:pt x="322" y="16"/>
                    <a:pt x="322" y="18"/>
                  </a:cubicBezTo>
                  <a:cubicBezTo>
                    <a:pt x="322" y="22"/>
                    <a:pt x="323" y="24"/>
                    <a:pt x="325" y="26"/>
                  </a:cubicBezTo>
                  <a:cubicBezTo>
                    <a:pt x="326" y="28"/>
                    <a:pt x="329" y="29"/>
                    <a:pt x="331" y="29"/>
                  </a:cubicBezTo>
                  <a:cubicBezTo>
                    <a:pt x="334" y="29"/>
                    <a:pt x="336" y="28"/>
                    <a:pt x="337" y="27"/>
                  </a:cubicBezTo>
                  <a:cubicBezTo>
                    <a:pt x="339" y="26"/>
                    <a:pt x="340" y="24"/>
                    <a:pt x="340" y="22"/>
                  </a:cubicBezTo>
                  <a:cubicBezTo>
                    <a:pt x="337" y="21"/>
                    <a:pt x="337" y="21"/>
                    <a:pt x="337" y="21"/>
                  </a:cubicBezTo>
                  <a:cubicBezTo>
                    <a:pt x="336" y="23"/>
                    <a:pt x="336" y="24"/>
                    <a:pt x="335" y="25"/>
                  </a:cubicBezTo>
                  <a:close/>
                  <a:moveTo>
                    <a:pt x="298" y="7"/>
                  </a:moveTo>
                  <a:cubicBezTo>
                    <a:pt x="295" y="7"/>
                    <a:pt x="293" y="8"/>
                    <a:pt x="291" y="10"/>
                  </a:cubicBezTo>
                  <a:cubicBezTo>
                    <a:pt x="289" y="12"/>
                    <a:pt x="288" y="15"/>
                    <a:pt x="288" y="18"/>
                  </a:cubicBezTo>
                  <a:cubicBezTo>
                    <a:pt x="288" y="22"/>
                    <a:pt x="289" y="24"/>
                    <a:pt x="291" y="26"/>
                  </a:cubicBezTo>
                  <a:cubicBezTo>
                    <a:pt x="293" y="28"/>
                    <a:pt x="295" y="29"/>
                    <a:pt x="298" y="29"/>
                  </a:cubicBezTo>
                  <a:cubicBezTo>
                    <a:pt x="301" y="29"/>
                    <a:pt x="303" y="29"/>
                    <a:pt x="304" y="27"/>
                  </a:cubicBezTo>
                  <a:cubicBezTo>
                    <a:pt x="306" y="26"/>
                    <a:pt x="307" y="25"/>
                    <a:pt x="307" y="22"/>
                  </a:cubicBezTo>
                  <a:cubicBezTo>
                    <a:pt x="304" y="22"/>
                    <a:pt x="304" y="22"/>
                    <a:pt x="304" y="22"/>
                  </a:cubicBezTo>
                  <a:cubicBezTo>
                    <a:pt x="303" y="23"/>
                    <a:pt x="303" y="25"/>
                    <a:pt x="302" y="25"/>
                  </a:cubicBezTo>
                  <a:cubicBezTo>
                    <a:pt x="301" y="26"/>
                    <a:pt x="300" y="26"/>
                    <a:pt x="298" y="26"/>
                  </a:cubicBezTo>
                  <a:cubicBezTo>
                    <a:pt x="297" y="26"/>
                    <a:pt x="295" y="26"/>
                    <a:pt x="294" y="24"/>
                  </a:cubicBezTo>
                  <a:cubicBezTo>
                    <a:pt x="293" y="23"/>
                    <a:pt x="292" y="21"/>
                    <a:pt x="292" y="19"/>
                  </a:cubicBezTo>
                  <a:cubicBezTo>
                    <a:pt x="308" y="19"/>
                    <a:pt x="308" y="19"/>
                    <a:pt x="308" y="19"/>
                  </a:cubicBezTo>
                  <a:cubicBezTo>
                    <a:pt x="308" y="19"/>
                    <a:pt x="308" y="18"/>
                    <a:pt x="308" y="18"/>
                  </a:cubicBezTo>
                  <a:cubicBezTo>
                    <a:pt x="308" y="15"/>
                    <a:pt x="307" y="12"/>
                    <a:pt x="305" y="10"/>
                  </a:cubicBezTo>
                  <a:cubicBezTo>
                    <a:pt x="303" y="8"/>
                    <a:pt x="301" y="7"/>
                    <a:pt x="298" y="7"/>
                  </a:cubicBezTo>
                  <a:close/>
                  <a:moveTo>
                    <a:pt x="292" y="16"/>
                  </a:moveTo>
                  <a:cubicBezTo>
                    <a:pt x="292" y="14"/>
                    <a:pt x="293" y="13"/>
                    <a:pt x="294" y="12"/>
                  </a:cubicBezTo>
                  <a:cubicBezTo>
                    <a:pt x="295" y="11"/>
                    <a:pt x="297" y="10"/>
                    <a:pt x="298" y="10"/>
                  </a:cubicBezTo>
                  <a:cubicBezTo>
                    <a:pt x="300" y="10"/>
                    <a:pt x="301" y="11"/>
                    <a:pt x="303" y="12"/>
                  </a:cubicBezTo>
                  <a:cubicBezTo>
                    <a:pt x="303" y="13"/>
                    <a:pt x="304" y="15"/>
                    <a:pt x="304" y="16"/>
                  </a:cubicBezTo>
                  <a:lnTo>
                    <a:pt x="292" y="16"/>
                  </a:lnTo>
                  <a:close/>
                  <a:moveTo>
                    <a:pt x="270" y="4"/>
                  </a:moveTo>
                  <a:cubicBezTo>
                    <a:pt x="273" y="4"/>
                    <a:pt x="273" y="4"/>
                    <a:pt x="273" y="4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70" y="4"/>
                  </a:lnTo>
                  <a:close/>
                  <a:moveTo>
                    <a:pt x="351" y="7"/>
                  </a:moveTo>
                  <a:cubicBezTo>
                    <a:pt x="349" y="7"/>
                    <a:pt x="347" y="8"/>
                    <a:pt x="345" y="10"/>
                  </a:cubicBezTo>
                  <a:cubicBezTo>
                    <a:pt x="343" y="12"/>
                    <a:pt x="342" y="14"/>
                    <a:pt x="342" y="18"/>
                  </a:cubicBezTo>
                  <a:cubicBezTo>
                    <a:pt x="342" y="22"/>
                    <a:pt x="343" y="24"/>
                    <a:pt x="344" y="26"/>
                  </a:cubicBezTo>
                  <a:cubicBezTo>
                    <a:pt x="346" y="28"/>
                    <a:pt x="349" y="29"/>
                    <a:pt x="351" y="29"/>
                  </a:cubicBezTo>
                  <a:cubicBezTo>
                    <a:pt x="353" y="29"/>
                    <a:pt x="355" y="29"/>
                    <a:pt x="356" y="28"/>
                  </a:cubicBezTo>
                  <a:cubicBezTo>
                    <a:pt x="358" y="27"/>
                    <a:pt x="359" y="26"/>
                    <a:pt x="360" y="24"/>
                  </a:cubicBezTo>
                  <a:cubicBezTo>
                    <a:pt x="361" y="23"/>
                    <a:pt x="361" y="21"/>
                    <a:pt x="361" y="18"/>
                  </a:cubicBezTo>
                  <a:cubicBezTo>
                    <a:pt x="361" y="15"/>
                    <a:pt x="360" y="12"/>
                    <a:pt x="358" y="10"/>
                  </a:cubicBezTo>
                  <a:cubicBezTo>
                    <a:pt x="357" y="8"/>
                    <a:pt x="354" y="7"/>
                    <a:pt x="351" y="7"/>
                  </a:cubicBezTo>
                  <a:close/>
                  <a:moveTo>
                    <a:pt x="356" y="24"/>
                  </a:moveTo>
                  <a:cubicBezTo>
                    <a:pt x="355" y="26"/>
                    <a:pt x="353" y="26"/>
                    <a:pt x="351" y="26"/>
                  </a:cubicBezTo>
                  <a:cubicBezTo>
                    <a:pt x="350" y="26"/>
                    <a:pt x="348" y="26"/>
                    <a:pt x="347" y="24"/>
                  </a:cubicBezTo>
                  <a:cubicBezTo>
                    <a:pt x="346" y="23"/>
                    <a:pt x="345" y="21"/>
                    <a:pt x="345" y="18"/>
                  </a:cubicBezTo>
                  <a:cubicBezTo>
                    <a:pt x="345" y="16"/>
                    <a:pt x="346" y="14"/>
                    <a:pt x="347" y="12"/>
                  </a:cubicBezTo>
                  <a:cubicBezTo>
                    <a:pt x="348" y="11"/>
                    <a:pt x="350" y="10"/>
                    <a:pt x="351" y="10"/>
                  </a:cubicBezTo>
                  <a:cubicBezTo>
                    <a:pt x="353" y="10"/>
                    <a:pt x="355" y="11"/>
                    <a:pt x="356" y="12"/>
                  </a:cubicBezTo>
                  <a:cubicBezTo>
                    <a:pt x="357" y="14"/>
                    <a:pt x="358" y="16"/>
                    <a:pt x="358" y="18"/>
                  </a:cubicBezTo>
                  <a:cubicBezTo>
                    <a:pt x="358" y="21"/>
                    <a:pt x="357" y="23"/>
                    <a:pt x="356" y="24"/>
                  </a:cubicBezTo>
                  <a:close/>
                  <a:moveTo>
                    <a:pt x="243" y="10"/>
                  </a:moveTo>
                  <a:cubicBezTo>
                    <a:pt x="242" y="9"/>
                    <a:pt x="241" y="9"/>
                    <a:pt x="240" y="8"/>
                  </a:cubicBezTo>
                  <a:cubicBezTo>
                    <a:pt x="239" y="8"/>
                    <a:pt x="238" y="7"/>
                    <a:pt x="237" y="7"/>
                  </a:cubicBezTo>
                  <a:cubicBezTo>
                    <a:pt x="234" y="7"/>
                    <a:pt x="232" y="8"/>
                    <a:pt x="231" y="10"/>
                  </a:cubicBezTo>
                  <a:cubicBezTo>
                    <a:pt x="231" y="0"/>
                    <a:pt x="231" y="0"/>
                    <a:pt x="231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29"/>
                    <a:pt x="227" y="29"/>
                    <a:pt x="227" y="29"/>
                  </a:cubicBezTo>
                  <a:cubicBezTo>
                    <a:pt x="231" y="29"/>
                    <a:pt x="231" y="29"/>
                    <a:pt x="231" y="29"/>
                  </a:cubicBezTo>
                  <a:cubicBezTo>
                    <a:pt x="231" y="26"/>
                    <a:pt x="231" y="26"/>
                    <a:pt x="231" y="26"/>
                  </a:cubicBezTo>
                  <a:cubicBezTo>
                    <a:pt x="232" y="28"/>
                    <a:pt x="234" y="29"/>
                    <a:pt x="236" y="29"/>
                  </a:cubicBezTo>
                  <a:cubicBezTo>
                    <a:pt x="239" y="29"/>
                    <a:pt x="241" y="28"/>
                    <a:pt x="243" y="26"/>
                  </a:cubicBezTo>
                  <a:cubicBezTo>
                    <a:pt x="244" y="24"/>
                    <a:pt x="245" y="22"/>
                    <a:pt x="245" y="18"/>
                  </a:cubicBezTo>
                  <a:cubicBezTo>
                    <a:pt x="245" y="16"/>
                    <a:pt x="245" y="15"/>
                    <a:pt x="245" y="14"/>
                  </a:cubicBezTo>
                  <a:cubicBezTo>
                    <a:pt x="244" y="12"/>
                    <a:pt x="244" y="11"/>
                    <a:pt x="243" y="10"/>
                  </a:cubicBezTo>
                  <a:close/>
                  <a:moveTo>
                    <a:pt x="240" y="24"/>
                  </a:moveTo>
                  <a:cubicBezTo>
                    <a:pt x="239" y="26"/>
                    <a:pt x="238" y="26"/>
                    <a:pt x="236" y="26"/>
                  </a:cubicBezTo>
                  <a:cubicBezTo>
                    <a:pt x="234" y="26"/>
                    <a:pt x="233" y="25"/>
                    <a:pt x="232" y="24"/>
                  </a:cubicBezTo>
                  <a:cubicBezTo>
                    <a:pt x="231" y="22"/>
                    <a:pt x="231" y="21"/>
                    <a:pt x="231" y="18"/>
                  </a:cubicBezTo>
                  <a:cubicBezTo>
                    <a:pt x="231" y="16"/>
                    <a:pt x="231" y="14"/>
                    <a:pt x="232" y="12"/>
                  </a:cubicBezTo>
                  <a:cubicBezTo>
                    <a:pt x="233" y="11"/>
                    <a:pt x="235" y="10"/>
                    <a:pt x="236" y="10"/>
                  </a:cubicBezTo>
                  <a:cubicBezTo>
                    <a:pt x="238" y="10"/>
                    <a:pt x="239" y="11"/>
                    <a:pt x="240" y="12"/>
                  </a:cubicBezTo>
                  <a:cubicBezTo>
                    <a:pt x="241" y="14"/>
                    <a:pt x="242" y="16"/>
                    <a:pt x="242" y="18"/>
                  </a:cubicBezTo>
                  <a:cubicBezTo>
                    <a:pt x="242" y="21"/>
                    <a:pt x="241" y="23"/>
                    <a:pt x="240" y="24"/>
                  </a:cubicBezTo>
                  <a:close/>
                  <a:moveTo>
                    <a:pt x="270" y="29"/>
                  </a:moveTo>
                  <a:cubicBezTo>
                    <a:pt x="273" y="29"/>
                    <a:pt x="273" y="29"/>
                    <a:pt x="273" y="29"/>
                  </a:cubicBezTo>
                  <a:cubicBezTo>
                    <a:pt x="273" y="8"/>
                    <a:pt x="273" y="8"/>
                    <a:pt x="273" y="8"/>
                  </a:cubicBezTo>
                  <a:cubicBezTo>
                    <a:pt x="270" y="8"/>
                    <a:pt x="270" y="8"/>
                    <a:pt x="270" y="8"/>
                  </a:cubicBezTo>
                  <a:lnTo>
                    <a:pt x="270" y="29"/>
                  </a:lnTo>
                  <a:close/>
                  <a:moveTo>
                    <a:pt x="313" y="29"/>
                  </a:moveTo>
                  <a:cubicBezTo>
                    <a:pt x="317" y="29"/>
                    <a:pt x="317" y="29"/>
                    <a:pt x="317" y="29"/>
                  </a:cubicBezTo>
                  <a:cubicBezTo>
                    <a:pt x="317" y="25"/>
                    <a:pt x="317" y="25"/>
                    <a:pt x="317" y="25"/>
                  </a:cubicBezTo>
                  <a:cubicBezTo>
                    <a:pt x="313" y="25"/>
                    <a:pt x="313" y="25"/>
                    <a:pt x="313" y="25"/>
                  </a:cubicBezTo>
                  <a:lnTo>
                    <a:pt x="313" y="29"/>
                  </a:lnTo>
                  <a:close/>
                  <a:moveTo>
                    <a:pt x="262" y="18"/>
                  </a:moveTo>
                  <a:cubicBezTo>
                    <a:pt x="261" y="17"/>
                    <a:pt x="260" y="17"/>
                    <a:pt x="257" y="16"/>
                  </a:cubicBezTo>
                  <a:cubicBezTo>
                    <a:pt x="255" y="16"/>
                    <a:pt x="254" y="15"/>
                    <a:pt x="254" y="15"/>
                  </a:cubicBezTo>
                  <a:cubicBezTo>
                    <a:pt x="253" y="15"/>
                    <a:pt x="253" y="15"/>
                    <a:pt x="253" y="14"/>
                  </a:cubicBezTo>
                  <a:cubicBezTo>
                    <a:pt x="252" y="14"/>
                    <a:pt x="252" y="13"/>
                    <a:pt x="252" y="13"/>
                  </a:cubicBezTo>
                  <a:cubicBezTo>
                    <a:pt x="252" y="12"/>
                    <a:pt x="253" y="12"/>
                    <a:pt x="253" y="11"/>
                  </a:cubicBezTo>
                  <a:cubicBezTo>
                    <a:pt x="254" y="11"/>
                    <a:pt x="255" y="10"/>
                    <a:pt x="257" y="10"/>
                  </a:cubicBezTo>
                  <a:cubicBezTo>
                    <a:pt x="258" y="10"/>
                    <a:pt x="259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5" y="13"/>
                    <a:pt x="265" y="13"/>
                    <a:pt x="265" y="13"/>
                  </a:cubicBezTo>
                  <a:cubicBezTo>
                    <a:pt x="264" y="12"/>
                    <a:pt x="264" y="11"/>
                    <a:pt x="263" y="10"/>
                  </a:cubicBezTo>
                  <a:cubicBezTo>
                    <a:pt x="263" y="9"/>
                    <a:pt x="262" y="9"/>
                    <a:pt x="261" y="8"/>
                  </a:cubicBezTo>
                  <a:cubicBezTo>
                    <a:pt x="260" y="8"/>
                    <a:pt x="258" y="7"/>
                    <a:pt x="256" y="7"/>
                  </a:cubicBezTo>
                  <a:cubicBezTo>
                    <a:pt x="255" y="7"/>
                    <a:pt x="254" y="8"/>
                    <a:pt x="253" y="8"/>
                  </a:cubicBezTo>
                  <a:cubicBezTo>
                    <a:pt x="252" y="8"/>
                    <a:pt x="252" y="8"/>
                    <a:pt x="251" y="9"/>
                  </a:cubicBezTo>
                  <a:cubicBezTo>
                    <a:pt x="250" y="9"/>
                    <a:pt x="250" y="10"/>
                    <a:pt x="249" y="11"/>
                  </a:cubicBezTo>
                  <a:cubicBezTo>
                    <a:pt x="249" y="12"/>
                    <a:pt x="249" y="12"/>
                    <a:pt x="249" y="13"/>
                  </a:cubicBezTo>
                  <a:cubicBezTo>
                    <a:pt x="249" y="14"/>
                    <a:pt x="249" y="15"/>
                    <a:pt x="250" y="16"/>
                  </a:cubicBezTo>
                  <a:cubicBezTo>
                    <a:pt x="250" y="17"/>
                    <a:pt x="251" y="18"/>
                    <a:pt x="252" y="18"/>
                  </a:cubicBezTo>
                  <a:cubicBezTo>
                    <a:pt x="253" y="19"/>
                    <a:pt x="255" y="19"/>
                    <a:pt x="257" y="20"/>
                  </a:cubicBezTo>
                  <a:cubicBezTo>
                    <a:pt x="259" y="20"/>
                    <a:pt x="260" y="21"/>
                    <a:pt x="261" y="21"/>
                  </a:cubicBezTo>
                  <a:cubicBezTo>
                    <a:pt x="262" y="22"/>
                    <a:pt x="262" y="22"/>
                    <a:pt x="262" y="23"/>
                  </a:cubicBezTo>
                  <a:cubicBezTo>
                    <a:pt x="262" y="24"/>
                    <a:pt x="261" y="25"/>
                    <a:pt x="261" y="25"/>
                  </a:cubicBezTo>
                  <a:cubicBezTo>
                    <a:pt x="260" y="26"/>
                    <a:pt x="259" y="26"/>
                    <a:pt x="257" y="26"/>
                  </a:cubicBezTo>
                  <a:cubicBezTo>
                    <a:pt x="255" y="26"/>
                    <a:pt x="254" y="26"/>
                    <a:pt x="253" y="25"/>
                  </a:cubicBezTo>
                  <a:cubicBezTo>
                    <a:pt x="252" y="24"/>
                    <a:pt x="252" y="23"/>
                    <a:pt x="252" y="22"/>
                  </a:cubicBezTo>
                  <a:cubicBezTo>
                    <a:pt x="248" y="22"/>
                    <a:pt x="248" y="22"/>
                    <a:pt x="248" y="22"/>
                  </a:cubicBezTo>
                  <a:cubicBezTo>
                    <a:pt x="249" y="25"/>
                    <a:pt x="250" y="26"/>
                    <a:pt x="251" y="27"/>
                  </a:cubicBezTo>
                  <a:cubicBezTo>
                    <a:pt x="252" y="29"/>
                    <a:pt x="254" y="29"/>
                    <a:pt x="257" y="29"/>
                  </a:cubicBezTo>
                  <a:cubicBezTo>
                    <a:pt x="259" y="29"/>
                    <a:pt x="260" y="29"/>
                    <a:pt x="261" y="28"/>
                  </a:cubicBezTo>
                  <a:cubicBezTo>
                    <a:pt x="263" y="28"/>
                    <a:pt x="264" y="27"/>
                    <a:pt x="264" y="26"/>
                  </a:cubicBezTo>
                  <a:cubicBezTo>
                    <a:pt x="265" y="25"/>
                    <a:pt x="265" y="24"/>
                    <a:pt x="265" y="23"/>
                  </a:cubicBezTo>
                  <a:cubicBezTo>
                    <a:pt x="265" y="21"/>
                    <a:pt x="265" y="20"/>
                    <a:pt x="265" y="20"/>
                  </a:cubicBezTo>
                  <a:cubicBezTo>
                    <a:pt x="264" y="19"/>
                    <a:pt x="263" y="18"/>
                    <a:pt x="26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 55"/>
          <p:cNvSpPr/>
          <p:nvPr userDrawn="1"/>
        </p:nvSpPr>
        <p:spPr bwMode="auto">
          <a:xfrm>
            <a:off x="744879" y="3218975"/>
            <a:ext cx="11447121" cy="815975"/>
          </a:xfrm>
          <a:custGeom>
            <a:avLst/>
            <a:gdLst>
              <a:gd name="connsiteX0" fmla="*/ 894666 w 11447121"/>
              <a:gd name="connsiteY0" fmla="*/ 0 h 815975"/>
              <a:gd name="connsiteX1" fmla="*/ 3944254 w 11447121"/>
              <a:gd name="connsiteY1" fmla="*/ 0 h 815975"/>
              <a:gd name="connsiteX2" fmla="*/ 8397534 w 11447121"/>
              <a:gd name="connsiteY2" fmla="*/ 0 h 815975"/>
              <a:gd name="connsiteX3" fmla="*/ 11447121 w 11447121"/>
              <a:gd name="connsiteY3" fmla="*/ 0 h 815975"/>
              <a:gd name="connsiteX4" fmla="*/ 11447121 w 11447121"/>
              <a:gd name="connsiteY4" fmla="*/ 815975 h 815975"/>
              <a:gd name="connsiteX5" fmla="*/ 8736973 w 11447121"/>
              <a:gd name="connsiteY5" fmla="*/ 815975 h 815975"/>
              <a:gd name="connsiteX6" fmla="*/ 8397534 w 11447121"/>
              <a:gd name="connsiteY6" fmla="*/ 815975 h 815975"/>
              <a:gd name="connsiteX7" fmla="*/ 7640486 w 11447121"/>
              <a:gd name="connsiteY7" fmla="*/ 815975 h 815975"/>
              <a:gd name="connsiteX8" fmla="*/ 6952256 w 11447121"/>
              <a:gd name="connsiteY8" fmla="*/ 815975 h 815975"/>
              <a:gd name="connsiteX9" fmla="*/ 6700354 w 11447121"/>
              <a:gd name="connsiteY9" fmla="*/ 815975 h 815975"/>
              <a:gd name="connsiteX10" fmla="*/ 5904548 w 11447121"/>
              <a:gd name="connsiteY10" fmla="*/ 815975 h 815975"/>
              <a:gd name="connsiteX11" fmla="*/ 5687386 w 11447121"/>
              <a:gd name="connsiteY11" fmla="*/ 815975 h 815975"/>
              <a:gd name="connsiteX12" fmla="*/ 5241043 w 11447121"/>
              <a:gd name="connsiteY12" fmla="*/ 815975 h 815975"/>
              <a:gd name="connsiteX13" fmla="*/ 4697811 w 11447121"/>
              <a:gd name="connsiteY13" fmla="*/ 815975 h 815975"/>
              <a:gd name="connsiteX14" fmla="*/ 4590899 w 11447121"/>
              <a:gd name="connsiteY14" fmla="*/ 815975 h 815975"/>
              <a:gd name="connsiteX15" fmla="*/ 4262824 w 11447121"/>
              <a:gd name="connsiteY15" fmla="*/ 815975 h 815975"/>
              <a:gd name="connsiteX16" fmla="*/ 3669478 w 11447121"/>
              <a:gd name="connsiteY16" fmla="*/ 815975 h 815975"/>
              <a:gd name="connsiteX17" fmla="*/ 3650766 w 11447121"/>
              <a:gd name="connsiteY17" fmla="*/ 815975 h 815975"/>
              <a:gd name="connsiteX18" fmla="*/ 3364787 w 11447121"/>
              <a:gd name="connsiteY18" fmla="*/ 815975 h 815975"/>
              <a:gd name="connsiteX19" fmla="*/ 3252532 w 11447121"/>
              <a:gd name="connsiteY19" fmla="*/ 815975 h 815975"/>
              <a:gd name="connsiteX20" fmla="*/ 3236496 w 11447121"/>
              <a:gd name="connsiteY20" fmla="*/ 815975 h 815975"/>
              <a:gd name="connsiteX21" fmla="*/ 2854961 w 11447121"/>
              <a:gd name="connsiteY21" fmla="*/ 815975 h 815975"/>
              <a:gd name="connsiteX22" fmla="*/ 186909 w 11447121"/>
              <a:gd name="connsiteY22" fmla="*/ 815975 h 815975"/>
              <a:gd name="connsiteX23" fmla="*/ 9176 w 11447121"/>
              <a:gd name="connsiteY23" fmla="*/ 682625 h 815975"/>
              <a:gd name="connsiteX24" fmla="*/ 6002 w 11447121"/>
              <a:gd name="connsiteY24" fmla="*/ 673100 h 815975"/>
              <a:gd name="connsiteX25" fmla="*/ 94868 w 11447121"/>
              <a:gd name="connsiteY25" fmla="*/ 463550 h 815975"/>
              <a:gd name="connsiteX26" fmla="*/ 894666 w 11447121"/>
              <a:gd name="connsiteY26" fmla="*/ 0 h 815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447121" h="815975">
                <a:moveTo>
                  <a:pt x="894666" y="0"/>
                </a:moveTo>
                <a:lnTo>
                  <a:pt x="3944254" y="0"/>
                </a:lnTo>
                <a:lnTo>
                  <a:pt x="8397534" y="0"/>
                </a:lnTo>
                <a:lnTo>
                  <a:pt x="11447121" y="0"/>
                </a:lnTo>
                <a:cubicBezTo>
                  <a:pt x="11447121" y="815975"/>
                  <a:pt x="11447121" y="815975"/>
                  <a:pt x="11447121" y="815975"/>
                </a:cubicBezTo>
                <a:cubicBezTo>
                  <a:pt x="10420793" y="815975"/>
                  <a:pt x="9522756" y="815975"/>
                  <a:pt x="8736973" y="815975"/>
                </a:cubicBezTo>
                <a:lnTo>
                  <a:pt x="8397534" y="815975"/>
                </a:lnTo>
                <a:lnTo>
                  <a:pt x="7640486" y="815975"/>
                </a:lnTo>
                <a:lnTo>
                  <a:pt x="6952256" y="815975"/>
                </a:lnTo>
                <a:lnTo>
                  <a:pt x="6700354" y="815975"/>
                </a:lnTo>
                <a:lnTo>
                  <a:pt x="5904548" y="815975"/>
                </a:lnTo>
                <a:lnTo>
                  <a:pt x="5687386" y="815975"/>
                </a:lnTo>
                <a:lnTo>
                  <a:pt x="5241043" y="815975"/>
                </a:lnTo>
                <a:lnTo>
                  <a:pt x="4697811" y="815975"/>
                </a:lnTo>
                <a:lnTo>
                  <a:pt x="4590899" y="815975"/>
                </a:lnTo>
                <a:lnTo>
                  <a:pt x="4262824" y="815975"/>
                </a:lnTo>
                <a:lnTo>
                  <a:pt x="3669478" y="815975"/>
                </a:lnTo>
                <a:lnTo>
                  <a:pt x="3650766" y="815975"/>
                </a:lnTo>
                <a:lnTo>
                  <a:pt x="3364787" y="815975"/>
                </a:lnTo>
                <a:lnTo>
                  <a:pt x="3252532" y="815975"/>
                </a:lnTo>
                <a:lnTo>
                  <a:pt x="3236496" y="815975"/>
                </a:lnTo>
                <a:lnTo>
                  <a:pt x="2854961" y="815975"/>
                </a:lnTo>
                <a:cubicBezTo>
                  <a:pt x="186909" y="815975"/>
                  <a:pt x="186909" y="815975"/>
                  <a:pt x="186909" y="815975"/>
                </a:cubicBezTo>
                <a:cubicBezTo>
                  <a:pt x="94868" y="815975"/>
                  <a:pt x="31392" y="755650"/>
                  <a:pt x="9176" y="682625"/>
                </a:cubicBezTo>
                <a:cubicBezTo>
                  <a:pt x="6002" y="673100"/>
                  <a:pt x="6002" y="673100"/>
                  <a:pt x="6002" y="673100"/>
                </a:cubicBezTo>
                <a:cubicBezTo>
                  <a:pt x="-13041" y="596900"/>
                  <a:pt x="12350" y="511175"/>
                  <a:pt x="94868" y="463550"/>
                </a:cubicBezTo>
                <a:cubicBezTo>
                  <a:pt x="894666" y="0"/>
                  <a:pt x="894666" y="0"/>
                  <a:pt x="894666" y="0"/>
                </a:cubicBezTo>
                <a:close/>
              </a:path>
            </a:pathLst>
          </a:custGeom>
          <a:gradFill>
            <a:gsLst>
              <a:gs pos="0">
                <a:srgbClr val="425C90"/>
              </a:gs>
              <a:gs pos="80000">
                <a:schemeClr val="bg1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/>
          </a:p>
        </p:txBody>
      </p:sp>
      <p:sp>
        <p:nvSpPr>
          <p:cNvPr id="34" name="Freeform 7"/>
          <p:cNvSpPr/>
          <p:nvPr userDrawn="1"/>
        </p:nvSpPr>
        <p:spPr bwMode="auto">
          <a:xfrm>
            <a:off x="731838" y="3218975"/>
            <a:ext cx="908050" cy="815975"/>
          </a:xfrm>
          <a:custGeom>
            <a:avLst/>
            <a:gdLst>
              <a:gd name="T0" fmla="*/ 286 w 286"/>
              <a:gd name="T1" fmla="*/ 0 h 257"/>
              <a:gd name="T2" fmla="*/ 286 w 286"/>
              <a:gd name="T3" fmla="*/ 257 h 257"/>
              <a:gd name="T4" fmla="*/ 63 w 286"/>
              <a:gd name="T5" fmla="*/ 257 h 257"/>
              <a:gd name="T6" fmla="*/ 7 w 286"/>
              <a:gd name="T7" fmla="*/ 215 h 257"/>
              <a:gd name="T8" fmla="*/ 6 w 286"/>
              <a:gd name="T9" fmla="*/ 212 h 257"/>
              <a:gd name="T10" fmla="*/ 34 w 286"/>
              <a:gd name="T11" fmla="*/ 146 h 257"/>
              <a:gd name="T12" fmla="*/ 286 w 286"/>
              <a:gd name="T13" fmla="*/ 0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6" h="257">
                <a:moveTo>
                  <a:pt x="286" y="0"/>
                </a:moveTo>
                <a:cubicBezTo>
                  <a:pt x="286" y="257"/>
                  <a:pt x="286" y="257"/>
                  <a:pt x="286" y="257"/>
                </a:cubicBezTo>
                <a:cubicBezTo>
                  <a:pt x="63" y="257"/>
                  <a:pt x="63" y="257"/>
                  <a:pt x="63" y="257"/>
                </a:cubicBezTo>
                <a:cubicBezTo>
                  <a:pt x="34" y="257"/>
                  <a:pt x="14" y="238"/>
                  <a:pt x="7" y="215"/>
                </a:cubicBezTo>
                <a:cubicBezTo>
                  <a:pt x="6" y="212"/>
                  <a:pt x="6" y="212"/>
                  <a:pt x="6" y="212"/>
                </a:cubicBezTo>
                <a:cubicBezTo>
                  <a:pt x="0" y="188"/>
                  <a:pt x="8" y="161"/>
                  <a:pt x="34" y="146"/>
                </a:cubicBezTo>
                <a:lnTo>
                  <a:pt x="286" y="0"/>
                </a:lnTo>
                <a:close/>
              </a:path>
            </a:pathLst>
          </a:custGeom>
          <a:gradFill>
            <a:gsLst>
              <a:gs pos="0">
                <a:schemeClr val="tx1">
                  <a:alpha val="2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5" name="Freeform 8"/>
          <p:cNvSpPr/>
          <p:nvPr userDrawn="1"/>
        </p:nvSpPr>
        <p:spPr bwMode="auto">
          <a:xfrm>
            <a:off x="731838" y="3218975"/>
            <a:ext cx="2525713" cy="673100"/>
          </a:xfrm>
          <a:custGeom>
            <a:avLst/>
            <a:gdLst>
              <a:gd name="T0" fmla="*/ 796 w 796"/>
              <a:gd name="T1" fmla="*/ 0 h 212"/>
              <a:gd name="T2" fmla="*/ 6 w 796"/>
              <a:gd name="T3" fmla="*/ 212 h 212"/>
              <a:gd name="T4" fmla="*/ 34 w 796"/>
              <a:gd name="T5" fmla="*/ 146 h 212"/>
              <a:gd name="T6" fmla="*/ 286 w 796"/>
              <a:gd name="T7" fmla="*/ 0 h 212"/>
              <a:gd name="T8" fmla="*/ 796 w 796"/>
              <a:gd name="T9" fmla="*/ 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6" h="212">
                <a:moveTo>
                  <a:pt x="796" y="0"/>
                </a:moveTo>
                <a:cubicBezTo>
                  <a:pt x="6" y="212"/>
                  <a:pt x="6" y="212"/>
                  <a:pt x="6" y="212"/>
                </a:cubicBezTo>
                <a:cubicBezTo>
                  <a:pt x="0" y="188"/>
                  <a:pt x="8" y="161"/>
                  <a:pt x="34" y="146"/>
                </a:cubicBezTo>
                <a:cubicBezTo>
                  <a:pt x="286" y="0"/>
                  <a:pt x="286" y="0"/>
                  <a:pt x="286" y="0"/>
                </a:cubicBezTo>
                <a:lnTo>
                  <a:pt x="796" y="0"/>
                </a:lnTo>
                <a:close/>
              </a:path>
            </a:pathLst>
          </a:custGeom>
          <a:gradFill>
            <a:gsLst>
              <a:gs pos="0">
                <a:schemeClr val="tx1"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36" name="Freeform 9"/>
          <p:cNvSpPr/>
          <p:nvPr userDrawn="1"/>
        </p:nvSpPr>
        <p:spPr bwMode="auto">
          <a:xfrm>
            <a:off x="547688" y="2425225"/>
            <a:ext cx="1966913" cy="1466850"/>
          </a:xfrm>
          <a:custGeom>
            <a:avLst/>
            <a:gdLst>
              <a:gd name="T0" fmla="*/ 586 w 620"/>
              <a:gd name="T1" fmla="*/ 111 h 462"/>
              <a:gd name="T2" fmla="*/ 564 w 620"/>
              <a:gd name="T3" fmla="*/ 123 h 462"/>
              <a:gd name="T4" fmla="*/ 92 w 620"/>
              <a:gd name="T5" fmla="*/ 396 h 462"/>
              <a:gd name="T6" fmla="*/ 92 w 620"/>
              <a:gd name="T7" fmla="*/ 396 h 462"/>
              <a:gd name="T8" fmla="*/ 64 w 620"/>
              <a:gd name="T9" fmla="*/ 462 h 462"/>
              <a:gd name="T10" fmla="*/ 52 w 620"/>
              <a:gd name="T11" fmla="*/ 419 h 462"/>
              <a:gd name="T12" fmla="*/ 4 w 620"/>
              <a:gd name="T13" fmla="*/ 238 h 462"/>
              <a:gd name="T14" fmla="*/ 0 w 620"/>
              <a:gd name="T15" fmla="*/ 213 h 462"/>
              <a:gd name="T16" fmla="*/ 51 w 620"/>
              <a:gd name="T17" fmla="*/ 123 h 462"/>
              <a:gd name="T18" fmla="*/ 265 w 620"/>
              <a:gd name="T19" fmla="*/ 0 h 462"/>
              <a:gd name="T20" fmla="*/ 556 w 620"/>
              <a:gd name="T21" fmla="*/ 0 h 462"/>
              <a:gd name="T22" fmla="*/ 613 w 620"/>
              <a:gd name="T23" fmla="*/ 43 h 462"/>
              <a:gd name="T24" fmla="*/ 614 w 620"/>
              <a:gd name="T25" fmla="*/ 46 h 462"/>
              <a:gd name="T26" fmla="*/ 586 w 620"/>
              <a:gd name="T27" fmla="*/ 111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20" h="462">
                <a:moveTo>
                  <a:pt x="586" y="111"/>
                </a:moveTo>
                <a:cubicBezTo>
                  <a:pt x="564" y="123"/>
                  <a:pt x="564" y="123"/>
                  <a:pt x="564" y="123"/>
                </a:cubicBezTo>
                <a:cubicBezTo>
                  <a:pt x="92" y="396"/>
                  <a:pt x="92" y="396"/>
                  <a:pt x="92" y="396"/>
                </a:cubicBezTo>
                <a:cubicBezTo>
                  <a:pt x="92" y="396"/>
                  <a:pt x="92" y="396"/>
                  <a:pt x="92" y="396"/>
                </a:cubicBezTo>
                <a:cubicBezTo>
                  <a:pt x="66" y="411"/>
                  <a:pt x="58" y="438"/>
                  <a:pt x="64" y="462"/>
                </a:cubicBezTo>
                <a:cubicBezTo>
                  <a:pt x="52" y="419"/>
                  <a:pt x="52" y="419"/>
                  <a:pt x="52" y="419"/>
                </a:cubicBezTo>
                <a:cubicBezTo>
                  <a:pt x="4" y="238"/>
                  <a:pt x="4" y="238"/>
                  <a:pt x="4" y="238"/>
                </a:cubicBezTo>
                <a:cubicBezTo>
                  <a:pt x="2" y="230"/>
                  <a:pt x="1" y="221"/>
                  <a:pt x="0" y="213"/>
                </a:cubicBezTo>
                <a:cubicBezTo>
                  <a:pt x="0" y="177"/>
                  <a:pt x="19" y="142"/>
                  <a:pt x="51" y="123"/>
                </a:cubicBezTo>
                <a:cubicBezTo>
                  <a:pt x="265" y="0"/>
                  <a:pt x="265" y="0"/>
                  <a:pt x="265" y="0"/>
                </a:cubicBezTo>
                <a:cubicBezTo>
                  <a:pt x="556" y="0"/>
                  <a:pt x="556" y="0"/>
                  <a:pt x="556" y="0"/>
                </a:cubicBezTo>
                <a:cubicBezTo>
                  <a:pt x="586" y="0"/>
                  <a:pt x="607" y="20"/>
                  <a:pt x="613" y="43"/>
                </a:cubicBezTo>
                <a:cubicBezTo>
                  <a:pt x="614" y="46"/>
                  <a:pt x="614" y="46"/>
                  <a:pt x="614" y="46"/>
                </a:cubicBezTo>
                <a:cubicBezTo>
                  <a:pt x="620" y="69"/>
                  <a:pt x="612" y="96"/>
                  <a:pt x="586" y="11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7" name="Freeform 10"/>
          <p:cNvSpPr/>
          <p:nvPr userDrawn="1"/>
        </p:nvSpPr>
        <p:spPr bwMode="auto">
          <a:xfrm>
            <a:off x="1588" y="1609250"/>
            <a:ext cx="2490788" cy="952500"/>
          </a:xfrm>
          <a:custGeom>
            <a:avLst/>
            <a:gdLst>
              <a:gd name="T0" fmla="*/ 785 w 785"/>
              <a:gd name="T1" fmla="*/ 300 h 300"/>
              <a:gd name="T2" fmla="*/ 728 w 785"/>
              <a:gd name="T3" fmla="*/ 257 h 300"/>
              <a:gd name="T4" fmla="*/ 0 w 785"/>
              <a:gd name="T5" fmla="*/ 257 h 300"/>
              <a:gd name="T6" fmla="*/ 0 w 785"/>
              <a:gd name="T7" fmla="*/ 0 h 300"/>
              <a:gd name="T8" fmla="*/ 627 w 785"/>
              <a:gd name="T9" fmla="*/ 0 h 300"/>
              <a:gd name="T10" fmla="*/ 725 w 785"/>
              <a:gd name="T11" fmla="*/ 76 h 300"/>
              <a:gd name="T12" fmla="*/ 774 w 785"/>
              <a:gd name="T13" fmla="*/ 257 h 300"/>
              <a:gd name="T14" fmla="*/ 785 w 785"/>
              <a:gd name="T15" fmla="*/ 30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85" h="300">
                <a:moveTo>
                  <a:pt x="785" y="300"/>
                </a:moveTo>
                <a:cubicBezTo>
                  <a:pt x="779" y="277"/>
                  <a:pt x="758" y="257"/>
                  <a:pt x="728" y="257"/>
                </a:cubicBezTo>
                <a:cubicBezTo>
                  <a:pt x="0" y="257"/>
                  <a:pt x="0" y="257"/>
                  <a:pt x="0" y="257"/>
                </a:cubicBezTo>
                <a:cubicBezTo>
                  <a:pt x="0" y="0"/>
                  <a:pt x="0" y="0"/>
                  <a:pt x="0" y="0"/>
                </a:cubicBezTo>
                <a:cubicBezTo>
                  <a:pt x="627" y="0"/>
                  <a:pt x="627" y="0"/>
                  <a:pt x="627" y="0"/>
                </a:cubicBezTo>
                <a:cubicBezTo>
                  <a:pt x="673" y="0"/>
                  <a:pt x="713" y="31"/>
                  <a:pt x="725" y="76"/>
                </a:cubicBezTo>
                <a:cubicBezTo>
                  <a:pt x="774" y="257"/>
                  <a:pt x="774" y="257"/>
                  <a:pt x="774" y="257"/>
                </a:cubicBezTo>
                <a:lnTo>
                  <a:pt x="785" y="3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8" name="Freeform 11"/>
          <p:cNvSpPr/>
          <p:nvPr userDrawn="1"/>
        </p:nvSpPr>
        <p:spPr bwMode="auto">
          <a:xfrm>
            <a:off x="1608138" y="2425225"/>
            <a:ext cx="906463" cy="812800"/>
          </a:xfrm>
          <a:custGeom>
            <a:avLst/>
            <a:gdLst>
              <a:gd name="T0" fmla="*/ 0 w 286"/>
              <a:gd name="T1" fmla="*/ 256 h 256"/>
              <a:gd name="T2" fmla="*/ 0 w 286"/>
              <a:gd name="T3" fmla="*/ 0 h 256"/>
              <a:gd name="T4" fmla="*/ 222 w 286"/>
              <a:gd name="T5" fmla="*/ 0 h 256"/>
              <a:gd name="T6" fmla="*/ 279 w 286"/>
              <a:gd name="T7" fmla="*/ 42 h 256"/>
              <a:gd name="T8" fmla="*/ 280 w 286"/>
              <a:gd name="T9" fmla="*/ 45 h 256"/>
              <a:gd name="T10" fmla="*/ 252 w 286"/>
              <a:gd name="T11" fmla="*/ 111 h 256"/>
              <a:gd name="T12" fmla="*/ 0 w 286"/>
              <a:gd name="T13" fmla="*/ 256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6" h="256">
                <a:moveTo>
                  <a:pt x="0" y="256"/>
                </a:moveTo>
                <a:cubicBezTo>
                  <a:pt x="0" y="0"/>
                  <a:pt x="0" y="0"/>
                  <a:pt x="0" y="0"/>
                </a:cubicBezTo>
                <a:cubicBezTo>
                  <a:pt x="222" y="0"/>
                  <a:pt x="222" y="0"/>
                  <a:pt x="222" y="0"/>
                </a:cubicBezTo>
                <a:cubicBezTo>
                  <a:pt x="252" y="0"/>
                  <a:pt x="272" y="19"/>
                  <a:pt x="279" y="42"/>
                </a:cubicBezTo>
                <a:cubicBezTo>
                  <a:pt x="280" y="45"/>
                  <a:pt x="280" y="45"/>
                  <a:pt x="280" y="45"/>
                </a:cubicBezTo>
                <a:cubicBezTo>
                  <a:pt x="286" y="68"/>
                  <a:pt x="278" y="96"/>
                  <a:pt x="252" y="111"/>
                </a:cubicBezTo>
                <a:lnTo>
                  <a:pt x="0" y="256"/>
                </a:lnTo>
                <a:close/>
              </a:path>
            </a:pathLst>
          </a:custGeom>
          <a:gradFill>
            <a:gsLst>
              <a:gs pos="0">
                <a:schemeClr val="tx1">
                  <a:alpha val="20000"/>
                </a:schemeClr>
              </a:gs>
              <a:gs pos="100000">
                <a:schemeClr val="tx1">
                  <a:alpha val="0"/>
                </a:schemeClr>
              </a:gs>
            </a:gsLst>
            <a:lin ang="108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en-US"/>
          </a:p>
        </p:txBody>
      </p:sp>
      <p:sp>
        <p:nvSpPr>
          <p:cNvPr id="39" name="Freeform 12"/>
          <p:cNvSpPr/>
          <p:nvPr userDrawn="1"/>
        </p:nvSpPr>
        <p:spPr bwMode="auto">
          <a:xfrm>
            <a:off x="547688" y="2425225"/>
            <a:ext cx="1947863" cy="663575"/>
          </a:xfrm>
          <a:custGeom>
            <a:avLst/>
            <a:gdLst>
              <a:gd name="T0" fmla="*/ 614 w 614"/>
              <a:gd name="T1" fmla="*/ 45 h 209"/>
              <a:gd name="T2" fmla="*/ 0 w 614"/>
              <a:gd name="T3" fmla="*/ 209 h 209"/>
              <a:gd name="T4" fmla="*/ 51 w 614"/>
              <a:gd name="T5" fmla="*/ 123 h 209"/>
              <a:gd name="T6" fmla="*/ 265 w 614"/>
              <a:gd name="T7" fmla="*/ 0 h 209"/>
              <a:gd name="T8" fmla="*/ 556 w 614"/>
              <a:gd name="T9" fmla="*/ 0 h 209"/>
              <a:gd name="T10" fmla="*/ 613 w 614"/>
              <a:gd name="T11" fmla="*/ 43 h 209"/>
              <a:gd name="T12" fmla="*/ 614 w 614"/>
              <a:gd name="T13" fmla="*/ 45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4" h="209">
                <a:moveTo>
                  <a:pt x="614" y="45"/>
                </a:moveTo>
                <a:cubicBezTo>
                  <a:pt x="0" y="209"/>
                  <a:pt x="0" y="209"/>
                  <a:pt x="0" y="209"/>
                </a:cubicBezTo>
                <a:cubicBezTo>
                  <a:pt x="1" y="174"/>
                  <a:pt x="20" y="141"/>
                  <a:pt x="51" y="123"/>
                </a:cubicBezTo>
                <a:cubicBezTo>
                  <a:pt x="265" y="0"/>
                  <a:pt x="265" y="0"/>
                  <a:pt x="265" y="0"/>
                </a:cubicBezTo>
                <a:cubicBezTo>
                  <a:pt x="556" y="0"/>
                  <a:pt x="556" y="0"/>
                  <a:pt x="556" y="0"/>
                </a:cubicBezTo>
                <a:cubicBezTo>
                  <a:pt x="586" y="0"/>
                  <a:pt x="607" y="20"/>
                  <a:pt x="613" y="43"/>
                </a:cubicBezTo>
                <a:lnTo>
                  <a:pt x="614" y="45"/>
                </a:lnTo>
                <a:close/>
              </a:path>
            </a:pathLst>
          </a:custGeom>
          <a:gradFill>
            <a:gsLst>
              <a:gs pos="0">
                <a:schemeClr val="tx1"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108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en-US"/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1846499" y="3626963"/>
            <a:ext cx="9521892" cy="0"/>
          </a:xfrm>
          <a:prstGeom prst="line">
            <a:avLst/>
          </a:prstGeom>
          <a:ln w="12700">
            <a:gradFill>
              <a:gsLst>
                <a:gs pos="0">
                  <a:schemeClr val="tx2">
                    <a:alpha val="0"/>
                  </a:schemeClr>
                </a:gs>
                <a:gs pos="100000">
                  <a:schemeClr val="tx2">
                    <a:alpha val="30000"/>
                  </a:schemeClr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/>
          <p:cNvSpPr/>
          <p:nvPr userDrawn="1"/>
        </p:nvSpPr>
        <p:spPr>
          <a:xfrm rot="5400000">
            <a:off x="11384309" y="3574943"/>
            <a:ext cx="120689" cy="104042"/>
          </a:xfrm>
          <a:prstGeom prst="triangle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808050" y="1124384"/>
            <a:ext cx="8688625" cy="1772070"/>
          </a:xfrm>
        </p:spPr>
        <p:txBody>
          <a:bodyPr lIns="0" tIns="0" rIns="0" bIns="0" anchor="b">
            <a:normAutofit/>
          </a:bodyPr>
          <a:lstStyle>
            <a:lvl1pPr algn="l">
              <a:defRPr sz="4000" i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808050" y="4313978"/>
            <a:ext cx="8688625" cy="1347518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700"/>
              </a:lnSpc>
              <a:spcBef>
                <a:spcPts val="0"/>
              </a:spcBef>
              <a:buNone/>
              <a:defRPr lang="en-US" sz="1200" i="1" kern="1200" spc="0" baseline="0" dirty="0">
                <a:solidFill>
                  <a:schemeClr val="bg1">
                    <a:alpha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Footer Placeholder 3"/>
          <p:cNvSpPr>
            <a:spLocks noGrp="1"/>
          </p:cNvSpPr>
          <p:nvPr userDrawn="1">
            <p:ph type="ftr" sz="quarter" idx="11"/>
          </p:nvPr>
        </p:nvSpPr>
        <p:spPr>
          <a:xfrm>
            <a:off x="1200000" y="5981484"/>
            <a:ext cx="3736623" cy="491068"/>
          </a:xfrm>
        </p:spPr>
        <p:txBody>
          <a:bodyPr/>
          <a:lstStyle>
            <a:lvl1pPr algn="l">
              <a:defRPr lang="en-US" sz="900" b="0" kern="1200" spc="0" baseline="0" dirty="0" smtClean="0">
                <a:solidFill>
                  <a:schemeClr val="bg1">
                    <a:alpha val="3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Converting your business from Good to Great.</a:t>
            </a:r>
          </a:p>
        </p:txBody>
      </p:sp>
      <p:grpSp>
        <p:nvGrpSpPr>
          <p:cNvPr id="31" name="그룹 25"/>
          <p:cNvGrpSpPr/>
          <p:nvPr userDrawn="1"/>
        </p:nvGrpSpPr>
        <p:grpSpPr>
          <a:xfrm>
            <a:off x="9405937" y="5924509"/>
            <a:ext cx="1585913" cy="605019"/>
            <a:chOff x="7099300" y="5270500"/>
            <a:chExt cx="1462086" cy="557781"/>
          </a:xfrm>
          <a:solidFill>
            <a:schemeClr val="bg1"/>
          </a:solidFill>
        </p:grpSpPr>
        <p:sp>
          <p:nvSpPr>
            <p:cNvPr id="32" name="Freeform 5"/>
            <p:cNvSpPr>
              <a:spLocks noEditPoints="1"/>
            </p:cNvSpPr>
            <p:nvPr userDrawn="1"/>
          </p:nvSpPr>
          <p:spPr bwMode="auto">
            <a:xfrm>
              <a:off x="7099300" y="5270500"/>
              <a:ext cx="1457325" cy="328613"/>
            </a:xfrm>
            <a:custGeom>
              <a:avLst/>
              <a:gdLst>
                <a:gd name="T0" fmla="*/ 49 w 386"/>
                <a:gd name="T1" fmla="*/ 21 h 86"/>
                <a:gd name="T2" fmla="*/ 69 w 386"/>
                <a:gd name="T3" fmla="*/ 86 h 86"/>
                <a:gd name="T4" fmla="*/ 89 w 386"/>
                <a:gd name="T5" fmla="*/ 21 h 86"/>
                <a:gd name="T6" fmla="*/ 76 w 386"/>
                <a:gd name="T7" fmla="*/ 66 h 86"/>
                <a:gd name="T8" fmla="*/ 64 w 386"/>
                <a:gd name="T9" fmla="*/ 72 h 86"/>
                <a:gd name="T10" fmla="*/ 64 w 386"/>
                <a:gd name="T11" fmla="*/ 14 h 86"/>
                <a:gd name="T12" fmla="*/ 76 w 386"/>
                <a:gd name="T13" fmla="*/ 20 h 86"/>
                <a:gd name="T14" fmla="*/ 122 w 386"/>
                <a:gd name="T15" fmla="*/ 72 h 86"/>
                <a:gd name="T16" fmla="*/ 110 w 386"/>
                <a:gd name="T17" fmla="*/ 66 h 86"/>
                <a:gd name="T18" fmla="*/ 97 w 386"/>
                <a:gd name="T19" fmla="*/ 65 h 86"/>
                <a:gd name="T20" fmla="*/ 131 w 386"/>
                <a:gd name="T21" fmla="*/ 81 h 86"/>
                <a:gd name="T22" fmla="*/ 124 w 386"/>
                <a:gd name="T23" fmla="*/ 1 h 86"/>
                <a:gd name="T24" fmla="*/ 14 w 386"/>
                <a:gd name="T25" fmla="*/ 1 h 86"/>
                <a:gd name="T26" fmla="*/ 17 w 386"/>
                <a:gd name="T27" fmla="*/ 85 h 86"/>
                <a:gd name="T28" fmla="*/ 47 w 386"/>
                <a:gd name="T29" fmla="*/ 1 h 86"/>
                <a:gd name="T30" fmla="*/ 272 w 386"/>
                <a:gd name="T31" fmla="*/ 0 h 86"/>
                <a:gd name="T32" fmla="*/ 252 w 386"/>
                <a:gd name="T33" fmla="*/ 65 h 86"/>
                <a:gd name="T34" fmla="*/ 287 w 386"/>
                <a:gd name="T35" fmla="*/ 80 h 86"/>
                <a:gd name="T36" fmla="*/ 287 w 386"/>
                <a:gd name="T37" fmla="*/ 5 h 86"/>
                <a:gd name="T38" fmla="*/ 277 w 386"/>
                <a:gd name="T39" fmla="*/ 72 h 86"/>
                <a:gd name="T40" fmla="*/ 265 w 386"/>
                <a:gd name="T41" fmla="*/ 66 h 86"/>
                <a:gd name="T42" fmla="*/ 272 w 386"/>
                <a:gd name="T43" fmla="*/ 12 h 86"/>
                <a:gd name="T44" fmla="*/ 279 w 386"/>
                <a:gd name="T45" fmla="*/ 66 h 86"/>
                <a:gd name="T46" fmla="*/ 299 w 386"/>
                <a:gd name="T47" fmla="*/ 21 h 86"/>
                <a:gd name="T48" fmla="*/ 319 w 386"/>
                <a:gd name="T49" fmla="*/ 86 h 86"/>
                <a:gd name="T50" fmla="*/ 339 w 386"/>
                <a:gd name="T51" fmla="*/ 38 h 86"/>
                <a:gd name="T52" fmla="*/ 326 w 386"/>
                <a:gd name="T53" fmla="*/ 50 h 86"/>
                <a:gd name="T54" fmla="*/ 319 w 386"/>
                <a:gd name="T55" fmla="*/ 74 h 86"/>
                <a:gd name="T56" fmla="*/ 313 w 386"/>
                <a:gd name="T57" fmla="*/ 20 h 86"/>
                <a:gd name="T58" fmla="*/ 324 w 386"/>
                <a:gd name="T59" fmla="*/ 14 h 86"/>
                <a:gd name="T60" fmla="*/ 339 w 386"/>
                <a:gd name="T61" fmla="*/ 29 h 86"/>
                <a:gd name="T62" fmla="*/ 319 w 386"/>
                <a:gd name="T63" fmla="*/ 0 h 86"/>
                <a:gd name="T64" fmla="*/ 351 w 386"/>
                <a:gd name="T65" fmla="*/ 5 h 86"/>
                <a:gd name="T66" fmla="*/ 351 w 386"/>
                <a:gd name="T67" fmla="*/ 80 h 86"/>
                <a:gd name="T68" fmla="*/ 386 w 386"/>
                <a:gd name="T69" fmla="*/ 65 h 86"/>
                <a:gd name="T70" fmla="*/ 373 w 386"/>
                <a:gd name="T71" fmla="*/ 66 h 86"/>
                <a:gd name="T72" fmla="*/ 361 w 386"/>
                <a:gd name="T73" fmla="*/ 72 h 86"/>
                <a:gd name="T74" fmla="*/ 361 w 386"/>
                <a:gd name="T75" fmla="*/ 14 h 86"/>
                <a:gd name="T76" fmla="*/ 373 w 386"/>
                <a:gd name="T77" fmla="*/ 20 h 86"/>
                <a:gd name="T78" fmla="*/ 185 w 386"/>
                <a:gd name="T79" fmla="*/ 62 h 86"/>
                <a:gd name="T80" fmla="*/ 185 w 386"/>
                <a:gd name="T81" fmla="*/ 27 h 86"/>
                <a:gd name="T82" fmla="*/ 165 w 386"/>
                <a:gd name="T83" fmla="*/ 1 h 86"/>
                <a:gd name="T84" fmla="*/ 159 w 386"/>
                <a:gd name="T85" fmla="*/ 85 h 86"/>
                <a:gd name="T86" fmla="*/ 170 w 386"/>
                <a:gd name="T87" fmla="*/ 53 h 86"/>
                <a:gd name="T88" fmla="*/ 172 w 386"/>
                <a:gd name="T89" fmla="*/ 79 h 86"/>
                <a:gd name="T90" fmla="*/ 173 w 386"/>
                <a:gd name="T91" fmla="*/ 85 h 86"/>
                <a:gd name="T92" fmla="*/ 185 w 386"/>
                <a:gd name="T93" fmla="*/ 75 h 86"/>
                <a:gd name="T94" fmla="*/ 164 w 386"/>
                <a:gd name="T95" fmla="*/ 39 h 86"/>
                <a:gd name="T96" fmla="*/ 165 w 386"/>
                <a:gd name="T97" fmla="*/ 13 h 86"/>
                <a:gd name="T98" fmla="*/ 172 w 386"/>
                <a:gd name="T99" fmla="*/ 30 h 86"/>
                <a:gd name="T100" fmla="*/ 212 w 386"/>
                <a:gd name="T101" fmla="*/ 85 h 86"/>
                <a:gd name="T102" fmla="*/ 225 w 386"/>
                <a:gd name="T103" fmla="*/ 7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6" h="86">
                  <a:moveTo>
                    <a:pt x="69" y="0"/>
                  </a:moveTo>
                  <a:cubicBezTo>
                    <a:pt x="63" y="0"/>
                    <a:pt x="58" y="2"/>
                    <a:pt x="54" y="5"/>
                  </a:cubicBezTo>
                  <a:cubicBezTo>
                    <a:pt x="51" y="9"/>
                    <a:pt x="49" y="14"/>
                    <a:pt x="49" y="2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49" y="72"/>
                    <a:pt x="51" y="77"/>
                    <a:pt x="54" y="80"/>
                  </a:cubicBezTo>
                  <a:cubicBezTo>
                    <a:pt x="58" y="84"/>
                    <a:pt x="63" y="86"/>
                    <a:pt x="69" y="86"/>
                  </a:cubicBezTo>
                  <a:cubicBezTo>
                    <a:pt x="76" y="86"/>
                    <a:pt x="81" y="84"/>
                    <a:pt x="84" y="80"/>
                  </a:cubicBezTo>
                  <a:cubicBezTo>
                    <a:pt x="87" y="77"/>
                    <a:pt x="89" y="72"/>
                    <a:pt x="89" y="65"/>
                  </a:cubicBezTo>
                  <a:cubicBezTo>
                    <a:pt x="89" y="21"/>
                    <a:pt x="89" y="21"/>
                    <a:pt x="89" y="21"/>
                  </a:cubicBezTo>
                  <a:cubicBezTo>
                    <a:pt x="89" y="14"/>
                    <a:pt x="87" y="9"/>
                    <a:pt x="84" y="5"/>
                  </a:cubicBezTo>
                  <a:cubicBezTo>
                    <a:pt x="81" y="2"/>
                    <a:pt x="76" y="0"/>
                    <a:pt x="69" y="0"/>
                  </a:cubicBezTo>
                  <a:close/>
                  <a:moveTo>
                    <a:pt x="76" y="66"/>
                  </a:moveTo>
                  <a:cubicBezTo>
                    <a:pt x="76" y="69"/>
                    <a:pt x="75" y="71"/>
                    <a:pt x="74" y="72"/>
                  </a:cubicBezTo>
                  <a:cubicBezTo>
                    <a:pt x="73" y="73"/>
                    <a:pt x="71" y="74"/>
                    <a:pt x="69" y="74"/>
                  </a:cubicBezTo>
                  <a:cubicBezTo>
                    <a:pt x="67" y="74"/>
                    <a:pt x="65" y="73"/>
                    <a:pt x="64" y="72"/>
                  </a:cubicBezTo>
                  <a:cubicBezTo>
                    <a:pt x="63" y="71"/>
                    <a:pt x="62" y="69"/>
                    <a:pt x="62" y="66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17"/>
                    <a:pt x="63" y="15"/>
                    <a:pt x="64" y="14"/>
                  </a:cubicBezTo>
                  <a:cubicBezTo>
                    <a:pt x="65" y="13"/>
                    <a:pt x="67" y="12"/>
                    <a:pt x="69" y="12"/>
                  </a:cubicBezTo>
                  <a:cubicBezTo>
                    <a:pt x="71" y="12"/>
                    <a:pt x="73" y="13"/>
                    <a:pt x="74" y="14"/>
                  </a:cubicBezTo>
                  <a:cubicBezTo>
                    <a:pt x="75" y="15"/>
                    <a:pt x="76" y="17"/>
                    <a:pt x="76" y="20"/>
                  </a:cubicBezTo>
                  <a:lnTo>
                    <a:pt x="76" y="66"/>
                  </a:lnTo>
                  <a:close/>
                  <a:moveTo>
                    <a:pt x="124" y="66"/>
                  </a:moveTo>
                  <a:cubicBezTo>
                    <a:pt x="124" y="69"/>
                    <a:pt x="123" y="71"/>
                    <a:pt x="122" y="72"/>
                  </a:cubicBezTo>
                  <a:cubicBezTo>
                    <a:pt x="121" y="73"/>
                    <a:pt x="119" y="74"/>
                    <a:pt x="117" y="74"/>
                  </a:cubicBezTo>
                  <a:cubicBezTo>
                    <a:pt x="115" y="74"/>
                    <a:pt x="113" y="73"/>
                    <a:pt x="112" y="72"/>
                  </a:cubicBezTo>
                  <a:cubicBezTo>
                    <a:pt x="111" y="71"/>
                    <a:pt x="110" y="69"/>
                    <a:pt x="110" y="66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97" y="1"/>
                    <a:pt x="97" y="1"/>
                    <a:pt x="97" y="1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72"/>
                    <a:pt x="99" y="77"/>
                    <a:pt x="102" y="81"/>
                  </a:cubicBezTo>
                  <a:cubicBezTo>
                    <a:pt x="105" y="84"/>
                    <a:pt x="110" y="86"/>
                    <a:pt x="117" y="86"/>
                  </a:cubicBezTo>
                  <a:cubicBezTo>
                    <a:pt x="123" y="86"/>
                    <a:pt x="128" y="84"/>
                    <a:pt x="131" y="81"/>
                  </a:cubicBezTo>
                  <a:cubicBezTo>
                    <a:pt x="135" y="77"/>
                    <a:pt x="136" y="72"/>
                    <a:pt x="136" y="65"/>
                  </a:cubicBezTo>
                  <a:cubicBezTo>
                    <a:pt x="136" y="1"/>
                    <a:pt x="136" y="1"/>
                    <a:pt x="136" y="1"/>
                  </a:cubicBezTo>
                  <a:cubicBezTo>
                    <a:pt x="124" y="1"/>
                    <a:pt x="124" y="1"/>
                    <a:pt x="124" y="1"/>
                  </a:cubicBezTo>
                  <a:lnTo>
                    <a:pt x="124" y="66"/>
                  </a:lnTo>
                  <a:close/>
                  <a:moveTo>
                    <a:pt x="24" y="39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30" y="85"/>
                    <a:pt x="30" y="85"/>
                    <a:pt x="30" y="85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34" y="1"/>
                    <a:pt x="34" y="1"/>
                    <a:pt x="34" y="1"/>
                  </a:cubicBezTo>
                  <a:lnTo>
                    <a:pt x="24" y="39"/>
                  </a:lnTo>
                  <a:close/>
                  <a:moveTo>
                    <a:pt x="272" y="0"/>
                  </a:moveTo>
                  <a:cubicBezTo>
                    <a:pt x="265" y="0"/>
                    <a:pt x="260" y="2"/>
                    <a:pt x="257" y="5"/>
                  </a:cubicBezTo>
                  <a:cubicBezTo>
                    <a:pt x="254" y="9"/>
                    <a:pt x="252" y="14"/>
                    <a:pt x="252" y="21"/>
                  </a:cubicBezTo>
                  <a:cubicBezTo>
                    <a:pt x="252" y="65"/>
                    <a:pt x="252" y="65"/>
                    <a:pt x="252" y="65"/>
                  </a:cubicBezTo>
                  <a:cubicBezTo>
                    <a:pt x="252" y="72"/>
                    <a:pt x="254" y="77"/>
                    <a:pt x="257" y="80"/>
                  </a:cubicBezTo>
                  <a:cubicBezTo>
                    <a:pt x="260" y="84"/>
                    <a:pt x="265" y="86"/>
                    <a:pt x="272" y="86"/>
                  </a:cubicBezTo>
                  <a:cubicBezTo>
                    <a:pt x="278" y="86"/>
                    <a:pt x="283" y="84"/>
                    <a:pt x="287" y="80"/>
                  </a:cubicBezTo>
                  <a:cubicBezTo>
                    <a:pt x="290" y="77"/>
                    <a:pt x="292" y="72"/>
                    <a:pt x="292" y="65"/>
                  </a:cubicBezTo>
                  <a:cubicBezTo>
                    <a:pt x="292" y="21"/>
                    <a:pt x="292" y="21"/>
                    <a:pt x="292" y="21"/>
                  </a:cubicBezTo>
                  <a:cubicBezTo>
                    <a:pt x="292" y="14"/>
                    <a:pt x="290" y="9"/>
                    <a:pt x="287" y="5"/>
                  </a:cubicBezTo>
                  <a:cubicBezTo>
                    <a:pt x="283" y="2"/>
                    <a:pt x="278" y="0"/>
                    <a:pt x="272" y="0"/>
                  </a:cubicBezTo>
                  <a:close/>
                  <a:moveTo>
                    <a:pt x="279" y="66"/>
                  </a:moveTo>
                  <a:cubicBezTo>
                    <a:pt x="279" y="69"/>
                    <a:pt x="278" y="71"/>
                    <a:pt x="277" y="72"/>
                  </a:cubicBezTo>
                  <a:cubicBezTo>
                    <a:pt x="276" y="73"/>
                    <a:pt x="274" y="74"/>
                    <a:pt x="272" y="74"/>
                  </a:cubicBezTo>
                  <a:cubicBezTo>
                    <a:pt x="270" y="74"/>
                    <a:pt x="268" y="73"/>
                    <a:pt x="267" y="72"/>
                  </a:cubicBezTo>
                  <a:cubicBezTo>
                    <a:pt x="266" y="71"/>
                    <a:pt x="265" y="69"/>
                    <a:pt x="265" y="66"/>
                  </a:cubicBezTo>
                  <a:cubicBezTo>
                    <a:pt x="265" y="20"/>
                    <a:pt x="265" y="20"/>
                    <a:pt x="265" y="20"/>
                  </a:cubicBezTo>
                  <a:cubicBezTo>
                    <a:pt x="265" y="17"/>
                    <a:pt x="266" y="15"/>
                    <a:pt x="267" y="14"/>
                  </a:cubicBezTo>
                  <a:cubicBezTo>
                    <a:pt x="268" y="13"/>
                    <a:pt x="270" y="12"/>
                    <a:pt x="272" y="12"/>
                  </a:cubicBezTo>
                  <a:cubicBezTo>
                    <a:pt x="274" y="12"/>
                    <a:pt x="276" y="13"/>
                    <a:pt x="277" y="14"/>
                  </a:cubicBezTo>
                  <a:cubicBezTo>
                    <a:pt x="278" y="15"/>
                    <a:pt x="279" y="17"/>
                    <a:pt x="279" y="20"/>
                  </a:cubicBezTo>
                  <a:lnTo>
                    <a:pt x="279" y="66"/>
                  </a:lnTo>
                  <a:close/>
                  <a:moveTo>
                    <a:pt x="319" y="0"/>
                  </a:moveTo>
                  <a:cubicBezTo>
                    <a:pt x="313" y="0"/>
                    <a:pt x="308" y="2"/>
                    <a:pt x="304" y="5"/>
                  </a:cubicBezTo>
                  <a:cubicBezTo>
                    <a:pt x="301" y="9"/>
                    <a:pt x="299" y="14"/>
                    <a:pt x="299" y="21"/>
                  </a:cubicBezTo>
                  <a:cubicBezTo>
                    <a:pt x="299" y="65"/>
                    <a:pt x="299" y="65"/>
                    <a:pt x="299" y="65"/>
                  </a:cubicBezTo>
                  <a:cubicBezTo>
                    <a:pt x="299" y="72"/>
                    <a:pt x="301" y="77"/>
                    <a:pt x="304" y="80"/>
                  </a:cubicBezTo>
                  <a:cubicBezTo>
                    <a:pt x="308" y="84"/>
                    <a:pt x="313" y="86"/>
                    <a:pt x="319" y="86"/>
                  </a:cubicBezTo>
                  <a:cubicBezTo>
                    <a:pt x="325" y="86"/>
                    <a:pt x="330" y="84"/>
                    <a:pt x="334" y="80"/>
                  </a:cubicBezTo>
                  <a:cubicBezTo>
                    <a:pt x="337" y="77"/>
                    <a:pt x="339" y="72"/>
                    <a:pt x="339" y="65"/>
                  </a:cubicBezTo>
                  <a:cubicBezTo>
                    <a:pt x="339" y="38"/>
                    <a:pt x="339" y="38"/>
                    <a:pt x="339" y="38"/>
                  </a:cubicBezTo>
                  <a:cubicBezTo>
                    <a:pt x="320" y="38"/>
                    <a:pt x="320" y="38"/>
                    <a:pt x="320" y="38"/>
                  </a:cubicBezTo>
                  <a:cubicBezTo>
                    <a:pt x="320" y="50"/>
                    <a:pt x="320" y="50"/>
                    <a:pt x="320" y="50"/>
                  </a:cubicBezTo>
                  <a:cubicBezTo>
                    <a:pt x="326" y="50"/>
                    <a:pt x="326" y="50"/>
                    <a:pt x="326" y="50"/>
                  </a:cubicBezTo>
                  <a:cubicBezTo>
                    <a:pt x="326" y="66"/>
                    <a:pt x="326" y="66"/>
                    <a:pt x="326" y="66"/>
                  </a:cubicBezTo>
                  <a:cubicBezTo>
                    <a:pt x="326" y="69"/>
                    <a:pt x="326" y="71"/>
                    <a:pt x="324" y="72"/>
                  </a:cubicBezTo>
                  <a:cubicBezTo>
                    <a:pt x="323" y="73"/>
                    <a:pt x="321" y="74"/>
                    <a:pt x="319" y="74"/>
                  </a:cubicBezTo>
                  <a:cubicBezTo>
                    <a:pt x="317" y="74"/>
                    <a:pt x="316" y="73"/>
                    <a:pt x="314" y="72"/>
                  </a:cubicBezTo>
                  <a:cubicBezTo>
                    <a:pt x="313" y="71"/>
                    <a:pt x="313" y="69"/>
                    <a:pt x="313" y="66"/>
                  </a:cubicBezTo>
                  <a:cubicBezTo>
                    <a:pt x="313" y="20"/>
                    <a:pt x="313" y="20"/>
                    <a:pt x="313" y="20"/>
                  </a:cubicBezTo>
                  <a:cubicBezTo>
                    <a:pt x="313" y="17"/>
                    <a:pt x="313" y="15"/>
                    <a:pt x="314" y="14"/>
                  </a:cubicBezTo>
                  <a:cubicBezTo>
                    <a:pt x="316" y="13"/>
                    <a:pt x="317" y="12"/>
                    <a:pt x="319" y="12"/>
                  </a:cubicBezTo>
                  <a:cubicBezTo>
                    <a:pt x="321" y="12"/>
                    <a:pt x="323" y="13"/>
                    <a:pt x="324" y="14"/>
                  </a:cubicBezTo>
                  <a:cubicBezTo>
                    <a:pt x="326" y="15"/>
                    <a:pt x="326" y="17"/>
                    <a:pt x="326" y="20"/>
                  </a:cubicBezTo>
                  <a:cubicBezTo>
                    <a:pt x="326" y="29"/>
                    <a:pt x="326" y="29"/>
                    <a:pt x="326" y="29"/>
                  </a:cubicBezTo>
                  <a:cubicBezTo>
                    <a:pt x="339" y="29"/>
                    <a:pt x="339" y="29"/>
                    <a:pt x="339" y="29"/>
                  </a:cubicBezTo>
                  <a:cubicBezTo>
                    <a:pt x="339" y="21"/>
                    <a:pt x="339" y="21"/>
                    <a:pt x="339" y="21"/>
                  </a:cubicBezTo>
                  <a:cubicBezTo>
                    <a:pt x="339" y="14"/>
                    <a:pt x="337" y="9"/>
                    <a:pt x="334" y="5"/>
                  </a:cubicBezTo>
                  <a:cubicBezTo>
                    <a:pt x="330" y="2"/>
                    <a:pt x="325" y="0"/>
                    <a:pt x="319" y="0"/>
                  </a:cubicBezTo>
                  <a:close/>
                  <a:moveTo>
                    <a:pt x="381" y="5"/>
                  </a:moveTo>
                  <a:cubicBezTo>
                    <a:pt x="378" y="2"/>
                    <a:pt x="373" y="0"/>
                    <a:pt x="366" y="0"/>
                  </a:cubicBezTo>
                  <a:cubicBezTo>
                    <a:pt x="360" y="0"/>
                    <a:pt x="355" y="2"/>
                    <a:pt x="351" y="5"/>
                  </a:cubicBezTo>
                  <a:cubicBezTo>
                    <a:pt x="348" y="9"/>
                    <a:pt x="346" y="14"/>
                    <a:pt x="346" y="21"/>
                  </a:cubicBezTo>
                  <a:cubicBezTo>
                    <a:pt x="346" y="65"/>
                    <a:pt x="346" y="65"/>
                    <a:pt x="346" y="65"/>
                  </a:cubicBezTo>
                  <a:cubicBezTo>
                    <a:pt x="346" y="72"/>
                    <a:pt x="348" y="77"/>
                    <a:pt x="351" y="80"/>
                  </a:cubicBezTo>
                  <a:cubicBezTo>
                    <a:pt x="355" y="84"/>
                    <a:pt x="360" y="86"/>
                    <a:pt x="366" y="86"/>
                  </a:cubicBezTo>
                  <a:cubicBezTo>
                    <a:pt x="373" y="86"/>
                    <a:pt x="378" y="84"/>
                    <a:pt x="381" y="80"/>
                  </a:cubicBezTo>
                  <a:cubicBezTo>
                    <a:pt x="384" y="77"/>
                    <a:pt x="386" y="72"/>
                    <a:pt x="386" y="65"/>
                  </a:cubicBezTo>
                  <a:cubicBezTo>
                    <a:pt x="386" y="21"/>
                    <a:pt x="386" y="21"/>
                    <a:pt x="386" y="21"/>
                  </a:cubicBezTo>
                  <a:cubicBezTo>
                    <a:pt x="386" y="14"/>
                    <a:pt x="384" y="9"/>
                    <a:pt x="381" y="5"/>
                  </a:cubicBezTo>
                  <a:close/>
                  <a:moveTo>
                    <a:pt x="373" y="66"/>
                  </a:moveTo>
                  <a:cubicBezTo>
                    <a:pt x="373" y="69"/>
                    <a:pt x="372" y="71"/>
                    <a:pt x="371" y="72"/>
                  </a:cubicBezTo>
                  <a:cubicBezTo>
                    <a:pt x="370" y="73"/>
                    <a:pt x="368" y="74"/>
                    <a:pt x="366" y="74"/>
                  </a:cubicBezTo>
                  <a:cubicBezTo>
                    <a:pt x="364" y="74"/>
                    <a:pt x="362" y="73"/>
                    <a:pt x="361" y="72"/>
                  </a:cubicBezTo>
                  <a:cubicBezTo>
                    <a:pt x="360" y="71"/>
                    <a:pt x="359" y="69"/>
                    <a:pt x="359" y="66"/>
                  </a:cubicBezTo>
                  <a:cubicBezTo>
                    <a:pt x="359" y="20"/>
                    <a:pt x="359" y="20"/>
                    <a:pt x="359" y="20"/>
                  </a:cubicBezTo>
                  <a:cubicBezTo>
                    <a:pt x="359" y="17"/>
                    <a:pt x="360" y="15"/>
                    <a:pt x="361" y="14"/>
                  </a:cubicBezTo>
                  <a:cubicBezTo>
                    <a:pt x="362" y="13"/>
                    <a:pt x="364" y="12"/>
                    <a:pt x="366" y="12"/>
                  </a:cubicBezTo>
                  <a:cubicBezTo>
                    <a:pt x="368" y="12"/>
                    <a:pt x="370" y="13"/>
                    <a:pt x="371" y="14"/>
                  </a:cubicBezTo>
                  <a:cubicBezTo>
                    <a:pt x="372" y="15"/>
                    <a:pt x="373" y="17"/>
                    <a:pt x="373" y="20"/>
                  </a:cubicBezTo>
                  <a:lnTo>
                    <a:pt x="373" y="66"/>
                  </a:lnTo>
                  <a:close/>
                  <a:moveTo>
                    <a:pt x="185" y="75"/>
                  </a:moveTo>
                  <a:cubicBezTo>
                    <a:pt x="185" y="62"/>
                    <a:pt x="185" y="62"/>
                    <a:pt x="185" y="62"/>
                  </a:cubicBezTo>
                  <a:cubicBezTo>
                    <a:pt x="185" y="57"/>
                    <a:pt x="184" y="54"/>
                    <a:pt x="183" y="51"/>
                  </a:cubicBezTo>
                  <a:cubicBezTo>
                    <a:pt x="182" y="47"/>
                    <a:pt x="180" y="45"/>
                    <a:pt x="176" y="44"/>
                  </a:cubicBezTo>
                  <a:cubicBezTo>
                    <a:pt x="182" y="41"/>
                    <a:pt x="185" y="35"/>
                    <a:pt x="185" y="27"/>
                  </a:cubicBezTo>
                  <a:cubicBezTo>
                    <a:pt x="185" y="20"/>
                    <a:pt x="185" y="20"/>
                    <a:pt x="185" y="20"/>
                  </a:cubicBezTo>
                  <a:cubicBezTo>
                    <a:pt x="185" y="14"/>
                    <a:pt x="183" y="9"/>
                    <a:pt x="180" y="6"/>
                  </a:cubicBezTo>
                  <a:cubicBezTo>
                    <a:pt x="177" y="3"/>
                    <a:pt x="172" y="1"/>
                    <a:pt x="165" y="1"/>
                  </a:cubicBezTo>
                  <a:cubicBezTo>
                    <a:pt x="145" y="1"/>
                    <a:pt x="145" y="1"/>
                    <a:pt x="145" y="1"/>
                  </a:cubicBezTo>
                  <a:cubicBezTo>
                    <a:pt x="145" y="85"/>
                    <a:pt x="145" y="85"/>
                    <a:pt x="145" y="85"/>
                  </a:cubicBezTo>
                  <a:cubicBezTo>
                    <a:pt x="159" y="85"/>
                    <a:pt x="159" y="85"/>
                    <a:pt x="159" y="85"/>
                  </a:cubicBezTo>
                  <a:cubicBezTo>
                    <a:pt x="159" y="51"/>
                    <a:pt x="159" y="51"/>
                    <a:pt x="159" y="51"/>
                  </a:cubicBezTo>
                  <a:cubicBezTo>
                    <a:pt x="163" y="51"/>
                    <a:pt x="163" y="51"/>
                    <a:pt x="163" y="51"/>
                  </a:cubicBezTo>
                  <a:cubicBezTo>
                    <a:pt x="166" y="51"/>
                    <a:pt x="168" y="52"/>
                    <a:pt x="170" y="53"/>
                  </a:cubicBezTo>
                  <a:cubicBezTo>
                    <a:pt x="171" y="55"/>
                    <a:pt x="172" y="57"/>
                    <a:pt x="172" y="61"/>
                  </a:cubicBezTo>
                  <a:cubicBezTo>
                    <a:pt x="172" y="75"/>
                    <a:pt x="172" y="75"/>
                    <a:pt x="172" y="75"/>
                  </a:cubicBezTo>
                  <a:cubicBezTo>
                    <a:pt x="172" y="76"/>
                    <a:pt x="172" y="78"/>
                    <a:pt x="172" y="79"/>
                  </a:cubicBezTo>
                  <a:cubicBezTo>
                    <a:pt x="172" y="80"/>
                    <a:pt x="172" y="81"/>
                    <a:pt x="172" y="82"/>
                  </a:cubicBezTo>
                  <a:cubicBezTo>
                    <a:pt x="172" y="82"/>
                    <a:pt x="172" y="83"/>
                    <a:pt x="173" y="83"/>
                  </a:cubicBezTo>
                  <a:cubicBezTo>
                    <a:pt x="173" y="84"/>
                    <a:pt x="173" y="84"/>
                    <a:pt x="173" y="85"/>
                  </a:cubicBezTo>
                  <a:cubicBezTo>
                    <a:pt x="186" y="85"/>
                    <a:pt x="186" y="85"/>
                    <a:pt x="186" y="85"/>
                  </a:cubicBezTo>
                  <a:cubicBezTo>
                    <a:pt x="186" y="83"/>
                    <a:pt x="185" y="82"/>
                    <a:pt x="185" y="80"/>
                  </a:cubicBezTo>
                  <a:cubicBezTo>
                    <a:pt x="185" y="79"/>
                    <a:pt x="185" y="77"/>
                    <a:pt x="185" y="75"/>
                  </a:cubicBezTo>
                  <a:close/>
                  <a:moveTo>
                    <a:pt x="172" y="30"/>
                  </a:moveTo>
                  <a:cubicBezTo>
                    <a:pt x="172" y="33"/>
                    <a:pt x="171" y="36"/>
                    <a:pt x="170" y="37"/>
                  </a:cubicBezTo>
                  <a:cubicBezTo>
                    <a:pt x="168" y="38"/>
                    <a:pt x="166" y="39"/>
                    <a:pt x="164" y="39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65" y="13"/>
                    <a:pt x="165" y="13"/>
                    <a:pt x="165" y="13"/>
                  </a:cubicBezTo>
                  <a:cubicBezTo>
                    <a:pt x="167" y="13"/>
                    <a:pt x="169" y="14"/>
                    <a:pt x="170" y="15"/>
                  </a:cubicBezTo>
                  <a:cubicBezTo>
                    <a:pt x="171" y="16"/>
                    <a:pt x="172" y="19"/>
                    <a:pt x="172" y="22"/>
                  </a:cubicBezTo>
                  <a:lnTo>
                    <a:pt x="172" y="30"/>
                  </a:lnTo>
                  <a:close/>
                  <a:moveTo>
                    <a:pt x="225" y="1"/>
                  </a:moveTo>
                  <a:cubicBezTo>
                    <a:pt x="212" y="1"/>
                    <a:pt x="212" y="1"/>
                    <a:pt x="212" y="1"/>
                  </a:cubicBezTo>
                  <a:cubicBezTo>
                    <a:pt x="212" y="85"/>
                    <a:pt x="212" y="85"/>
                    <a:pt x="212" y="85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47" y="73"/>
                    <a:pt x="247" y="73"/>
                    <a:pt x="247" y="73"/>
                  </a:cubicBezTo>
                  <a:cubicBezTo>
                    <a:pt x="225" y="73"/>
                    <a:pt x="225" y="73"/>
                    <a:pt x="225" y="73"/>
                  </a:cubicBezTo>
                  <a:lnTo>
                    <a:pt x="225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33" name="Freeform 6"/>
            <p:cNvSpPr>
              <a:spLocks noEditPoints="1"/>
            </p:cNvSpPr>
            <p:nvPr userDrawn="1"/>
          </p:nvSpPr>
          <p:spPr bwMode="auto">
            <a:xfrm>
              <a:off x="7119690" y="5691050"/>
              <a:ext cx="1441696" cy="137231"/>
            </a:xfrm>
            <a:custGeom>
              <a:avLst/>
              <a:gdLst>
                <a:gd name="T0" fmla="*/ 132 w 393"/>
                <a:gd name="T1" fmla="*/ 28 h 37"/>
                <a:gd name="T2" fmla="*/ 127 w 393"/>
                <a:gd name="T3" fmla="*/ 26 h 37"/>
                <a:gd name="T4" fmla="*/ 133 w 393"/>
                <a:gd name="T5" fmla="*/ 18 h 37"/>
                <a:gd name="T6" fmla="*/ 186 w 393"/>
                <a:gd name="T7" fmla="*/ 8 h 37"/>
                <a:gd name="T8" fmla="*/ 174 w 393"/>
                <a:gd name="T9" fmla="*/ 8 h 37"/>
                <a:gd name="T10" fmla="*/ 163 w 393"/>
                <a:gd name="T11" fmla="*/ 29 h 37"/>
                <a:gd name="T12" fmla="*/ 173 w 393"/>
                <a:gd name="T13" fmla="*/ 12 h 37"/>
                <a:gd name="T14" fmla="*/ 192 w 393"/>
                <a:gd name="T15" fmla="*/ 29 h 37"/>
                <a:gd name="T16" fmla="*/ 106 w 393"/>
                <a:gd name="T17" fmla="*/ 25 h 37"/>
                <a:gd name="T18" fmla="*/ 103 w 393"/>
                <a:gd name="T19" fmla="*/ 32 h 37"/>
                <a:gd name="T20" fmla="*/ 103 w 393"/>
                <a:gd name="T21" fmla="*/ 36 h 37"/>
                <a:gd name="T22" fmla="*/ 154 w 393"/>
                <a:gd name="T23" fmla="*/ 19 h 37"/>
                <a:gd name="T24" fmla="*/ 144 w 393"/>
                <a:gd name="T25" fmla="*/ 19 h 37"/>
                <a:gd name="T26" fmla="*/ 144 w 393"/>
                <a:gd name="T27" fmla="*/ 28 h 37"/>
                <a:gd name="T28" fmla="*/ 154 w 393"/>
                <a:gd name="T29" fmla="*/ 8 h 37"/>
                <a:gd name="T30" fmla="*/ 375 w 393"/>
                <a:gd name="T31" fmla="*/ 7 h 37"/>
                <a:gd name="T32" fmla="*/ 369 w 393"/>
                <a:gd name="T33" fmla="*/ 29 h 37"/>
                <a:gd name="T34" fmla="*/ 378 w 393"/>
                <a:gd name="T35" fmla="*/ 15 h 37"/>
                <a:gd name="T36" fmla="*/ 388 w 393"/>
                <a:gd name="T37" fmla="*/ 11 h 37"/>
                <a:gd name="T38" fmla="*/ 392 w 393"/>
                <a:gd name="T39" fmla="*/ 9 h 37"/>
                <a:gd name="T40" fmla="*/ 38 w 393"/>
                <a:gd name="T41" fmla="*/ 20 h 37"/>
                <a:gd name="T42" fmla="*/ 39 w 393"/>
                <a:gd name="T43" fmla="*/ 29 h 37"/>
                <a:gd name="T44" fmla="*/ 54 w 393"/>
                <a:gd name="T45" fmla="*/ 8 h 37"/>
                <a:gd name="T46" fmla="*/ 13 w 393"/>
                <a:gd name="T47" fmla="*/ 8 h 37"/>
                <a:gd name="T48" fmla="*/ 7 w 393"/>
                <a:gd name="T49" fmla="*/ 29 h 37"/>
                <a:gd name="T50" fmla="*/ 29 w 393"/>
                <a:gd name="T51" fmla="*/ 8 h 37"/>
                <a:gd name="T52" fmla="*/ 88 w 393"/>
                <a:gd name="T53" fmla="*/ 25 h 37"/>
                <a:gd name="T54" fmla="*/ 71 w 393"/>
                <a:gd name="T55" fmla="*/ 8 h 37"/>
                <a:gd name="T56" fmla="*/ 64 w 393"/>
                <a:gd name="T57" fmla="*/ 29 h 37"/>
                <a:gd name="T58" fmla="*/ 87 w 393"/>
                <a:gd name="T59" fmla="*/ 8 h 37"/>
                <a:gd name="T60" fmla="*/ 207 w 393"/>
                <a:gd name="T61" fmla="*/ 26 h 37"/>
                <a:gd name="T62" fmla="*/ 214 w 393"/>
                <a:gd name="T63" fmla="*/ 26 h 37"/>
                <a:gd name="T64" fmla="*/ 214 w 393"/>
                <a:gd name="T65" fmla="*/ 7 h 37"/>
                <a:gd name="T66" fmla="*/ 208 w 393"/>
                <a:gd name="T67" fmla="*/ 16 h 37"/>
                <a:gd name="T68" fmla="*/ 286 w 393"/>
                <a:gd name="T69" fmla="*/ 11 h 37"/>
                <a:gd name="T70" fmla="*/ 277 w 393"/>
                <a:gd name="T71" fmla="*/ 8 h 37"/>
                <a:gd name="T72" fmla="*/ 284 w 393"/>
                <a:gd name="T73" fmla="*/ 29 h 37"/>
                <a:gd name="T74" fmla="*/ 327 w 393"/>
                <a:gd name="T75" fmla="*/ 24 h 37"/>
                <a:gd name="T76" fmla="*/ 340 w 393"/>
                <a:gd name="T77" fmla="*/ 14 h 37"/>
                <a:gd name="T78" fmla="*/ 325 w 393"/>
                <a:gd name="T79" fmla="*/ 26 h 37"/>
                <a:gd name="T80" fmla="*/ 298 w 393"/>
                <a:gd name="T81" fmla="*/ 7 h 37"/>
                <a:gd name="T82" fmla="*/ 307 w 393"/>
                <a:gd name="T83" fmla="*/ 22 h 37"/>
                <a:gd name="T84" fmla="*/ 308 w 393"/>
                <a:gd name="T85" fmla="*/ 19 h 37"/>
                <a:gd name="T86" fmla="*/ 298 w 393"/>
                <a:gd name="T87" fmla="*/ 10 h 37"/>
                <a:gd name="T88" fmla="*/ 273 w 393"/>
                <a:gd name="T89" fmla="*/ 0 h 37"/>
                <a:gd name="T90" fmla="*/ 344 w 393"/>
                <a:gd name="T91" fmla="*/ 26 h 37"/>
                <a:gd name="T92" fmla="*/ 351 w 393"/>
                <a:gd name="T93" fmla="*/ 7 h 37"/>
                <a:gd name="T94" fmla="*/ 351 w 393"/>
                <a:gd name="T95" fmla="*/ 10 h 37"/>
                <a:gd name="T96" fmla="*/ 237 w 393"/>
                <a:gd name="T97" fmla="*/ 7 h 37"/>
                <a:gd name="T98" fmla="*/ 231 w 393"/>
                <a:gd name="T99" fmla="*/ 26 h 37"/>
                <a:gd name="T100" fmla="*/ 240 w 393"/>
                <a:gd name="T101" fmla="*/ 24 h 37"/>
                <a:gd name="T102" fmla="*/ 240 w 393"/>
                <a:gd name="T103" fmla="*/ 12 h 37"/>
                <a:gd name="T104" fmla="*/ 270 w 393"/>
                <a:gd name="T105" fmla="*/ 8 h 37"/>
                <a:gd name="T106" fmla="*/ 313 w 393"/>
                <a:gd name="T107" fmla="*/ 29 h 37"/>
                <a:gd name="T108" fmla="*/ 253 w 393"/>
                <a:gd name="T109" fmla="*/ 11 h 37"/>
                <a:gd name="T110" fmla="*/ 261 w 393"/>
                <a:gd name="T111" fmla="*/ 8 h 37"/>
                <a:gd name="T112" fmla="*/ 250 w 393"/>
                <a:gd name="T113" fmla="*/ 16 h 37"/>
                <a:gd name="T114" fmla="*/ 257 w 393"/>
                <a:gd name="T115" fmla="*/ 26 h 37"/>
                <a:gd name="T116" fmla="*/ 261 w 393"/>
                <a:gd name="T117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93" h="37">
                  <a:moveTo>
                    <a:pt x="127" y="7"/>
                  </a:moveTo>
                  <a:cubicBezTo>
                    <a:pt x="124" y="7"/>
                    <a:pt x="122" y="8"/>
                    <a:pt x="120" y="10"/>
                  </a:cubicBezTo>
                  <a:cubicBezTo>
                    <a:pt x="118" y="12"/>
                    <a:pt x="117" y="14"/>
                    <a:pt x="117" y="18"/>
                  </a:cubicBezTo>
                  <a:cubicBezTo>
                    <a:pt x="117" y="22"/>
                    <a:pt x="118" y="24"/>
                    <a:pt x="120" y="26"/>
                  </a:cubicBezTo>
                  <a:cubicBezTo>
                    <a:pt x="122" y="28"/>
                    <a:pt x="124" y="29"/>
                    <a:pt x="127" y="29"/>
                  </a:cubicBezTo>
                  <a:cubicBezTo>
                    <a:pt x="129" y="29"/>
                    <a:pt x="130" y="29"/>
                    <a:pt x="132" y="28"/>
                  </a:cubicBezTo>
                  <a:cubicBezTo>
                    <a:pt x="133" y="27"/>
                    <a:pt x="135" y="26"/>
                    <a:pt x="135" y="24"/>
                  </a:cubicBezTo>
                  <a:cubicBezTo>
                    <a:pt x="136" y="23"/>
                    <a:pt x="137" y="21"/>
                    <a:pt x="137" y="18"/>
                  </a:cubicBezTo>
                  <a:cubicBezTo>
                    <a:pt x="137" y="15"/>
                    <a:pt x="136" y="12"/>
                    <a:pt x="134" y="10"/>
                  </a:cubicBezTo>
                  <a:cubicBezTo>
                    <a:pt x="132" y="8"/>
                    <a:pt x="130" y="7"/>
                    <a:pt x="127" y="7"/>
                  </a:cubicBezTo>
                  <a:close/>
                  <a:moveTo>
                    <a:pt x="131" y="24"/>
                  </a:moveTo>
                  <a:cubicBezTo>
                    <a:pt x="130" y="26"/>
                    <a:pt x="129" y="26"/>
                    <a:pt x="127" y="26"/>
                  </a:cubicBezTo>
                  <a:cubicBezTo>
                    <a:pt x="125" y="26"/>
                    <a:pt x="124" y="26"/>
                    <a:pt x="122" y="24"/>
                  </a:cubicBezTo>
                  <a:cubicBezTo>
                    <a:pt x="121" y="23"/>
                    <a:pt x="121" y="21"/>
                    <a:pt x="121" y="18"/>
                  </a:cubicBezTo>
                  <a:cubicBezTo>
                    <a:pt x="121" y="16"/>
                    <a:pt x="121" y="14"/>
                    <a:pt x="122" y="12"/>
                  </a:cubicBezTo>
                  <a:cubicBezTo>
                    <a:pt x="124" y="11"/>
                    <a:pt x="125" y="10"/>
                    <a:pt x="127" y="10"/>
                  </a:cubicBezTo>
                  <a:cubicBezTo>
                    <a:pt x="129" y="10"/>
                    <a:pt x="130" y="11"/>
                    <a:pt x="131" y="12"/>
                  </a:cubicBezTo>
                  <a:cubicBezTo>
                    <a:pt x="132" y="14"/>
                    <a:pt x="133" y="16"/>
                    <a:pt x="133" y="18"/>
                  </a:cubicBezTo>
                  <a:cubicBezTo>
                    <a:pt x="133" y="21"/>
                    <a:pt x="132" y="23"/>
                    <a:pt x="131" y="24"/>
                  </a:cubicBezTo>
                  <a:close/>
                  <a:moveTo>
                    <a:pt x="195" y="20"/>
                  </a:moveTo>
                  <a:cubicBezTo>
                    <a:pt x="194" y="24"/>
                    <a:pt x="194" y="24"/>
                    <a:pt x="194" y="24"/>
                  </a:cubicBezTo>
                  <a:cubicBezTo>
                    <a:pt x="193" y="20"/>
                    <a:pt x="193" y="20"/>
                    <a:pt x="193" y="20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186" y="8"/>
                    <a:pt x="186" y="8"/>
                    <a:pt x="186" y="8"/>
                  </a:cubicBezTo>
                  <a:cubicBezTo>
                    <a:pt x="183" y="20"/>
                    <a:pt x="183" y="20"/>
                    <a:pt x="183" y="20"/>
                  </a:cubicBezTo>
                  <a:cubicBezTo>
                    <a:pt x="182" y="23"/>
                    <a:pt x="182" y="24"/>
                    <a:pt x="182" y="24"/>
                  </a:cubicBezTo>
                  <a:cubicBezTo>
                    <a:pt x="181" y="20"/>
                    <a:pt x="181" y="20"/>
                    <a:pt x="181" y="20"/>
                  </a:cubicBezTo>
                  <a:cubicBezTo>
                    <a:pt x="177" y="8"/>
                    <a:pt x="177" y="8"/>
                    <a:pt x="177" y="8"/>
                  </a:cubicBezTo>
                  <a:cubicBezTo>
                    <a:pt x="174" y="8"/>
                    <a:pt x="174" y="8"/>
                    <a:pt x="174" y="8"/>
                  </a:cubicBezTo>
                  <a:cubicBezTo>
                    <a:pt x="174" y="8"/>
                    <a:pt x="174" y="8"/>
                    <a:pt x="174" y="8"/>
                  </a:cubicBezTo>
                  <a:cubicBezTo>
                    <a:pt x="173" y="8"/>
                    <a:pt x="172" y="7"/>
                    <a:pt x="171" y="7"/>
                  </a:cubicBezTo>
                  <a:cubicBezTo>
                    <a:pt x="170" y="7"/>
                    <a:pt x="169" y="8"/>
                    <a:pt x="168" y="8"/>
                  </a:cubicBezTo>
                  <a:cubicBezTo>
                    <a:pt x="168" y="9"/>
                    <a:pt x="167" y="10"/>
                    <a:pt x="166" y="11"/>
                  </a:cubicBezTo>
                  <a:cubicBezTo>
                    <a:pt x="166" y="8"/>
                    <a:pt x="166" y="8"/>
                    <a:pt x="166" y="8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29"/>
                    <a:pt x="163" y="29"/>
                    <a:pt x="163" y="29"/>
                  </a:cubicBezTo>
                  <a:cubicBezTo>
                    <a:pt x="166" y="29"/>
                    <a:pt x="166" y="29"/>
                    <a:pt x="166" y="29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66" y="16"/>
                    <a:pt x="167" y="15"/>
                    <a:pt x="167" y="14"/>
                  </a:cubicBezTo>
                  <a:cubicBezTo>
                    <a:pt x="167" y="13"/>
                    <a:pt x="168" y="12"/>
                    <a:pt x="168" y="12"/>
                  </a:cubicBezTo>
                  <a:cubicBezTo>
                    <a:pt x="169" y="11"/>
                    <a:pt x="170" y="11"/>
                    <a:pt x="170" y="11"/>
                  </a:cubicBezTo>
                  <a:cubicBezTo>
                    <a:pt x="171" y="11"/>
                    <a:pt x="172" y="11"/>
                    <a:pt x="173" y="12"/>
                  </a:cubicBezTo>
                  <a:cubicBezTo>
                    <a:pt x="174" y="9"/>
                    <a:pt x="174" y="9"/>
                    <a:pt x="174" y="9"/>
                  </a:cubicBezTo>
                  <a:cubicBezTo>
                    <a:pt x="180" y="29"/>
                    <a:pt x="180" y="29"/>
                    <a:pt x="180" y="29"/>
                  </a:cubicBezTo>
                  <a:cubicBezTo>
                    <a:pt x="184" y="29"/>
                    <a:pt x="184" y="29"/>
                    <a:pt x="184" y="29"/>
                  </a:cubicBezTo>
                  <a:cubicBezTo>
                    <a:pt x="188" y="13"/>
                    <a:pt x="188" y="13"/>
                    <a:pt x="188" y="13"/>
                  </a:cubicBezTo>
                  <a:cubicBezTo>
                    <a:pt x="189" y="16"/>
                    <a:pt x="189" y="16"/>
                    <a:pt x="189" y="16"/>
                  </a:cubicBezTo>
                  <a:cubicBezTo>
                    <a:pt x="192" y="29"/>
                    <a:pt x="192" y="29"/>
                    <a:pt x="192" y="29"/>
                  </a:cubicBezTo>
                  <a:cubicBezTo>
                    <a:pt x="196" y="29"/>
                    <a:pt x="196" y="29"/>
                    <a:pt x="196" y="29"/>
                  </a:cubicBezTo>
                  <a:cubicBezTo>
                    <a:pt x="202" y="8"/>
                    <a:pt x="202" y="8"/>
                    <a:pt x="202" y="8"/>
                  </a:cubicBezTo>
                  <a:cubicBezTo>
                    <a:pt x="199" y="8"/>
                    <a:pt x="199" y="8"/>
                    <a:pt x="199" y="8"/>
                  </a:cubicBezTo>
                  <a:lnTo>
                    <a:pt x="195" y="20"/>
                  </a:lnTo>
                  <a:close/>
                  <a:moveTo>
                    <a:pt x="108" y="20"/>
                  </a:moveTo>
                  <a:cubicBezTo>
                    <a:pt x="107" y="22"/>
                    <a:pt x="106" y="23"/>
                    <a:pt x="106" y="25"/>
                  </a:cubicBezTo>
                  <a:cubicBezTo>
                    <a:pt x="106" y="23"/>
                    <a:pt x="105" y="21"/>
                    <a:pt x="105" y="20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4" y="29"/>
                    <a:pt x="104" y="29"/>
                    <a:pt x="104" y="30"/>
                  </a:cubicBezTo>
                  <a:cubicBezTo>
                    <a:pt x="104" y="31"/>
                    <a:pt x="103" y="32"/>
                    <a:pt x="103" y="32"/>
                  </a:cubicBezTo>
                  <a:cubicBezTo>
                    <a:pt x="103" y="33"/>
                    <a:pt x="102" y="33"/>
                    <a:pt x="102" y="33"/>
                  </a:cubicBezTo>
                  <a:cubicBezTo>
                    <a:pt x="101" y="34"/>
                    <a:pt x="101" y="34"/>
                    <a:pt x="100" y="34"/>
                  </a:cubicBezTo>
                  <a:cubicBezTo>
                    <a:pt x="99" y="34"/>
                    <a:pt x="99" y="34"/>
                    <a:pt x="98" y="33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9" y="37"/>
                    <a:pt x="100" y="37"/>
                    <a:pt x="101" y="37"/>
                  </a:cubicBezTo>
                  <a:cubicBezTo>
                    <a:pt x="102" y="37"/>
                    <a:pt x="103" y="37"/>
                    <a:pt x="103" y="36"/>
                  </a:cubicBezTo>
                  <a:cubicBezTo>
                    <a:pt x="104" y="36"/>
                    <a:pt x="105" y="35"/>
                    <a:pt x="106" y="34"/>
                  </a:cubicBezTo>
                  <a:cubicBezTo>
                    <a:pt x="106" y="33"/>
                    <a:pt x="107" y="31"/>
                    <a:pt x="108" y="29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2" y="8"/>
                    <a:pt x="112" y="8"/>
                    <a:pt x="112" y="8"/>
                  </a:cubicBezTo>
                  <a:lnTo>
                    <a:pt x="108" y="20"/>
                  </a:lnTo>
                  <a:close/>
                  <a:moveTo>
                    <a:pt x="154" y="19"/>
                  </a:moveTo>
                  <a:cubicBezTo>
                    <a:pt x="154" y="21"/>
                    <a:pt x="154" y="22"/>
                    <a:pt x="153" y="23"/>
                  </a:cubicBezTo>
                  <a:cubicBezTo>
                    <a:pt x="153" y="24"/>
                    <a:pt x="152" y="25"/>
                    <a:pt x="151" y="25"/>
                  </a:cubicBezTo>
                  <a:cubicBezTo>
                    <a:pt x="150" y="26"/>
                    <a:pt x="149" y="26"/>
                    <a:pt x="148" y="26"/>
                  </a:cubicBezTo>
                  <a:cubicBezTo>
                    <a:pt x="147" y="26"/>
                    <a:pt x="146" y="26"/>
                    <a:pt x="146" y="25"/>
                  </a:cubicBezTo>
                  <a:cubicBezTo>
                    <a:pt x="145" y="25"/>
                    <a:pt x="145" y="24"/>
                    <a:pt x="144" y="23"/>
                  </a:cubicBezTo>
                  <a:cubicBezTo>
                    <a:pt x="144" y="22"/>
                    <a:pt x="144" y="21"/>
                    <a:pt x="144" y="19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41" y="8"/>
                    <a:pt x="141" y="8"/>
                    <a:pt x="141" y="8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1" y="22"/>
                    <a:pt x="141" y="23"/>
                    <a:pt x="141" y="24"/>
                  </a:cubicBezTo>
                  <a:cubicBezTo>
                    <a:pt x="141" y="25"/>
                    <a:pt x="141" y="26"/>
                    <a:pt x="142" y="27"/>
                  </a:cubicBezTo>
                  <a:cubicBezTo>
                    <a:pt x="142" y="27"/>
                    <a:pt x="143" y="28"/>
                    <a:pt x="144" y="28"/>
                  </a:cubicBezTo>
                  <a:cubicBezTo>
                    <a:pt x="145" y="29"/>
                    <a:pt x="146" y="29"/>
                    <a:pt x="148" y="29"/>
                  </a:cubicBezTo>
                  <a:cubicBezTo>
                    <a:pt x="150" y="29"/>
                    <a:pt x="153" y="28"/>
                    <a:pt x="154" y="26"/>
                  </a:cubicBezTo>
                  <a:cubicBezTo>
                    <a:pt x="154" y="29"/>
                    <a:pt x="154" y="29"/>
                    <a:pt x="154" y="29"/>
                  </a:cubicBezTo>
                  <a:cubicBezTo>
                    <a:pt x="157" y="29"/>
                    <a:pt x="157" y="29"/>
                    <a:pt x="157" y="29"/>
                  </a:cubicBezTo>
                  <a:cubicBezTo>
                    <a:pt x="157" y="8"/>
                    <a:pt x="157" y="8"/>
                    <a:pt x="157" y="8"/>
                  </a:cubicBezTo>
                  <a:cubicBezTo>
                    <a:pt x="154" y="8"/>
                    <a:pt x="154" y="8"/>
                    <a:pt x="154" y="8"/>
                  </a:cubicBezTo>
                  <a:lnTo>
                    <a:pt x="154" y="19"/>
                  </a:lnTo>
                  <a:close/>
                  <a:moveTo>
                    <a:pt x="392" y="9"/>
                  </a:moveTo>
                  <a:cubicBezTo>
                    <a:pt x="391" y="8"/>
                    <a:pt x="389" y="7"/>
                    <a:pt x="387" y="7"/>
                  </a:cubicBezTo>
                  <a:cubicBezTo>
                    <a:pt x="384" y="7"/>
                    <a:pt x="382" y="9"/>
                    <a:pt x="381" y="11"/>
                  </a:cubicBezTo>
                  <a:cubicBezTo>
                    <a:pt x="380" y="10"/>
                    <a:pt x="379" y="9"/>
                    <a:pt x="378" y="8"/>
                  </a:cubicBezTo>
                  <a:cubicBezTo>
                    <a:pt x="377" y="8"/>
                    <a:pt x="376" y="7"/>
                    <a:pt x="375" y="7"/>
                  </a:cubicBezTo>
                  <a:cubicBezTo>
                    <a:pt x="373" y="7"/>
                    <a:pt x="372" y="8"/>
                    <a:pt x="371" y="8"/>
                  </a:cubicBezTo>
                  <a:cubicBezTo>
                    <a:pt x="370" y="9"/>
                    <a:pt x="369" y="10"/>
                    <a:pt x="368" y="11"/>
                  </a:cubicBezTo>
                  <a:cubicBezTo>
                    <a:pt x="368" y="8"/>
                    <a:pt x="368" y="8"/>
                    <a:pt x="368" y="8"/>
                  </a:cubicBezTo>
                  <a:cubicBezTo>
                    <a:pt x="365" y="8"/>
                    <a:pt x="365" y="8"/>
                    <a:pt x="365" y="8"/>
                  </a:cubicBezTo>
                  <a:cubicBezTo>
                    <a:pt x="365" y="29"/>
                    <a:pt x="365" y="29"/>
                    <a:pt x="365" y="29"/>
                  </a:cubicBezTo>
                  <a:cubicBezTo>
                    <a:pt x="369" y="29"/>
                    <a:pt x="369" y="29"/>
                    <a:pt x="369" y="29"/>
                  </a:cubicBezTo>
                  <a:cubicBezTo>
                    <a:pt x="369" y="18"/>
                    <a:pt x="369" y="18"/>
                    <a:pt x="369" y="18"/>
                  </a:cubicBezTo>
                  <a:cubicBezTo>
                    <a:pt x="369" y="16"/>
                    <a:pt x="369" y="15"/>
                    <a:pt x="369" y="14"/>
                  </a:cubicBezTo>
                  <a:cubicBezTo>
                    <a:pt x="370" y="13"/>
                    <a:pt x="370" y="12"/>
                    <a:pt x="371" y="11"/>
                  </a:cubicBezTo>
                  <a:cubicBezTo>
                    <a:pt x="372" y="11"/>
                    <a:pt x="373" y="10"/>
                    <a:pt x="374" y="10"/>
                  </a:cubicBezTo>
                  <a:cubicBezTo>
                    <a:pt x="375" y="10"/>
                    <a:pt x="376" y="11"/>
                    <a:pt x="377" y="12"/>
                  </a:cubicBezTo>
                  <a:cubicBezTo>
                    <a:pt x="377" y="12"/>
                    <a:pt x="378" y="14"/>
                    <a:pt x="378" y="15"/>
                  </a:cubicBezTo>
                  <a:cubicBezTo>
                    <a:pt x="378" y="29"/>
                    <a:pt x="378" y="29"/>
                    <a:pt x="378" y="29"/>
                  </a:cubicBezTo>
                  <a:cubicBezTo>
                    <a:pt x="381" y="29"/>
                    <a:pt x="381" y="29"/>
                    <a:pt x="381" y="29"/>
                  </a:cubicBezTo>
                  <a:cubicBezTo>
                    <a:pt x="381" y="17"/>
                    <a:pt x="381" y="17"/>
                    <a:pt x="381" y="17"/>
                  </a:cubicBezTo>
                  <a:cubicBezTo>
                    <a:pt x="381" y="14"/>
                    <a:pt x="382" y="13"/>
                    <a:pt x="383" y="12"/>
                  </a:cubicBezTo>
                  <a:cubicBezTo>
                    <a:pt x="384" y="11"/>
                    <a:pt x="385" y="10"/>
                    <a:pt x="386" y="10"/>
                  </a:cubicBezTo>
                  <a:cubicBezTo>
                    <a:pt x="387" y="10"/>
                    <a:pt x="388" y="11"/>
                    <a:pt x="388" y="11"/>
                  </a:cubicBezTo>
                  <a:cubicBezTo>
                    <a:pt x="389" y="11"/>
                    <a:pt x="389" y="12"/>
                    <a:pt x="390" y="13"/>
                  </a:cubicBezTo>
                  <a:cubicBezTo>
                    <a:pt x="390" y="13"/>
                    <a:pt x="390" y="14"/>
                    <a:pt x="390" y="16"/>
                  </a:cubicBezTo>
                  <a:cubicBezTo>
                    <a:pt x="390" y="29"/>
                    <a:pt x="390" y="29"/>
                    <a:pt x="390" y="29"/>
                  </a:cubicBezTo>
                  <a:cubicBezTo>
                    <a:pt x="393" y="29"/>
                    <a:pt x="393" y="29"/>
                    <a:pt x="393" y="29"/>
                  </a:cubicBezTo>
                  <a:cubicBezTo>
                    <a:pt x="393" y="14"/>
                    <a:pt x="393" y="14"/>
                    <a:pt x="393" y="14"/>
                  </a:cubicBezTo>
                  <a:cubicBezTo>
                    <a:pt x="393" y="12"/>
                    <a:pt x="393" y="10"/>
                    <a:pt x="392" y="9"/>
                  </a:cubicBezTo>
                  <a:close/>
                  <a:moveTo>
                    <a:pt x="51" y="20"/>
                  </a:moveTo>
                  <a:cubicBezTo>
                    <a:pt x="50" y="24"/>
                    <a:pt x="50" y="24"/>
                    <a:pt x="50" y="24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23"/>
                    <a:pt x="37" y="24"/>
                    <a:pt x="37" y="24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4" y="8"/>
                    <a:pt x="54" y="8"/>
                    <a:pt x="54" y="8"/>
                  </a:cubicBezTo>
                  <a:lnTo>
                    <a:pt x="51" y="20"/>
                  </a:lnTo>
                  <a:close/>
                  <a:moveTo>
                    <a:pt x="22" y="20"/>
                  </a:moveTo>
                  <a:cubicBezTo>
                    <a:pt x="21" y="24"/>
                    <a:pt x="21" y="24"/>
                    <a:pt x="21" y="24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3"/>
                    <a:pt x="9" y="24"/>
                    <a:pt x="9" y="24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5" y="8"/>
                    <a:pt x="25" y="8"/>
                    <a:pt x="25" y="8"/>
                  </a:cubicBezTo>
                  <a:lnTo>
                    <a:pt x="22" y="20"/>
                  </a:lnTo>
                  <a:close/>
                  <a:moveTo>
                    <a:pt x="88" y="29"/>
                  </a:moveTo>
                  <a:cubicBezTo>
                    <a:pt x="92" y="29"/>
                    <a:pt x="92" y="29"/>
                    <a:pt x="92" y="29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88" y="25"/>
                    <a:pt x="88" y="25"/>
                    <a:pt x="88" y="25"/>
                  </a:cubicBezTo>
                  <a:lnTo>
                    <a:pt x="88" y="29"/>
                  </a:lnTo>
                  <a:close/>
                  <a:moveTo>
                    <a:pt x="80" y="20"/>
                  </a:moveTo>
                  <a:cubicBezTo>
                    <a:pt x="78" y="24"/>
                    <a:pt x="78" y="24"/>
                    <a:pt x="78" y="24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1" y="8"/>
                    <a:pt x="71" y="8"/>
                    <a:pt x="71" y="8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67" y="23"/>
                    <a:pt x="66" y="24"/>
                    <a:pt x="66" y="24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64" y="29"/>
                    <a:pt x="64" y="29"/>
                    <a:pt x="64" y="29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6" y="29"/>
                    <a:pt x="76" y="29"/>
                    <a:pt x="76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7" y="8"/>
                    <a:pt x="87" y="8"/>
                    <a:pt x="87" y="8"/>
                  </a:cubicBezTo>
                  <a:cubicBezTo>
                    <a:pt x="83" y="8"/>
                    <a:pt x="83" y="8"/>
                    <a:pt x="83" y="8"/>
                  </a:cubicBezTo>
                  <a:lnTo>
                    <a:pt x="80" y="20"/>
                  </a:lnTo>
                  <a:close/>
                  <a:moveTo>
                    <a:pt x="214" y="7"/>
                  </a:moveTo>
                  <a:cubicBezTo>
                    <a:pt x="211" y="7"/>
                    <a:pt x="208" y="8"/>
                    <a:pt x="207" y="10"/>
                  </a:cubicBezTo>
                  <a:cubicBezTo>
                    <a:pt x="205" y="12"/>
                    <a:pt x="204" y="15"/>
                    <a:pt x="204" y="18"/>
                  </a:cubicBezTo>
                  <a:cubicBezTo>
                    <a:pt x="204" y="22"/>
                    <a:pt x="205" y="24"/>
                    <a:pt x="207" y="26"/>
                  </a:cubicBezTo>
                  <a:cubicBezTo>
                    <a:pt x="208" y="28"/>
                    <a:pt x="211" y="29"/>
                    <a:pt x="214" y="29"/>
                  </a:cubicBezTo>
                  <a:cubicBezTo>
                    <a:pt x="216" y="29"/>
                    <a:pt x="218" y="29"/>
                    <a:pt x="220" y="27"/>
                  </a:cubicBezTo>
                  <a:cubicBezTo>
                    <a:pt x="221" y="26"/>
                    <a:pt x="222" y="25"/>
                    <a:pt x="223" y="22"/>
                  </a:cubicBezTo>
                  <a:cubicBezTo>
                    <a:pt x="219" y="22"/>
                    <a:pt x="219" y="22"/>
                    <a:pt x="219" y="22"/>
                  </a:cubicBezTo>
                  <a:cubicBezTo>
                    <a:pt x="219" y="23"/>
                    <a:pt x="218" y="25"/>
                    <a:pt x="217" y="25"/>
                  </a:cubicBezTo>
                  <a:cubicBezTo>
                    <a:pt x="216" y="26"/>
                    <a:pt x="215" y="26"/>
                    <a:pt x="214" y="26"/>
                  </a:cubicBezTo>
                  <a:cubicBezTo>
                    <a:pt x="212" y="26"/>
                    <a:pt x="211" y="26"/>
                    <a:pt x="210" y="24"/>
                  </a:cubicBezTo>
                  <a:cubicBezTo>
                    <a:pt x="208" y="23"/>
                    <a:pt x="208" y="21"/>
                    <a:pt x="208" y="19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23" y="19"/>
                    <a:pt x="223" y="18"/>
                    <a:pt x="223" y="18"/>
                  </a:cubicBezTo>
                  <a:cubicBezTo>
                    <a:pt x="223" y="15"/>
                    <a:pt x="222" y="12"/>
                    <a:pt x="220" y="10"/>
                  </a:cubicBezTo>
                  <a:cubicBezTo>
                    <a:pt x="219" y="8"/>
                    <a:pt x="216" y="7"/>
                    <a:pt x="214" y="7"/>
                  </a:cubicBezTo>
                  <a:close/>
                  <a:moveTo>
                    <a:pt x="208" y="16"/>
                  </a:moveTo>
                  <a:cubicBezTo>
                    <a:pt x="208" y="14"/>
                    <a:pt x="209" y="13"/>
                    <a:pt x="210" y="12"/>
                  </a:cubicBezTo>
                  <a:cubicBezTo>
                    <a:pt x="211" y="11"/>
                    <a:pt x="212" y="10"/>
                    <a:pt x="214" y="10"/>
                  </a:cubicBezTo>
                  <a:cubicBezTo>
                    <a:pt x="215" y="10"/>
                    <a:pt x="217" y="11"/>
                    <a:pt x="218" y="12"/>
                  </a:cubicBezTo>
                  <a:cubicBezTo>
                    <a:pt x="219" y="13"/>
                    <a:pt x="219" y="15"/>
                    <a:pt x="219" y="16"/>
                  </a:cubicBezTo>
                  <a:lnTo>
                    <a:pt x="208" y="16"/>
                  </a:lnTo>
                  <a:close/>
                  <a:moveTo>
                    <a:pt x="285" y="26"/>
                  </a:moveTo>
                  <a:cubicBezTo>
                    <a:pt x="284" y="26"/>
                    <a:pt x="284" y="26"/>
                    <a:pt x="283" y="25"/>
                  </a:cubicBezTo>
                  <a:cubicBezTo>
                    <a:pt x="283" y="25"/>
                    <a:pt x="283" y="25"/>
                    <a:pt x="283" y="25"/>
                  </a:cubicBezTo>
                  <a:cubicBezTo>
                    <a:pt x="283" y="24"/>
                    <a:pt x="283" y="24"/>
                    <a:pt x="283" y="23"/>
                  </a:cubicBezTo>
                  <a:cubicBezTo>
                    <a:pt x="283" y="11"/>
                    <a:pt x="283" y="11"/>
                    <a:pt x="283" y="11"/>
                  </a:cubicBezTo>
                  <a:cubicBezTo>
                    <a:pt x="286" y="11"/>
                    <a:pt x="286" y="11"/>
                    <a:pt x="286" y="11"/>
                  </a:cubicBezTo>
                  <a:cubicBezTo>
                    <a:pt x="286" y="8"/>
                    <a:pt x="286" y="8"/>
                    <a:pt x="286" y="8"/>
                  </a:cubicBezTo>
                  <a:cubicBezTo>
                    <a:pt x="283" y="8"/>
                    <a:pt x="283" y="8"/>
                    <a:pt x="283" y="8"/>
                  </a:cubicBezTo>
                  <a:cubicBezTo>
                    <a:pt x="283" y="1"/>
                    <a:pt x="283" y="1"/>
                    <a:pt x="283" y="1"/>
                  </a:cubicBezTo>
                  <a:cubicBezTo>
                    <a:pt x="279" y="3"/>
                    <a:pt x="279" y="3"/>
                    <a:pt x="279" y="3"/>
                  </a:cubicBezTo>
                  <a:cubicBezTo>
                    <a:pt x="279" y="8"/>
                    <a:pt x="279" y="8"/>
                    <a:pt x="279" y="8"/>
                  </a:cubicBezTo>
                  <a:cubicBezTo>
                    <a:pt x="277" y="8"/>
                    <a:pt x="277" y="8"/>
                    <a:pt x="277" y="8"/>
                  </a:cubicBezTo>
                  <a:cubicBezTo>
                    <a:pt x="277" y="11"/>
                    <a:pt x="277" y="11"/>
                    <a:pt x="277" y="11"/>
                  </a:cubicBezTo>
                  <a:cubicBezTo>
                    <a:pt x="279" y="11"/>
                    <a:pt x="279" y="11"/>
                    <a:pt x="279" y="11"/>
                  </a:cubicBezTo>
                  <a:cubicBezTo>
                    <a:pt x="279" y="23"/>
                    <a:pt x="279" y="23"/>
                    <a:pt x="279" y="23"/>
                  </a:cubicBezTo>
                  <a:cubicBezTo>
                    <a:pt x="279" y="25"/>
                    <a:pt x="279" y="26"/>
                    <a:pt x="280" y="27"/>
                  </a:cubicBezTo>
                  <a:cubicBezTo>
                    <a:pt x="280" y="27"/>
                    <a:pt x="280" y="28"/>
                    <a:pt x="281" y="28"/>
                  </a:cubicBezTo>
                  <a:cubicBezTo>
                    <a:pt x="282" y="29"/>
                    <a:pt x="283" y="29"/>
                    <a:pt x="284" y="29"/>
                  </a:cubicBezTo>
                  <a:cubicBezTo>
                    <a:pt x="285" y="29"/>
                    <a:pt x="286" y="29"/>
                    <a:pt x="287" y="29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6"/>
                    <a:pt x="285" y="26"/>
                    <a:pt x="285" y="26"/>
                  </a:cubicBezTo>
                  <a:close/>
                  <a:moveTo>
                    <a:pt x="335" y="25"/>
                  </a:moveTo>
                  <a:cubicBezTo>
                    <a:pt x="334" y="26"/>
                    <a:pt x="333" y="26"/>
                    <a:pt x="331" y="26"/>
                  </a:cubicBezTo>
                  <a:cubicBezTo>
                    <a:pt x="330" y="26"/>
                    <a:pt x="328" y="26"/>
                    <a:pt x="327" y="24"/>
                  </a:cubicBezTo>
                  <a:cubicBezTo>
                    <a:pt x="326" y="23"/>
                    <a:pt x="326" y="21"/>
                    <a:pt x="326" y="18"/>
                  </a:cubicBezTo>
                  <a:cubicBezTo>
                    <a:pt x="326" y="16"/>
                    <a:pt x="326" y="14"/>
                    <a:pt x="327" y="12"/>
                  </a:cubicBezTo>
                  <a:cubicBezTo>
                    <a:pt x="328" y="11"/>
                    <a:pt x="330" y="10"/>
                    <a:pt x="332" y="10"/>
                  </a:cubicBezTo>
                  <a:cubicBezTo>
                    <a:pt x="333" y="10"/>
                    <a:pt x="334" y="11"/>
                    <a:pt x="335" y="11"/>
                  </a:cubicBezTo>
                  <a:cubicBezTo>
                    <a:pt x="335" y="12"/>
                    <a:pt x="336" y="13"/>
                    <a:pt x="336" y="15"/>
                  </a:cubicBezTo>
                  <a:cubicBezTo>
                    <a:pt x="340" y="14"/>
                    <a:pt x="340" y="14"/>
                    <a:pt x="340" y="14"/>
                  </a:cubicBezTo>
                  <a:cubicBezTo>
                    <a:pt x="339" y="12"/>
                    <a:pt x="338" y="10"/>
                    <a:pt x="337" y="9"/>
                  </a:cubicBezTo>
                  <a:cubicBezTo>
                    <a:pt x="335" y="8"/>
                    <a:pt x="334" y="7"/>
                    <a:pt x="331" y="7"/>
                  </a:cubicBezTo>
                  <a:cubicBezTo>
                    <a:pt x="330" y="7"/>
                    <a:pt x="328" y="8"/>
                    <a:pt x="326" y="9"/>
                  </a:cubicBezTo>
                  <a:cubicBezTo>
                    <a:pt x="325" y="10"/>
                    <a:pt x="324" y="11"/>
                    <a:pt x="323" y="12"/>
                  </a:cubicBezTo>
                  <a:cubicBezTo>
                    <a:pt x="322" y="14"/>
                    <a:pt x="322" y="16"/>
                    <a:pt x="322" y="18"/>
                  </a:cubicBezTo>
                  <a:cubicBezTo>
                    <a:pt x="322" y="22"/>
                    <a:pt x="323" y="24"/>
                    <a:pt x="325" y="26"/>
                  </a:cubicBezTo>
                  <a:cubicBezTo>
                    <a:pt x="326" y="28"/>
                    <a:pt x="329" y="29"/>
                    <a:pt x="331" y="29"/>
                  </a:cubicBezTo>
                  <a:cubicBezTo>
                    <a:pt x="334" y="29"/>
                    <a:pt x="336" y="28"/>
                    <a:pt x="337" y="27"/>
                  </a:cubicBezTo>
                  <a:cubicBezTo>
                    <a:pt x="339" y="26"/>
                    <a:pt x="340" y="24"/>
                    <a:pt x="340" y="22"/>
                  </a:cubicBezTo>
                  <a:cubicBezTo>
                    <a:pt x="337" y="21"/>
                    <a:pt x="337" y="21"/>
                    <a:pt x="337" y="21"/>
                  </a:cubicBezTo>
                  <a:cubicBezTo>
                    <a:pt x="336" y="23"/>
                    <a:pt x="336" y="24"/>
                    <a:pt x="335" y="25"/>
                  </a:cubicBezTo>
                  <a:close/>
                  <a:moveTo>
                    <a:pt x="298" y="7"/>
                  </a:moveTo>
                  <a:cubicBezTo>
                    <a:pt x="295" y="7"/>
                    <a:pt x="293" y="8"/>
                    <a:pt x="291" y="10"/>
                  </a:cubicBezTo>
                  <a:cubicBezTo>
                    <a:pt x="289" y="12"/>
                    <a:pt x="288" y="15"/>
                    <a:pt x="288" y="18"/>
                  </a:cubicBezTo>
                  <a:cubicBezTo>
                    <a:pt x="288" y="22"/>
                    <a:pt x="289" y="24"/>
                    <a:pt x="291" y="26"/>
                  </a:cubicBezTo>
                  <a:cubicBezTo>
                    <a:pt x="293" y="28"/>
                    <a:pt x="295" y="29"/>
                    <a:pt x="298" y="29"/>
                  </a:cubicBezTo>
                  <a:cubicBezTo>
                    <a:pt x="301" y="29"/>
                    <a:pt x="303" y="29"/>
                    <a:pt x="304" y="27"/>
                  </a:cubicBezTo>
                  <a:cubicBezTo>
                    <a:pt x="306" y="26"/>
                    <a:pt x="307" y="25"/>
                    <a:pt x="307" y="22"/>
                  </a:cubicBezTo>
                  <a:cubicBezTo>
                    <a:pt x="304" y="22"/>
                    <a:pt x="304" y="22"/>
                    <a:pt x="304" y="22"/>
                  </a:cubicBezTo>
                  <a:cubicBezTo>
                    <a:pt x="303" y="23"/>
                    <a:pt x="303" y="25"/>
                    <a:pt x="302" y="25"/>
                  </a:cubicBezTo>
                  <a:cubicBezTo>
                    <a:pt x="301" y="26"/>
                    <a:pt x="300" y="26"/>
                    <a:pt x="298" y="26"/>
                  </a:cubicBezTo>
                  <a:cubicBezTo>
                    <a:pt x="297" y="26"/>
                    <a:pt x="295" y="26"/>
                    <a:pt x="294" y="24"/>
                  </a:cubicBezTo>
                  <a:cubicBezTo>
                    <a:pt x="293" y="23"/>
                    <a:pt x="292" y="21"/>
                    <a:pt x="292" y="19"/>
                  </a:cubicBezTo>
                  <a:cubicBezTo>
                    <a:pt x="308" y="19"/>
                    <a:pt x="308" y="19"/>
                    <a:pt x="308" y="19"/>
                  </a:cubicBezTo>
                  <a:cubicBezTo>
                    <a:pt x="308" y="19"/>
                    <a:pt x="308" y="18"/>
                    <a:pt x="308" y="18"/>
                  </a:cubicBezTo>
                  <a:cubicBezTo>
                    <a:pt x="308" y="15"/>
                    <a:pt x="307" y="12"/>
                    <a:pt x="305" y="10"/>
                  </a:cubicBezTo>
                  <a:cubicBezTo>
                    <a:pt x="303" y="8"/>
                    <a:pt x="301" y="7"/>
                    <a:pt x="298" y="7"/>
                  </a:cubicBezTo>
                  <a:close/>
                  <a:moveTo>
                    <a:pt x="292" y="16"/>
                  </a:moveTo>
                  <a:cubicBezTo>
                    <a:pt x="292" y="14"/>
                    <a:pt x="293" y="13"/>
                    <a:pt x="294" y="12"/>
                  </a:cubicBezTo>
                  <a:cubicBezTo>
                    <a:pt x="295" y="11"/>
                    <a:pt x="297" y="10"/>
                    <a:pt x="298" y="10"/>
                  </a:cubicBezTo>
                  <a:cubicBezTo>
                    <a:pt x="300" y="10"/>
                    <a:pt x="301" y="11"/>
                    <a:pt x="303" y="12"/>
                  </a:cubicBezTo>
                  <a:cubicBezTo>
                    <a:pt x="303" y="13"/>
                    <a:pt x="304" y="15"/>
                    <a:pt x="304" y="16"/>
                  </a:cubicBezTo>
                  <a:lnTo>
                    <a:pt x="292" y="16"/>
                  </a:lnTo>
                  <a:close/>
                  <a:moveTo>
                    <a:pt x="270" y="4"/>
                  </a:moveTo>
                  <a:cubicBezTo>
                    <a:pt x="273" y="4"/>
                    <a:pt x="273" y="4"/>
                    <a:pt x="273" y="4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70" y="4"/>
                  </a:lnTo>
                  <a:close/>
                  <a:moveTo>
                    <a:pt x="351" y="7"/>
                  </a:moveTo>
                  <a:cubicBezTo>
                    <a:pt x="349" y="7"/>
                    <a:pt x="347" y="8"/>
                    <a:pt x="345" y="10"/>
                  </a:cubicBezTo>
                  <a:cubicBezTo>
                    <a:pt x="343" y="12"/>
                    <a:pt x="342" y="14"/>
                    <a:pt x="342" y="18"/>
                  </a:cubicBezTo>
                  <a:cubicBezTo>
                    <a:pt x="342" y="22"/>
                    <a:pt x="343" y="24"/>
                    <a:pt x="344" y="26"/>
                  </a:cubicBezTo>
                  <a:cubicBezTo>
                    <a:pt x="346" y="28"/>
                    <a:pt x="349" y="29"/>
                    <a:pt x="351" y="29"/>
                  </a:cubicBezTo>
                  <a:cubicBezTo>
                    <a:pt x="353" y="29"/>
                    <a:pt x="355" y="29"/>
                    <a:pt x="356" y="28"/>
                  </a:cubicBezTo>
                  <a:cubicBezTo>
                    <a:pt x="358" y="27"/>
                    <a:pt x="359" y="26"/>
                    <a:pt x="360" y="24"/>
                  </a:cubicBezTo>
                  <a:cubicBezTo>
                    <a:pt x="361" y="23"/>
                    <a:pt x="361" y="21"/>
                    <a:pt x="361" y="18"/>
                  </a:cubicBezTo>
                  <a:cubicBezTo>
                    <a:pt x="361" y="15"/>
                    <a:pt x="360" y="12"/>
                    <a:pt x="358" y="10"/>
                  </a:cubicBezTo>
                  <a:cubicBezTo>
                    <a:pt x="357" y="8"/>
                    <a:pt x="354" y="7"/>
                    <a:pt x="351" y="7"/>
                  </a:cubicBezTo>
                  <a:close/>
                  <a:moveTo>
                    <a:pt x="356" y="24"/>
                  </a:moveTo>
                  <a:cubicBezTo>
                    <a:pt x="355" y="26"/>
                    <a:pt x="353" y="26"/>
                    <a:pt x="351" y="26"/>
                  </a:cubicBezTo>
                  <a:cubicBezTo>
                    <a:pt x="350" y="26"/>
                    <a:pt x="348" y="26"/>
                    <a:pt x="347" y="24"/>
                  </a:cubicBezTo>
                  <a:cubicBezTo>
                    <a:pt x="346" y="23"/>
                    <a:pt x="345" y="21"/>
                    <a:pt x="345" y="18"/>
                  </a:cubicBezTo>
                  <a:cubicBezTo>
                    <a:pt x="345" y="16"/>
                    <a:pt x="346" y="14"/>
                    <a:pt x="347" y="12"/>
                  </a:cubicBezTo>
                  <a:cubicBezTo>
                    <a:pt x="348" y="11"/>
                    <a:pt x="350" y="10"/>
                    <a:pt x="351" y="10"/>
                  </a:cubicBezTo>
                  <a:cubicBezTo>
                    <a:pt x="353" y="10"/>
                    <a:pt x="355" y="11"/>
                    <a:pt x="356" y="12"/>
                  </a:cubicBezTo>
                  <a:cubicBezTo>
                    <a:pt x="357" y="14"/>
                    <a:pt x="358" y="16"/>
                    <a:pt x="358" y="18"/>
                  </a:cubicBezTo>
                  <a:cubicBezTo>
                    <a:pt x="358" y="21"/>
                    <a:pt x="357" y="23"/>
                    <a:pt x="356" y="24"/>
                  </a:cubicBezTo>
                  <a:close/>
                  <a:moveTo>
                    <a:pt x="243" y="10"/>
                  </a:moveTo>
                  <a:cubicBezTo>
                    <a:pt x="242" y="9"/>
                    <a:pt x="241" y="9"/>
                    <a:pt x="240" y="8"/>
                  </a:cubicBezTo>
                  <a:cubicBezTo>
                    <a:pt x="239" y="8"/>
                    <a:pt x="238" y="7"/>
                    <a:pt x="237" y="7"/>
                  </a:cubicBezTo>
                  <a:cubicBezTo>
                    <a:pt x="234" y="7"/>
                    <a:pt x="232" y="8"/>
                    <a:pt x="231" y="10"/>
                  </a:cubicBezTo>
                  <a:cubicBezTo>
                    <a:pt x="231" y="0"/>
                    <a:pt x="231" y="0"/>
                    <a:pt x="231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29"/>
                    <a:pt x="227" y="29"/>
                    <a:pt x="227" y="29"/>
                  </a:cubicBezTo>
                  <a:cubicBezTo>
                    <a:pt x="231" y="29"/>
                    <a:pt x="231" y="29"/>
                    <a:pt x="231" y="29"/>
                  </a:cubicBezTo>
                  <a:cubicBezTo>
                    <a:pt x="231" y="26"/>
                    <a:pt x="231" y="26"/>
                    <a:pt x="231" y="26"/>
                  </a:cubicBezTo>
                  <a:cubicBezTo>
                    <a:pt x="232" y="28"/>
                    <a:pt x="234" y="29"/>
                    <a:pt x="236" y="29"/>
                  </a:cubicBezTo>
                  <a:cubicBezTo>
                    <a:pt x="239" y="29"/>
                    <a:pt x="241" y="28"/>
                    <a:pt x="243" y="26"/>
                  </a:cubicBezTo>
                  <a:cubicBezTo>
                    <a:pt x="244" y="24"/>
                    <a:pt x="245" y="22"/>
                    <a:pt x="245" y="18"/>
                  </a:cubicBezTo>
                  <a:cubicBezTo>
                    <a:pt x="245" y="16"/>
                    <a:pt x="245" y="15"/>
                    <a:pt x="245" y="14"/>
                  </a:cubicBezTo>
                  <a:cubicBezTo>
                    <a:pt x="244" y="12"/>
                    <a:pt x="244" y="11"/>
                    <a:pt x="243" y="10"/>
                  </a:cubicBezTo>
                  <a:close/>
                  <a:moveTo>
                    <a:pt x="240" y="24"/>
                  </a:moveTo>
                  <a:cubicBezTo>
                    <a:pt x="239" y="26"/>
                    <a:pt x="238" y="26"/>
                    <a:pt x="236" y="26"/>
                  </a:cubicBezTo>
                  <a:cubicBezTo>
                    <a:pt x="234" y="26"/>
                    <a:pt x="233" y="25"/>
                    <a:pt x="232" y="24"/>
                  </a:cubicBezTo>
                  <a:cubicBezTo>
                    <a:pt x="231" y="22"/>
                    <a:pt x="231" y="21"/>
                    <a:pt x="231" y="18"/>
                  </a:cubicBezTo>
                  <a:cubicBezTo>
                    <a:pt x="231" y="16"/>
                    <a:pt x="231" y="14"/>
                    <a:pt x="232" y="12"/>
                  </a:cubicBezTo>
                  <a:cubicBezTo>
                    <a:pt x="233" y="11"/>
                    <a:pt x="235" y="10"/>
                    <a:pt x="236" y="10"/>
                  </a:cubicBezTo>
                  <a:cubicBezTo>
                    <a:pt x="238" y="10"/>
                    <a:pt x="239" y="11"/>
                    <a:pt x="240" y="12"/>
                  </a:cubicBezTo>
                  <a:cubicBezTo>
                    <a:pt x="241" y="14"/>
                    <a:pt x="242" y="16"/>
                    <a:pt x="242" y="18"/>
                  </a:cubicBezTo>
                  <a:cubicBezTo>
                    <a:pt x="242" y="21"/>
                    <a:pt x="241" y="23"/>
                    <a:pt x="240" y="24"/>
                  </a:cubicBezTo>
                  <a:close/>
                  <a:moveTo>
                    <a:pt x="270" y="29"/>
                  </a:moveTo>
                  <a:cubicBezTo>
                    <a:pt x="273" y="29"/>
                    <a:pt x="273" y="29"/>
                    <a:pt x="273" y="29"/>
                  </a:cubicBezTo>
                  <a:cubicBezTo>
                    <a:pt x="273" y="8"/>
                    <a:pt x="273" y="8"/>
                    <a:pt x="273" y="8"/>
                  </a:cubicBezTo>
                  <a:cubicBezTo>
                    <a:pt x="270" y="8"/>
                    <a:pt x="270" y="8"/>
                    <a:pt x="270" y="8"/>
                  </a:cubicBezTo>
                  <a:lnTo>
                    <a:pt x="270" y="29"/>
                  </a:lnTo>
                  <a:close/>
                  <a:moveTo>
                    <a:pt x="313" y="29"/>
                  </a:moveTo>
                  <a:cubicBezTo>
                    <a:pt x="317" y="29"/>
                    <a:pt x="317" y="29"/>
                    <a:pt x="317" y="29"/>
                  </a:cubicBezTo>
                  <a:cubicBezTo>
                    <a:pt x="317" y="25"/>
                    <a:pt x="317" y="25"/>
                    <a:pt x="317" y="25"/>
                  </a:cubicBezTo>
                  <a:cubicBezTo>
                    <a:pt x="313" y="25"/>
                    <a:pt x="313" y="25"/>
                    <a:pt x="313" y="25"/>
                  </a:cubicBezTo>
                  <a:lnTo>
                    <a:pt x="313" y="29"/>
                  </a:lnTo>
                  <a:close/>
                  <a:moveTo>
                    <a:pt x="262" y="18"/>
                  </a:moveTo>
                  <a:cubicBezTo>
                    <a:pt x="261" y="17"/>
                    <a:pt x="260" y="17"/>
                    <a:pt x="257" y="16"/>
                  </a:cubicBezTo>
                  <a:cubicBezTo>
                    <a:pt x="255" y="16"/>
                    <a:pt x="254" y="15"/>
                    <a:pt x="254" y="15"/>
                  </a:cubicBezTo>
                  <a:cubicBezTo>
                    <a:pt x="253" y="15"/>
                    <a:pt x="253" y="15"/>
                    <a:pt x="253" y="14"/>
                  </a:cubicBezTo>
                  <a:cubicBezTo>
                    <a:pt x="252" y="14"/>
                    <a:pt x="252" y="13"/>
                    <a:pt x="252" y="13"/>
                  </a:cubicBezTo>
                  <a:cubicBezTo>
                    <a:pt x="252" y="12"/>
                    <a:pt x="253" y="12"/>
                    <a:pt x="253" y="11"/>
                  </a:cubicBezTo>
                  <a:cubicBezTo>
                    <a:pt x="254" y="11"/>
                    <a:pt x="255" y="10"/>
                    <a:pt x="257" y="10"/>
                  </a:cubicBezTo>
                  <a:cubicBezTo>
                    <a:pt x="258" y="10"/>
                    <a:pt x="259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5" y="13"/>
                    <a:pt x="265" y="13"/>
                    <a:pt x="265" y="13"/>
                  </a:cubicBezTo>
                  <a:cubicBezTo>
                    <a:pt x="264" y="12"/>
                    <a:pt x="264" y="11"/>
                    <a:pt x="263" y="10"/>
                  </a:cubicBezTo>
                  <a:cubicBezTo>
                    <a:pt x="263" y="9"/>
                    <a:pt x="262" y="9"/>
                    <a:pt x="261" y="8"/>
                  </a:cubicBezTo>
                  <a:cubicBezTo>
                    <a:pt x="260" y="8"/>
                    <a:pt x="258" y="7"/>
                    <a:pt x="256" y="7"/>
                  </a:cubicBezTo>
                  <a:cubicBezTo>
                    <a:pt x="255" y="7"/>
                    <a:pt x="254" y="8"/>
                    <a:pt x="253" y="8"/>
                  </a:cubicBezTo>
                  <a:cubicBezTo>
                    <a:pt x="252" y="8"/>
                    <a:pt x="252" y="8"/>
                    <a:pt x="251" y="9"/>
                  </a:cubicBezTo>
                  <a:cubicBezTo>
                    <a:pt x="250" y="9"/>
                    <a:pt x="250" y="10"/>
                    <a:pt x="249" y="11"/>
                  </a:cubicBezTo>
                  <a:cubicBezTo>
                    <a:pt x="249" y="12"/>
                    <a:pt x="249" y="12"/>
                    <a:pt x="249" y="13"/>
                  </a:cubicBezTo>
                  <a:cubicBezTo>
                    <a:pt x="249" y="14"/>
                    <a:pt x="249" y="15"/>
                    <a:pt x="250" y="16"/>
                  </a:cubicBezTo>
                  <a:cubicBezTo>
                    <a:pt x="250" y="17"/>
                    <a:pt x="251" y="18"/>
                    <a:pt x="252" y="18"/>
                  </a:cubicBezTo>
                  <a:cubicBezTo>
                    <a:pt x="253" y="19"/>
                    <a:pt x="255" y="19"/>
                    <a:pt x="257" y="20"/>
                  </a:cubicBezTo>
                  <a:cubicBezTo>
                    <a:pt x="259" y="20"/>
                    <a:pt x="260" y="21"/>
                    <a:pt x="261" y="21"/>
                  </a:cubicBezTo>
                  <a:cubicBezTo>
                    <a:pt x="262" y="22"/>
                    <a:pt x="262" y="22"/>
                    <a:pt x="262" y="23"/>
                  </a:cubicBezTo>
                  <a:cubicBezTo>
                    <a:pt x="262" y="24"/>
                    <a:pt x="261" y="25"/>
                    <a:pt x="261" y="25"/>
                  </a:cubicBezTo>
                  <a:cubicBezTo>
                    <a:pt x="260" y="26"/>
                    <a:pt x="259" y="26"/>
                    <a:pt x="257" y="26"/>
                  </a:cubicBezTo>
                  <a:cubicBezTo>
                    <a:pt x="255" y="26"/>
                    <a:pt x="254" y="26"/>
                    <a:pt x="253" y="25"/>
                  </a:cubicBezTo>
                  <a:cubicBezTo>
                    <a:pt x="252" y="24"/>
                    <a:pt x="252" y="23"/>
                    <a:pt x="252" y="22"/>
                  </a:cubicBezTo>
                  <a:cubicBezTo>
                    <a:pt x="248" y="22"/>
                    <a:pt x="248" y="22"/>
                    <a:pt x="248" y="22"/>
                  </a:cubicBezTo>
                  <a:cubicBezTo>
                    <a:pt x="249" y="25"/>
                    <a:pt x="250" y="26"/>
                    <a:pt x="251" y="27"/>
                  </a:cubicBezTo>
                  <a:cubicBezTo>
                    <a:pt x="252" y="29"/>
                    <a:pt x="254" y="29"/>
                    <a:pt x="257" y="29"/>
                  </a:cubicBezTo>
                  <a:cubicBezTo>
                    <a:pt x="259" y="29"/>
                    <a:pt x="260" y="29"/>
                    <a:pt x="261" y="28"/>
                  </a:cubicBezTo>
                  <a:cubicBezTo>
                    <a:pt x="263" y="28"/>
                    <a:pt x="264" y="27"/>
                    <a:pt x="264" y="26"/>
                  </a:cubicBezTo>
                  <a:cubicBezTo>
                    <a:pt x="265" y="25"/>
                    <a:pt x="265" y="24"/>
                    <a:pt x="265" y="23"/>
                  </a:cubicBezTo>
                  <a:cubicBezTo>
                    <a:pt x="265" y="21"/>
                    <a:pt x="265" y="20"/>
                    <a:pt x="265" y="20"/>
                  </a:cubicBezTo>
                  <a:cubicBezTo>
                    <a:pt x="264" y="19"/>
                    <a:pt x="263" y="18"/>
                    <a:pt x="26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/>
          <p:cNvSpPr/>
          <p:nvPr userDrawn="1"/>
        </p:nvSpPr>
        <p:spPr>
          <a:xfrm>
            <a:off x="180975" y="180975"/>
            <a:ext cx="11818313" cy="6496050"/>
          </a:xfrm>
          <a:prstGeom prst="roundRect">
            <a:avLst>
              <a:gd name="adj" fmla="val 4407"/>
            </a:avLst>
          </a:pr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en-US" dirty="0"/>
          </a:p>
        </p:txBody>
      </p:sp>
      <p:sp>
        <p:nvSpPr>
          <p:cNvPr id="38" name="Freeform 37"/>
          <p:cNvSpPr/>
          <p:nvPr userDrawn="1"/>
        </p:nvSpPr>
        <p:spPr bwMode="auto">
          <a:xfrm>
            <a:off x="501251" y="2663825"/>
            <a:ext cx="11690748" cy="282575"/>
          </a:xfrm>
          <a:custGeom>
            <a:avLst/>
            <a:gdLst>
              <a:gd name="connsiteX0" fmla="*/ 311432 w 11690748"/>
              <a:gd name="connsiteY0" fmla="*/ 0 h 282575"/>
              <a:gd name="connsiteX1" fmla="*/ 3362607 w 11690748"/>
              <a:gd name="connsiteY1" fmla="*/ 0 h 282575"/>
              <a:gd name="connsiteX2" fmla="*/ 8639573 w 11690748"/>
              <a:gd name="connsiteY2" fmla="*/ 0 h 282575"/>
              <a:gd name="connsiteX3" fmla="*/ 11690748 w 11690748"/>
              <a:gd name="connsiteY3" fmla="*/ 0 h 282575"/>
              <a:gd name="connsiteX4" fmla="*/ 11690748 w 11690748"/>
              <a:gd name="connsiteY4" fmla="*/ 282575 h 282575"/>
              <a:gd name="connsiteX5" fmla="*/ 8941811 w 11690748"/>
              <a:gd name="connsiteY5" fmla="*/ 282575 h 282575"/>
              <a:gd name="connsiteX6" fmla="*/ 8639573 w 11690748"/>
              <a:gd name="connsiteY6" fmla="*/ 282575 h 282575"/>
              <a:gd name="connsiteX7" fmla="*/ 6876042 w 11690748"/>
              <a:gd name="connsiteY7" fmla="*/ 282575 h 282575"/>
              <a:gd name="connsiteX8" fmla="*/ 5890636 w 11690748"/>
              <a:gd name="connsiteY8" fmla="*/ 282575 h 282575"/>
              <a:gd name="connsiteX9" fmla="*/ 5395844 w 11690748"/>
              <a:gd name="connsiteY9" fmla="*/ 282575 h 282575"/>
              <a:gd name="connsiteX10" fmla="*/ 4403625 w 11690748"/>
              <a:gd name="connsiteY10" fmla="*/ 282575 h 282575"/>
              <a:gd name="connsiteX11" fmla="*/ 3824867 w 11690748"/>
              <a:gd name="connsiteY11" fmla="*/ 282575 h 282575"/>
              <a:gd name="connsiteX12" fmla="*/ 3801786 w 11690748"/>
              <a:gd name="connsiteY12" fmla="*/ 282575 h 282575"/>
              <a:gd name="connsiteX13" fmla="*/ 3362607 w 11690748"/>
              <a:gd name="connsiteY13" fmla="*/ 282575 h 282575"/>
              <a:gd name="connsiteX14" fmla="*/ 3118222 w 11690748"/>
              <a:gd name="connsiteY14" fmla="*/ 282575 h 282575"/>
              <a:gd name="connsiteX15" fmla="*/ 2344669 w 11690748"/>
              <a:gd name="connsiteY15" fmla="*/ 282575 h 282575"/>
              <a:gd name="connsiteX16" fmla="*/ 311432 w 11690748"/>
              <a:gd name="connsiteY16" fmla="*/ 282575 h 282575"/>
              <a:gd name="connsiteX17" fmla="*/ 67046 w 11690748"/>
              <a:gd name="connsiteY17" fmla="*/ 282575 h 282575"/>
              <a:gd name="connsiteX18" fmla="*/ 3570 w 11690748"/>
              <a:gd name="connsiteY18" fmla="*/ 238125 h 282575"/>
              <a:gd name="connsiteX19" fmla="*/ 3570 w 11690748"/>
              <a:gd name="connsiteY19" fmla="*/ 234950 h 282575"/>
              <a:gd name="connsiteX20" fmla="*/ 32134 w 11690748"/>
              <a:gd name="connsiteY20" fmla="*/ 161925 h 282575"/>
              <a:gd name="connsiteX21" fmla="*/ 311432 w 11690748"/>
              <a:gd name="connsiteY21" fmla="*/ 0 h 282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690748" h="282575">
                <a:moveTo>
                  <a:pt x="311432" y="0"/>
                </a:moveTo>
                <a:lnTo>
                  <a:pt x="3362607" y="0"/>
                </a:lnTo>
                <a:lnTo>
                  <a:pt x="8639573" y="0"/>
                </a:lnTo>
                <a:lnTo>
                  <a:pt x="11690748" y="0"/>
                </a:lnTo>
                <a:cubicBezTo>
                  <a:pt x="11690748" y="282575"/>
                  <a:pt x="11690748" y="282575"/>
                  <a:pt x="11690748" y="282575"/>
                </a:cubicBezTo>
                <a:cubicBezTo>
                  <a:pt x="10649730" y="282575"/>
                  <a:pt x="9738840" y="282575"/>
                  <a:pt x="8941811" y="282575"/>
                </a:cubicBezTo>
                <a:lnTo>
                  <a:pt x="8639573" y="282575"/>
                </a:lnTo>
                <a:lnTo>
                  <a:pt x="6876042" y="282575"/>
                </a:lnTo>
                <a:lnTo>
                  <a:pt x="5890636" y="282575"/>
                </a:lnTo>
                <a:lnTo>
                  <a:pt x="5395844" y="282575"/>
                </a:lnTo>
                <a:cubicBezTo>
                  <a:pt x="4989197" y="282575"/>
                  <a:pt x="4663879" y="282575"/>
                  <a:pt x="4403625" y="282575"/>
                </a:cubicBezTo>
                <a:lnTo>
                  <a:pt x="3824867" y="282575"/>
                </a:lnTo>
                <a:lnTo>
                  <a:pt x="3801786" y="282575"/>
                </a:lnTo>
                <a:cubicBezTo>
                  <a:pt x="3362607" y="282575"/>
                  <a:pt x="3362607" y="282575"/>
                  <a:pt x="3362607" y="282575"/>
                </a:cubicBezTo>
                <a:cubicBezTo>
                  <a:pt x="3118222" y="282575"/>
                  <a:pt x="3118222" y="282575"/>
                  <a:pt x="3118222" y="282575"/>
                </a:cubicBezTo>
                <a:lnTo>
                  <a:pt x="2344669" y="282575"/>
                </a:lnTo>
                <a:cubicBezTo>
                  <a:pt x="311432" y="282575"/>
                  <a:pt x="311432" y="282575"/>
                  <a:pt x="311432" y="282575"/>
                </a:cubicBezTo>
                <a:cubicBezTo>
                  <a:pt x="67046" y="282575"/>
                  <a:pt x="67046" y="282575"/>
                  <a:pt x="67046" y="282575"/>
                </a:cubicBezTo>
                <a:cubicBezTo>
                  <a:pt x="32134" y="282575"/>
                  <a:pt x="9917" y="263525"/>
                  <a:pt x="3570" y="238125"/>
                </a:cubicBezTo>
                <a:cubicBezTo>
                  <a:pt x="3570" y="234950"/>
                  <a:pt x="3570" y="234950"/>
                  <a:pt x="3570" y="234950"/>
                </a:cubicBezTo>
                <a:cubicBezTo>
                  <a:pt x="-5952" y="206375"/>
                  <a:pt x="3570" y="177800"/>
                  <a:pt x="32134" y="161925"/>
                </a:cubicBezTo>
                <a:cubicBezTo>
                  <a:pt x="311432" y="0"/>
                  <a:pt x="311432" y="0"/>
                  <a:pt x="311432" y="0"/>
                </a:cubicBezTo>
                <a:close/>
              </a:path>
            </a:pathLst>
          </a:custGeom>
          <a:gradFill>
            <a:gsLst>
              <a:gs pos="0">
                <a:srgbClr val="425C90"/>
              </a:gs>
              <a:gs pos="80000">
                <a:srgbClr val="425C90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24" name="Freeform 21"/>
          <p:cNvSpPr/>
          <p:nvPr userDrawn="1"/>
        </p:nvSpPr>
        <p:spPr bwMode="auto">
          <a:xfrm>
            <a:off x="495300" y="2663825"/>
            <a:ext cx="317500" cy="282575"/>
          </a:xfrm>
          <a:custGeom>
            <a:avLst/>
            <a:gdLst>
              <a:gd name="T0" fmla="*/ 100 w 100"/>
              <a:gd name="T1" fmla="*/ 0 h 89"/>
              <a:gd name="T2" fmla="*/ 100 w 100"/>
              <a:gd name="T3" fmla="*/ 89 h 89"/>
              <a:gd name="T4" fmla="*/ 23 w 100"/>
              <a:gd name="T5" fmla="*/ 89 h 89"/>
              <a:gd name="T6" fmla="*/ 3 w 100"/>
              <a:gd name="T7" fmla="*/ 75 h 89"/>
              <a:gd name="T8" fmla="*/ 3 w 100"/>
              <a:gd name="T9" fmla="*/ 74 h 89"/>
              <a:gd name="T10" fmla="*/ 12 w 100"/>
              <a:gd name="T11" fmla="*/ 51 h 89"/>
              <a:gd name="T12" fmla="*/ 100 w 100"/>
              <a:gd name="T13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0" h="89">
                <a:moveTo>
                  <a:pt x="100" y="0"/>
                </a:moveTo>
                <a:cubicBezTo>
                  <a:pt x="100" y="89"/>
                  <a:pt x="100" y="89"/>
                  <a:pt x="100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12" y="89"/>
                  <a:pt x="5" y="83"/>
                  <a:pt x="3" y="75"/>
                </a:cubicBezTo>
                <a:cubicBezTo>
                  <a:pt x="3" y="74"/>
                  <a:pt x="3" y="74"/>
                  <a:pt x="3" y="74"/>
                </a:cubicBezTo>
                <a:cubicBezTo>
                  <a:pt x="0" y="65"/>
                  <a:pt x="3" y="56"/>
                  <a:pt x="12" y="51"/>
                </a:cubicBezTo>
                <a:lnTo>
                  <a:pt x="100" y="0"/>
                </a:lnTo>
                <a:close/>
              </a:path>
            </a:pathLst>
          </a:custGeom>
          <a:gradFill>
            <a:gsLst>
              <a:gs pos="0">
                <a:schemeClr val="tx1">
                  <a:alpha val="2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en-US"/>
          </a:p>
        </p:txBody>
      </p:sp>
      <p:sp>
        <p:nvSpPr>
          <p:cNvPr id="25" name="Freeform 22"/>
          <p:cNvSpPr/>
          <p:nvPr userDrawn="1"/>
        </p:nvSpPr>
        <p:spPr bwMode="auto">
          <a:xfrm>
            <a:off x="495300" y="2663825"/>
            <a:ext cx="885825" cy="234950"/>
          </a:xfrm>
          <a:custGeom>
            <a:avLst/>
            <a:gdLst>
              <a:gd name="T0" fmla="*/ 279 w 279"/>
              <a:gd name="T1" fmla="*/ 0 h 74"/>
              <a:gd name="T2" fmla="*/ 3 w 279"/>
              <a:gd name="T3" fmla="*/ 74 h 74"/>
              <a:gd name="T4" fmla="*/ 12 w 279"/>
              <a:gd name="T5" fmla="*/ 51 h 74"/>
              <a:gd name="T6" fmla="*/ 100 w 279"/>
              <a:gd name="T7" fmla="*/ 0 h 74"/>
              <a:gd name="T8" fmla="*/ 279 w 279"/>
              <a:gd name="T9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9" h="74">
                <a:moveTo>
                  <a:pt x="279" y="0"/>
                </a:moveTo>
                <a:cubicBezTo>
                  <a:pt x="3" y="74"/>
                  <a:pt x="3" y="74"/>
                  <a:pt x="3" y="74"/>
                </a:cubicBezTo>
                <a:cubicBezTo>
                  <a:pt x="0" y="65"/>
                  <a:pt x="3" y="56"/>
                  <a:pt x="12" y="51"/>
                </a:cubicBezTo>
                <a:cubicBezTo>
                  <a:pt x="100" y="0"/>
                  <a:pt x="100" y="0"/>
                  <a:pt x="100" y="0"/>
                </a:cubicBezTo>
                <a:lnTo>
                  <a:pt x="279" y="0"/>
                </a:lnTo>
                <a:close/>
              </a:path>
            </a:pathLst>
          </a:custGeom>
          <a:gradFill>
            <a:gsLst>
              <a:gs pos="0">
                <a:schemeClr val="tx1"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en-US"/>
          </a:p>
        </p:txBody>
      </p:sp>
      <p:sp>
        <p:nvSpPr>
          <p:cNvPr id="31" name="Freeform 23"/>
          <p:cNvSpPr/>
          <p:nvPr userDrawn="1"/>
        </p:nvSpPr>
        <p:spPr bwMode="auto">
          <a:xfrm>
            <a:off x="431800" y="2384425"/>
            <a:ext cx="688975" cy="514350"/>
          </a:xfrm>
          <a:custGeom>
            <a:avLst/>
            <a:gdLst>
              <a:gd name="T0" fmla="*/ 205 w 217"/>
              <a:gd name="T1" fmla="*/ 39 h 162"/>
              <a:gd name="T2" fmla="*/ 197 w 217"/>
              <a:gd name="T3" fmla="*/ 43 h 162"/>
              <a:gd name="T4" fmla="*/ 32 w 217"/>
              <a:gd name="T5" fmla="*/ 139 h 162"/>
              <a:gd name="T6" fmla="*/ 32 w 217"/>
              <a:gd name="T7" fmla="*/ 139 h 162"/>
              <a:gd name="T8" fmla="*/ 23 w 217"/>
              <a:gd name="T9" fmla="*/ 162 h 162"/>
              <a:gd name="T10" fmla="*/ 19 w 217"/>
              <a:gd name="T11" fmla="*/ 147 h 162"/>
              <a:gd name="T12" fmla="*/ 2 w 217"/>
              <a:gd name="T13" fmla="*/ 83 h 162"/>
              <a:gd name="T14" fmla="*/ 0 w 217"/>
              <a:gd name="T15" fmla="*/ 75 h 162"/>
              <a:gd name="T16" fmla="*/ 18 w 217"/>
              <a:gd name="T17" fmla="*/ 43 h 162"/>
              <a:gd name="T18" fmla="*/ 93 w 217"/>
              <a:gd name="T19" fmla="*/ 0 h 162"/>
              <a:gd name="T20" fmla="*/ 195 w 217"/>
              <a:gd name="T21" fmla="*/ 0 h 162"/>
              <a:gd name="T22" fmla="*/ 214 w 217"/>
              <a:gd name="T23" fmla="*/ 15 h 162"/>
              <a:gd name="T24" fmla="*/ 215 w 217"/>
              <a:gd name="T25" fmla="*/ 16 h 162"/>
              <a:gd name="T26" fmla="*/ 205 w 217"/>
              <a:gd name="T27" fmla="*/ 39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7" h="162">
                <a:moveTo>
                  <a:pt x="205" y="39"/>
                </a:moveTo>
                <a:cubicBezTo>
                  <a:pt x="197" y="43"/>
                  <a:pt x="197" y="43"/>
                  <a:pt x="197" y="43"/>
                </a:cubicBezTo>
                <a:cubicBezTo>
                  <a:pt x="32" y="139"/>
                  <a:pt x="32" y="139"/>
                  <a:pt x="32" y="139"/>
                </a:cubicBezTo>
                <a:cubicBezTo>
                  <a:pt x="32" y="139"/>
                  <a:pt x="32" y="139"/>
                  <a:pt x="32" y="139"/>
                </a:cubicBezTo>
                <a:cubicBezTo>
                  <a:pt x="23" y="144"/>
                  <a:pt x="20" y="153"/>
                  <a:pt x="23" y="162"/>
                </a:cubicBezTo>
                <a:cubicBezTo>
                  <a:pt x="19" y="147"/>
                  <a:pt x="19" y="147"/>
                  <a:pt x="19" y="147"/>
                </a:cubicBezTo>
                <a:cubicBezTo>
                  <a:pt x="2" y="83"/>
                  <a:pt x="2" y="83"/>
                  <a:pt x="2" y="83"/>
                </a:cubicBezTo>
                <a:cubicBezTo>
                  <a:pt x="1" y="80"/>
                  <a:pt x="0" y="78"/>
                  <a:pt x="0" y="75"/>
                </a:cubicBezTo>
                <a:cubicBezTo>
                  <a:pt x="0" y="62"/>
                  <a:pt x="7" y="50"/>
                  <a:pt x="18" y="43"/>
                </a:cubicBezTo>
                <a:cubicBezTo>
                  <a:pt x="93" y="0"/>
                  <a:pt x="93" y="0"/>
                  <a:pt x="93" y="0"/>
                </a:cubicBezTo>
                <a:cubicBezTo>
                  <a:pt x="195" y="0"/>
                  <a:pt x="195" y="0"/>
                  <a:pt x="195" y="0"/>
                </a:cubicBezTo>
                <a:cubicBezTo>
                  <a:pt x="205" y="0"/>
                  <a:pt x="212" y="7"/>
                  <a:pt x="214" y="15"/>
                </a:cubicBezTo>
                <a:cubicBezTo>
                  <a:pt x="215" y="16"/>
                  <a:pt x="215" y="16"/>
                  <a:pt x="215" y="16"/>
                </a:cubicBezTo>
                <a:cubicBezTo>
                  <a:pt x="217" y="24"/>
                  <a:pt x="214" y="34"/>
                  <a:pt x="205" y="3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en-US"/>
          </a:p>
        </p:txBody>
      </p:sp>
      <p:sp>
        <p:nvSpPr>
          <p:cNvPr id="32" name="Freeform 24"/>
          <p:cNvSpPr/>
          <p:nvPr userDrawn="1"/>
        </p:nvSpPr>
        <p:spPr bwMode="auto">
          <a:xfrm>
            <a:off x="0" y="2101850"/>
            <a:ext cx="1111250" cy="330200"/>
          </a:xfrm>
          <a:custGeom>
            <a:avLst/>
            <a:gdLst>
              <a:gd name="T0" fmla="*/ 350 w 350"/>
              <a:gd name="T1" fmla="*/ 104 h 104"/>
              <a:gd name="T2" fmla="*/ 331 w 350"/>
              <a:gd name="T3" fmla="*/ 89 h 104"/>
              <a:gd name="T4" fmla="*/ 0 w 350"/>
              <a:gd name="T5" fmla="*/ 89 h 104"/>
              <a:gd name="T6" fmla="*/ 0 w 350"/>
              <a:gd name="T7" fmla="*/ 0 h 104"/>
              <a:gd name="T8" fmla="*/ 295 w 350"/>
              <a:gd name="T9" fmla="*/ 0 h 104"/>
              <a:gd name="T10" fmla="*/ 329 w 350"/>
              <a:gd name="T11" fmla="*/ 26 h 104"/>
              <a:gd name="T12" fmla="*/ 346 w 350"/>
              <a:gd name="T13" fmla="*/ 89 h 104"/>
              <a:gd name="T14" fmla="*/ 350 w 350"/>
              <a:gd name="T15" fmla="*/ 10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0" h="104">
                <a:moveTo>
                  <a:pt x="350" y="104"/>
                </a:moveTo>
                <a:cubicBezTo>
                  <a:pt x="348" y="96"/>
                  <a:pt x="341" y="89"/>
                  <a:pt x="331" y="89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0"/>
                  <a:pt x="0" y="0"/>
                  <a:pt x="0" y="0"/>
                </a:cubicBezTo>
                <a:cubicBezTo>
                  <a:pt x="295" y="0"/>
                  <a:pt x="295" y="0"/>
                  <a:pt x="295" y="0"/>
                </a:cubicBezTo>
                <a:cubicBezTo>
                  <a:pt x="311" y="0"/>
                  <a:pt x="325" y="11"/>
                  <a:pt x="329" y="26"/>
                </a:cubicBezTo>
                <a:cubicBezTo>
                  <a:pt x="346" y="89"/>
                  <a:pt x="346" y="89"/>
                  <a:pt x="346" y="89"/>
                </a:cubicBezTo>
                <a:lnTo>
                  <a:pt x="350" y="10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en-US"/>
          </a:p>
        </p:txBody>
      </p:sp>
      <p:sp>
        <p:nvSpPr>
          <p:cNvPr id="33" name="Freeform 25"/>
          <p:cNvSpPr/>
          <p:nvPr userDrawn="1"/>
        </p:nvSpPr>
        <p:spPr bwMode="auto">
          <a:xfrm>
            <a:off x="431800" y="2384425"/>
            <a:ext cx="682625" cy="231775"/>
          </a:xfrm>
          <a:custGeom>
            <a:avLst/>
            <a:gdLst>
              <a:gd name="T0" fmla="*/ 215 w 215"/>
              <a:gd name="T1" fmla="*/ 16 h 73"/>
              <a:gd name="T2" fmla="*/ 0 w 215"/>
              <a:gd name="T3" fmla="*/ 73 h 73"/>
              <a:gd name="T4" fmla="*/ 18 w 215"/>
              <a:gd name="T5" fmla="*/ 43 h 73"/>
              <a:gd name="T6" fmla="*/ 93 w 215"/>
              <a:gd name="T7" fmla="*/ 0 h 73"/>
              <a:gd name="T8" fmla="*/ 195 w 215"/>
              <a:gd name="T9" fmla="*/ 0 h 73"/>
              <a:gd name="T10" fmla="*/ 214 w 215"/>
              <a:gd name="T11" fmla="*/ 15 h 73"/>
              <a:gd name="T12" fmla="*/ 215 w 215"/>
              <a:gd name="T13" fmla="*/ 16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5" h="73">
                <a:moveTo>
                  <a:pt x="215" y="16"/>
                </a:moveTo>
                <a:cubicBezTo>
                  <a:pt x="0" y="73"/>
                  <a:pt x="0" y="73"/>
                  <a:pt x="0" y="73"/>
                </a:cubicBezTo>
                <a:cubicBezTo>
                  <a:pt x="1" y="61"/>
                  <a:pt x="7" y="50"/>
                  <a:pt x="18" y="43"/>
                </a:cubicBezTo>
                <a:cubicBezTo>
                  <a:pt x="93" y="0"/>
                  <a:pt x="93" y="0"/>
                  <a:pt x="93" y="0"/>
                </a:cubicBezTo>
                <a:cubicBezTo>
                  <a:pt x="195" y="0"/>
                  <a:pt x="195" y="0"/>
                  <a:pt x="195" y="0"/>
                </a:cubicBezTo>
                <a:cubicBezTo>
                  <a:pt x="205" y="0"/>
                  <a:pt x="212" y="7"/>
                  <a:pt x="214" y="15"/>
                </a:cubicBezTo>
                <a:lnTo>
                  <a:pt x="215" y="16"/>
                </a:lnTo>
                <a:close/>
              </a:path>
            </a:pathLst>
          </a:custGeom>
          <a:gradFill>
            <a:gsLst>
              <a:gs pos="0">
                <a:schemeClr val="tx1"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108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en-US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1844911" y="2805113"/>
            <a:ext cx="10347089" cy="0"/>
          </a:xfrm>
          <a:prstGeom prst="line">
            <a:avLst/>
          </a:prstGeom>
          <a:ln w="12700">
            <a:gradFill>
              <a:gsLst>
                <a:gs pos="0">
                  <a:schemeClr val="tx2">
                    <a:alpha val="0"/>
                  </a:schemeClr>
                </a:gs>
                <a:gs pos="100000">
                  <a:schemeClr val="tx2">
                    <a:alpha val="30000"/>
                  </a:schemeClr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687137" y="1303181"/>
            <a:ext cx="8877665" cy="593682"/>
          </a:xfrm>
        </p:spPr>
        <p:txBody>
          <a:bodyPr anchor="b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21" name="Text Placeholder 20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687831" y="2010197"/>
            <a:ext cx="8876407" cy="56439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1700"/>
              </a:lnSpc>
              <a:spcBef>
                <a:spcPts val="0"/>
              </a:spcBef>
              <a:buFont typeface="Arial" panose="020B0604020202090204" pitchFamily="34" charset="0"/>
              <a:buNone/>
              <a:defRPr sz="1100" baseline="0">
                <a:solidFill>
                  <a:schemeClr val="bg1">
                    <a:alpha val="50000"/>
                  </a:schemeClr>
                </a:solidFill>
              </a:defRPr>
            </a:lvl1pPr>
            <a:lvl2pPr marL="457200" indent="0">
              <a:buFont typeface="Arial" panose="020B0604020202090204" pitchFamily="34" charset="0"/>
              <a:buNone/>
              <a:defRPr sz="1100">
                <a:solidFill>
                  <a:schemeClr val="bg2"/>
                </a:solidFill>
              </a:defRPr>
            </a:lvl2pPr>
            <a:lvl3pPr marL="914400" indent="0">
              <a:buFont typeface="Arial" panose="020B0604020202090204" pitchFamily="34" charset="0"/>
              <a:buNone/>
              <a:defRPr sz="1100">
                <a:solidFill>
                  <a:schemeClr val="bg2"/>
                </a:solidFill>
              </a:defRPr>
            </a:lvl3pPr>
            <a:lvl4pPr marL="1371600" indent="0">
              <a:buFont typeface="Arial" panose="020B0604020202090204" pitchFamily="34" charset="0"/>
              <a:buNone/>
              <a:defRPr sz="1100">
                <a:solidFill>
                  <a:schemeClr val="bg2"/>
                </a:solidFill>
              </a:defRPr>
            </a:lvl4pPr>
            <a:lvl5pPr marL="1828800" indent="0">
              <a:buFont typeface="Arial" panose="020B0604020202090204" pitchFamily="34" charset="0"/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Insert Your Text Here</a:t>
            </a:r>
          </a:p>
        </p:txBody>
      </p:sp>
      <p:sp>
        <p:nvSpPr>
          <p:cNvPr id="23" name="Text Placeholder 2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687831" y="3096424"/>
            <a:ext cx="8876407" cy="2867825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1300"/>
              </a:spcBef>
              <a:buNone/>
              <a:defRPr sz="14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1) Insert Your Text Here</a:t>
            </a:r>
          </a:p>
        </p:txBody>
      </p:sp>
      <p:grpSp>
        <p:nvGrpSpPr>
          <p:cNvPr id="14" name="그룹 25"/>
          <p:cNvGrpSpPr/>
          <p:nvPr userDrawn="1"/>
        </p:nvGrpSpPr>
        <p:grpSpPr>
          <a:xfrm>
            <a:off x="9405937" y="5924508"/>
            <a:ext cx="1585913" cy="605019"/>
            <a:chOff x="7099300" y="5270500"/>
            <a:chExt cx="1462086" cy="557781"/>
          </a:xfrm>
          <a:solidFill>
            <a:schemeClr val="bg1"/>
          </a:solidFill>
        </p:grpSpPr>
        <p:sp>
          <p:nvSpPr>
            <p:cNvPr id="15" name="Freeform 5"/>
            <p:cNvSpPr>
              <a:spLocks noEditPoints="1"/>
            </p:cNvSpPr>
            <p:nvPr userDrawn="1"/>
          </p:nvSpPr>
          <p:spPr bwMode="auto">
            <a:xfrm>
              <a:off x="7099300" y="5270500"/>
              <a:ext cx="1457325" cy="328613"/>
            </a:xfrm>
            <a:custGeom>
              <a:avLst/>
              <a:gdLst>
                <a:gd name="T0" fmla="*/ 49 w 386"/>
                <a:gd name="T1" fmla="*/ 21 h 86"/>
                <a:gd name="T2" fmla="*/ 69 w 386"/>
                <a:gd name="T3" fmla="*/ 86 h 86"/>
                <a:gd name="T4" fmla="*/ 89 w 386"/>
                <a:gd name="T5" fmla="*/ 21 h 86"/>
                <a:gd name="T6" fmla="*/ 76 w 386"/>
                <a:gd name="T7" fmla="*/ 66 h 86"/>
                <a:gd name="T8" fmla="*/ 64 w 386"/>
                <a:gd name="T9" fmla="*/ 72 h 86"/>
                <a:gd name="T10" fmla="*/ 64 w 386"/>
                <a:gd name="T11" fmla="*/ 14 h 86"/>
                <a:gd name="T12" fmla="*/ 76 w 386"/>
                <a:gd name="T13" fmla="*/ 20 h 86"/>
                <a:gd name="T14" fmla="*/ 122 w 386"/>
                <a:gd name="T15" fmla="*/ 72 h 86"/>
                <a:gd name="T16" fmla="*/ 110 w 386"/>
                <a:gd name="T17" fmla="*/ 66 h 86"/>
                <a:gd name="T18" fmla="*/ 97 w 386"/>
                <a:gd name="T19" fmla="*/ 65 h 86"/>
                <a:gd name="T20" fmla="*/ 131 w 386"/>
                <a:gd name="T21" fmla="*/ 81 h 86"/>
                <a:gd name="T22" fmla="*/ 124 w 386"/>
                <a:gd name="T23" fmla="*/ 1 h 86"/>
                <a:gd name="T24" fmla="*/ 14 w 386"/>
                <a:gd name="T25" fmla="*/ 1 h 86"/>
                <a:gd name="T26" fmla="*/ 17 w 386"/>
                <a:gd name="T27" fmla="*/ 85 h 86"/>
                <a:gd name="T28" fmla="*/ 47 w 386"/>
                <a:gd name="T29" fmla="*/ 1 h 86"/>
                <a:gd name="T30" fmla="*/ 272 w 386"/>
                <a:gd name="T31" fmla="*/ 0 h 86"/>
                <a:gd name="T32" fmla="*/ 252 w 386"/>
                <a:gd name="T33" fmla="*/ 65 h 86"/>
                <a:gd name="T34" fmla="*/ 287 w 386"/>
                <a:gd name="T35" fmla="*/ 80 h 86"/>
                <a:gd name="T36" fmla="*/ 287 w 386"/>
                <a:gd name="T37" fmla="*/ 5 h 86"/>
                <a:gd name="T38" fmla="*/ 277 w 386"/>
                <a:gd name="T39" fmla="*/ 72 h 86"/>
                <a:gd name="T40" fmla="*/ 265 w 386"/>
                <a:gd name="T41" fmla="*/ 66 h 86"/>
                <a:gd name="T42" fmla="*/ 272 w 386"/>
                <a:gd name="T43" fmla="*/ 12 h 86"/>
                <a:gd name="T44" fmla="*/ 279 w 386"/>
                <a:gd name="T45" fmla="*/ 66 h 86"/>
                <a:gd name="T46" fmla="*/ 299 w 386"/>
                <a:gd name="T47" fmla="*/ 21 h 86"/>
                <a:gd name="T48" fmla="*/ 319 w 386"/>
                <a:gd name="T49" fmla="*/ 86 h 86"/>
                <a:gd name="T50" fmla="*/ 339 w 386"/>
                <a:gd name="T51" fmla="*/ 38 h 86"/>
                <a:gd name="T52" fmla="*/ 326 w 386"/>
                <a:gd name="T53" fmla="*/ 50 h 86"/>
                <a:gd name="T54" fmla="*/ 319 w 386"/>
                <a:gd name="T55" fmla="*/ 74 h 86"/>
                <a:gd name="T56" fmla="*/ 313 w 386"/>
                <a:gd name="T57" fmla="*/ 20 h 86"/>
                <a:gd name="T58" fmla="*/ 324 w 386"/>
                <a:gd name="T59" fmla="*/ 14 h 86"/>
                <a:gd name="T60" fmla="*/ 339 w 386"/>
                <a:gd name="T61" fmla="*/ 29 h 86"/>
                <a:gd name="T62" fmla="*/ 319 w 386"/>
                <a:gd name="T63" fmla="*/ 0 h 86"/>
                <a:gd name="T64" fmla="*/ 351 w 386"/>
                <a:gd name="T65" fmla="*/ 5 h 86"/>
                <a:gd name="T66" fmla="*/ 351 w 386"/>
                <a:gd name="T67" fmla="*/ 80 h 86"/>
                <a:gd name="T68" fmla="*/ 386 w 386"/>
                <a:gd name="T69" fmla="*/ 65 h 86"/>
                <a:gd name="T70" fmla="*/ 373 w 386"/>
                <a:gd name="T71" fmla="*/ 66 h 86"/>
                <a:gd name="T72" fmla="*/ 361 w 386"/>
                <a:gd name="T73" fmla="*/ 72 h 86"/>
                <a:gd name="T74" fmla="*/ 361 w 386"/>
                <a:gd name="T75" fmla="*/ 14 h 86"/>
                <a:gd name="T76" fmla="*/ 373 w 386"/>
                <a:gd name="T77" fmla="*/ 20 h 86"/>
                <a:gd name="T78" fmla="*/ 185 w 386"/>
                <a:gd name="T79" fmla="*/ 62 h 86"/>
                <a:gd name="T80" fmla="*/ 185 w 386"/>
                <a:gd name="T81" fmla="*/ 27 h 86"/>
                <a:gd name="T82" fmla="*/ 165 w 386"/>
                <a:gd name="T83" fmla="*/ 1 h 86"/>
                <a:gd name="T84" fmla="*/ 159 w 386"/>
                <a:gd name="T85" fmla="*/ 85 h 86"/>
                <a:gd name="T86" fmla="*/ 170 w 386"/>
                <a:gd name="T87" fmla="*/ 53 h 86"/>
                <a:gd name="T88" fmla="*/ 172 w 386"/>
                <a:gd name="T89" fmla="*/ 79 h 86"/>
                <a:gd name="T90" fmla="*/ 173 w 386"/>
                <a:gd name="T91" fmla="*/ 85 h 86"/>
                <a:gd name="T92" fmla="*/ 185 w 386"/>
                <a:gd name="T93" fmla="*/ 75 h 86"/>
                <a:gd name="T94" fmla="*/ 164 w 386"/>
                <a:gd name="T95" fmla="*/ 39 h 86"/>
                <a:gd name="T96" fmla="*/ 165 w 386"/>
                <a:gd name="T97" fmla="*/ 13 h 86"/>
                <a:gd name="T98" fmla="*/ 172 w 386"/>
                <a:gd name="T99" fmla="*/ 30 h 86"/>
                <a:gd name="T100" fmla="*/ 212 w 386"/>
                <a:gd name="T101" fmla="*/ 85 h 86"/>
                <a:gd name="T102" fmla="*/ 225 w 386"/>
                <a:gd name="T103" fmla="*/ 7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6" h="86">
                  <a:moveTo>
                    <a:pt x="69" y="0"/>
                  </a:moveTo>
                  <a:cubicBezTo>
                    <a:pt x="63" y="0"/>
                    <a:pt x="58" y="2"/>
                    <a:pt x="54" y="5"/>
                  </a:cubicBezTo>
                  <a:cubicBezTo>
                    <a:pt x="51" y="9"/>
                    <a:pt x="49" y="14"/>
                    <a:pt x="49" y="2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49" y="72"/>
                    <a:pt x="51" y="77"/>
                    <a:pt x="54" y="80"/>
                  </a:cubicBezTo>
                  <a:cubicBezTo>
                    <a:pt x="58" y="84"/>
                    <a:pt x="63" y="86"/>
                    <a:pt x="69" y="86"/>
                  </a:cubicBezTo>
                  <a:cubicBezTo>
                    <a:pt x="76" y="86"/>
                    <a:pt x="81" y="84"/>
                    <a:pt x="84" y="80"/>
                  </a:cubicBezTo>
                  <a:cubicBezTo>
                    <a:pt x="87" y="77"/>
                    <a:pt x="89" y="72"/>
                    <a:pt x="89" y="65"/>
                  </a:cubicBezTo>
                  <a:cubicBezTo>
                    <a:pt x="89" y="21"/>
                    <a:pt x="89" y="21"/>
                    <a:pt x="89" y="21"/>
                  </a:cubicBezTo>
                  <a:cubicBezTo>
                    <a:pt x="89" y="14"/>
                    <a:pt x="87" y="9"/>
                    <a:pt x="84" y="5"/>
                  </a:cubicBezTo>
                  <a:cubicBezTo>
                    <a:pt x="81" y="2"/>
                    <a:pt x="76" y="0"/>
                    <a:pt x="69" y="0"/>
                  </a:cubicBezTo>
                  <a:close/>
                  <a:moveTo>
                    <a:pt x="76" y="66"/>
                  </a:moveTo>
                  <a:cubicBezTo>
                    <a:pt x="76" y="69"/>
                    <a:pt x="75" y="71"/>
                    <a:pt x="74" y="72"/>
                  </a:cubicBezTo>
                  <a:cubicBezTo>
                    <a:pt x="73" y="73"/>
                    <a:pt x="71" y="74"/>
                    <a:pt x="69" y="74"/>
                  </a:cubicBezTo>
                  <a:cubicBezTo>
                    <a:pt x="67" y="74"/>
                    <a:pt x="65" y="73"/>
                    <a:pt x="64" y="72"/>
                  </a:cubicBezTo>
                  <a:cubicBezTo>
                    <a:pt x="63" y="71"/>
                    <a:pt x="62" y="69"/>
                    <a:pt x="62" y="66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17"/>
                    <a:pt x="63" y="15"/>
                    <a:pt x="64" y="14"/>
                  </a:cubicBezTo>
                  <a:cubicBezTo>
                    <a:pt x="65" y="13"/>
                    <a:pt x="67" y="12"/>
                    <a:pt x="69" y="12"/>
                  </a:cubicBezTo>
                  <a:cubicBezTo>
                    <a:pt x="71" y="12"/>
                    <a:pt x="73" y="13"/>
                    <a:pt x="74" y="14"/>
                  </a:cubicBezTo>
                  <a:cubicBezTo>
                    <a:pt x="75" y="15"/>
                    <a:pt x="76" y="17"/>
                    <a:pt x="76" y="20"/>
                  </a:cubicBezTo>
                  <a:lnTo>
                    <a:pt x="76" y="66"/>
                  </a:lnTo>
                  <a:close/>
                  <a:moveTo>
                    <a:pt x="124" y="66"/>
                  </a:moveTo>
                  <a:cubicBezTo>
                    <a:pt x="124" y="69"/>
                    <a:pt x="123" y="71"/>
                    <a:pt x="122" y="72"/>
                  </a:cubicBezTo>
                  <a:cubicBezTo>
                    <a:pt x="121" y="73"/>
                    <a:pt x="119" y="74"/>
                    <a:pt x="117" y="74"/>
                  </a:cubicBezTo>
                  <a:cubicBezTo>
                    <a:pt x="115" y="74"/>
                    <a:pt x="113" y="73"/>
                    <a:pt x="112" y="72"/>
                  </a:cubicBezTo>
                  <a:cubicBezTo>
                    <a:pt x="111" y="71"/>
                    <a:pt x="110" y="69"/>
                    <a:pt x="110" y="66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97" y="1"/>
                    <a:pt x="97" y="1"/>
                    <a:pt x="97" y="1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72"/>
                    <a:pt x="99" y="77"/>
                    <a:pt x="102" y="81"/>
                  </a:cubicBezTo>
                  <a:cubicBezTo>
                    <a:pt x="105" y="84"/>
                    <a:pt x="110" y="86"/>
                    <a:pt x="117" y="86"/>
                  </a:cubicBezTo>
                  <a:cubicBezTo>
                    <a:pt x="123" y="86"/>
                    <a:pt x="128" y="84"/>
                    <a:pt x="131" y="81"/>
                  </a:cubicBezTo>
                  <a:cubicBezTo>
                    <a:pt x="135" y="77"/>
                    <a:pt x="136" y="72"/>
                    <a:pt x="136" y="65"/>
                  </a:cubicBezTo>
                  <a:cubicBezTo>
                    <a:pt x="136" y="1"/>
                    <a:pt x="136" y="1"/>
                    <a:pt x="136" y="1"/>
                  </a:cubicBezTo>
                  <a:cubicBezTo>
                    <a:pt x="124" y="1"/>
                    <a:pt x="124" y="1"/>
                    <a:pt x="124" y="1"/>
                  </a:cubicBezTo>
                  <a:lnTo>
                    <a:pt x="124" y="66"/>
                  </a:lnTo>
                  <a:close/>
                  <a:moveTo>
                    <a:pt x="24" y="39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30" y="85"/>
                    <a:pt x="30" y="85"/>
                    <a:pt x="30" y="85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34" y="1"/>
                    <a:pt x="34" y="1"/>
                    <a:pt x="34" y="1"/>
                  </a:cubicBezTo>
                  <a:lnTo>
                    <a:pt x="24" y="39"/>
                  </a:lnTo>
                  <a:close/>
                  <a:moveTo>
                    <a:pt x="272" y="0"/>
                  </a:moveTo>
                  <a:cubicBezTo>
                    <a:pt x="265" y="0"/>
                    <a:pt x="260" y="2"/>
                    <a:pt x="257" y="5"/>
                  </a:cubicBezTo>
                  <a:cubicBezTo>
                    <a:pt x="254" y="9"/>
                    <a:pt x="252" y="14"/>
                    <a:pt x="252" y="21"/>
                  </a:cubicBezTo>
                  <a:cubicBezTo>
                    <a:pt x="252" y="65"/>
                    <a:pt x="252" y="65"/>
                    <a:pt x="252" y="65"/>
                  </a:cubicBezTo>
                  <a:cubicBezTo>
                    <a:pt x="252" y="72"/>
                    <a:pt x="254" y="77"/>
                    <a:pt x="257" y="80"/>
                  </a:cubicBezTo>
                  <a:cubicBezTo>
                    <a:pt x="260" y="84"/>
                    <a:pt x="265" y="86"/>
                    <a:pt x="272" y="86"/>
                  </a:cubicBezTo>
                  <a:cubicBezTo>
                    <a:pt x="278" y="86"/>
                    <a:pt x="283" y="84"/>
                    <a:pt x="287" y="80"/>
                  </a:cubicBezTo>
                  <a:cubicBezTo>
                    <a:pt x="290" y="77"/>
                    <a:pt x="292" y="72"/>
                    <a:pt x="292" y="65"/>
                  </a:cubicBezTo>
                  <a:cubicBezTo>
                    <a:pt x="292" y="21"/>
                    <a:pt x="292" y="21"/>
                    <a:pt x="292" y="21"/>
                  </a:cubicBezTo>
                  <a:cubicBezTo>
                    <a:pt x="292" y="14"/>
                    <a:pt x="290" y="9"/>
                    <a:pt x="287" y="5"/>
                  </a:cubicBezTo>
                  <a:cubicBezTo>
                    <a:pt x="283" y="2"/>
                    <a:pt x="278" y="0"/>
                    <a:pt x="272" y="0"/>
                  </a:cubicBezTo>
                  <a:close/>
                  <a:moveTo>
                    <a:pt x="279" y="66"/>
                  </a:moveTo>
                  <a:cubicBezTo>
                    <a:pt x="279" y="69"/>
                    <a:pt x="278" y="71"/>
                    <a:pt x="277" y="72"/>
                  </a:cubicBezTo>
                  <a:cubicBezTo>
                    <a:pt x="276" y="73"/>
                    <a:pt x="274" y="74"/>
                    <a:pt x="272" y="74"/>
                  </a:cubicBezTo>
                  <a:cubicBezTo>
                    <a:pt x="270" y="74"/>
                    <a:pt x="268" y="73"/>
                    <a:pt x="267" y="72"/>
                  </a:cubicBezTo>
                  <a:cubicBezTo>
                    <a:pt x="266" y="71"/>
                    <a:pt x="265" y="69"/>
                    <a:pt x="265" y="66"/>
                  </a:cubicBezTo>
                  <a:cubicBezTo>
                    <a:pt x="265" y="20"/>
                    <a:pt x="265" y="20"/>
                    <a:pt x="265" y="20"/>
                  </a:cubicBezTo>
                  <a:cubicBezTo>
                    <a:pt x="265" y="17"/>
                    <a:pt x="266" y="15"/>
                    <a:pt x="267" y="14"/>
                  </a:cubicBezTo>
                  <a:cubicBezTo>
                    <a:pt x="268" y="13"/>
                    <a:pt x="270" y="12"/>
                    <a:pt x="272" y="12"/>
                  </a:cubicBezTo>
                  <a:cubicBezTo>
                    <a:pt x="274" y="12"/>
                    <a:pt x="276" y="13"/>
                    <a:pt x="277" y="14"/>
                  </a:cubicBezTo>
                  <a:cubicBezTo>
                    <a:pt x="278" y="15"/>
                    <a:pt x="279" y="17"/>
                    <a:pt x="279" y="20"/>
                  </a:cubicBezTo>
                  <a:lnTo>
                    <a:pt x="279" y="66"/>
                  </a:lnTo>
                  <a:close/>
                  <a:moveTo>
                    <a:pt x="319" y="0"/>
                  </a:moveTo>
                  <a:cubicBezTo>
                    <a:pt x="313" y="0"/>
                    <a:pt x="308" y="2"/>
                    <a:pt x="304" y="5"/>
                  </a:cubicBezTo>
                  <a:cubicBezTo>
                    <a:pt x="301" y="9"/>
                    <a:pt x="299" y="14"/>
                    <a:pt x="299" y="21"/>
                  </a:cubicBezTo>
                  <a:cubicBezTo>
                    <a:pt x="299" y="65"/>
                    <a:pt x="299" y="65"/>
                    <a:pt x="299" y="65"/>
                  </a:cubicBezTo>
                  <a:cubicBezTo>
                    <a:pt x="299" y="72"/>
                    <a:pt x="301" y="77"/>
                    <a:pt x="304" y="80"/>
                  </a:cubicBezTo>
                  <a:cubicBezTo>
                    <a:pt x="308" y="84"/>
                    <a:pt x="313" y="86"/>
                    <a:pt x="319" y="86"/>
                  </a:cubicBezTo>
                  <a:cubicBezTo>
                    <a:pt x="325" y="86"/>
                    <a:pt x="330" y="84"/>
                    <a:pt x="334" y="80"/>
                  </a:cubicBezTo>
                  <a:cubicBezTo>
                    <a:pt x="337" y="77"/>
                    <a:pt x="339" y="72"/>
                    <a:pt x="339" y="65"/>
                  </a:cubicBezTo>
                  <a:cubicBezTo>
                    <a:pt x="339" y="38"/>
                    <a:pt x="339" y="38"/>
                    <a:pt x="339" y="38"/>
                  </a:cubicBezTo>
                  <a:cubicBezTo>
                    <a:pt x="320" y="38"/>
                    <a:pt x="320" y="38"/>
                    <a:pt x="320" y="38"/>
                  </a:cubicBezTo>
                  <a:cubicBezTo>
                    <a:pt x="320" y="50"/>
                    <a:pt x="320" y="50"/>
                    <a:pt x="320" y="50"/>
                  </a:cubicBezTo>
                  <a:cubicBezTo>
                    <a:pt x="326" y="50"/>
                    <a:pt x="326" y="50"/>
                    <a:pt x="326" y="50"/>
                  </a:cubicBezTo>
                  <a:cubicBezTo>
                    <a:pt x="326" y="66"/>
                    <a:pt x="326" y="66"/>
                    <a:pt x="326" y="66"/>
                  </a:cubicBezTo>
                  <a:cubicBezTo>
                    <a:pt x="326" y="69"/>
                    <a:pt x="326" y="71"/>
                    <a:pt x="324" y="72"/>
                  </a:cubicBezTo>
                  <a:cubicBezTo>
                    <a:pt x="323" y="73"/>
                    <a:pt x="321" y="74"/>
                    <a:pt x="319" y="74"/>
                  </a:cubicBezTo>
                  <a:cubicBezTo>
                    <a:pt x="317" y="74"/>
                    <a:pt x="316" y="73"/>
                    <a:pt x="314" y="72"/>
                  </a:cubicBezTo>
                  <a:cubicBezTo>
                    <a:pt x="313" y="71"/>
                    <a:pt x="313" y="69"/>
                    <a:pt x="313" y="66"/>
                  </a:cubicBezTo>
                  <a:cubicBezTo>
                    <a:pt x="313" y="20"/>
                    <a:pt x="313" y="20"/>
                    <a:pt x="313" y="20"/>
                  </a:cubicBezTo>
                  <a:cubicBezTo>
                    <a:pt x="313" y="17"/>
                    <a:pt x="313" y="15"/>
                    <a:pt x="314" y="14"/>
                  </a:cubicBezTo>
                  <a:cubicBezTo>
                    <a:pt x="316" y="13"/>
                    <a:pt x="317" y="12"/>
                    <a:pt x="319" y="12"/>
                  </a:cubicBezTo>
                  <a:cubicBezTo>
                    <a:pt x="321" y="12"/>
                    <a:pt x="323" y="13"/>
                    <a:pt x="324" y="14"/>
                  </a:cubicBezTo>
                  <a:cubicBezTo>
                    <a:pt x="326" y="15"/>
                    <a:pt x="326" y="17"/>
                    <a:pt x="326" y="20"/>
                  </a:cubicBezTo>
                  <a:cubicBezTo>
                    <a:pt x="326" y="29"/>
                    <a:pt x="326" y="29"/>
                    <a:pt x="326" y="29"/>
                  </a:cubicBezTo>
                  <a:cubicBezTo>
                    <a:pt x="339" y="29"/>
                    <a:pt x="339" y="29"/>
                    <a:pt x="339" y="29"/>
                  </a:cubicBezTo>
                  <a:cubicBezTo>
                    <a:pt x="339" y="21"/>
                    <a:pt x="339" y="21"/>
                    <a:pt x="339" y="21"/>
                  </a:cubicBezTo>
                  <a:cubicBezTo>
                    <a:pt x="339" y="14"/>
                    <a:pt x="337" y="9"/>
                    <a:pt x="334" y="5"/>
                  </a:cubicBezTo>
                  <a:cubicBezTo>
                    <a:pt x="330" y="2"/>
                    <a:pt x="325" y="0"/>
                    <a:pt x="319" y="0"/>
                  </a:cubicBezTo>
                  <a:close/>
                  <a:moveTo>
                    <a:pt x="381" y="5"/>
                  </a:moveTo>
                  <a:cubicBezTo>
                    <a:pt x="378" y="2"/>
                    <a:pt x="373" y="0"/>
                    <a:pt x="366" y="0"/>
                  </a:cubicBezTo>
                  <a:cubicBezTo>
                    <a:pt x="360" y="0"/>
                    <a:pt x="355" y="2"/>
                    <a:pt x="351" y="5"/>
                  </a:cubicBezTo>
                  <a:cubicBezTo>
                    <a:pt x="348" y="9"/>
                    <a:pt x="346" y="14"/>
                    <a:pt x="346" y="21"/>
                  </a:cubicBezTo>
                  <a:cubicBezTo>
                    <a:pt x="346" y="65"/>
                    <a:pt x="346" y="65"/>
                    <a:pt x="346" y="65"/>
                  </a:cubicBezTo>
                  <a:cubicBezTo>
                    <a:pt x="346" y="72"/>
                    <a:pt x="348" y="77"/>
                    <a:pt x="351" y="80"/>
                  </a:cubicBezTo>
                  <a:cubicBezTo>
                    <a:pt x="355" y="84"/>
                    <a:pt x="360" y="86"/>
                    <a:pt x="366" y="86"/>
                  </a:cubicBezTo>
                  <a:cubicBezTo>
                    <a:pt x="373" y="86"/>
                    <a:pt x="378" y="84"/>
                    <a:pt x="381" y="80"/>
                  </a:cubicBezTo>
                  <a:cubicBezTo>
                    <a:pt x="384" y="77"/>
                    <a:pt x="386" y="72"/>
                    <a:pt x="386" y="65"/>
                  </a:cubicBezTo>
                  <a:cubicBezTo>
                    <a:pt x="386" y="21"/>
                    <a:pt x="386" y="21"/>
                    <a:pt x="386" y="21"/>
                  </a:cubicBezTo>
                  <a:cubicBezTo>
                    <a:pt x="386" y="14"/>
                    <a:pt x="384" y="9"/>
                    <a:pt x="381" y="5"/>
                  </a:cubicBezTo>
                  <a:close/>
                  <a:moveTo>
                    <a:pt x="373" y="66"/>
                  </a:moveTo>
                  <a:cubicBezTo>
                    <a:pt x="373" y="69"/>
                    <a:pt x="372" y="71"/>
                    <a:pt x="371" y="72"/>
                  </a:cubicBezTo>
                  <a:cubicBezTo>
                    <a:pt x="370" y="73"/>
                    <a:pt x="368" y="74"/>
                    <a:pt x="366" y="74"/>
                  </a:cubicBezTo>
                  <a:cubicBezTo>
                    <a:pt x="364" y="74"/>
                    <a:pt x="362" y="73"/>
                    <a:pt x="361" y="72"/>
                  </a:cubicBezTo>
                  <a:cubicBezTo>
                    <a:pt x="360" y="71"/>
                    <a:pt x="359" y="69"/>
                    <a:pt x="359" y="66"/>
                  </a:cubicBezTo>
                  <a:cubicBezTo>
                    <a:pt x="359" y="20"/>
                    <a:pt x="359" y="20"/>
                    <a:pt x="359" y="20"/>
                  </a:cubicBezTo>
                  <a:cubicBezTo>
                    <a:pt x="359" y="17"/>
                    <a:pt x="360" y="15"/>
                    <a:pt x="361" y="14"/>
                  </a:cubicBezTo>
                  <a:cubicBezTo>
                    <a:pt x="362" y="13"/>
                    <a:pt x="364" y="12"/>
                    <a:pt x="366" y="12"/>
                  </a:cubicBezTo>
                  <a:cubicBezTo>
                    <a:pt x="368" y="12"/>
                    <a:pt x="370" y="13"/>
                    <a:pt x="371" y="14"/>
                  </a:cubicBezTo>
                  <a:cubicBezTo>
                    <a:pt x="372" y="15"/>
                    <a:pt x="373" y="17"/>
                    <a:pt x="373" y="20"/>
                  </a:cubicBezTo>
                  <a:lnTo>
                    <a:pt x="373" y="66"/>
                  </a:lnTo>
                  <a:close/>
                  <a:moveTo>
                    <a:pt x="185" y="75"/>
                  </a:moveTo>
                  <a:cubicBezTo>
                    <a:pt x="185" y="62"/>
                    <a:pt x="185" y="62"/>
                    <a:pt x="185" y="62"/>
                  </a:cubicBezTo>
                  <a:cubicBezTo>
                    <a:pt x="185" y="57"/>
                    <a:pt x="184" y="54"/>
                    <a:pt x="183" y="51"/>
                  </a:cubicBezTo>
                  <a:cubicBezTo>
                    <a:pt x="182" y="47"/>
                    <a:pt x="180" y="45"/>
                    <a:pt x="176" y="44"/>
                  </a:cubicBezTo>
                  <a:cubicBezTo>
                    <a:pt x="182" y="41"/>
                    <a:pt x="185" y="35"/>
                    <a:pt x="185" y="27"/>
                  </a:cubicBezTo>
                  <a:cubicBezTo>
                    <a:pt x="185" y="20"/>
                    <a:pt x="185" y="20"/>
                    <a:pt x="185" y="20"/>
                  </a:cubicBezTo>
                  <a:cubicBezTo>
                    <a:pt x="185" y="14"/>
                    <a:pt x="183" y="9"/>
                    <a:pt x="180" y="6"/>
                  </a:cubicBezTo>
                  <a:cubicBezTo>
                    <a:pt x="177" y="3"/>
                    <a:pt x="172" y="1"/>
                    <a:pt x="165" y="1"/>
                  </a:cubicBezTo>
                  <a:cubicBezTo>
                    <a:pt x="145" y="1"/>
                    <a:pt x="145" y="1"/>
                    <a:pt x="145" y="1"/>
                  </a:cubicBezTo>
                  <a:cubicBezTo>
                    <a:pt x="145" y="85"/>
                    <a:pt x="145" y="85"/>
                    <a:pt x="145" y="85"/>
                  </a:cubicBezTo>
                  <a:cubicBezTo>
                    <a:pt x="159" y="85"/>
                    <a:pt x="159" y="85"/>
                    <a:pt x="159" y="85"/>
                  </a:cubicBezTo>
                  <a:cubicBezTo>
                    <a:pt x="159" y="51"/>
                    <a:pt x="159" y="51"/>
                    <a:pt x="159" y="51"/>
                  </a:cubicBezTo>
                  <a:cubicBezTo>
                    <a:pt x="163" y="51"/>
                    <a:pt x="163" y="51"/>
                    <a:pt x="163" y="51"/>
                  </a:cubicBezTo>
                  <a:cubicBezTo>
                    <a:pt x="166" y="51"/>
                    <a:pt x="168" y="52"/>
                    <a:pt x="170" y="53"/>
                  </a:cubicBezTo>
                  <a:cubicBezTo>
                    <a:pt x="171" y="55"/>
                    <a:pt x="172" y="57"/>
                    <a:pt x="172" y="61"/>
                  </a:cubicBezTo>
                  <a:cubicBezTo>
                    <a:pt x="172" y="75"/>
                    <a:pt x="172" y="75"/>
                    <a:pt x="172" y="75"/>
                  </a:cubicBezTo>
                  <a:cubicBezTo>
                    <a:pt x="172" y="76"/>
                    <a:pt x="172" y="78"/>
                    <a:pt x="172" y="79"/>
                  </a:cubicBezTo>
                  <a:cubicBezTo>
                    <a:pt x="172" y="80"/>
                    <a:pt x="172" y="81"/>
                    <a:pt x="172" y="82"/>
                  </a:cubicBezTo>
                  <a:cubicBezTo>
                    <a:pt x="172" y="82"/>
                    <a:pt x="172" y="83"/>
                    <a:pt x="173" y="83"/>
                  </a:cubicBezTo>
                  <a:cubicBezTo>
                    <a:pt x="173" y="84"/>
                    <a:pt x="173" y="84"/>
                    <a:pt x="173" y="85"/>
                  </a:cubicBezTo>
                  <a:cubicBezTo>
                    <a:pt x="186" y="85"/>
                    <a:pt x="186" y="85"/>
                    <a:pt x="186" y="85"/>
                  </a:cubicBezTo>
                  <a:cubicBezTo>
                    <a:pt x="186" y="83"/>
                    <a:pt x="185" y="82"/>
                    <a:pt x="185" y="80"/>
                  </a:cubicBezTo>
                  <a:cubicBezTo>
                    <a:pt x="185" y="79"/>
                    <a:pt x="185" y="77"/>
                    <a:pt x="185" y="75"/>
                  </a:cubicBezTo>
                  <a:close/>
                  <a:moveTo>
                    <a:pt x="172" y="30"/>
                  </a:moveTo>
                  <a:cubicBezTo>
                    <a:pt x="172" y="33"/>
                    <a:pt x="171" y="36"/>
                    <a:pt x="170" y="37"/>
                  </a:cubicBezTo>
                  <a:cubicBezTo>
                    <a:pt x="168" y="38"/>
                    <a:pt x="166" y="39"/>
                    <a:pt x="164" y="39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65" y="13"/>
                    <a:pt x="165" y="13"/>
                    <a:pt x="165" y="13"/>
                  </a:cubicBezTo>
                  <a:cubicBezTo>
                    <a:pt x="167" y="13"/>
                    <a:pt x="169" y="14"/>
                    <a:pt x="170" y="15"/>
                  </a:cubicBezTo>
                  <a:cubicBezTo>
                    <a:pt x="171" y="16"/>
                    <a:pt x="172" y="19"/>
                    <a:pt x="172" y="22"/>
                  </a:cubicBezTo>
                  <a:lnTo>
                    <a:pt x="172" y="30"/>
                  </a:lnTo>
                  <a:close/>
                  <a:moveTo>
                    <a:pt x="225" y="1"/>
                  </a:moveTo>
                  <a:cubicBezTo>
                    <a:pt x="212" y="1"/>
                    <a:pt x="212" y="1"/>
                    <a:pt x="212" y="1"/>
                  </a:cubicBezTo>
                  <a:cubicBezTo>
                    <a:pt x="212" y="85"/>
                    <a:pt x="212" y="85"/>
                    <a:pt x="212" y="85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47" y="73"/>
                    <a:pt x="247" y="73"/>
                    <a:pt x="247" y="73"/>
                  </a:cubicBezTo>
                  <a:cubicBezTo>
                    <a:pt x="225" y="73"/>
                    <a:pt x="225" y="73"/>
                    <a:pt x="225" y="73"/>
                  </a:cubicBezTo>
                  <a:lnTo>
                    <a:pt x="225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6" name="Freeform 6"/>
            <p:cNvSpPr>
              <a:spLocks noEditPoints="1"/>
            </p:cNvSpPr>
            <p:nvPr userDrawn="1"/>
          </p:nvSpPr>
          <p:spPr bwMode="auto">
            <a:xfrm>
              <a:off x="7119690" y="5691050"/>
              <a:ext cx="1441696" cy="137231"/>
            </a:xfrm>
            <a:custGeom>
              <a:avLst/>
              <a:gdLst>
                <a:gd name="T0" fmla="*/ 132 w 393"/>
                <a:gd name="T1" fmla="*/ 28 h 37"/>
                <a:gd name="T2" fmla="*/ 127 w 393"/>
                <a:gd name="T3" fmla="*/ 26 h 37"/>
                <a:gd name="T4" fmla="*/ 133 w 393"/>
                <a:gd name="T5" fmla="*/ 18 h 37"/>
                <a:gd name="T6" fmla="*/ 186 w 393"/>
                <a:gd name="T7" fmla="*/ 8 h 37"/>
                <a:gd name="T8" fmla="*/ 174 w 393"/>
                <a:gd name="T9" fmla="*/ 8 h 37"/>
                <a:gd name="T10" fmla="*/ 163 w 393"/>
                <a:gd name="T11" fmla="*/ 29 h 37"/>
                <a:gd name="T12" fmla="*/ 173 w 393"/>
                <a:gd name="T13" fmla="*/ 12 h 37"/>
                <a:gd name="T14" fmla="*/ 192 w 393"/>
                <a:gd name="T15" fmla="*/ 29 h 37"/>
                <a:gd name="T16" fmla="*/ 106 w 393"/>
                <a:gd name="T17" fmla="*/ 25 h 37"/>
                <a:gd name="T18" fmla="*/ 103 w 393"/>
                <a:gd name="T19" fmla="*/ 32 h 37"/>
                <a:gd name="T20" fmla="*/ 103 w 393"/>
                <a:gd name="T21" fmla="*/ 36 h 37"/>
                <a:gd name="T22" fmla="*/ 154 w 393"/>
                <a:gd name="T23" fmla="*/ 19 h 37"/>
                <a:gd name="T24" fmla="*/ 144 w 393"/>
                <a:gd name="T25" fmla="*/ 19 h 37"/>
                <a:gd name="T26" fmla="*/ 144 w 393"/>
                <a:gd name="T27" fmla="*/ 28 h 37"/>
                <a:gd name="T28" fmla="*/ 154 w 393"/>
                <a:gd name="T29" fmla="*/ 8 h 37"/>
                <a:gd name="T30" fmla="*/ 375 w 393"/>
                <a:gd name="T31" fmla="*/ 7 h 37"/>
                <a:gd name="T32" fmla="*/ 369 w 393"/>
                <a:gd name="T33" fmla="*/ 29 h 37"/>
                <a:gd name="T34" fmla="*/ 378 w 393"/>
                <a:gd name="T35" fmla="*/ 15 h 37"/>
                <a:gd name="T36" fmla="*/ 388 w 393"/>
                <a:gd name="T37" fmla="*/ 11 h 37"/>
                <a:gd name="T38" fmla="*/ 392 w 393"/>
                <a:gd name="T39" fmla="*/ 9 h 37"/>
                <a:gd name="T40" fmla="*/ 38 w 393"/>
                <a:gd name="T41" fmla="*/ 20 h 37"/>
                <a:gd name="T42" fmla="*/ 39 w 393"/>
                <a:gd name="T43" fmla="*/ 29 h 37"/>
                <a:gd name="T44" fmla="*/ 54 w 393"/>
                <a:gd name="T45" fmla="*/ 8 h 37"/>
                <a:gd name="T46" fmla="*/ 13 w 393"/>
                <a:gd name="T47" fmla="*/ 8 h 37"/>
                <a:gd name="T48" fmla="*/ 7 w 393"/>
                <a:gd name="T49" fmla="*/ 29 h 37"/>
                <a:gd name="T50" fmla="*/ 29 w 393"/>
                <a:gd name="T51" fmla="*/ 8 h 37"/>
                <a:gd name="T52" fmla="*/ 88 w 393"/>
                <a:gd name="T53" fmla="*/ 25 h 37"/>
                <a:gd name="T54" fmla="*/ 71 w 393"/>
                <a:gd name="T55" fmla="*/ 8 h 37"/>
                <a:gd name="T56" fmla="*/ 64 w 393"/>
                <a:gd name="T57" fmla="*/ 29 h 37"/>
                <a:gd name="T58" fmla="*/ 87 w 393"/>
                <a:gd name="T59" fmla="*/ 8 h 37"/>
                <a:gd name="T60" fmla="*/ 207 w 393"/>
                <a:gd name="T61" fmla="*/ 26 h 37"/>
                <a:gd name="T62" fmla="*/ 214 w 393"/>
                <a:gd name="T63" fmla="*/ 26 h 37"/>
                <a:gd name="T64" fmla="*/ 214 w 393"/>
                <a:gd name="T65" fmla="*/ 7 h 37"/>
                <a:gd name="T66" fmla="*/ 208 w 393"/>
                <a:gd name="T67" fmla="*/ 16 h 37"/>
                <a:gd name="T68" fmla="*/ 286 w 393"/>
                <a:gd name="T69" fmla="*/ 11 h 37"/>
                <a:gd name="T70" fmla="*/ 277 w 393"/>
                <a:gd name="T71" fmla="*/ 8 h 37"/>
                <a:gd name="T72" fmla="*/ 284 w 393"/>
                <a:gd name="T73" fmla="*/ 29 h 37"/>
                <a:gd name="T74" fmla="*/ 327 w 393"/>
                <a:gd name="T75" fmla="*/ 24 h 37"/>
                <a:gd name="T76" fmla="*/ 340 w 393"/>
                <a:gd name="T77" fmla="*/ 14 h 37"/>
                <a:gd name="T78" fmla="*/ 325 w 393"/>
                <a:gd name="T79" fmla="*/ 26 h 37"/>
                <a:gd name="T80" fmla="*/ 298 w 393"/>
                <a:gd name="T81" fmla="*/ 7 h 37"/>
                <a:gd name="T82" fmla="*/ 307 w 393"/>
                <a:gd name="T83" fmla="*/ 22 h 37"/>
                <a:gd name="T84" fmla="*/ 308 w 393"/>
                <a:gd name="T85" fmla="*/ 19 h 37"/>
                <a:gd name="T86" fmla="*/ 298 w 393"/>
                <a:gd name="T87" fmla="*/ 10 h 37"/>
                <a:gd name="T88" fmla="*/ 273 w 393"/>
                <a:gd name="T89" fmla="*/ 0 h 37"/>
                <a:gd name="T90" fmla="*/ 344 w 393"/>
                <a:gd name="T91" fmla="*/ 26 h 37"/>
                <a:gd name="T92" fmla="*/ 351 w 393"/>
                <a:gd name="T93" fmla="*/ 7 h 37"/>
                <a:gd name="T94" fmla="*/ 351 w 393"/>
                <a:gd name="T95" fmla="*/ 10 h 37"/>
                <a:gd name="T96" fmla="*/ 237 w 393"/>
                <a:gd name="T97" fmla="*/ 7 h 37"/>
                <a:gd name="T98" fmla="*/ 231 w 393"/>
                <a:gd name="T99" fmla="*/ 26 h 37"/>
                <a:gd name="T100" fmla="*/ 240 w 393"/>
                <a:gd name="T101" fmla="*/ 24 h 37"/>
                <a:gd name="T102" fmla="*/ 240 w 393"/>
                <a:gd name="T103" fmla="*/ 12 h 37"/>
                <a:gd name="T104" fmla="*/ 270 w 393"/>
                <a:gd name="T105" fmla="*/ 8 h 37"/>
                <a:gd name="T106" fmla="*/ 313 w 393"/>
                <a:gd name="T107" fmla="*/ 29 h 37"/>
                <a:gd name="T108" fmla="*/ 253 w 393"/>
                <a:gd name="T109" fmla="*/ 11 h 37"/>
                <a:gd name="T110" fmla="*/ 261 w 393"/>
                <a:gd name="T111" fmla="*/ 8 h 37"/>
                <a:gd name="T112" fmla="*/ 250 w 393"/>
                <a:gd name="T113" fmla="*/ 16 h 37"/>
                <a:gd name="T114" fmla="*/ 257 w 393"/>
                <a:gd name="T115" fmla="*/ 26 h 37"/>
                <a:gd name="T116" fmla="*/ 261 w 393"/>
                <a:gd name="T117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93" h="37">
                  <a:moveTo>
                    <a:pt x="127" y="7"/>
                  </a:moveTo>
                  <a:cubicBezTo>
                    <a:pt x="124" y="7"/>
                    <a:pt x="122" y="8"/>
                    <a:pt x="120" y="10"/>
                  </a:cubicBezTo>
                  <a:cubicBezTo>
                    <a:pt x="118" y="12"/>
                    <a:pt x="117" y="14"/>
                    <a:pt x="117" y="18"/>
                  </a:cubicBezTo>
                  <a:cubicBezTo>
                    <a:pt x="117" y="22"/>
                    <a:pt x="118" y="24"/>
                    <a:pt x="120" y="26"/>
                  </a:cubicBezTo>
                  <a:cubicBezTo>
                    <a:pt x="122" y="28"/>
                    <a:pt x="124" y="29"/>
                    <a:pt x="127" y="29"/>
                  </a:cubicBezTo>
                  <a:cubicBezTo>
                    <a:pt x="129" y="29"/>
                    <a:pt x="130" y="29"/>
                    <a:pt x="132" y="28"/>
                  </a:cubicBezTo>
                  <a:cubicBezTo>
                    <a:pt x="133" y="27"/>
                    <a:pt x="135" y="26"/>
                    <a:pt x="135" y="24"/>
                  </a:cubicBezTo>
                  <a:cubicBezTo>
                    <a:pt x="136" y="23"/>
                    <a:pt x="137" y="21"/>
                    <a:pt x="137" y="18"/>
                  </a:cubicBezTo>
                  <a:cubicBezTo>
                    <a:pt x="137" y="15"/>
                    <a:pt x="136" y="12"/>
                    <a:pt x="134" y="10"/>
                  </a:cubicBezTo>
                  <a:cubicBezTo>
                    <a:pt x="132" y="8"/>
                    <a:pt x="130" y="7"/>
                    <a:pt x="127" y="7"/>
                  </a:cubicBezTo>
                  <a:close/>
                  <a:moveTo>
                    <a:pt x="131" y="24"/>
                  </a:moveTo>
                  <a:cubicBezTo>
                    <a:pt x="130" y="26"/>
                    <a:pt x="129" y="26"/>
                    <a:pt x="127" y="26"/>
                  </a:cubicBezTo>
                  <a:cubicBezTo>
                    <a:pt x="125" y="26"/>
                    <a:pt x="124" y="26"/>
                    <a:pt x="122" y="24"/>
                  </a:cubicBezTo>
                  <a:cubicBezTo>
                    <a:pt x="121" y="23"/>
                    <a:pt x="121" y="21"/>
                    <a:pt x="121" y="18"/>
                  </a:cubicBezTo>
                  <a:cubicBezTo>
                    <a:pt x="121" y="16"/>
                    <a:pt x="121" y="14"/>
                    <a:pt x="122" y="12"/>
                  </a:cubicBezTo>
                  <a:cubicBezTo>
                    <a:pt x="124" y="11"/>
                    <a:pt x="125" y="10"/>
                    <a:pt x="127" y="10"/>
                  </a:cubicBezTo>
                  <a:cubicBezTo>
                    <a:pt x="129" y="10"/>
                    <a:pt x="130" y="11"/>
                    <a:pt x="131" y="12"/>
                  </a:cubicBezTo>
                  <a:cubicBezTo>
                    <a:pt x="132" y="14"/>
                    <a:pt x="133" y="16"/>
                    <a:pt x="133" y="18"/>
                  </a:cubicBezTo>
                  <a:cubicBezTo>
                    <a:pt x="133" y="21"/>
                    <a:pt x="132" y="23"/>
                    <a:pt x="131" y="24"/>
                  </a:cubicBezTo>
                  <a:close/>
                  <a:moveTo>
                    <a:pt x="195" y="20"/>
                  </a:moveTo>
                  <a:cubicBezTo>
                    <a:pt x="194" y="24"/>
                    <a:pt x="194" y="24"/>
                    <a:pt x="194" y="24"/>
                  </a:cubicBezTo>
                  <a:cubicBezTo>
                    <a:pt x="193" y="20"/>
                    <a:pt x="193" y="20"/>
                    <a:pt x="193" y="20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186" y="8"/>
                    <a:pt x="186" y="8"/>
                    <a:pt x="186" y="8"/>
                  </a:cubicBezTo>
                  <a:cubicBezTo>
                    <a:pt x="183" y="20"/>
                    <a:pt x="183" y="20"/>
                    <a:pt x="183" y="20"/>
                  </a:cubicBezTo>
                  <a:cubicBezTo>
                    <a:pt x="182" y="23"/>
                    <a:pt x="182" y="24"/>
                    <a:pt x="182" y="24"/>
                  </a:cubicBezTo>
                  <a:cubicBezTo>
                    <a:pt x="181" y="20"/>
                    <a:pt x="181" y="20"/>
                    <a:pt x="181" y="20"/>
                  </a:cubicBezTo>
                  <a:cubicBezTo>
                    <a:pt x="177" y="8"/>
                    <a:pt x="177" y="8"/>
                    <a:pt x="177" y="8"/>
                  </a:cubicBezTo>
                  <a:cubicBezTo>
                    <a:pt x="174" y="8"/>
                    <a:pt x="174" y="8"/>
                    <a:pt x="174" y="8"/>
                  </a:cubicBezTo>
                  <a:cubicBezTo>
                    <a:pt x="174" y="8"/>
                    <a:pt x="174" y="8"/>
                    <a:pt x="174" y="8"/>
                  </a:cubicBezTo>
                  <a:cubicBezTo>
                    <a:pt x="173" y="8"/>
                    <a:pt x="172" y="7"/>
                    <a:pt x="171" y="7"/>
                  </a:cubicBezTo>
                  <a:cubicBezTo>
                    <a:pt x="170" y="7"/>
                    <a:pt x="169" y="8"/>
                    <a:pt x="168" y="8"/>
                  </a:cubicBezTo>
                  <a:cubicBezTo>
                    <a:pt x="168" y="9"/>
                    <a:pt x="167" y="10"/>
                    <a:pt x="166" y="11"/>
                  </a:cubicBezTo>
                  <a:cubicBezTo>
                    <a:pt x="166" y="8"/>
                    <a:pt x="166" y="8"/>
                    <a:pt x="166" y="8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29"/>
                    <a:pt x="163" y="29"/>
                    <a:pt x="163" y="29"/>
                  </a:cubicBezTo>
                  <a:cubicBezTo>
                    <a:pt x="166" y="29"/>
                    <a:pt x="166" y="29"/>
                    <a:pt x="166" y="29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66" y="16"/>
                    <a:pt x="167" y="15"/>
                    <a:pt x="167" y="14"/>
                  </a:cubicBezTo>
                  <a:cubicBezTo>
                    <a:pt x="167" y="13"/>
                    <a:pt x="168" y="12"/>
                    <a:pt x="168" y="12"/>
                  </a:cubicBezTo>
                  <a:cubicBezTo>
                    <a:pt x="169" y="11"/>
                    <a:pt x="170" y="11"/>
                    <a:pt x="170" y="11"/>
                  </a:cubicBezTo>
                  <a:cubicBezTo>
                    <a:pt x="171" y="11"/>
                    <a:pt x="172" y="11"/>
                    <a:pt x="173" y="12"/>
                  </a:cubicBezTo>
                  <a:cubicBezTo>
                    <a:pt x="174" y="9"/>
                    <a:pt x="174" y="9"/>
                    <a:pt x="174" y="9"/>
                  </a:cubicBezTo>
                  <a:cubicBezTo>
                    <a:pt x="180" y="29"/>
                    <a:pt x="180" y="29"/>
                    <a:pt x="180" y="29"/>
                  </a:cubicBezTo>
                  <a:cubicBezTo>
                    <a:pt x="184" y="29"/>
                    <a:pt x="184" y="29"/>
                    <a:pt x="184" y="29"/>
                  </a:cubicBezTo>
                  <a:cubicBezTo>
                    <a:pt x="188" y="13"/>
                    <a:pt x="188" y="13"/>
                    <a:pt x="188" y="13"/>
                  </a:cubicBezTo>
                  <a:cubicBezTo>
                    <a:pt x="189" y="16"/>
                    <a:pt x="189" y="16"/>
                    <a:pt x="189" y="16"/>
                  </a:cubicBezTo>
                  <a:cubicBezTo>
                    <a:pt x="192" y="29"/>
                    <a:pt x="192" y="29"/>
                    <a:pt x="192" y="29"/>
                  </a:cubicBezTo>
                  <a:cubicBezTo>
                    <a:pt x="196" y="29"/>
                    <a:pt x="196" y="29"/>
                    <a:pt x="196" y="29"/>
                  </a:cubicBezTo>
                  <a:cubicBezTo>
                    <a:pt x="202" y="8"/>
                    <a:pt x="202" y="8"/>
                    <a:pt x="202" y="8"/>
                  </a:cubicBezTo>
                  <a:cubicBezTo>
                    <a:pt x="199" y="8"/>
                    <a:pt x="199" y="8"/>
                    <a:pt x="199" y="8"/>
                  </a:cubicBezTo>
                  <a:lnTo>
                    <a:pt x="195" y="20"/>
                  </a:lnTo>
                  <a:close/>
                  <a:moveTo>
                    <a:pt x="108" y="20"/>
                  </a:moveTo>
                  <a:cubicBezTo>
                    <a:pt x="107" y="22"/>
                    <a:pt x="106" y="23"/>
                    <a:pt x="106" y="25"/>
                  </a:cubicBezTo>
                  <a:cubicBezTo>
                    <a:pt x="106" y="23"/>
                    <a:pt x="105" y="21"/>
                    <a:pt x="105" y="20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4" y="29"/>
                    <a:pt x="104" y="29"/>
                    <a:pt x="104" y="30"/>
                  </a:cubicBezTo>
                  <a:cubicBezTo>
                    <a:pt x="104" y="31"/>
                    <a:pt x="103" y="32"/>
                    <a:pt x="103" y="32"/>
                  </a:cubicBezTo>
                  <a:cubicBezTo>
                    <a:pt x="103" y="33"/>
                    <a:pt x="102" y="33"/>
                    <a:pt x="102" y="33"/>
                  </a:cubicBezTo>
                  <a:cubicBezTo>
                    <a:pt x="101" y="34"/>
                    <a:pt x="101" y="34"/>
                    <a:pt x="100" y="34"/>
                  </a:cubicBezTo>
                  <a:cubicBezTo>
                    <a:pt x="99" y="34"/>
                    <a:pt x="99" y="34"/>
                    <a:pt x="98" y="33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9" y="37"/>
                    <a:pt x="100" y="37"/>
                    <a:pt x="101" y="37"/>
                  </a:cubicBezTo>
                  <a:cubicBezTo>
                    <a:pt x="102" y="37"/>
                    <a:pt x="103" y="37"/>
                    <a:pt x="103" y="36"/>
                  </a:cubicBezTo>
                  <a:cubicBezTo>
                    <a:pt x="104" y="36"/>
                    <a:pt x="105" y="35"/>
                    <a:pt x="106" y="34"/>
                  </a:cubicBezTo>
                  <a:cubicBezTo>
                    <a:pt x="106" y="33"/>
                    <a:pt x="107" y="31"/>
                    <a:pt x="108" y="29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2" y="8"/>
                    <a:pt x="112" y="8"/>
                    <a:pt x="112" y="8"/>
                  </a:cubicBezTo>
                  <a:lnTo>
                    <a:pt x="108" y="20"/>
                  </a:lnTo>
                  <a:close/>
                  <a:moveTo>
                    <a:pt x="154" y="19"/>
                  </a:moveTo>
                  <a:cubicBezTo>
                    <a:pt x="154" y="21"/>
                    <a:pt x="154" y="22"/>
                    <a:pt x="153" y="23"/>
                  </a:cubicBezTo>
                  <a:cubicBezTo>
                    <a:pt x="153" y="24"/>
                    <a:pt x="152" y="25"/>
                    <a:pt x="151" y="25"/>
                  </a:cubicBezTo>
                  <a:cubicBezTo>
                    <a:pt x="150" y="26"/>
                    <a:pt x="149" y="26"/>
                    <a:pt x="148" y="26"/>
                  </a:cubicBezTo>
                  <a:cubicBezTo>
                    <a:pt x="147" y="26"/>
                    <a:pt x="146" y="26"/>
                    <a:pt x="146" y="25"/>
                  </a:cubicBezTo>
                  <a:cubicBezTo>
                    <a:pt x="145" y="25"/>
                    <a:pt x="145" y="24"/>
                    <a:pt x="144" y="23"/>
                  </a:cubicBezTo>
                  <a:cubicBezTo>
                    <a:pt x="144" y="22"/>
                    <a:pt x="144" y="21"/>
                    <a:pt x="144" y="19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41" y="8"/>
                    <a:pt x="141" y="8"/>
                    <a:pt x="141" y="8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1" y="22"/>
                    <a:pt x="141" y="23"/>
                    <a:pt x="141" y="24"/>
                  </a:cubicBezTo>
                  <a:cubicBezTo>
                    <a:pt x="141" y="25"/>
                    <a:pt x="141" y="26"/>
                    <a:pt x="142" y="27"/>
                  </a:cubicBezTo>
                  <a:cubicBezTo>
                    <a:pt x="142" y="27"/>
                    <a:pt x="143" y="28"/>
                    <a:pt x="144" y="28"/>
                  </a:cubicBezTo>
                  <a:cubicBezTo>
                    <a:pt x="145" y="29"/>
                    <a:pt x="146" y="29"/>
                    <a:pt x="148" y="29"/>
                  </a:cubicBezTo>
                  <a:cubicBezTo>
                    <a:pt x="150" y="29"/>
                    <a:pt x="153" y="28"/>
                    <a:pt x="154" y="26"/>
                  </a:cubicBezTo>
                  <a:cubicBezTo>
                    <a:pt x="154" y="29"/>
                    <a:pt x="154" y="29"/>
                    <a:pt x="154" y="29"/>
                  </a:cubicBezTo>
                  <a:cubicBezTo>
                    <a:pt x="157" y="29"/>
                    <a:pt x="157" y="29"/>
                    <a:pt x="157" y="29"/>
                  </a:cubicBezTo>
                  <a:cubicBezTo>
                    <a:pt x="157" y="8"/>
                    <a:pt x="157" y="8"/>
                    <a:pt x="157" y="8"/>
                  </a:cubicBezTo>
                  <a:cubicBezTo>
                    <a:pt x="154" y="8"/>
                    <a:pt x="154" y="8"/>
                    <a:pt x="154" y="8"/>
                  </a:cubicBezTo>
                  <a:lnTo>
                    <a:pt x="154" y="19"/>
                  </a:lnTo>
                  <a:close/>
                  <a:moveTo>
                    <a:pt x="392" y="9"/>
                  </a:moveTo>
                  <a:cubicBezTo>
                    <a:pt x="391" y="8"/>
                    <a:pt x="389" y="7"/>
                    <a:pt x="387" y="7"/>
                  </a:cubicBezTo>
                  <a:cubicBezTo>
                    <a:pt x="384" y="7"/>
                    <a:pt x="382" y="9"/>
                    <a:pt x="381" y="11"/>
                  </a:cubicBezTo>
                  <a:cubicBezTo>
                    <a:pt x="380" y="10"/>
                    <a:pt x="379" y="9"/>
                    <a:pt x="378" y="8"/>
                  </a:cubicBezTo>
                  <a:cubicBezTo>
                    <a:pt x="377" y="8"/>
                    <a:pt x="376" y="7"/>
                    <a:pt x="375" y="7"/>
                  </a:cubicBezTo>
                  <a:cubicBezTo>
                    <a:pt x="373" y="7"/>
                    <a:pt x="372" y="8"/>
                    <a:pt x="371" y="8"/>
                  </a:cubicBezTo>
                  <a:cubicBezTo>
                    <a:pt x="370" y="9"/>
                    <a:pt x="369" y="10"/>
                    <a:pt x="368" y="11"/>
                  </a:cubicBezTo>
                  <a:cubicBezTo>
                    <a:pt x="368" y="8"/>
                    <a:pt x="368" y="8"/>
                    <a:pt x="368" y="8"/>
                  </a:cubicBezTo>
                  <a:cubicBezTo>
                    <a:pt x="365" y="8"/>
                    <a:pt x="365" y="8"/>
                    <a:pt x="365" y="8"/>
                  </a:cubicBezTo>
                  <a:cubicBezTo>
                    <a:pt x="365" y="29"/>
                    <a:pt x="365" y="29"/>
                    <a:pt x="365" y="29"/>
                  </a:cubicBezTo>
                  <a:cubicBezTo>
                    <a:pt x="369" y="29"/>
                    <a:pt x="369" y="29"/>
                    <a:pt x="369" y="29"/>
                  </a:cubicBezTo>
                  <a:cubicBezTo>
                    <a:pt x="369" y="18"/>
                    <a:pt x="369" y="18"/>
                    <a:pt x="369" y="18"/>
                  </a:cubicBezTo>
                  <a:cubicBezTo>
                    <a:pt x="369" y="16"/>
                    <a:pt x="369" y="15"/>
                    <a:pt x="369" y="14"/>
                  </a:cubicBezTo>
                  <a:cubicBezTo>
                    <a:pt x="370" y="13"/>
                    <a:pt x="370" y="12"/>
                    <a:pt x="371" y="11"/>
                  </a:cubicBezTo>
                  <a:cubicBezTo>
                    <a:pt x="372" y="11"/>
                    <a:pt x="373" y="10"/>
                    <a:pt x="374" y="10"/>
                  </a:cubicBezTo>
                  <a:cubicBezTo>
                    <a:pt x="375" y="10"/>
                    <a:pt x="376" y="11"/>
                    <a:pt x="377" y="12"/>
                  </a:cubicBezTo>
                  <a:cubicBezTo>
                    <a:pt x="377" y="12"/>
                    <a:pt x="378" y="14"/>
                    <a:pt x="378" y="15"/>
                  </a:cubicBezTo>
                  <a:cubicBezTo>
                    <a:pt x="378" y="29"/>
                    <a:pt x="378" y="29"/>
                    <a:pt x="378" y="29"/>
                  </a:cubicBezTo>
                  <a:cubicBezTo>
                    <a:pt x="381" y="29"/>
                    <a:pt x="381" y="29"/>
                    <a:pt x="381" y="29"/>
                  </a:cubicBezTo>
                  <a:cubicBezTo>
                    <a:pt x="381" y="17"/>
                    <a:pt x="381" y="17"/>
                    <a:pt x="381" y="17"/>
                  </a:cubicBezTo>
                  <a:cubicBezTo>
                    <a:pt x="381" y="14"/>
                    <a:pt x="382" y="13"/>
                    <a:pt x="383" y="12"/>
                  </a:cubicBezTo>
                  <a:cubicBezTo>
                    <a:pt x="384" y="11"/>
                    <a:pt x="385" y="10"/>
                    <a:pt x="386" y="10"/>
                  </a:cubicBezTo>
                  <a:cubicBezTo>
                    <a:pt x="387" y="10"/>
                    <a:pt x="388" y="11"/>
                    <a:pt x="388" y="11"/>
                  </a:cubicBezTo>
                  <a:cubicBezTo>
                    <a:pt x="389" y="11"/>
                    <a:pt x="389" y="12"/>
                    <a:pt x="390" y="13"/>
                  </a:cubicBezTo>
                  <a:cubicBezTo>
                    <a:pt x="390" y="13"/>
                    <a:pt x="390" y="14"/>
                    <a:pt x="390" y="16"/>
                  </a:cubicBezTo>
                  <a:cubicBezTo>
                    <a:pt x="390" y="29"/>
                    <a:pt x="390" y="29"/>
                    <a:pt x="390" y="29"/>
                  </a:cubicBezTo>
                  <a:cubicBezTo>
                    <a:pt x="393" y="29"/>
                    <a:pt x="393" y="29"/>
                    <a:pt x="393" y="29"/>
                  </a:cubicBezTo>
                  <a:cubicBezTo>
                    <a:pt x="393" y="14"/>
                    <a:pt x="393" y="14"/>
                    <a:pt x="393" y="14"/>
                  </a:cubicBezTo>
                  <a:cubicBezTo>
                    <a:pt x="393" y="12"/>
                    <a:pt x="393" y="10"/>
                    <a:pt x="392" y="9"/>
                  </a:cubicBezTo>
                  <a:close/>
                  <a:moveTo>
                    <a:pt x="51" y="20"/>
                  </a:moveTo>
                  <a:cubicBezTo>
                    <a:pt x="50" y="24"/>
                    <a:pt x="50" y="24"/>
                    <a:pt x="50" y="24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23"/>
                    <a:pt x="37" y="24"/>
                    <a:pt x="37" y="24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4" y="8"/>
                    <a:pt x="54" y="8"/>
                    <a:pt x="54" y="8"/>
                  </a:cubicBezTo>
                  <a:lnTo>
                    <a:pt x="51" y="20"/>
                  </a:lnTo>
                  <a:close/>
                  <a:moveTo>
                    <a:pt x="22" y="20"/>
                  </a:moveTo>
                  <a:cubicBezTo>
                    <a:pt x="21" y="24"/>
                    <a:pt x="21" y="24"/>
                    <a:pt x="21" y="24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3"/>
                    <a:pt x="9" y="24"/>
                    <a:pt x="9" y="24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5" y="8"/>
                    <a:pt x="25" y="8"/>
                    <a:pt x="25" y="8"/>
                  </a:cubicBezTo>
                  <a:lnTo>
                    <a:pt x="22" y="20"/>
                  </a:lnTo>
                  <a:close/>
                  <a:moveTo>
                    <a:pt x="88" y="29"/>
                  </a:moveTo>
                  <a:cubicBezTo>
                    <a:pt x="92" y="29"/>
                    <a:pt x="92" y="29"/>
                    <a:pt x="92" y="29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88" y="25"/>
                    <a:pt x="88" y="25"/>
                    <a:pt x="88" y="25"/>
                  </a:cubicBezTo>
                  <a:lnTo>
                    <a:pt x="88" y="29"/>
                  </a:lnTo>
                  <a:close/>
                  <a:moveTo>
                    <a:pt x="80" y="20"/>
                  </a:moveTo>
                  <a:cubicBezTo>
                    <a:pt x="78" y="24"/>
                    <a:pt x="78" y="24"/>
                    <a:pt x="78" y="24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1" y="8"/>
                    <a:pt x="71" y="8"/>
                    <a:pt x="71" y="8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67" y="23"/>
                    <a:pt x="66" y="24"/>
                    <a:pt x="66" y="24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64" y="29"/>
                    <a:pt x="64" y="29"/>
                    <a:pt x="64" y="29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6" y="29"/>
                    <a:pt x="76" y="29"/>
                    <a:pt x="76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7" y="8"/>
                    <a:pt x="87" y="8"/>
                    <a:pt x="87" y="8"/>
                  </a:cubicBezTo>
                  <a:cubicBezTo>
                    <a:pt x="83" y="8"/>
                    <a:pt x="83" y="8"/>
                    <a:pt x="83" y="8"/>
                  </a:cubicBezTo>
                  <a:lnTo>
                    <a:pt x="80" y="20"/>
                  </a:lnTo>
                  <a:close/>
                  <a:moveTo>
                    <a:pt x="214" y="7"/>
                  </a:moveTo>
                  <a:cubicBezTo>
                    <a:pt x="211" y="7"/>
                    <a:pt x="208" y="8"/>
                    <a:pt x="207" y="10"/>
                  </a:cubicBezTo>
                  <a:cubicBezTo>
                    <a:pt x="205" y="12"/>
                    <a:pt x="204" y="15"/>
                    <a:pt x="204" y="18"/>
                  </a:cubicBezTo>
                  <a:cubicBezTo>
                    <a:pt x="204" y="22"/>
                    <a:pt x="205" y="24"/>
                    <a:pt x="207" y="26"/>
                  </a:cubicBezTo>
                  <a:cubicBezTo>
                    <a:pt x="208" y="28"/>
                    <a:pt x="211" y="29"/>
                    <a:pt x="214" y="29"/>
                  </a:cubicBezTo>
                  <a:cubicBezTo>
                    <a:pt x="216" y="29"/>
                    <a:pt x="218" y="29"/>
                    <a:pt x="220" y="27"/>
                  </a:cubicBezTo>
                  <a:cubicBezTo>
                    <a:pt x="221" y="26"/>
                    <a:pt x="222" y="25"/>
                    <a:pt x="223" y="22"/>
                  </a:cubicBezTo>
                  <a:cubicBezTo>
                    <a:pt x="219" y="22"/>
                    <a:pt x="219" y="22"/>
                    <a:pt x="219" y="22"/>
                  </a:cubicBezTo>
                  <a:cubicBezTo>
                    <a:pt x="219" y="23"/>
                    <a:pt x="218" y="25"/>
                    <a:pt x="217" y="25"/>
                  </a:cubicBezTo>
                  <a:cubicBezTo>
                    <a:pt x="216" y="26"/>
                    <a:pt x="215" y="26"/>
                    <a:pt x="214" y="26"/>
                  </a:cubicBezTo>
                  <a:cubicBezTo>
                    <a:pt x="212" y="26"/>
                    <a:pt x="211" y="26"/>
                    <a:pt x="210" y="24"/>
                  </a:cubicBezTo>
                  <a:cubicBezTo>
                    <a:pt x="208" y="23"/>
                    <a:pt x="208" y="21"/>
                    <a:pt x="208" y="19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23" y="19"/>
                    <a:pt x="223" y="18"/>
                    <a:pt x="223" y="18"/>
                  </a:cubicBezTo>
                  <a:cubicBezTo>
                    <a:pt x="223" y="15"/>
                    <a:pt x="222" y="12"/>
                    <a:pt x="220" y="10"/>
                  </a:cubicBezTo>
                  <a:cubicBezTo>
                    <a:pt x="219" y="8"/>
                    <a:pt x="216" y="7"/>
                    <a:pt x="214" y="7"/>
                  </a:cubicBezTo>
                  <a:close/>
                  <a:moveTo>
                    <a:pt x="208" y="16"/>
                  </a:moveTo>
                  <a:cubicBezTo>
                    <a:pt x="208" y="14"/>
                    <a:pt x="209" y="13"/>
                    <a:pt x="210" y="12"/>
                  </a:cubicBezTo>
                  <a:cubicBezTo>
                    <a:pt x="211" y="11"/>
                    <a:pt x="212" y="10"/>
                    <a:pt x="214" y="10"/>
                  </a:cubicBezTo>
                  <a:cubicBezTo>
                    <a:pt x="215" y="10"/>
                    <a:pt x="217" y="11"/>
                    <a:pt x="218" y="12"/>
                  </a:cubicBezTo>
                  <a:cubicBezTo>
                    <a:pt x="219" y="13"/>
                    <a:pt x="219" y="15"/>
                    <a:pt x="219" y="16"/>
                  </a:cubicBezTo>
                  <a:lnTo>
                    <a:pt x="208" y="16"/>
                  </a:lnTo>
                  <a:close/>
                  <a:moveTo>
                    <a:pt x="285" y="26"/>
                  </a:moveTo>
                  <a:cubicBezTo>
                    <a:pt x="284" y="26"/>
                    <a:pt x="284" y="26"/>
                    <a:pt x="283" y="25"/>
                  </a:cubicBezTo>
                  <a:cubicBezTo>
                    <a:pt x="283" y="25"/>
                    <a:pt x="283" y="25"/>
                    <a:pt x="283" y="25"/>
                  </a:cubicBezTo>
                  <a:cubicBezTo>
                    <a:pt x="283" y="24"/>
                    <a:pt x="283" y="24"/>
                    <a:pt x="283" y="23"/>
                  </a:cubicBezTo>
                  <a:cubicBezTo>
                    <a:pt x="283" y="11"/>
                    <a:pt x="283" y="11"/>
                    <a:pt x="283" y="11"/>
                  </a:cubicBezTo>
                  <a:cubicBezTo>
                    <a:pt x="286" y="11"/>
                    <a:pt x="286" y="11"/>
                    <a:pt x="286" y="11"/>
                  </a:cubicBezTo>
                  <a:cubicBezTo>
                    <a:pt x="286" y="8"/>
                    <a:pt x="286" y="8"/>
                    <a:pt x="286" y="8"/>
                  </a:cubicBezTo>
                  <a:cubicBezTo>
                    <a:pt x="283" y="8"/>
                    <a:pt x="283" y="8"/>
                    <a:pt x="283" y="8"/>
                  </a:cubicBezTo>
                  <a:cubicBezTo>
                    <a:pt x="283" y="1"/>
                    <a:pt x="283" y="1"/>
                    <a:pt x="283" y="1"/>
                  </a:cubicBezTo>
                  <a:cubicBezTo>
                    <a:pt x="279" y="3"/>
                    <a:pt x="279" y="3"/>
                    <a:pt x="279" y="3"/>
                  </a:cubicBezTo>
                  <a:cubicBezTo>
                    <a:pt x="279" y="8"/>
                    <a:pt x="279" y="8"/>
                    <a:pt x="279" y="8"/>
                  </a:cubicBezTo>
                  <a:cubicBezTo>
                    <a:pt x="277" y="8"/>
                    <a:pt x="277" y="8"/>
                    <a:pt x="277" y="8"/>
                  </a:cubicBezTo>
                  <a:cubicBezTo>
                    <a:pt x="277" y="11"/>
                    <a:pt x="277" y="11"/>
                    <a:pt x="277" y="11"/>
                  </a:cubicBezTo>
                  <a:cubicBezTo>
                    <a:pt x="279" y="11"/>
                    <a:pt x="279" y="11"/>
                    <a:pt x="279" y="11"/>
                  </a:cubicBezTo>
                  <a:cubicBezTo>
                    <a:pt x="279" y="23"/>
                    <a:pt x="279" y="23"/>
                    <a:pt x="279" y="23"/>
                  </a:cubicBezTo>
                  <a:cubicBezTo>
                    <a:pt x="279" y="25"/>
                    <a:pt x="279" y="26"/>
                    <a:pt x="280" y="27"/>
                  </a:cubicBezTo>
                  <a:cubicBezTo>
                    <a:pt x="280" y="27"/>
                    <a:pt x="280" y="28"/>
                    <a:pt x="281" y="28"/>
                  </a:cubicBezTo>
                  <a:cubicBezTo>
                    <a:pt x="282" y="29"/>
                    <a:pt x="283" y="29"/>
                    <a:pt x="284" y="29"/>
                  </a:cubicBezTo>
                  <a:cubicBezTo>
                    <a:pt x="285" y="29"/>
                    <a:pt x="286" y="29"/>
                    <a:pt x="287" y="29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6"/>
                    <a:pt x="285" y="26"/>
                    <a:pt x="285" y="26"/>
                  </a:cubicBezTo>
                  <a:close/>
                  <a:moveTo>
                    <a:pt x="335" y="25"/>
                  </a:moveTo>
                  <a:cubicBezTo>
                    <a:pt x="334" y="26"/>
                    <a:pt x="333" y="26"/>
                    <a:pt x="331" y="26"/>
                  </a:cubicBezTo>
                  <a:cubicBezTo>
                    <a:pt x="330" y="26"/>
                    <a:pt x="328" y="26"/>
                    <a:pt x="327" y="24"/>
                  </a:cubicBezTo>
                  <a:cubicBezTo>
                    <a:pt x="326" y="23"/>
                    <a:pt x="326" y="21"/>
                    <a:pt x="326" y="18"/>
                  </a:cubicBezTo>
                  <a:cubicBezTo>
                    <a:pt x="326" y="16"/>
                    <a:pt x="326" y="14"/>
                    <a:pt x="327" y="12"/>
                  </a:cubicBezTo>
                  <a:cubicBezTo>
                    <a:pt x="328" y="11"/>
                    <a:pt x="330" y="10"/>
                    <a:pt x="332" y="10"/>
                  </a:cubicBezTo>
                  <a:cubicBezTo>
                    <a:pt x="333" y="10"/>
                    <a:pt x="334" y="11"/>
                    <a:pt x="335" y="11"/>
                  </a:cubicBezTo>
                  <a:cubicBezTo>
                    <a:pt x="335" y="12"/>
                    <a:pt x="336" y="13"/>
                    <a:pt x="336" y="15"/>
                  </a:cubicBezTo>
                  <a:cubicBezTo>
                    <a:pt x="340" y="14"/>
                    <a:pt x="340" y="14"/>
                    <a:pt x="340" y="14"/>
                  </a:cubicBezTo>
                  <a:cubicBezTo>
                    <a:pt x="339" y="12"/>
                    <a:pt x="338" y="10"/>
                    <a:pt x="337" y="9"/>
                  </a:cubicBezTo>
                  <a:cubicBezTo>
                    <a:pt x="335" y="8"/>
                    <a:pt x="334" y="7"/>
                    <a:pt x="331" y="7"/>
                  </a:cubicBezTo>
                  <a:cubicBezTo>
                    <a:pt x="330" y="7"/>
                    <a:pt x="328" y="8"/>
                    <a:pt x="326" y="9"/>
                  </a:cubicBezTo>
                  <a:cubicBezTo>
                    <a:pt x="325" y="10"/>
                    <a:pt x="324" y="11"/>
                    <a:pt x="323" y="12"/>
                  </a:cubicBezTo>
                  <a:cubicBezTo>
                    <a:pt x="322" y="14"/>
                    <a:pt x="322" y="16"/>
                    <a:pt x="322" y="18"/>
                  </a:cubicBezTo>
                  <a:cubicBezTo>
                    <a:pt x="322" y="22"/>
                    <a:pt x="323" y="24"/>
                    <a:pt x="325" y="26"/>
                  </a:cubicBezTo>
                  <a:cubicBezTo>
                    <a:pt x="326" y="28"/>
                    <a:pt x="329" y="29"/>
                    <a:pt x="331" y="29"/>
                  </a:cubicBezTo>
                  <a:cubicBezTo>
                    <a:pt x="334" y="29"/>
                    <a:pt x="336" y="28"/>
                    <a:pt x="337" y="27"/>
                  </a:cubicBezTo>
                  <a:cubicBezTo>
                    <a:pt x="339" y="26"/>
                    <a:pt x="340" y="24"/>
                    <a:pt x="340" y="22"/>
                  </a:cubicBezTo>
                  <a:cubicBezTo>
                    <a:pt x="337" y="21"/>
                    <a:pt x="337" y="21"/>
                    <a:pt x="337" y="21"/>
                  </a:cubicBezTo>
                  <a:cubicBezTo>
                    <a:pt x="336" y="23"/>
                    <a:pt x="336" y="24"/>
                    <a:pt x="335" y="25"/>
                  </a:cubicBezTo>
                  <a:close/>
                  <a:moveTo>
                    <a:pt x="298" y="7"/>
                  </a:moveTo>
                  <a:cubicBezTo>
                    <a:pt x="295" y="7"/>
                    <a:pt x="293" y="8"/>
                    <a:pt x="291" y="10"/>
                  </a:cubicBezTo>
                  <a:cubicBezTo>
                    <a:pt x="289" y="12"/>
                    <a:pt x="288" y="15"/>
                    <a:pt x="288" y="18"/>
                  </a:cubicBezTo>
                  <a:cubicBezTo>
                    <a:pt x="288" y="22"/>
                    <a:pt x="289" y="24"/>
                    <a:pt x="291" y="26"/>
                  </a:cubicBezTo>
                  <a:cubicBezTo>
                    <a:pt x="293" y="28"/>
                    <a:pt x="295" y="29"/>
                    <a:pt x="298" y="29"/>
                  </a:cubicBezTo>
                  <a:cubicBezTo>
                    <a:pt x="301" y="29"/>
                    <a:pt x="303" y="29"/>
                    <a:pt x="304" y="27"/>
                  </a:cubicBezTo>
                  <a:cubicBezTo>
                    <a:pt x="306" y="26"/>
                    <a:pt x="307" y="25"/>
                    <a:pt x="307" y="22"/>
                  </a:cubicBezTo>
                  <a:cubicBezTo>
                    <a:pt x="304" y="22"/>
                    <a:pt x="304" y="22"/>
                    <a:pt x="304" y="22"/>
                  </a:cubicBezTo>
                  <a:cubicBezTo>
                    <a:pt x="303" y="23"/>
                    <a:pt x="303" y="25"/>
                    <a:pt x="302" y="25"/>
                  </a:cubicBezTo>
                  <a:cubicBezTo>
                    <a:pt x="301" y="26"/>
                    <a:pt x="300" y="26"/>
                    <a:pt x="298" y="26"/>
                  </a:cubicBezTo>
                  <a:cubicBezTo>
                    <a:pt x="297" y="26"/>
                    <a:pt x="295" y="26"/>
                    <a:pt x="294" y="24"/>
                  </a:cubicBezTo>
                  <a:cubicBezTo>
                    <a:pt x="293" y="23"/>
                    <a:pt x="292" y="21"/>
                    <a:pt x="292" y="19"/>
                  </a:cubicBezTo>
                  <a:cubicBezTo>
                    <a:pt x="308" y="19"/>
                    <a:pt x="308" y="19"/>
                    <a:pt x="308" y="19"/>
                  </a:cubicBezTo>
                  <a:cubicBezTo>
                    <a:pt x="308" y="19"/>
                    <a:pt x="308" y="18"/>
                    <a:pt x="308" y="18"/>
                  </a:cubicBezTo>
                  <a:cubicBezTo>
                    <a:pt x="308" y="15"/>
                    <a:pt x="307" y="12"/>
                    <a:pt x="305" y="10"/>
                  </a:cubicBezTo>
                  <a:cubicBezTo>
                    <a:pt x="303" y="8"/>
                    <a:pt x="301" y="7"/>
                    <a:pt x="298" y="7"/>
                  </a:cubicBezTo>
                  <a:close/>
                  <a:moveTo>
                    <a:pt x="292" y="16"/>
                  </a:moveTo>
                  <a:cubicBezTo>
                    <a:pt x="292" y="14"/>
                    <a:pt x="293" y="13"/>
                    <a:pt x="294" y="12"/>
                  </a:cubicBezTo>
                  <a:cubicBezTo>
                    <a:pt x="295" y="11"/>
                    <a:pt x="297" y="10"/>
                    <a:pt x="298" y="10"/>
                  </a:cubicBezTo>
                  <a:cubicBezTo>
                    <a:pt x="300" y="10"/>
                    <a:pt x="301" y="11"/>
                    <a:pt x="303" y="12"/>
                  </a:cubicBezTo>
                  <a:cubicBezTo>
                    <a:pt x="303" y="13"/>
                    <a:pt x="304" y="15"/>
                    <a:pt x="304" y="16"/>
                  </a:cubicBezTo>
                  <a:lnTo>
                    <a:pt x="292" y="16"/>
                  </a:lnTo>
                  <a:close/>
                  <a:moveTo>
                    <a:pt x="270" y="4"/>
                  </a:moveTo>
                  <a:cubicBezTo>
                    <a:pt x="273" y="4"/>
                    <a:pt x="273" y="4"/>
                    <a:pt x="273" y="4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70" y="4"/>
                  </a:lnTo>
                  <a:close/>
                  <a:moveTo>
                    <a:pt x="351" y="7"/>
                  </a:moveTo>
                  <a:cubicBezTo>
                    <a:pt x="349" y="7"/>
                    <a:pt x="347" y="8"/>
                    <a:pt x="345" y="10"/>
                  </a:cubicBezTo>
                  <a:cubicBezTo>
                    <a:pt x="343" y="12"/>
                    <a:pt x="342" y="14"/>
                    <a:pt x="342" y="18"/>
                  </a:cubicBezTo>
                  <a:cubicBezTo>
                    <a:pt x="342" y="22"/>
                    <a:pt x="343" y="24"/>
                    <a:pt x="344" y="26"/>
                  </a:cubicBezTo>
                  <a:cubicBezTo>
                    <a:pt x="346" y="28"/>
                    <a:pt x="349" y="29"/>
                    <a:pt x="351" y="29"/>
                  </a:cubicBezTo>
                  <a:cubicBezTo>
                    <a:pt x="353" y="29"/>
                    <a:pt x="355" y="29"/>
                    <a:pt x="356" y="28"/>
                  </a:cubicBezTo>
                  <a:cubicBezTo>
                    <a:pt x="358" y="27"/>
                    <a:pt x="359" y="26"/>
                    <a:pt x="360" y="24"/>
                  </a:cubicBezTo>
                  <a:cubicBezTo>
                    <a:pt x="361" y="23"/>
                    <a:pt x="361" y="21"/>
                    <a:pt x="361" y="18"/>
                  </a:cubicBezTo>
                  <a:cubicBezTo>
                    <a:pt x="361" y="15"/>
                    <a:pt x="360" y="12"/>
                    <a:pt x="358" y="10"/>
                  </a:cubicBezTo>
                  <a:cubicBezTo>
                    <a:pt x="357" y="8"/>
                    <a:pt x="354" y="7"/>
                    <a:pt x="351" y="7"/>
                  </a:cubicBezTo>
                  <a:close/>
                  <a:moveTo>
                    <a:pt x="356" y="24"/>
                  </a:moveTo>
                  <a:cubicBezTo>
                    <a:pt x="355" y="26"/>
                    <a:pt x="353" y="26"/>
                    <a:pt x="351" y="26"/>
                  </a:cubicBezTo>
                  <a:cubicBezTo>
                    <a:pt x="350" y="26"/>
                    <a:pt x="348" y="26"/>
                    <a:pt x="347" y="24"/>
                  </a:cubicBezTo>
                  <a:cubicBezTo>
                    <a:pt x="346" y="23"/>
                    <a:pt x="345" y="21"/>
                    <a:pt x="345" y="18"/>
                  </a:cubicBezTo>
                  <a:cubicBezTo>
                    <a:pt x="345" y="16"/>
                    <a:pt x="346" y="14"/>
                    <a:pt x="347" y="12"/>
                  </a:cubicBezTo>
                  <a:cubicBezTo>
                    <a:pt x="348" y="11"/>
                    <a:pt x="350" y="10"/>
                    <a:pt x="351" y="10"/>
                  </a:cubicBezTo>
                  <a:cubicBezTo>
                    <a:pt x="353" y="10"/>
                    <a:pt x="355" y="11"/>
                    <a:pt x="356" y="12"/>
                  </a:cubicBezTo>
                  <a:cubicBezTo>
                    <a:pt x="357" y="14"/>
                    <a:pt x="358" y="16"/>
                    <a:pt x="358" y="18"/>
                  </a:cubicBezTo>
                  <a:cubicBezTo>
                    <a:pt x="358" y="21"/>
                    <a:pt x="357" y="23"/>
                    <a:pt x="356" y="24"/>
                  </a:cubicBezTo>
                  <a:close/>
                  <a:moveTo>
                    <a:pt x="243" y="10"/>
                  </a:moveTo>
                  <a:cubicBezTo>
                    <a:pt x="242" y="9"/>
                    <a:pt x="241" y="9"/>
                    <a:pt x="240" y="8"/>
                  </a:cubicBezTo>
                  <a:cubicBezTo>
                    <a:pt x="239" y="8"/>
                    <a:pt x="238" y="7"/>
                    <a:pt x="237" y="7"/>
                  </a:cubicBezTo>
                  <a:cubicBezTo>
                    <a:pt x="234" y="7"/>
                    <a:pt x="232" y="8"/>
                    <a:pt x="231" y="10"/>
                  </a:cubicBezTo>
                  <a:cubicBezTo>
                    <a:pt x="231" y="0"/>
                    <a:pt x="231" y="0"/>
                    <a:pt x="231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29"/>
                    <a:pt x="227" y="29"/>
                    <a:pt x="227" y="29"/>
                  </a:cubicBezTo>
                  <a:cubicBezTo>
                    <a:pt x="231" y="29"/>
                    <a:pt x="231" y="29"/>
                    <a:pt x="231" y="29"/>
                  </a:cubicBezTo>
                  <a:cubicBezTo>
                    <a:pt x="231" y="26"/>
                    <a:pt x="231" y="26"/>
                    <a:pt x="231" y="26"/>
                  </a:cubicBezTo>
                  <a:cubicBezTo>
                    <a:pt x="232" y="28"/>
                    <a:pt x="234" y="29"/>
                    <a:pt x="236" y="29"/>
                  </a:cubicBezTo>
                  <a:cubicBezTo>
                    <a:pt x="239" y="29"/>
                    <a:pt x="241" y="28"/>
                    <a:pt x="243" y="26"/>
                  </a:cubicBezTo>
                  <a:cubicBezTo>
                    <a:pt x="244" y="24"/>
                    <a:pt x="245" y="22"/>
                    <a:pt x="245" y="18"/>
                  </a:cubicBezTo>
                  <a:cubicBezTo>
                    <a:pt x="245" y="16"/>
                    <a:pt x="245" y="15"/>
                    <a:pt x="245" y="14"/>
                  </a:cubicBezTo>
                  <a:cubicBezTo>
                    <a:pt x="244" y="12"/>
                    <a:pt x="244" y="11"/>
                    <a:pt x="243" y="10"/>
                  </a:cubicBezTo>
                  <a:close/>
                  <a:moveTo>
                    <a:pt x="240" y="24"/>
                  </a:moveTo>
                  <a:cubicBezTo>
                    <a:pt x="239" y="26"/>
                    <a:pt x="238" y="26"/>
                    <a:pt x="236" y="26"/>
                  </a:cubicBezTo>
                  <a:cubicBezTo>
                    <a:pt x="234" y="26"/>
                    <a:pt x="233" y="25"/>
                    <a:pt x="232" y="24"/>
                  </a:cubicBezTo>
                  <a:cubicBezTo>
                    <a:pt x="231" y="22"/>
                    <a:pt x="231" y="21"/>
                    <a:pt x="231" y="18"/>
                  </a:cubicBezTo>
                  <a:cubicBezTo>
                    <a:pt x="231" y="16"/>
                    <a:pt x="231" y="14"/>
                    <a:pt x="232" y="12"/>
                  </a:cubicBezTo>
                  <a:cubicBezTo>
                    <a:pt x="233" y="11"/>
                    <a:pt x="235" y="10"/>
                    <a:pt x="236" y="10"/>
                  </a:cubicBezTo>
                  <a:cubicBezTo>
                    <a:pt x="238" y="10"/>
                    <a:pt x="239" y="11"/>
                    <a:pt x="240" y="12"/>
                  </a:cubicBezTo>
                  <a:cubicBezTo>
                    <a:pt x="241" y="14"/>
                    <a:pt x="242" y="16"/>
                    <a:pt x="242" y="18"/>
                  </a:cubicBezTo>
                  <a:cubicBezTo>
                    <a:pt x="242" y="21"/>
                    <a:pt x="241" y="23"/>
                    <a:pt x="240" y="24"/>
                  </a:cubicBezTo>
                  <a:close/>
                  <a:moveTo>
                    <a:pt x="270" y="29"/>
                  </a:moveTo>
                  <a:cubicBezTo>
                    <a:pt x="273" y="29"/>
                    <a:pt x="273" y="29"/>
                    <a:pt x="273" y="29"/>
                  </a:cubicBezTo>
                  <a:cubicBezTo>
                    <a:pt x="273" y="8"/>
                    <a:pt x="273" y="8"/>
                    <a:pt x="273" y="8"/>
                  </a:cubicBezTo>
                  <a:cubicBezTo>
                    <a:pt x="270" y="8"/>
                    <a:pt x="270" y="8"/>
                    <a:pt x="270" y="8"/>
                  </a:cubicBezTo>
                  <a:lnTo>
                    <a:pt x="270" y="29"/>
                  </a:lnTo>
                  <a:close/>
                  <a:moveTo>
                    <a:pt x="313" y="29"/>
                  </a:moveTo>
                  <a:cubicBezTo>
                    <a:pt x="317" y="29"/>
                    <a:pt x="317" y="29"/>
                    <a:pt x="317" y="29"/>
                  </a:cubicBezTo>
                  <a:cubicBezTo>
                    <a:pt x="317" y="25"/>
                    <a:pt x="317" y="25"/>
                    <a:pt x="317" y="25"/>
                  </a:cubicBezTo>
                  <a:cubicBezTo>
                    <a:pt x="313" y="25"/>
                    <a:pt x="313" y="25"/>
                    <a:pt x="313" y="25"/>
                  </a:cubicBezTo>
                  <a:lnTo>
                    <a:pt x="313" y="29"/>
                  </a:lnTo>
                  <a:close/>
                  <a:moveTo>
                    <a:pt x="262" y="18"/>
                  </a:moveTo>
                  <a:cubicBezTo>
                    <a:pt x="261" y="17"/>
                    <a:pt x="260" y="17"/>
                    <a:pt x="257" y="16"/>
                  </a:cubicBezTo>
                  <a:cubicBezTo>
                    <a:pt x="255" y="16"/>
                    <a:pt x="254" y="15"/>
                    <a:pt x="254" y="15"/>
                  </a:cubicBezTo>
                  <a:cubicBezTo>
                    <a:pt x="253" y="15"/>
                    <a:pt x="253" y="15"/>
                    <a:pt x="253" y="14"/>
                  </a:cubicBezTo>
                  <a:cubicBezTo>
                    <a:pt x="252" y="14"/>
                    <a:pt x="252" y="13"/>
                    <a:pt x="252" y="13"/>
                  </a:cubicBezTo>
                  <a:cubicBezTo>
                    <a:pt x="252" y="12"/>
                    <a:pt x="253" y="12"/>
                    <a:pt x="253" y="11"/>
                  </a:cubicBezTo>
                  <a:cubicBezTo>
                    <a:pt x="254" y="11"/>
                    <a:pt x="255" y="10"/>
                    <a:pt x="257" y="10"/>
                  </a:cubicBezTo>
                  <a:cubicBezTo>
                    <a:pt x="258" y="10"/>
                    <a:pt x="259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5" y="13"/>
                    <a:pt x="265" y="13"/>
                    <a:pt x="265" y="13"/>
                  </a:cubicBezTo>
                  <a:cubicBezTo>
                    <a:pt x="264" y="12"/>
                    <a:pt x="264" y="11"/>
                    <a:pt x="263" y="10"/>
                  </a:cubicBezTo>
                  <a:cubicBezTo>
                    <a:pt x="263" y="9"/>
                    <a:pt x="262" y="9"/>
                    <a:pt x="261" y="8"/>
                  </a:cubicBezTo>
                  <a:cubicBezTo>
                    <a:pt x="260" y="8"/>
                    <a:pt x="258" y="7"/>
                    <a:pt x="256" y="7"/>
                  </a:cubicBezTo>
                  <a:cubicBezTo>
                    <a:pt x="255" y="7"/>
                    <a:pt x="254" y="8"/>
                    <a:pt x="253" y="8"/>
                  </a:cubicBezTo>
                  <a:cubicBezTo>
                    <a:pt x="252" y="8"/>
                    <a:pt x="252" y="8"/>
                    <a:pt x="251" y="9"/>
                  </a:cubicBezTo>
                  <a:cubicBezTo>
                    <a:pt x="250" y="9"/>
                    <a:pt x="250" y="10"/>
                    <a:pt x="249" y="11"/>
                  </a:cubicBezTo>
                  <a:cubicBezTo>
                    <a:pt x="249" y="12"/>
                    <a:pt x="249" y="12"/>
                    <a:pt x="249" y="13"/>
                  </a:cubicBezTo>
                  <a:cubicBezTo>
                    <a:pt x="249" y="14"/>
                    <a:pt x="249" y="15"/>
                    <a:pt x="250" y="16"/>
                  </a:cubicBezTo>
                  <a:cubicBezTo>
                    <a:pt x="250" y="17"/>
                    <a:pt x="251" y="18"/>
                    <a:pt x="252" y="18"/>
                  </a:cubicBezTo>
                  <a:cubicBezTo>
                    <a:pt x="253" y="19"/>
                    <a:pt x="255" y="19"/>
                    <a:pt x="257" y="20"/>
                  </a:cubicBezTo>
                  <a:cubicBezTo>
                    <a:pt x="259" y="20"/>
                    <a:pt x="260" y="21"/>
                    <a:pt x="261" y="21"/>
                  </a:cubicBezTo>
                  <a:cubicBezTo>
                    <a:pt x="262" y="22"/>
                    <a:pt x="262" y="22"/>
                    <a:pt x="262" y="23"/>
                  </a:cubicBezTo>
                  <a:cubicBezTo>
                    <a:pt x="262" y="24"/>
                    <a:pt x="261" y="25"/>
                    <a:pt x="261" y="25"/>
                  </a:cubicBezTo>
                  <a:cubicBezTo>
                    <a:pt x="260" y="26"/>
                    <a:pt x="259" y="26"/>
                    <a:pt x="257" y="26"/>
                  </a:cubicBezTo>
                  <a:cubicBezTo>
                    <a:pt x="255" y="26"/>
                    <a:pt x="254" y="26"/>
                    <a:pt x="253" y="25"/>
                  </a:cubicBezTo>
                  <a:cubicBezTo>
                    <a:pt x="252" y="24"/>
                    <a:pt x="252" y="23"/>
                    <a:pt x="252" y="22"/>
                  </a:cubicBezTo>
                  <a:cubicBezTo>
                    <a:pt x="248" y="22"/>
                    <a:pt x="248" y="22"/>
                    <a:pt x="248" y="22"/>
                  </a:cubicBezTo>
                  <a:cubicBezTo>
                    <a:pt x="249" y="25"/>
                    <a:pt x="250" y="26"/>
                    <a:pt x="251" y="27"/>
                  </a:cubicBezTo>
                  <a:cubicBezTo>
                    <a:pt x="252" y="29"/>
                    <a:pt x="254" y="29"/>
                    <a:pt x="257" y="29"/>
                  </a:cubicBezTo>
                  <a:cubicBezTo>
                    <a:pt x="259" y="29"/>
                    <a:pt x="260" y="29"/>
                    <a:pt x="261" y="28"/>
                  </a:cubicBezTo>
                  <a:cubicBezTo>
                    <a:pt x="263" y="28"/>
                    <a:pt x="264" y="27"/>
                    <a:pt x="264" y="26"/>
                  </a:cubicBezTo>
                  <a:cubicBezTo>
                    <a:pt x="265" y="25"/>
                    <a:pt x="265" y="24"/>
                    <a:pt x="265" y="23"/>
                  </a:cubicBezTo>
                  <a:cubicBezTo>
                    <a:pt x="265" y="21"/>
                    <a:pt x="265" y="20"/>
                    <a:pt x="265" y="20"/>
                  </a:cubicBezTo>
                  <a:cubicBezTo>
                    <a:pt x="264" y="19"/>
                    <a:pt x="263" y="18"/>
                    <a:pt x="26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180975" y="180975"/>
            <a:ext cx="11818313" cy="6496050"/>
          </a:xfrm>
          <a:prstGeom prst="roundRect">
            <a:avLst>
              <a:gd name="adj" fmla="val 4407"/>
            </a:avLst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588" y="0"/>
            <a:ext cx="3421063" cy="2041525"/>
            <a:chOff x="1588" y="0"/>
            <a:chExt cx="3421063" cy="2041525"/>
          </a:xfrm>
        </p:grpSpPr>
        <p:sp>
          <p:nvSpPr>
            <p:cNvPr id="21" name="Freeform 30"/>
            <p:cNvSpPr/>
            <p:nvPr userDrawn="1"/>
          </p:nvSpPr>
          <p:spPr bwMode="auto">
            <a:xfrm>
              <a:off x="1211263" y="0"/>
              <a:ext cx="2211388" cy="2041525"/>
            </a:xfrm>
            <a:custGeom>
              <a:avLst/>
              <a:gdLst>
                <a:gd name="T0" fmla="*/ 697 w 697"/>
                <a:gd name="T1" fmla="*/ 0 h 643"/>
                <a:gd name="T2" fmla="*/ 67 w 697"/>
                <a:gd name="T3" fmla="*/ 630 h 643"/>
                <a:gd name="T4" fmla="*/ 23 w 697"/>
                <a:gd name="T5" fmla="*/ 636 h 643"/>
                <a:gd name="T6" fmla="*/ 22 w 697"/>
                <a:gd name="T7" fmla="*/ 635 h 643"/>
                <a:gd name="T8" fmla="*/ 5 w 697"/>
                <a:gd name="T9" fmla="*/ 594 h 643"/>
                <a:gd name="T10" fmla="*/ 52 w 697"/>
                <a:gd name="T11" fmla="*/ 417 h 643"/>
                <a:gd name="T12" fmla="*/ 278 w 697"/>
                <a:gd name="T13" fmla="*/ 192 h 643"/>
                <a:gd name="T14" fmla="*/ 278 w 697"/>
                <a:gd name="T15" fmla="*/ 191 h 643"/>
                <a:gd name="T16" fmla="*/ 470 w 697"/>
                <a:gd name="T17" fmla="*/ 0 h 643"/>
                <a:gd name="T18" fmla="*/ 697 w 697"/>
                <a:gd name="T19" fmla="*/ 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7" h="643">
                  <a:moveTo>
                    <a:pt x="697" y="0"/>
                  </a:moveTo>
                  <a:cubicBezTo>
                    <a:pt x="67" y="630"/>
                    <a:pt x="67" y="630"/>
                    <a:pt x="67" y="630"/>
                  </a:cubicBezTo>
                  <a:cubicBezTo>
                    <a:pt x="54" y="643"/>
                    <a:pt x="37" y="643"/>
                    <a:pt x="23" y="636"/>
                  </a:cubicBezTo>
                  <a:cubicBezTo>
                    <a:pt x="22" y="635"/>
                    <a:pt x="22" y="635"/>
                    <a:pt x="22" y="635"/>
                  </a:cubicBezTo>
                  <a:cubicBezTo>
                    <a:pt x="9" y="627"/>
                    <a:pt x="0" y="612"/>
                    <a:pt x="5" y="594"/>
                  </a:cubicBezTo>
                  <a:cubicBezTo>
                    <a:pt x="52" y="417"/>
                    <a:pt x="52" y="417"/>
                    <a:pt x="52" y="417"/>
                  </a:cubicBezTo>
                  <a:cubicBezTo>
                    <a:pt x="278" y="192"/>
                    <a:pt x="278" y="192"/>
                    <a:pt x="278" y="192"/>
                  </a:cubicBezTo>
                  <a:cubicBezTo>
                    <a:pt x="278" y="191"/>
                    <a:pt x="278" y="191"/>
                    <a:pt x="278" y="191"/>
                  </a:cubicBezTo>
                  <a:cubicBezTo>
                    <a:pt x="470" y="0"/>
                    <a:pt x="470" y="0"/>
                    <a:pt x="470" y="0"/>
                  </a:cubicBezTo>
                  <a:lnTo>
                    <a:pt x="697" y="0"/>
                  </a:lnTo>
                  <a:close/>
                </a:path>
              </a:pathLst>
            </a:custGeom>
            <a:solidFill>
              <a:srgbClr val="425C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en-US"/>
            </a:p>
          </p:txBody>
        </p:sp>
        <p:sp>
          <p:nvSpPr>
            <p:cNvPr id="22" name="Freeform 31"/>
            <p:cNvSpPr/>
            <p:nvPr userDrawn="1"/>
          </p:nvSpPr>
          <p:spPr bwMode="auto">
            <a:xfrm>
              <a:off x="1211263" y="1323975"/>
              <a:ext cx="527050" cy="717550"/>
            </a:xfrm>
            <a:custGeom>
              <a:avLst/>
              <a:gdLst>
                <a:gd name="T0" fmla="*/ 52 w 166"/>
                <a:gd name="T1" fmla="*/ 0 h 226"/>
                <a:gd name="T2" fmla="*/ 166 w 166"/>
                <a:gd name="T3" fmla="*/ 114 h 226"/>
                <a:gd name="T4" fmla="*/ 67 w 166"/>
                <a:gd name="T5" fmla="*/ 213 h 226"/>
                <a:gd name="T6" fmla="*/ 23 w 166"/>
                <a:gd name="T7" fmla="*/ 219 h 226"/>
                <a:gd name="T8" fmla="*/ 22 w 166"/>
                <a:gd name="T9" fmla="*/ 218 h 226"/>
                <a:gd name="T10" fmla="*/ 5 w 166"/>
                <a:gd name="T11" fmla="*/ 177 h 226"/>
                <a:gd name="T12" fmla="*/ 52 w 166"/>
                <a:gd name="T13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6" h="226">
                  <a:moveTo>
                    <a:pt x="52" y="0"/>
                  </a:moveTo>
                  <a:cubicBezTo>
                    <a:pt x="166" y="114"/>
                    <a:pt x="166" y="114"/>
                    <a:pt x="166" y="114"/>
                  </a:cubicBezTo>
                  <a:cubicBezTo>
                    <a:pt x="67" y="213"/>
                    <a:pt x="67" y="213"/>
                    <a:pt x="67" y="213"/>
                  </a:cubicBezTo>
                  <a:cubicBezTo>
                    <a:pt x="54" y="226"/>
                    <a:pt x="37" y="226"/>
                    <a:pt x="23" y="219"/>
                  </a:cubicBezTo>
                  <a:cubicBezTo>
                    <a:pt x="22" y="218"/>
                    <a:pt x="22" y="218"/>
                    <a:pt x="22" y="218"/>
                  </a:cubicBezTo>
                  <a:cubicBezTo>
                    <a:pt x="9" y="210"/>
                    <a:pt x="0" y="195"/>
                    <a:pt x="5" y="177"/>
                  </a:cubicBezTo>
                  <a:lnTo>
                    <a:pt x="52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50000">
                  <a:schemeClr val="tx1">
                    <a:alpha val="0"/>
                  </a:schemeClr>
                </a:gs>
              </a:gsLst>
              <a:lin ang="180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en-US"/>
            </a:p>
          </p:txBody>
        </p:sp>
        <p:sp>
          <p:nvSpPr>
            <p:cNvPr id="23" name="Freeform 32"/>
            <p:cNvSpPr/>
            <p:nvPr userDrawn="1"/>
          </p:nvSpPr>
          <p:spPr bwMode="auto">
            <a:xfrm>
              <a:off x="1211263" y="606425"/>
              <a:ext cx="882650" cy="1409700"/>
            </a:xfrm>
            <a:custGeom>
              <a:avLst/>
              <a:gdLst>
                <a:gd name="T0" fmla="*/ 278 w 278"/>
                <a:gd name="T1" fmla="*/ 0 h 444"/>
                <a:gd name="T2" fmla="*/ 22 w 278"/>
                <a:gd name="T3" fmla="*/ 444 h 444"/>
                <a:gd name="T4" fmla="*/ 5 w 278"/>
                <a:gd name="T5" fmla="*/ 403 h 444"/>
                <a:gd name="T6" fmla="*/ 52 w 278"/>
                <a:gd name="T7" fmla="*/ 226 h 444"/>
                <a:gd name="T8" fmla="*/ 278 w 278"/>
                <a:gd name="T9" fmla="*/ 0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444">
                  <a:moveTo>
                    <a:pt x="278" y="0"/>
                  </a:moveTo>
                  <a:cubicBezTo>
                    <a:pt x="22" y="444"/>
                    <a:pt x="22" y="444"/>
                    <a:pt x="22" y="444"/>
                  </a:cubicBezTo>
                  <a:cubicBezTo>
                    <a:pt x="9" y="436"/>
                    <a:pt x="0" y="421"/>
                    <a:pt x="5" y="403"/>
                  </a:cubicBezTo>
                  <a:cubicBezTo>
                    <a:pt x="52" y="226"/>
                    <a:pt x="52" y="226"/>
                    <a:pt x="52" y="226"/>
                  </a:cubicBezTo>
                  <a:lnTo>
                    <a:pt x="27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en-US"/>
            </a:p>
          </p:txBody>
        </p:sp>
        <p:sp>
          <p:nvSpPr>
            <p:cNvPr id="24" name="Freeform 33"/>
            <p:cNvSpPr/>
            <p:nvPr userDrawn="1"/>
          </p:nvSpPr>
          <p:spPr bwMode="auto">
            <a:xfrm>
              <a:off x="766763" y="631825"/>
              <a:ext cx="768350" cy="1384300"/>
            </a:xfrm>
            <a:custGeom>
              <a:avLst/>
              <a:gdLst>
                <a:gd name="T0" fmla="*/ 237 w 242"/>
                <a:gd name="T1" fmla="*/ 49 h 436"/>
                <a:gd name="T2" fmla="*/ 233 w 242"/>
                <a:gd name="T3" fmla="*/ 65 h 436"/>
                <a:gd name="T4" fmla="*/ 145 w 242"/>
                <a:gd name="T5" fmla="*/ 395 h 436"/>
                <a:gd name="T6" fmla="*/ 145 w 242"/>
                <a:gd name="T7" fmla="*/ 395 h 436"/>
                <a:gd name="T8" fmla="*/ 162 w 242"/>
                <a:gd name="T9" fmla="*/ 436 h 436"/>
                <a:gd name="T10" fmla="*/ 138 w 242"/>
                <a:gd name="T11" fmla="*/ 422 h 436"/>
                <a:gd name="T12" fmla="*/ 36 w 242"/>
                <a:gd name="T13" fmla="*/ 364 h 436"/>
                <a:gd name="T14" fmla="*/ 23 w 242"/>
                <a:gd name="T15" fmla="*/ 354 h 436"/>
                <a:gd name="T16" fmla="*/ 6 w 242"/>
                <a:gd name="T17" fmla="*/ 292 h 436"/>
                <a:gd name="T18" fmla="*/ 46 w 242"/>
                <a:gd name="T19" fmla="*/ 143 h 436"/>
                <a:gd name="T20" fmla="*/ 175 w 242"/>
                <a:gd name="T21" fmla="*/ 13 h 436"/>
                <a:gd name="T22" fmla="*/ 220 w 242"/>
                <a:gd name="T23" fmla="*/ 7 h 436"/>
                <a:gd name="T24" fmla="*/ 221 w 242"/>
                <a:gd name="T25" fmla="*/ 8 h 436"/>
                <a:gd name="T26" fmla="*/ 237 w 242"/>
                <a:gd name="T27" fmla="*/ 49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2" h="436">
                  <a:moveTo>
                    <a:pt x="237" y="49"/>
                  </a:moveTo>
                  <a:cubicBezTo>
                    <a:pt x="233" y="65"/>
                    <a:pt x="233" y="65"/>
                    <a:pt x="233" y="65"/>
                  </a:cubicBezTo>
                  <a:cubicBezTo>
                    <a:pt x="145" y="395"/>
                    <a:pt x="145" y="395"/>
                    <a:pt x="145" y="395"/>
                  </a:cubicBezTo>
                  <a:cubicBezTo>
                    <a:pt x="145" y="395"/>
                    <a:pt x="145" y="395"/>
                    <a:pt x="145" y="395"/>
                  </a:cubicBezTo>
                  <a:cubicBezTo>
                    <a:pt x="140" y="413"/>
                    <a:pt x="149" y="428"/>
                    <a:pt x="162" y="436"/>
                  </a:cubicBezTo>
                  <a:cubicBezTo>
                    <a:pt x="138" y="422"/>
                    <a:pt x="138" y="422"/>
                    <a:pt x="138" y="422"/>
                  </a:cubicBezTo>
                  <a:cubicBezTo>
                    <a:pt x="36" y="364"/>
                    <a:pt x="36" y="364"/>
                    <a:pt x="36" y="364"/>
                  </a:cubicBezTo>
                  <a:cubicBezTo>
                    <a:pt x="31" y="361"/>
                    <a:pt x="27" y="358"/>
                    <a:pt x="23" y="354"/>
                  </a:cubicBezTo>
                  <a:cubicBezTo>
                    <a:pt x="7" y="338"/>
                    <a:pt x="0" y="314"/>
                    <a:pt x="6" y="292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175" y="13"/>
                    <a:pt x="175" y="13"/>
                    <a:pt x="175" y="13"/>
                  </a:cubicBezTo>
                  <a:cubicBezTo>
                    <a:pt x="189" y="0"/>
                    <a:pt x="206" y="0"/>
                    <a:pt x="220" y="7"/>
                  </a:cubicBezTo>
                  <a:cubicBezTo>
                    <a:pt x="221" y="8"/>
                    <a:pt x="221" y="8"/>
                    <a:pt x="221" y="8"/>
                  </a:cubicBezTo>
                  <a:cubicBezTo>
                    <a:pt x="234" y="16"/>
                    <a:pt x="242" y="32"/>
                    <a:pt x="23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en-US"/>
            </a:p>
          </p:txBody>
        </p:sp>
        <p:sp>
          <p:nvSpPr>
            <p:cNvPr id="25" name="Freeform 34"/>
            <p:cNvSpPr/>
            <p:nvPr userDrawn="1"/>
          </p:nvSpPr>
          <p:spPr bwMode="auto">
            <a:xfrm>
              <a:off x="1588" y="377825"/>
              <a:ext cx="1463675" cy="1619250"/>
            </a:xfrm>
            <a:custGeom>
              <a:avLst/>
              <a:gdLst>
                <a:gd name="T0" fmla="*/ 461 w 461"/>
                <a:gd name="T1" fmla="*/ 87 h 510"/>
                <a:gd name="T2" fmla="*/ 456 w 461"/>
                <a:gd name="T3" fmla="*/ 85 h 510"/>
                <a:gd name="T4" fmla="*/ 452 w 461"/>
                <a:gd name="T5" fmla="*/ 84 h 510"/>
                <a:gd name="T6" fmla="*/ 452 w 461"/>
                <a:gd name="T7" fmla="*/ 84 h 510"/>
                <a:gd name="T8" fmla="*/ 451 w 461"/>
                <a:gd name="T9" fmla="*/ 83 h 510"/>
                <a:gd name="T10" fmla="*/ 450 w 461"/>
                <a:gd name="T11" fmla="*/ 83 h 510"/>
                <a:gd name="T12" fmla="*/ 449 w 461"/>
                <a:gd name="T13" fmla="*/ 83 h 510"/>
                <a:gd name="T14" fmla="*/ 447 w 461"/>
                <a:gd name="T15" fmla="*/ 83 h 510"/>
                <a:gd name="T16" fmla="*/ 445 w 461"/>
                <a:gd name="T17" fmla="*/ 83 h 510"/>
                <a:gd name="T18" fmla="*/ 427 w 461"/>
                <a:gd name="T19" fmla="*/ 86 h 510"/>
                <a:gd name="T20" fmla="*/ 426 w 461"/>
                <a:gd name="T21" fmla="*/ 87 h 510"/>
                <a:gd name="T22" fmla="*/ 426 w 461"/>
                <a:gd name="T23" fmla="*/ 87 h 510"/>
                <a:gd name="T24" fmla="*/ 424 w 461"/>
                <a:gd name="T25" fmla="*/ 87 h 510"/>
                <a:gd name="T26" fmla="*/ 422 w 461"/>
                <a:gd name="T27" fmla="*/ 89 h 510"/>
                <a:gd name="T28" fmla="*/ 418 w 461"/>
                <a:gd name="T29" fmla="*/ 92 h 510"/>
                <a:gd name="T30" fmla="*/ 418 w 461"/>
                <a:gd name="T31" fmla="*/ 92 h 510"/>
                <a:gd name="T32" fmla="*/ 416 w 461"/>
                <a:gd name="T33" fmla="*/ 93 h 510"/>
                <a:gd name="T34" fmla="*/ 318 w 461"/>
                <a:gd name="T35" fmla="*/ 192 h 510"/>
                <a:gd name="T36" fmla="*/ 287 w 461"/>
                <a:gd name="T37" fmla="*/ 223 h 510"/>
                <a:gd name="T38" fmla="*/ 287 w 461"/>
                <a:gd name="T39" fmla="*/ 223 h 510"/>
                <a:gd name="T40" fmla="*/ 0 w 461"/>
                <a:gd name="T41" fmla="*/ 510 h 510"/>
                <a:gd name="T42" fmla="*/ 0 w 461"/>
                <a:gd name="T43" fmla="*/ 283 h 510"/>
                <a:gd name="T44" fmla="*/ 258 w 461"/>
                <a:gd name="T45" fmla="*/ 25 h 510"/>
                <a:gd name="T46" fmla="*/ 335 w 461"/>
                <a:gd name="T47" fmla="*/ 15 h 510"/>
                <a:gd name="T48" fmla="*/ 436 w 461"/>
                <a:gd name="T49" fmla="*/ 73 h 510"/>
                <a:gd name="T50" fmla="*/ 459 w 461"/>
                <a:gd name="T51" fmla="*/ 87 h 510"/>
                <a:gd name="T52" fmla="*/ 460 w 461"/>
                <a:gd name="T53" fmla="*/ 87 h 510"/>
                <a:gd name="T54" fmla="*/ 461 w 461"/>
                <a:gd name="T55" fmla="*/ 87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61" h="510">
                  <a:moveTo>
                    <a:pt x="461" y="87"/>
                  </a:moveTo>
                  <a:cubicBezTo>
                    <a:pt x="459" y="87"/>
                    <a:pt x="458" y="86"/>
                    <a:pt x="456" y="85"/>
                  </a:cubicBezTo>
                  <a:cubicBezTo>
                    <a:pt x="455" y="85"/>
                    <a:pt x="453" y="84"/>
                    <a:pt x="452" y="84"/>
                  </a:cubicBezTo>
                  <a:cubicBezTo>
                    <a:pt x="452" y="84"/>
                    <a:pt x="452" y="84"/>
                    <a:pt x="452" y="84"/>
                  </a:cubicBezTo>
                  <a:cubicBezTo>
                    <a:pt x="451" y="84"/>
                    <a:pt x="451" y="83"/>
                    <a:pt x="451" y="83"/>
                  </a:cubicBezTo>
                  <a:cubicBezTo>
                    <a:pt x="450" y="83"/>
                    <a:pt x="450" y="83"/>
                    <a:pt x="450" y="83"/>
                  </a:cubicBezTo>
                  <a:cubicBezTo>
                    <a:pt x="450" y="83"/>
                    <a:pt x="450" y="83"/>
                    <a:pt x="449" y="83"/>
                  </a:cubicBezTo>
                  <a:cubicBezTo>
                    <a:pt x="449" y="83"/>
                    <a:pt x="448" y="83"/>
                    <a:pt x="447" y="83"/>
                  </a:cubicBezTo>
                  <a:cubicBezTo>
                    <a:pt x="446" y="83"/>
                    <a:pt x="446" y="83"/>
                    <a:pt x="445" y="83"/>
                  </a:cubicBezTo>
                  <a:cubicBezTo>
                    <a:pt x="439" y="82"/>
                    <a:pt x="433" y="83"/>
                    <a:pt x="427" y="86"/>
                  </a:cubicBezTo>
                  <a:cubicBezTo>
                    <a:pt x="426" y="86"/>
                    <a:pt x="426" y="86"/>
                    <a:pt x="426" y="87"/>
                  </a:cubicBezTo>
                  <a:cubicBezTo>
                    <a:pt x="426" y="87"/>
                    <a:pt x="426" y="87"/>
                    <a:pt x="426" y="87"/>
                  </a:cubicBezTo>
                  <a:cubicBezTo>
                    <a:pt x="425" y="87"/>
                    <a:pt x="424" y="87"/>
                    <a:pt x="424" y="87"/>
                  </a:cubicBezTo>
                  <a:cubicBezTo>
                    <a:pt x="423" y="88"/>
                    <a:pt x="422" y="88"/>
                    <a:pt x="422" y="89"/>
                  </a:cubicBezTo>
                  <a:cubicBezTo>
                    <a:pt x="420" y="90"/>
                    <a:pt x="419" y="91"/>
                    <a:pt x="418" y="92"/>
                  </a:cubicBezTo>
                  <a:cubicBezTo>
                    <a:pt x="418" y="92"/>
                    <a:pt x="418" y="92"/>
                    <a:pt x="418" y="92"/>
                  </a:cubicBezTo>
                  <a:cubicBezTo>
                    <a:pt x="417" y="93"/>
                    <a:pt x="417" y="93"/>
                    <a:pt x="416" y="93"/>
                  </a:cubicBezTo>
                  <a:cubicBezTo>
                    <a:pt x="318" y="192"/>
                    <a:pt x="318" y="192"/>
                    <a:pt x="318" y="192"/>
                  </a:cubicBezTo>
                  <a:cubicBezTo>
                    <a:pt x="287" y="223"/>
                    <a:pt x="287" y="223"/>
                    <a:pt x="287" y="223"/>
                  </a:cubicBezTo>
                  <a:cubicBezTo>
                    <a:pt x="287" y="223"/>
                    <a:pt x="287" y="223"/>
                    <a:pt x="287" y="223"/>
                  </a:cubicBezTo>
                  <a:cubicBezTo>
                    <a:pt x="0" y="510"/>
                    <a:pt x="0" y="510"/>
                    <a:pt x="0" y="510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258" y="25"/>
                    <a:pt x="258" y="25"/>
                    <a:pt x="258" y="25"/>
                  </a:cubicBezTo>
                  <a:cubicBezTo>
                    <a:pt x="278" y="4"/>
                    <a:pt x="310" y="0"/>
                    <a:pt x="335" y="15"/>
                  </a:cubicBezTo>
                  <a:cubicBezTo>
                    <a:pt x="436" y="73"/>
                    <a:pt x="436" y="73"/>
                    <a:pt x="436" y="73"/>
                  </a:cubicBezTo>
                  <a:cubicBezTo>
                    <a:pt x="459" y="87"/>
                    <a:pt x="459" y="87"/>
                    <a:pt x="459" y="87"/>
                  </a:cubicBezTo>
                  <a:cubicBezTo>
                    <a:pt x="460" y="87"/>
                    <a:pt x="460" y="87"/>
                    <a:pt x="460" y="87"/>
                  </a:cubicBezTo>
                  <a:lnTo>
                    <a:pt x="461" y="8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en-US"/>
            </a:p>
          </p:txBody>
        </p:sp>
        <p:sp>
          <p:nvSpPr>
            <p:cNvPr id="26" name="Freeform 35"/>
            <p:cNvSpPr/>
            <p:nvPr userDrawn="1"/>
          </p:nvSpPr>
          <p:spPr bwMode="auto">
            <a:xfrm>
              <a:off x="1011238" y="631825"/>
              <a:ext cx="523875" cy="717550"/>
            </a:xfrm>
            <a:custGeom>
              <a:avLst/>
              <a:gdLst>
                <a:gd name="T0" fmla="*/ 113 w 165"/>
                <a:gd name="T1" fmla="*/ 226 h 226"/>
                <a:gd name="T2" fmla="*/ 0 w 165"/>
                <a:gd name="T3" fmla="*/ 112 h 226"/>
                <a:gd name="T4" fmla="*/ 98 w 165"/>
                <a:gd name="T5" fmla="*/ 13 h 226"/>
                <a:gd name="T6" fmla="*/ 142 w 165"/>
                <a:gd name="T7" fmla="*/ 7 h 226"/>
                <a:gd name="T8" fmla="*/ 144 w 165"/>
                <a:gd name="T9" fmla="*/ 8 h 226"/>
                <a:gd name="T10" fmla="*/ 160 w 165"/>
                <a:gd name="T11" fmla="*/ 49 h 226"/>
                <a:gd name="T12" fmla="*/ 113 w 165"/>
                <a:gd name="T13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226">
                  <a:moveTo>
                    <a:pt x="113" y="226"/>
                  </a:moveTo>
                  <a:cubicBezTo>
                    <a:pt x="0" y="112"/>
                    <a:pt x="0" y="112"/>
                    <a:pt x="0" y="112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111" y="0"/>
                    <a:pt x="129" y="0"/>
                    <a:pt x="142" y="7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57" y="16"/>
                    <a:pt x="165" y="31"/>
                    <a:pt x="160" y="49"/>
                  </a:cubicBezTo>
                  <a:lnTo>
                    <a:pt x="113" y="22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50000">
                  <a:schemeClr val="tx1">
                    <a:alpha val="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en-US"/>
            </a:p>
          </p:txBody>
        </p:sp>
        <p:sp>
          <p:nvSpPr>
            <p:cNvPr id="27" name="Freeform 36"/>
            <p:cNvSpPr/>
            <p:nvPr userDrawn="1"/>
          </p:nvSpPr>
          <p:spPr bwMode="auto">
            <a:xfrm>
              <a:off x="766763" y="631825"/>
              <a:ext cx="701675" cy="1117600"/>
            </a:xfrm>
            <a:custGeom>
              <a:avLst/>
              <a:gdLst>
                <a:gd name="T0" fmla="*/ 221 w 221"/>
                <a:gd name="T1" fmla="*/ 8 h 352"/>
                <a:gd name="T2" fmla="*/ 22 w 221"/>
                <a:gd name="T3" fmla="*/ 352 h 352"/>
                <a:gd name="T4" fmla="*/ 6 w 221"/>
                <a:gd name="T5" fmla="*/ 292 h 352"/>
                <a:gd name="T6" fmla="*/ 46 w 221"/>
                <a:gd name="T7" fmla="*/ 143 h 352"/>
                <a:gd name="T8" fmla="*/ 175 w 221"/>
                <a:gd name="T9" fmla="*/ 13 h 352"/>
                <a:gd name="T10" fmla="*/ 220 w 221"/>
                <a:gd name="T11" fmla="*/ 7 h 352"/>
                <a:gd name="T12" fmla="*/ 221 w 221"/>
                <a:gd name="T13" fmla="*/ 8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1" h="352">
                  <a:moveTo>
                    <a:pt x="221" y="8"/>
                  </a:moveTo>
                  <a:cubicBezTo>
                    <a:pt x="22" y="352"/>
                    <a:pt x="22" y="352"/>
                    <a:pt x="22" y="352"/>
                  </a:cubicBezTo>
                  <a:cubicBezTo>
                    <a:pt x="7" y="336"/>
                    <a:pt x="0" y="314"/>
                    <a:pt x="6" y="292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175" y="13"/>
                    <a:pt x="175" y="13"/>
                    <a:pt x="175" y="13"/>
                  </a:cubicBezTo>
                  <a:cubicBezTo>
                    <a:pt x="189" y="0"/>
                    <a:pt x="206" y="0"/>
                    <a:pt x="220" y="7"/>
                  </a:cubicBezTo>
                  <a:lnTo>
                    <a:pt x="221" y="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en-US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8770938" y="4816475"/>
            <a:ext cx="3421062" cy="2041525"/>
            <a:chOff x="5721351" y="4816475"/>
            <a:chExt cx="3421062" cy="2041525"/>
          </a:xfrm>
        </p:grpSpPr>
        <p:sp>
          <p:nvSpPr>
            <p:cNvPr id="29" name="Freeform 37"/>
            <p:cNvSpPr/>
            <p:nvPr userDrawn="1"/>
          </p:nvSpPr>
          <p:spPr bwMode="auto">
            <a:xfrm>
              <a:off x="5721351" y="4816475"/>
              <a:ext cx="2211388" cy="2041525"/>
            </a:xfrm>
            <a:custGeom>
              <a:avLst/>
              <a:gdLst>
                <a:gd name="T0" fmla="*/ 692 w 697"/>
                <a:gd name="T1" fmla="*/ 49 h 643"/>
                <a:gd name="T2" fmla="*/ 645 w 697"/>
                <a:gd name="T3" fmla="*/ 226 h 643"/>
                <a:gd name="T4" fmla="*/ 419 w 697"/>
                <a:gd name="T5" fmla="*/ 451 h 643"/>
                <a:gd name="T6" fmla="*/ 419 w 697"/>
                <a:gd name="T7" fmla="*/ 452 h 643"/>
                <a:gd name="T8" fmla="*/ 227 w 697"/>
                <a:gd name="T9" fmla="*/ 643 h 643"/>
                <a:gd name="T10" fmla="*/ 0 w 697"/>
                <a:gd name="T11" fmla="*/ 643 h 643"/>
                <a:gd name="T12" fmla="*/ 531 w 697"/>
                <a:gd name="T13" fmla="*/ 112 h 643"/>
                <a:gd name="T14" fmla="*/ 630 w 697"/>
                <a:gd name="T15" fmla="*/ 13 h 643"/>
                <a:gd name="T16" fmla="*/ 674 w 697"/>
                <a:gd name="T17" fmla="*/ 7 h 643"/>
                <a:gd name="T18" fmla="*/ 675 w 697"/>
                <a:gd name="T19" fmla="*/ 8 h 643"/>
                <a:gd name="T20" fmla="*/ 692 w 697"/>
                <a:gd name="T21" fmla="*/ 49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7" h="643">
                  <a:moveTo>
                    <a:pt x="692" y="49"/>
                  </a:moveTo>
                  <a:cubicBezTo>
                    <a:pt x="645" y="226"/>
                    <a:pt x="645" y="226"/>
                    <a:pt x="645" y="226"/>
                  </a:cubicBezTo>
                  <a:cubicBezTo>
                    <a:pt x="419" y="451"/>
                    <a:pt x="419" y="451"/>
                    <a:pt x="419" y="451"/>
                  </a:cubicBezTo>
                  <a:cubicBezTo>
                    <a:pt x="419" y="452"/>
                    <a:pt x="419" y="452"/>
                    <a:pt x="419" y="452"/>
                  </a:cubicBezTo>
                  <a:cubicBezTo>
                    <a:pt x="227" y="643"/>
                    <a:pt x="227" y="643"/>
                    <a:pt x="227" y="643"/>
                  </a:cubicBezTo>
                  <a:cubicBezTo>
                    <a:pt x="0" y="643"/>
                    <a:pt x="0" y="643"/>
                    <a:pt x="0" y="643"/>
                  </a:cubicBezTo>
                  <a:cubicBezTo>
                    <a:pt x="531" y="112"/>
                    <a:pt x="531" y="112"/>
                    <a:pt x="531" y="112"/>
                  </a:cubicBezTo>
                  <a:cubicBezTo>
                    <a:pt x="630" y="13"/>
                    <a:pt x="630" y="13"/>
                    <a:pt x="630" y="13"/>
                  </a:cubicBezTo>
                  <a:cubicBezTo>
                    <a:pt x="643" y="0"/>
                    <a:pt x="660" y="0"/>
                    <a:pt x="674" y="7"/>
                  </a:cubicBezTo>
                  <a:cubicBezTo>
                    <a:pt x="675" y="8"/>
                    <a:pt x="675" y="8"/>
                    <a:pt x="675" y="8"/>
                  </a:cubicBezTo>
                  <a:cubicBezTo>
                    <a:pt x="688" y="16"/>
                    <a:pt x="697" y="31"/>
                    <a:pt x="692" y="49"/>
                  </a:cubicBezTo>
                  <a:close/>
                </a:path>
              </a:pathLst>
            </a:custGeom>
            <a:solidFill>
              <a:srgbClr val="425C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en-US"/>
            </a:p>
          </p:txBody>
        </p:sp>
        <p:sp>
          <p:nvSpPr>
            <p:cNvPr id="30" name="Freeform 38"/>
            <p:cNvSpPr/>
            <p:nvPr userDrawn="1"/>
          </p:nvSpPr>
          <p:spPr bwMode="auto">
            <a:xfrm>
              <a:off x="7405688" y="4816475"/>
              <a:ext cx="527050" cy="717550"/>
            </a:xfrm>
            <a:custGeom>
              <a:avLst/>
              <a:gdLst>
                <a:gd name="T0" fmla="*/ 114 w 166"/>
                <a:gd name="T1" fmla="*/ 226 h 226"/>
                <a:gd name="T2" fmla="*/ 0 w 166"/>
                <a:gd name="T3" fmla="*/ 112 h 226"/>
                <a:gd name="T4" fmla="*/ 99 w 166"/>
                <a:gd name="T5" fmla="*/ 13 h 226"/>
                <a:gd name="T6" fmla="*/ 143 w 166"/>
                <a:gd name="T7" fmla="*/ 7 h 226"/>
                <a:gd name="T8" fmla="*/ 144 w 166"/>
                <a:gd name="T9" fmla="*/ 8 h 226"/>
                <a:gd name="T10" fmla="*/ 161 w 166"/>
                <a:gd name="T11" fmla="*/ 49 h 226"/>
                <a:gd name="T12" fmla="*/ 114 w 166"/>
                <a:gd name="T13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6" h="226">
                  <a:moveTo>
                    <a:pt x="114" y="226"/>
                  </a:moveTo>
                  <a:cubicBezTo>
                    <a:pt x="0" y="112"/>
                    <a:pt x="0" y="112"/>
                    <a:pt x="0" y="112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12" y="0"/>
                    <a:pt x="129" y="0"/>
                    <a:pt x="143" y="7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57" y="16"/>
                    <a:pt x="166" y="31"/>
                    <a:pt x="161" y="49"/>
                  </a:cubicBezTo>
                  <a:lnTo>
                    <a:pt x="114" y="22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50000">
                  <a:schemeClr val="tx1">
                    <a:alpha val="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en-US"/>
            </a:p>
          </p:txBody>
        </p:sp>
        <p:sp>
          <p:nvSpPr>
            <p:cNvPr id="31" name="Freeform 39"/>
            <p:cNvSpPr/>
            <p:nvPr userDrawn="1"/>
          </p:nvSpPr>
          <p:spPr bwMode="auto">
            <a:xfrm>
              <a:off x="7050088" y="4841875"/>
              <a:ext cx="882650" cy="1409700"/>
            </a:xfrm>
            <a:custGeom>
              <a:avLst/>
              <a:gdLst>
                <a:gd name="T0" fmla="*/ 0 w 278"/>
                <a:gd name="T1" fmla="*/ 444 h 444"/>
                <a:gd name="T2" fmla="*/ 256 w 278"/>
                <a:gd name="T3" fmla="*/ 0 h 444"/>
                <a:gd name="T4" fmla="*/ 273 w 278"/>
                <a:gd name="T5" fmla="*/ 41 h 444"/>
                <a:gd name="T6" fmla="*/ 226 w 278"/>
                <a:gd name="T7" fmla="*/ 218 h 444"/>
                <a:gd name="T8" fmla="*/ 0 w 278"/>
                <a:gd name="T9" fmla="*/ 444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444">
                  <a:moveTo>
                    <a:pt x="0" y="444"/>
                  </a:moveTo>
                  <a:cubicBezTo>
                    <a:pt x="256" y="0"/>
                    <a:pt x="256" y="0"/>
                    <a:pt x="256" y="0"/>
                  </a:cubicBezTo>
                  <a:cubicBezTo>
                    <a:pt x="269" y="8"/>
                    <a:pt x="278" y="23"/>
                    <a:pt x="273" y="41"/>
                  </a:cubicBezTo>
                  <a:cubicBezTo>
                    <a:pt x="226" y="218"/>
                    <a:pt x="226" y="218"/>
                    <a:pt x="226" y="218"/>
                  </a:cubicBezTo>
                  <a:lnTo>
                    <a:pt x="0" y="44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en-US"/>
            </a:p>
          </p:txBody>
        </p:sp>
        <p:sp>
          <p:nvSpPr>
            <p:cNvPr id="32" name="Freeform 40"/>
            <p:cNvSpPr/>
            <p:nvPr userDrawn="1"/>
          </p:nvSpPr>
          <p:spPr bwMode="auto">
            <a:xfrm>
              <a:off x="7608888" y="4841875"/>
              <a:ext cx="768350" cy="1384300"/>
            </a:xfrm>
            <a:custGeom>
              <a:avLst/>
              <a:gdLst>
                <a:gd name="T0" fmla="*/ 5 w 242"/>
                <a:gd name="T1" fmla="*/ 387 h 436"/>
                <a:gd name="T2" fmla="*/ 9 w 242"/>
                <a:gd name="T3" fmla="*/ 371 h 436"/>
                <a:gd name="T4" fmla="*/ 97 w 242"/>
                <a:gd name="T5" fmla="*/ 41 h 436"/>
                <a:gd name="T6" fmla="*/ 97 w 242"/>
                <a:gd name="T7" fmla="*/ 41 h 436"/>
                <a:gd name="T8" fmla="*/ 80 w 242"/>
                <a:gd name="T9" fmla="*/ 0 h 436"/>
                <a:gd name="T10" fmla="*/ 104 w 242"/>
                <a:gd name="T11" fmla="*/ 14 h 436"/>
                <a:gd name="T12" fmla="*/ 206 w 242"/>
                <a:gd name="T13" fmla="*/ 72 h 436"/>
                <a:gd name="T14" fmla="*/ 219 w 242"/>
                <a:gd name="T15" fmla="*/ 82 h 436"/>
                <a:gd name="T16" fmla="*/ 236 w 242"/>
                <a:gd name="T17" fmla="*/ 144 h 436"/>
                <a:gd name="T18" fmla="*/ 196 w 242"/>
                <a:gd name="T19" fmla="*/ 293 h 436"/>
                <a:gd name="T20" fmla="*/ 67 w 242"/>
                <a:gd name="T21" fmla="*/ 423 h 436"/>
                <a:gd name="T22" fmla="*/ 22 w 242"/>
                <a:gd name="T23" fmla="*/ 429 h 436"/>
                <a:gd name="T24" fmla="*/ 21 w 242"/>
                <a:gd name="T25" fmla="*/ 428 h 436"/>
                <a:gd name="T26" fmla="*/ 5 w 242"/>
                <a:gd name="T27" fmla="*/ 387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2" h="436">
                  <a:moveTo>
                    <a:pt x="5" y="387"/>
                  </a:moveTo>
                  <a:cubicBezTo>
                    <a:pt x="9" y="371"/>
                    <a:pt x="9" y="371"/>
                    <a:pt x="9" y="371"/>
                  </a:cubicBezTo>
                  <a:cubicBezTo>
                    <a:pt x="97" y="41"/>
                    <a:pt x="97" y="41"/>
                    <a:pt x="97" y="41"/>
                  </a:cubicBezTo>
                  <a:cubicBezTo>
                    <a:pt x="97" y="41"/>
                    <a:pt x="97" y="41"/>
                    <a:pt x="97" y="41"/>
                  </a:cubicBezTo>
                  <a:cubicBezTo>
                    <a:pt x="102" y="23"/>
                    <a:pt x="93" y="8"/>
                    <a:pt x="80" y="0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206" y="72"/>
                    <a:pt x="206" y="72"/>
                    <a:pt x="206" y="72"/>
                  </a:cubicBezTo>
                  <a:cubicBezTo>
                    <a:pt x="211" y="75"/>
                    <a:pt x="215" y="78"/>
                    <a:pt x="219" y="82"/>
                  </a:cubicBezTo>
                  <a:cubicBezTo>
                    <a:pt x="235" y="98"/>
                    <a:pt x="242" y="122"/>
                    <a:pt x="236" y="144"/>
                  </a:cubicBezTo>
                  <a:cubicBezTo>
                    <a:pt x="196" y="293"/>
                    <a:pt x="196" y="293"/>
                    <a:pt x="196" y="293"/>
                  </a:cubicBezTo>
                  <a:cubicBezTo>
                    <a:pt x="67" y="423"/>
                    <a:pt x="67" y="423"/>
                    <a:pt x="67" y="423"/>
                  </a:cubicBezTo>
                  <a:cubicBezTo>
                    <a:pt x="53" y="436"/>
                    <a:pt x="36" y="436"/>
                    <a:pt x="22" y="429"/>
                  </a:cubicBezTo>
                  <a:cubicBezTo>
                    <a:pt x="21" y="428"/>
                    <a:pt x="21" y="428"/>
                    <a:pt x="21" y="428"/>
                  </a:cubicBezTo>
                  <a:cubicBezTo>
                    <a:pt x="8" y="420"/>
                    <a:pt x="0" y="404"/>
                    <a:pt x="5" y="3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en-US"/>
            </a:p>
          </p:txBody>
        </p:sp>
        <p:sp>
          <p:nvSpPr>
            <p:cNvPr id="33" name="Freeform 41"/>
            <p:cNvSpPr/>
            <p:nvPr userDrawn="1"/>
          </p:nvSpPr>
          <p:spPr bwMode="auto">
            <a:xfrm>
              <a:off x="7678738" y="4860925"/>
              <a:ext cx="1463675" cy="1619250"/>
            </a:xfrm>
            <a:custGeom>
              <a:avLst/>
              <a:gdLst>
                <a:gd name="T0" fmla="*/ 461 w 461"/>
                <a:gd name="T1" fmla="*/ 0 h 510"/>
                <a:gd name="T2" fmla="*/ 461 w 461"/>
                <a:gd name="T3" fmla="*/ 227 h 510"/>
                <a:gd name="T4" fmla="*/ 203 w 461"/>
                <a:gd name="T5" fmla="*/ 485 h 510"/>
                <a:gd name="T6" fmla="*/ 126 w 461"/>
                <a:gd name="T7" fmla="*/ 495 h 510"/>
                <a:gd name="T8" fmla="*/ 25 w 461"/>
                <a:gd name="T9" fmla="*/ 437 h 510"/>
                <a:gd name="T10" fmla="*/ 2 w 461"/>
                <a:gd name="T11" fmla="*/ 423 h 510"/>
                <a:gd name="T12" fmla="*/ 1 w 461"/>
                <a:gd name="T13" fmla="*/ 423 h 510"/>
                <a:gd name="T14" fmla="*/ 0 w 461"/>
                <a:gd name="T15" fmla="*/ 423 h 510"/>
                <a:gd name="T16" fmla="*/ 5 w 461"/>
                <a:gd name="T17" fmla="*/ 425 h 510"/>
                <a:gd name="T18" fmla="*/ 9 w 461"/>
                <a:gd name="T19" fmla="*/ 426 h 510"/>
                <a:gd name="T20" fmla="*/ 9 w 461"/>
                <a:gd name="T21" fmla="*/ 426 h 510"/>
                <a:gd name="T22" fmla="*/ 10 w 461"/>
                <a:gd name="T23" fmla="*/ 427 h 510"/>
                <a:gd name="T24" fmla="*/ 11 w 461"/>
                <a:gd name="T25" fmla="*/ 427 h 510"/>
                <a:gd name="T26" fmla="*/ 12 w 461"/>
                <a:gd name="T27" fmla="*/ 427 h 510"/>
                <a:gd name="T28" fmla="*/ 14 w 461"/>
                <a:gd name="T29" fmla="*/ 427 h 510"/>
                <a:gd name="T30" fmla="*/ 16 w 461"/>
                <a:gd name="T31" fmla="*/ 427 h 510"/>
                <a:gd name="T32" fmla="*/ 35 w 461"/>
                <a:gd name="T33" fmla="*/ 423 h 510"/>
                <a:gd name="T34" fmla="*/ 35 w 461"/>
                <a:gd name="T35" fmla="*/ 423 h 510"/>
                <a:gd name="T36" fmla="*/ 37 w 461"/>
                <a:gd name="T37" fmla="*/ 423 h 510"/>
                <a:gd name="T38" fmla="*/ 39 w 461"/>
                <a:gd name="T39" fmla="*/ 421 h 510"/>
                <a:gd name="T40" fmla="*/ 43 w 461"/>
                <a:gd name="T41" fmla="*/ 418 h 510"/>
                <a:gd name="T42" fmla="*/ 43 w 461"/>
                <a:gd name="T43" fmla="*/ 418 h 510"/>
                <a:gd name="T44" fmla="*/ 45 w 461"/>
                <a:gd name="T45" fmla="*/ 417 h 510"/>
                <a:gd name="T46" fmla="*/ 143 w 461"/>
                <a:gd name="T47" fmla="*/ 318 h 510"/>
                <a:gd name="T48" fmla="*/ 174 w 461"/>
                <a:gd name="T49" fmla="*/ 287 h 510"/>
                <a:gd name="T50" fmla="*/ 174 w 461"/>
                <a:gd name="T51" fmla="*/ 287 h 510"/>
                <a:gd name="T52" fmla="*/ 461 w 461"/>
                <a:gd name="T53" fmla="*/ 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61" h="510">
                  <a:moveTo>
                    <a:pt x="461" y="0"/>
                  </a:moveTo>
                  <a:cubicBezTo>
                    <a:pt x="461" y="227"/>
                    <a:pt x="461" y="227"/>
                    <a:pt x="461" y="227"/>
                  </a:cubicBezTo>
                  <a:cubicBezTo>
                    <a:pt x="203" y="485"/>
                    <a:pt x="203" y="485"/>
                    <a:pt x="203" y="485"/>
                  </a:cubicBezTo>
                  <a:cubicBezTo>
                    <a:pt x="183" y="506"/>
                    <a:pt x="151" y="510"/>
                    <a:pt x="126" y="495"/>
                  </a:cubicBezTo>
                  <a:cubicBezTo>
                    <a:pt x="25" y="437"/>
                    <a:pt x="25" y="437"/>
                    <a:pt x="25" y="437"/>
                  </a:cubicBezTo>
                  <a:cubicBezTo>
                    <a:pt x="2" y="423"/>
                    <a:pt x="2" y="423"/>
                    <a:pt x="2" y="423"/>
                  </a:cubicBezTo>
                  <a:cubicBezTo>
                    <a:pt x="1" y="423"/>
                    <a:pt x="1" y="423"/>
                    <a:pt x="1" y="4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2" y="423"/>
                    <a:pt x="3" y="424"/>
                    <a:pt x="5" y="425"/>
                  </a:cubicBezTo>
                  <a:cubicBezTo>
                    <a:pt x="6" y="425"/>
                    <a:pt x="8" y="426"/>
                    <a:pt x="9" y="426"/>
                  </a:cubicBezTo>
                  <a:cubicBezTo>
                    <a:pt x="9" y="426"/>
                    <a:pt x="9" y="426"/>
                    <a:pt x="9" y="426"/>
                  </a:cubicBezTo>
                  <a:cubicBezTo>
                    <a:pt x="10" y="426"/>
                    <a:pt x="10" y="427"/>
                    <a:pt x="10" y="427"/>
                  </a:cubicBezTo>
                  <a:cubicBezTo>
                    <a:pt x="11" y="427"/>
                    <a:pt x="11" y="427"/>
                    <a:pt x="11" y="427"/>
                  </a:cubicBezTo>
                  <a:cubicBezTo>
                    <a:pt x="11" y="427"/>
                    <a:pt x="11" y="427"/>
                    <a:pt x="12" y="427"/>
                  </a:cubicBezTo>
                  <a:cubicBezTo>
                    <a:pt x="12" y="427"/>
                    <a:pt x="13" y="427"/>
                    <a:pt x="14" y="427"/>
                  </a:cubicBezTo>
                  <a:cubicBezTo>
                    <a:pt x="15" y="427"/>
                    <a:pt x="15" y="427"/>
                    <a:pt x="16" y="427"/>
                  </a:cubicBezTo>
                  <a:cubicBezTo>
                    <a:pt x="22" y="428"/>
                    <a:pt x="29" y="427"/>
                    <a:pt x="35" y="423"/>
                  </a:cubicBezTo>
                  <a:cubicBezTo>
                    <a:pt x="35" y="423"/>
                    <a:pt x="35" y="423"/>
                    <a:pt x="35" y="423"/>
                  </a:cubicBezTo>
                  <a:cubicBezTo>
                    <a:pt x="36" y="423"/>
                    <a:pt x="37" y="423"/>
                    <a:pt x="37" y="423"/>
                  </a:cubicBezTo>
                  <a:cubicBezTo>
                    <a:pt x="38" y="422"/>
                    <a:pt x="39" y="422"/>
                    <a:pt x="39" y="421"/>
                  </a:cubicBezTo>
                  <a:cubicBezTo>
                    <a:pt x="41" y="420"/>
                    <a:pt x="42" y="419"/>
                    <a:pt x="43" y="418"/>
                  </a:cubicBezTo>
                  <a:cubicBezTo>
                    <a:pt x="43" y="418"/>
                    <a:pt x="43" y="418"/>
                    <a:pt x="43" y="418"/>
                  </a:cubicBezTo>
                  <a:cubicBezTo>
                    <a:pt x="44" y="417"/>
                    <a:pt x="44" y="417"/>
                    <a:pt x="45" y="417"/>
                  </a:cubicBezTo>
                  <a:cubicBezTo>
                    <a:pt x="143" y="318"/>
                    <a:pt x="143" y="318"/>
                    <a:pt x="143" y="318"/>
                  </a:cubicBezTo>
                  <a:cubicBezTo>
                    <a:pt x="174" y="287"/>
                    <a:pt x="174" y="287"/>
                    <a:pt x="174" y="287"/>
                  </a:cubicBezTo>
                  <a:cubicBezTo>
                    <a:pt x="174" y="287"/>
                    <a:pt x="174" y="287"/>
                    <a:pt x="174" y="287"/>
                  </a:cubicBezTo>
                  <a:lnTo>
                    <a:pt x="4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en-US"/>
            </a:p>
          </p:txBody>
        </p:sp>
        <p:sp>
          <p:nvSpPr>
            <p:cNvPr id="34" name="Freeform 42"/>
            <p:cNvSpPr/>
            <p:nvPr userDrawn="1"/>
          </p:nvSpPr>
          <p:spPr bwMode="auto">
            <a:xfrm>
              <a:off x="7608888" y="5508625"/>
              <a:ext cx="523875" cy="717550"/>
            </a:xfrm>
            <a:custGeom>
              <a:avLst/>
              <a:gdLst>
                <a:gd name="T0" fmla="*/ 52 w 165"/>
                <a:gd name="T1" fmla="*/ 0 h 226"/>
                <a:gd name="T2" fmla="*/ 165 w 165"/>
                <a:gd name="T3" fmla="*/ 114 h 226"/>
                <a:gd name="T4" fmla="*/ 67 w 165"/>
                <a:gd name="T5" fmla="*/ 213 h 226"/>
                <a:gd name="T6" fmla="*/ 23 w 165"/>
                <a:gd name="T7" fmla="*/ 219 h 226"/>
                <a:gd name="T8" fmla="*/ 21 w 165"/>
                <a:gd name="T9" fmla="*/ 218 h 226"/>
                <a:gd name="T10" fmla="*/ 5 w 165"/>
                <a:gd name="T11" fmla="*/ 177 h 226"/>
                <a:gd name="T12" fmla="*/ 52 w 165"/>
                <a:gd name="T13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226">
                  <a:moveTo>
                    <a:pt x="52" y="0"/>
                  </a:moveTo>
                  <a:cubicBezTo>
                    <a:pt x="165" y="114"/>
                    <a:pt x="165" y="114"/>
                    <a:pt x="165" y="114"/>
                  </a:cubicBezTo>
                  <a:cubicBezTo>
                    <a:pt x="67" y="213"/>
                    <a:pt x="67" y="213"/>
                    <a:pt x="67" y="213"/>
                  </a:cubicBezTo>
                  <a:cubicBezTo>
                    <a:pt x="54" y="226"/>
                    <a:pt x="36" y="226"/>
                    <a:pt x="23" y="219"/>
                  </a:cubicBezTo>
                  <a:cubicBezTo>
                    <a:pt x="21" y="218"/>
                    <a:pt x="21" y="218"/>
                    <a:pt x="21" y="218"/>
                  </a:cubicBezTo>
                  <a:cubicBezTo>
                    <a:pt x="8" y="210"/>
                    <a:pt x="0" y="195"/>
                    <a:pt x="5" y="177"/>
                  </a:cubicBezTo>
                  <a:lnTo>
                    <a:pt x="52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50000">
                  <a:schemeClr val="tx1">
                    <a:alpha val="0"/>
                  </a:schemeClr>
                </a:gs>
              </a:gsLst>
              <a:lin ang="180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en-US" dirty="0"/>
            </a:p>
          </p:txBody>
        </p:sp>
        <p:sp>
          <p:nvSpPr>
            <p:cNvPr id="35" name="Freeform 43"/>
            <p:cNvSpPr/>
            <p:nvPr userDrawn="1"/>
          </p:nvSpPr>
          <p:spPr bwMode="auto">
            <a:xfrm>
              <a:off x="7675563" y="5108575"/>
              <a:ext cx="701675" cy="1117600"/>
            </a:xfrm>
            <a:custGeom>
              <a:avLst/>
              <a:gdLst>
                <a:gd name="T0" fmla="*/ 0 w 221"/>
                <a:gd name="T1" fmla="*/ 344 h 352"/>
                <a:gd name="T2" fmla="*/ 199 w 221"/>
                <a:gd name="T3" fmla="*/ 0 h 352"/>
                <a:gd name="T4" fmla="*/ 215 w 221"/>
                <a:gd name="T5" fmla="*/ 60 h 352"/>
                <a:gd name="T6" fmla="*/ 175 w 221"/>
                <a:gd name="T7" fmla="*/ 209 h 352"/>
                <a:gd name="T8" fmla="*/ 46 w 221"/>
                <a:gd name="T9" fmla="*/ 339 h 352"/>
                <a:gd name="T10" fmla="*/ 1 w 221"/>
                <a:gd name="T11" fmla="*/ 345 h 352"/>
                <a:gd name="T12" fmla="*/ 0 w 221"/>
                <a:gd name="T13" fmla="*/ 344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1" h="352">
                  <a:moveTo>
                    <a:pt x="0" y="344"/>
                  </a:moveTo>
                  <a:cubicBezTo>
                    <a:pt x="199" y="0"/>
                    <a:pt x="199" y="0"/>
                    <a:pt x="199" y="0"/>
                  </a:cubicBezTo>
                  <a:cubicBezTo>
                    <a:pt x="214" y="16"/>
                    <a:pt x="221" y="38"/>
                    <a:pt x="215" y="60"/>
                  </a:cubicBezTo>
                  <a:cubicBezTo>
                    <a:pt x="175" y="209"/>
                    <a:pt x="175" y="209"/>
                    <a:pt x="175" y="209"/>
                  </a:cubicBezTo>
                  <a:cubicBezTo>
                    <a:pt x="46" y="339"/>
                    <a:pt x="46" y="339"/>
                    <a:pt x="46" y="339"/>
                  </a:cubicBezTo>
                  <a:cubicBezTo>
                    <a:pt x="32" y="352"/>
                    <a:pt x="15" y="352"/>
                    <a:pt x="1" y="345"/>
                  </a:cubicBezTo>
                  <a:lnTo>
                    <a:pt x="0" y="34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4918" y="1778356"/>
            <a:ext cx="10562167" cy="1664224"/>
          </a:xfrm>
        </p:spPr>
        <p:txBody>
          <a:bodyPr anchor="b"/>
          <a:lstStyle>
            <a:lvl1pPr algn="ctr">
              <a:lnSpc>
                <a:spcPts val="4300"/>
              </a:lnSpc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Your</a:t>
            </a:r>
            <a:br>
              <a:rPr lang="en-US" dirty="0"/>
            </a:br>
            <a:r>
              <a:rPr lang="en-US" dirty="0"/>
              <a:t>Section Break Title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5871323" y="3661031"/>
            <a:ext cx="449355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814918" y="3917306"/>
            <a:ext cx="10562167" cy="996950"/>
          </a:xfrm>
        </p:spPr>
        <p:txBody>
          <a:bodyPr lIns="0" tIns="0" rIns="0" bIns="0">
            <a:noAutofit/>
          </a:bodyPr>
          <a:lstStyle>
            <a:lvl1pPr marL="0" marR="0" indent="0" algn="ct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lang="en-US" sz="1300" kern="1200" baseline="0" dirty="0" smtClean="0">
                <a:solidFill>
                  <a:schemeClr val="tx2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en-US" sz="11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1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1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100" kern="1200" baseline="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Insert Your Title Here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id_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 baseline="0"/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 hasCustomPrompt="1"/>
          </p:nvPr>
        </p:nvSpPr>
        <p:spPr>
          <a:xfrm>
            <a:off x="695326" y="1429125"/>
            <a:ext cx="2232024" cy="47494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just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2"/>
                </a:solidFill>
              </a:defRPr>
            </a:lvl1pPr>
            <a:lvl2pPr marL="457200" indent="0" algn="ctr">
              <a:buNone/>
              <a:defRPr sz="11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100"/>
            </a:lvl4pPr>
            <a:lvl5pPr marL="1828800" indent="0" algn="ctr">
              <a:buNone/>
              <a:defRPr sz="1100"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Converting your business from Good to Great.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409FBBB-C588-4B8D-A7FF-E25C81CC24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10966315" y="1"/>
            <a:ext cx="1225685" cy="389106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900" b="1" kern="1200" spc="-2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Key Message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5"/>
          <p:cNvSpPr/>
          <p:nvPr userDrawn="1"/>
        </p:nvSpPr>
        <p:spPr bwMode="auto">
          <a:xfrm>
            <a:off x="-1" y="0"/>
            <a:ext cx="11738620" cy="1160833"/>
          </a:xfrm>
          <a:custGeom>
            <a:avLst/>
            <a:gdLst>
              <a:gd name="connsiteX0" fmla="*/ 0 w 11738620"/>
              <a:gd name="connsiteY0" fmla="*/ 0 h 1160833"/>
              <a:gd name="connsiteX1" fmla="*/ 3519305 w 11738620"/>
              <a:gd name="connsiteY1" fmla="*/ 0 h 1160833"/>
              <a:gd name="connsiteX2" fmla="*/ 3773767 w 11738620"/>
              <a:gd name="connsiteY2" fmla="*/ 0 h 1160833"/>
              <a:gd name="connsiteX3" fmla="*/ 4388476 w 11738620"/>
              <a:gd name="connsiteY3" fmla="*/ 0 h 1160833"/>
              <a:gd name="connsiteX4" fmla="*/ 5109954 w 11738620"/>
              <a:gd name="connsiteY4" fmla="*/ 0 h 1160833"/>
              <a:gd name="connsiteX5" fmla="*/ 5124212 w 11738620"/>
              <a:gd name="connsiteY5" fmla="*/ 0 h 1160833"/>
              <a:gd name="connsiteX6" fmla="*/ 5737635 w 11738620"/>
              <a:gd name="connsiteY6" fmla="*/ 0 h 1160833"/>
              <a:gd name="connsiteX7" fmla="*/ 6239864 w 11738620"/>
              <a:gd name="connsiteY7" fmla="*/ 0 h 1160833"/>
              <a:gd name="connsiteX8" fmla="*/ 6279350 w 11738620"/>
              <a:gd name="connsiteY8" fmla="*/ 0 h 1160833"/>
              <a:gd name="connsiteX9" fmla="*/ 6642017 w 11738620"/>
              <a:gd name="connsiteY9" fmla="*/ 0 h 1160833"/>
              <a:gd name="connsiteX10" fmla="*/ 6955215 w 11738620"/>
              <a:gd name="connsiteY10" fmla="*/ 0 h 1160833"/>
              <a:gd name="connsiteX11" fmla="*/ 7190577 w 11738620"/>
              <a:gd name="connsiteY11" fmla="*/ 0 h 1160833"/>
              <a:gd name="connsiteX12" fmla="*/ 7293073 w 11738620"/>
              <a:gd name="connsiteY12" fmla="*/ 0 h 1160833"/>
              <a:gd name="connsiteX13" fmla="*/ 7472269 w 11738620"/>
              <a:gd name="connsiteY13" fmla="*/ 0 h 1160833"/>
              <a:gd name="connsiteX14" fmla="*/ 7576051 w 11738620"/>
              <a:gd name="connsiteY14" fmla="*/ 0 h 1160833"/>
              <a:gd name="connsiteX15" fmla="*/ 7590877 w 11738620"/>
              <a:gd name="connsiteY15" fmla="*/ 0 h 1160833"/>
              <a:gd name="connsiteX16" fmla="*/ 8162243 w 11738620"/>
              <a:gd name="connsiteY16" fmla="*/ 0 h 1160833"/>
              <a:gd name="connsiteX17" fmla="*/ 11364644 w 11738620"/>
              <a:gd name="connsiteY17" fmla="*/ 0 h 1160833"/>
              <a:gd name="connsiteX18" fmla="*/ 11364644 w 11738620"/>
              <a:gd name="connsiteY18" fmla="*/ 660827 h 1160833"/>
              <a:gd name="connsiteX19" fmla="*/ 11694936 w 11738620"/>
              <a:gd name="connsiteY19" fmla="*/ 991240 h 1160833"/>
              <a:gd name="connsiteX20" fmla="*/ 11735857 w 11738620"/>
              <a:gd name="connsiteY20" fmla="*/ 1093581 h 1160833"/>
              <a:gd name="connsiteX21" fmla="*/ 11735857 w 11738620"/>
              <a:gd name="connsiteY21" fmla="*/ 1096505 h 1160833"/>
              <a:gd name="connsiteX22" fmla="*/ 11648169 w 11738620"/>
              <a:gd name="connsiteY22" fmla="*/ 1160833 h 1160833"/>
              <a:gd name="connsiteX23" fmla="*/ 7997415 w 11738620"/>
              <a:gd name="connsiteY23" fmla="*/ 1160833 h 1160833"/>
              <a:gd name="connsiteX24" fmla="*/ 7874402 w 11738620"/>
              <a:gd name="connsiteY24" fmla="*/ 1160833 h 1160833"/>
              <a:gd name="connsiteX25" fmla="*/ 7095781 w 11738620"/>
              <a:gd name="connsiteY25" fmla="*/ 1160833 h 1160833"/>
              <a:gd name="connsiteX26" fmla="*/ 6488308 w 11738620"/>
              <a:gd name="connsiteY26" fmla="*/ 1160833 h 1160833"/>
              <a:gd name="connsiteX27" fmla="*/ 6332564 w 11738620"/>
              <a:gd name="connsiteY27" fmla="*/ 1160833 h 1160833"/>
              <a:gd name="connsiteX28" fmla="*/ 5696229 w 11738620"/>
              <a:gd name="connsiteY28" fmla="*/ 1160833 h 1160833"/>
              <a:gd name="connsiteX29" fmla="*/ 5275234 w 11738620"/>
              <a:gd name="connsiteY29" fmla="*/ 1160833 h 1160833"/>
              <a:gd name="connsiteX30" fmla="*/ 5175242 w 11738620"/>
              <a:gd name="connsiteY30" fmla="*/ 1160833 h 1160833"/>
              <a:gd name="connsiteX31" fmla="*/ 4433172 w 11738620"/>
              <a:gd name="connsiteY31" fmla="*/ 1160833 h 1160833"/>
              <a:gd name="connsiteX32" fmla="*/ 4223648 w 11738620"/>
              <a:gd name="connsiteY32" fmla="*/ 1160833 h 1160833"/>
              <a:gd name="connsiteX33" fmla="*/ 4189019 w 11738620"/>
              <a:gd name="connsiteY33" fmla="*/ 1160833 h 1160833"/>
              <a:gd name="connsiteX34" fmla="*/ 3773767 w 11738620"/>
              <a:gd name="connsiteY34" fmla="*/ 1160833 h 1160833"/>
              <a:gd name="connsiteX35" fmla="*/ 3322013 w 11738620"/>
              <a:gd name="connsiteY35" fmla="*/ 1160833 h 1160833"/>
              <a:gd name="connsiteX36" fmla="*/ 0 w 11738620"/>
              <a:gd name="connsiteY36" fmla="*/ 1160833 h 1160833"/>
              <a:gd name="connsiteX37" fmla="*/ 0 w 11738620"/>
              <a:gd name="connsiteY37" fmla="*/ 0 h 1160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1738620" h="1160833">
                <a:moveTo>
                  <a:pt x="0" y="0"/>
                </a:moveTo>
                <a:cubicBezTo>
                  <a:pt x="1423289" y="0"/>
                  <a:pt x="2579712" y="0"/>
                  <a:pt x="3519305" y="0"/>
                </a:cubicBezTo>
                <a:lnTo>
                  <a:pt x="3773767" y="0"/>
                </a:lnTo>
                <a:lnTo>
                  <a:pt x="4388476" y="0"/>
                </a:lnTo>
                <a:lnTo>
                  <a:pt x="5109954" y="0"/>
                </a:lnTo>
                <a:lnTo>
                  <a:pt x="5124212" y="0"/>
                </a:lnTo>
                <a:lnTo>
                  <a:pt x="5737635" y="0"/>
                </a:lnTo>
                <a:lnTo>
                  <a:pt x="6239864" y="0"/>
                </a:lnTo>
                <a:lnTo>
                  <a:pt x="6279350" y="0"/>
                </a:lnTo>
                <a:lnTo>
                  <a:pt x="6642017" y="0"/>
                </a:lnTo>
                <a:lnTo>
                  <a:pt x="6955215" y="0"/>
                </a:lnTo>
                <a:lnTo>
                  <a:pt x="7190577" y="0"/>
                </a:lnTo>
                <a:lnTo>
                  <a:pt x="7293073" y="0"/>
                </a:lnTo>
                <a:lnTo>
                  <a:pt x="7472269" y="0"/>
                </a:lnTo>
                <a:lnTo>
                  <a:pt x="7576051" y="0"/>
                </a:lnTo>
                <a:lnTo>
                  <a:pt x="7590877" y="0"/>
                </a:lnTo>
                <a:lnTo>
                  <a:pt x="8162243" y="0"/>
                </a:lnTo>
                <a:cubicBezTo>
                  <a:pt x="11364644" y="0"/>
                  <a:pt x="11364644" y="0"/>
                  <a:pt x="11364644" y="0"/>
                </a:cubicBezTo>
                <a:cubicBezTo>
                  <a:pt x="11364644" y="660827"/>
                  <a:pt x="11364644" y="660827"/>
                  <a:pt x="11364644" y="660827"/>
                </a:cubicBezTo>
                <a:cubicBezTo>
                  <a:pt x="11694936" y="991240"/>
                  <a:pt x="11694936" y="991240"/>
                  <a:pt x="11694936" y="991240"/>
                </a:cubicBezTo>
                <a:cubicBezTo>
                  <a:pt x="11732934" y="1014632"/>
                  <a:pt x="11744626" y="1055569"/>
                  <a:pt x="11735857" y="1093581"/>
                </a:cubicBezTo>
                <a:cubicBezTo>
                  <a:pt x="11735857" y="1096505"/>
                  <a:pt x="11735857" y="1096505"/>
                  <a:pt x="11735857" y="1096505"/>
                </a:cubicBezTo>
                <a:cubicBezTo>
                  <a:pt x="11724166" y="1131593"/>
                  <a:pt x="11694936" y="1160833"/>
                  <a:pt x="11648169" y="1160833"/>
                </a:cubicBezTo>
                <a:cubicBezTo>
                  <a:pt x="10171719" y="1160833"/>
                  <a:pt x="8972103" y="1160833"/>
                  <a:pt x="7997415" y="1160833"/>
                </a:cubicBezTo>
                <a:lnTo>
                  <a:pt x="7874402" y="1160833"/>
                </a:lnTo>
                <a:lnTo>
                  <a:pt x="7095781" y="1160833"/>
                </a:lnTo>
                <a:lnTo>
                  <a:pt x="6488308" y="1160833"/>
                </a:lnTo>
                <a:lnTo>
                  <a:pt x="6332564" y="1160833"/>
                </a:lnTo>
                <a:cubicBezTo>
                  <a:pt x="6099946" y="1160833"/>
                  <a:pt x="5888475" y="1160833"/>
                  <a:pt x="5696229" y="1160833"/>
                </a:cubicBezTo>
                <a:lnTo>
                  <a:pt x="5275234" y="1160833"/>
                </a:lnTo>
                <a:lnTo>
                  <a:pt x="5175242" y="1160833"/>
                </a:lnTo>
                <a:cubicBezTo>
                  <a:pt x="4863803" y="1160833"/>
                  <a:pt x="4621573" y="1160833"/>
                  <a:pt x="4433172" y="1160833"/>
                </a:cubicBezTo>
                <a:lnTo>
                  <a:pt x="4223648" y="1160833"/>
                </a:lnTo>
                <a:lnTo>
                  <a:pt x="4189019" y="1160833"/>
                </a:lnTo>
                <a:cubicBezTo>
                  <a:pt x="3773767" y="1160833"/>
                  <a:pt x="3773767" y="1160833"/>
                  <a:pt x="3773767" y="1160833"/>
                </a:cubicBezTo>
                <a:lnTo>
                  <a:pt x="3322013" y="1160833"/>
                </a:lnTo>
                <a:cubicBezTo>
                  <a:pt x="0" y="1160833"/>
                  <a:pt x="0" y="1160833"/>
                  <a:pt x="0" y="1160833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18" name="Freeform 7"/>
          <p:cNvSpPr/>
          <p:nvPr userDrawn="1"/>
        </p:nvSpPr>
        <p:spPr bwMode="auto">
          <a:xfrm>
            <a:off x="10890814" y="356730"/>
            <a:ext cx="944456" cy="736851"/>
          </a:xfrm>
          <a:custGeom>
            <a:avLst/>
            <a:gdLst>
              <a:gd name="T0" fmla="*/ 18 w 323"/>
              <a:gd name="T1" fmla="*/ 69 h 252"/>
              <a:gd name="T2" fmla="*/ 29 w 323"/>
              <a:gd name="T3" fmla="*/ 75 h 252"/>
              <a:gd name="T4" fmla="*/ 275 w 323"/>
              <a:gd name="T5" fmla="*/ 217 h 252"/>
              <a:gd name="T6" fmla="*/ 275 w 323"/>
              <a:gd name="T7" fmla="*/ 217 h 252"/>
              <a:gd name="T8" fmla="*/ 289 w 323"/>
              <a:gd name="T9" fmla="*/ 252 h 252"/>
              <a:gd name="T10" fmla="*/ 295 w 323"/>
              <a:gd name="T11" fmla="*/ 229 h 252"/>
              <a:gd name="T12" fmla="*/ 321 w 323"/>
              <a:gd name="T13" fmla="*/ 135 h 252"/>
              <a:gd name="T14" fmla="*/ 322 w 323"/>
              <a:gd name="T15" fmla="*/ 122 h 252"/>
              <a:gd name="T16" fmla="*/ 296 w 323"/>
              <a:gd name="T17" fmla="*/ 75 h 252"/>
              <a:gd name="T18" fmla="*/ 165 w 323"/>
              <a:gd name="T19" fmla="*/ 0 h 252"/>
              <a:gd name="T20" fmla="*/ 33 w 323"/>
              <a:gd name="T21" fmla="*/ 6 h 252"/>
              <a:gd name="T22" fmla="*/ 4 w 323"/>
              <a:gd name="T23" fmla="*/ 34 h 252"/>
              <a:gd name="T24" fmla="*/ 3 w 323"/>
              <a:gd name="T25" fmla="*/ 35 h 252"/>
              <a:gd name="T26" fmla="*/ 18 w 323"/>
              <a:gd name="T27" fmla="*/ 69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3" h="252">
                <a:moveTo>
                  <a:pt x="18" y="69"/>
                </a:moveTo>
                <a:cubicBezTo>
                  <a:pt x="29" y="75"/>
                  <a:pt x="29" y="75"/>
                  <a:pt x="29" y="75"/>
                </a:cubicBezTo>
                <a:cubicBezTo>
                  <a:pt x="275" y="217"/>
                  <a:pt x="275" y="217"/>
                  <a:pt x="275" y="217"/>
                </a:cubicBezTo>
                <a:cubicBezTo>
                  <a:pt x="275" y="217"/>
                  <a:pt x="275" y="217"/>
                  <a:pt x="275" y="217"/>
                </a:cubicBezTo>
                <a:cubicBezTo>
                  <a:pt x="288" y="225"/>
                  <a:pt x="292" y="239"/>
                  <a:pt x="289" y="252"/>
                </a:cubicBezTo>
                <a:cubicBezTo>
                  <a:pt x="295" y="229"/>
                  <a:pt x="295" y="229"/>
                  <a:pt x="295" y="229"/>
                </a:cubicBezTo>
                <a:cubicBezTo>
                  <a:pt x="321" y="135"/>
                  <a:pt x="321" y="135"/>
                  <a:pt x="321" y="135"/>
                </a:cubicBezTo>
                <a:cubicBezTo>
                  <a:pt x="322" y="131"/>
                  <a:pt x="322" y="126"/>
                  <a:pt x="322" y="122"/>
                </a:cubicBezTo>
                <a:cubicBezTo>
                  <a:pt x="323" y="103"/>
                  <a:pt x="313" y="85"/>
                  <a:pt x="296" y="75"/>
                </a:cubicBezTo>
                <a:cubicBezTo>
                  <a:pt x="165" y="0"/>
                  <a:pt x="165" y="0"/>
                  <a:pt x="165" y="0"/>
                </a:cubicBezTo>
                <a:cubicBezTo>
                  <a:pt x="33" y="6"/>
                  <a:pt x="33" y="6"/>
                  <a:pt x="33" y="6"/>
                </a:cubicBezTo>
                <a:cubicBezTo>
                  <a:pt x="18" y="6"/>
                  <a:pt x="7" y="22"/>
                  <a:pt x="4" y="34"/>
                </a:cubicBezTo>
                <a:cubicBezTo>
                  <a:pt x="3" y="35"/>
                  <a:pt x="3" y="35"/>
                  <a:pt x="3" y="35"/>
                </a:cubicBezTo>
                <a:cubicBezTo>
                  <a:pt x="0" y="47"/>
                  <a:pt x="5" y="61"/>
                  <a:pt x="18" y="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en-US"/>
          </a:p>
        </p:txBody>
      </p:sp>
      <p:sp>
        <p:nvSpPr>
          <p:cNvPr id="19" name="Freeform 8"/>
          <p:cNvSpPr/>
          <p:nvPr userDrawn="1"/>
        </p:nvSpPr>
        <p:spPr bwMode="auto">
          <a:xfrm>
            <a:off x="10902510" y="0"/>
            <a:ext cx="1289490" cy="456146"/>
          </a:xfrm>
          <a:custGeom>
            <a:avLst/>
            <a:gdLst>
              <a:gd name="T0" fmla="*/ 0 w 441"/>
              <a:gd name="T1" fmla="*/ 156 h 156"/>
              <a:gd name="T2" fmla="*/ 29 w 441"/>
              <a:gd name="T3" fmla="*/ 133 h 156"/>
              <a:gd name="T4" fmla="*/ 441 w 441"/>
              <a:gd name="T5" fmla="*/ 133 h 156"/>
              <a:gd name="T6" fmla="*/ 441 w 441"/>
              <a:gd name="T7" fmla="*/ 0 h 156"/>
              <a:gd name="T8" fmla="*/ 82 w 441"/>
              <a:gd name="T9" fmla="*/ 0 h 156"/>
              <a:gd name="T10" fmla="*/ 31 w 441"/>
              <a:gd name="T11" fmla="*/ 39 h 156"/>
              <a:gd name="T12" fmla="*/ 6 w 441"/>
              <a:gd name="T13" fmla="*/ 133 h 156"/>
              <a:gd name="T14" fmla="*/ 0 w 441"/>
              <a:gd name="T15" fmla="*/ 156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1" h="156">
                <a:moveTo>
                  <a:pt x="0" y="156"/>
                </a:moveTo>
                <a:cubicBezTo>
                  <a:pt x="3" y="144"/>
                  <a:pt x="14" y="133"/>
                  <a:pt x="29" y="133"/>
                </a:cubicBezTo>
                <a:cubicBezTo>
                  <a:pt x="441" y="133"/>
                  <a:pt x="441" y="133"/>
                  <a:pt x="441" y="133"/>
                </a:cubicBezTo>
                <a:cubicBezTo>
                  <a:pt x="441" y="0"/>
                  <a:pt x="441" y="0"/>
                  <a:pt x="441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58" y="0"/>
                  <a:pt x="37" y="16"/>
                  <a:pt x="31" y="39"/>
                </a:cubicBezTo>
                <a:cubicBezTo>
                  <a:pt x="6" y="133"/>
                  <a:pt x="6" y="133"/>
                  <a:pt x="6" y="133"/>
                </a:cubicBezTo>
                <a:lnTo>
                  <a:pt x="0" y="1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en-US"/>
          </a:p>
        </p:txBody>
      </p:sp>
      <p:sp>
        <p:nvSpPr>
          <p:cNvPr id="20" name="Freeform 49"/>
          <p:cNvSpPr/>
          <p:nvPr userDrawn="1"/>
        </p:nvSpPr>
        <p:spPr bwMode="auto">
          <a:xfrm>
            <a:off x="11311872" y="771939"/>
            <a:ext cx="432754" cy="388894"/>
          </a:xfrm>
          <a:custGeom>
            <a:avLst/>
            <a:gdLst>
              <a:gd name="T0" fmla="*/ 0 w 148"/>
              <a:gd name="T1" fmla="*/ 0 h 133"/>
              <a:gd name="T2" fmla="*/ 0 w 148"/>
              <a:gd name="T3" fmla="*/ 133 h 133"/>
              <a:gd name="T4" fmla="*/ 115 w 148"/>
              <a:gd name="T5" fmla="*/ 133 h 133"/>
              <a:gd name="T6" fmla="*/ 145 w 148"/>
              <a:gd name="T7" fmla="*/ 111 h 133"/>
              <a:gd name="T8" fmla="*/ 145 w 148"/>
              <a:gd name="T9" fmla="*/ 110 h 133"/>
              <a:gd name="T10" fmla="*/ 131 w 148"/>
              <a:gd name="T11" fmla="*/ 75 h 133"/>
              <a:gd name="T12" fmla="*/ 0 w 148"/>
              <a:gd name="T13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8" h="133">
                <a:moveTo>
                  <a:pt x="0" y="0"/>
                </a:moveTo>
                <a:cubicBezTo>
                  <a:pt x="0" y="133"/>
                  <a:pt x="0" y="133"/>
                  <a:pt x="0" y="133"/>
                </a:cubicBezTo>
                <a:cubicBezTo>
                  <a:pt x="115" y="133"/>
                  <a:pt x="115" y="133"/>
                  <a:pt x="115" y="133"/>
                </a:cubicBezTo>
                <a:cubicBezTo>
                  <a:pt x="131" y="133"/>
                  <a:pt x="141" y="123"/>
                  <a:pt x="145" y="111"/>
                </a:cubicBezTo>
                <a:cubicBezTo>
                  <a:pt x="145" y="110"/>
                  <a:pt x="145" y="110"/>
                  <a:pt x="145" y="110"/>
                </a:cubicBezTo>
                <a:cubicBezTo>
                  <a:pt x="148" y="97"/>
                  <a:pt x="144" y="83"/>
                  <a:pt x="131" y="75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1">
                  <a:alpha val="20000"/>
                </a:schemeClr>
              </a:gs>
              <a:gs pos="100000">
                <a:schemeClr val="tx1">
                  <a:alpha val="0"/>
                </a:schemeClr>
              </a:gs>
            </a:gsLst>
            <a:lin ang="108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en-US"/>
          </a:p>
        </p:txBody>
      </p:sp>
      <p:sp>
        <p:nvSpPr>
          <p:cNvPr id="21" name="Freeform 50"/>
          <p:cNvSpPr/>
          <p:nvPr userDrawn="1"/>
        </p:nvSpPr>
        <p:spPr bwMode="auto">
          <a:xfrm>
            <a:off x="10534085" y="771939"/>
            <a:ext cx="1210541" cy="321641"/>
          </a:xfrm>
          <a:custGeom>
            <a:avLst/>
            <a:gdLst>
              <a:gd name="T0" fmla="*/ 0 w 414"/>
              <a:gd name="T1" fmla="*/ 0 h 110"/>
              <a:gd name="T2" fmla="*/ 411 w 414"/>
              <a:gd name="T3" fmla="*/ 110 h 110"/>
              <a:gd name="T4" fmla="*/ 397 w 414"/>
              <a:gd name="T5" fmla="*/ 75 h 110"/>
              <a:gd name="T6" fmla="*/ 266 w 414"/>
              <a:gd name="T7" fmla="*/ 0 h 110"/>
              <a:gd name="T8" fmla="*/ 0 w 414"/>
              <a:gd name="T9" fmla="*/ 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110">
                <a:moveTo>
                  <a:pt x="0" y="0"/>
                </a:moveTo>
                <a:cubicBezTo>
                  <a:pt x="411" y="110"/>
                  <a:pt x="411" y="110"/>
                  <a:pt x="411" y="110"/>
                </a:cubicBezTo>
                <a:cubicBezTo>
                  <a:pt x="414" y="97"/>
                  <a:pt x="410" y="83"/>
                  <a:pt x="397" y="75"/>
                </a:cubicBezTo>
                <a:cubicBezTo>
                  <a:pt x="266" y="0"/>
                  <a:pt x="266" y="0"/>
                  <a:pt x="266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1"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108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en-US"/>
          </a:p>
        </p:txBody>
      </p:sp>
      <p:sp>
        <p:nvSpPr>
          <p:cNvPr id="23" name="Freeform 53"/>
          <p:cNvSpPr/>
          <p:nvPr userDrawn="1"/>
        </p:nvSpPr>
        <p:spPr bwMode="auto">
          <a:xfrm>
            <a:off x="10899586" y="388894"/>
            <a:ext cx="932760" cy="318717"/>
          </a:xfrm>
          <a:custGeom>
            <a:avLst/>
            <a:gdLst>
              <a:gd name="T0" fmla="*/ 0 w 319"/>
              <a:gd name="T1" fmla="*/ 24 h 109"/>
              <a:gd name="T2" fmla="*/ 319 w 319"/>
              <a:gd name="T3" fmla="*/ 109 h 109"/>
              <a:gd name="T4" fmla="*/ 293 w 319"/>
              <a:gd name="T5" fmla="*/ 64 h 109"/>
              <a:gd name="T6" fmla="*/ 182 w 319"/>
              <a:gd name="T7" fmla="*/ 0 h 109"/>
              <a:gd name="T8" fmla="*/ 30 w 319"/>
              <a:gd name="T9" fmla="*/ 0 h 109"/>
              <a:gd name="T10" fmla="*/ 1 w 319"/>
              <a:gd name="T11" fmla="*/ 23 h 109"/>
              <a:gd name="T12" fmla="*/ 0 w 319"/>
              <a:gd name="T13" fmla="*/ 24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9" h="109">
                <a:moveTo>
                  <a:pt x="0" y="24"/>
                </a:moveTo>
                <a:cubicBezTo>
                  <a:pt x="319" y="109"/>
                  <a:pt x="319" y="109"/>
                  <a:pt x="319" y="109"/>
                </a:cubicBezTo>
                <a:cubicBezTo>
                  <a:pt x="319" y="91"/>
                  <a:pt x="309" y="74"/>
                  <a:pt x="293" y="64"/>
                </a:cubicBezTo>
                <a:cubicBezTo>
                  <a:pt x="182" y="0"/>
                  <a:pt x="182" y="0"/>
                  <a:pt x="182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15" y="0"/>
                  <a:pt x="4" y="11"/>
                  <a:pt x="1" y="23"/>
                </a:cubicBezTo>
                <a:lnTo>
                  <a:pt x="0" y="24"/>
                </a:lnTo>
                <a:close/>
              </a:path>
            </a:pathLst>
          </a:custGeom>
          <a:gradFill>
            <a:gsLst>
              <a:gs pos="0">
                <a:schemeClr val="tx1"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tx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95325" y="57151"/>
            <a:ext cx="10801350" cy="109854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695325" y="6512983"/>
            <a:ext cx="4783137" cy="23706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US" sz="800" b="0" kern="1200" dirty="0" smtClean="0">
                <a:solidFill>
                  <a:schemeClr val="tx2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Converting your business from Good to Great.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0923764" y="6519333"/>
            <a:ext cx="572911" cy="23706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lang="en-US" sz="900" kern="1200" smtClean="0">
                <a:solidFill>
                  <a:schemeClr val="tx2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409FBBB-C588-4B8D-A7FF-E25C81CC24C8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700" b="1" kern="120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13" Type="http://schemas.openxmlformats.org/officeDocument/2006/relationships/image" Target="../media/image21.png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image" Target="../media/image20.png"/><Relationship Id="rId2" Type="http://schemas.openxmlformats.org/officeDocument/2006/relationships/tags" Target="../tags/tag5.xml"/><Relationship Id="rId16" Type="http://schemas.openxmlformats.org/officeDocument/2006/relationships/image" Target="../media/image24.png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image" Target="../media/image19.png"/><Relationship Id="rId5" Type="http://schemas.openxmlformats.org/officeDocument/2006/relationships/tags" Target="../tags/tag8.xml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tags" Target="../tags/tag7.xml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48.png"/><Relationship Id="rId7" Type="http://schemas.openxmlformats.org/officeDocument/2006/relationships/image" Target="../media/image5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1.xml"/><Relationship Id="rId11" Type="http://schemas.openxmlformats.org/officeDocument/2006/relationships/image" Target="../media/image54.png"/><Relationship Id="rId5" Type="http://schemas.openxmlformats.org/officeDocument/2006/relationships/image" Target="../media/image50.png"/><Relationship Id="rId10" Type="http://schemas.openxmlformats.org/officeDocument/2006/relationships/image" Target="../media/image53.png"/><Relationship Id="rId4" Type="http://schemas.openxmlformats.org/officeDocument/2006/relationships/image" Target="../media/image49.png"/><Relationship Id="rId9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Relationship Id="rId4" Type="http://schemas.openxmlformats.org/officeDocument/2006/relationships/image" Target="../media/image6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947150" y="5409565"/>
            <a:ext cx="2549525" cy="1311275"/>
          </a:xfrm>
          <a:prstGeom prst="rect">
            <a:avLst/>
          </a:prstGeom>
          <a:solidFill>
            <a:srgbClr val="3146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altLang="ko-KR" dirty="0"/>
              <a:t>Boston House Pricing Model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004050" y="6260465"/>
            <a:ext cx="23774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tx2">
                    <a:alpha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2022.5.5</a:t>
            </a:r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D067BBD7-BE65-2A91-0FF0-6D193BE115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Accessible &amp; Air Pollution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fld id="{8409FBBB-C588-4B8D-A7FF-E25C81CC24C8}" type="slidenum">
              <a:rPr lang="en-US" smtClean="0"/>
              <a:t>10</a:t>
            </a:fld>
            <a:endParaRPr lang="en-US"/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 to Great.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795905" y="1400810"/>
            <a:ext cx="7914640" cy="4436534"/>
            <a:chOff x="2135188" y="1793875"/>
            <a:chExt cx="7914640" cy="4436534"/>
          </a:xfrm>
        </p:grpSpPr>
        <p:grpSp>
          <p:nvGrpSpPr>
            <p:cNvPr id="7" name="Group 6"/>
            <p:cNvGrpSpPr/>
            <p:nvPr/>
          </p:nvGrpSpPr>
          <p:grpSpPr>
            <a:xfrm>
              <a:off x="8284528" y="2902685"/>
              <a:ext cx="1765300" cy="383327"/>
              <a:chOff x="604203" y="1319419"/>
              <a:chExt cx="1765300" cy="383327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639763" y="1702746"/>
                <a:ext cx="180000" cy="0"/>
              </a:xfrm>
              <a:prstGeom prst="line">
                <a:avLst/>
              </a:prstGeom>
              <a:ln w="2540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04203" y="1319419"/>
                <a:ext cx="1765300" cy="2457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b="1">
                    <a:solidFill>
                      <a:schemeClr val="bg1"/>
                    </a:solidFill>
                  </a:rPr>
                  <a:t>NOX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135188" y="1989132"/>
              <a:ext cx="1765300" cy="602403"/>
              <a:chOff x="-1893887" y="2133065"/>
              <a:chExt cx="1765300" cy="602403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-1893887" y="2556398"/>
                <a:ext cx="1765300" cy="1790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>
                  <a:lnSpc>
                    <a:spcPts val="1400"/>
                  </a:lnSpc>
                </a:pPr>
                <a:endParaRPr lang="en-US" sz="10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-308587" y="2480197"/>
                <a:ext cx="180000" cy="0"/>
              </a:xfrm>
              <a:prstGeom prst="line">
                <a:avLst/>
              </a:prstGeom>
              <a:ln w="254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-1893887" y="2133065"/>
                <a:ext cx="1765300" cy="2457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1600" b="1">
                    <a:solidFill>
                      <a:schemeClr val="bg1"/>
                    </a:solidFill>
                  </a:rPr>
                  <a:t>DIS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2135188" y="4715399"/>
              <a:ext cx="1765300" cy="347132"/>
              <a:chOff x="-1893887" y="3995732"/>
              <a:chExt cx="1765300" cy="347132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-308587" y="4342864"/>
                <a:ext cx="180000" cy="0"/>
              </a:xfrm>
              <a:prstGeom prst="line">
                <a:avLst/>
              </a:prstGeom>
              <a:ln w="25400" cap="rnd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-1893887" y="3995732"/>
                <a:ext cx="1765300" cy="2457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1600" b="1">
                    <a:solidFill>
                      <a:schemeClr val="bg1"/>
                    </a:solidFill>
                  </a:rPr>
                  <a:t>RAD</a:t>
                </a: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4187825" y="1793875"/>
              <a:ext cx="1951038" cy="1727200"/>
              <a:chOff x="642938" y="3140075"/>
              <a:chExt cx="1951038" cy="1727200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642938" y="3140075"/>
                <a:ext cx="1951038" cy="1727200"/>
                <a:chOff x="642938" y="3140075"/>
                <a:chExt cx="1951038" cy="1727200"/>
              </a:xfrm>
            </p:grpSpPr>
            <p:sp>
              <p:nvSpPr>
                <p:cNvPr id="23" name="Freeform 542"/>
                <p:cNvSpPr/>
                <p:nvPr/>
              </p:nvSpPr>
              <p:spPr bwMode="auto">
                <a:xfrm>
                  <a:off x="642938" y="3355975"/>
                  <a:ext cx="1951038" cy="1511300"/>
                </a:xfrm>
                <a:custGeom>
                  <a:avLst/>
                  <a:gdLst>
                    <a:gd name="T0" fmla="*/ 604 w 615"/>
                    <a:gd name="T1" fmla="*/ 216 h 476"/>
                    <a:gd name="T2" fmla="*/ 604 w 615"/>
                    <a:gd name="T3" fmla="*/ 260 h 476"/>
                    <a:gd name="T4" fmla="*/ 443 w 615"/>
                    <a:gd name="T5" fmla="*/ 452 h 476"/>
                    <a:gd name="T6" fmla="*/ 391 w 615"/>
                    <a:gd name="T7" fmla="*/ 476 h 476"/>
                    <a:gd name="T8" fmla="*/ 25 w 615"/>
                    <a:gd name="T9" fmla="*/ 476 h 476"/>
                    <a:gd name="T10" fmla="*/ 4 w 615"/>
                    <a:gd name="T11" fmla="*/ 463 h 476"/>
                    <a:gd name="T12" fmla="*/ 7 w 615"/>
                    <a:gd name="T13" fmla="*/ 439 h 476"/>
                    <a:gd name="T14" fmla="*/ 158 w 615"/>
                    <a:gd name="T15" fmla="*/ 260 h 476"/>
                    <a:gd name="T16" fmla="*/ 158 w 615"/>
                    <a:gd name="T17" fmla="*/ 216 h 476"/>
                    <a:gd name="T18" fmla="*/ 7 w 615"/>
                    <a:gd name="T19" fmla="*/ 37 h 476"/>
                    <a:gd name="T20" fmla="*/ 4 w 615"/>
                    <a:gd name="T21" fmla="*/ 13 h 476"/>
                    <a:gd name="T22" fmla="*/ 25 w 615"/>
                    <a:gd name="T23" fmla="*/ 0 h 476"/>
                    <a:gd name="T24" fmla="*/ 391 w 615"/>
                    <a:gd name="T25" fmla="*/ 0 h 476"/>
                    <a:gd name="T26" fmla="*/ 443 w 615"/>
                    <a:gd name="T27" fmla="*/ 24 h 476"/>
                    <a:gd name="T28" fmla="*/ 604 w 615"/>
                    <a:gd name="T29" fmla="*/ 216 h 4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15" h="476">
                      <a:moveTo>
                        <a:pt x="604" y="216"/>
                      </a:moveTo>
                      <a:cubicBezTo>
                        <a:pt x="615" y="229"/>
                        <a:pt x="615" y="247"/>
                        <a:pt x="604" y="260"/>
                      </a:cubicBezTo>
                      <a:cubicBezTo>
                        <a:pt x="443" y="452"/>
                        <a:pt x="443" y="452"/>
                        <a:pt x="443" y="452"/>
                      </a:cubicBezTo>
                      <a:cubicBezTo>
                        <a:pt x="430" y="467"/>
                        <a:pt x="411" y="476"/>
                        <a:pt x="391" y="476"/>
                      </a:cubicBezTo>
                      <a:cubicBezTo>
                        <a:pt x="25" y="476"/>
                        <a:pt x="25" y="476"/>
                        <a:pt x="25" y="476"/>
                      </a:cubicBezTo>
                      <a:cubicBezTo>
                        <a:pt x="16" y="476"/>
                        <a:pt x="8" y="471"/>
                        <a:pt x="4" y="463"/>
                      </a:cubicBezTo>
                      <a:cubicBezTo>
                        <a:pt x="0" y="455"/>
                        <a:pt x="2" y="445"/>
                        <a:pt x="7" y="439"/>
                      </a:cubicBezTo>
                      <a:cubicBezTo>
                        <a:pt x="158" y="260"/>
                        <a:pt x="158" y="260"/>
                        <a:pt x="158" y="260"/>
                      </a:cubicBezTo>
                      <a:cubicBezTo>
                        <a:pt x="168" y="247"/>
                        <a:pt x="168" y="229"/>
                        <a:pt x="158" y="216"/>
                      </a:cubicBezTo>
                      <a:cubicBezTo>
                        <a:pt x="7" y="37"/>
                        <a:pt x="7" y="37"/>
                        <a:pt x="7" y="37"/>
                      </a:cubicBezTo>
                      <a:cubicBezTo>
                        <a:pt x="2" y="30"/>
                        <a:pt x="0" y="21"/>
                        <a:pt x="4" y="13"/>
                      </a:cubicBezTo>
                      <a:cubicBezTo>
                        <a:pt x="8" y="5"/>
                        <a:pt x="16" y="0"/>
                        <a:pt x="25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1" y="0"/>
                        <a:pt x="430" y="9"/>
                        <a:pt x="443" y="24"/>
                      </a:cubicBezTo>
                      <a:lnTo>
                        <a:pt x="604" y="216"/>
                      </a:lnTo>
                      <a:close/>
                    </a:path>
                  </a:pathLst>
                </a:custGeom>
                <a:solidFill>
                  <a:schemeClr val="bg2">
                    <a:alpha val="1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4" name="Freeform 543"/>
                <p:cNvSpPr/>
                <p:nvPr/>
              </p:nvSpPr>
              <p:spPr bwMode="auto">
                <a:xfrm>
                  <a:off x="649288" y="3140075"/>
                  <a:ext cx="1935163" cy="1619250"/>
                </a:xfrm>
                <a:custGeom>
                  <a:avLst/>
                  <a:gdLst>
                    <a:gd name="T0" fmla="*/ 610 w 610"/>
                    <a:gd name="T1" fmla="*/ 238 h 510"/>
                    <a:gd name="T2" fmla="*/ 610 w 610"/>
                    <a:gd name="T3" fmla="*/ 272 h 510"/>
                    <a:gd name="T4" fmla="*/ 602 w 610"/>
                    <a:gd name="T5" fmla="*/ 294 h 510"/>
                    <a:gd name="T6" fmla="*/ 441 w 610"/>
                    <a:gd name="T7" fmla="*/ 486 h 510"/>
                    <a:gd name="T8" fmla="*/ 389 w 610"/>
                    <a:gd name="T9" fmla="*/ 510 h 510"/>
                    <a:gd name="T10" fmla="*/ 23 w 610"/>
                    <a:gd name="T11" fmla="*/ 510 h 510"/>
                    <a:gd name="T12" fmla="*/ 2 w 610"/>
                    <a:gd name="T13" fmla="*/ 497 h 510"/>
                    <a:gd name="T14" fmla="*/ 0 w 610"/>
                    <a:gd name="T15" fmla="*/ 487 h 510"/>
                    <a:gd name="T16" fmla="*/ 0 w 610"/>
                    <a:gd name="T17" fmla="*/ 487 h 510"/>
                    <a:gd name="T18" fmla="*/ 0 w 610"/>
                    <a:gd name="T19" fmla="*/ 453 h 510"/>
                    <a:gd name="T20" fmla="*/ 5 w 610"/>
                    <a:gd name="T21" fmla="*/ 439 h 510"/>
                    <a:gd name="T22" fmla="*/ 156 w 610"/>
                    <a:gd name="T23" fmla="*/ 260 h 510"/>
                    <a:gd name="T24" fmla="*/ 159 w 610"/>
                    <a:gd name="T25" fmla="*/ 255 h 510"/>
                    <a:gd name="T26" fmla="*/ 156 w 610"/>
                    <a:gd name="T27" fmla="*/ 250 h 510"/>
                    <a:gd name="T28" fmla="*/ 5 w 610"/>
                    <a:gd name="T29" fmla="*/ 71 h 510"/>
                    <a:gd name="T30" fmla="*/ 0 w 610"/>
                    <a:gd name="T31" fmla="*/ 56 h 510"/>
                    <a:gd name="T32" fmla="*/ 0 w 610"/>
                    <a:gd name="T33" fmla="*/ 56 h 510"/>
                    <a:gd name="T34" fmla="*/ 0 w 610"/>
                    <a:gd name="T35" fmla="*/ 22 h 510"/>
                    <a:gd name="T36" fmla="*/ 2 w 610"/>
                    <a:gd name="T37" fmla="*/ 13 h 510"/>
                    <a:gd name="T38" fmla="*/ 23 w 610"/>
                    <a:gd name="T39" fmla="*/ 0 h 510"/>
                    <a:gd name="T40" fmla="*/ 389 w 610"/>
                    <a:gd name="T41" fmla="*/ 0 h 510"/>
                    <a:gd name="T42" fmla="*/ 441 w 610"/>
                    <a:gd name="T43" fmla="*/ 24 h 510"/>
                    <a:gd name="T44" fmla="*/ 602 w 610"/>
                    <a:gd name="T45" fmla="*/ 216 h 510"/>
                    <a:gd name="T46" fmla="*/ 610 w 610"/>
                    <a:gd name="T47" fmla="*/ 238 h 5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10" h="510">
                      <a:moveTo>
                        <a:pt x="610" y="238"/>
                      </a:moveTo>
                      <a:cubicBezTo>
                        <a:pt x="610" y="272"/>
                        <a:pt x="610" y="272"/>
                        <a:pt x="610" y="272"/>
                      </a:cubicBezTo>
                      <a:cubicBezTo>
                        <a:pt x="610" y="280"/>
                        <a:pt x="607" y="287"/>
                        <a:pt x="602" y="294"/>
                      </a:cubicBezTo>
                      <a:cubicBezTo>
                        <a:pt x="441" y="486"/>
                        <a:pt x="441" y="486"/>
                        <a:pt x="441" y="486"/>
                      </a:cubicBezTo>
                      <a:cubicBezTo>
                        <a:pt x="428" y="501"/>
                        <a:pt x="409" y="510"/>
                        <a:pt x="389" y="510"/>
                      </a:cubicBezTo>
                      <a:cubicBezTo>
                        <a:pt x="23" y="510"/>
                        <a:pt x="23" y="510"/>
                        <a:pt x="23" y="510"/>
                      </a:cubicBezTo>
                      <a:cubicBezTo>
                        <a:pt x="14" y="510"/>
                        <a:pt x="6" y="505"/>
                        <a:pt x="2" y="497"/>
                      </a:cubicBezTo>
                      <a:cubicBezTo>
                        <a:pt x="1" y="494"/>
                        <a:pt x="0" y="491"/>
                        <a:pt x="0" y="487"/>
                      </a:cubicBezTo>
                      <a:cubicBezTo>
                        <a:pt x="0" y="487"/>
                        <a:pt x="0" y="487"/>
                        <a:pt x="0" y="487"/>
                      </a:cubicBezTo>
                      <a:cubicBezTo>
                        <a:pt x="0" y="453"/>
                        <a:pt x="0" y="453"/>
                        <a:pt x="0" y="453"/>
                      </a:cubicBezTo>
                      <a:cubicBezTo>
                        <a:pt x="0" y="448"/>
                        <a:pt x="2" y="443"/>
                        <a:pt x="5" y="439"/>
                      </a:cubicBezTo>
                      <a:cubicBezTo>
                        <a:pt x="156" y="260"/>
                        <a:pt x="156" y="260"/>
                        <a:pt x="156" y="260"/>
                      </a:cubicBezTo>
                      <a:cubicBezTo>
                        <a:pt x="157" y="258"/>
                        <a:pt x="158" y="257"/>
                        <a:pt x="159" y="255"/>
                      </a:cubicBezTo>
                      <a:cubicBezTo>
                        <a:pt x="158" y="253"/>
                        <a:pt x="157" y="252"/>
                        <a:pt x="156" y="250"/>
                      </a:cubicBezTo>
                      <a:cubicBezTo>
                        <a:pt x="5" y="71"/>
                        <a:pt x="5" y="71"/>
                        <a:pt x="5" y="71"/>
                      </a:cubicBezTo>
                      <a:cubicBezTo>
                        <a:pt x="2" y="67"/>
                        <a:pt x="0" y="62"/>
                        <a:pt x="0" y="56"/>
                      </a:cubicBezTo>
                      <a:cubicBezTo>
                        <a:pt x="0" y="56"/>
                        <a:pt x="0" y="56"/>
                        <a:pt x="0" y="56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0" y="19"/>
                        <a:pt x="1" y="16"/>
                        <a:pt x="2" y="13"/>
                      </a:cubicBezTo>
                      <a:cubicBezTo>
                        <a:pt x="6" y="5"/>
                        <a:pt x="14" y="0"/>
                        <a:pt x="23" y="0"/>
                      </a:cubicBezTo>
                      <a:cubicBezTo>
                        <a:pt x="389" y="0"/>
                        <a:pt x="389" y="0"/>
                        <a:pt x="389" y="0"/>
                      </a:cubicBezTo>
                      <a:cubicBezTo>
                        <a:pt x="409" y="0"/>
                        <a:pt x="428" y="9"/>
                        <a:pt x="441" y="24"/>
                      </a:cubicBezTo>
                      <a:cubicBezTo>
                        <a:pt x="602" y="216"/>
                        <a:pt x="602" y="216"/>
                        <a:pt x="602" y="216"/>
                      </a:cubicBezTo>
                      <a:cubicBezTo>
                        <a:pt x="607" y="222"/>
                        <a:pt x="610" y="230"/>
                        <a:pt x="610" y="23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5" name="Freeform 554"/>
                <p:cNvSpPr/>
                <p:nvPr/>
              </p:nvSpPr>
              <p:spPr bwMode="auto">
                <a:xfrm>
                  <a:off x="649288" y="3209925"/>
                  <a:ext cx="527050" cy="739775"/>
                </a:xfrm>
                <a:custGeom>
                  <a:avLst/>
                  <a:gdLst>
                    <a:gd name="T0" fmla="*/ 159 w 166"/>
                    <a:gd name="T1" fmla="*/ 233 h 233"/>
                    <a:gd name="T2" fmla="*/ 156 w 166"/>
                    <a:gd name="T3" fmla="*/ 228 h 233"/>
                    <a:gd name="T4" fmla="*/ 5 w 166"/>
                    <a:gd name="T5" fmla="*/ 49 h 233"/>
                    <a:gd name="T6" fmla="*/ 0 w 166"/>
                    <a:gd name="T7" fmla="*/ 34 h 233"/>
                    <a:gd name="T8" fmla="*/ 0 w 166"/>
                    <a:gd name="T9" fmla="*/ 34 h 233"/>
                    <a:gd name="T10" fmla="*/ 0 w 166"/>
                    <a:gd name="T11" fmla="*/ 0 h 233"/>
                    <a:gd name="T12" fmla="*/ 5 w 166"/>
                    <a:gd name="T13" fmla="*/ 15 h 233"/>
                    <a:gd name="T14" fmla="*/ 156 w 166"/>
                    <a:gd name="T15" fmla="*/ 194 h 233"/>
                    <a:gd name="T16" fmla="*/ 159 w 166"/>
                    <a:gd name="T17" fmla="*/ 233 h 2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6" h="233">
                      <a:moveTo>
                        <a:pt x="159" y="233"/>
                      </a:moveTo>
                      <a:cubicBezTo>
                        <a:pt x="158" y="231"/>
                        <a:pt x="157" y="230"/>
                        <a:pt x="156" y="228"/>
                      </a:cubicBezTo>
                      <a:cubicBezTo>
                        <a:pt x="5" y="49"/>
                        <a:pt x="5" y="49"/>
                        <a:pt x="5" y="49"/>
                      </a:cubicBezTo>
                      <a:cubicBezTo>
                        <a:pt x="2" y="45"/>
                        <a:pt x="0" y="40"/>
                        <a:pt x="0" y="34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6"/>
                        <a:pt x="2" y="11"/>
                        <a:pt x="5" y="15"/>
                      </a:cubicBezTo>
                      <a:cubicBezTo>
                        <a:pt x="156" y="194"/>
                        <a:pt x="156" y="194"/>
                        <a:pt x="156" y="194"/>
                      </a:cubicBezTo>
                      <a:cubicBezTo>
                        <a:pt x="165" y="205"/>
                        <a:pt x="166" y="221"/>
                        <a:pt x="159" y="233"/>
                      </a:cubicBezTo>
                      <a:close/>
                    </a:path>
                  </a:pathLst>
                </a:custGeom>
                <a:solidFill>
                  <a:schemeClr val="tx1">
                    <a:alpha val="1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6" name="Freeform 555"/>
                <p:cNvSpPr/>
                <p:nvPr/>
              </p:nvSpPr>
              <p:spPr bwMode="auto">
                <a:xfrm>
                  <a:off x="649288" y="3898900"/>
                  <a:ext cx="1935163" cy="860425"/>
                </a:xfrm>
                <a:custGeom>
                  <a:avLst/>
                  <a:gdLst>
                    <a:gd name="T0" fmla="*/ 610 w 610"/>
                    <a:gd name="T1" fmla="*/ 0 h 271"/>
                    <a:gd name="T2" fmla="*/ 610 w 610"/>
                    <a:gd name="T3" fmla="*/ 33 h 271"/>
                    <a:gd name="T4" fmla="*/ 602 w 610"/>
                    <a:gd name="T5" fmla="*/ 55 h 271"/>
                    <a:gd name="T6" fmla="*/ 441 w 610"/>
                    <a:gd name="T7" fmla="*/ 247 h 271"/>
                    <a:gd name="T8" fmla="*/ 389 w 610"/>
                    <a:gd name="T9" fmla="*/ 271 h 271"/>
                    <a:gd name="T10" fmla="*/ 23 w 610"/>
                    <a:gd name="T11" fmla="*/ 271 h 271"/>
                    <a:gd name="T12" fmla="*/ 2 w 610"/>
                    <a:gd name="T13" fmla="*/ 258 h 271"/>
                    <a:gd name="T14" fmla="*/ 0 w 610"/>
                    <a:gd name="T15" fmla="*/ 248 h 271"/>
                    <a:gd name="T16" fmla="*/ 0 w 610"/>
                    <a:gd name="T17" fmla="*/ 248 h 271"/>
                    <a:gd name="T18" fmla="*/ 0 w 610"/>
                    <a:gd name="T19" fmla="*/ 214 h 271"/>
                    <a:gd name="T20" fmla="*/ 2 w 610"/>
                    <a:gd name="T21" fmla="*/ 224 h 271"/>
                    <a:gd name="T22" fmla="*/ 23 w 610"/>
                    <a:gd name="T23" fmla="*/ 237 h 271"/>
                    <a:gd name="T24" fmla="*/ 389 w 610"/>
                    <a:gd name="T25" fmla="*/ 237 h 271"/>
                    <a:gd name="T26" fmla="*/ 441 w 610"/>
                    <a:gd name="T27" fmla="*/ 213 h 271"/>
                    <a:gd name="T28" fmla="*/ 602 w 610"/>
                    <a:gd name="T29" fmla="*/ 21 h 271"/>
                    <a:gd name="T30" fmla="*/ 610 w 610"/>
                    <a:gd name="T31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10" h="271">
                      <a:moveTo>
                        <a:pt x="610" y="0"/>
                      </a:moveTo>
                      <a:cubicBezTo>
                        <a:pt x="610" y="33"/>
                        <a:pt x="610" y="33"/>
                        <a:pt x="610" y="33"/>
                      </a:cubicBezTo>
                      <a:cubicBezTo>
                        <a:pt x="610" y="41"/>
                        <a:pt x="607" y="48"/>
                        <a:pt x="602" y="55"/>
                      </a:cubicBezTo>
                      <a:cubicBezTo>
                        <a:pt x="441" y="247"/>
                        <a:pt x="441" y="247"/>
                        <a:pt x="441" y="247"/>
                      </a:cubicBezTo>
                      <a:cubicBezTo>
                        <a:pt x="428" y="262"/>
                        <a:pt x="409" y="271"/>
                        <a:pt x="389" y="271"/>
                      </a:cubicBezTo>
                      <a:cubicBezTo>
                        <a:pt x="23" y="271"/>
                        <a:pt x="23" y="271"/>
                        <a:pt x="23" y="271"/>
                      </a:cubicBezTo>
                      <a:cubicBezTo>
                        <a:pt x="14" y="271"/>
                        <a:pt x="6" y="266"/>
                        <a:pt x="2" y="258"/>
                      </a:cubicBezTo>
                      <a:cubicBezTo>
                        <a:pt x="1" y="255"/>
                        <a:pt x="0" y="252"/>
                        <a:pt x="0" y="248"/>
                      </a:cubicBezTo>
                      <a:cubicBezTo>
                        <a:pt x="0" y="248"/>
                        <a:pt x="0" y="248"/>
                        <a:pt x="0" y="248"/>
                      </a:cubicBezTo>
                      <a:cubicBezTo>
                        <a:pt x="0" y="214"/>
                        <a:pt x="0" y="214"/>
                        <a:pt x="0" y="214"/>
                      </a:cubicBezTo>
                      <a:cubicBezTo>
                        <a:pt x="0" y="218"/>
                        <a:pt x="1" y="221"/>
                        <a:pt x="2" y="224"/>
                      </a:cubicBezTo>
                      <a:cubicBezTo>
                        <a:pt x="6" y="232"/>
                        <a:pt x="14" y="237"/>
                        <a:pt x="23" y="237"/>
                      </a:cubicBezTo>
                      <a:cubicBezTo>
                        <a:pt x="389" y="237"/>
                        <a:pt x="389" y="237"/>
                        <a:pt x="389" y="237"/>
                      </a:cubicBezTo>
                      <a:cubicBezTo>
                        <a:pt x="409" y="237"/>
                        <a:pt x="428" y="228"/>
                        <a:pt x="441" y="213"/>
                      </a:cubicBezTo>
                      <a:cubicBezTo>
                        <a:pt x="602" y="21"/>
                        <a:pt x="602" y="21"/>
                        <a:pt x="602" y="21"/>
                      </a:cubicBezTo>
                      <a:cubicBezTo>
                        <a:pt x="607" y="15"/>
                        <a:pt x="610" y="7"/>
                        <a:pt x="610" y="0"/>
                      </a:cubicBezTo>
                      <a:close/>
                    </a:path>
                  </a:pathLst>
                </a:custGeom>
                <a:solidFill>
                  <a:schemeClr val="tx1">
                    <a:alpha val="1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sp>
            <p:nvSpPr>
              <p:cNvPr id="21" name="Freeform 548"/>
              <p:cNvSpPr>
                <a:spLocks noEditPoints="1"/>
              </p:cNvSpPr>
              <p:nvPr/>
            </p:nvSpPr>
            <p:spPr bwMode="auto">
              <a:xfrm>
                <a:off x="1509713" y="3346450"/>
                <a:ext cx="349250" cy="508000"/>
              </a:xfrm>
              <a:custGeom>
                <a:avLst/>
                <a:gdLst>
                  <a:gd name="T0" fmla="*/ 30 w 110"/>
                  <a:gd name="T1" fmla="*/ 124 h 160"/>
                  <a:gd name="T2" fmla="*/ 31 w 110"/>
                  <a:gd name="T3" fmla="*/ 132 h 160"/>
                  <a:gd name="T4" fmla="*/ 55 w 110"/>
                  <a:gd name="T5" fmla="*/ 136 h 160"/>
                  <a:gd name="T6" fmla="*/ 80 w 110"/>
                  <a:gd name="T7" fmla="*/ 132 h 160"/>
                  <a:gd name="T8" fmla="*/ 81 w 110"/>
                  <a:gd name="T9" fmla="*/ 124 h 160"/>
                  <a:gd name="T10" fmla="*/ 55 w 110"/>
                  <a:gd name="T11" fmla="*/ 128 h 160"/>
                  <a:gd name="T12" fmla="*/ 30 w 110"/>
                  <a:gd name="T13" fmla="*/ 124 h 160"/>
                  <a:gd name="T14" fmla="*/ 32 w 110"/>
                  <a:gd name="T15" fmla="*/ 139 h 160"/>
                  <a:gd name="T16" fmla="*/ 33 w 110"/>
                  <a:gd name="T17" fmla="*/ 148 h 160"/>
                  <a:gd name="T18" fmla="*/ 41 w 110"/>
                  <a:gd name="T19" fmla="*/ 152 h 160"/>
                  <a:gd name="T20" fmla="*/ 41 w 110"/>
                  <a:gd name="T21" fmla="*/ 157 h 160"/>
                  <a:gd name="T22" fmla="*/ 55 w 110"/>
                  <a:gd name="T23" fmla="*/ 160 h 160"/>
                  <a:gd name="T24" fmla="*/ 69 w 110"/>
                  <a:gd name="T25" fmla="*/ 157 h 160"/>
                  <a:gd name="T26" fmla="*/ 70 w 110"/>
                  <a:gd name="T27" fmla="*/ 152 h 160"/>
                  <a:gd name="T28" fmla="*/ 77 w 110"/>
                  <a:gd name="T29" fmla="*/ 148 h 160"/>
                  <a:gd name="T30" fmla="*/ 79 w 110"/>
                  <a:gd name="T31" fmla="*/ 139 h 160"/>
                  <a:gd name="T32" fmla="*/ 55 w 110"/>
                  <a:gd name="T33" fmla="*/ 143 h 160"/>
                  <a:gd name="T34" fmla="*/ 32 w 110"/>
                  <a:gd name="T35" fmla="*/ 139 h 160"/>
                  <a:gd name="T36" fmla="*/ 55 w 110"/>
                  <a:gd name="T37" fmla="*/ 23 h 160"/>
                  <a:gd name="T38" fmla="*/ 58 w 110"/>
                  <a:gd name="T39" fmla="*/ 20 h 160"/>
                  <a:gd name="T40" fmla="*/ 55 w 110"/>
                  <a:gd name="T41" fmla="*/ 17 h 160"/>
                  <a:gd name="T42" fmla="*/ 17 w 110"/>
                  <a:gd name="T43" fmla="*/ 55 h 160"/>
                  <a:gd name="T44" fmla="*/ 20 w 110"/>
                  <a:gd name="T45" fmla="*/ 58 h 160"/>
                  <a:gd name="T46" fmla="*/ 23 w 110"/>
                  <a:gd name="T47" fmla="*/ 55 h 160"/>
                  <a:gd name="T48" fmla="*/ 55 w 110"/>
                  <a:gd name="T49" fmla="*/ 23 h 160"/>
                  <a:gd name="T50" fmla="*/ 55 w 110"/>
                  <a:gd name="T51" fmla="*/ 0 h 160"/>
                  <a:gd name="T52" fmla="*/ 0 w 110"/>
                  <a:gd name="T53" fmla="*/ 55 h 160"/>
                  <a:gd name="T54" fmla="*/ 27 w 110"/>
                  <a:gd name="T55" fmla="*/ 102 h 160"/>
                  <a:gd name="T56" fmla="*/ 29 w 110"/>
                  <a:gd name="T57" fmla="*/ 116 h 160"/>
                  <a:gd name="T58" fmla="*/ 55 w 110"/>
                  <a:gd name="T59" fmla="*/ 122 h 160"/>
                  <a:gd name="T60" fmla="*/ 82 w 110"/>
                  <a:gd name="T61" fmla="*/ 116 h 160"/>
                  <a:gd name="T62" fmla="*/ 84 w 110"/>
                  <a:gd name="T63" fmla="*/ 102 h 160"/>
                  <a:gd name="T64" fmla="*/ 110 w 110"/>
                  <a:gd name="T65" fmla="*/ 55 h 160"/>
                  <a:gd name="T66" fmla="*/ 55 w 110"/>
                  <a:gd name="T67" fmla="*/ 0 h 160"/>
                  <a:gd name="T68" fmla="*/ 76 w 110"/>
                  <a:gd name="T69" fmla="*/ 96 h 160"/>
                  <a:gd name="T70" fmla="*/ 74 w 110"/>
                  <a:gd name="T71" fmla="*/ 109 h 160"/>
                  <a:gd name="T72" fmla="*/ 55 w 110"/>
                  <a:gd name="T73" fmla="*/ 112 h 160"/>
                  <a:gd name="T74" fmla="*/ 36 w 110"/>
                  <a:gd name="T75" fmla="*/ 109 h 160"/>
                  <a:gd name="T76" fmla="*/ 35 w 110"/>
                  <a:gd name="T77" fmla="*/ 96 h 160"/>
                  <a:gd name="T78" fmla="*/ 10 w 110"/>
                  <a:gd name="T79" fmla="*/ 55 h 160"/>
                  <a:gd name="T80" fmla="*/ 55 w 110"/>
                  <a:gd name="T81" fmla="*/ 10 h 160"/>
                  <a:gd name="T82" fmla="*/ 101 w 110"/>
                  <a:gd name="T83" fmla="*/ 55 h 160"/>
                  <a:gd name="T84" fmla="*/ 76 w 110"/>
                  <a:gd name="T85" fmla="*/ 96 h 160"/>
                  <a:gd name="T86" fmla="*/ 68 w 110"/>
                  <a:gd name="T87" fmla="*/ 76 h 160"/>
                  <a:gd name="T88" fmla="*/ 55 w 110"/>
                  <a:gd name="T89" fmla="*/ 54 h 160"/>
                  <a:gd name="T90" fmla="*/ 43 w 110"/>
                  <a:gd name="T91" fmla="*/ 76 h 160"/>
                  <a:gd name="T92" fmla="*/ 38 w 110"/>
                  <a:gd name="T93" fmla="*/ 65 h 160"/>
                  <a:gd name="T94" fmla="*/ 30 w 110"/>
                  <a:gd name="T95" fmla="*/ 69 h 160"/>
                  <a:gd name="T96" fmla="*/ 43 w 110"/>
                  <a:gd name="T97" fmla="*/ 95 h 160"/>
                  <a:gd name="T98" fmla="*/ 55 w 110"/>
                  <a:gd name="T99" fmla="*/ 71 h 160"/>
                  <a:gd name="T100" fmla="*/ 68 w 110"/>
                  <a:gd name="T101" fmla="*/ 95 h 160"/>
                  <a:gd name="T102" fmla="*/ 81 w 110"/>
                  <a:gd name="T103" fmla="*/ 69 h 160"/>
                  <a:gd name="T104" fmla="*/ 73 w 110"/>
                  <a:gd name="T105" fmla="*/ 65 h 160"/>
                  <a:gd name="T106" fmla="*/ 68 w 110"/>
                  <a:gd name="T107" fmla="*/ 7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0" h="160">
                    <a:moveTo>
                      <a:pt x="30" y="124"/>
                    </a:moveTo>
                    <a:cubicBezTo>
                      <a:pt x="31" y="132"/>
                      <a:pt x="31" y="132"/>
                      <a:pt x="31" y="132"/>
                    </a:cubicBezTo>
                    <a:cubicBezTo>
                      <a:pt x="38" y="135"/>
                      <a:pt x="47" y="136"/>
                      <a:pt x="55" y="136"/>
                    </a:cubicBezTo>
                    <a:cubicBezTo>
                      <a:pt x="64" y="136"/>
                      <a:pt x="72" y="135"/>
                      <a:pt x="80" y="132"/>
                    </a:cubicBezTo>
                    <a:cubicBezTo>
                      <a:pt x="81" y="124"/>
                      <a:pt x="81" y="124"/>
                      <a:pt x="81" y="124"/>
                    </a:cubicBezTo>
                    <a:cubicBezTo>
                      <a:pt x="73" y="126"/>
                      <a:pt x="64" y="128"/>
                      <a:pt x="55" y="128"/>
                    </a:cubicBezTo>
                    <a:cubicBezTo>
                      <a:pt x="46" y="128"/>
                      <a:pt x="38" y="126"/>
                      <a:pt x="30" y="124"/>
                    </a:cubicBezTo>
                    <a:close/>
                    <a:moveTo>
                      <a:pt x="32" y="139"/>
                    </a:moveTo>
                    <a:cubicBezTo>
                      <a:pt x="33" y="148"/>
                      <a:pt x="33" y="148"/>
                      <a:pt x="33" y="148"/>
                    </a:cubicBezTo>
                    <a:cubicBezTo>
                      <a:pt x="33" y="148"/>
                      <a:pt x="35" y="150"/>
                      <a:pt x="41" y="152"/>
                    </a:cubicBezTo>
                    <a:cubicBezTo>
                      <a:pt x="41" y="157"/>
                      <a:pt x="41" y="157"/>
                      <a:pt x="41" y="157"/>
                    </a:cubicBezTo>
                    <a:cubicBezTo>
                      <a:pt x="41" y="157"/>
                      <a:pt x="45" y="160"/>
                      <a:pt x="55" y="160"/>
                    </a:cubicBezTo>
                    <a:cubicBezTo>
                      <a:pt x="66" y="160"/>
                      <a:pt x="69" y="157"/>
                      <a:pt x="69" y="157"/>
                    </a:cubicBezTo>
                    <a:cubicBezTo>
                      <a:pt x="70" y="152"/>
                      <a:pt x="70" y="152"/>
                      <a:pt x="70" y="152"/>
                    </a:cubicBezTo>
                    <a:cubicBezTo>
                      <a:pt x="75" y="150"/>
                      <a:pt x="77" y="148"/>
                      <a:pt x="77" y="148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71" y="141"/>
                      <a:pt x="64" y="143"/>
                      <a:pt x="55" y="143"/>
                    </a:cubicBezTo>
                    <a:cubicBezTo>
                      <a:pt x="47" y="143"/>
                      <a:pt x="39" y="141"/>
                      <a:pt x="32" y="139"/>
                    </a:cubicBezTo>
                    <a:close/>
                    <a:moveTo>
                      <a:pt x="55" y="23"/>
                    </a:moveTo>
                    <a:cubicBezTo>
                      <a:pt x="57" y="23"/>
                      <a:pt x="58" y="22"/>
                      <a:pt x="58" y="20"/>
                    </a:cubicBezTo>
                    <a:cubicBezTo>
                      <a:pt x="58" y="19"/>
                      <a:pt x="57" y="17"/>
                      <a:pt x="55" y="17"/>
                    </a:cubicBezTo>
                    <a:cubicBezTo>
                      <a:pt x="34" y="17"/>
                      <a:pt x="17" y="34"/>
                      <a:pt x="17" y="55"/>
                    </a:cubicBezTo>
                    <a:cubicBezTo>
                      <a:pt x="17" y="57"/>
                      <a:pt x="18" y="58"/>
                      <a:pt x="20" y="58"/>
                    </a:cubicBezTo>
                    <a:cubicBezTo>
                      <a:pt x="22" y="58"/>
                      <a:pt x="23" y="57"/>
                      <a:pt x="23" y="55"/>
                    </a:cubicBezTo>
                    <a:cubicBezTo>
                      <a:pt x="23" y="38"/>
                      <a:pt x="37" y="23"/>
                      <a:pt x="55" y="23"/>
                    </a:cubicBezTo>
                    <a:close/>
                    <a:moveTo>
                      <a:pt x="55" y="0"/>
                    </a:moveTo>
                    <a:cubicBezTo>
                      <a:pt x="25" y="0"/>
                      <a:pt x="0" y="25"/>
                      <a:pt x="0" y="55"/>
                    </a:cubicBezTo>
                    <a:cubicBezTo>
                      <a:pt x="0" y="75"/>
                      <a:pt x="11" y="93"/>
                      <a:pt x="27" y="102"/>
                    </a:cubicBezTo>
                    <a:cubicBezTo>
                      <a:pt x="29" y="116"/>
                      <a:pt x="29" y="116"/>
                      <a:pt x="29" y="116"/>
                    </a:cubicBezTo>
                    <a:cubicBezTo>
                      <a:pt x="37" y="120"/>
                      <a:pt x="46" y="122"/>
                      <a:pt x="55" y="122"/>
                    </a:cubicBezTo>
                    <a:cubicBezTo>
                      <a:pt x="65" y="122"/>
                      <a:pt x="74" y="120"/>
                      <a:pt x="82" y="116"/>
                    </a:cubicBezTo>
                    <a:cubicBezTo>
                      <a:pt x="84" y="102"/>
                      <a:pt x="84" y="102"/>
                      <a:pt x="84" y="102"/>
                    </a:cubicBezTo>
                    <a:cubicBezTo>
                      <a:pt x="100" y="93"/>
                      <a:pt x="110" y="75"/>
                      <a:pt x="110" y="55"/>
                    </a:cubicBezTo>
                    <a:cubicBezTo>
                      <a:pt x="110" y="25"/>
                      <a:pt x="86" y="0"/>
                      <a:pt x="55" y="0"/>
                    </a:cubicBezTo>
                    <a:close/>
                    <a:moveTo>
                      <a:pt x="76" y="96"/>
                    </a:moveTo>
                    <a:cubicBezTo>
                      <a:pt x="74" y="109"/>
                      <a:pt x="74" y="109"/>
                      <a:pt x="74" y="109"/>
                    </a:cubicBezTo>
                    <a:cubicBezTo>
                      <a:pt x="74" y="109"/>
                      <a:pt x="69" y="112"/>
                      <a:pt x="55" y="112"/>
                    </a:cubicBezTo>
                    <a:cubicBezTo>
                      <a:pt x="41" y="112"/>
                      <a:pt x="36" y="109"/>
                      <a:pt x="36" y="109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20" y="88"/>
                      <a:pt x="10" y="73"/>
                      <a:pt x="10" y="55"/>
                    </a:cubicBezTo>
                    <a:cubicBezTo>
                      <a:pt x="10" y="30"/>
                      <a:pt x="30" y="10"/>
                      <a:pt x="55" y="10"/>
                    </a:cubicBezTo>
                    <a:cubicBezTo>
                      <a:pt x="80" y="10"/>
                      <a:pt x="101" y="30"/>
                      <a:pt x="101" y="55"/>
                    </a:cubicBezTo>
                    <a:cubicBezTo>
                      <a:pt x="101" y="73"/>
                      <a:pt x="90" y="88"/>
                      <a:pt x="76" y="96"/>
                    </a:cubicBezTo>
                    <a:close/>
                    <a:moveTo>
                      <a:pt x="68" y="76"/>
                    </a:moveTo>
                    <a:cubicBezTo>
                      <a:pt x="55" y="54"/>
                      <a:pt x="55" y="54"/>
                      <a:pt x="55" y="54"/>
                    </a:cubicBezTo>
                    <a:cubicBezTo>
                      <a:pt x="43" y="76"/>
                      <a:pt x="43" y="76"/>
                      <a:pt x="43" y="76"/>
                    </a:cubicBezTo>
                    <a:cubicBezTo>
                      <a:pt x="38" y="65"/>
                      <a:pt x="38" y="65"/>
                      <a:pt x="38" y="65"/>
                    </a:cubicBezTo>
                    <a:cubicBezTo>
                      <a:pt x="30" y="69"/>
                      <a:pt x="30" y="69"/>
                      <a:pt x="30" y="69"/>
                    </a:cubicBezTo>
                    <a:cubicBezTo>
                      <a:pt x="43" y="95"/>
                      <a:pt x="43" y="95"/>
                      <a:pt x="43" y="95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68" y="95"/>
                      <a:pt x="68" y="95"/>
                      <a:pt x="68" y="95"/>
                    </a:cubicBezTo>
                    <a:cubicBezTo>
                      <a:pt x="81" y="69"/>
                      <a:pt x="81" y="69"/>
                      <a:pt x="81" y="69"/>
                    </a:cubicBezTo>
                    <a:cubicBezTo>
                      <a:pt x="73" y="65"/>
                      <a:pt x="73" y="65"/>
                      <a:pt x="73" y="65"/>
                    </a:cubicBezTo>
                    <a:lnTo>
                      <a:pt x="68" y="76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187825" y="4503209"/>
              <a:ext cx="1949450" cy="1727200"/>
              <a:chOff x="2613026" y="3140075"/>
              <a:chExt cx="1949450" cy="1727200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2613026" y="3140075"/>
                <a:ext cx="1949450" cy="1727200"/>
                <a:chOff x="2613026" y="3140075"/>
                <a:chExt cx="1949450" cy="1727200"/>
              </a:xfrm>
            </p:grpSpPr>
            <p:sp>
              <p:nvSpPr>
                <p:cNvPr id="31" name="Freeform 544"/>
                <p:cNvSpPr/>
                <p:nvPr/>
              </p:nvSpPr>
              <p:spPr bwMode="auto">
                <a:xfrm>
                  <a:off x="2613026" y="3355975"/>
                  <a:ext cx="1949450" cy="1511300"/>
                </a:xfrm>
                <a:custGeom>
                  <a:avLst/>
                  <a:gdLst>
                    <a:gd name="T0" fmla="*/ 604 w 614"/>
                    <a:gd name="T1" fmla="*/ 216 h 476"/>
                    <a:gd name="T2" fmla="*/ 604 w 614"/>
                    <a:gd name="T3" fmla="*/ 260 h 476"/>
                    <a:gd name="T4" fmla="*/ 443 w 614"/>
                    <a:gd name="T5" fmla="*/ 452 h 476"/>
                    <a:gd name="T6" fmla="*/ 391 w 614"/>
                    <a:gd name="T7" fmla="*/ 476 h 476"/>
                    <a:gd name="T8" fmla="*/ 24 w 614"/>
                    <a:gd name="T9" fmla="*/ 476 h 476"/>
                    <a:gd name="T10" fmla="*/ 4 w 614"/>
                    <a:gd name="T11" fmla="*/ 463 h 476"/>
                    <a:gd name="T12" fmla="*/ 7 w 614"/>
                    <a:gd name="T13" fmla="*/ 439 h 476"/>
                    <a:gd name="T14" fmla="*/ 157 w 614"/>
                    <a:gd name="T15" fmla="*/ 260 h 476"/>
                    <a:gd name="T16" fmla="*/ 157 w 614"/>
                    <a:gd name="T17" fmla="*/ 216 h 476"/>
                    <a:gd name="T18" fmla="*/ 7 w 614"/>
                    <a:gd name="T19" fmla="*/ 37 h 476"/>
                    <a:gd name="T20" fmla="*/ 4 w 614"/>
                    <a:gd name="T21" fmla="*/ 13 h 476"/>
                    <a:gd name="T22" fmla="*/ 24 w 614"/>
                    <a:gd name="T23" fmla="*/ 0 h 476"/>
                    <a:gd name="T24" fmla="*/ 391 w 614"/>
                    <a:gd name="T25" fmla="*/ 0 h 476"/>
                    <a:gd name="T26" fmla="*/ 443 w 614"/>
                    <a:gd name="T27" fmla="*/ 24 h 476"/>
                    <a:gd name="T28" fmla="*/ 604 w 614"/>
                    <a:gd name="T29" fmla="*/ 216 h 4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14" h="476">
                      <a:moveTo>
                        <a:pt x="604" y="216"/>
                      </a:moveTo>
                      <a:cubicBezTo>
                        <a:pt x="614" y="229"/>
                        <a:pt x="614" y="247"/>
                        <a:pt x="604" y="260"/>
                      </a:cubicBezTo>
                      <a:cubicBezTo>
                        <a:pt x="443" y="452"/>
                        <a:pt x="443" y="452"/>
                        <a:pt x="443" y="452"/>
                      </a:cubicBezTo>
                      <a:cubicBezTo>
                        <a:pt x="430" y="467"/>
                        <a:pt x="411" y="476"/>
                        <a:pt x="391" y="476"/>
                      </a:cubicBezTo>
                      <a:cubicBezTo>
                        <a:pt x="24" y="476"/>
                        <a:pt x="24" y="476"/>
                        <a:pt x="24" y="476"/>
                      </a:cubicBezTo>
                      <a:cubicBezTo>
                        <a:pt x="16" y="476"/>
                        <a:pt x="8" y="471"/>
                        <a:pt x="4" y="463"/>
                      </a:cubicBezTo>
                      <a:cubicBezTo>
                        <a:pt x="0" y="455"/>
                        <a:pt x="1" y="445"/>
                        <a:pt x="7" y="439"/>
                      </a:cubicBezTo>
                      <a:cubicBezTo>
                        <a:pt x="157" y="260"/>
                        <a:pt x="157" y="260"/>
                        <a:pt x="157" y="260"/>
                      </a:cubicBezTo>
                      <a:cubicBezTo>
                        <a:pt x="168" y="247"/>
                        <a:pt x="168" y="229"/>
                        <a:pt x="157" y="216"/>
                      </a:cubicBezTo>
                      <a:cubicBezTo>
                        <a:pt x="7" y="37"/>
                        <a:pt x="7" y="37"/>
                        <a:pt x="7" y="37"/>
                      </a:cubicBezTo>
                      <a:cubicBezTo>
                        <a:pt x="1" y="30"/>
                        <a:pt x="0" y="21"/>
                        <a:pt x="4" y="13"/>
                      </a:cubicBezTo>
                      <a:cubicBezTo>
                        <a:pt x="8" y="5"/>
                        <a:pt x="16" y="0"/>
                        <a:pt x="24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1" y="0"/>
                        <a:pt x="430" y="9"/>
                        <a:pt x="443" y="24"/>
                      </a:cubicBezTo>
                      <a:lnTo>
                        <a:pt x="604" y="216"/>
                      </a:lnTo>
                      <a:close/>
                    </a:path>
                  </a:pathLst>
                </a:custGeom>
                <a:solidFill>
                  <a:schemeClr val="bg2">
                    <a:alpha val="1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2" name="Freeform 545"/>
                <p:cNvSpPr/>
                <p:nvPr/>
              </p:nvSpPr>
              <p:spPr bwMode="auto">
                <a:xfrm>
                  <a:off x="2619376" y="3140075"/>
                  <a:ext cx="1936750" cy="1619250"/>
                </a:xfrm>
                <a:custGeom>
                  <a:avLst/>
                  <a:gdLst>
                    <a:gd name="T0" fmla="*/ 610 w 610"/>
                    <a:gd name="T1" fmla="*/ 238 h 510"/>
                    <a:gd name="T2" fmla="*/ 610 w 610"/>
                    <a:gd name="T3" fmla="*/ 272 h 510"/>
                    <a:gd name="T4" fmla="*/ 602 w 610"/>
                    <a:gd name="T5" fmla="*/ 294 h 510"/>
                    <a:gd name="T6" fmla="*/ 441 w 610"/>
                    <a:gd name="T7" fmla="*/ 486 h 510"/>
                    <a:gd name="T8" fmla="*/ 389 w 610"/>
                    <a:gd name="T9" fmla="*/ 510 h 510"/>
                    <a:gd name="T10" fmla="*/ 22 w 610"/>
                    <a:gd name="T11" fmla="*/ 510 h 510"/>
                    <a:gd name="T12" fmla="*/ 2 w 610"/>
                    <a:gd name="T13" fmla="*/ 497 h 510"/>
                    <a:gd name="T14" fmla="*/ 0 w 610"/>
                    <a:gd name="T15" fmla="*/ 487 h 510"/>
                    <a:gd name="T16" fmla="*/ 0 w 610"/>
                    <a:gd name="T17" fmla="*/ 453 h 510"/>
                    <a:gd name="T18" fmla="*/ 5 w 610"/>
                    <a:gd name="T19" fmla="*/ 439 h 510"/>
                    <a:gd name="T20" fmla="*/ 155 w 610"/>
                    <a:gd name="T21" fmla="*/ 260 h 510"/>
                    <a:gd name="T22" fmla="*/ 159 w 610"/>
                    <a:gd name="T23" fmla="*/ 255 h 510"/>
                    <a:gd name="T24" fmla="*/ 155 w 610"/>
                    <a:gd name="T25" fmla="*/ 250 h 510"/>
                    <a:gd name="T26" fmla="*/ 5 w 610"/>
                    <a:gd name="T27" fmla="*/ 71 h 510"/>
                    <a:gd name="T28" fmla="*/ 0 w 610"/>
                    <a:gd name="T29" fmla="*/ 56 h 510"/>
                    <a:gd name="T30" fmla="*/ 0 w 610"/>
                    <a:gd name="T31" fmla="*/ 22 h 510"/>
                    <a:gd name="T32" fmla="*/ 0 w 610"/>
                    <a:gd name="T33" fmla="*/ 22 h 510"/>
                    <a:gd name="T34" fmla="*/ 2 w 610"/>
                    <a:gd name="T35" fmla="*/ 13 h 510"/>
                    <a:gd name="T36" fmla="*/ 22 w 610"/>
                    <a:gd name="T37" fmla="*/ 0 h 510"/>
                    <a:gd name="T38" fmla="*/ 389 w 610"/>
                    <a:gd name="T39" fmla="*/ 0 h 510"/>
                    <a:gd name="T40" fmla="*/ 441 w 610"/>
                    <a:gd name="T41" fmla="*/ 24 h 510"/>
                    <a:gd name="T42" fmla="*/ 602 w 610"/>
                    <a:gd name="T43" fmla="*/ 216 h 510"/>
                    <a:gd name="T44" fmla="*/ 610 w 610"/>
                    <a:gd name="T45" fmla="*/ 238 h 5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10" h="510">
                      <a:moveTo>
                        <a:pt x="610" y="238"/>
                      </a:moveTo>
                      <a:cubicBezTo>
                        <a:pt x="610" y="272"/>
                        <a:pt x="610" y="272"/>
                        <a:pt x="610" y="272"/>
                      </a:cubicBezTo>
                      <a:cubicBezTo>
                        <a:pt x="610" y="280"/>
                        <a:pt x="607" y="287"/>
                        <a:pt x="602" y="294"/>
                      </a:cubicBezTo>
                      <a:cubicBezTo>
                        <a:pt x="441" y="486"/>
                        <a:pt x="441" y="486"/>
                        <a:pt x="441" y="486"/>
                      </a:cubicBezTo>
                      <a:cubicBezTo>
                        <a:pt x="428" y="501"/>
                        <a:pt x="409" y="510"/>
                        <a:pt x="389" y="510"/>
                      </a:cubicBezTo>
                      <a:cubicBezTo>
                        <a:pt x="22" y="510"/>
                        <a:pt x="22" y="510"/>
                        <a:pt x="22" y="510"/>
                      </a:cubicBezTo>
                      <a:cubicBezTo>
                        <a:pt x="14" y="510"/>
                        <a:pt x="6" y="505"/>
                        <a:pt x="2" y="497"/>
                      </a:cubicBezTo>
                      <a:cubicBezTo>
                        <a:pt x="0" y="494"/>
                        <a:pt x="0" y="491"/>
                        <a:pt x="0" y="487"/>
                      </a:cubicBezTo>
                      <a:cubicBezTo>
                        <a:pt x="0" y="453"/>
                        <a:pt x="0" y="453"/>
                        <a:pt x="0" y="453"/>
                      </a:cubicBezTo>
                      <a:cubicBezTo>
                        <a:pt x="0" y="448"/>
                        <a:pt x="2" y="443"/>
                        <a:pt x="5" y="439"/>
                      </a:cubicBezTo>
                      <a:cubicBezTo>
                        <a:pt x="155" y="260"/>
                        <a:pt x="155" y="260"/>
                        <a:pt x="155" y="260"/>
                      </a:cubicBezTo>
                      <a:cubicBezTo>
                        <a:pt x="156" y="258"/>
                        <a:pt x="158" y="257"/>
                        <a:pt x="159" y="255"/>
                      </a:cubicBezTo>
                      <a:cubicBezTo>
                        <a:pt x="158" y="253"/>
                        <a:pt x="156" y="252"/>
                        <a:pt x="155" y="250"/>
                      </a:cubicBezTo>
                      <a:cubicBezTo>
                        <a:pt x="5" y="71"/>
                        <a:pt x="5" y="71"/>
                        <a:pt x="5" y="71"/>
                      </a:cubicBezTo>
                      <a:cubicBezTo>
                        <a:pt x="2" y="67"/>
                        <a:pt x="0" y="62"/>
                        <a:pt x="0" y="56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0" y="19"/>
                        <a:pt x="0" y="16"/>
                        <a:pt x="2" y="13"/>
                      </a:cubicBezTo>
                      <a:cubicBezTo>
                        <a:pt x="6" y="5"/>
                        <a:pt x="14" y="0"/>
                        <a:pt x="22" y="0"/>
                      </a:cubicBezTo>
                      <a:cubicBezTo>
                        <a:pt x="389" y="0"/>
                        <a:pt x="389" y="0"/>
                        <a:pt x="389" y="0"/>
                      </a:cubicBezTo>
                      <a:cubicBezTo>
                        <a:pt x="409" y="0"/>
                        <a:pt x="428" y="9"/>
                        <a:pt x="441" y="24"/>
                      </a:cubicBezTo>
                      <a:cubicBezTo>
                        <a:pt x="602" y="216"/>
                        <a:pt x="602" y="216"/>
                        <a:pt x="602" y="216"/>
                      </a:cubicBezTo>
                      <a:cubicBezTo>
                        <a:pt x="607" y="222"/>
                        <a:pt x="610" y="230"/>
                        <a:pt x="610" y="23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3" name="Freeform 556"/>
                <p:cNvSpPr/>
                <p:nvPr/>
              </p:nvSpPr>
              <p:spPr bwMode="auto">
                <a:xfrm>
                  <a:off x="2619376" y="3895725"/>
                  <a:ext cx="1936750" cy="863600"/>
                </a:xfrm>
                <a:custGeom>
                  <a:avLst/>
                  <a:gdLst>
                    <a:gd name="T0" fmla="*/ 610 w 610"/>
                    <a:gd name="T1" fmla="*/ 0 h 272"/>
                    <a:gd name="T2" fmla="*/ 610 w 610"/>
                    <a:gd name="T3" fmla="*/ 34 h 272"/>
                    <a:gd name="T4" fmla="*/ 602 w 610"/>
                    <a:gd name="T5" fmla="*/ 56 h 272"/>
                    <a:gd name="T6" fmla="*/ 441 w 610"/>
                    <a:gd name="T7" fmla="*/ 248 h 272"/>
                    <a:gd name="T8" fmla="*/ 389 w 610"/>
                    <a:gd name="T9" fmla="*/ 272 h 272"/>
                    <a:gd name="T10" fmla="*/ 22 w 610"/>
                    <a:gd name="T11" fmla="*/ 272 h 272"/>
                    <a:gd name="T12" fmla="*/ 2 w 610"/>
                    <a:gd name="T13" fmla="*/ 259 h 272"/>
                    <a:gd name="T14" fmla="*/ 0 w 610"/>
                    <a:gd name="T15" fmla="*/ 249 h 272"/>
                    <a:gd name="T16" fmla="*/ 0 w 610"/>
                    <a:gd name="T17" fmla="*/ 215 h 272"/>
                    <a:gd name="T18" fmla="*/ 2 w 610"/>
                    <a:gd name="T19" fmla="*/ 225 h 272"/>
                    <a:gd name="T20" fmla="*/ 22 w 610"/>
                    <a:gd name="T21" fmla="*/ 238 h 272"/>
                    <a:gd name="T22" fmla="*/ 389 w 610"/>
                    <a:gd name="T23" fmla="*/ 238 h 272"/>
                    <a:gd name="T24" fmla="*/ 441 w 610"/>
                    <a:gd name="T25" fmla="*/ 214 h 272"/>
                    <a:gd name="T26" fmla="*/ 602 w 610"/>
                    <a:gd name="T27" fmla="*/ 22 h 272"/>
                    <a:gd name="T28" fmla="*/ 610 w 610"/>
                    <a:gd name="T29" fmla="*/ 0 h 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10" h="272">
                      <a:moveTo>
                        <a:pt x="610" y="0"/>
                      </a:moveTo>
                      <a:cubicBezTo>
                        <a:pt x="610" y="34"/>
                        <a:pt x="610" y="34"/>
                        <a:pt x="610" y="34"/>
                      </a:cubicBezTo>
                      <a:cubicBezTo>
                        <a:pt x="610" y="42"/>
                        <a:pt x="607" y="49"/>
                        <a:pt x="602" y="56"/>
                      </a:cubicBezTo>
                      <a:cubicBezTo>
                        <a:pt x="441" y="248"/>
                        <a:pt x="441" y="248"/>
                        <a:pt x="441" y="248"/>
                      </a:cubicBezTo>
                      <a:cubicBezTo>
                        <a:pt x="428" y="263"/>
                        <a:pt x="409" y="272"/>
                        <a:pt x="389" y="272"/>
                      </a:cubicBezTo>
                      <a:cubicBezTo>
                        <a:pt x="22" y="272"/>
                        <a:pt x="22" y="272"/>
                        <a:pt x="22" y="272"/>
                      </a:cubicBezTo>
                      <a:cubicBezTo>
                        <a:pt x="14" y="272"/>
                        <a:pt x="6" y="267"/>
                        <a:pt x="2" y="259"/>
                      </a:cubicBezTo>
                      <a:cubicBezTo>
                        <a:pt x="0" y="256"/>
                        <a:pt x="0" y="253"/>
                        <a:pt x="0" y="249"/>
                      </a:cubicBezTo>
                      <a:cubicBezTo>
                        <a:pt x="0" y="215"/>
                        <a:pt x="0" y="215"/>
                        <a:pt x="0" y="215"/>
                      </a:cubicBezTo>
                      <a:cubicBezTo>
                        <a:pt x="0" y="219"/>
                        <a:pt x="0" y="222"/>
                        <a:pt x="2" y="225"/>
                      </a:cubicBezTo>
                      <a:cubicBezTo>
                        <a:pt x="6" y="233"/>
                        <a:pt x="14" y="238"/>
                        <a:pt x="22" y="238"/>
                      </a:cubicBezTo>
                      <a:cubicBezTo>
                        <a:pt x="389" y="238"/>
                        <a:pt x="389" y="238"/>
                        <a:pt x="389" y="238"/>
                      </a:cubicBezTo>
                      <a:cubicBezTo>
                        <a:pt x="409" y="238"/>
                        <a:pt x="428" y="229"/>
                        <a:pt x="441" y="214"/>
                      </a:cubicBezTo>
                      <a:cubicBezTo>
                        <a:pt x="602" y="22"/>
                        <a:pt x="602" y="22"/>
                        <a:pt x="602" y="22"/>
                      </a:cubicBezTo>
                      <a:cubicBezTo>
                        <a:pt x="607" y="15"/>
                        <a:pt x="610" y="8"/>
                        <a:pt x="610" y="0"/>
                      </a:cubicBezTo>
                      <a:close/>
                    </a:path>
                  </a:pathLst>
                </a:custGeom>
                <a:solidFill>
                  <a:schemeClr val="tx1">
                    <a:alpha val="1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4" name="Freeform 557"/>
                <p:cNvSpPr/>
                <p:nvPr/>
              </p:nvSpPr>
              <p:spPr bwMode="auto">
                <a:xfrm>
                  <a:off x="2619376" y="3209925"/>
                  <a:ext cx="527050" cy="739775"/>
                </a:xfrm>
                <a:custGeom>
                  <a:avLst/>
                  <a:gdLst>
                    <a:gd name="T0" fmla="*/ 159 w 166"/>
                    <a:gd name="T1" fmla="*/ 233 h 233"/>
                    <a:gd name="T2" fmla="*/ 155 w 166"/>
                    <a:gd name="T3" fmla="*/ 228 h 233"/>
                    <a:gd name="T4" fmla="*/ 5 w 166"/>
                    <a:gd name="T5" fmla="*/ 49 h 233"/>
                    <a:gd name="T6" fmla="*/ 0 w 166"/>
                    <a:gd name="T7" fmla="*/ 34 h 233"/>
                    <a:gd name="T8" fmla="*/ 0 w 166"/>
                    <a:gd name="T9" fmla="*/ 0 h 233"/>
                    <a:gd name="T10" fmla="*/ 5 w 166"/>
                    <a:gd name="T11" fmla="*/ 15 h 233"/>
                    <a:gd name="T12" fmla="*/ 155 w 166"/>
                    <a:gd name="T13" fmla="*/ 194 h 233"/>
                    <a:gd name="T14" fmla="*/ 159 w 166"/>
                    <a:gd name="T15" fmla="*/ 233 h 2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6" h="233">
                      <a:moveTo>
                        <a:pt x="159" y="233"/>
                      </a:moveTo>
                      <a:cubicBezTo>
                        <a:pt x="158" y="231"/>
                        <a:pt x="156" y="230"/>
                        <a:pt x="155" y="228"/>
                      </a:cubicBezTo>
                      <a:cubicBezTo>
                        <a:pt x="5" y="49"/>
                        <a:pt x="5" y="49"/>
                        <a:pt x="5" y="49"/>
                      </a:cubicBezTo>
                      <a:cubicBezTo>
                        <a:pt x="2" y="45"/>
                        <a:pt x="0" y="40"/>
                        <a:pt x="0" y="34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6"/>
                        <a:pt x="2" y="11"/>
                        <a:pt x="5" y="15"/>
                      </a:cubicBezTo>
                      <a:cubicBezTo>
                        <a:pt x="155" y="194"/>
                        <a:pt x="155" y="194"/>
                        <a:pt x="155" y="194"/>
                      </a:cubicBezTo>
                      <a:cubicBezTo>
                        <a:pt x="165" y="205"/>
                        <a:pt x="166" y="221"/>
                        <a:pt x="159" y="233"/>
                      </a:cubicBezTo>
                      <a:close/>
                    </a:path>
                  </a:pathLst>
                </a:custGeom>
                <a:solidFill>
                  <a:schemeClr val="tx1">
                    <a:alpha val="1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sp>
            <p:nvSpPr>
              <p:cNvPr id="29" name="Freeform 549"/>
              <p:cNvSpPr>
                <a:spLocks noEditPoints="1"/>
              </p:cNvSpPr>
              <p:nvPr/>
            </p:nvSpPr>
            <p:spPr bwMode="auto">
              <a:xfrm>
                <a:off x="3406776" y="3390900"/>
                <a:ext cx="495300" cy="419100"/>
              </a:xfrm>
              <a:custGeom>
                <a:avLst/>
                <a:gdLst>
                  <a:gd name="T0" fmla="*/ 7 w 156"/>
                  <a:gd name="T1" fmla="*/ 127 h 132"/>
                  <a:gd name="T2" fmla="*/ 12 w 156"/>
                  <a:gd name="T3" fmla="*/ 132 h 132"/>
                  <a:gd name="T4" fmla="*/ 41 w 156"/>
                  <a:gd name="T5" fmla="*/ 132 h 132"/>
                  <a:gd name="T6" fmla="*/ 41 w 156"/>
                  <a:gd name="T7" fmla="*/ 72 h 132"/>
                  <a:gd name="T8" fmla="*/ 7 w 156"/>
                  <a:gd name="T9" fmla="*/ 107 h 132"/>
                  <a:gd name="T10" fmla="*/ 7 w 156"/>
                  <a:gd name="T11" fmla="*/ 127 h 132"/>
                  <a:gd name="T12" fmla="*/ 55 w 156"/>
                  <a:gd name="T13" fmla="*/ 86 h 132"/>
                  <a:gd name="T14" fmla="*/ 55 w 156"/>
                  <a:gd name="T15" fmla="*/ 132 h 132"/>
                  <a:gd name="T16" fmla="*/ 90 w 156"/>
                  <a:gd name="T17" fmla="*/ 132 h 132"/>
                  <a:gd name="T18" fmla="*/ 90 w 156"/>
                  <a:gd name="T19" fmla="*/ 91 h 132"/>
                  <a:gd name="T20" fmla="*/ 75 w 156"/>
                  <a:gd name="T21" fmla="*/ 106 h 132"/>
                  <a:gd name="T22" fmla="*/ 55 w 156"/>
                  <a:gd name="T23" fmla="*/ 86 h 132"/>
                  <a:gd name="T24" fmla="*/ 104 w 156"/>
                  <a:gd name="T25" fmla="*/ 77 h 132"/>
                  <a:gd name="T26" fmla="*/ 104 w 156"/>
                  <a:gd name="T27" fmla="*/ 132 h 132"/>
                  <a:gd name="T28" fmla="*/ 132 w 156"/>
                  <a:gd name="T29" fmla="*/ 132 h 132"/>
                  <a:gd name="T30" fmla="*/ 138 w 156"/>
                  <a:gd name="T31" fmla="*/ 127 h 132"/>
                  <a:gd name="T32" fmla="*/ 138 w 156"/>
                  <a:gd name="T33" fmla="*/ 72 h 132"/>
                  <a:gd name="T34" fmla="*/ 138 w 156"/>
                  <a:gd name="T35" fmla="*/ 43 h 132"/>
                  <a:gd name="T36" fmla="*/ 108 w 156"/>
                  <a:gd name="T37" fmla="*/ 72 h 132"/>
                  <a:gd name="T38" fmla="*/ 104 w 156"/>
                  <a:gd name="T39" fmla="*/ 77 h 132"/>
                  <a:gd name="T40" fmla="*/ 124 w 156"/>
                  <a:gd name="T41" fmla="*/ 3 h 132"/>
                  <a:gd name="T42" fmla="*/ 119 w 156"/>
                  <a:gd name="T43" fmla="*/ 10 h 132"/>
                  <a:gd name="T44" fmla="*/ 126 w 156"/>
                  <a:gd name="T45" fmla="*/ 16 h 132"/>
                  <a:gd name="T46" fmla="*/ 132 w 156"/>
                  <a:gd name="T47" fmla="*/ 15 h 132"/>
                  <a:gd name="T48" fmla="*/ 75 w 156"/>
                  <a:gd name="T49" fmla="*/ 72 h 132"/>
                  <a:gd name="T50" fmla="*/ 41 w 156"/>
                  <a:gd name="T51" fmla="*/ 39 h 132"/>
                  <a:gd name="T52" fmla="*/ 2 w 156"/>
                  <a:gd name="T53" fmla="*/ 78 h 132"/>
                  <a:gd name="T54" fmla="*/ 2 w 156"/>
                  <a:gd name="T55" fmla="*/ 87 h 132"/>
                  <a:gd name="T56" fmla="*/ 11 w 156"/>
                  <a:gd name="T57" fmla="*/ 87 h 132"/>
                  <a:gd name="T58" fmla="*/ 41 w 156"/>
                  <a:gd name="T59" fmla="*/ 56 h 132"/>
                  <a:gd name="T60" fmla="*/ 75 w 156"/>
                  <a:gd name="T61" fmla="*/ 90 h 132"/>
                  <a:gd name="T62" fmla="*/ 141 w 156"/>
                  <a:gd name="T63" fmla="*/ 24 h 132"/>
                  <a:gd name="T64" fmla="*/ 140 w 156"/>
                  <a:gd name="T65" fmla="*/ 30 h 132"/>
                  <a:gd name="T66" fmla="*/ 146 w 156"/>
                  <a:gd name="T67" fmla="*/ 37 h 132"/>
                  <a:gd name="T68" fmla="*/ 147 w 156"/>
                  <a:gd name="T69" fmla="*/ 37 h 132"/>
                  <a:gd name="T70" fmla="*/ 153 w 156"/>
                  <a:gd name="T71" fmla="*/ 31 h 132"/>
                  <a:gd name="T72" fmla="*/ 156 w 156"/>
                  <a:gd name="T73" fmla="*/ 0 h 132"/>
                  <a:gd name="T74" fmla="*/ 124 w 156"/>
                  <a:gd name="T75" fmla="*/ 3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56" h="132">
                    <a:moveTo>
                      <a:pt x="7" y="127"/>
                    </a:moveTo>
                    <a:cubicBezTo>
                      <a:pt x="7" y="130"/>
                      <a:pt x="9" y="132"/>
                      <a:pt x="12" y="132"/>
                    </a:cubicBezTo>
                    <a:cubicBezTo>
                      <a:pt x="41" y="132"/>
                      <a:pt x="41" y="132"/>
                      <a:pt x="41" y="132"/>
                    </a:cubicBezTo>
                    <a:cubicBezTo>
                      <a:pt x="41" y="72"/>
                      <a:pt x="41" y="72"/>
                      <a:pt x="41" y="72"/>
                    </a:cubicBezTo>
                    <a:cubicBezTo>
                      <a:pt x="7" y="107"/>
                      <a:pt x="7" y="107"/>
                      <a:pt x="7" y="107"/>
                    </a:cubicBezTo>
                    <a:lnTo>
                      <a:pt x="7" y="127"/>
                    </a:lnTo>
                    <a:close/>
                    <a:moveTo>
                      <a:pt x="55" y="86"/>
                    </a:moveTo>
                    <a:cubicBezTo>
                      <a:pt x="55" y="132"/>
                      <a:pt x="55" y="132"/>
                      <a:pt x="55" y="132"/>
                    </a:cubicBezTo>
                    <a:cubicBezTo>
                      <a:pt x="90" y="132"/>
                      <a:pt x="90" y="132"/>
                      <a:pt x="90" y="132"/>
                    </a:cubicBezTo>
                    <a:cubicBezTo>
                      <a:pt x="90" y="91"/>
                      <a:pt x="90" y="91"/>
                      <a:pt x="90" y="91"/>
                    </a:cubicBezTo>
                    <a:cubicBezTo>
                      <a:pt x="75" y="106"/>
                      <a:pt x="75" y="106"/>
                      <a:pt x="75" y="106"/>
                    </a:cubicBezTo>
                    <a:lnTo>
                      <a:pt x="55" y="86"/>
                    </a:lnTo>
                    <a:close/>
                    <a:moveTo>
                      <a:pt x="104" y="77"/>
                    </a:moveTo>
                    <a:cubicBezTo>
                      <a:pt x="104" y="132"/>
                      <a:pt x="104" y="132"/>
                      <a:pt x="104" y="132"/>
                    </a:cubicBezTo>
                    <a:cubicBezTo>
                      <a:pt x="132" y="132"/>
                      <a:pt x="132" y="132"/>
                      <a:pt x="132" y="132"/>
                    </a:cubicBezTo>
                    <a:cubicBezTo>
                      <a:pt x="136" y="132"/>
                      <a:pt x="138" y="130"/>
                      <a:pt x="138" y="127"/>
                    </a:cubicBezTo>
                    <a:cubicBezTo>
                      <a:pt x="138" y="72"/>
                      <a:pt x="138" y="72"/>
                      <a:pt x="138" y="72"/>
                    </a:cubicBezTo>
                    <a:cubicBezTo>
                      <a:pt x="138" y="43"/>
                      <a:pt x="138" y="43"/>
                      <a:pt x="138" y="43"/>
                    </a:cubicBezTo>
                    <a:cubicBezTo>
                      <a:pt x="108" y="72"/>
                      <a:pt x="108" y="72"/>
                      <a:pt x="108" y="72"/>
                    </a:cubicBezTo>
                    <a:lnTo>
                      <a:pt x="104" y="77"/>
                    </a:lnTo>
                    <a:close/>
                    <a:moveTo>
                      <a:pt x="124" y="3"/>
                    </a:moveTo>
                    <a:cubicBezTo>
                      <a:pt x="121" y="3"/>
                      <a:pt x="119" y="6"/>
                      <a:pt x="119" y="10"/>
                    </a:cubicBezTo>
                    <a:cubicBezTo>
                      <a:pt x="119" y="13"/>
                      <a:pt x="122" y="16"/>
                      <a:pt x="126" y="16"/>
                    </a:cubicBezTo>
                    <a:cubicBezTo>
                      <a:pt x="132" y="15"/>
                      <a:pt x="132" y="15"/>
                      <a:pt x="132" y="15"/>
                    </a:cubicBezTo>
                    <a:cubicBezTo>
                      <a:pt x="75" y="72"/>
                      <a:pt x="75" y="72"/>
                      <a:pt x="75" y="72"/>
                    </a:cubicBezTo>
                    <a:cubicBezTo>
                      <a:pt x="41" y="39"/>
                      <a:pt x="41" y="39"/>
                      <a:pt x="41" y="39"/>
                    </a:cubicBezTo>
                    <a:cubicBezTo>
                      <a:pt x="2" y="78"/>
                      <a:pt x="2" y="78"/>
                      <a:pt x="2" y="78"/>
                    </a:cubicBezTo>
                    <a:cubicBezTo>
                      <a:pt x="0" y="80"/>
                      <a:pt x="0" y="84"/>
                      <a:pt x="2" y="87"/>
                    </a:cubicBezTo>
                    <a:cubicBezTo>
                      <a:pt x="5" y="89"/>
                      <a:pt x="9" y="89"/>
                      <a:pt x="11" y="87"/>
                    </a:cubicBezTo>
                    <a:cubicBezTo>
                      <a:pt x="41" y="56"/>
                      <a:pt x="41" y="56"/>
                      <a:pt x="41" y="56"/>
                    </a:cubicBezTo>
                    <a:cubicBezTo>
                      <a:pt x="75" y="90"/>
                      <a:pt x="75" y="90"/>
                      <a:pt x="75" y="90"/>
                    </a:cubicBezTo>
                    <a:cubicBezTo>
                      <a:pt x="141" y="24"/>
                      <a:pt x="141" y="24"/>
                      <a:pt x="141" y="24"/>
                    </a:cubicBezTo>
                    <a:cubicBezTo>
                      <a:pt x="140" y="30"/>
                      <a:pt x="140" y="30"/>
                      <a:pt x="140" y="30"/>
                    </a:cubicBezTo>
                    <a:cubicBezTo>
                      <a:pt x="140" y="34"/>
                      <a:pt x="143" y="37"/>
                      <a:pt x="146" y="37"/>
                    </a:cubicBezTo>
                    <a:cubicBezTo>
                      <a:pt x="146" y="37"/>
                      <a:pt x="146" y="37"/>
                      <a:pt x="147" y="37"/>
                    </a:cubicBezTo>
                    <a:cubicBezTo>
                      <a:pt x="150" y="37"/>
                      <a:pt x="152" y="35"/>
                      <a:pt x="153" y="31"/>
                    </a:cubicBezTo>
                    <a:cubicBezTo>
                      <a:pt x="156" y="0"/>
                      <a:pt x="156" y="0"/>
                      <a:pt x="156" y="0"/>
                    </a:cubicBezTo>
                    <a:lnTo>
                      <a:pt x="124" y="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 flipH="1">
              <a:off x="6054725" y="3148542"/>
              <a:ext cx="1949450" cy="1727200"/>
              <a:chOff x="4584701" y="3140075"/>
              <a:chExt cx="1949450" cy="1727200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4584701" y="3140075"/>
                <a:ext cx="1949450" cy="1727200"/>
                <a:chOff x="4584701" y="3140075"/>
                <a:chExt cx="1949450" cy="1727200"/>
              </a:xfrm>
            </p:grpSpPr>
            <p:sp>
              <p:nvSpPr>
                <p:cNvPr id="39" name="Freeform 546"/>
                <p:cNvSpPr/>
                <p:nvPr/>
              </p:nvSpPr>
              <p:spPr bwMode="auto">
                <a:xfrm>
                  <a:off x="4584701" y="3355975"/>
                  <a:ext cx="1949450" cy="1511300"/>
                </a:xfrm>
                <a:custGeom>
                  <a:avLst/>
                  <a:gdLst>
                    <a:gd name="T0" fmla="*/ 603 w 614"/>
                    <a:gd name="T1" fmla="*/ 216 h 476"/>
                    <a:gd name="T2" fmla="*/ 603 w 614"/>
                    <a:gd name="T3" fmla="*/ 260 h 476"/>
                    <a:gd name="T4" fmla="*/ 442 w 614"/>
                    <a:gd name="T5" fmla="*/ 452 h 476"/>
                    <a:gd name="T6" fmla="*/ 390 w 614"/>
                    <a:gd name="T7" fmla="*/ 476 h 476"/>
                    <a:gd name="T8" fmla="*/ 24 w 614"/>
                    <a:gd name="T9" fmla="*/ 476 h 476"/>
                    <a:gd name="T10" fmla="*/ 3 w 614"/>
                    <a:gd name="T11" fmla="*/ 463 h 476"/>
                    <a:gd name="T12" fmla="*/ 7 w 614"/>
                    <a:gd name="T13" fmla="*/ 439 h 476"/>
                    <a:gd name="T14" fmla="*/ 157 w 614"/>
                    <a:gd name="T15" fmla="*/ 260 h 476"/>
                    <a:gd name="T16" fmla="*/ 157 w 614"/>
                    <a:gd name="T17" fmla="*/ 216 h 476"/>
                    <a:gd name="T18" fmla="*/ 7 w 614"/>
                    <a:gd name="T19" fmla="*/ 37 h 476"/>
                    <a:gd name="T20" fmla="*/ 3 w 614"/>
                    <a:gd name="T21" fmla="*/ 13 h 476"/>
                    <a:gd name="T22" fmla="*/ 24 w 614"/>
                    <a:gd name="T23" fmla="*/ 0 h 476"/>
                    <a:gd name="T24" fmla="*/ 390 w 614"/>
                    <a:gd name="T25" fmla="*/ 0 h 476"/>
                    <a:gd name="T26" fmla="*/ 442 w 614"/>
                    <a:gd name="T27" fmla="*/ 24 h 476"/>
                    <a:gd name="T28" fmla="*/ 603 w 614"/>
                    <a:gd name="T29" fmla="*/ 216 h 4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14" h="476">
                      <a:moveTo>
                        <a:pt x="603" y="216"/>
                      </a:moveTo>
                      <a:cubicBezTo>
                        <a:pt x="614" y="229"/>
                        <a:pt x="614" y="247"/>
                        <a:pt x="603" y="260"/>
                      </a:cubicBezTo>
                      <a:cubicBezTo>
                        <a:pt x="442" y="452"/>
                        <a:pt x="442" y="452"/>
                        <a:pt x="442" y="452"/>
                      </a:cubicBezTo>
                      <a:cubicBezTo>
                        <a:pt x="429" y="467"/>
                        <a:pt x="410" y="476"/>
                        <a:pt x="390" y="476"/>
                      </a:cubicBezTo>
                      <a:cubicBezTo>
                        <a:pt x="24" y="476"/>
                        <a:pt x="24" y="476"/>
                        <a:pt x="24" y="476"/>
                      </a:cubicBezTo>
                      <a:cubicBezTo>
                        <a:pt x="15" y="476"/>
                        <a:pt x="7" y="471"/>
                        <a:pt x="3" y="463"/>
                      </a:cubicBezTo>
                      <a:cubicBezTo>
                        <a:pt x="0" y="455"/>
                        <a:pt x="1" y="445"/>
                        <a:pt x="7" y="439"/>
                      </a:cubicBezTo>
                      <a:cubicBezTo>
                        <a:pt x="157" y="260"/>
                        <a:pt x="157" y="260"/>
                        <a:pt x="157" y="260"/>
                      </a:cubicBezTo>
                      <a:cubicBezTo>
                        <a:pt x="167" y="247"/>
                        <a:pt x="167" y="229"/>
                        <a:pt x="157" y="216"/>
                      </a:cubicBezTo>
                      <a:cubicBezTo>
                        <a:pt x="7" y="37"/>
                        <a:pt x="7" y="37"/>
                        <a:pt x="7" y="37"/>
                      </a:cubicBezTo>
                      <a:cubicBezTo>
                        <a:pt x="1" y="30"/>
                        <a:pt x="0" y="21"/>
                        <a:pt x="3" y="13"/>
                      </a:cubicBezTo>
                      <a:cubicBezTo>
                        <a:pt x="7" y="5"/>
                        <a:pt x="15" y="0"/>
                        <a:pt x="24" y="0"/>
                      </a:cubicBezTo>
                      <a:cubicBezTo>
                        <a:pt x="390" y="0"/>
                        <a:pt x="390" y="0"/>
                        <a:pt x="390" y="0"/>
                      </a:cubicBezTo>
                      <a:cubicBezTo>
                        <a:pt x="410" y="0"/>
                        <a:pt x="429" y="9"/>
                        <a:pt x="442" y="24"/>
                      </a:cubicBezTo>
                      <a:lnTo>
                        <a:pt x="603" y="216"/>
                      </a:lnTo>
                      <a:close/>
                    </a:path>
                  </a:pathLst>
                </a:custGeom>
                <a:solidFill>
                  <a:schemeClr val="bg2">
                    <a:alpha val="1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0" name="Freeform 547"/>
                <p:cNvSpPr/>
                <p:nvPr/>
              </p:nvSpPr>
              <p:spPr bwMode="auto">
                <a:xfrm>
                  <a:off x="4587876" y="3140075"/>
                  <a:ext cx="1936750" cy="1619250"/>
                </a:xfrm>
                <a:custGeom>
                  <a:avLst/>
                  <a:gdLst>
                    <a:gd name="T0" fmla="*/ 610 w 610"/>
                    <a:gd name="T1" fmla="*/ 238 h 510"/>
                    <a:gd name="T2" fmla="*/ 610 w 610"/>
                    <a:gd name="T3" fmla="*/ 272 h 510"/>
                    <a:gd name="T4" fmla="*/ 602 w 610"/>
                    <a:gd name="T5" fmla="*/ 294 h 510"/>
                    <a:gd name="T6" fmla="*/ 441 w 610"/>
                    <a:gd name="T7" fmla="*/ 486 h 510"/>
                    <a:gd name="T8" fmla="*/ 389 w 610"/>
                    <a:gd name="T9" fmla="*/ 510 h 510"/>
                    <a:gd name="T10" fmla="*/ 23 w 610"/>
                    <a:gd name="T11" fmla="*/ 510 h 510"/>
                    <a:gd name="T12" fmla="*/ 2 w 610"/>
                    <a:gd name="T13" fmla="*/ 497 h 510"/>
                    <a:gd name="T14" fmla="*/ 0 w 610"/>
                    <a:gd name="T15" fmla="*/ 487 h 510"/>
                    <a:gd name="T16" fmla="*/ 0 w 610"/>
                    <a:gd name="T17" fmla="*/ 453 h 510"/>
                    <a:gd name="T18" fmla="*/ 6 w 610"/>
                    <a:gd name="T19" fmla="*/ 439 h 510"/>
                    <a:gd name="T20" fmla="*/ 156 w 610"/>
                    <a:gd name="T21" fmla="*/ 260 h 510"/>
                    <a:gd name="T22" fmla="*/ 159 w 610"/>
                    <a:gd name="T23" fmla="*/ 255 h 510"/>
                    <a:gd name="T24" fmla="*/ 156 w 610"/>
                    <a:gd name="T25" fmla="*/ 250 h 510"/>
                    <a:gd name="T26" fmla="*/ 6 w 610"/>
                    <a:gd name="T27" fmla="*/ 71 h 510"/>
                    <a:gd name="T28" fmla="*/ 0 w 610"/>
                    <a:gd name="T29" fmla="*/ 56 h 510"/>
                    <a:gd name="T30" fmla="*/ 0 w 610"/>
                    <a:gd name="T31" fmla="*/ 22 h 510"/>
                    <a:gd name="T32" fmla="*/ 0 w 610"/>
                    <a:gd name="T33" fmla="*/ 22 h 510"/>
                    <a:gd name="T34" fmla="*/ 2 w 610"/>
                    <a:gd name="T35" fmla="*/ 13 h 510"/>
                    <a:gd name="T36" fmla="*/ 23 w 610"/>
                    <a:gd name="T37" fmla="*/ 0 h 510"/>
                    <a:gd name="T38" fmla="*/ 389 w 610"/>
                    <a:gd name="T39" fmla="*/ 0 h 510"/>
                    <a:gd name="T40" fmla="*/ 441 w 610"/>
                    <a:gd name="T41" fmla="*/ 24 h 510"/>
                    <a:gd name="T42" fmla="*/ 602 w 610"/>
                    <a:gd name="T43" fmla="*/ 216 h 510"/>
                    <a:gd name="T44" fmla="*/ 610 w 610"/>
                    <a:gd name="T45" fmla="*/ 238 h 5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10" h="510">
                      <a:moveTo>
                        <a:pt x="610" y="238"/>
                      </a:moveTo>
                      <a:cubicBezTo>
                        <a:pt x="610" y="272"/>
                        <a:pt x="610" y="272"/>
                        <a:pt x="610" y="272"/>
                      </a:cubicBezTo>
                      <a:cubicBezTo>
                        <a:pt x="610" y="280"/>
                        <a:pt x="608" y="287"/>
                        <a:pt x="602" y="294"/>
                      </a:cubicBezTo>
                      <a:cubicBezTo>
                        <a:pt x="441" y="486"/>
                        <a:pt x="441" y="486"/>
                        <a:pt x="441" y="486"/>
                      </a:cubicBezTo>
                      <a:cubicBezTo>
                        <a:pt x="428" y="501"/>
                        <a:pt x="409" y="510"/>
                        <a:pt x="389" y="510"/>
                      </a:cubicBezTo>
                      <a:cubicBezTo>
                        <a:pt x="23" y="510"/>
                        <a:pt x="23" y="510"/>
                        <a:pt x="23" y="510"/>
                      </a:cubicBezTo>
                      <a:cubicBezTo>
                        <a:pt x="14" y="510"/>
                        <a:pt x="6" y="505"/>
                        <a:pt x="2" y="497"/>
                      </a:cubicBezTo>
                      <a:cubicBezTo>
                        <a:pt x="1" y="494"/>
                        <a:pt x="0" y="491"/>
                        <a:pt x="0" y="487"/>
                      </a:cubicBezTo>
                      <a:cubicBezTo>
                        <a:pt x="0" y="453"/>
                        <a:pt x="0" y="453"/>
                        <a:pt x="0" y="453"/>
                      </a:cubicBezTo>
                      <a:cubicBezTo>
                        <a:pt x="0" y="448"/>
                        <a:pt x="2" y="443"/>
                        <a:pt x="6" y="439"/>
                      </a:cubicBezTo>
                      <a:cubicBezTo>
                        <a:pt x="156" y="260"/>
                        <a:pt x="156" y="260"/>
                        <a:pt x="156" y="260"/>
                      </a:cubicBezTo>
                      <a:cubicBezTo>
                        <a:pt x="157" y="258"/>
                        <a:pt x="158" y="257"/>
                        <a:pt x="159" y="255"/>
                      </a:cubicBezTo>
                      <a:cubicBezTo>
                        <a:pt x="158" y="253"/>
                        <a:pt x="157" y="252"/>
                        <a:pt x="156" y="250"/>
                      </a:cubicBezTo>
                      <a:cubicBezTo>
                        <a:pt x="6" y="71"/>
                        <a:pt x="6" y="71"/>
                        <a:pt x="6" y="71"/>
                      </a:cubicBezTo>
                      <a:cubicBezTo>
                        <a:pt x="2" y="67"/>
                        <a:pt x="0" y="62"/>
                        <a:pt x="0" y="56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0" y="19"/>
                        <a:pt x="1" y="16"/>
                        <a:pt x="2" y="13"/>
                      </a:cubicBezTo>
                      <a:cubicBezTo>
                        <a:pt x="6" y="5"/>
                        <a:pt x="14" y="0"/>
                        <a:pt x="23" y="0"/>
                      </a:cubicBezTo>
                      <a:cubicBezTo>
                        <a:pt x="389" y="0"/>
                        <a:pt x="389" y="0"/>
                        <a:pt x="389" y="0"/>
                      </a:cubicBezTo>
                      <a:cubicBezTo>
                        <a:pt x="409" y="0"/>
                        <a:pt x="428" y="9"/>
                        <a:pt x="441" y="24"/>
                      </a:cubicBezTo>
                      <a:cubicBezTo>
                        <a:pt x="602" y="216"/>
                        <a:pt x="602" y="216"/>
                        <a:pt x="602" y="216"/>
                      </a:cubicBezTo>
                      <a:cubicBezTo>
                        <a:pt x="608" y="222"/>
                        <a:pt x="610" y="230"/>
                        <a:pt x="610" y="23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1" name="Freeform 558"/>
                <p:cNvSpPr/>
                <p:nvPr/>
              </p:nvSpPr>
              <p:spPr bwMode="auto">
                <a:xfrm>
                  <a:off x="4587876" y="3209925"/>
                  <a:ext cx="527050" cy="739775"/>
                </a:xfrm>
                <a:custGeom>
                  <a:avLst/>
                  <a:gdLst>
                    <a:gd name="T0" fmla="*/ 159 w 166"/>
                    <a:gd name="T1" fmla="*/ 233 h 233"/>
                    <a:gd name="T2" fmla="*/ 156 w 166"/>
                    <a:gd name="T3" fmla="*/ 228 h 233"/>
                    <a:gd name="T4" fmla="*/ 6 w 166"/>
                    <a:gd name="T5" fmla="*/ 49 h 233"/>
                    <a:gd name="T6" fmla="*/ 0 w 166"/>
                    <a:gd name="T7" fmla="*/ 34 h 233"/>
                    <a:gd name="T8" fmla="*/ 0 w 166"/>
                    <a:gd name="T9" fmla="*/ 0 h 233"/>
                    <a:gd name="T10" fmla="*/ 6 w 166"/>
                    <a:gd name="T11" fmla="*/ 15 h 233"/>
                    <a:gd name="T12" fmla="*/ 156 w 166"/>
                    <a:gd name="T13" fmla="*/ 194 h 233"/>
                    <a:gd name="T14" fmla="*/ 159 w 166"/>
                    <a:gd name="T15" fmla="*/ 233 h 2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6" h="233">
                      <a:moveTo>
                        <a:pt x="159" y="233"/>
                      </a:moveTo>
                      <a:cubicBezTo>
                        <a:pt x="158" y="231"/>
                        <a:pt x="157" y="230"/>
                        <a:pt x="156" y="228"/>
                      </a:cubicBezTo>
                      <a:cubicBezTo>
                        <a:pt x="6" y="49"/>
                        <a:pt x="6" y="49"/>
                        <a:pt x="6" y="49"/>
                      </a:cubicBezTo>
                      <a:cubicBezTo>
                        <a:pt x="2" y="45"/>
                        <a:pt x="0" y="40"/>
                        <a:pt x="0" y="34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6"/>
                        <a:pt x="2" y="11"/>
                        <a:pt x="6" y="15"/>
                      </a:cubicBezTo>
                      <a:cubicBezTo>
                        <a:pt x="156" y="194"/>
                        <a:pt x="156" y="194"/>
                        <a:pt x="156" y="194"/>
                      </a:cubicBezTo>
                      <a:cubicBezTo>
                        <a:pt x="165" y="205"/>
                        <a:pt x="166" y="221"/>
                        <a:pt x="159" y="233"/>
                      </a:cubicBezTo>
                      <a:close/>
                    </a:path>
                  </a:pathLst>
                </a:custGeom>
                <a:solidFill>
                  <a:schemeClr val="tx1">
                    <a:alpha val="1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2" name="Freeform 559"/>
                <p:cNvSpPr/>
                <p:nvPr/>
              </p:nvSpPr>
              <p:spPr bwMode="auto">
                <a:xfrm>
                  <a:off x="4587876" y="3895725"/>
                  <a:ext cx="1936750" cy="863600"/>
                </a:xfrm>
                <a:custGeom>
                  <a:avLst/>
                  <a:gdLst>
                    <a:gd name="T0" fmla="*/ 610 w 610"/>
                    <a:gd name="T1" fmla="*/ 0 h 272"/>
                    <a:gd name="T2" fmla="*/ 610 w 610"/>
                    <a:gd name="T3" fmla="*/ 34 h 272"/>
                    <a:gd name="T4" fmla="*/ 602 w 610"/>
                    <a:gd name="T5" fmla="*/ 56 h 272"/>
                    <a:gd name="T6" fmla="*/ 441 w 610"/>
                    <a:gd name="T7" fmla="*/ 248 h 272"/>
                    <a:gd name="T8" fmla="*/ 389 w 610"/>
                    <a:gd name="T9" fmla="*/ 272 h 272"/>
                    <a:gd name="T10" fmla="*/ 23 w 610"/>
                    <a:gd name="T11" fmla="*/ 272 h 272"/>
                    <a:gd name="T12" fmla="*/ 2 w 610"/>
                    <a:gd name="T13" fmla="*/ 259 h 272"/>
                    <a:gd name="T14" fmla="*/ 0 w 610"/>
                    <a:gd name="T15" fmla="*/ 249 h 272"/>
                    <a:gd name="T16" fmla="*/ 0 w 610"/>
                    <a:gd name="T17" fmla="*/ 215 h 272"/>
                    <a:gd name="T18" fmla="*/ 2 w 610"/>
                    <a:gd name="T19" fmla="*/ 225 h 272"/>
                    <a:gd name="T20" fmla="*/ 23 w 610"/>
                    <a:gd name="T21" fmla="*/ 238 h 272"/>
                    <a:gd name="T22" fmla="*/ 389 w 610"/>
                    <a:gd name="T23" fmla="*/ 238 h 272"/>
                    <a:gd name="T24" fmla="*/ 441 w 610"/>
                    <a:gd name="T25" fmla="*/ 214 h 272"/>
                    <a:gd name="T26" fmla="*/ 602 w 610"/>
                    <a:gd name="T27" fmla="*/ 22 h 272"/>
                    <a:gd name="T28" fmla="*/ 610 w 610"/>
                    <a:gd name="T29" fmla="*/ 0 h 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10" h="272">
                      <a:moveTo>
                        <a:pt x="610" y="0"/>
                      </a:moveTo>
                      <a:cubicBezTo>
                        <a:pt x="610" y="34"/>
                        <a:pt x="610" y="34"/>
                        <a:pt x="610" y="34"/>
                      </a:cubicBezTo>
                      <a:cubicBezTo>
                        <a:pt x="610" y="42"/>
                        <a:pt x="608" y="49"/>
                        <a:pt x="602" y="56"/>
                      </a:cubicBezTo>
                      <a:cubicBezTo>
                        <a:pt x="441" y="248"/>
                        <a:pt x="441" y="248"/>
                        <a:pt x="441" y="248"/>
                      </a:cubicBezTo>
                      <a:cubicBezTo>
                        <a:pt x="428" y="263"/>
                        <a:pt x="409" y="272"/>
                        <a:pt x="389" y="272"/>
                      </a:cubicBezTo>
                      <a:cubicBezTo>
                        <a:pt x="23" y="272"/>
                        <a:pt x="23" y="272"/>
                        <a:pt x="23" y="272"/>
                      </a:cubicBezTo>
                      <a:cubicBezTo>
                        <a:pt x="14" y="272"/>
                        <a:pt x="6" y="267"/>
                        <a:pt x="2" y="259"/>
                      </a:cubicBezTo>
                      <a:cubicBezTo>
                        <a:pt x="1" y="256"/>
                        <a:pt x="0" y="253"/>
                        <a:pt x="0" y="249"/>
                      </a:cubicBezTo>
                      <a:cubicBezTo>
                        <a:pt x="0" y="215"/>
                        <a:pt x="0" y="215"/>
                        <a:pt x="0" y="215"/>
                      </a:cubicBezTo>
                      <a:cubicBezTo>
                        <a:pt x="0" y="219"/>
                        <a:pt x="1" y="222"/>
                        <a:pt x="2" y="225"/>
                      </a:cubicBezTo>
                      <a:cubicBezTo>
                        <a:pt x="6" y="233"/>
                        <a:pt x="14" y="238"/>
                        <a:pt x="23" y="238"/>
                      </a:cubicBezTo>
                      <a:cubicBezTo>
                        <a:pt x="389" y="238"/>
                        <a:pt x="389" y="238"/>
                        <a:pt x="389" y="238"/>
                      </a:cubicBezTo>
                      <a:cubicBezTo>
                        <a:pt x="409" y="238"/>
                        <a:pt x="428" y="229"/>
                        <a:pt x="441" y="214"/>
                      </a:cubicBezTo>
                      <a:cubicBezTo>
                        <a:pt x="602" y="22"/>
                        <a:pt x="602" y="22"/>
                        <a:pt x="602" y="22"/>
                      </a:cubicBezTo>
                      <a:cubicBezTo>
                        <a:pt x="608" y="15"/>
                        <a:pt x="610" y="8"/>
                        <a:pt x="610" y="0"/>
                      </a:cubicBezTo>
                      <a:close/>
                    </a:path>
                  </a:pathLst>
                </a:custGeom>
                <a:solidFill>
                  <a:schemeClr val="tx1">
                    <a:alpha val="1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sp>
            <p:nvSpPr>
              <p:cNvPr id="37" name="Freeform 550"/>
              <p:cNvSpPr>
                <a:spLocks noEditPoints="1"/>
              </p:cNvSpPr>
              <p:nvPr/>
            </p:nvSpPr>
            <p:spPr bwMode="auto">
              <a:xfrm>
                <a:off x="5432426" y="3362325"/>
                <a:ext cx="384175" cy="479425"/>
              </a:xfrm>
              <a:custGeom>
                <a:avLst/>
                <a:gdLst>
                  <a:gd name="T0" fmla="*/ 174 w 242"/>
                  <a:gd name="T1" fmla="*/ 86 h 302"/>
                  <a:gd name="T2" fmla="*/ 42 w 242"/>
                  <a:gd name="T3" fmla="*/ 86 h 302"/>
                  <a:gd name="T4" fmla="*/ 42 w 242"/>
                  <a:gd name="T5" fmla="*/ 104 h 302"/>
                  <a:gd name="T6" fmla="*/ 174 w 242"/>
                  <a:gd name="T7" fmla="*/ 104 h 302"/>
                  <a:gd name="T8" fmla="*/ 174 w 242"/>
                  <a:gd name="T9" fmla="*/ 86 h 302"/>
                  <a:gd name="T10" fmla="*/ 174 w 242"/>
                  <a:gd name="T11" fmla="*/ 50 h 302"/>
                  <a:gd name="T12" fmla="*/ 42 w 242"/>
                  <a:gd name="T13" fmla="*/ 50 h 302"/>
                  <a:gd name="T14" fmla="*/ 42 w 242"/>
                  <a:gd name="T15" fmla="*/ 68 h 302"/>
                  <a:gd name="T16" fmla="*/ 174 w 242"/>
                  <a:gd name="T17" fmla="*/ 68 h 302"/>
                  <a:gd name="T18" fmla="*/ 174 w 242"/>
                  <a:gd name="T19" fmla="*/ 50 h 302"/>
                  <a:gd name="T20" fmla="*/ 42 w 242"/>
                  <a:gd name="T21" fmla="*/ 180 h 302"/>
                  <a:gd name="T22" fmla="*/ 108 w 242"/>
                  <a:gd name="T23" fmla="*/ 180 h 302"/>
                  <a:gd name="T24" fmla="*/ 108 w 242"/>
                  <a:gd name="T25" fmla="*/ 160 h 302"/>
                  <a:gd name="T26" fmla="*/ 42 w 242"/>
                  <a:gd name="T27" fmla="*/ 160 h 302"/>
                  <a:gd name="T28" fmla="*/ 42 w 242"/>
                  <a:gd name="T29" fmla="*/ 180 h 302"/>
                  <a:gd name="T30" fmla="*/ 174 w 242"/>
                  <a:gd name="T31" fmla="*/ 124 h 302"/>
                  <a:gd name="T32" fmla="*/ 42 w 242"/>
                  <a:gd name="T33" fmla="*/ 124 h 302"/>
                  <a:gd name="T34" fmla="*/ 42 w 242"/>
                  <a:gd name="T35" fmla="*/ 142 h 302"/>
                  <a:gd name="T36" fmla="*/ 174 w 242"/>
                  <a:gd name="T37" fmla="*/ 142 h 302"/>
                  <a:gd name="T38" fmla="*/ 174 w 242"/>
                  <a:gd name="T39" fmla="*/ 124 h 302"/>
                  <a:gd name="T40" fmla="*/ 216 w 242"/>
                  <a:gd name="T41" fmla="*/ 26 h 302"/>
                  <a:gd name="T42" fmla="*/ 216 w 242"/>
                  <a:gd name="T43" fmla="*/ 0 h 302"/>
                  <a:gd name="T44" fmla="*/ 0 w 242"/>
                  <a:gd name="T45" fmla="*/ 0 h 302"/>
                  <a:gd name="T46" fmla="*/ 0 w 242"/>
                  <a:gd name="T47" fmla="*/ 276 h 302"/>
                  <a:gd name="T48" fmla="*/ 28 w 242"/>
                  <a:gd name="T49" fmla="*/ 276 h 302"/>
                  <a:gd name="T50" fmla="*/ 28 w 242"/>
                  <a:gd name="T51" fmla="*/ 302 h 302"/>
                  <a:gd name="T52" fmla="*/ 242 w 242"/>
                  <a:gd name="T53" fmla="*/ 302 h 302"/>
                  <a:gd name="T54" fmla="*/ 242 w 242"/>
                  <a:gd name="T55" fmla="*/ 26 h 302"/>
                  <a:gd name="T56" fmla="*/ 216 w 242"/>
                  <a:gd name="T57" fmla="*/ 26 h 302"/>
                  <a:gd name="T58" fmla="*/ 16 w 242"/>
                  <a:gd name="T59" fmla="*/ 262 h 302"/>
                  <a:gd name="T60" fmla="*/ 16 w 242"/>
                  <a:gd name="T61" fmla="*/ 14 h 302"/>
                  <a:gd name="T62" fmla="*/ 200 w 242"/>
                  <a:gd name="T63" fmla="*/ 14 h 302"/>
                  <a:gd name="T64" fmla="*/ 200 w 242"/>
                  <a:gd name="T65" fmla="*/ 198 h 302"/>
                  <a:gd name="T66" fmla="*/ 136 w 242"/>
                  <a:gd name="T67" fmla="*/ 198 h 302"/>
                  <a:gd name="T68" fmla="*/ 136 w 242"/>
                  <a:gd name="T69" fmla="*/ 262 h 302"/>
                  <a:gd name="T70" fmla="*/ 16 w 242"/>
                  <a:gd name="T71" fmla="*/ 262 h 302"/>
                  <a:gd name="T72" fmla="*/ 226 w 242"/>
                  <a:gd name="T73" fmla="*/ 288 h 302"/>
                  <a:gd name="T74" fmla="*/ 42 w 242"/>
                  <a:gd name="T75" fmla="*/ 288 h 302"/>
                  <a:gd name="T76" fmla="*/ 42 w 242"/>
                  <a:gd name="T77" fmla="*/ 276 h 302"/>
                  <a:gd name="T78" fmla="*/ 144 w 242"/>
                  <a:gd name="T79" fmla="*/ 276 h 302"/>
                  <a:gd name="T80" fmla="*/ 216 w 242"/>
                  <a:gd name="T81" fmla="*/ 206 h 302"/>
                  <a:gd name="T82" fmla="*/ 216 w 242"/>
                  <a:gd name="T83" fmla="*/ 40 h 302"/>
                  <a:gd name="T84" fmla="*/ 226 w 242"/>
                  <a:gd name="T85" fmla="*/ 40 h 302"/>
                  <a:gd name="T86" fmla="*/ 226 w 242"/>
                  <a:gd name="T87" fmla="*/ 288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42" h="302">
                    <a:moveTo>
                      <a:pt x="174" y="86"/>
                    </a:moveTo>
                    <a:lnTo>
                      <a:pt x="42" y="86"/>
                    </a:lnTo>
                    <a:lnTo>
                      <a:pt x="42" y="104"/>
                    </a:lnTo>
                    <a:lnTo>
                      <a:pt x="174" y="104"/>
                    </a:lnTo>
                    <a:lnTo>
                      <a:pt x="174" y="86"/>
                    </a:lnTo>
                    <a:close/>
                    <a:moveTo>
                      <a:pt x="174" y="50"/>
                    </a:moveTo>
                    <a:lnTo>
                      <a:pt x="42" y="50"/>
                    </a:lnTo>
                    <a:lnTo>
                      <a:pt x="42" y="68"/>
                    </a:lnTo>
                    <a:lnTo>
                      <a:pt x="174" y="68"/>
                    </a:lnTo>
                    <a:lnTo>
                      <a:pt x="174" y="50"/>
                    </a:lnTo>
                    <a:close/>
                    <a:moveTo>
                      <a:pt x="42" y="180"/>
                    </a:moveTo>
                    <a:lnTo>
                      <a:pt x="108" y="180"/>
                    </a:lnTo>
                    <a:lnTo>
                      <a:pt x="108" y="160"/>
                    </a:lnTo>
                    <a:lnTo>
                      <a:pt x="42" y="160"/>
                    </a:lnTo>
                    <a:lnTo>
                      <a:pt x="42" y="180"/>
                    </a:lnTo>
                    <a:close/>
                    <a:moveTo>
                      <a:pt x="174" y="124"/>
                    </a:moveTo>
                    <a:lnTo>
                      <a:pt x="42" y="124"/>
                    </a:lnTo>
                    <a:lnTo>
                      <a:pt x="42" y="142"/>
                    </a:lnTo>
                    <a:lnTo>
                      <a:pt x="174" y="142"/>
                    </a:lnTo>
                    <a:lnTo>
                      <a:pt x="174" y="124"/>
                    </a:lnTo>
                    <a:close/>
                    <a:moveTo>
                      <a:pt x="216" y="26"/>
                    </a:moveTo>
                    <a:lnTo>
                      <a:pt x="216" y="0"/>
                    </a:lnTo>
                    <a:lnTo>
                      <a:pt x="0" y="0"/>
                    </a:lnTo>
                    <a:lnTo>
                      <a:pt x="0" y="276"/>
                    </a:lnTo>
                    <a:lnTo>
                      <a:pt x="28" y="276"/>
                    </a:lnTo>
                    <a:lnTo>
                      <a:pt x="28" y="302"/>
                    </a:lnTo>
                    <a:lnTo>
                      <a:pt x="242" y="302"/>
                    </a:lnTo>
                    <a:lnTo>
                      <a:pt x="242" y="26"/>
                    </a:lnTo>
                    <a:lnTo>
                      <a:pt x="216" y="26"/>
                    </a:lnTo>
                    <a:close/>
                    <a:moveTo>
                      <a:pt x="16" y="262"/>
                    </a:moveTo>
                    <a:lnTo>
                      <a:pt x="16" y="14"/>
                    </a:lnTo>
                    <a:lnTo>
                      <a:pt x="200" y="14"/>
                    </a:lnTo>
                    <a:lnTo>
                      <a:pt x="200" y="198"/>
                    </a:lnTo>
                    <a:lnTo>
                      <a:pt x="136" y="198"/>
                    </a:lnTo>
                    <a:lnTo>
                      <a:pt x="136" y="262"/>
                    </a:lnTo>
                    <a:lnTo>
                      <a:pt x="16" y="262"/>
                    </a:lnTo>
                    <a:close/>
                    <a:moveTo>
                      <a:pt x="226" y="288"/>
                    </a:moveTo>
                    <a:lnTo>
                      <a:pt x="42" y="288"/>
                    </a:lnTo>
                    <a:lnTo>
                      <a:pt x="42" y="276"/>
                    </a:lnTo>
                    <a:lnTo>
                      <a:pt x="144" y="276"/>
                    </a:lnTo>
                    <a:lnTo>
                      <a:pt x="216" y="206"/>
                    </a:lnTo>
                    <a:lnTo>
                      <a:pt x="216" y="40"/>
                    </a:lnTo>
                    <a:lnTo>
                      <a:pt x="226" y="40"/>
                    </a:lnTo>
                    <a:lnTo>
                      <a:pt x="226" y="288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2667000" y="2155190"/>
            <a:ext cx="21875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Weighted distances to five employment centers in Boston region.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2892425" y="4807585"/>
            <a:ext cx="196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Index of accessibility to radial highways.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8847455" y="3030855"/>
            <a:ext cx="31591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/>
              <a:t>Nitrogen oxide concentrations (annual average concentration in parts per hundred million).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" y="1635760"/>
            <a:ext cx="2640330" cy="17183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" y="4152900"/>
            <a:ext cx="2527935" cy="184594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5245" y="4367530"/>
            <a:ext cx="2908935" cy="1860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0">
        <p14:reveal/>
      </p:transition>
    </mc:Choice>
    <mc:Fallback xmlns="">
      <p:transition spd="slow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fld id="{8409FBBB-C588-4B8D-A7FF-E25C81CC24C8}" type="slidenum">
              <a:rPr lang="en-US" smtClean="0"/>
              <a:t>11</a:t>
            </a:fld>
            <a:endParaRPr lang="en-US"/>
          </a:p>
        </p:txBody>
      </p:sp>
      <p:sp>
        <p:nvSpPr>
          <p:cNvPr id="64" name="Text Placeholder 63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 to Great.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238760" y="2420620"/>
          <a:ext cx="11595100" cy="3057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9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77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47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13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75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324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9184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06553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107061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CRIM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ZN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INDUS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CHAS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NOX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PTRATIO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LSTAT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MEDV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29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0.00632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0.385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3.561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12.6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16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3.61352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11.36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11.14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0.007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0.555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6.285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68.6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3.795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9.55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18.46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12.65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22.53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23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88.9762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27.74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0.871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8.780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12.13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711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37.97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0">
        <p14:reveal/>
      </p:transition>
    </mc:Choice>
    <mc:Fallback xmlns="">
      <p:transition spd="slow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of MEDV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fld id="{8409FBBB-C588-4B8D-A7FF-E25C81CC24C8}" type="slidenum">
              <a:rPr lang="en-US" smtClean="0"/>
              <a:t>12</a:t>
            </a:fld>
            <a:endParaRPr lang="en-US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 to Great.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Freeform 1260"/>
          <p:cNvSpPr>
            <a:spLocks noEditPoints="1"/>
          </p:cNvSpPr>
          <p:nvPr/>
        </p:nvSpPr>
        <p:spPr bwMode="auto">
          <a:xfrm>
            <a:off x="2704465" y="4005580"/>
            <a:ext cx="334010" cy="508000"/>
          </a:xfrm>
          <a:custGeom>
            <a:avLst/>
            <a:gdLst>
              <a:gd name="T0" fmla="*/ 30 w 110"/>
              <a:gd name="T1" fmla="*/ 123 h 160"/>
              <a:gd name="T2" fmla="*/ 31 w 110"/>
              <a:gd name="T3" fmla="*/ 131 h 160"/>
              <a:gd name="T4" fmla="*/ 55 w 110"/>
              <a:gd name="T5" fmla="*/ 136 h 160"/>
              <a:gd name="T6" fmla="*/ 79 w 110"/>
              <a:gd name="T7" fmla="*/ 131 h 160"/>
              <a:gd name="T8" fmla="*/ 81 w 110"/>
              <a:gd name="T9" fmla="*/ 123 h 160"/>
              <a:gd name="T10" fmla="*/ 55 w 110"/>
              <a:gd name="T11" fmla="*/ 128 h 160"/>
              <a:gd name="T12" fmla="*/ 30 w 110"/>
              <a:gd name="T13" fmla="*/ 123 h 160"/>
              <a:gd name="T14" fmla="*/ 32 w 110"/>
              <a:gd name="T15" fmla="*/ 139 h 160"/>
              <a:gd name="T16" fmla="*/ 33 w 110"/>
              <a:gd name="T17" fmla="*/ 147 h 160"/>
              <a:gd name="T18" fmla="*/ 41 w 110"/>
              <a:gd name="T19" fmla="*/ 151 h 160"/>
              <a:gd name="T20" fmla="*/ 41 w 110"/>
              <a:gd name="T21" fmla="*/ 156 h 160"/>
              <a:gd name="T22" fmla="*/ 55 w 110"/>
              <a:gd name="T23" fmla="*/ 160 h 160"/>
              <a:gd name="T24" fmla="*/ 69 w 110"/>
              <a:gd name="T25" fmla="*/ 156 h 160"/>
              <a:gd name="T26" fmla="*/ 70 w 110"/>
              <a:gd name="T27" fmla="*/ 151 h 160"/>
              <a:gd name="T28" fmla="*/ 77 w 110"/>
              <a:gd name="T29" fmla="*/ 147 h 160"/>
              <a:gd name="T30" fmla="*/ 78 w 110"/>
              <a:gd name="T31" fmla="*/ 139 h 160"/>
              <a:gd name="T32" fmla="*/ 55 w 110"/>
              <a:gd name="T33" fmla="*/ 143 h 160"/>
              <a:gd name="T34" fmla="*/ 32 w 110"/>
              <a:gd name="T35" fmla="*/ 139 h 160"/>
              <a:gd name="T36" fmla="*/ 55 w 110"/>
              <a:gd name="T37" fmla="*/ 23 h 160"/>
              <a:gd name="T38" fmla="*/ 58 w 110"/>
              <a:gd name="T39" fmla="*/ 20 h 160"/>
              <a:gd name="T40" fmla="*/ 55 w 110"/>
              <a:gd name="T41" fmla="*/ 17 h 160"/>
              <a:gd name="T42" fmla="*/ 17 w 110"/>
              <a:gd name="T43" fmla="*/ 55 h 160"/>
              <a:gd name="T44" fmla="*/ 20 w 110"/>
              <a:gd name="T45" fmla="*/ 58 h 160"/>
              <a:gd name="T46" fmla="*/ 23 w 110"/>
              <a:gd name="T47" fmla="*/ 55 h 160"/>
              <a:gd name="T48" fmla="*/ 55 w 110"/>
              <a:gd name="T49" fmla="*/ 23 h 160"/>
              <a:gd name="T50" fmla="*/ 67 w 110"/>
              <a:gd name="T51" fmla="*/ 76 h 160"/>
              <a:gd name="T52" fmla="*/ 55 w 110"/>
              <a:gd name="T53" fmla="*/ 53 h 160"/>
              <a:gd name="T54" fmla="*/ 43 w 110"/>
              <a:gd name="T55" fmla="*/ 76 h 160"/>
              <a:gd name="T56" fmla="*/ 38 w 110"/>
              <a:gd name="T57" fmla="*/ 65 h 160"/>
              <a:gd name="T58" fmla="*/ 30 w 110"/>
              <a:gd name="T59" fmla="*/ 68 h 160"/>
              <a:gd name="T60" fmla="*/ 42 w 110"/>
              <a:gd name="T61" fmla="*/ 95 h 160"/>
              <a:gd name="T62" fmla="*/ 55 w 110"/>
              <a:gd name="T63" fmla="*/ 71 h 160"/>
              <a:gd name="T64" fmla="*/ 68 w 110"/>
              <a:gd name="T65" fmla="*/ 95 h 160"/>
              <a:gd name="T66" fmla="*/ 80 w 110"/>
              <a:gd name="T67" fmla="*/ 68 h 160"/>
              <a:gd name="T68" fmla="*/ 72 w 110"/>
              <a:gd name="T69" fmla="*/ 65 h 160"/>
              <a:gd name="T70" fmla="*/ 67 w 110"/>
              <a:gd name="T71" fmla="*/ 76 h 160"/>
              <a:gd name="T72" fmla="*/ 55 w 110"/>
              <a:gd name="T73" fmla="*/ 0 h 160"/>
              <a:gd name="T74" fmla="*/ 0 w 110"/>
              <a:gd name="T75" fmla="*/ 55 h 160"/>
              <a:gd name="T76" fmla="*/ 27 w 110"/>
              <a:gd name="T77" fmla="*/ 102 h 160"/>
              <a:gd name="T78" fmla="*/ 29 w 110"/>
              <a:gd name="T79" fmla="*/ 116 h 160"/>
              <a:gd name="T80" fmla="*/ 55 w 110"/>
              <a:gd name="T81" fmla="*/ 121 h 160"/>
              <a:gd name="T82" fmla="*/ 82 w 110"/>
              <a:gd name="T83" fmla="*/ 116 h 160"/>
              <a:gd name="T84" fmla="*/ 84 w 110"/>
              <a:gd name="T85" fmla="*/ 102 h 160"/>
              <a:gd name="T86" fmla="*/ 110 w 110"/>
              <a:gd name="T87" fmla="*/ 55 h 160"/>
              <a:gd name="T88" fmla="*/ 55 w 110"/>
              <a:gd name="T89" fmla="*/ 0 h 160"/>
              <a:gd name="T90" fmla="*/ 75 w 110"/>
              <a:gd name="T91" fmla="*/ 96 h 160"/>
              <a:gd name="T92" fmla="*/ 74 w 110"/>
              <a:gd name="T93" fmla="*/ 109 h 160"/>
              <a:gd name="T94" fmla="*/ 55 w 110"/>
              <a:gd name="T95" fmla="*/ 112 h 160"/>
              <a:gd name="T96" fmla="*/ 36 w 110"/>
              <a:gd name="T97" fmla="*/ 109 h 160"/>
              <a:gd name="T98" fmla="*/ 35 w 110"/>
              <a:gd name="T99" fmla="*/ 96 h 160"/>
              <a:gd name="T100" fmla="*/ 10 w 110"/>
              <a:gd name="T101" fmla="*/ 55 h 160"/>
              <a:gd name="T102" fmla="*/ 55 w 110"/>
              <a:gd name="T103" fmla="*/ 10 h 160"/>
              <a:gd name="T104" fmla="*/ 100 w 110"/>
              <a:gd name="T105" fmla="*/ 55 h 160"/>
              <a:gd name="T106" fmla="*/ 75 w 110"/>
              <a:gd name="T107" fmla="*/ 96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0" h="160">
                <a:moveTo>
                  <a:pt x="30" y="123"/>
                </a:moveTo>
                <a:cubicBezTo>
                  <a:pt x="31" y="131"/>
                  <a:pt x="31" y="131"/>
                  <a:pt x="31" y="131"/>
                </a:cubicBezTo>
                <a:cubicBezTo>
                  <a:pt x="38" y="134"/>
                  <a:pt x="46" y="136"/>
                  <a:pt x="55" y="136"/>
                </a:cubicBezTo>
                <a:cubicBezTo>
                  <a:pt x="64" y="136"/>
                  <a:pt x="72" y="134"/>
                  <a:pt x="79" y="131"/>
                </a:cubicBezTo>
                <a:cubicBezTo>
                  <a:pt x="81" y="123"/>
                  <a:pt x="81" y="123"/>
                  <a:pt x="81" y="123"/>
                </a:cubicBezTo>
                <a:cubicBezTo>
                  <a:pt x="73" y="126"/>
                  <a:pt x="64" y="128"/>
                  <a:pt x="55" y="128"/>
                </a:cubicBezTo>
                <a:cubicBezTo>
                  <a:pt x="46" y="128"/>
                  <a:pt x="37" y="126"/>
                  <a:pt x="30" y="123"/>
                </a:cubicBezTo>
                <a:close/>
                <a:moveTo>
                  <a:pt x="32" y="139"/>
                </a:moveTo>
                <a:cubicBezTo>
                  <a:pt x="33" y="147"/>
                  <a:pt x="33" y="147"/>
                  <a:pt x="33" y="147"/>
                </a:cubicBezTo>
                <a:cubicBezTo>
                  <a:pt x="33" y="147"/>
                  <a:pt x="35" y="150"/>
                  <a:pt x="41" y="151"/>
                </a:cubicBezTo>
                <a:cubicBezTo>
                  <a:pt x="41" y="156"/>
                  <a:pt x="41" y="156"/>
                  <a:pt x="41" y="156"/>
                </a:cubicBezTo>
                <a:cubicBezTo>
                  <a:pt x="41" y="156"/>
                  <a:pt x="44" y="160"/>
                  <a:pt x="55" y="160"/>
                </a:cubicBezTo>
                <a:cubicBezTo>
                  <a:pt x="66" y="160"/>
                  <a:pt x="69" y="156"/>
                  <a:pt x="69" y="156"/>
                </a:cubicBezTo>
                <a:cubicBezTo>
                  <a:pt x="70" y="151"/>
                  <a:pt x="70" y="151"/>
                  <a:pt x="70" y="151"/>
                </a:cubicBezTo>
                <a:cubicBezTo>
                  <a:pt x="75" y="150"/>
                  <a:pt x="77" y="147"/>
                  <a:pt x="77" y="147"/>
                </a:cubicBezTo>
                <a:cubicBezTo>
                  <a:pt x="78" y="139"/>
                  <a:pt x="78" y="139"/>
                  <a:pt x="78" y="139"/>
                </a:cubicBezTo>
                <a:cubicBezTo>
                  <a:pt x="71" y="141"/>
                  <a:pt x="63" y="143"/>
                  <a:pt x="55" y="143"/>
                </a:cubicBezTo>
                <a:cubicBezTo>
                  <a:pt x="47" y="143"/>
                  <a:pt x="39" y="141"/>
                  <a:pt x="32" y="139"/>
                </a:cubicBezTo>
                <a:close/>
                <a:moveTo>
                  <a:pt x="55" y="23"/>
                </a:moveTo>
                <a:cubicBezTo>
                  <a:pt x="57" y="23"/>
                  <a:pt x="58" y="22"/>
                  <a:pt x="58" y="20"/>
                </a:cubicBezTo>
                <a:cubicBezTo>
                  <a:pt x="58" y="18"/>
                  <a:pt x="57" y="17"/>
                  <a:pt x="55" y="17"/>
                </a:cubicBezTo>
                <a:cubicBezTo>
                  <a:pt x="34" y="17"/>
                  <a:pt x="17" y="34"/>
                  <a:pt x="17" y="55"/>
                </a:cubicBezTo>
                <a:cubicBezTo>
                  <a:pt x="17" y="57"/>
                  <a:pt x="18" y="58"/>
                  <a:pt x="20" y="58"/>
                </a:cubicBezTo>
                <a:cubicBezTo>
                  <a:pt x="21" y="58"/>
                  <a:pt x="23" y="57"/>
                  <a:pt x="23" y="55"/>
                </a:cubicBezTo>
                <a:cubicBezTo>
                  <a:pt x="23" y="37"/>
                  <a:pt x="37" y="23"/>
                  <a:pt x="55" y="23"/>
                </a:cubicBezTo>
                <a:close/>
                <a:moveTo>
                  <a:pt x="67" y="76"/>
                </a:moveTo>
                <a:cubicBezTo>
                  <a:pt x="55" y="53"/>
                  <a:pt x="55" y="53"/>
                  <a:pt x="55" y="53"/>
                </a:cubicBezTo>
                <a:cubicBezTo>
                  <a:pt x="43" y="76"/>
                  <a:pt x="43" y="76"/>
                  <a:pt x="43" y="76"/>
                </a:cubicBezTo>
                <a:cubicBezTo>
                  <a:pt x="38" y="65"/>
                  <a:pt x="38" y="65"/>
                  <a:pt x="38" y="65"/>
                </a:cubicBezTo>
                <a:cubicBezTo>
                  <a:pt x="30" y="68"/>
                  <a:pt x="30" y="68"/>
                  <a:pt x="30" y="68"/>
                </a:cubicBezTo>
                <a:cubicBezTo>
                  <a:pt x="42" y="95"/>
                  <a:pt x="42" y="95"/>
                  <a:pt x="42" y="95"/>
                </a:cubicBezTo>
                <a:cubicBezTo>
                  <a:pt x="55" y="71"/>
                  <a:pt x="55" y="71"/>
                  <a:pt x="55" y="71"/>
                </a:cubicBezTo>
                <a:cubicBezTo>
                  <a:pt x="68" y="95"/>
                  <a:pt x="68" y="95"/>
                  <a:pt x="68" y="95"/>
                </a:cubicBezTo>
                <a:cubicBezTo>
                  <a:pt x="80" y="68"/>
                  <a:pt x="80" y="68"/>
                  <a:pt x="80" y="68"/>
                </a:cubicBezTo>
                <a:cubicBezTo>
                  <a:pt x="72" y="65"/>
                  <a:pt x="72" y="65"/>
                  <a:pt x="72" y="65"/>
                </a:cubicBezTo>
                <a:lnTo>
                  <a:pt x="67" y="76"/>
                </a:lnTo>
                <a:close/>
                <a:moveTo>
                  <a:pt x="55" y="0"/>
                </a:moveTo>
                <a:cubicBezTo>
                  <a:pt x="25" y="0"/>
                  <a:pt x="0" y="25"/>
                  <a:pt x="0" y="55"/>
                </a:cubicBezTo>
                <a:cubicBezTo>
                  <a:pt x="0" y="75"/>
                  <a:pt x="11" y="93"/>
                  <a:pt x="27" y="102"/>
                </a:cubicBezTo>
                <a:cubicBezTo>
                  <a:pt x="29" y="116"/>
                  <a:pt x="29" y="116"/>
                  <a:pt x="29" y="116"/>
                </a:cubicBezTo>
                <a:cubicBezTo>
                  <a:pt x="36" y="119"/>
                  <a:pt x="45" y="121"/>
                  <a:pt x="55" y="121"/>
                </a:cubicBezTo>
                <a:cubicBezTo>
                  <a:pt x="65" y="121"/>
                  <a:pt x="74" y="119"/>
                  <a:pt x="82" y="116"/>
                </a:cubicBezTo>
                <a:cubicBezTo>
                  <a:pt x="84" y="102"/>
                  <a:pt x="84" y="102"/>
                  <a:pt x="84" y="102"/>
                </a:cubicBezTo>
                <a:cubicBezTo>
                  <a:pt x="99" y="93"/>
                  <a:pt x="110" y="75"/>
                  <a:pt x="110" y="55"/>
                </a:cubicBezTo>
                <a:cubicBezTo>
                  <a:pt x="110" y="25"/>
                  <a:pt x="85" y="0"/>
                  <a:pt x="55" y="0"/>
                </a:cubicBezTo>
                <a:close/>
                <a:moveTo>
                  <a:pt x="75" y="96"/>
                </a:moveTo>
                <a:cubicBezTo>
                  <a:pt x="74" y="109"/>
                  <a:pt x="74" y="109"/>
                  <a:pt x="74" y="109"/>
                </a:cubicBezTo>
                <a:cubicBezTo>
                  <a:pt x="74" y="109"/>
                  <a:pt x="69" y="112"/>
                  <a:pt x="55" y="112"/>
                </a:cubicBezTo>
                <a:cubicBezTo>
                  <a:pt x="41" y="112"/>
                  <a:pt x="36" y="109"/>
                  <a:pt x="36" y="109"/>
                </a:cubicBezTo>
                <a:cubicBezTo>
                  <a:pt x="35" y="96"/>
                  <a:pt x="35" y="96"/>
                  <a:pt x="35" y="96"/>
                </a:cubicBezTo>
                <a:cubicBezTo>
                  <a:pt x="20" y="88"/>
                  <a:pt x="10" y="73"/>
                  <a:pt x="10" y="55"/>
                </a:cubicBezTo>
                <a:cubicBezTo>
                  <a:pt x="10" y="30"/>
                  <a:pt x="30" y="10"/>
                  <a:pt x="55" y="10"/>
                </a:cubicBezTo>
                <a:cubicBezTo>
                  <a:pt x="80" y="10"/>
                  <a:pt x="100" y="30"/>
                  <a:pt x="100" y="55"/>
                </a:cubicBezTo>
                <a:cubicBezTo>
                  <a:pt x="100" y="73"/>
                  <a:pt x="90" y="88"/>
                  <a:pt x="75" y="9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209800" y="4518025"/>
            <a:ext cx="1323340" cy="4921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>
                <a:solidFill>
                  <a:schemeClr val="tx2"/>
                </a:solidFill>
              </a:rPr>
              <a:t>Dummy </a:t>
            </a:r>
          </a:p>
          <a:p>
            <a:pPr algn="ctr"/>
            <a:r>
              <a:rPr lang="en-US" sz="1600" b="1">
                <a:solidFill>
                  <a:schemeClr val="tx2"/>
                </a:solidFill>
              </a:rPr>
              <a:t>Title</a:t>
            </a:r>
          </a:p>
        </p:txBody>
      </p:sp>
      <p:sp>
        <p:nvSpPr>
          <p:cNvPr id="28" name="Freeform 1261"/>
          <p:cNvSpPr>
            <a:spLocks noEditPoints="1"/>
          </p:cNvSpPr>
          <p:nvPr/>
        </p:nvSpPr>
        <p:spPr bwMode="auto">
          <a:xfrm>
            <a:off x="4614545" y="4056380"/>
            <a:ext cx="440055" cy="393700"/>
          </a:xfrm>
          <a:custGeom>
            <a:avLst/>
            <a:gdLst>
              <a:gd name="T0" fmla="*/ 51 w 145"/>
              <a:gd name="T1" fmla="*/ 80 h 124"/>
              <a:gd name="T2" fmla="*/ 51 w 145"/>
              <a:gd name="T3" fmla="*/ 124 h 124"/>
              <a:gd name="T4" fmla="*/ 84 w 145"/>
              <a:gd name="T5" fmla="*/ 124 h 124"/>
              <a:gd name="T6" fmla="*/ 84 w 145"/>
              <a:gd name="T7" fmla="*/ 85 h 124"/>
              <a:gd name="T8" fmla="*/ 70 w 145"/>
              <a:gd name="T9" fmla="*/ 99 h 124"/>
              <a:gd name="T10" fmla="*/ 51 w 145"/>
              <a:gd name="T11" fmla="*/ 80 h 124"/>
              <a:gd name="T12" fmla="*/ 6 w 145"/>
              <a:gd name="T13" fmla="*/ 118 h 124"/>
              <a:gd name="T14" fmla="*/ 11 w 145"/>
              <a:gd name="T15" fmla="*/ 124 h 124"/>
              <a:gd name="T16" fmla="*/ 38 w 145"/>
              <a:gd name="T17" fmla="*/ 124 h 124"/>
              <a:gd name="T18" fmla="*/ 38 w 145"/>
              <a:gd name="T19" fmla="*/ 68 h 124"/>
              <a:gd name="T20" fmla="*/ 6 w 145"/>
              <a:gd name="T21" fmla="*/ 100 h 124"/>
              <a:gd name="T22" fmla="*/ 6 w 145"/>
              <a:gd name="T23" fmla="*/ 118 h 124"/>
              <a:gd name="T24" fmla="*/ 97 w 145"/>
              <a:gd name="T25" fmla="*/ 72 h 124"/>
              <a:gd name="T26" fmla="*/ 97 w 145"/>
              <a:gd name="T27" fmla="*/ 124 h 124"/>
              <a:gd name="T28" fmla="*/ 124 w 145"/>
              <a:gd name="T29" fmla="*/ 124 h 124"/>
              <a:gd name="T30" fmla="*/ 129 w 145"/>
              <a:gd name="T31" fmla="*/ 118 h 124"/>
              <a:gd name="T32" fmla="*/ 129 w 145"/>
              <a:gd name="T33" fmla="*/ 68 h 124"/>
              <a:gd name="T34" fmla="*/ 129 w 145"/>
              <a:gd name="T35" fmla="*/ 40 h 124"/>
              <a:gd name="T36" fmla="*/ 101 w 145"/>
              <a:gd name="T37" fmla="*/ 68 h 124"/>
              <a:gd name="T38" fmla="*/ 97 w 145"/>
              <a:gd name="T39" fmla="*/ 72 h 124"/>
              <a:gd name="T40" fmla="*/ 116 w 145"/>
              <a:gd name="T41" fmla="*/ 3 h 124"/>
              <a:gd name="T42" fmla="*/ 111 w 145"/>
              <a:gd name="T43" fmla="*/ 9 h 124"/>
              <a:gd name="T44" fmla="*/ 117 w 145"/>
              <a:gd name="T45" fmla="*/ 14 h 124"/>
              <a:gd name="T46" fmla="*/ 123 w 145"/>
              <a:gd name="T47" fmla="*/ 14 h 124"/>
              <a:gd name="T48" fmla="*/ 70 w 145"/>
              <a:gd name="T49" fmla="*/ 67 h 124"/>
              <a:gd name="T50" fmla="*/ 38 w 145"/>
              <a:gd name="T51" fmla="*/ 36 h 124"/>
              <a:gd name="T52" fmla="*/ 2 w 145"/>
              <a:gd name="T53" fmla="*/ 73 h 124"/>
              <a:gd name="T54" fmla="*/ 2 w 145"/>
              <a:gd name="T55" fmla="*/ 81 h 124"/>
              <a:gd name="T56" fmla="*/ 10 w 145"/>
              <a:gd name="T57" fmla="*/ 81 h 124"/>
              <a:gd name="T58" fmla="*/ 38 w 145"/>
              <a:gd name="T59" fmla="*/ 52 h 124"/>
              <a:gd name="T60" fmla="*/ 70 w 145"/>
              <a:gd name="T61" fmla="*/ 84 h 124"/>
              <a:gd name="T62" fmla="*/ 132 w 145"/>
              <a:gd name="T63" fmla="*/ 22 h 124"/>
              <a:gd name="T64" fmla="*/ 131 w 145"/>
              <a:gd name="T65" fmla="*/ 28 h 124"/>
              <a:gd name="T66" fmla="*/ 136 w 145"/>
              <a:gd name="T67" fmla="*/ 35 h 124"/>
              <a:gd name="T68" fmla="*/ 137 w 145"/>
              <a:gd name="T69" fmla="*/ 35 h 124"/>
              <a:gd name="T70" fmla="*/ 143 w 145"/>
              <a:gd name="T71" fmla="*/ 29 h 124"/>
              <a:gd name="T72" fmla="*/ 145 w 145"/>
              <a:gd name="T73" fmla="*/ 0 h 124"/>
              <a:gd name="T74" fmla="*/ 116 w 145"/>
              <a:gd name="T75" fmla="*/ 3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5" h="124">
                <a:moveTo>
                  <a:pt x="51" y="80"/>
                </a:moveTo>
                <a:cubicBezTo>
                  <a:pt x="51" y="124"/>
                  <a:pt x="51" y="124"/>
                  <a:pt x="51" y="124"/>
                </a:cubicBezTo>
                <a:cubicBezTo>
                  <a:pt x="84" y="124"/>
                  <a:pt x="84" y="124"/>
                  <a:pt x="84" y="124"/>
                </a:cubicBezTo>
                <a:cubicBezTo>
                  <a:pt x="84" y="85"/>
                  <a:pt x="84" y="85"/>
                  <a:pt x="84" y="85"/>
                </a:cubicBezTo>
                <a:cubicBezTo>
                  <a:pt x="70" y="99"/>
                  <a:pt x="70" y="99"/>
                  <a:pt x="70" y="99"/>
                </a:cubicBezTo>
                <a:lnTo>
                  <a:pt x="51" y="80"/>
                </a:lnTo>
                <a:close/>
                <a:moveTo>
                  <a:pt x="6" y="118"/>
                </a:moveTo>
                <a:cubicBezTo>
                  <a:pt x="6" y="121"/>
                  <a:pt x="8" y="124"/>
                  <a:pt x="11" y="124"/>
                </a:cubicBezTo>
                <a:cubicBezTo>
                  <a:pt x="38" y="124"/>
                  <a:pt x="38" y="124"/>
                  <a:pt x="38" y="124"/>
                </a:cubicBezTo>
                <a:cubicBezTo>
                  <a:pt x="38" y="68"/>
                  <a:pt x="38" y="68"/>
                  <a:pt x="38" y="68"/>
                </a:cubicBezTo>
                <a:cubicBezTo>
                  <a:pt x="6" y="100"/>
                  <a:pt x="6" y="100"/>
                  <a:pt x="6" y="100"/>
                </a:cubicBezTo>
                <a:lnTo>
                  <a:pt x="6" y="118"/>
                </a:lnTo>
                <a:close/>
                <a:moveTo>
                  <a:pt x="97" y="72"/>
                </a:moveTo>
                <a:cubicBezTo>
                  <a:pt x="97" y="124"/>
                  <a:pt x="97" y="124"/>
                  <a:pt x="97" y="124"/>
                </a:cubicBezTo>
                <a:cubicBezTo>
                  <a:pt x="124" y="124"/>
                  <a:pt x="124" y="124"/>
                  <a:pt x="124" y="124"/>
                </a:cubicBezTo>
                <a:cubicBezTo>
                  <a:pt x="127" y="124"/>
                  <a:pt x="129" y="121"/>
                  <a:pt x="129" y="118"/>
                </a:cubicBezTo>
                <a:cubicBezTo>
                  <a:pt x="129" y="68"/>
                  <a:pt x="129" y="68"/>
                  <a:pt x="129" y="68"/>
                </a:cubicBezTo>
                <a:cubicBezTo>
                  <a:pt x="129" y="40"/>
                  <a:pt x="129" y="40"/>
                  <a:pt x="129" y="40"/>
                </a:cubicBezTo>
                <a:cubicBezTo>
                  <a:pt x="101" y="68"/>
                  <a:pt x="101" y="68"/>
                  <a:pt x="101" y="68"/>
                </a:cubicBezTo>
                <a:lnTo>
                  <a:pt x="97" y="72"/>
                </a:lnTo>
                <a:close/>
                <a:moveTo>
                  <a:pt x="116" y="3"/>
                </a:moveTo>
                <a:cubicBezTo>
                  <a:pt x="113" y="3"/>
                  <a:pt x="111" y="6"/>
                  <a:pt x="111" y="9"/>
                </a:cubicBezTo>
                <a:cubicBezTo>
                  <a:pt x="111" y="12"/>
                  <a:pt x="114" y="15"/>
                  <a:pt x="117" y="14"/>
                </a:cubicBezTo>
                <a:cubicBezTo>
                  <a:pt x="123" y="14"/>
                  <a:pt x="123" y="14"/>
                  <a:pt x="123" y="14"/>
                </a:cubicBezTo>
                <a:cubicBezTo>
                  <a:pt x="70" y="67"/>
                  <a:pt x="70" y="67"/>
                  <a:pt x="70" y="67"/>
                </a:cubicBezTo>
                <a:cubicBezTo>
                  <a:pt x="38" y="36"/>
                  <a:pt x="38" y="36"/>
                  <a:pt x="38" y="36"/>
                </a:cubicBezTo>
                <a:cubicBezTo>
                  <a:pt x="2" y="73"/>
                  <a:pt x="2" y="73"/>
                  <a:pt x="2" y="73"/>
                </a:cubicBezTo>
                <a:cubicBezTo>
                  <a:pt x="0" y="75"/>
                  <a:pt x="0" y="79"/>
                  <a:pt x="2" y="81"/>
                </a:cubicBezTo>
                <a:cubicBezTo>
                  <a:pt x="4" y="83"/>
                  <a:pt x="8" y="83"/>
                  <a:pt x="10" y="81"/>
                </a:cubicBezTo>
                <a:cubicBezTo>
                  <a:pt x="38" y="52"/>
                  <a:pt x="38" y="52"/>
                  <a:pt x="38" y="52"/>
                </a:cubicBezTo>
                <a:cubicBezTo>
                  <a:pt x="70" y="84"/>
                  <a:pt x="70" y="84"/>
                  <a:pt x="70" y="84"/>
                </a:cubicBezTo>
                <a:cubicBezTo>
                  <a:pt x="132" y="22"/>
                  <a:pt x="132" y="22"/>
                  <a:pt x="132" y="22"/>
                </a:cubicBezTo>
                <a:cubicBezTo>
                  <a:pt x="131" y="28"/>
                  <a:pt x="131" y="28"/>
                  <a:pt x="131" y="28"/>
                </a:cubicBezTo>
                <a:cubicBezTo>
                  <a:pt x="131" y="31"/>
                  <a:pt x="133" y="34"/>
                  <a:pt x="136" y="35"/>
                </a:cubicBezTo>
                <a:cubicBezTo>
                  <a:pt x="137" y="35"/>
                  <a:pt x="137" y="35"/>
                  <a:pt x="137" y="35"/>
                </a:cubicBezTo>
                <a:cubicBezTo>
                  <a:pt x="140" y="35"/>
                  <a:pt x="142" y="32"/>
                  <a:pt x="143" y="29"/>
                </a:cubicBezTo>
                <a:cubicBezTo>
                  <a:pt x="145" y="0"/>
                  <a:pt x="145" y="0"/>
                  <a:pt x="145" y="0"/>
                </a:cubicBezTo>
                <a:lnTo>
                  <a:pt x="116" y="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173220" y="4518025"/>
            <a:ext cx="1323340" cy="4921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</a:rPr>
              <a:t>Dummy </a:t>
            </a:r>
          </a:p>
          <a:p>
            <a:pPr algn="ctr"/>
            <a:r>
              <a:rPr lang="en-US" sz="1600" b="1" dirty="0">
                <a:solidFill>
                  <a:schemeClr val="tx2"/>
                </a:solidFill>
              </a:rPr>
              <a:t>Title</a:t>
            </a:r>
          </a:p>
        </p:txBody>
      </p:sp>
      <p:sp>
        <p:nvSpPr>
          <p:cNvPr id="34" name="Freeform 1262"/>
          <p:cNvSpPr>
            <a:spLocks noEditPoints="1"/>
          </p:cNvSpPr>
          <p:nvPr/>
        </p:nvSpPr>
        <p:spPr bwMode="auto">
          <a:xfrm>
            <a:off x="6626225" y="4021455"/>
            <a:ext cx="342900" cy="450850"/>
          </a:xfrm>
          <a:custGeom>
            <a:avLst/>
            <a:gdLst>
              <a:gd name="T0" fmla="*/ 164 w 226"/>
              <a:gd name="T1" fmla="*/ 48 h 284"/>
              <a:gd name="T2" fmla="*/ 40 w 226"/>
              <a:gd name="T3" fmla="*/ 48 h 284"/>
              <a:gd name="T4" fmla="*/ 40 w 226"/>
              <a:gd name="T5" fmla="*/ 64 h 284"/>
              <a:gd name="T6" fmla="*/ 164 w 226"/>
              <a:gd name="T7" fmla="*/ 64 h 284"/>
              <a:gd name="T8" fmla="*/ 164 w 226"/>
              <a:gd name="T9" fmla="*/ 48 h 284"/>
              <a:gd name="T10" fmla="*/ 164 w 226"/>
              <a:gd name="T11" fmla="*/ 116 h 284"/>
              <a:gd name="T12" fmla="*/ 40 w 226"/>
              <a:gd name="T13" fmla="*/ 116 h 284"/>
              <a:gd name="T14" fmla="*/ 40 w 226"/>
              <a:gd name="T15" fmla="*/ 134 h 284"/>
              <a:gd name="T16" fmla="*/ 164 w 226"/>
              <a:gd name="T17" fmla="*/ 134 h 284"/>
              <a:gd name="T18" fmla="*/ 164 w 226"/>
              <a:gd name="T19" fmla="*/ 116 h 284"/>
              <a:gd name="T20" fmla="*/ 164 w 226"/>
              <a:gd name="T21" fmla="*/ 82 h 284"/>
              <a:gd name="T22" fmla="*/ 40 w 226"/>
              <a:gd name="T23" fmla="*/ 82 h 284"/>
              <a:gd name="T24" fmla="*/ 40 w 226"/>
              <a:gd name="T25" fmla="*/ 100 h 284"/>
              <a:gd name="T26" fmla="*/ 164 w 226"/>
              <a:gd name="T27" fmla="*/ 100 h 284"/>
              <a:gd name="T28" fmla="*/ 164 w 226"/>
              <a:gd name="T29" fmla="*/ 82 h 284"/>
              <a:gd name="T30" fmla="*/ 202 w 226"/>
              <a:gd name="T31" fmla="*/ 26 h 284"/>
              <a:gd name="T32" fmla="*/ 202 w 226"/>
              <a:gd name="T33" fmla="*/ 0 h 284"/>
              <a:gd name="T34" fmla="*/ 0 w 226"/>
              <a:gd name="T35" fmla="*/ 0 h 284"/>
              <a:gd name="T36" fmla="*/ 0 w 226"/>
              <a:gd name="T37" fmla="*/ 260 h 284"/>
              <a:gd name="T38" fmla="*/ 26 w 226"/>
              <a:gd name="T39" fmla="*/ 260 h 284"/>
              <a:gd name="T40" fmla="*/ 26 w 226"/>
              <a:gd name="T41" fmla="*/ 284 h 284"/>
              <a:gd name="T42" fmla="*/ 226 w 226"/>
              <a:gd name="T43" fmla="*/ 284 h 284"/>
              <a:gd name="T44" fmla="*/ 226 w 226"/>
              <a:gd name="T45" fmla="*/ 26 h 284"/>
              <a:gd name="T46" fmla="*/ 202 w 226"/>
              <a:gd name="T47" fmla="*/ 26 h 284"/>
              <a:gd name="T48" fmla="*/ 14 w 226"/>
              <a:gd name="T49" fmla="*/ 246 h 284"/>
              <a:gd name="T50" fmla="*/ 14 w 226"/>
              <a:gd name="T51" fmla="*/ 14 h 284"/>
              <a:gd name="T52" fmla="*/ 188 w 226"/>
              <a:gd name="T53" fmla="*/ 14 h 284"/>
              <a:gd name="T54" fmla="*/ 188 w 226"/>
              <a:gd name="T55" fmla="*/ 186 h 284"/>
              <a:gd name="T56" fmla="*/ 128 w 226"/>
              <a:gd name="T57" fmla="*/ 186 h 284"/>
              <a:gd name="T58" fmla="*/ 128 w 226"/>
              <a:gd name="T59" fmla="*/ 246 h 284"/>
              <a:gd name="T60" fmla="*/ 14 w 226"/>
              <a:gd name="T61" fmla="*/ 246 h 284"/>
              <a:gd name="T62" fmla="*/ 212 w 226"/>
              <a:gd name="T63" fmla="*/ 270 h 284"/>
              <a:gd name="T64" fmla="*/ 40 w 226"/>
              <a:gd name="T65" fmla="*/ 270 h 284"/>
              <a:gd name="T66" fmla="*/ 40 w 226"/>
              <a:gd name="T67" fmla="*/ 260 h 284"/>
              <a:gd name="T68" fmla="*/ 136 w 226"/>
              <a:gd name="T69" fmla="*/ 260 h 284"/>
              <a:gd name="T70" fmla="*/ 202 w 226"/>
              <a:gd name="T71" fmla="*/ 194 h 284"/>
              <a:gd name="T72" fmla="*/ 202 w 226"/>
              <a:gd name="T73" fmla="*/ 40 h 284"/>
              <a:gd name="T74" fmla="*/ 212 w 226"/>
              <a:gd name="T75" fmla="*/ 40 h 284"/>
              <a:gd name="T76" fmla="*/ 212 w 226"/>
              <a:gd name="T77" fmla="*/ 270 h 284"/>
              <a:gd name="T78" fmla="*/ 40 w 226"/>
              <a:gd name="T79" fmla="*/ 170 h 284"/>
              <a:gd name="T80" fmla="*/ 102 w 226"/>
              <a:gd name="T81" fmla="*/ 170 h 284"/>
              <a:gd name="T82" fmla="*/ 102 w 226"/>
              <a:gd name="T83" fmla="*/ 152 h 284"/>
              <a:gd name="T84" fmla="*/ 40 w 226"/>
              <a:gd name="T85" fmla="*/ 152 h 284"/>
              <a:gd name="T86" fmla="*/ 40 w 226"/>
              <a:gd name="T87" fmla="*/ 170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26" h="284">
                <a:moveTo>
                  <a:pt x="164" y="48"/>
                </a:moveTo>
                <a:lnTo>
                  <a:pt x="40" y="48"/>
                </a:lnTo>
                <a:lnTo>
                  <a:pt x="40" y="64"/>
                </a:lnTo>
                <a:lnTo>
                  <a:pt x="164" y="64"/>
                </a:lnTo>
                <a:lnTo>
                  <a:pt x="164" y="48"/>
                </a:lnTo>
                <a:close/>
                <a:moveTo>
                  <a:pt x="164" y="116"/>
                </a:moveTo>
                <a:lnTo>
                  <a:pt x="40" y="116"/>
                </a:lnTo>
                <a:lnTo>
                  <a:pt x="40" y="134"/>
                </a:lnTo>
                <a:lnTo>
                  <a:pt x="164" y="134"/>
                </a:lnTo>
                <a:lnTo>
                  <a:pt x="164" y="116"/>
                </a:lnTo>
                <a:close/>
                <a:moveTo>
                  <a:pt x="164" y="82"/>
                </a:moveTo>
                <a:lnTo>
                  <a:pt x="40" y="82"/>
                </a:lnTo>
                <a:lnTo>
                  <a:pt x="40" y="100"/>
                </a:lnTo>
                <a:lnTo>
                  <a:pt x="164" y="100"/>
                </a:lnTo>
                <a:lnTo>
                  <a:pt x="164" y="82"/>
                </a:lnTo>
                <a:close/>
                <a:moveTo>
                  <a:pt x="202" y="26"/>
                </a:moveTo>
                <a:lnTo>
                  <a:pt x="202" y="0"/>
                </a:lnTo>
                <a:lnTo>
                  <a:pt x="0" y="0"/>
                </a:lnTo>
                <a:lnTo>
                  <a:pt x="0" y="260"/>
                </a:lnTo>
                <a:lnTo>
                  <a:pt x="26" y="260"/>
                </a:lnTo>
                <a:lnTo>
                  <a:pt x="26" y="284"/>
                </a:lnTo>
                <a:lnTo>
                  <a:pt x="226" y="284"/>
                </a:lnTo>
                <a:lnTo>
                  <a:pt x="226" y="26"/>
                </a:lnTo>
                <a:lnTo>
                  <a:pt x="202" y="26"/>
                </a:lnTo>
                <a:close/>
                <a:moveTo>
                  <a:pt x="14" y="246"/>
                </a:moveTo>
                <a:lnTo>
                  <a:pt x="14" y="14"/>
                </a:lnTo>
                <a:lnTo>
                  <a:pt x="188" y="14"/>
                </a:lnTo>
                <a:lnTo>
                  <a:pt x="188" y="186"/>
                </a:lnTo>
                <a:lnTo>
                  <a:pt x="128" y="186"/>
                </a:lnTo>
                <a:lnTo>
                  <a:pt x="128" y="246"/>
                </a:lnTo>
                <a:lnTo>
                  <a:pt x="14" y="246"/>
                </a:lnTo>
                <a:close/>
                <a:moveTo>
                  <a:pt x="212" y="270"/>
                </a:moveTo>
                <a:lnTo>
                  <a:pt x="40" y="270"/>
                </a:lnTo>
                <a:lnTo>
                  <a:pt x="40" y="260"/>
                </a:lnTo>
                <a:lnTo>
                  <a:pt x="136" y="260"/>
                </a:lnTo>
                <a:lnTo>
                  <a:pt x="202" y="194"/>
                </a:lnTo>
                <a:lnTo>
                  <a:pt x="202" y="40"/>
                </a:lnTo>
                <a:lnTo>
                  <a:pt x="212" y="40"/>
                </a:lnTo>
                <a:lnTo>
                  <a:pt x="212" y="270"/>
                </a:lnTo>
                <a:close/>
                <a:moveTo>
                  <a:pt x="40" y="170"/>
                </a:moveTo>
                <a:lnTo>
                  <a:pt x="102" y="170"/>
                </a:lnTo>
                <a:lnTo>
                  <a:pt x="102" y="152"/>
                </a:lnTo>
                <a:lnTo>
                  <a:pt x="40" y="152"/>
                </a:lnTo>
                <a:lnTo>
                  <a:pt x="40" y="17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136640" y="4518025"/>
            <a:ext cx="1323340" cy="4921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>
                <a:solidFill>
                  <a:schemeClr val="tx2"/>
                </a:solidFill>
              </a:rPr>
              <a:t>Dummy </a:t>
            </a:r>
          </a:p>
          <a:p>
            <a:pPr algn="ctr"/>
            <a:r>
              <a:rPr lang="en-US" sz="1600" b="1">
                <a:solidFill>
                  <a:schemeClr val="tx2"/>
                </a:solidFill>
              </a:rPr>
              <a:t>Title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098155" y="4518025"/>
            <a:ext cx="1323340" cy="4921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>
                <a:solidFill>
                  <a:schemeClr val="tx2"/>
                </a:solidFill>
              </a:rPr>
              <a:t>Dummy </a:t>
            </a:r>
          </a:p>
          <a:p>
            <a:pPr algn="ctr"/>
            <a:r>
              <a:rPr lang="en-US" sz="1600" b="1">
                <a:solidFill>
                  <a:schemeClr val="tx2"/>
                </a:solidFill>
              </a:rPr>
              <a:t>Title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295" y="1570990"/>
            <a:ext cx="7217410" cy="4498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0">
        <p14:reveal/>
      </p:transition>
    </mc:Choice>
    <mc:Fallback xmlns="">
      <p:transition spd="slow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and Model Building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0">
        <p14:reveal/>
      </p:transition>
    </mc:Choice>
    <mc:Fallback xmlns="">
      <p:transition spd="slow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290" y="66041"/>
            <a:ext cx="10801350" cy="1098549"/>
          </a:xfrm>
        </p:spPr>
        <p:txBody>
          <a:bodyPr/>
          <a:lstStyle/>
          <a:p>
            <a:r>
              <a:rPr lang="en-US"/>
              <a:t>Data Pre-processing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fld id="{8409FBBB-C588-4B8D-A7FF-E25C81CC24C8}" type="slidenum">
              <a:rPr lang="en-US" smtClean="0"/>
              <a:t>14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 to Great.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14680" y="1518285"/>
            <a:ext cx="37198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Check the Outliers</a:t>
            </a:r>
          </a:p>
        </p:txBody>
      </p:sp>
      <p:pic>
        <p:nvPicPr>
          <p:cNvPr id="11" name="图片 10" descr="outlier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60" y="2390775"/>
            <a:ext cx="10474325" cy="122809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918460" y="4516120"/>
            <a:ext cx="87433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missing value in the data set but there are 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outliers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5" name="Freeform 14"/>
          <p:cNvSpPr>
            <a:spLocks noEditPoints="1"/>
          </p:cNvSpPr>
          <p:nvPr/>
        </p:nvSpPr>
        <p:spPr bwMode="auto">
          <a:xfrm>
            <a:off x="861181" y="3782541"/>
            <a:ext cx="1740931" cy="1629480"/>
          </a:xfrm>
          <a:custGeom>
            <a:avLst/>
            <a:gdLst>
              <a:gd name="T0" fmla="*/ 191 w 680"/>
              <a:gd name="T1" fmla="*/ 583 h 636"/>
              <a:gd name="T2" fmla="*/ 170 w 680"/>
              <a:gd name="T3" fmla="*/ 635 h 636"/>
              <a:gd name="T4" fmla="*/ 181 w 680"/>
              <a:gd name="T5" fmla="*/ 632 h 636"/>
              <a:gd name="T6" fmla="*/ 202 w 680"/>
              <a:gd name="T7" fmla="*/ 580 h 636"/>
              <a:gd name="T8" fmla="*/ 591 w 680"/>
              <a:gd name="T9" fmla="*/ 205 h 636"/>
              <a:gd name="T10" fmla="*/ 635 w 680"/>
              <a:gd name="T11" fmla="*/ 170 h 636"/>
              <a:gd name="T12" fmla="*/ 583 w 680"/>
              <a:gd name="T13" fmla="*/ 191 h 636"/>
              <a:gd name="T14" fmla="*/ 587 w 680"/>
              <a:gd name="T15" fmla="*/ 206 h 636"/>
              <a:gd name="T16" fmla="*/ 56 w 680"/>
              <a:gd name="T17" fmla="*/ 167 h 636"/>
              <a:gd name="T18" fmla="*/ 49 w 680"/>
              <a:gd name="T19" fmla="*/ 181 h 636"/>
              <a:gd name="T20" fmla="*/ 93 w 680"/>
              <a:gd name="T21" fmla="*/ 206 h 636"/>
              <a:gd name="T22" fmla="*/ 97 w 680"/>
              <a:gd name="T23" fmla="*/ 191 h 636"/>
              <a:gd name="T24" fmla="*/ 170 w 680"/>
              <a:gd name="T25" fmla="*/ 46 h 636"/>
              <a:gd name="T26" fmla="*/ 191 w 680"/>
              <a:gd name="T27" fmla="*/ 98 h 636"/>
              <a:gd name="T28" fmla="*/ 202 w 680"/>
              <a:gd name="T29" fmla="*/ 100 h 636"/>
              <a:gd name="T30" fmla="*/ 181 w 680"/>
              <a:gd name="T31" fmla="*/ 49 h 636"/>
              <a:gd name="T32" fmla="*/ 49 w 680"/>
              <a:gd name="T33" fmla="*/ 500 h 636"/>
              <a:gd name="T34" fmla="*/ 53 w 680"/>
              <a:gd name="T35" fmla="*/ 514 h 636"/>
              <a:gd name="T36" fmla="*/ 97 w 680"/>
              <a:gd name="T37" fmla="*/ 490 h 636"/>
              <a:gd name="T38" fmla="*/ 90 w 680"/>
              <a:gd name="T39" fmla="*/ 476 h 636"/>
              <a:gd name="T40" fmla="*/ 55 w 680"/>
              <a:gd name="T41" fmla="*/ 333 h 636"/>
              <a:gd name="T42" fmla="*/ 0 w 680"/>
              <a:gd name="T43" fmla="*/ 340 h 636"/>
              <a:gd name="T44" fmla="*/ 55 w 680"/>
              <a:gd name="T45" fmla="*/ 348 h 636"/>
              <a:gd name="T46" fmla="*/ 673 w 680"/>
              <a:gd name="T47" fmla="*/ 333 h 636"/>
              <a:gd name="T48" fmla="*/ 617 w 680"/>
              <a:gd name="T49" fmla="*/ 340 h 636"/>
              <a:gd name="T50" fmla="*/ 673 w 680"/>
              <a:gd name="T51" fmla="*/ 348 h 636"/>
              <a:gd name="T52" fmla="*/ 673 w 680"/>
              <a:gd name="T53" fmla="*/ 333 h 636"/>
              <a:gd name="T54" fmla="*/ 591 w 680"/>
              <a:gd name="T55" fmla="*/ 476 h 636"/>
              <a:gd name="T56" fmla="*/ 583 w 680"/>
              <a:gd name="T57" fmla="*/ 490 h 636"/>
              <a:gd name="T58" fmla="*/ 628 w 680"/>
              <a:gd name="T59" fmla="*/ 514 h 636"/>
              <a:gd name="T60" fmla="*/ 632 w 680"/>
              <a:gd name="T61" fmla="*/ 500 h 636"/>
              <a:gd name="T62" fmla="*/ 332 w 680"/>
              <a:gd name="T63" fmla="*/ 8 h 636"/>
              <a:gd name="T64" fmla="*/ 340 w 680"/>
              <a:gd name="T65" fmla="*/ 63 h 636"/>
              <a:gd name="T66" fmla="*/ 348 w 680"/>
              <a:gd name="T67" fmla="*/ 8 h 636"/>
              <a:gd name="T68" fmla="*/ 490 w 680"/>
              <a:gd name="T69" fmla="*/ 583 h 636"/>
              <a:gd name="T70" fmla="*/ 476 w 680"/>
              <a:gd name="T71" fmla="*/ 591 h 636"/>
              <a:gd name="T72" fmla="*/ 506 w 680"/>
              <a:gd name="T73" fmla="*/ 636 h 636"/>
              <a:gd name="T74" fmla="*/ 513 w 680"/>
              <a:gd name="T75" fmla="*/ 624 h 636"/>
              <a:gd name="T76" fmla="*/ 510 w 680"/>
              <a:gd name="T77" fmla="*/ 46 h 636"/>
              <a:gd name="T78" fmla="*/ 476 w 680"/>
              <a:gd name="T79" fmla="*/ 90 h 636"/>
              <a:gd name="T80" fmla="*/ 483 w 680"/>
              <a:gd name="T81" fmla="*/ 102 h 636"/>
              <a:gd name="T82" fmla="*/ 513 w 680"/>
              <a:gd name="T83" fmla="*/ 57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80" h="636">
                <a:moveTo>
                  <a:pt x="202" y="580"/>
                </a:moveTo>
                <a:cubicBezTo>
                  <a:pt x="198" y="578"/>
                  <a:pt x="193" y="580"/>
                  <a:pt x="191" y="583"/>
                </a:cubicBezTo>
                <a:cubicBezTo>
                  <a:pt x="167" y="624"/>
                  <a:pt x="167" y="624"/>
                  <a:pt x="167" y="624"/>
                </a:cubicBezTo>
                <a:cubicBezTo>
                  <a:pt x="165" y="628"/>
                  <a:pt x="166" y="633"/>
                  <a:pt x="170" y="635"/>
                </a:cubicBezTo>
                <a:cubicBezTo>
                  <a:pt x="171" y="636"/>
                  <a:pt x="173" y="636"/>
                  <a:pt x="174" y="636"/>
                </a:cubicBezTo>
                <a:cubicBezTo>
                  <a:pt x="177" y="636"/>
                  <a:pt x="180" y="635"/>
                  <a:pt x="181" y="632"/>
                </a:cubicBezTo>
                <a:cubicBezTo>
                  <a:pt x="205" y="591"/>
                  <a:pt x="205" y="591"/>
                  <a:pt x="205" y="591"/>
                </a:cubicBezTo>
                <a:cubicBezTo>
                  <a:pt x="207" y="587"/>
                  <a:pt x="206" y="583"/>
                  <a:pt x="202" y="580"/>
                </a:cubicBezTo>
                <a:close/>
                <a:moveTo>
                  <a:pt x="587" y="206"/>
                </a:moveTo>
                <a:cubicBezTo>
                  <a:pt x="588" y="206"/>
                  <a:pt x="590" y="206"/>
                  <a:pt x="591" y="205"/>
                </a:cubicBezTo>
                <a:cubicBezTo>
                  <a:pt x="632" y="181"/>
                  <a:pt x="632" y="181"/>
                  <a:pt x="632" y="181"/>
                </a:cubicBezTo>
                <a:cubicBezTo>
                  <a:pt x="636" y="179"/>
                  <a:pt x="637" y="174"/>
                  <a:pt x="635" y="170"/>
                </a:cubicBezTo>
                <a:cubicBezTo>
                  <a:pt x="633" y="167"/>
                  <a:pt x="628" y="165"/>
                  <a:pt x="624" y="167"/>
                </a:cubicBezTo>
                <a:cubicBezTo>
                  <a:pt x="583" y="191"/>
                  <a:pt x="583" y="191"/>
                  <a:pt x="583" y="191"/>
                </a:cubicBezTo>
                <a:cubicBezTo>
                  <a:pt x="579" y="193"/>
                  <a:pt x="578" y="198"/>
                  <a:pt x="580" y="202"/>
                </a:cubicBezTo>
                <a:cubicBezTo>
                  <a:pt x="582" y="204"/>
                  <a:pt x="584" y="206"/>
                  <a:pt x="587" y="206"/>
                </a:cubicBezTo>
                <a:close/>
                <a:moveTo>
                  <a:pt x="97" y="191"/>
                </a:moveTo>
                <a:cubicBezTo>
                  <a:pt x="56" y="167"/>
                  <a:pt x="56" y="167"/>
                  <a:pt x="56" y="167"/>
                </a:cubicBezTo>
                <a:cubicBezTo>
                  <a:pt x="53" y="165"/>
                  <a:pt x="48" y="167"/>
                  <a:pt x="46" y="170"/>
                </a:cubicBezTo>
                <a:cubicBezTo>
                  <a:pt x="43" y="174"/>
                  <a:pt x="45" y="179"/>
                  <a:pt x="49" y="181"/>
                </a:cubicBezTo>
                <a:cubicBezTo>
                  <a:pt x="90" y="205"/>
                  <a:pt x="90" y="205"/>
                  <a:pt x="90" y="205"/>
                </a:cubicBezTo>
                <a:cubicBezTo>
                  <a:pt x="91" y="206"/>
                  <a:pt x="92" y="206"/>
                  <a:pt x="93" y="206"/>
                </a:cubicBezTo>
                <a:cubicBezTo>
                  <a:pt x="96" y="206"/>
                  <a:pt x="99" y="204"/>
                  <a:pt x="100" y="202"/>
                </a:cubicBezTo>
                <a:cubicBezTo>
                  <a:pt x="102" y="198"/>
                  <a:pt x="101" y="193"/>
                  <a:pt x="97" y="191"/>
                </a:cubicBezTo>
                <a:close/>
                <a:moveTo>
                  <a:pt x="181" y="49"/>
                </a:moveTo>
                <a:cubicBezTo>
                  <a:pt x="179" y="45"/>
                  <a:pt x="174" y="44"/>
                  <a:pt x="170" y="46"/>
                </a:cubicBezTo>
                <a:cubicBezTo>
                  <a:pt x="166" y="48"/>
                  <a:pt x="165" y="53"/>
                  <a:pt x="167" y="57"/>
                </a:cubicBezTo>
                <a:cubicBezTo>
                  <a:pt x="191" y="98"/>
                  <a:pt x="191" y="98"/>
                  <a:pt x="191" y="98"/>
                </a:cubicBezTo>
                <a:cubicBezTo>
                  <a:pt x="192" y="100"/>
                  <a:pt x="195" y="102"/>
                  <a:pt x="198" y="102"/>
                </a:cubicBezTo>
                <a:cubicBezTo>
                  <a:pt x="199" y="102"/>
                  <a:pt x="200" y="101"/>
                  <a:pt x="202" y="100"/>
                </a:cubicBezTo>
                <a:cubicBezTo>
                  <a:pt x="206" y="98"/>
                  <a:pt x="207" y="93"/>
                  <a:pt x="205" y="90"/>
                </a:cubicBezTo>
                <a:lnTo>
                  <a:pt x="181" y="49"/>
                </a:lnTo>
                <a:close/>
                <a:moveTo>
                  <a:pt x="90" y="476"/>
                </a:moveTo>
                <a:cubicBezTo>
                  <a:pt x="49" y="500"/>
                  <a:pt x="49" y="500"/>
                  <a:pt x="49" y="500"/>
                </a:cubicBezTo>
                <a:cubicBezTo>
                  <a:pt x="45" y="502"/>
                  <a:pt x="43" y="507"/>
                  <a:pt x="46" y="511"/>
                </a:cubicBezTo>
                <a:cubicBezTo>
                  <a:pt x="47" y="513"/>
                  <a:pt x="50" y="514"/>
                  <a:pt x="53" y="514"/>
                </a:cubicBezTo>
                <a:cubicBezTo>
                  <a:pt x="54" y="514"/>
                  <a:pt x="55" y="514"/>
                  <a:pt x="56" y="513"/>
                </a:cubicBezTo>
                <a:cubicBezTo>
                  <a:pt x="97" y="490"/>
                  <a:pt x="97" y="490"/>
                  <a:pt x="97" y="490"/>
                </a:cubicBezTo>
                <a:cubicBezTo>
                  <a:pt x="101" y="488"/>
                  <a:pt x="102" y="483"/>
                  <a:pt x="100" y="479"/>
                </a:cubicBezTo>
                <a:cubicBezTo>
                  <a:pt x="98" y="475"/>
                  <a:pt x="93" y="474"/>
                  <a:pt x="90" y="476"/>
                </a:cubicBezTo>
                <a:close/>
                <a:moveTo>
                  <a:pt x="63" y="340"/>
                </a:moveTo>
                <a:cubicBezTo>
                  <a:pt x="63" y="336"/>
                  <a:pt x="60" y="333"/>
                  <a:pt x="55" y="333"/>
                </a:cubicBezTo>
                <a:cubicBezTo>
                  <a:pt x="8" y="333"/>
                  <a:pt x="8" y="333"/>
                  <a:pt x="8" y="333"/>
                </a:cubicBezTo>
                <a:cubicBezTo>
                  <a:pt x="4" y="333"/>
                  <a:pt x="0" y="336"/>
                  <a:pt x="0" y="340"/>
                </a:cubicBezTo>
                <a:cubicBezTo>
                  <a:pt x="0" y="345"/>
                  <a:pt x="4" y="348"/>
                  <a:pt x="8" y="348"/>
                </a:cubicBezTo>
                <a:cubicBezTo>
                  <a:pt x="55" y="348"/>
                  <a:pt x="55" y="348"/>
                  <a:pt x="55" y="348"/>
                </a:cubicBezTo>
                <a:cubicBezTo>
                  <a:pt x="60" y="348"/>
                  <a:pt x="63" y="345"/>
                  <a:pt x="63" y="340"/>
                </a:cubicBezTo>
                <a:close/>
                <a:moveTo>
                  <a:pt x="673" y="333"/>
                </a:moveTo>
                <a:cubicBezTo>
                  <a:pt x="625" y="333"/>
                  <a:pt x="625" y="333"/>
                  <a:pt x="625" y="333"/>
                </a:cubicBezTo>
                <a:cubicBezTo>
                  <a:pt x="621" y="333"/>
                  <a:pt x="617" y="336"/>
                  <a:pt x="617" y="340"/>
                </a:cubicBezTo>
                <a:cubicBezTo>
                  <a:pt x="617" y="345"/>
                  <a:pt x="621" y="348"/>
                  <a:pt x="625" y="348"/>
                </a:cubicBezTo>
                <a:cubicBezTo>
                  <a:pt x="673" y="348"/>
                  <a:pt x="673" y="348"/>
                  <a:pt x="673" y="348"/>
                </a:cubicBezTo>
                <a:cubicBezTo>
                  <a:pt x="677" y="348"/>
                  <a:pt x="680" y="345"/>
                  <a:pt x="680" y="340"/>
                </a:cubicBezTo>
                <a:cubicBezTo>
                  <a:pt x="680" y="336"/>
                  <a:pt x="677" y="333"/>
                  <a:pt x="673" y="333"/>
                </a:cubicBezTo>
                <a:close/>
                <a:moveTo>
                  <a:pt x="632" y="500"/>
                </a:moveTo>
                <a:cubicBezTo>
                  <a:pt x="591" y="476"/>
                  <a:pt x="591" y="476"/>
                  <a:pt x="591" y="476"/>
                </a:cubicBezTo>
                <a:cubicBezTo>
                  <a:pt x="587" y="474"/>
                  <a:pt x="582" y="475"/>
                  <a:pt x="580" y="479"/>
                </a:cubicBezTo>
                <a:cubicBezTo>
                  <a:pt x="578" y="483"/>
                  <a:pt x="579" y="488"/>
                  <a:pt x="583" y="490"/>
                </a:cubicBezTo>
                <a:cubicBezTo>
                  <a:pt x="624" y="513"/>
                  <a:pt x="624" y="513"/>
                  <a:pt x="624" y="513"/>
                </a:cubicBezTo>
                <a:cubicBezTo>
                  <a:pt x="625" y="514"/>
                  <a:pt x="627" y="514"/>
                  <a:pt x="628" y="514"/>
                </a:cubicBezTo>
                <a:cubicBezTo>
                  <a:pt x="631" y="514"/>
                  <a:pt x="633" y="513"/>
                  <a:pt x="635" y="511"/>
                </a:cubicBezTo>
                <a:cubicBezTo>
                  <a:pt x="637" y="507"/>
                  <a:pt x="636" y="502"/>
                  <a:pt x="632" y="500"/>
                </a:cubicBezTo>
                <a:close/>
                <a:moveTo>
                  <a:pt x="340" y="0"/>
                </a:moveTo>
                <a:cubicBezTo>
                  <a:pt x="336" y="0"/>
                  <a:pt x="332" y="4"/>
                  <a:pt x="332" y="8"/>
                </a:cubicBezTo>
                <a:cubicBezTo>
                  <a:pt x="332" y="55"/>
                  <a:pt x="332" y="55"/>
                  <a:pt x="332" y="55"/>
                </a:cubicBezTo>
                <a:cubicBezTo>
                  <a:pt x="332" y="60"/>
                  <a:pt x="336" y="63"/>
                  <a:pt x="340" y="63"/>
                </a:cubicBezTo>
                <a:cubicBezTo>
                  <a:pt x="345" y="63"/>
                  <a:pt x="348" y="60"/>
                  <a:pt x="348" y="55"/>
                </a:cubicBezTo>
                <a:cubicBezTo>
                  <a:pt x="348" y="8"/>
                  <a:pt x="348" y="8"/>
                  <a:pt x="348" y="8"/>
                </a:cubicBezTo>
                <a:cubicBezTo>
                  <a:pt x="348" y="4"/>
                  <a:pt x="345" y="0"/>
                  <a:pt x="340" y="0"/>
                </a:cubicBezTo>
                <a:close/>
                <a:moveTo>
                  <a:pt x="490" y="583"/>
                </a:moveTo>
                <a:cubicBezTo>
                  <a:pt x="487" y="580"/>
                  <a:pt x="483" y="578"/>
                  <a:pt x="479" y="580"/>
                </a:cubicBezTo>
                <a:cubicBezTo>
                  <a:pt x="475" y="583"/>
                  <a:pt x="474" y="587"/>
                  <a:pt x="476" y="591"/>
                </a:cubicBezTo>
                <a:cubicBezTo>
                  <a:pt x="500" y="632"/>
                  <a:pt x="500" y="632"/>
                  <a:pt x="500" y="632"/>
                </a:cubicBezTo>
                <a:cubicBezTo>
                  <a:pt x="501" y="635"/>
                  <a:pt x="504" y="636"/>
                  <a:pt x="506" y="636"/>
                </a:cubicBezTo>
                <a:cubicBezTo>
                  <a:pt x="508" y="636"/>
                  <a:pt x="509" y="636"/>
                  <a:pt x="510" y="635"/>
                </a:cubicBezTo>
                <a:cubicBezTo>
                  <a:pt x="514" y="633"/>
                  <a:pt x="515" y="628"/>
                  <a:pt x="513" y="624"/>
                </a:cubicBezTo>
                <a:lnTo>
                  <a:pt x="490" y="583"/>
                </a:lnTo>
                <a:close/>
                <a:moveTo>
                  <a:pt x="510" y="46"/>
                </a:moveTo>
                <a:cubicBezTo>
                  <a:pt x="507" y="44"/>
                  <a:pt x="502" y="45"/>
                  <a:pt x="500" y="49"/>
                </a:cubicBezTo>
                <a:cubicBezTo>
                  <a:pt x="476" y="90"/>
                  <a:pt x="476" y="90"/>
                  <a:pt x="476" y="90"/>
                </a:cubicBezTo>
                <a:cubicBezTo>
                  <a:pt x="474" y="93"/>
                  <a:pt x="475" y="98"/>
                  <a:pt x="479" y="100"/>
                </a:cubicBezTo>
                <a:cubicBezTo>
                  <a:pt x="480" y="101"/>
                  <a:pt x="481" y="102"/>
                  <a:pt x="483" y="102"/>
                </a:cubicBezTo>
                <a:cubicBezTo>
                  <a:pt x="485" y="102"/>
                  <a:pt x="488" y="100"/>
                  <a:pt x="490" y="98"/>
                </a:cubicBezTo>
                <a:cubicBezTo>
                  <a:pt x="513" y="57"/>
                  <a:pt x="513" y="57"/>
                  <a:pt x="513" y="57"/>
                </a:cubicBezTo>
                <a:cubicBezTo>
                  <a:pt x="515" y="53"/>
                  <a:pt x="514" y="48"/>
                  <a:pt x="510" y="4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3" name="Freeform 7"/>
          <p:cNvSpPr/>
          <p:nvPr/>
        </p:nvSpPr>
        <p:spPr bwMode="auto">
          <a:xfrm>
            <a:off x="1094307" y="3969397"/>
            <a:ext cx="1019706" cy="1224672"/>
          </a:xfrm>
          <a:custGeom>
            <a:avLst/>
            <a:gdLst>
              <a:gd name="T0" fmla="*/ 124 w 398"/>
              <a:gd name="T1" fmla="*/ 478 h 478"/>
              <a:gd name="T2" fmla="*/ 113 w 398"/>
              <a:gd name="T3" fmla="*/ 475 h 478"/>
              <a:gd name="T4" fmla="*/ 12 w 398"/>
              <a:gd name="T5" fmla="*/ 320 h 478"/>
              <a:gd name="T6" fmla="*/ 51 w 398"/>
              <a:gd name="T7" fmla="*/ 138 h 478"/>
              <a:gd name="T8" fmla="*/ 387 w 398"/>
              <a:gd name="T9" fmla="*/ 76 h 478"/>
              <a:gd name="T10" fmla="*/ 392 w 398"/>
              <a:gd name="T11" fmla="*/ 103 h 478"/>
              <a:gd name="T12" fmla="*/ 366 w 398"/>
              <a:gd name="T13" fmla="*/ 108 h 478"/>
              <a:gd name="T14" fmla="*/ 83 w 398"/>
              <a:gd name="T15" fmla="*/ 160 h 478"/>
              <a:gd name="T16" fmla="*/ 50 w 398"/>
              <a:gd name="T17" fmla="*/ 313 h 478"/>
              <a:gd name="T18" fmla="*/ 135 w 398"/>
              <a:gd name="T19" fmla="*/ 443 h 478"/>
              <a:gd name="T20" fmla="*/ 140 w 398"/>
              <a:gd name="T21" fmla="*/ 470 h 478"/>
              <a:gd name="T22" fmla="*/ 124 w 398"/>
              <a:gd name="T23" fmla="*/ 478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98" h="478">
                <a:moveTo>
                  <a:pt x="124" y="478"/>
                </a:moveTo>
                <a:cubicBezTo>
                  <a:pt x="120" y="478"/>
                  <a:pt x="116" y="477"/>
                  <a:pt x="113" y="475"/>
                </a:cubicBezTo>
                <a:cubicBezTo>
                  <a:pt x="60" y="438"/>
                  <a:pt x="24" y="383"/>
                  <a:pt x="12" y="320"/>
                </a:cubicBezTo>
                <a:cubicBezTo>
                  <a:pt x="0" y="256"/>
                  <a:pt x="14" y="192"/>
                  <a:pt x="51" y="138"/>
                </a:cubicBezTo>
                <a:cubicBezTo>
                  <a:pt x="126" y="28"/>
                  <a:pt x="277" y="0"/>
                  <a:pt x="387" y="76"/>
                </a:cubicBezTo>
                <a:cubicBezTo>
                  <a:pt x="396" y="82"/>
                  <a:pt x="398" y="94"/>
                  <a:pt x="392" y="103"/>
                </a:cubicBezTo>
                <a:cubicBezTo>
                  <a:pt x="386" y="112"/>
                  <a:pt x="374" y="114"/>
                  <a:pt x="366" y="108"/>
                </a:cubicBezTo>
                <a:cubicBezTo>
                  <a:pt x="273" y="44"/>
                  <a:pt x="146" y="68"/>
                  <a:pt x="83" y="160"/>
                </a:cubicBezTo>
                <a:cubicBezTo>
                  <a:pt x="52" y="205"/>
                  <a:pt x="40" y="259"/>
                  <a:pt x="50" y="313"/>
                </a:cubicBezTo>
                <a:cubicBezTo>
                  <a:pt x="60" y="366"/>
                  <a:pt x="90" y="412"/>
                  <a:pt x="135" y="443"/>
                </a:cubicBezTo>
                <a:cubicBezTo>
                  <a:pt x="144" y="449"/>
                  <a:pt x="146" y="461"/>
                  <a:pt x="140" y="470"/>
                </a:cubicBezTo>
                <a:cubicBezTo>
                  <a:pt x="136" y="475"/>
                  <a:pt x="130" y="478"/>
                  <a:pt x="124" y="47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4" name="Freeform 9"/>
          <p:cNvSpPr/>
          <p:nvPr/>
        </p:nvSpPr>
        <p:spPr bwMode="auto">
          <a:xfrm>
            <a:off x="1470363" y="4229569"/>
            <a:ext cx="874949" cy="1255417"/>
          </a:xfrm>
          <a:custGeom>
            <a:avLst/>
            <a:gdLst>
              <a:gd name="T0" fmla="*/ 201 w 342"/>
              <a:gd name="T1" fmla="*/ 490 h 490"/>
              <a:gd name="T2" fmla="*/ 201 w 342"/>
              <a:gd name="T3" fmla="*/ 456 h 490"/>
              <a:gd name="T4" fmla="*/ 265 w 342"/>
              <a:gd name="T5" fmla="*/ 347 h 490"/>
              <a:gd name="T6" fmla="*/ 307 w 342"/>
              <a:gd name="T7" fmla="*/ 294 h 490"/>
              <a:gd name="T8" fmla="*/ 342 w 342"/>
              <a:gd name="T9" fmla="*/ 168 h 490"/>
              <a:gd name="T10" fmla="*/ 293 w 342"/>
              <a:gd name="T11" fmla="*/ 22 h 490"/>
              <a:gd name="T12" fmla="*/ 256 w 342"/>
              <a:gd name="T13" fmla="*/ 16 h 490"/>
              <a:gd name="T14" fmla="*/ 254 w 342"/>
              <a:gd name="T15" fmla="*/ 51 h 490"/>
              <a:gd name="T16" fmla="*/ 260 w 342"/>
              <a:gd name="T17" fmla="*/ 245 h 490"/>
              <a:gd name="T18" fmla="*/ 197 w 342"/>
              <a:gd name="T19" fmla="*/ 208 h 490"/>
              <a:gd name="T20" fmla="*/ 221 w 342"/>
              <a:gd name="T21" fmla="*/ 132 h 490"/>
              <a:gd name="T22" fmla="*/ 212 w 342"/>
              <a:gd name="T23" fmla="*/ 98 h 490"/>
              <a:gd name="T24" fmla="*/ 177 w 342"/>
              <a:gd name="T25" fmla="*/ 103 h 490"/>
              <a:gd name="T26" fmla="*/ 137 w 342"/>
              <a:gd name="T27" fmla="*/ 208 h 490"/>
              <a:gd name="T28" fmla="*/ 41 w 342"/>
              <a:gd name="T29" fmla="*/ 323 h 490"/>
              <a:gd name="T30" fmla="*/ 0 w 342"/>
              <a:gd name="T31" fmla="*/ 456 h 490"/>
              <a:gd name="T32" fmla="*/ 0 w 342"/>
              <a:gd name="T33" fmla="*/ 490 h 490"/>
              <a:gd name="T34" fmla="*/ 201 w 342"/>
              <a:gd name="T35" fmla="*/ 490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42" h="490">
                <a:moveTo>
                  <a:pt x="201" y="490"/>
                </a:moveTo>
                <a:cubicBezTo>
                  <a:pt x="201" y="456"/>
                  <a:pt x="201" y="456"/>
                  <a:pt x="201" y="456"/>
                </a:cubicBezTo>
                <a:cubicBezTo>
                  <a:pt x="201" y="405"/>
                  <a:pt x="241" y="371"/>
                  <a:pt x="265" y="347"/>
                </a:cubicBezTo>
                <a:cubicBezTo>
                  <a:pt x="288" y="323"/>
                  <a:pt x="307" y="294"/>
                  <a:pt x="307" y="294"/>
                </a:cubicBezTo>
                <a:cubicBezTo>
                  <a:pt x="330" y="258"/>
                  <a:pt x="342" y="214"/>
                  <a:pt x="342" y="168"/>
                </a:cubicBezTo>
                <a:cubicBezTo>
                  <a:pt x="342" y="113"/>
                  <a:pt x="324" y="63"/>
                  <a:pt x="293" y="22"/>
                </a:cubicBezTo>
                <a:cubicBezTo>
                  <a:pt x="293" y="22"/>
                  <a:pt x="274" y="0"/>
                  <a:pt x="256" y="16"/>
                </a:cubicBezTo>
                <a:cubicBezTo>
                  <a:pt x="238" y="33"/>
                  <a:pt x="254" y="51"/>
                  <a:pt x="254" y="51"/>
                </a:cubicBezTo>
                <a:cubicBezTo>
                  <a:pt x="287" y="94"/>
                  <a:pt x="312" y="188"/>
                  <a:pt x="260" y="245"/>
                </a:cubicBezTo>
                <a:cubicBezTo>
                  <a:pt x="209" y="302"/>
                  <a:pt x="186" y="280"/>
                  <a:pt x="197" y="208"/>
                </a:cubicBezTo>
                <a:cubicBezTo>
                  <a:pt x="202" y="177"/>
                  <a:pt x="212" y="151"/>
                  <a:pt x="221" y="132"/>
                </a:cubicBezTo>
                <a:cubicBezTo>
                  <a:pt x="227" y="120"/>
                  <a:pt x="223" y="105"/>
                  <a:pt x="212" y="98"/>
                </a:cubicBezTo>
                <a:cubicBezTo>
                  <a:pt x="200" y="91"/>
                  <a:pt x="186" y="93"/>
                  <a:pt x="177" y="103"/>
                </a:cubicBezTo>
                <a:cubicBezTo>
                  <a:pt x="156" y="126"/>
                  <a:pt x="147" y="168"/>
                  <a:pt x="137" y="208"/>
                </a:cubicBezTo>
                <a:cubicBezTo>
                  <a:pt x="119" y="278"/>
                  <a:pt x="82" y="290"/>
                  <a:pt x="41" y="323"/>
                </a:cubicBezTo>
                <a:cubicBezTo>
                  <a:pt x="0" y="355"/>
                  <a:pt x="0" y="431"/>
                  <a:pt x="0" y="456"/>
                </a:cubicBezTo>
                <a:cubicBezTo>
                  <a:pt x="0" y="482"/>
                  <a:pt x="0" y="490"/>
                  <a:pt x="0" y="490"/>
                </a:cubicBezTo>
                <a:lnTo>
                  <a:pt x="201" y="49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6" name="Freeform 8"/>
          <p:cNvSpPr>
            <a:spLocks noEditPoints="1"/>
          </p:cNvSpPr>
          <p:nvPr/>
        </p:nvSpPr>
        <p:spPr bwMode="auto">
          <a:xfrm>
            <a:off x="1589842" y="4218708"/>
            <a:ext cx="636676" cy="853171"/>
          </a:xfrm>
          <a:custGeom>
            <a:avLst/>
            <a:gdLst>
              <a:gd name="T0" fmla="*/ 41 w 249"/>
              <a:gd name="T1" fmla="*/ 111 h 333"/>
              <a:gd name="T2" fmla="*/ 8 w 249"/>
              <a:gd name="T3" fmla="*/ 115 h 333"/>
              <a:gd name="T4" fmla="*/ 12 w 249"/>
              <a:gd name="T5" fmla="*/ 149 h 333"/>
              <a:gd name="T6" fmla="*/ 26 w 249"/>
              <a:gd name="T7" fmla="*/ 295 h 333"/>
              <a:gd name="T8" fmla="*/ 31 w 249"/>
              <a:gd name="T9" fmla="*/ 329 h 333"/>
              <a:gd name="T10" fmla="*/ 45 w 249"/>
              <a:gd name="T11" fmla="*/ 333 h 333"/>
              <a:gd name="T12" fmla="*/ 65 w 249"/>
              <a:gd name="T13" fmla="*/ 323 h 333"/>
              <a:gd name="T14" fmla="*/ 86 w 249"/>
              <a:gd name="T15" fmla="*/ 171 h 333"/>
              <a:gd name="T16" fmla="*/ 41 w 249"/>
              <a:gd name="T17" fmla="*/ 111 h 333"/>
              <a:gd name="T18" fmla="*/ 127 w 249"/>
              <a:gd name="T19" fmla="*/ 6 h 333"/>
              <a:gd name="T20" fmla="*/ 94 w 249"/>
              <a:gd name="T21" fmla="*/ 14 h 333"/>
              <a:gd name="T22" fmla="*/ 102 w 249"/>
              <a:gd name="T23" fmla="*/ 47 h 333"/>
              <a:gd name="T24" fmla="*/ 177 w 249"/>
              <a:gd name="T25" fmla="*/ 224 h 333"/>
              <a:gd name="T26" fmla="*/ 177 w 249"/>
              <a:gd name="T27" fmla="*/ 226 h 333"/>
              <a:gd name="T28" fmla="*/ 175 w 249"/>
              <a:gd name="T29" fmla="*/ 226 h 333"/>
              <a:gd name="T30" fmla="*/ 174 w 249"/>
              <a:gd name="T31" fmla="*/ 226 h 333"/>
              <a:gd name="T32" fmla="*/ 172 w 249"/>
              <a:gd name="T33" fmla="*/ 225 h 333"/>
              <a:gd name="T34" fmla="*/ 71 w 249"/>
              <a:gd name="T35" fmla="*/ 47 h 333"/>
              <a:gd name="T36" fmla="*/ 38 w 249"/>
              <a:gd name="T37" fmla="*/ 54 h 333"/>
              <a:gd name="T38" fmla="*/ 44 w 249"/>
              <a:gd name="T39" fmla="*/ 86 h 333"/>
              <a:gd name="T40" fmla="*/ 124 w 249"/>
              <a:gd name="T41" fmla="*/ 298 h 333"/>
              <a:gd name="T42" fmla="*/ 144 w 249"/>
              <a:gd name="T43" fmla="*/ 325 h 333"/>
              <a:gd name="T44" fmla="*/ 147 w 249"/>
              <a:gd name="T45" fmla="*/ 326 h 333"/>
              <a:gd name="T46" fmla="*/ 170 w 249"/>
              <a:gd name="T47" fmla="*/ 308 h 333"/>
              <a:gd name="T48" fmla="*/ 182 w 249"/>
              <a:gd name="T49" fmla="*/ 301 h 333"/>
              <a:gd name="T50" fmla="*/ 194 w 249"/>
              <a:gd name="T51" fmla="*/ 306 h 333"/>
              <a:gd name="T52" fmla="*/ 197 w 249"/>
              <a:gd name="T53" fmla="*/ 306 h 333"/>
              <a:gd name="T54" fmla="*/ 220 w 249"/>
              <a:gd name="T55" fmla="*/ 285 h 333"/>
              <a:gd name="T56" fmla="*/ 127 w 249"/>
              <a:gd name="T57" fmla="*/ 6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49" h="333">
                <a:moveTo>
                  <a:pt x="41" y="111"/>
                </a:moveTo>
                <a:cubicBezTo>
                  <a:pt x="31" y="103"/>
                  <a:pt x="16" y="105"/>
                  <a:pt x="8" y="115"/>
                </a:cubicBezTo>
                <a:cubicBezTo>
                  <a:pt x="0" y="126"/>
                  <a:pt x="2" y="141"/>
                  <a:pt x="12" y="149"/>
                </a:cubicBezTo>
                <a:cubicBezTo>
                  <a:pt x="15" y="151"/>
                  <a:pt x="89" y="210"/>
                  <a:pt x="26" y="295"/>
                </a:cubicBezTo>
                <a:cubicBezTo>
                  <a:pt x="19" y="306"/>
                  <a:pt x="21" y="321"/>
                  <a:pt x="31" y="329"/>
                </a:cubicBezTo>
                <a:cubicBezTo>
                  <a:pt x="36" y="332"/>
                  <a:pt x="41" y="333"/>
                  <a:pt x="45" y="333"/>
                </a:cubicBezTo>
                <a:cubicBezTo>
                  <a:pt x="53" y="333"/>
                  <a:pt x="60" y="330"/>
                  <a:pt x="65" y="323"/>
                </a:cubicBezTo>
                <a:cubicBezTo>
                  <a:pt x="111" y="260"/>
                  <a:pt x="102" y="205"/>
                  <a:pt x="86" y="171"/>
                </a:cubicBezTo>
                <a:cubicBezTo>
                  <a:pt x="70" y="134"/>
                  <a:pt x="42" y="112"/>
                  <a:pt x="41" y="111"/>
                </a:cubicBezTo>
                <a:close/>
                <a:moveTo>
                  <a:pt x="127" y="6"/>
                </a:moveTo>
                <a:cubicBezTo>
                  <a:pt x="116" y="0"/>
                  <a:pt x="101" y="3"/>
                  <a:pt x="94" y="14"/>
                </a:cubicBezTo>
                <a:cubicBezTo>
                  <a:pt x="88" y="26"/>
                  <a:pt x="91" y="40"/>
                  <a:pt x="102" y="47"/>
                </a:cubicBezTo>
                <a:cubicBezTo>
                  <a:pt x="103" y="47"/>
                  <a:pt x="177" y="94"/>
                  <a:pt x="177" y="224"/>
                </a:cubicBezTo>
                <a:cubicBezTo>
                  <a:pt x="177" y="224"/>
                  <a:pt x="177" y="225"/>
                  <a:pt x="177" y="226"/>
                </a:cubicBezTo>
                <a:cubicBezTo>
                  <a:pt x="176" y="226"/>
                  <a:pt x="175" y="226"/>
                  <a:pt x="175" y="226"/>
                </a:cubicBezTo>
                <a:cubicBezTo>
                  <a:pt x="174" y="226"/>
                  <a:pt x="174" y="226"/>
                  <a:pt x="174" y="226"/>
                </a:cubicBezTo>
                <a:cubicBezTo>
                  <a:pt x="173" y="226"/>
                  <a:pt x="172" y="226"/>
                  <a:pt x="172" y="225"/>
                </a:cubicBezTo>
                <a:cubicBezTo>
                  <a:pt x="158" y="106"/>
                  <a:pt x="75" y="50"/>
                  <a:pt x="71" y="47"/>
                </a:cubicBezTo>
                <a:cubicBezTo>
                  <a:pt x="60" y="40"/>
                  <a:pt x="45" y="43"/>
                  <a:pt x="38" y="54"/>
                </a:cubicBezTo>
                <a:cubicBezTo>
                  <a:pt x="30" y="65"/>
                  <a:pt x="34" y="79"/>
                  <a:pt x="44" y="86"/>
                </a:cubicBezTo>
                <a:cubicBezTo>
                  <a:pt x="45" y="87"/>
                  <a:pt x="145" y="154"/>
                  <a:pt x="124" y="298"/>
                </a:cubicBezTo>
                <a:cubicBezTo>
                  <a:pt x="122" y="311"/>
                  <a:pt x="131" y="323"/>
                  <a:pt x="144" y="325"/>
                </a:cubicBezTo>
                <a:cubicBezTo>
                  <a:pt x="145" y="325"/>
                  <a:pt x="146" y="326"/>
                  <a:pt x="147" y="326"/>
                </a:cubicBezTo>
                <a:cubicBezTo>
                  <a:pt x="158" y="326"/>
                  <a:pt x="167" y="319"/>
                  <a:pt x="170" y="308"/>
                </a:cubicBezTo>
                <a:cubicBezTo>
                  <a:pt x="182" y="301"/>
                  <a:pt x="182" y="301"/>
                  <a:pt x="182" y="301"/>
                </a:cubicBezTo>
                <a:cubicBezTo>
                  <a:pt x="185" y="303"/>
                  <a:pt x="189" y="305"/>
                  <a:pt x="194" y="306"/>
                </a:cubicBezTo>
                <a:cubicBezTo>
                  <a:pt x="195" y="306"/>
                  <a:pt x="196" y="306"/>
                  <a:pt x="197" y="306"/>
                </a:cubicBezTo>
                <a:cubicBezTo>
                  <a:pt x="209" y="306"/>
                  <a:pt x="219" y="297"/>
                  <a:pt x="220" y="285"/>
                </a:cubicBezTo>
                <a:cubicBezTo>
                  <a:pt x="249" y="82"/>
                  <a:pt x="132" y="9"/>
                  <a:pt x="127" y="6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7" name="Freeform 10"/>
          <p:cNvSpPr/>
          <p:nvPr/>
        </p:nvSpPr>
        <p:spPr bwMode="auto">
          <a:xfrm>
            <a:off x="1460596" y="5544526"/>
            <a:ext cx="568781" cy="79424"/>
          </a:xfrm>
          <a:custGeom>
            <a:avLst/>
            <a:gdLst>
              <a:gd name="T0" fmla="*/ 207 w 222"/>
              <a:gd name="T1" fmla="*/ 31 h 31"/>
              <a:gd name="T2" fmla="*/ 16 w 222"/>
              <a:gd name="T3" fmla="*/ 31 h 31"/>
              <a:gd name="T4" fmla="*/ 0 w 222"/>
              <a:gd name="T5" fmla="*/ 16 h 31"/>
              <a:gd name="T6" fmla="*/ 16 w 222"/>
              <a:gd name="T7" fmla="*/ 0 h 31"/>
              <a:gd name="T8" fmla="*/ 207 w 222"/>
              <a:gd name="T9" fmla="*/ 0 h 31"/>
              <a:gd name="T10" fmla="*/ 222 w 222"/>
              <a:gd name="T11" fmla="*/ 16 h 31"/>
              <a:gd name="T12" fmla="*/ 207 w 222"/>
              <a:gd name="T13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2" h="31">
                <a:moveTo>
                  <a:pt x="207" y="31"/>
                </a:moveTo>
                <a:cubicBezTo>
                  <a:pt x="16" y="31"/>
                  <a:pt x="16" y="31"/>
                  <a:pt x="16" y="31"/>
                </a:cubicBezTo>
                <a:cubicBezTo>
                  <a:pt x="7" y="31"/>
                  <a:pt x="0" y="24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207" y="0"/>
                  <a:pt x="207" y="0"/>
                  <a:pt x="207" y="0"/>
                </a:cubicBezTo>
                <a:cubicBezTo>
                  <a:pt x="215" y="0"/>
                  <a:pt x="222" y="7"/>
                  <a:pt x="222" y="16"/>
                </a:cubicBezTo>
                <a:cubicBezTo>
                  <a:pt x="222" y="24"/>
                  <a:pt x="215" y="31"/>
                  <a:pt x="207" y="31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18" name="Freeform 11"/>
          <p:cNvSpPr/>
          <p:nvPr/>
        </p:nvSpPr>
        <p:spPr bwMode="auto">
          <a:xfrm>
            <a:off x="1470756" y="5672061"/>
            <a:ext cx="568781" cy="79424"/>
          </a:xfrm>
          <a:custGeom>
            <a:avLst/>
            <a:gdLst>
              <a:gd name="T0" fmla="*/ 207 w 222"/>
              <a:gd name="T1" fmla="*/ 31 h 31"/>
              <a:gd name="T2" fmla="*/ 16 w 222"/>
              <a:gd name="T3" fmla="*/ 31 h 31"/>
              <a:gd name="T4" fmla="*/ 0 w 222"/>
              <a:gd name="T5" fmla="*/ 16 h 31"/>
              <a:gd name="T6" fmla="*/ 16 w 222"/>
              <a:gd name="T7" fmla="*/ 0 h 31"/>
              <a:gd name="T8" fmla="*/ 207 w 222"/>
              <a:gd name="T9" fmla="*/ 0 h 31"/>
              <a:gd name="T10" fmla="*/ 222 w 222"/>
              <a:gd name="T11" fmla="*/ 16 h 31"/>
              <a:gd name="T12" fmla="*/ 207 w 222"/>
              <a:gd name="T13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2" h="31">
                <a:moveTo>
                  <a:pt x="207" y="31"/>
                </a:moveTo>
                <a:cubicBezTo>
                  <a:pt x="16" y="31"/>
                  <a:pt x="16" y="31"/>
                  <a:pt x="16" y="31"/>
                </a:cubicBezTo>
                <a:cubicBezTo>
                  <a:pt x="7" y="31"/>
                  <a:pt x="0" y="24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207" y="0"/>
                  <a:pt x="207" y="0"/>
                  <a:pt x="207" y="0"/>
                </a:cubicBezTo>
                <a:cubicBezTo>
                  <a:pt x="215" y="0"/>
                  <a:pt x="222" y="7"/>
                  <a:pt x="222" y="16"/>
                </a:cubicBezTo>
                <a:cubicBezTo>
                  <a:pt x="222" y="24"/>
                  <a:pt x="215" y="31"/>
                  <a:pt x="207" y="31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9" name="Freeform 12"/>
          <p:cNvSpPr/>
          <p:nvPr/>
        </p:nvSpPr>
        <p:spPr bwMode="auto">
          <a:xfrm>
            <a:off x="1576657" y="5798961"/>
            <a:ext cx="310011" cy="79424"/>
          </a:xfrm>
          <a:custGeom>
            <a:avLst/>
            <a:gdLst>
              <a:gd name="T0" fmla="*/ 105 w 121"/>
              <a:gd name="T1" fmla="*/ 31 h 31"/>
              <a:gd name="T2" fmla="*/ 16 w 121"/>
              <a:gd name="T3" fmla="*/ 31 h 31"/>
              <a:gd name="T4" fmla="*/ 0 w 121"/>
              <a:gd name="T5" fmla="*/ 16 h 31"/>
              <a:gd name="T6" fmla="*/ 16 w 121"/>
              <a:gd name="T7" fmla="*/ 0 h 31"/>
              <a:gd name="T8" fmla="*/ 105 w 121"/>
              <a:gd name="T9" fmla="*/ 0 h 31"/>
              <a:gd name="T10" fmla="*/ 121 w 121"/>
              <a:gd name="T11" fmla="*/ 16 h 31"/>
              <a:gd name="T12" fmla="*/ 105 w 121"/>
              <a:gd name="T13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31">
                <a:moveTo>
                  <a:pt x="105" y="31"/>
                </a:moveTo>
                <a:cubicBezTo>
                  <a:pt x="16" y="31"/>
                  <a:pt x="16" y="31"/>
                  <a:pt x="16" y="31"/>
                </a:cubicBezTo>
                <a:cubicBezTo>
                  <a:pt x="7" y="31"/>
                  <a:pt x="0" y="24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114" y="0"/>
                  <a:pt x="121" y="7"/>
                  <a:pt x="121" y="16"/>
                </a:cubicBezTo>
                <a:cubicBezTo>
                  <a:pt x="121" y="24"/>
                  <a:pt x="114" y="31"/>
                  <a:pt x="105" y="31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0">
        <p14:reveal/>
      </p:transition>
    </mc:Choice>
    <mc:Fallback xmlns="">
      <p:transition spd="slow" advTm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385" y="66041"/>
            <a:ext cx="10801350" cy="1098549"/>
          </a:xfrm>
        </p:spPr>
        <p:txBody>
          <a:bodyPr/>
          <a:lstStyle/>
          <a:p>
            <a:r>
              <a:rPr lang="en-US" sz="3600" dirty="0"/>
              <a:t>Uni-variate Statistical Data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fld id="{8409FBBB-C588-4B8D-A7FF-E25C81CC24C8}" type="slidenum">
              <a:rPr lang="en-US" smtClean="0"/>
              <a:t>15</a:t>
            </a:fld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 to Great.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1" name="图片 40" descr="CRIM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04470" y="1845945"/>
            <a:ext cx="2929255" cy="1668780"/>
          </a:xfrm>
          <a:prstGeom prst="rect">
            <a:avLst/>
          </a:prstGeom>
        </p:spPr>
      </p:pic>
      <p:sp>
        <p:nvSpPr>
          <p:cNvPr id="42" name="文本框 41"/>
          <p:cNvSpPr txBox="1"/>
          <p:nvPr/>
        </p:nvSpPr>
        <p:spPr>
          <a:xfrm>
            <a:off x="4862195" y="1285875"/>
            <a:ext cx="2705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Scatter Plots</a:t>
            </a:r>
          </a:p>
        </p:txBody>
      </p:sp>
      <p:pic>
        <p:nvPicPr>
          <p:cNvPr id="43" name="图片 42" descr="ZN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3201670" y="1866900"/>
            <a:ext cx="2846705" cy="1680210"/>
          </a:xfrm>
          <a:prstGeom prst="rect">
            <a:avLst/>
          </a:prstGeom>
        </p:spPr>
      </p:pic>
      <p:pic>
        <p:nvPicPr>
          <p:cNvPr id="44" name="图片 43" descr="INDUS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6189345" y="1867535"/>
            <a:ext cx="2708275" cy="1539875"/>
          </a:xfrm>
          <a:prstGeom prst="rect">
            <a:avLst/>
          </a:prstGeom>
        </p:spPr>
      </p:pic>
      <p:pic>
        <p:nvPicPr>
          <p:cNvPr id="45" name="图片 18" descr="NOX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8956675" y="1759585"/>
            <a:ext cx="2995295" cy="1840865"/>
          </a:xfrm>
          <a:prstGeom prst="rect">
            <a:avLst/>
          </a:prstGeom>
        </p:spPr>
      </p:pic>
      <p:pic>
        <p:nvPicPr>
          <p:cNvPr id="47" name="图片 46" descr="AGE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01670" y="4156710"/>
            <a:ext cx="2846705" cy="1696085"/>
          </a:xfrm>
          <a:prstGeom prst="rect">
            <a:avLst/>
          </a:prstGeom>
        </p:spPr>
      </p:pic>
      <p:pic>
        <p:nvPicPr>
          <p:cNvPr id="48" name="图片 47" descr="DIS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170930" y="4118610"/>
            <a:ext cx="2926080" cy="1807210"/>
          </a:xfrm>
          <a:prstGeom prst="rect">
            <a:avLst/>
          </a:prstGeom>
        </p:spPr>
      </p:pic>
      <p:pic>
        <p:nvPicPr>
          <p:cNvPr id="49" name="图片 48" descr="TAX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097010" y="4101465"/>
            <a:ext cx="2933700" cy="1806575"/>
          </a:xfrm>
          <a:prstGeom prst="rect">
            <a:avLst/>
          </a:prstGeom>
        </p:spPr>
      </p:pic>
      <p:pic>
        <p:nvPicPr>
          <p:cNvPr id="50" name="图片 49" descr="PTRATIO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04470" y="4100830"/>
            <a:ext cx="2997200" cy="18611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43660" y="3667760"/>
            <a:ext cx="2139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CRIM</a:t>
            </a:r>
          </a:p>
        </p:txBody>
      </p:sp>
      <p:pic>
        <p:nvPicPr>
          <p:cNvPr id="6" name="图片 5" descr="CRIM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31445" y="1845945"/>
            <a:ext cx="2929255" cy="1668780"/>
          </a:xfrm>
          <a:prstGeom prst="rect">
            <a:avLst/>
          </a:prstGeom>
        </p:spPr>
      </p:pic>
      <p:pic>
        <p:nvPicPr>
          <p:cNvPr id="7" name="图片 6" descr="ZN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3128645" y="1866900"/>
            <a:ext cx="2846705" cy="1680210"/>
          </a:xfrm>
          <a:prstGeom prst="rect">
            <a:avLst/>
          </a:prstGeom>
        </p:spPr>
      </p:pic>
      <p:pic>
        <p:nvPicPr>
          <p:cNvPr id="8" name="图片 7" descr="INDUS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6116320" y="1867535"/>
            <a:ext cx="2708275" cy="15398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420870" y="3667760"/>
            <a:ext cx="1593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ZN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204075" y="3674745"/>
            <a:ext cx="2131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INUDS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0260330" y="3677285"/>
            <a:ext cx="2212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NOX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279525" y="5962015"/>
            <a:ext cx="2139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PTRATIO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266565" y="5930265"/>
            <a:ext cx="2139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471410" y="5927090"/>
            <a:ext cx="2139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0441305" y="5963920"/>
            <a:ext cx="2139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TAX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0">
        <p14:reveal/>
      </p:transition>
    </mc:Choice>
    <mc:Fallback xmlns="">
      <p:transition spd="slow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955" y="330836"/>
            <a:ext cx="10801350" cy="1098549"/>
          </a:xfrm>
        </p:spPr>
        <p:txBody>
          <a:bodyPr/>
          <a:lstStyle/>
          <a:p>
            <a:r>
              <a:rPr>
                <a:sym typeface="+mn-ea"/>
              </a:rPr>
              <a:t>Uni-variate Statistical Data Analysis</a:t>
            </a:r>
            <a:br>
              <a:rPr lang="en-US" dirty="0"/>
            </a:b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fld id="{8409FBBB-C588-4B8D-A7FF-E25C81CC24C8}" type="slidenum">
              <a:rPr lang="en-US" smtClean="0"/>
              <a:t>16</a:t>
            </a:fld>
            <a:endParaRPr lang="en-US"/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 to Great.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1" name="图片 50" descr="CHA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560" y="1490345"/>
            <a:ext cx="3092450" cy="1900555"/>
          </a:xfrm>
          <a:prstGeom prst="rect">
            <a:avLst/>
          </a:prstGeom>
        </p:spPr>
      </p:pic>
      <p:sp>
        <p:nvSpPr>
          <p:cNvPr id="52" name="下箭头 51"/>
          <p:cNvSpPr/>
          <p:nvPr/>
        </p:nvSpPr>
        <p:spPr>
          <a:xfrm>
            <a:off x="4286885" y="3661410"/>
            <a:ext cx="564515" cy="619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53" name="图片 52" descr="R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11935"/>
            <a:ext cx="2902585" cy="1800860"/>
          </a:xfrm>
          <a:prstGeom prst="rect">
            <a:avLst/>
          </a:prstGeom>
        </p:spPr>
      </p:pic>
      <p:sp>
        <p:nvSpPr>
          <p:cNvPr id="54" name="文本框 53"/>
          <p:cNvSpPr txBox="1"/>
          <p:nvPr/>
        </p:nvSpPr>
        <p:spPr>
          <a:xfrm>
            <a:off x="3757295" y="4551680"/>
            <a:ext cx="28143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Variable</a:t>
            </a:r>
          </a:p>
        </p:txBody>
      </p:sp>
      <p:sp>
        <p:nvSpPr>
          <p:cNvPr id="55" name="下箭头 54"/>
          <p:cNvSpPr/>
          <p:nvPr/>
        </p:nvSpPr>
        <p:spPr>
          <a:xfrm>
            <a:off x="1344295" y="3661410"/>
            <a:ext cx="564515" cy="619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239395" y="4518660"/>
            <a:ext cx="32334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Just a little radian on the left </a:t>
            </a:r>
          </a:p>
          <a:p>
            <a:pPr algn="ctr"/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can be ignored</a:t>
            </a:r>
          </a:p>
        </p:txBody>
      </p:sp>
      <p:pic>
        <p:nvPicPr>
          <p:cNvPr id="57" name="图片 56" descr="RAD scatter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2010" y="1511935"/>
            <a:ext cx="3026410" cy="1910080"/>
          </a:xfrm>
          <a:prstGeom prst="rect">
            <a:avLst/>
          </a:prstGeom>
        </p:spPr>
      </p:pic>
      <p:sp>
        <p:nvSpPr>
          <p:cNvPr id="58" name="下箭头 57"/>
          <p:cNvSpPr/>
          <p:nvPr/>
        </p:nvSpPr>
        <p:spPr>
          <a:xfrm>
            <a:off x="7284085" y="3661410"/>
            <a:ext cx="564515" cy="619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59" name="Picture 15" descr="Generated"/>
          <p:cNvPicPr/>
          <p:nvPr/>
        </p:nvPicPr>
        <p:blipFill>
          <a:blip r:embed="rId6"/>
          <a:stretch>
            <a:fillRect/>
          </a:stretch>
        </p:blipFill>
        <p:spPr>
          <a:xfrm>
            <a:off x="9021445" y="1429385"/>
            <a:ext cx="2893695" cy="1960880"/>
          </a:xfrm>
          <a:prstGeom prst="rect">
            <a:avLst/>
          </a:prstGeom>
        </p:spPr>
      </p:pic>
      <p:sp>
        <p:nvSpPr>
          <p:cNvPr id="60" name="下箭头 59"/>
          <p:cNvSpPr/>
          <p:nvPr/>
        </p:nvSpPr>
        <p:spPr>
          <a:xfrm>
            <a:off x="10281285" y="3661410"/>
            <a:ext cx="564515" cy="619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61" name="文本框 60"/>
          <p:cNvSpPr txBox="1"/>
          <p:nvPr/>
        </p:nvSpPr>
        <p:spPr>
          <a:xfrm>
            <a:off x="6203950" y="4551680"/>
            <a:ext cx="30333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Ordinary Variable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9929495" y="4552315"/>
            <a:ext cx="19126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Non-Linear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528955" y="5592445"/>
            <a:ext cx="105657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Most of variables have approximate linear relationship</a:t>
            </a:r>
            <a:r>
              <a:rPr lang="en-US" altLang="zh-CN" sz="2000"/>
              <a:t> 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右箭头 63"/>
          <p:cNvSpPr/>
          <p:nvPr/>
        </p:nvSpPr>
        <p:spPr>
          <a:xfrm>
            <a:off x="7573645" y="5643880"/>
            <a:ext cx="528320" cy="358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8242300" y="5402580"/>
            <a:ext cx="25406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ultiple-linear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egression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73175" y="1143635"/>
            <a:ext cx="2139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RM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157980" y="1143635"/>
            <a:ext cx="2139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CHAS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097395" y="1143635"/>
            <a:ext cx="2139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RAD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204450" y="1143635"/>
            <a:ext cx="2139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LSTAT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0">
        <p14:reveal/>
      </p:transition>
    </mc:Choice>
    <mc:Fallback xmlns="">
      <p:transition spd="slow" advTm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右箭头 2"/>
          <p:cNvSpPr/>
          <p:nvPr/>
        </p:nvSpPr>
        <p:spPr>
          <a:xfrm>
            <a:off x="6879590" y="3510915"/>
            <a:ext cx="391795" cy="382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520" y="69851"/>
            <a:ext cx="10801350" cy="1098549"/>
          </a:xfrm>
        </p:spPr>
        <p:txBody>
          <a:bodyPr/>
          <a:lstStyle/>
          <a:p>
            <a:r>
              <a:rPr lang="en-US" dirty="0"/>
              <a:t>Variable Transformation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fld id="{8409FBBB-C588-4B8D-A7FF-E25C81CC24C8}" type="slidenum">
              <a:rPr lang="en-US" smtClean="0"/>
              <a:t>17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 to Great.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6" name="Picture 16" descr="Generated"/>
          <p:cNvPicPr/>
          <p:nvPr/>
        </p:nvPicPr>
        <p:blipFill>
          <a:blip r:embed="rId2"/>
          <a:stretch>
            <a:fillRect/>
          </a:stretch>
        </p:blipFill>
        <p:spPr>
          <a:xfrm>
            <a:off x="814705" y="1388745"/>
            <a:ext cx="4662805" cy="22783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012815" y="3472815"/>
            <a:ext cx="34150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RAD       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:= </a:t>
            </a:r>
          </a:p>
        </p:txBody>
      </p:sp>
      <p:sp>
        <p:nvSpPr>
          <p:cNvPr id="12" name="左大括号 11"/>
          <p:cNvSpPr/>
          <p:nvPr/>
        </p:nvSpPr>
        <p:spPr>
          <a:xfrm>
            <a:off x="8136255" y="3088005"/>
            <a:ext cx="246380" cy="1229360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483600" y="2837180"/>
            <a:ext cx="35318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1       RAD &lt; 7 (1,2,3,4,5,6)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483600" y="4034155"/>
            <a:ext cx="39249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0       RAD &gt;= 7 (7,8,24)</a:t>
            </a:r>
          </a:p>
        </p:txBody>
      </p:sp>
      <p:sp>
        <p:nvSpPr>
          <p:cNvPr id="18" name="Freeform 30"/>
          <p:cNvSpPr/>
          <p:nvPr/>
        </p:nvSpPr>
        <p:spPr bwMode="auto">
          <a:xfrm>
            <a:off x="8136255" y="255270"/>
            <a:ext cx="2023110" cy="756920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ctr">
              <a:buClrTx/>
              <a:buSzTx/>
              <a:buFontTx/>
            </a:pP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Ⅰ.  RAD</a:t>
            </a:r>
          </a:p>
        </p:txBody>
      </p:sp>
      <p:sp>
        <p:nvSpPr>
          <p:cNvPr id="19" name="Freeform 25"/>
          <p:cNvSpPr>
            <a:spLocks noEditPoints="1"/>
          </p:cNvSpPr>
          <p:nvPr/>
        </p:nvSpPr>
        <p:spPr bwMode="auto">
          <a:xfrm>
            <a:off x="6130925" y="494030"/>
            <a:ext cx="1768475" cy="280035"/>
          </a:xfrm>
          <a:custGeom>
            <a:avLst/>
            <a:gdLst>
              <a:gd name="T0" fmla="*/ 898 w 1114"/>
              <a:gd name="T1" fmla="*/ 432 h 432"/>
              <a:gd name="T2" fmla="*/ 0 w 1114"/>
              <a:gd name="T3" fmla="*/ 432 h 432"/>
              <a:gd name="T4" fmla="*/ 216 w 1114"/>
              <a:gd name="T5" fmla="*/ 216 h 432"/>
              <a:gd name="T6" fmla="*/ 0 w 1114"/>
              <a:gd name="T7" fmla="*/ 0 h 432"/>
              <a:gd name="T8" fmla="*/ 898 w 1114"/>
              <a:gd name="T9" fmla="*/ 0 h 432"/>
              <a:gd name="T10" fmla="*/ 1114 w 1114"/>
              <a:gd name="T11" fmla="*/ 216 h 432"/>
              <a:gd name="T12" fmla="*/ 898 w 1114"/>
              <a:gd name="T13" fmla="*/ 432 h 432"/>
              <a:gd name="T14" fmla="*/ 58 w 1114"/>
              <a:gd name="T15" fmla="*/ 408 h 432"/>
              <a:gd name="T16" fmla="*/ 888 w 1114"/>
              <a:gd name="T17" fmla="*/ 408 h 432"/>
              <a:gd name="T18" fmla="*/ 1080 w 1114"/>
              <a:gd name="T19" fmla="*/ 216 h 432"/>
              <a:gd name="T20" fmla="*/ 888 w 1114"/>
              <a:gd name="T21" fmla="*/ 24 h 432"/>
              <a:gd name="T22" fmla="*/ 58 w 1114"/>
              <a:gd name="T23" fmla="*/ 24 h 432"/>
              <a:gd name="T24" fmla="*/ 250 w 1114"/>
              <a:gd name="T25" fmla="*/ 216 h 432"/>
              <a:gd name="T26" fmla="*/ 58 w 1114"/>
              <a:gd name="T27" fmla="*/ 408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14" h="432">
                <a:moveTo>
                  <a:pt x="898" y="432"/>
                </a:moveTo>
                <a:lnTo>
                  <a:pt x="0" y="432"/>
                </a:lnTo>
                <a:lnTo>
                  <a:pt x="216" y="216"/>
                </a:lnTo>
                <a:lnTo>
                  <a:pt x="0" y="0"/>
                </a:lnTo>
                <a:lnTo>
                  <a:pt x="898" y="0"/>
                </a:lnTo>
                <a:lnTo>
                  <a:pt x="1114" y="216"/>
                </a:lnTo>
                <a:lnTo>
                  <a:pt x="898" y="432"/>
                </a:lnTo>
                <a:close/>
                <a:moveTo>
                  <a:pt x="58" y="408"/>
                </a:moveTo>
                <a:lnTo>
                  <a:pt x="888" y="408"/>
                </a:lnTo>
                <a:lnTo>
                  <a:pt x="1080" y="216"/>
                </a:lnTo>
                <a:lnTo>
                  <a:pt x="888" y="24"/>
                </a:lnTo>
                <a:lnTo>
                  <a:pt x="58" y="24"/>
                </a:lnTo>
                <a:lnTo>
                  <a:pt x="250" y="216"/>
                </a:lnTo>
                <a:lnTo>
                  <a:pt x="58" y="4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57" name="图片 56" descr="RAD scatt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50" y="3748405"/>
            <a:ext cx="4006850" cy="25292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48860" y="3166110"/>
            <a:ext cx="5187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0">
        <p14:reveal/>
      </p:transition>
    </mc:Choice>
    <mc:Fallback xmlns="">
      <p:transition spd="slow" advTm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520" y="148590"/>
            <a:ext cx="10318115" cy="970915"/>
          </a:xfrm>
        </p:spPr>
        <p:txBody>
          <a:bodyPr/>
          <a:lstStyle/>
          <a:p>
            <a:r>
              <a:rPr>
                <a:sym typeface="+mn-ea"/>
              </a:rPr>
              <a:t>Variable Transformation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fld id="{8409FBBB-C588-4B8D-A7FF-E25C81CC24C8}" type="slidenum">
              <a:rPr lang="en-US" smtClean="0"/>
              <a:t>18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 to Great.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8" name="Freeform 30"/>
          <p:cNvSpPr/>
          <p:nvPr/>
        </p:nvSpPr>
        <p:spPr bwMode="auto">
          <a:xfrm>
            <a:off x="8024495" y="328295"/>
            <a:ext cx="2096135" cy="611505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ctr">
              <a:buClrTx/>
              <a:buSzTx/>
              <a:buFontTx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Ⅱ.  LSTAT</a:t>
            </a:r>
          </a:p>
        </p:txBody>
      </p:sp>
      <p:pic>
        <p:nvPicPr>
          <p:cNvPr id="17" name="Picture 17" descr="Generated"/>
          <p:cNvPicPr/>
          <p:nvPr/>
        </p:nvPicPr>
        <p:blipFill>
          <a:blip r:embed="rId2"/>
          <a:srcRect l="549" t="9021" r="-549"/>
          <a:stretch>
            <a:fillRect/>
          </a:stretch>
        </p:blipFill>
        <p:spPr>
          <a:xfrm>
            <a:off x="1288415" y="1381125"/>
            <a:ext cx="5281930" cy="826135"/>
          </a:xfrm>
          <a:prstGeom prst="rect">
            <a:avLst/>
          </a:prstGeom>
        </p:spPr>
      </p:pic>
      <p:pic>
        <p:nvPicPr>
          <p:cNvPr id="9" name="Picture 18" descr="Generated"/>
          <p:cNvPicPr/>
          <p:nvPr/>
        </p:nvPicPr>
        <p:blipFill>
          <a:blip r:embed="rId3"/>
          <a:srcRect t="11915" b="9917"/>
          <a:stretch>
            <a:fillRect/>
          </a:stretch>
        </p:blipFill>
        <p:spPr>
          <a:xfrm>
            <a:off x="1247775" y="2147570"/>
            <a:ext cx="5283200" cy="720725"/>
          </a:xfrm>
          <a:prstGeom prst="rect">
            <a:avLst/>
          </a:prstGeom>
        </p:spPr>
      </p:pic>
      <p:pic>
        <p:nvPicPr>
          <p:cNvPr id="19" name="Picture 19" descr="Generated"/>
          <p:cNvPicPr/>
          <p:nvPr/>
        </p:nvPicPr>
        <p:blipFill>
          <a:blip r:embed="rId4"/>
          <a:srcRect t="10014" b="5007"/>
          <a:stretch>
            <a:fillRect/>
          </a:stretch>
        </p:blipFill>
        <p:spPr>
          <a:xfrm>
            <a:off x="1261110" y="2976880"/>
            <a:ext cx="5254625" cy="77597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 rot="16200000">
            <a:off x="876935" y="1601470"/>
            <a:ext cx="551815" cy="18122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b="1" i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AIC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-102870" y="4489450"/>
            <a:ext cx="16402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i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Adjusted R^2</a:t>
            </a:r>
          </a:p>
        </p:txBody>
      </p:sp>
      <p:pic>
        <p:nvPicPr>
          <p:cNvPr id="20" name="Picture 20" descr="Generated"/>
          <p:cNvPicPr/>
          <p:nvPr/>
        </p:nvPicPr>
        <p:blipFill>
          <a:blip r:embed="rId5"/>
          <a:stretch>
            <a:fillRect/>
          </a:stretch>
        </p:blipFill>
        <p:spPr>
          <a:xfrm>
            <a:off x="1455420" y="3896360"/>
            <a:ext cx="4947920" cy="2270125"/>
          </a:xfrm>
          <a:prstGeom prst="rect">
            <a:avLst/>
          </a:prstGeom>
        </p:spPr>
      </p:pic>
      <p:sp>
        <p:nvSpPr>
          <p:cNvPr id="13" name="圆角矩形 12"/>
          <p:cNvSpPr/>
          <p:nvPr/>
        </p:nvSpPr>
        <p:spPr>
          <a:xfrm>
            <a:off x="2783840" y="5610225"/>
            <a:ext cx="1163955" cy="15875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6577330" y="3502025"/>
            <a:ext cx="875030" cy="394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Picture 21" descr="Generated"/>
          <p:cNvPicPr/>
          <p:nvPr/>
        </p:nvPicPr>
        <p:blipFill>
          <a:blip r:embed="rId6"/>
          <a:stretch>
            <a:fillRect/>
          </a:stretch>
        </p:blipFill>
        <p:spPr>
          <a:xfrm>
            <a:off x="7513955" y="2391410"/>
            <a:ext cx="4618990" cy="3045460"/>
          </a:xfrm>
          <a:prstGeom prst="rect">
            <a:avLst/>
          </a:prstGeom>
        </p:spPr>
      </p:pic>
      <p:sp>
        <p:nvSpPr>
          <p:cNvPr id="22" name="圆角矩形 21"/>
          <p:cNvSpPr/>
          <p:nvPr/>
        </p:nvSpPr>
        <p:spPr>
          <a:xfrm>
            <a:off x="1936115" y="2925445"/>
            <a:ext cx="1128395" cy="31877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减号 23"/>
          <p:cNvSpPr/>
          <p:nvPr/>
        </p:nvSpPr>
        <p:spPr>
          <a:xfrm>
            <a:off x="1858010" y="1595755"/>
            <a:ext cx="1347470" cy="762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减号 24"/>
          <p:cNvSpPr/>
          <p:nvPr/>
        </p:nvSpPr>
        <p:spPr>
          <a:xfrm>
            <a:off x="1858645" y="2391410"/>
            <a:ext cx="1347470" cy="762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25"/>
          <p:cNvSpPr>
            <a:spLocks noEditPoints="1"/>
          </p:cNvSpPr>
          <p:nvPr/>
        </p:nvSpPr>
        <p:spPr bwMode="auto">
          <a:xfrm>
            <a:off x="6130925" y="494030"/>
            <a:ext cx="1768475" cy="280035"/>
          </a:xfrm>
          <a:custGeom>
            <a:avLst/>
            <a:gdLst>
              <a:gd name="T0" fmla="*/ 898 w 1114"/>
              <a:gd name="T1" fmla="*/ 432 h 432"/>
              <a:gd name="T2" fmla="*/ 0 w 1114"/>
              <a:gd name="T3" fmla="*/ 432 h 432"/>
              <a:gd name="T4" fmla="*/ 216 w 1114"/>
              <a:gd name="T5" fmla="*/ 216 h 432"/>
              <a:gd name="T6" fmla="*/ 0 w 1114"/>
              <a:gd name="T7" fmla="*/ 0 h 432"/>
              <a:gd name="T8" fmla="*/ 898 w 1114"/>
              <a:gd name="T9" fmla="*/ 0 h 432"/>
              <a:gd name="T10" fmla="*/ 1114 w 1114"/>
              <a:gd name="T11" fmla="*/ 216 h 432"/>
              <a:gd name="T12" fmla="*/ 898 w 1114"/>
              <a:gd name="T13" fmla="*/ 432 h 432"/>
              <a:gd name="T14" fmla="*/ 58 w 1114"/>
              <a:gd name="T15" fmla="*/ 408 h 432"/>
              <a:gd name="T16" fmla="*/ 888 w 1114"/>
              <a:gd name="T17" fmla="*/ 408 h 432"/>
              <a:gd name="T18" fmla="*/ 1080 w 1114"/>
              <a:gd name="T19" fmla="*/ 216 h 432"/>
              <a:gd name="T20" fmla="*/ 888 w 1114"/>
              <a:gd name="T21" fmla="*/ 24 h 432"/>
              <a:gd name="T22" fmla="*/ 58 w 1114"/>
              <a:gd name="T23" fmla="*/ 24 h 432"/>
              <a:gd name="T24" fmla="*/ 250 w 1114"/>
              <a:gd name="T25" fmla="*/ 216 h 432"/>
              <a:gd name="T26" fmla="*/ 58 w 1114"/>
              <a:gd name="T27" fmla="*/ 408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14" h="432">
                <a:moveTo>
                  <a:pt x="898" y="432"/>
                </a:moveTo>
                <a:lnTo>
                  <a:pt x="0" y="432"/>
                </a:lnTo>
                <a:lnTo>
                  <a:pt x="216" y="216"/>
                </a:lnTo>
                <a:lnTo>
                  <a:pt x="0" y="0"/>
                </a:lnTo>
                <a:lnTo>
                  <a:pt x="898" y="0"/>
                </a:lnTo>
                <a:lnTo>
                  <a:pt x="1114" y="216"/>
                </a:lnTo>
                <a:lnTo>
                  <a:pt x="898" y="432"/>
                </a:lnTo>
                <a:close/>
                <a:moveTo>
                  <a:pt x="58" y="408"/>
                </a:moveTo>
                <a:lnTo>
                  <a:pt x="888" y="408"/>
                </a:lnTo>
                <a:lnTo>
                  <a:pt x="1080" y="216"/>
                </a:lnTo>
                <a:lnTo>
                  <a:pt x="888" y="24"/>
                </a:lnTo>
                <a:lnTo>
                  <a:pt x="58" y="24"/>
                </a:lnTo>
                <a:lnTo>
                  <a:pt x="250" y="216"/>
                </a:lnTo>
                <a:lnTo>
                  <a:pt x="58" y="4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8145145" y="2207260"/>
            <a:ext cx="3987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After Logarithmic Transformation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030345" y="5505450"/>
            <a:ext cx="2427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R square !!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206115" y="2891155"/>
            <a:ext cx="1675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Smallest AIC !!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0">
        <p14:reveal/>
      </p:transition>
    </mc:Choice>
    <mc:Fallback xmlns="">
      <p:transition spd="slow" advTm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84456"/>
            <a:ext cx="10801350" cy="1098549"/>
          </a:xfrm>
        </p:spPr>
        <p:txBody>
          <a:bodyPr/>
          <a:lstStyle/>
          <a:p>
            <a:r>
              <a:rPr lang="en-US"/>
              <a:t>Correlation  -  X &amp; 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fld id="{8409FBBB-C588-4B8D-A7FF-E25C81CC24C8}" type="slidenum">
              <a:rPr lang="en-US" smtClean="0"/>
              <a:t>19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 to Great.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34" name="Picture 22" descr="Generated"/>
          <p:cNvPicPr/>
          <p:nvPr/>
        </p:nvPicPr>
        <p:blipFill>
          <a:blip r:embed="rId4"/>
          <a:stretch>
            <a:fillRect/>
          </a:stretch>
        </p:blipFill>
        <p:spPr>
          <a:xfrm>
            <a:off x="304165" y="1880235"/>
            <a:ext cx="4667250" cy="4248150"/>
          </a:xfrm>
          <a:prstGeom prst="rect">
            <a:avLst/>
          </a:prstGeom>
        </p:spPr>
      </p:pic>
      <p:sp>
        <p:nvSpPr>
          <p:cNvPr id="44" name="右箭头 43"/>
          <p:cNvSpPr/>
          <p:nvPr/>
        </p:nvSpPr>
        <p:spPr>
          <a:xfrm>
            <a:off x="5085080" y="3594100"/>
            <a:ext cx="720725" cy="446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358775" y="5591810"/>
            <a:ext cx="4125595" cy="384175"/>
          </a:xfrm>
          <a:prstGeom prst="round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5991860" y="1843405"/>
          <a:ext cx="5969000" cy="4321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Correlation Coefficient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Degree of correlation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0"/>
                        <a:t>CHAS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0"/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>
                          <a:solidFill>
                            <a:srgbClr val="92D050"/>
                          </a:solidFill>
                        </a:rPr>
                        <a:t>little</a:t>
                      </a:r>
                      <a:r>
                        <a:rPr lang="en-US" altLang="zh-CN" sz="1400" b="0"/>
                        <a:t> positive correlated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2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0"/>
                        <a:t>DIS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>
                          <a:solidFill>
                            <a:srgbClr val="92D050"/>
                          </a:solidFill>
                          <a:sym typeface="+mn-ea"/>
                        </a:rPr>
                        <a:t>little</a:t>
                      </a:r>
                      <a:r>
                        <a:rPr lang="en-US" altLang="zh-CN" sz="1400">
                          <a:sym typeface="+mn-ea"/>
                        </a:rPr>
                        <a:t> positive correlated</a:t>
                      </a:r>
                      <a:endParaRPr lang="en-US" altLang="zh-CN" sz="14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2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0"/>
                        <a:t>ZN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0"/>
                        <a:t>0.36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>
                          <a:solidFill>
                            <a:srgbClr val="00B050"/>
                          </a:solidFill>
                          <a:sym typeface="+mn-ea"/>
                        </a:rPr>
                        <a:t>weak</a:t>
                      </a:r>
                      <a:r>
                        <a:rPr lang="en-US" altLang="zh-CN" sz="1600" b="0">
                          <a:sym typeface="+mn-ea"/>
                        </a:rPr>
                        <a:t> </a:t>
                      </a:r>
                      <a:r>
                        <a:rPr lang="en-US" altLang="zh-CN" sz="1400" b="0">
                          <a:sym typeface="+mn-ea"/>
                        </a:rPr>
                        <a:t>positive correlated</a:t>
                      </a:r>
                      <a:endParaRPr lang="en-US" altLang="zh-CN" sz="14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2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0"/>
                        <a:t>-0.38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>
                          <a:solidFill>
                            <a:srgbClr val="00B050"/>
                          </a:solidFill>
                          <a:sym typeface="+mn-ea"/>
                        </a:rPr>
                        <a:t>weak</a:t>
                      </a:r>
                      <a:r>
                        <a:rPr lang="en-US" altLang="zh-CN" sz="1400" b="1">
                          <a:sym typeface="+mn-ea"/>
                        </a:rPr>
                        <a:t> </a:t>
                      </a:r>
                      <a:r>
                        <a:rPr lang="en-US" altLang="zh-CN" sz="1400">
                          <a:sym typeface="+mn-ea"/>
                        </a:rPr>
                        <a:t>negative correlated</a:t>
                      </a:r>
                      <a:endParaRPr lang="en-US" altLang="zh-CN" sz="14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2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0"/>
                        <a:t>CRIM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0"/>
                        <a:t>-0.39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>
                          <a:solidFill>
                            <a:srgbClr val="00B050"/>
                          </a:solidFill>
                        </a:rPr>
                        <a:t>weak</a:t>
                      </a:r>
                      <a:r>
                        <a:rPr lang="en-US" altLang="zh-CN" sz="1400" b="0"/>
                        <a:t> negative correlated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2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0"/>
                        <a:t>NOX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0"/>
                        <a:t>-0.43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>
                          <a:solidFill>
                            <a:srgbClr val="00B050"/>
                          </a:solidFill>
                        </a:rPr>
                        <a:t>weak</a:t>
                      </a:r>
                      <a:r>
                        <a:rPr lang="en-US" altLang="zh-CN" sz="1400" b="0"/>
                        <a:t> </a:t>
                      </a:r>
                      <a:r>
                        <a:rPr lang="en-US" altLang="zh-CN" sz="1400">
                          <a:sym typeface="+mn-ea"/>
                        </a:rPr>
                        <a:t>negative correlated</a:t>
                      </a:r>
                      <a:endParaRPr lang="en-US" altLang="zh-CN" sz="14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0"/>
                        <a:t>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0"/>
                        <a:t>-0.47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>
                          <a:gradFill>
                            <a:gsLst>
                              <a:gs pos="0">
                                <a:srgbClr val="D9717D"/>
                              </a:gs>
                              <a:gs pos="100000">
                                <a:srgbClr val="E32E37"/>
                              </a:gs>
                            </a:gsLst>
                            <a:lin scaled="1"/>
                          </a:gradFill>
                          <a:sym typeface="+mn-ea"/>
                        </a:rPr>
                        <a:t>intermediate</a:t>
                      </a:r>
                      <a:r>
                        <a:rPr lang="en-US" altLang="zh-CN" sz="1400">
                          <a:sym typeface="+mn-ea"/>
                        </a:rPr>
                        <a:t> negative correlated</a:t>
                      </a:r>
                      <a:endParaRPr lang="en-US" altLang="zh-CN" sz="14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0"/>
                        <a:t>INDUS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0"/>
                        <a:t>-0.48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>
                          <a:gradFill>
                            <a:gsLst>
                              <a:gs pos="0">
                                <a:srgbClr val="D9717D"/>
                              </a:gs>
                              <a:gs pos="100000">
                                <a:srgbClr val="E32E37"/>
                              </a:gs>
                            </a:gsLst>
                            <a:lin scaled="1"/>
                          </a:gradFill>
                        </a:rPr>
                        <a:t>intermediate</a:t>
                      </a:r>
                      <a:r>
                        <a:rPr lang="en-US" altLang="zh-CN" sz="1400" b="0"/>
                        <a:t> negative correlated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PTRATIO</a:t>
                      </a:r>
                      <a:endParaRPr lang="en-US" altLang="zh-CN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-0.51</a:t>
                      </a:r>
                      <a:endParaRPr lang="en-US" altLang="zh-CN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>
                          <a:gradFill>
                            <a:gsLst>
                              <a:gs pos="0">
                                <a:srgbClr val="D9717D"/>
                              </a:gs>
                              <a:gs pos="100000">
                                <a:srgbClr val="E32E37"/>
                              </a:gs>
                            </a:gsLst>
                            <a:lin scaled="1"/>
                          </a:gradFill>
                          <a:sym typeface="+mn-ea"/>
                        </a:rPr>
                        <a:t>intermediate</a:t>
                      </a:r>
                      <a:r>
                        <a:rPr lang="en-US" altLang="zh-CN" sz="1400">
                          <a:sym typeface="+mn-ea"/>
                        </a:rPr>
                        <a:t> negative correlated</a:t>
                      </a:r>
                      <a:endParaRPr lang="en-US" altLang="zh-CN" sz="1400" b="0">
                        <a:sym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52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RM</a:t>
                      </a:r>
                      <a:endParaRPr lang="en-US" altLang="zh-CN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0.7</a:t>
                      </a:r>
                      <a:endParaRPr lang="en-US" altLang="zh-CN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>
                          <a:solidFill>
                            <a:srgbClr val="FF0000"/>
                          </a:solidFill>
                          <a:sym typeface="+mn-ea"/>
                        </a:rPr>
                        <a:t>strong </a:t>
                      </a:r>
                      <a:r>
                        <a:rPr lang="en-US" altLang="zh-CN" sz="1400">
                          <a:sym typeface="+mn-ea"/>
                        </a:rPr>
                        <a:t>positive correlated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0"/>
                        <a:t>LSTAT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0"/>
                        <a:t>-0.74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>
                          <a:solidFill>
                            <a:srgbClr val="FF0000"/>
                          </a:solidFill>
                          <a:sym typeface="+mn-ea"/>
                        </a:rPr>
                        <a:t>strong </a:t>
                      </a:r>
                      <a:r>
                        <a:rPr lang="en-US" altLang="zh-CN" sz="1400">
                          <a:sym typeface="+mn-ea"/>
                        </a:rPr>
                        <a:t>negative correlated</a:t>
                      </a:r>
                      <a:endParaRPr lang="en-US" altLang="zh-CN" sz="1600" b="1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035050" y="1327785"/>
            <a:ext cx="32061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b="1" i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hermodynamic </a:t>
            </a:r>
            <a:r>
              <a:rPr lang="en-US" altLang="zh-CN" sz="2000" b="1" i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000" b="1" i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iagram</a:t>
            </a:r>
          </a:p>
        </p:txBody>
      </p:sp>
      <p:sp>
        <p:nvSpPr>
          <p:cNvPr id="9" name="五角星 8"/>
          <p:cNvSpPr/>
          <p:nvPr/>
        </p:nvSpPr>
        <p:spPr>
          <a:xfrm>
            <a:off x="86360" y="5591810"/>
            <a:ext cx="345440" cy="33972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0">
        <p14:reveal/>
      </p:transition>
    </mc:Choice>
    <mc:Fallback xmlns="">
      <p:transition spd="slow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1657292" y="1303181"/>
            <a:ext cx="8877665" cy="593682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1003300" y="3050540"/>
            <a:ext cx="8876665" cy="3541395"/>
          </a:xfrm>
        </p:spPr>
        <p:txBody>
          <a:bodyPr/>
          <a:lstStyle/>
          <a:p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Introduction</a:t>
            </a:r>
            <a:endParaRPr lang="en-US" sz="2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2)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the Data Set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and Model Building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Diagnosis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5)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Inference Tree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6)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Business Suggestions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965" y="0"/>
            <a:ext cx="515366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reveal/>
      </p:transition>
    </mc:Choice>
    <mc:Fallback xmlns="">
      <p:transition spd="slow" advTm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Correlation - X &amp; 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fld id="{8409FBBB-C588-4B8D-A7FF-E25C81CC24C8}" type="slidenum">
              <a:rPr lang="en-US" smtClean="0"/>
              <a:t>20</a:t>
            </a:fld>
            <a:endParaRPr lang="en-US"/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 to Great.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0" name="Picture 22" descr="Generated"/>
          <p:cNvPicPr/>
          <p:nvPr/>
        </p:nvPicPr>
        <p:blipFill>
          <a:blip r:embed="rId3"/>
          <a:stretch>
            <a:fillRect/>
          </a:stretch>
        </p:blipFill>
        <p:spPr>
          <a:xfrm>
            <a:off x="344170" y="1413510"/>
            <a:ext cx="5302885" cy="4796155"/>
          </a:xfrm>
          <a:prstGeom prst="rect">
            <a:avLst/>
          </a:prstGeom>
        </p:spPr>
      </p:pic>
      <p:sp>
        <p:nvSpPr>
          <p:cNvPr id="52" name="五角星 51"/>
          <p:cNvSpPr/>
          <p:nvPr/>
        </p:nvSpPr>
        <p:spPr>
          <a:xfrm>
            <a:off x="2002155" y="2311400"/>
            <a:ext cx="295275" cy="320675"/>
          </a:xfrm>
          <a:prstGeom prst="star5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五角星 52"/>
          <p:cNvSpPr/>
          <p:nvPr/>
        </p:nvSpPr>
        <p:spPr>
          <a:xfrm>
            <a:off x="3472815" y="2322830"/>
            <a:ext cx="295275" cy="320675"/>
          </a:xfrm>
          <a:prstGeom prst="star5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五角星 53"/>
          <p:cNvSpPr/>
          <p:nvPr/>
        </p:nvSpPr>
        <p:spPr>
          <a:xfrm>
            <a:off x="3089910" y="2322195"/>
            <a:ext cx="295275" cy="320675"/>
          </a:xfrm>
          <a:prstGeom prst="star5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五角星 54"/>
          <p:cNvSpPr/>
          <p:nvPr/>
        </p:nvSpPr>
        <p:spPr>
          <a:xfrm>
            <a:off x="3107055" y="3049270"/>
            <a:ext cx="295275" cy="320675"/>
          </a:xfrm>
          <a:prstGeom prst="star5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五角星 55"/>
          <p:cNvSpPr/>
          <p:nvPr/>
        </p:nvSpPr>
        <p:spPr>
          <a:xfrm>
            <a:off x="2737485" y="3026410"/>
            <a:ext cx="295275" cy="320675"/>
          </a:xfrm>
          <a:prstGeom prst="star5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五角星 56"/>
          <p:cNvSpPr/>
          <p:nvPr/>
        </p:nvSpPr>
        <p:spPr>
          <a:xfrm>
            <a:off x="3118485" y="3776345"/>
            <a:ext cx="295275" cy="320675"/>
          </a:xfrm>
          <a:prstGeom prst="star5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圆角矩形 57"/>
          <p:cNvSpPr/>
          <p:nvPr/>
        </p:nvSpPr>
        <p:spPr>
          <a:xfrm>
            <a:off x="1140460" y="2327910"/>
            <a:ext cx="3791585" cy="319405"/>
          </a:xfrm>
          <a:prstGeom prst="round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 rot="5400000">
            <a:off x="1737995" y="2846070"/>
            <a:ext cx="3009900" cy="319405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5822950" y="1552575"/>
            <a:ext cx="54286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INDUS and DIS : </a:t>
            </a:r>
          </a:p>
          <a:p>
            <a:r>
              <a:rPr lang="en-US" altLang="zh-CN" sz="2000"/>
              <a:t>relatively highly correlated with other variables.</a:t>
            </a:r>
          </a:p>
        </p:txBody>
      </p:sp>
      <p:sp>
        <p:nvSpPr>
          <p:cNvPr id="61" name="手杖形箭头 60"/>
          <p:cNvSpPr/>
          <p:nvPr/>
        </p:nvSpPr>
        <p:spPr>
          <a:xfrm>
            <a:off x="3522345" y="1228725"/>
            <a:ext cx="3221990" cy="250825"/>
          </a:xfrm>
          <a:prstGeom prst="uturnArrow">
            <a:avLst/>
          </a:prstGeom>
          <a:solidFill>
            <a:schemeClr val="accent1">
              <a:lumMod val="60000"/>
              <a:lumOff val="4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6" name="直角上箭头 65"/>
          <p:cNvSpPr/>
          <p:nvPr/>
        </p:nvSpPr>
        <p:spPr>
          <a:xfrm>
            <a:off x="5253990" y="2262505"/>
            <a:ext cx="1490345" cy="294640"/>
          </a:xfrm>
          <a:prstGeom prst="bentUpArrow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下箭头 66"/>
          <p:cNvSpPr/>
          <p:nvPr/>
        </p:nvSpPr>
        <p:spPr>
          <a:xfrm flipH="1">
            <a:off x="8161020" y="2466975"/>
            <a:ext cx="752475" cy="3632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6388735" y="3352800"/>
            <a:ext cx="542861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Arial Bold" panose="020B0604020202090204" charset="0"/>
                <a:cs typeface="Arial Bold" panose="020B0604020202090204" charset="0"/>
              </a:rPr>
              <a:t>Interplay</a:t>
            </a:r>
          </a:p>
          <a:p>
            <a:endParaRPr lang="en-US" altLang="zh-CN" sz="2000" dirty="0"/>
          </a:p>
          <a:p>
            <a:r>
              <a:rPr lang="en-US" altLang="zh-CN" sz="2000" dirty="0"/>
              <a:t>1.Maybe not good variables and will be deleted later.</a:t>
            </a:r>
          </a:p>
          <a:p>
            <a:r>
              <a:rPr lang="en-US" altLang="zh-CN" sz="2000" dirty="0">
                <a:sym typeface="+mn-ea"/>
              </a:rPr>
              <a:t>2. Introduce the interaction terms.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0">
        <p14:reveal/>
      </p:transition>
    </mc:Choice>
    <mc:Fallback xmlns="">
      <p:transition spd="slow" advTm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Searching Interaction Terms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fld id="{8409FBBB-C588-4B8D-A7FF-E25C81CC24C8}" type="slidenum">
              <a:rPr lang="en-US" smtClean="0"/>
              <a:t>21</a:t>
            </a:fld>
            <a:endParaRPr lang="en-US"/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 to Great.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0" name="Picture 22" descr="Generated"/>
          <p:cNvPicPr/>
          <p:nvPr/>
        </p:nvPicPr>
        <p:blipFill>
          <a:blip r:embed="rId3"/>
          <a:stretch>
            <a:fillRect/>
          </a:stretch>
        </p:blipFill>
        <p:spPr>
          <a:xfrm>
            <a:off x="532765" y="1388110"/>
            <a:ext cx="5302885" cy="4796155"/>
          </a:xfrm>
          <a:prstGeom prst="rect">
            <a:avLst/>
          </a:prstGeom>
        </p:spPr>
      </p:pic>
      <p:sp>
        <p:nvSpPr>
          <p:cNvPr id="52" name="五角星 51"/>
          <p:cNvSpPr/>
          <p:nvPr/>
        </p:nvSpPr>
        <p:spPr>
          <a:xfrm>
            <a:off x="2190750" y="2286000"/>
            <a:ext cx="295275" cy="320675"/>
          </a:xfrm>
          <a:prstGeom prst="star5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五角星 52"/>
          <p:cNvSpPr/>
          <p:nvPr/>
        </p:nvSpPr>
        <p:spPr>
          <a:xfrm>
            <a:off x="3661410" y="2297430"/>
            <a:ext cx="295275" cy="320675"/>
          </a:xfrm>
          <a:prstGeom prst="star5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五角星 53"/>
          <p:cNvSpPr/>
          <p:nvPr/>
        </p:nvSpPr>
        <p:spPr>
          <a:xfrm>
            <a:off x="3278505" y="2296795"/>
            <a:ext cx="295275" cy="320675"/>
          </a:xfrm>
          <a:prstGeom prst="star5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五角星 54"/>
          <p:cNvSpPr/>
          <p:nvPr/>
        </p:nvSpPr>
        <p:spPr>
          <a:xfrm>
            <a:off x="3295650" y="3023870"/>
            <a:ext cx="295275" cy="320675"/>
          </a:xfrm>
          <a:prstGeom prst="star5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五角星 55"/>
          <p:cNvSpPr/>
          <p:nvPr/>
        </p:nvSpPr>
        <p:spPr>
          <a:xfrm>
            <a:off x="2926080" y="3001010"/>
            <a:ext cx="295275" cy="320675"/>
          </a:xfrm>
          <a:prstGeom prst="star5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五角星 56"/>
          <p:cNvSpPr/>
          <p:nvPr/>
        </p:nvSpPr>
        <p:spPr>
          <a:xfrm>
            <a:off x="3307080" y="3750945"/>
            <a:ext cx="295275" cy="320675"/>
          </a:xfrm>
          <a:prstGeom prst="star5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圆角矩形 57"/>
          <p:cNvSpPr/>
          <p:nvPr/>
        </p:nvSpPr>
        <p:spPr>
          <a:xfrm>
            <a:off x="1329055" y="2302510"/>
            <a:ext cx="3791585" cy="319405"/>
          </a:xfrm>
          <a:prstGeom prst="round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 rot="5400000">
            <a:off x="1926590" y="2820670"/>
            <a:ext cx="3009900" cy="319405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7141845" y="2204085"/>
            <a:ext cx="29711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latin typeface="Arial Bold" panose="020B0604020202090204" charset="0"/>
                <a:cs typeface="Arial Bold" panose="020B0604020202090204" charset="0"/>
              </a:rPr>
              <a:t>Possible choices:</a:t>
            </a:r>
            <a:endParaRPr lang="en-US" altLang="zh-CN" sz="2400"/>
          </a:p>
          <a:p>
            <a:pPr algn="ctr"/>
            <a:r>
              <a:rPr lang="en-US" altLang="zh-CN" sz="2000"/>
              <a:t>INDUS and NOX</a:t>
            </a:r>
          </a:p>
          <a:p>
            <a:pPr algn="ctr"/>
            <a:r>
              <a:rPr lang="en-US" altLang="zh-CN" sz="2000"/>
              <a:t>INDUS and DIS</a:t>
            </a:r>
          </a:p>
          <a:p>
            <a:pPr algn="ctr"/>
            <a:r>
              <a:rPr lang="en-US" altLang="zh-CN" sz="2000">
                <a:sym typeface="+mn-ea"/>
              </a:rPr>
              <a:t>INDUS and TAX</a:t>
            </a:r>
          </a:p>
          <a:p>
            <a:pPr algn="ctr"/>
            <a:r>
              <a:rPr lang="en-US" altLang="zh-CN" sz="2000"/>
              <a:t>NOX and AGE </a:t>
            </a:r>
          </a:p>
          <a:p>
            <a:pPr algn="ctr"/>
            <a:r>
              <a:rPr lang="en-US" altLang="zh-CN" sz="2000"/>
              <a:t>NOX and DIS</a:t>
            </a:r>
          </a:p>
          <a:p>
            <a:pPr algn="ctr"/>
            <a:r>
              <a:rPr lang="en-US" altLang="zh-CN" sz="2000"/>
              <a:t>AGE and DIS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5190" y="4886960"/>
            <a:ext cx="28816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Arial Bold" panose="020B0604020202090204" charset="0"/>
                <a:cs typeface="Arial Bold" panose="020B0604020202090204" charset="0"/>
              </a:rPr>
              <a:t>√ </a:t>
            </a:r>
            <a:r>
              <a:rPr lang="en-US" altLang="zh-CN" sz="2000"/>
              <a:t>Realistic Meaning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0">
        <p14:reveal/>
      </p:transition>
    </mc:Choice>
    <mc:Fallback xmlns="">
      <p:transition spd="slow" advTm="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645" y="1307465"/>
            <a:ext cx="4384675" cy="15100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Checking Interaction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fld id="{8409FBBB-C588-4B8D-A7FF-E25C81CC24C8}" type="slidenum">
              <a:rPr lang="en-US" smtClean="0"/>
              <a:t>22</a:t>
            </a:fld>
            <a:endParaRPr lang="en-US"/>
          </a:p>
        </p:txBody>
      </p:sp>
      <p:sp>
        <p:nvSpPr>
          <p:cNvPr id="71" name="Text Placeholder 70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 to Great.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74" name="Picture 25" descr="Generated"/>
          <p:cNvPicPr/>
          <p:nvPr/>
        </p:nvPicPr>
        <p:blipFill>
          <a:blip r:embed="rId3"/>
          <a:stretch>
            <a:fillRect/>
          </a:stretch>
        </p:blipFill>
        <p:spPr>
          <a:xfrm>
            <a:off x="1446530" y="2969260"/>
            <a:ext cx="4659630" cy="1220470"/>
          </a:xfrm>
          <a:prstGeom prst="rect">
            <a:avLst/>
          </a:prstGeom>
        </p:spPr>
      </p:pic>
      <p:pic>
        <p:nvPicPr>
          <p:cNvPr id="75" name="Picture 26" descr="Generated"/>
          <p:cNvPicPr/>
          <p:nvPr/>
        </p:nvPicPr>
        <p:blipFill>
          <a:blip r:embed="rId4"/>
          <a:stretch>
            <a:fillRect/>
          </a:stretch>
        </p:blipFill>
        <p:spPr>
          <a:xfrm>
            <a:off x="1477645" y="4743450"/>
            <a:ext cx="4793615" cy="1350645"/>
          </a:xfrm>
          <a:prstGeom prst="rect">
            <a:avLst/>
          </a:prstGeom>
        </p:spPr>
      </p:pic>
      <p:sp>
        <p:nvSpPr>
          <p:cNvPr id="76" name="Freeform 170"/>
          <p:cNvSpPr>
            <a:spLocks noEditPoints="1"/>
          </p:cNvSpPr>
          <p:nvPr/>
        </p:nvSpPr>
        <p:spPr bwMode="auto">
          <a:xfrm>
            <a:off x="829945" y="3045460"/>
            <a:ext cx="372110" cy="492760"/>
          </a:xfrm>
          <a:custGeom>
            <a:avLst/>
            <a:gdLst>
              <a:gd name="T0" fmla="*/ 38 w 140"/>
              <a:gd name="T1" fmla="*/ 157 h 204"/>
              <a:gd name="T2" fmla="*/ 39 w 140"/>
              <a:gd name="T3" fmla="*/ 167 h 204"/>
              <a:gd name="T4" fmla="*/ 70 w 140"/>
              <a:gd name="T5" fmla="*/ 173 h 204"/>
              <a:gd name="T6" fmla="*/ 101 w 140"/>
              <a:gd name="T7" fmla="*/ 168 h 204"/>
              <a:gd name="T8" fmla="*/ 102 w 140"/>
              <a:gd name="T9" fmla="*/ 157 h 204"/>
              <a:gd name="T10" fmla="*/ 70 w 140"/>
              <a:gd name="T11" fmla="*/ 163 h 204"/>
              <a:gd name="T12" fmla="*/ 38 w 140"/>
              <a:gd name="T13" fmla="*/ 157 h 204"/>
              <a:gd name="T14" fmla="*/ 70 w 140"/>
              <a:gd name="T15" fmla="*/ 29 h 204"/>
              <a:gd name="T16" fmla="*/ 74 w 140"/>
              <a:gd name="T17" fmla="*/ 26 h 204"/>
              <a:gd name="T18" fmla="*/ 70 w 140"/>
              <a:gd name="T19" fmla="*/ 22 h 204"/>
              <a:gd name="T20" fmla="*/ 21 w 140"/>
              <a:gd name="T21" fmla="*/ 70 h 204"/>
              <a:gd name="T22" fmla="*/ 25 w 140"/>
              <a:gd name="T23" fmla="*/ 74 h 204"/>
              <a:gd name="T24" fmla="*/ 29 w 140"/>
              <a:gd name="T25" fmla="*/ 70 h 204"/>
              <a:gd name="T26" fmla="*/ 70 w 140"/>
              <a:gd name="T27" fmla="*/ 29 h 204"/>
              <a:gd name="T28" fmla="*/ 40 w 140"/>
              <a:gd name="T29" fmla="*/ 177 h 204"/>
              <a:gd name="T30" fmla="*/ 42 w 140"/>
              <a:gd name="T31" fmla="*/ 188 h 204"/>
              <a:gd name="T32" fmla="*/ 52 w 140"/>
              <a:gd name="T33" fmla="*/ 193 h 204"/>
              <a:gd name="T34" fmla="*/ 52 w 140"/>
              <a:gd name="T35" fmla="*/ 199 h 204"/>
              <a:gd name="T36" fmla="*/ 70 w 140"/>
              <a:gd name="T37" fmla="*/ 204 h 204"/>
              <a:gd name="T38" fmla="*/ 88 w 140"/>
              <a:gd name="T39" fmla="*/ 199 h 204"/>
              <a:gd name="T40" fmla="*/ 88 w 140"/>
              <a:gd name="T41" fmla="*/ 193 h 204"/>
              <a:gd name="T42" fmla="*/ 98 w 140"/>
              <a:gd name="T43" fmla="*/ 188 h 204"/>
              <a:gd name="T44" fmla="*/ 100 w 140"/>
              <a:gd name="T45" fmla="*/ 177 h 204"/>
              <a:gd name="T46" fmla="*/ 70 w 140"/>
              <a:gd name="T47" fmla="*/ 182 h 204"/>
              <a:gd name="T48" fmla="*/ 40 w 140"/>
              <a:gd name="T49" fmla="*/ 177 h 204"/>
              <a:gd name="T50" fmla="*/ 86 w 140"/>
              <a:gd name="T51" fmla="*/ 96 h 204"/>
              <a:gd name="T52" fmla="*/ 70 w 140"/>
              <a:gd name="T53" fmla="*/ 68 h 204"/>
              <a:gd name="T54" fmla="*/ 54 w 140"/>
              <a:gd name="T55" fmla="*/ 96 h 204"/>
              <a:gd name="T56" fmla="*/ 48 w 140"/>
              <a:gd name="T57" fmla="*/ 83 h 204"/>
              <a:gd name="T58" fmla="*/ 38 w 140"/>
              <a:gd name="T59" fmla="*/ 87 h 204"/>
              <a:gd name="T60" fmla="*/ 54 w 140"/>
              <a:gd name="T61" fmla="*/ 121 h 204"/>
              <a:gd name="T62" fmla="*/ 70 w 140"/>
              <a:gd name="T63" fmla="*/ 91 h 204"/>
              <a:gd name="T64" fmla="*/ 86 w 140"/>
              <a:gd name="T65" fmla="*/ 121 h 204"/>
              <a:gd name="T66" fmla="*/ 102 w 140"/>
              <a:gd name="T67" fmla="*/ 87 h 204"/>
              <a:gd name="T68" fmla="*/ 92 w 140"/>
              <a:gd name="T69" fmla="*/ 83 h 204"/>
              <a:gd name="T70" fmla="*/ 86 w 140"/>
              <a:gd name="T71" fmla="*/ 96 h 204"/>
              <a:gd name="T72" fmla="*/ 70 w 140"/>
              <a:gd name="T73" fmla="*/ 0 h 204"/>
              <a:gd name="T74" fmla="*/ 0 w 140"/>
              <a:gd name="T75" fmla="*/ 70 h 204"/>
              <a:gd name="T76" fmla="*/ 34 w 140"/>
              <a:gd name="T77" fmla="*/ 130 h 204"/>
              <a:gd name="T78" fmla="*/ 36 w 140"/>
              <a:gd name="T79" fmla="*/ 148 h 204"/>
              <a:gd name="T80" fmla="*/ 70 w 140"/>
              <a:gd name="T81" fmla="*/ 155 h 204"/>
              <a:gd name="T82" fmla="*/ 104 w 140"/>
              <a:gd name="T83" fmla="*/ 148 h 204"/>
              <a:gd name="T84" fmla="*/ 106 w 140"/>
              <a:gd name="T85" fmla="*/ 130 h 204"/>
              <a:gd name="T86" fmla="*/ 140 w 140"/>
              <a:gd name="T87" fmla="*/ 70 h 204"/>
              <a:gd name="T88" fmla="*/ 70 w 140"/>
              <a:gd name="T89" fmla="*/ 0 h 204"/>
              <a:gd name="T90" fmla="*/ 96 w 140"/>
              <a:gd name="T91" fmla="*/ 122 h 204"/>
              <a:gd name="T92" fmla="*/ 94 w 140"/>
              <a:gd name="T93" fmla="*/ 139 h 204"/>
              <a:gd name="T94" fmla="*/ 70 w 140"/>
              <a:gd name="T95" fmla="*/ 142 h 204"/>
              <a:gd name="T96" fmla="*/ 46 w 140"/>
              <a:gd name="T97" fmla="*/ 139 h 204"/>
              <a:gd name="T98" fmla="*/ 44 w 140"/>
              <a:gd name="T99" fmla="*/ 122 h 204"/>
              <a:gd name="T100" fmla="*/ 12 w 140"/>
              <a:gd name="T101" fmla="*/ 70 h 204"/>
              <a:gd name="T102" fmla="*/ 70 w 140"/>
              <a:gd name="T103" fmla="*/ 13 h 204"/>
              <a:gd name="T104" fmla="*/ 128 w 140"/>
              <a:gd name="T105" fmla="*/ 70 h 204"/>
              <a:gd name="T106" fmla="*/ 96 w 140"/>
              <a:gd name="T107" fmla="*/ 122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40" h="204">
                <a:moveTo>
                  <a:pt x="38" y="157"/>
                </a:moveTo>
                <a:cubicBezTo>
                  <a:pt x="39" y="167"/>
                  <a:pt x="39" y="167"/>
                  <a:pt x="39" y="167"/>
                </a:cubicBezTo>
                <a:cubicBezTo>
                  <a:pt x="48" y="171"/>
                  <a:pt x="59" y="173"/>
                  <a:pt x="70" y="173"/>
                </a:cubicBezTo>
                <a:cubicBezTo>
                  <a:pt x="81" y="173"/>
                  <a:pt x="92" y="171"/>
                  <a:pt x="101" y="168"/>
                </a:cubicBezTo>
                <a:cubicBezTo>
                  <a:pt x="102" y="157"/>
                  <a:pt x="102" y="157"/>
                  <a:pt x="102" y="157"/>
                </a:cubicBezTo>
                <a:cubicBezTo>
                  <a:pt x="93" y="161"/>
                  <a:pt x="82" y="163"/>
                  <a:pt x="70" y="163"/>
                </a:cubicBezTo>
                <a:cubicBezTo>
                  <a:pt x="58" y="163"/>
                  <a:pt x="47" y="161"/>
                  <a:pt x="38" y="157"/>
                </a:cubicBezTo>
                <a:close/>
                <a:moveTo>
                  <a:pt x="70" y="29"/>
                </a:moveTo>
                <a:cubicBezTo>
                  <a:pt x="72" y="29"/>
                  <a:pt x="74" y="28"/>
                  <a:pt x="74" y="26"/>
                </a:cubicBezTo>
                <a:cubicBezTo>
                  <a:pt x="74" y="24"/>
                  <a:pt x="72" y="22"/>
                  <a:pt x="70" y="22"/>
                </a:cubicBezTo>
                <a:cubicBezTo>
                  <a:pt x="43" y="22"/>
                  <a:pt x="21" y="44"/>
                  <a:pt x="21" y="70"/>
                </a:cubicBezTo>
                <a:cubicBezTo>
                  <a:pt x="21" y="73"/>
                  <a:pt x="23" y="74"/>
                  <a:pt x="25" y="74"/>
                </a:cubicBezTo>
                <a:cubicBezTo>
                  <a:pt x="27" y="74"/>
                  <a:pt x="29" y="73"/>
                  <a:pt x="29" y="70"/>
                </a:cubicBezTo>
                <a:cubicBezTo>
                  <a:pt x="29" y="48"/>
                  <a:pt x="47" y="29"/>
                  <a:pt x="70" y="29"/>
                </a:cubicBezTo>
                <a:close/>
                <a:moveTo>
                  <a:pt x="40" y="177"/>
                </a:moveTo>
                <a:cubicBezTo>
                  <a:pt x="42" y="188"/>
                  <a:pt x="42" y="188"/>
                  <a:pt x="42" y="188"/>
                </a:cubicBezTo>
                <a:cubicBezTo>
                  <a:pt x="42" y="188"/>
                  <a:pt x="44" y="191"/>
                  <a:pt x="52" y="193"/>
                </a:cubicBezTo>
                <a:cubicBezTo>
                  <a:pt x="52" y="199"/>
                  <a:pt x="52" y="199"/>
                  <a:pt x="52" y="199"/>
                </a:cubicBezTo>
                <a:cubicBezTo>
                  <a:pt x="52" y="199"/>
                  <a:pt x="56" y="204"/>
                  <a:pt x="70" y="204"/>
                </a:cubicBezTo>
                <a:cubicBezTo>
                  <a:pt x="84" y="204"/>
                  <a:pt x="88" y="199"/>
                  <a:pt x="88" y="199"/>
                </a:cubicBezTo>
                <a:cubicBezTo>
                  <a:pt x="88" y="193"/>
                  <a:pt x="88" y="193"/>
                  <a:pt x="88" y="193"/>
                </a:cubicBezTo>
                <a:cubicBezTo>
                  <a:pt x="96" y="191"/>
                  <a:pt x="98" y="188"/>
                  <a:pt x="98" y="188"/>
                </a:cubicBezTo>
                <a:cubicBezTo>
                  <a:pt x="100" y="177"/>
                  <a:pt x="100" y="177"/>
                  <a:pt x="100" y="177"/>
                </a:cubicBezTo>
                <a:cubicBezTo>
                  <a:pt x="91" y="180"/>
                  <a:pt x="81" y="182"/>
                  <a:pt x="70" y="182"/>
                </a:cubicBezTo>
                <a:cubicBezTo>
                  <a:pt x="60" y="182"/>
                  <a:pt x="50" y="180"/>
                  <a:pt x="40" y="177"/>
                </a:cubicBezTo>
                <a:close/>
                <a:moveTo>
                  <a:pt x="86" y="96"/>
                </a:moveTo>
                <a:cubicBezTo>
                  <a:pt x="70" y="68"/>
                  <a:pt x="70" y="68"/>
                  <a:pt x="70" y="68"/>
                </a:cubicBezTo>
                <a:cubicBezTo>
                  <a:pt x="54" y="96"/>
                  <a:pt x="54" y="96"/>
                  <a:pt x="54" y="96"/>
                </a:cubicBezTo>
                <a:cubicBezTo>
                  <a:pt x="48" y="83"/>
                  <a:pt x="48" y="83"/>
                  <a:pt x="48" y="83"/>
                </a:cubicBezTo>
                <a:cubicBezTo>
                  <a:pt x="38" y="87"/>
                  <a:pt x="38" y="87"/>
                  <a:pt x="38" y="87"/>
                </a:cubicBezTo>
                <a:cubicBezTo>
                  <a:pt x="54" y="121"/>
                  <a:pt x="54" y="121"/>
                  <a:pt x="54" y="121"/>
                </a:cubicBezTo>
                <a:cubicBezTo>
                  <a:pt x="70" y="91"/>
                  <a:pt x="70" y="91"/>
                  <a:pt x="70" y="91"/>
                </a:cubicBezTo>
                <a:cubicBezTo>
                  <a:pt x="86" y="121"/>
                  <a:pt x="86" y="121"/>
                  <a:pt x="86" y="121"/>
                </a:cubicBezTo>
                <a:cubicBezTo>
                  <a:pt x="102" y="87"/>
                  <a:pt x="102" y="87"/>
                  <a:pt x="102" y="87"/>
                </a:cubicBezTo>
                <a:cubicBezTo>
                  <a:pt x="92" y="83"/>
                  <a:pt x="92" y="83"/>
                  <a:pt x="92" y="83"/>
                </a:cubicBezTo>
                <a:lnTo>
                  <a:pt x="86" y="96"/>
                </a:lnTo>
                <a:close/>
                <a:moveTo>
                  <a:pt x="70" y="0"/>
                </a:moveTo>
                <a:cubicBezTo>
                  <a:pt x="31" y="0"/>
                  <a:pt x="0" y="32"/>
                  <a:pt x="0" y="70"/>
                </a:cubicBezTo>
                <a:cubicBezTo>
                  <a:pt x="0" y="96"/>
                  <a:pt x="14" y="118"/>
                  <a:pt x="34" y="130"/>
                </a:cubicBezTo>
                <a:cubicBezTo>
                  <a:pt x="36" y="148"/>
                  <a:pt x="36" y="148"/>
                  <a:pt x="36" y="148"/>
                </a:cubicBezTo>
                <a:cubicBezTo>
                  <a:pt x="46" y="152"/>
                  <a:pt x="58" y="155"/>
                  <a:pt x="70" y="155"/>
                </a:cubicBezTo>
                <a:cubicBezTo>
                  <a:pt x="82" y="155"/>
                  <a:pt x="94" y="152"/>
                  <a:pt x="104" y="148"/>
                </a:cubicBezTo>
                <a:cubicBezTo>
                  <a:pt x="106" y="130"/>
                  <a:pt x="106" y="130"/>
                  <a:pt x="106" y="130"/>
                </a:cubicBezTo>
                <a:cubicBezTo>
                  <a:pt x="127" y="118"/>
                  <a:pt x="140" y="96"/>
                  <a:pt x="140" y="70"/>
                </a:cubicBezTo>
                <a:cubicBezTo>
                  <a:pt x="140" y="32"/>
                  <a:pt x="109" y="0"/>
                  <a:pt x="70" y="0"/>
                </a:cubicBezTo>
                <a:close/>
                <a:moveTo>
                  <a:pt x="96" y="122"/>
                </a:moveTo>
                <a:cubicBezTo>
                  <a:pt x="94" y="139"/>
                  <a:pt x="94" y="139"/>
                  <a:pt x="94" y="139"/>
                </a:cubicBezTo>
                <a:cubicBezTo>
                  <a:pt x="94" y="139"/>
                  <a:pt x="88" y="142"/>
                  <a:pt x="70" y="142"/>
                </a:cubicBezTo>
                <a:cubicBezTo>
                  <a:pt x="52" y="142"/>
                  <a:pt x="46" y="139"/>
                  <a:pt x="46" y="139"/>
                </a:cubicBezTo>
                <a:cubicBezTo>
                  <a:pt x="44" y="122"/>
                  <a:pt x="44" y="122"/>
                  <a:pt x="44" y="122"/>
                </a:cubicBezTo>
                <a:cubicBezTo>
                  <a:pt x="25" y="113"/>
                  <a:pt x="12" y="93"/>
                  <a:pt x="12" y="70"/>
                </a:cubicBezTo>
                <a:cubicBezTo>
                  <a:pt x="12" y="39"/>
                  <a:pt x="38" y="13"/>
                  <a:pt x="70" y="13"/>
                </a:cubicBezTo>
                <a:cubicBezTo>
                  <a:pt x="102" y="13"/>
                  <a:pt x="128" y="39"/>
                  <a:pt x="128" y="70"/>
                </a:cubicBezTo>
                <a:cubicBezTo>
                  <a:pt x="128" y="93"/>
                  <a:pt x="115" y="113"/>
                  <a:pt x="96" y="1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7" name="Freeform 182"/>
          <p:cNvSpPr>
            <a:spLocks noEditPoints="1"/>
          </p:cNvSpPr>
          <p:nvPr/>
        </p:nvSpPr>
        <p:spPr bwMode="auto">
          <a:xfrm>
            <a:off x="792480" y="1616075"/>
            <a:ext cx="409575" cy="466090"/>
          </a:xfrm>
          <a:custGeom>
            <a:avLst/>
            <a:gdLst>
              <a:gd name="T0" fmla="*/ 154 w 154"/>
              <a:gd name="T1" fmla="*/ 29 h 193"/>
              <a:gd name="T2" fmla="*/ 144 w 154"/>
              <a:gd name="T3" fmla="*/ 20 h 193"/>
              <a:gd name="T4" fmla="*/ 108 w 154"/>
              <a:gd name="T5" fmla="*/ 92 h 193"/>
              <a:gd name="T6" fmla="*/ 96 w 154"/>
              <a:gd name="T7" fmla="*/ 86 h 193"/>
              <a:gd name="T8" fmla="*/ 134 w 154"/>
              <a:gd name="T9" fmla="*/ 10 h 193"/>
              <a:gd name="T10" fmla="*/ 124 w 154"/>
              <a:gd name="T11" fmla="*/ 0 h 193"/>
              <a:gd name="T12" fmla="*/ 30 w 154"/>
              <a:gd name="T13" fmla="*/ 0 h 193"/>
              <a:gd name="T14" fmla="*/ 20 w 154"/>
              <a:gd name="T15" fmla="*/ 10 h 193"/>
              <a:gd name="T16" fmla="*/ 57 w 154"/>
              <a:gd name="T17" fmla="*/ 86 h 193"/>
              <a:gd name="T18" fmla="*/ 45 w 154"/>
              <a:gd name="T19" fmla="*/ 92 h 193"/>
              <a:gd name="T20" fmla="*/ 10 w 154"/>
              <a:gd name="T21" fmla="*/ 20 h 193"/>
              <a:gd name="T22" fmla="*/ 0 w 154"/>
              <a:gd name="T23" fmla="*/ 29 h 193"/>
              <a:gd name="T24" fmla="*/ 35 w 154"/>
              <a:gd name="T25" fmla="*/ 102 h 193"/>
              <a:gd name="T26" fmla="*/ 22 w 154"/>
              <a:gd name="T27" fmla="*/ 138 h 193"/>
              <a:gd name="T28" fmla="*/ 77 w 154"/>
              <a:gd name="T29" fmla="*/ 193 h 193"/>
              <a:gd name="T30" fmla="*/ 132 w 154"/>
              <a:gd name="T31" fmla="*/ 138 h 193"/>
              <a:gd name="T32" fmla="*/ 118 w 154"/>
              <a:gd name="T33" fmla="*/ 102 h 193"/>
              <a:gd name="T34" fmla="*/ 154 w 154"/>
              <a:gd name="T35" fmla="*/ 29 h 193"/>
              <a:gd name="T36" fmla="*/ 37 w 154"/>
              <a:gd name="T37" fmla="*/ 13 h 193"/>
              <a:gd name="T38" fmla="*/ 117 w 154"/>
              <a:gd name="T39" fmla="*/ 13 h 193"/>
              <a:gd name="T40" fmla="*/ 110 w 154"/>
              <a:gd name="T41" fmla="*/ 27 h 193"/>
              <a:gd name="T42" fmla="*/ 43 w 154"/>
              <a:gd name="T43" fmla="*/ 27 h 193"/>
              <a:gd name="T44" fmla="*/ 37 w 154"/>
              <a:gd name="T45" fmla="*/ 13 h 193"/>
              <a:gd name="T46" fmla="*/ 50 w 154"/>
              <a:gd name="T47" fmla="*/ 41 h 193"/>
              <a:gd name="T48" fmla="*/ 103 w 154"/>
              <a:gd name="T49" fmla="*/ 41 h 193"/>
              <a:gd name="T50" fmla="*/ 83 w 154"/>
              <a:gd name="T51" fmla="*/ 83 h 193"/>
              <a:gd name="T52" fmla="*/ 77 w 154"/>
              <a:gd name="T53" fmla="*/ 83 h 193"/>
              <a:gd name="T54" fmla="*/ 71 w 154"/>
              <a:gd name="T55" fmla="*/ 83 h 193"/>
              <a:gd name="T56" fmla="*/ 50 w 154"/>
              <a:gd name="T57" fmla="*/ 41 h 193"/>
              <a:gd name="T58" fmla="*/ 120 w 154"/>
              <a:gd name="T59" fmla="*/ 138 h 193"/>
              <a:gd name="T60" fmla="*/ 77 w 154"/>
              <a:gd name="T61" fmla="*/ 181 h 193"/>
              <a:gd name="T62" fmla="*/ 34 w 154"/>
              <a:gd name="T63" fmla="*/ 138 h 193"/>
              <a:gd name="T64" fmla="*/ 77 w 154"/>
              <a:gd name="T65" fmla="*/ 95 h 193"/>
              <a:gd name="T66" fmla="*/ 120 w 154"/>
              <a:gd name="T67" fmla="*/ 138 h 193"/>
              <a:gd name="T68" fmla="*/ 77 w 154"/>
              <a:gd name="T69" fmla="*/ 98 h 193"/>
              <a:gd name="T70" fmla="*/ 37 w 154"/>
              <a:gd name="T71" fmla="*/ 138 h 193"/>
              <a:gd name="T72" fmla="*/ 77 w 154"/>
              <a:gd name="T73" fmla="*/ 177 h 193"/>
              <a:gd name="T74" fmla="*/ 116 w 154"/>
              <a:gd name="T75" fmla="*/ 138 h 193"/>
              <a:gd name="T76" fmla="*/ 77 w 154"/>
              <a:gd name="T77" fmla="*/ 98 h 193"/>
              <a:gd name="T78" fmla="*/ 77 w 154"/>
              <a:gd name="T79" fmla="*/ 173 h 193"/>
              <a:gd name="T80" fmla="*/ 41 w 154"/>
              <a:gd name="T81" fmla="*/ 138 h 193"/>
              <a:gd name="T82" fmla="*/ 77 w 154"/>
              <a:gd name="T83" fmla="*/ 102 h 193"/>
              <a:gd name="T84" fmla="*/ 112 w 154"/>
              <a:gd name="T85" fmla="*/ 138 h 193"/>
              <a:gd name="T86" fmla="*/ 77 w 154"/>
              <a:gd name="T87" fmla="*/ 173 h 193"/>
              <a:gd name="T88" fmla="*/ 83 w 154"/>
              <a:gd name="T89" fmla="*/ 114 h 193"/>
              <a:gd name="T90" fmla="*/ 77 w 154"/>
              <a:gd name="T91" fmla="*/ 114 h 193"/>
              <a:gd name="T92" fmla="*/ 64 w 154"/>
              <a:gd name="T93" fmla="*/ 121 h 193"/>
              <a:gd name="T94" fmla="*/ 64 w 154"/>
              <a:gd name="T95" fmla="*/ 128 h 193"/>
              <a:gd name="T96" fmla="*/ 74 w 154"/>
              <a:gd name="T97" fmla="*/ 128 h 193"/>
              <a:gd name="T98" fmla="*/ 74 w 154"/>
              <a:gd name="T99" fmla="*/ 155 h 193"/>
              <a:gd name="T100" fmla="*/ 68 w 154"/>
              <a:gd name="T101" fmla="*/ 155 h 193"/>
              <a:gd name="T102" fmla="*/ 68 w 154"/>
              <a:gd name="T103" fmla="*/ 161 h 193"/>
              <a:gd name="T104" fmla="*/ 88 w 154"/>
              <a:gd name="T105" fmla="*/ 161 h 193"/>
              <a:gd name="T106" fmla="*/ 88 w 154"/>
              <a:gd name="T107" fmla="*/ 155 h 193"/>
              <a:gd name="T108" fmla="*/ 83 w 154"/>
              <a:gd name="T109" fmla="*/ 155 h 193"/>
              <a:gd name="T110" fmla="*/ 83 w 154"/>
              <a:gd name="T111" fmla="*/ 114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54" h="193">
                <a:moveTo>
                  <a:pt x="154" y="29"/>
                </a:moveTo>
                <a:cubicBezTo>
                  <a:pt x="144" y="20"/>
                  <a:pt x="144" y="20"/>
                  <a:pt x="144" y="20"/>
                </a:cubicBezTo>
                <a:cubicBezTo>
                  <a:pt x="108" y="92"/>
                  <a:pt x="108" y="92"/>
                  <a:pt x="108" y="92"/>
                </a:cubicBezTo>
                <a:cubicBezTo>
                  <a:pt x="104" y="90"/>
                  <a:pt x="100" y="88"/>
                  <a:pt x="96" y="86"/>
                </a:cubicBezTo>
                <a:cubicBezTo>
                  <a:pt x="134" y="10"/>
                  <a:pt x="134" y="10"/>
                  <a:pt x="134" y="10"/>
                </a:cubicBezTo>
                <a:cubicBezTo>
                  <a:pt x="124" y="0"/>
                  <a:pt x="124" y="0"/>
                  <a:pt x="124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20" y="10"/>
                  <a:pt x="20" y="10"/>
                  <a:pt x="20" y="10"/>
                </a:cubicBezTo>
                <a:cubicBezTo>
                  <a:pt x="57" y="86"/>
                  <a:pt x="57" y="86"/>
                  <a:pt x="57" y="86"/>
                </a:cubicBezTo>
                <a:cubicBezTo>
                  <a:pt x="53" y="88"/>
                  <a:pt x="49" y="90"/>
                  <a:pt x="45" y="92"/>
                </a:cubicBezTo>
                <a:cubicBezTo>
                  <a:pt x="10" y="20"/>
                  <a:pt x="10" y="20"/>
                  <a:pt x="10" y="20"/>
                </a:cubicBezTo>
                <a:cubicBezTo>
                  <a:pt x="0" y="29"/>
                  <a:pt x="0" y="29"/>
                  <a:pt x="0" y="29"/>
                </a:cubicBezTo>
                <a:cubicBezTo>
                  <a:pt x="35" y="102"/>
                  <a:pt x="35" y="102"/>
                  <a:pt x="35" y="102"/>
                </a:cubicBezTo>
                <a:cubicBezTo>
                  <a:pt x="27" y="111"/>
                  <a:pt x="22" y="124"/>
                  <a:pt x="22" y="138"/>
                </a:cubicBezTo>
                <a:cubicBezTo>
                  <a:pt x="22" y="168"/>
                  <a:pt x="46" y="193"/>
                  <a:pt x="77" y="193"/>
                </a:cubicBezTo>
                <a:cubicBezTo>
                  <a:pt x="107" y="193"/>
                  <a:pt x="132" y="168"/>
                  <a:pt x="132" y="138"/>
                </a:cubicBezTo>
                <a:cubicBezTo>
                  <a:pt x="132" y="124"/>
                  <a:pt x="127" y="111"/>
                  <a:pt x="118" y="102"/>
                </a:cubicBezTo>
                <a:lnTo>
                  <a:pt x="154" y="29"/>
                </a:lnTo>
                <a:close/>
                <a:moveTo>
                  <a:pt x="37" y="13"/>
                </a:moveTo>
                <a:cubicBezTo>
                  <a:pt x="117" y="13"/>
                  <a:pt x="117" y="13"/>
                  <a:pt x="117" y="13"/>
                </a:cubicBezTo>
                <a:cubicBezTo>
                  <a:pt x="110" y="27"/>
                  <a:pt x="110" y="27"/>
                  <a:pt x="110" y="27"/>
                </a:cubicBezTo>
                <a:cubicBezTo>
                  <a:pt x="43" y="27"/>
                  <a:pt x="43" y="27"/>
                  <a:pt x="43" y="27"/>
                </a:cubicBezTo>
                <a:lnTo>
                  <a:pt x="37" y="13"/>
                </a:lnTo>
                <a:close/>
                <a:moveTo>
                  <a:pt x="50" y="41"/>
                </a:moveTo>
                <a:cubicBezTo>
                  <a:pt x="103" y="41"/>
                  <a:pt x="103" y="41"/>
                  <a:pt x="103" y="41"/>
                </a:cubicBezTo>
                <a:cubicBezTo>
                  <a:pt x="83" y="83"/>
                  <a:pt x="83" y="83"/>
                  <a:pt x="83" y="83"/>
                </a:cubicBezTo>
                <a:cubicBezTo>
                  <a:pt x="81" y="83"/>
                  <a:pt x="79" y="83"/>
                  <a:pt x="77" y="83"/>
                </a:cubicBezTo>
                <a:cubicBezTo>
                  <a:pt x="75" y="83"/>
                  <a:pt x="73" y="83"/>
                  <a:pt x="71" y="83"/>
                </a:cubicBezTo>
                <a:lnTo>
                  <a:pt x="50" y="41"/>
                </a:lnTo>
                <a:close/>
                <a:moveTo>
                  <a:pt x="120" y="138"/>
                </a:moveTo>
                <a:cubicBezTo>
                  <a:pt x="120" y="162"/>
                  <a:pt x="100" y="181"/>
                  <a:pt x="77" y="181"/>
                </a:cubicBezTo>
                <a:cubicBezTo>
                  <a:pt x="53" y="181"/>
                  <a:pt x="34" y="162"/>
                  <a:pt x="34" y="138"/>
                </a:cubicBezTo>
                <a:cubicBezTo>
                  <a:pt x="34" y="114"/>
                  <a:pt x="53" y="95"/>
                  <a:pt x="77" y="95"/>
                </a:cubicBezTo>
                <a:cubicBezTo>
                  <a:pt x="100" y="95"/>
                  <a:pt x="120" y="114"/>
                  <a:pt x="120" y="138"/>
                </a:cubicBezTo>
                <a:close/>
                <a:moveTo>
                  <a:pt x="77" y="98"/>
                </a:moveTo>
                <a:cubicBezTo>
                  <a:pt x="55" y="98"/>
                  <a:pt x="37" y="116"/>
                  <a:pt x="37" y="138"/>
                </a:cubicBezTo>
                <a:cubicBezTo>
                  <a:pt x="37" y="160"/>
                  <a:pt x="55" y="177"/>
                  <a:pt x="77" y="177"/>
                </a:cubicBezTo>
                <a:cubicBezTo>
                  <a:pt x="99" y="177"/>
                  <a:pt x="116" y="160"/>
                  <a:pt x="116" y="138"/>
                </a:cubicBezTo>
                <a:cubicBezTo>
                  <a:pt x="116" y="116"/>
                  <a:pt x="99" y="98"/>
                  <a:pt x="77" y="98"/>
                </a:cubicBezTo>
                <a:close/>
                <a:moveTo>
                  <a:pt x="77" y="173"/>
                </a:moveTo>
                <a:cubicBezTo>
                  <a:pt x="57" y="173"/>
                  <a:pt x="41" y="157"/>
                  <a:pt x="41" y="138"/>
                </a:cubicBezTo>
                <a:cubicBezTo>
                  <a:pt x="41" y="118"/>
                  <a:pt x="57" y="102"/>
                  <a:pt x="77" y="102"/>
                </a:cubicBezTo>
                <a:cubicBezTo>
                  <a:pt x="96" y="102"/>
                  <a:pt x="112" y="118"/>
                  <a:pt x="112" y="138"/>
                </a:cubicBezTo>
                <a:cubicBezTo>
                  <a:pt x="112" y="157"/>
                  <a:pt x="96" y="173"/>
                  <a:pt x="77" y="173"/>
                </a:cubicBezTo>
                <a:close/>
                <a:moveTo>
                  <a:pt x="83" y="114"/>
                </a:moveTo>
                <a:cubicBezTo>
                  <a:pt x="77" y="114"/>
                  <a:pt x="77" y="114"/>
                  <a:pt x="77" y="114"/>
                </a:cubicBezTo>
                <a:cubicBezTo>
                  <a:pt x="77" y="114"/>
                  <a:pt x="74" y="121"/>
                  <a:pt x="64" y="121"/>
                </a:cubicBezTo>
                <a:cubicBezTo>
                  <a:pt x="64" y="128"/>
                  <a:pt x="64" y="128"/>
                  <a:pt x="64" y="128"/>
                </a:cubicBezTo>
                <a:cubicBezTo>
                  <a:pt x="74" y="128"/>
                  <a:pt x="74" y="128"/>
                  <a:pt x="74" y="128"/>
                </a:cubicBezTo>
                <a:cubicBezTo>
                  <a:pt x="74" y="155"/>
                  <a:pt x="74" y="155"/>
                  <a:pt x="74" y="155"/>
                </a:cubicBezTo>
                <a:cubicBezTo>
                  <a:pt x="68" y="155"/>
                  <a:pt x="68" y="155"/>
                  <a:pt x="68" y="155"/>
                </a:cubicBezTo>
                <a:cubicBezTo>
                  <a:pt x="68" y="161"/>
                  <a:pt x="68" y="161"/>
                  <a:pt x="68" y="161"/>
                </a:cubicBezTo>
                <a:cubicBezTo>
                  <a:pt x="88" y="161"/>
                  <a:pt x="88" y="161"/>
                  <a:pt x="88" y="161"/>
                </a:cubicBezTo>
                <a:cubicBezTo>
                  <a:pt x="88" y="155"/>
                  <a:pt x="88" y="155"/>
                  <a:pt x="88" y="155"/>
                </a:cubicBezTo>
                <a:cubicBezTo>
                  <a:pt x="83" y="155"/>
                  <a:pt x="83" y="155"/>
                  <a:pt x="83" y="155"/>
                </a:cubicBezTo>
                <a:lnTo>
                  <a:pt x="83" y="11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8" name="Freeform 185"/>
          <p:cNvSpPr>
            <a:spLocks noEditPoints="1"/>
          </p:cNvSpPr>
          <p:nvPr/>
        </p:nvSpPr>
        <p:spPr bwMode="auto">
          <a:xfrm>
            <a:off x="829945" y="5232400"/>
            <a:ext cx="483870" cy="372110"/>
          </a:xfrm>
          <a:custGeom>
            <a:avLst/>
            <a:gdLst>
              <a:gd name="T0" fmla="*/ 8 w 182"/>
              <a:gd name="T1" fmla="*/ 147 h 154"/>
              <a:gd name="T2" fmla="*/ 15 w 182"/>
              <a:gd name="T3" fmla="*/ 154 h 154"/>
              <a:gd name="T4" fmla="*/ 48 w 182"/>
              <a:gd name="T5" fmla="*/ 154 h 154"/>
              <a:gd name="T6" fmla="*/ 48 w 182"/>
              <a:gd name="T7" fmla="*/ 84 h 154"/>
              <a:gd name="T8" fmla="*/ 8 w 182"/>
              <a:gd name="T9" fmla="*/ 124 h 154"/>
              <a:gd name="T10" fmla="*/ 8 w 182"/>
              <a:gd name="T11" fmla="*/ 147 h 154"/>
              <a:gd name="T12" fmla="*/ 65 w 182"/>
              <a:gd name="T13" fmla="*/ 100 h 154"/>
              <a:gd name="T14" fmla="*/ 65 w 182"/>
              <a:gd name="T15" fmla="*/ 154 h 154"/>
              <a:gd name="T16" fmla="*/ 105 w 182"/>
              <a:gd name="T17" fmla="*/ 154 h 154"/>
              <a:gd name="T18" fmla="*/ 105 w 182"/>
              <a:gd name="T19" fmla="*/ 106 h 154"/>
              <a:gd name="T20" fmla="*/ 88 w 182"/>
              <a:gd name="T21" fmla="*/ 123 h 154"/>
              <a:gd name="T22" fmla="*/ 65 w 182"/>
              <a:gd name="T23" fmla="*/ 100 h 154"/>
              <a:gd name="T24" fmla="*/ 121 w 182"/>
              <a:gd name="T25" fmla="*/ 89 h 154"/>
              <a:gd name="T26" fmla="*/ 121 w 182"/>
              <a:gd name="T27" fmla="*/ 154 h 154"/>
              <a:gd name="T28" fmla="*/ 155 w 182"/>
              <a:gd name="T29" fmla="*/ 154 h 154"/>
              <a:gd name="T30" fmla="*/ 162 w 182"/>
              <a:gd name="T31" fmla="*/ 147 h 154"/>
              <a:gd name="T32" fmla="*/ 162 w 182"/>
              <a:gd name="T33" fmla="*/ 84 h 154"/>
              <a:gd name="T34" fmla="*/ 162 w 182"/>
              <a:gd name="T35" fmla="*/ 49 h 154"/>
              <a:gd name="T36" fmla="*/ 127 w 182"/>
              <a:gd name="T37" fmla="*/ 84 h 154"/>
              <a:gd name="T38" fmla="*/ 121 w 182"/>
              <a:gd name="T39" fmla="*/ 89 h 154"/>
              <a:gd name="T40" fmla="*/ 146 w 182"/>
              <a:gd name="T41" fmla="*/ 3 h 154"/>
              <a:gd name="T42" fmla="*/ 139 w 182"/>
              <a:gd name="T43" fmla="*/ 11 h 154"/>
              <a:gd name="T44" fmla="*/ 147 w 182"/>
              <a:gd name="T45" fmla="*/ 17 h 154"/>
              <a:gd name="T46" fmla="*/ 155 w 182"/>
              <a:gd name="T47" fmla="*/ 17 h 154"/>
              <a:gd name="T48" fmla="*/ 88 w 182"/>
              <a:gd name="T49" fmla="*/ 84 h 154"/>
              <a:gd name="T50" fmla="*/ 48 w 182"/>
              <a:gd name="T51" fmla="*/ 45 h 154"/>
              <a:gd name="T52" fmla="*/ 3 w 182"/>
              <a:gd name="T53" fmla="*/ 90 h 154"/>
              <a:gd name="T54" fmla="*/ 3 w 182"/>
              <a:gd name="T55" fmla="*/ 100 h 154"/>
              <a:gd name="T56" fmla="*/ 13 w 182"/>
              <a:gd name="T57" fmla="*/ 100 h 154"/>
              <a:gd name="T58" fmla="*/ 48 w 182"/>
              <a:gd name="T59" fmla="*/ 65 h 154"/>
              <a:gd name="T60" fmla="*/ 88 w 182"/>
              <a:gd name="T61" fmla="*/ 104 h 154"/>
              <a:gd name="T62" fmla="*/ 165 w 182"/>
              <a:gd name="T63" fmla="*/ 27 h 154"/>
              <a:gd name="T64" fmla="*/ 164 w 182"/>
              <a:gd name="T65" fmla="*/ 35 h 154"/>
              <a:gd name="T66" fmla="*/ 171 w 182"/>
              <a:gd name="T67" fmla="*/ 43 h 154"/>
              <a:gd name="T68" fmla="*/ 171 w 182"/>
              <a:gd name="T69" fmla="*/ 43 h 154"/>
              <a:gd name="T70" fmla="*/ 179 w 182"/>
              <a:gd name="T71" fmla="*/ 36 h 154"/>
              <a:gd name="T72" fmla="*/ 182 w 182"/>
              <a:gd name="T73" fmla="*/ 0 h 154"/>
              <a:gd name="T74" fmla="*/ 146 w 182"/>
              <a:gd name="T75" fmla="*/ 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82" h="154">
                <a:moveTo>
                  <a:pt x="8" y="147"/>
                </a:moveTo>
                <a:cubicBezTo>
                  <a:pt x="8" y="151"/>
                  <a:pt x="11" y="154"/>
                  <a:pt x="15" y="154"/>
                </a:cubicBezTo>
                <a:cubicBezTo>
                  <a:pt x="48" y="154"/>
                  <a:pt x="48" y="154"/>
                  <a:pt x="48" y="154"/>
                </a:cubicBezTo>
                <a:cubicBezTo>
                  <a:pt x="48" y="84"/>
                  <a:pt x="48" y="84"/>
                  <a:pt x="48" y="84"/>
                </a:cubicBezTo>
                <a:cubicBezTo>
                  <a:pt x="8" y="124"/>
                  <a:pt x="8" y="124"/>
                  <a:pt x="8" y="124"/>
                </a:cubicBezTo>
                <a:lnTo>
                  <a:pt x="8" y="147"/>
                </a:lnTo>
                <a:close/>
                <a:moveTo>
                  <a:pt x="65" y="100"/>
                </a:moveTo>
                <a:cubicBezTo>
                  <a:pt x="65" y="154"/>
                  <a:pt x="65" y="154"/>
                  <a:pt x="65" y="154"/>
                </a:cubicBezTo>
                <a:cubicBezTo>
                  <a:pt x="105" y="154"/>
                  <a:pt x="105" y="154"/>
                  <a:pt x="105" y="154"/>
                </a:cubicBezTo>
                <a:cubicBezTo>
                  <a:pt x="105" y="106"/>
                  <a:pt x="105" y="106"/>
                  <a:pt x="105" y="106"/>
                </a:cubicBezTo>
                <a:cubicBezTo>
                  <a:pt x="88" y="123"/>
                  <a:pt x="88" y="123"/>
                  <a:pt x="88" y="123"/>
                </a:cubicBezTo>
                <a:lnTo>
                  <a:pt x="65" y="100"/>
                </a:lnTo>
                <a:close/>
                <a:moveTo>
                  <a:pt x="121" y="89"/>
                </a:moveTo>
                <a:cubicBezTo>
                  <a:pt x="121" y="154"/>
                  <a:pt x="121" y="154"/>
                  <a:pt x="121" y="154"/>
                </a:cubicBezTo>
                <a:cubicBezTo>
                  <a:pt x="155" y="154"/>
                  <a:pt x="155" y="154"/>
                  <a:pt x="155" y="154"/>
                </a:cubicBezTo>
                <a:cubicBezTo>
                  <a:pt x="159" y="154"/>
                  <a:pt x="162" y="151"/>
                  <a:pt x="162" y="147"/>
                </a:cubicBezTo>
                <a:cubicBezTo>
                  <a:pt x="162" y="84"/>
                  <a:pt x="162" y="84"/>
                  <a:pt x="162" y="84"/>
                </a:cubicBezTo>
                <a:cubicBezTo>
                  <a:pt x="162" y="49"/>
                  <a:pt x="162" y="49"/>
                  <a:pt x="162" y="49"/>
                </a:cubicBezTo>
                <a:cubicBezTo>
                  <a:pt x="127" y="84"/>
                  <a:pt x="127" y="84"/>
                  <a:pt x="127" y="84"/>
                </a:cubicBezTo>
                <a:lnTo>
                  <a:pt x="121" y="89"/>
                </a:lnTo>
                <a:close/>
                <a:moveTo>
                  <a:pt x="146" y="3"/>
                </a:moveTo>
                <a:cubicBezTo>
                  <a:pt x="142" y="3"/>
                  <a:pt x="139" y="7"/>
                  <a:pt x="139" y="11"/>
                </a:cubicBezTo>
                <a:cubicBezTo>
                  <a:pt x="139" y="15"/>
                  <a:pt x="143" y="18"/>
                  <a:pt x="147" y="17"/>
                </a:cubicBezTo>
                <a:cubicBezTo>
                  <a:pt x="155" y="17"/>
                  <a:pt x="155" y="17"/>
                  <a:pt x="155" y="17"/>
                </a:cubicBezTo>
                <a:cubicBezTo>
                  <a:pt x="88" y="84"/>
                  <a:pt x="88" y="84"/>
                  <a:pt x="88" y="84"/>
                </a:cubicBezTo>
                <a:cubicBezTo>
                  <a:pt x="48" y="45"/>
                  <a:pt x="48" y="45"/>
                  <a:pt x="48" y="45"/>
                </a:cubicBezTo>
                <a:cubicBezTo>
                  <a:pt x="3" y="90"/>
                  <a:pt x="3" y="90"/>
                  <a:pt x="3" y="90"/>
                </a:cubicBezTo>
                <a:cubicBezTo>
                  <a:pt x="0" y="93"/>
                  <a:pt x="0" y="98"/>
                  <a:pt x="3" y="100"/>
                </a:cubicBezTo>
                <a:cubicBezTo>
                  <a:pt x="6" y="103"/>
                  <a:pt x="10" y="103"/>
                  <a:pt x="13" y="100"/>
                </a:cubicBezTo>
                <a:cubicBezTo>
                  <a:pt x="48" y="65"/>
                  <a:pt x="48" y="65"/>
                  <a:pt x="48" y="65"/>
                </a:cubicBezTo>
                <a:cubicBezTo>
                  <a:pt x="88" y="104"/>
                  <a:pt x="88" y="104"/>
                  <a:pt x="88" y="104"/>
                </a:cubicBezTo>
                <a:cubicBezTo>
                  <a:pt x="165" y="27"/>
                  <a:pt x="165" y="27"/>
                  <a:pt x="165" y="27"/>
                </a:cubicBezTo>
                <a:cubicBezTo>
                  <a:pt x="164" y="35"/>
                  <a:pt x="164" y="35"/>
                  <a:pt x="164" y="35"/>
                </a:cubicBezTo>
                <a:cubicBezTo>
                  <a:pt x="164" y="39"/>
                  <a:pt x="167" y="42"/>
                  <a:pt x="171" y="43"/>
                </a:cubicBezTo>
                <a:cubicBezTo>
                  <a:pt x="171" y="43"/>
                  <a:pt x="171" y="43"/>
                  <a:pt x="171" y="43"/>
                </a:cubicBezTo>
                <a:cubicBezTo>
                  <a:pt x="175" y="43"/>
                  <a:pt x="178" y="40"/>
                  <a:pt x="179" y="36"/>
                </a:cubicBezTo>
                <a:cubicBezTo>
                  <a:pt x="182" y="0"/>
                  <a:pt x="182" y="0"/>
                  <a:pt x="182" y="0"/>
                </a:cubicBezTo>
                <a:lnTo>
                  <a:pt x="146" y="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9" name="圆角矩形 78"/>
          <p:cNvSpPr/>
          <p:nvPr/>
        </p:nvSpPr>
        <p:spPr>
          <a:xfrm>
            <a:off x="3949065" y="2171065"/>
            <a:ext cx="935990" cy="389890"/>
          </a:xfrm>
          <a:prstGeom prst="roundRect">
            <a:avLst/>
          </a:prstGeom>
          <a:solidFill>
            <a:schemeClr val="accent2">
              <a:lumMod val="20000"/>
              <a:lumOff val="80000"/>
              <a:alpha val="31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圆角矩形 79"/>
          <p:cNvSpPr/>
          <p:nvPr/>
        </p:nvSpPr>
        <p:spPr>
          <a:xfrm>
            <a:off x="3949700" y="3576320"/>
            <a:ext cx="935355" cy="334645"/>
          </a:xfrm>
          <a:prstGeom prst="roundRect">
            <a:avLst/>
          </a:prstGeom>
          <a:solidFill>
            <a:schemeClr val="accent2">
              <a:lumMod val="20000"/>
              <a:lumOff val="80000"/>
              <a:alpha val="31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圆角矩形 80"/>
          <p:cNvSpPr/>
          <p:nvPr/>
        </p:nvSpPr>
        <p:spPr>
          <a:xfrm>
            <a:off x="4137025" y="5420995"/>
            <a:ext cx="935355" cy="351790"/>
          </a:xfrm>
          <a:prstGeom prst="roundRect">
            <a:avLst/>
          </a:prstGeom>
          <a:solidFill>
            <a:schemeClr val="accent2">
              <a:lumMod val="20000"/>
              <a:lumOff val="80000"/>
              <a:alpha val="31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6021705" y="3034030"/>
            <a:ext cx="58083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solidFill>
                  <a:schemeClr val="accent2"/>
                </a:solidFill>
                <a:latin typeface="Arial Bold" panose="020B0604020202090204" charset="0"/>
                <a:cs typeface="Arial Bold" panose="020B0604020202090204" charset="0"/>
              </a:rPr>
              <a:t>None interaction terms are significant</a:t>
            </a:r>
          </a:p>
          <a:p>
            <a:pPr algn="ctr"/>
            <a:endParaRPr lang="en-US" altLang="zh-CN" sz="2400" b="1">
              <a:solidFill>
                <a:schemeClr val="accent2"/>
              </a:solidFill>
              <a:latin typeface="Arial Bold" panose="020B0604020202090204" charset="0"/>
              <a:cs typeface="Arial Bold" panose="020B0604020202090204" charset="0"/>
            </a:endParaRPr>
          </a:p>
          <a:p>
            <a:pPr algn="ctr"/>
            <a:r>
              <a:rPr lang="en-US" altLang="zh-CN" sz="2400" b="1">
                <a:solidFill>
                  <a:schemeClr val="accent2"/>
                </a:solidFill>
                <a:latin typeface="Arial Bold" panose="020B0604020202090204" charset="0"/>
                <a:cs typeface="Arial Bold" panose="020B0604020202090204" charset="0"/>
              </a:rPr>
              <a:t>Do not add them into the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/>
              <p:cNvSpPr txBox="1"/>
              <p:nvPr/>
            </p:nvSpPr>
            <p:spPr>
              <a:xfrm>
                <a:off x="2380615" y="4213860"/>
                <a:ext cx="2187575" cy="595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zh-CN" sz="2800" b="1" i="1">
                  <a:solidFill>
                    <a:schemeClr val="accent2"/>
                  </a:solidFill>
                  <a:latin typeface="Cambria Math" panose="02040503050406030204" pitchFamily="18" charset="0"/>
                  <a:ea typeface="宋体" panose="02010600030101010101" pitchFamily="2" charset="-122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3" name="文本框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0615" y="4213860"/>
                <a:ext cx="2187575" cy="59563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0">
        <p14:reveal/>
      </p:transition>
    </mc:Choice>
    <mc:Fallback xmlns="">
      <p:transition spd="slow" advTm="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Multiple-linear Regression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fld id="{8409FBBB-C588-4B8D-A7FF-E25C81CC24C8}" type="slidenum">
              <a:rPr lang="en-US" smtClean="0"/>
              <a:t>23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 to Great.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5205" y="1308735"/>
            <a:ext cx="5100955" cy="414528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34340" y="5539740"/>
            <a:ext cx="113233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MEDV</a:t>
            </a:r>
            <a:r>
              <a:rPr lang="en-US" altLang="zh-CN"/>
              <a:t> =  54.0810 - 0.1123</a:t>
            </a:r>
            <a:r>
              <a:rPr lang="en-US" altLang="zh-CN">
                <a:latin typeface="Arial" panose="020B0604020202090204" pitchFamily="34" charset="0"/>
              </a:rPr>
              <a:t>×</a:t>
            </a:r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CRIM</a:t>
            </a:r>
            <a:r>
              <a:rPr lang="en-US" altLang="zh-CN"/>
              <a:t> +0.0221</a:t>
            </a:r>
            <a:r>
              <a:rPr lang="en-US" altLang="zh-CN">
                <a:latin typeface="Arial" panose="020B0604020202090204" pitchFamily="34" charset="0"/>
                <a:sym typeface="+mn-ea"/>
              </a:rPr>
              <a:t>×</a:t>
            </a:r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ZN</a:t>
            </a:r>
            <a:r>
              <a:rPr lang="en-US" altLang="zh-CN"/>
              <a:t>-0.0126</a:t>
            </a:r>
            <a:r>
              <a:rPr lang="en-US" altLang="zh-CN">
                <a:latin typeface="Arial" panose="020B0604020202090204" pitchFamily="34" charset="0"/>
                <a:sym typeface="+mn-ea"/>
              </a:rPr>
              <a:t>×</a:t>
            </a:r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INDUS</a:t>
            </a:r>
            <a:r>
              <a:rPr lang="en-US" altLang="zh-CN"/>
              <a:t>+1.7756</a:t>
            </a:r>
            <a:r>
              <a:rPr lang="en-US" altLang="zh-CN">
                <a:latin typeface="Arial" panose="020B0604020202090204" pitchFamily="34" charset="0"/>
                <a:sym typeface="+mn-ea"/>
              </a:rPr>
              <a:t>×</a:t>
            </a:r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CHAS</a:t>
            </a:r>
            <a:r>
              <a:rPr lang="en-US" altLang="zh-CN"/>
              <a:t> -13.7637</a:t>
            </a:r>
            <a:r>
              <a:rPr lang="en-US" altLang="zh-CN">
                <a:latin typeface="Arial" panose="020B0604020202090204" pitchFamily="34" charset="0"/>
                <a:sym typeface="+mn-ea"/>
              </a:rPr>
              <a:t>×</a:t>
            </a:r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NOX</a:t>
            </a:r>
            <a:r>
              <a:rPr lang="en-US" altLang="zh-CN"/>
              <a:t> +2.9824</a:t>
            </a:r>
            <a:r>
              <a:rPr lang="en-US" altLang="zh-CN">
                <a:latin typeface="Arial" panose="020B0604020202090204" pitchFamily="34" charset="0"/>
                <a:sym typeface="+mn-ea"/>
              </a:rPr>
              <a:t>×</a:t>
            </a:r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RM</a:t>
            </a:r>
            <a:r>
              <a:rPr lang="en-US" altLang="zh-CN"/>
              <a:t> + 0.0125</a:t>
            </a:r>
            <a:r>
              <a:rPr lang="en-US" altLang="zh-CN">
                <a:latin typeface="Arial" panose="020B0604020202090204" pitchFamily="34" charset="0"/>
                <a:sym typeface="+mn-ea"/>
              </a:rPr>
              <a:t>×</a:t>
            </a:r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AGE</a:t>
            </a:r>
            <a:r>
              <a:rPr lang="en-US" altLang="zh-CN"/>
              <a:t> -1.2311</a:t>
            </a:r>
            <a:r>
              <a:rPr lang="en-US" altLang="zh-CN">
                <a:latin typeface="Arial" panose="020B0604020202090204" pitchFamily="34" charset="0"/>
                <a:sym typeface="+mn-ea"/>
              </a:rPr>
              <a:t>×</a:t>
            </a:r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DIS</a:t>
            </a:r>
            <a:r>
              <a:rPr lang="en-US" altLang="zh-CN"/>
              <a:t> -2.3562</a:t>
            </a:r>
            <a:r>
              <a:rPr lang="en-US" altLang="zh-CN">
                <a:latin typeface="Arial" panose="020B0604020202090204" pitchFamily="34" charset="0"/>
                <a:sym typeface="+mn-ea"/>
              </a:rPr>
              <a:t>×</a:t>
            </a:r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D</a:t>
            </a:r>
            <a:r>
              <a:rPr lang="en-US" altLang="zh-CN"/>
              <a:t> -0.0063</a:t>
            </a:r>
            <a:r>
              <a:rPr lang="en-US" altLang="zh-CN">
                <a:latin typeface="Arial" panose="020B0604020202090204" pitchFamily="34" charset="0"/>
                <a:sym typeface="+mn-ea"/>
              </a:rPr>
              <a:t>×</a:t>
            </a:r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TAX</a:t>
            </a:r>
            <a:r>
              <a:rPr lang="en-US" altLang="zh-CN"/>
              <a:t> -0.8415</a:t>
            </a:r>
            <a:r>
              <a:rPr lang="en-US" altLang="zh-CN">
                <a:latin typeface="Arial" panose="020B0604020202090204" pitchFamily="34" charset="0"/>
                <a:sym typeface="+mn-ea"/>
              </a:rPr>
              <a:t>×</a:t>
            </a:r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PIRATIO</a:t>
            </a:r>
            <a:r>
              <a:rPr lang="en-US" altLang="zh-CN"/>
              <a:t> -8.0813</a:t>
            </a:r>
            <a:r>
              <a:rPr lang="en-US" altLang="zh-CN">
                <a:latin typeface="Arial" panose="020B0604020202090204" pitchFamily="34" charset="0"/>
                <a:sym typeface="+mn-ea"/>
              </a:rPr>
              <a:t>×</a:t>
            </a:r>
            <a:r>
              <a:rPr lang="en-US" altLang="zh-CN"/>
              <a:t>l</a:t>
            </a:r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og(LSTAT)</a:t>
            </a:r>
            <a:r>
              <a:rPr lang="en-US" altLang="zh-CN"/>
              <a:t> </a:t>
            </a:r>
          </a:p>
        </p:txBody>
      </p:sp>
      <p:sp>
        <p:nvSpPr>
          <p:cNvPr id="13" name="矩形 12"/>
          <p:cNvSpPr/>
          <p:nvPr/>
        </p:nvSpPr>
        <p:spPr>
          <a:xfrm>
            <a:off x="6031230" y="4944745"/>
            <a:ext cx="2445385" cy="23050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0">
        <p14:reveal/>
      </p:transition>
    </mc:Choice>
    <mc:Fallback xmlns="">
      <p:transition spd="slow" advTm="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Selection - Stepwise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0923764" y="7078133"/>
            <a:ext cx="572911" cy="237067"/>
          </a:xfrm>
          <a:prstGeom prst="rect">
            <a:avLst/>
          </a:prstGeom>
        </p:spPr>
        <p:txBody>
          <a:bodyPr/>
          <a:lstStyle/>
          <a:p>
            <a:fld id="{8409FBBB-C588-4B8D-A7FF-E25C81CC24C8}" type="slidenum">
              <a:rPr lang="en-US" smtClean="0"/>
              <a:t>24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 to Great.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265" y="1727835"/>
            <a:ext cx="6312535" cy="8636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265" y="3988435"/>
            <a:ext cx="6311900" cy="88582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407795" y="1960245"/>
            <a:ext cx="2275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bg1">
                    <a:lumMod val="75000"/>
                  </a:schemeClr>
                </a:solidFill>
                <a:latin typeface="Arial Bold" panose="020B0604020202090204" charset="0"/>
                <a:cs typeface="Arial Bold" panose="020B0604020202090204" charset="0"/>
              </a:rPr>
              <a:t>Original Model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718310" y="4229735"/>
            <a:ext cx="2275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bg1">
                    <a:lumMod val="75000"/>
                  </a:schemeClr>
                </a:solidFill>
                <a:latin typeface="Arial Bold" panose="020B0604020202090204" charset="0"/>
                <a:cs typeface="Arial Bold" panose="020B0604020202090204" charset="0"/>
              </a:rPr>
              <a:t>New Model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34340" y="5230495"/>
            <a:ext cx="113233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 </a:t>
            </a:r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MEDV</a:t>
            </a:r>
            <a:r>
              <a:rPr lang="en-US" altLang="zh-CN"/>
              <a:t> = 53.4471 - 0.1118</a:t>
            </a:r>
            <a:r>
              <a:rPr lang="en-US" altLang="zh-CN">
                <a:latin typeface="Arial" panose="020B0604020202090204" pitchFamily="34" charset="0"/>
              </a:rPr>
              <a:t>×</a:t>
            </a:r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CRIM</a:t>
            </a:r>
            <a:r>
              <a:rPr lang="en-US" altLang="zh-CN"/>
              <a:t> + 0.0215</a:t>
            </a:r>
            <a:r>
              <a:rPr lang="en-US" altLang="zh-CN">
                <a:latin typeface="Arial" panose="020B0604020202090204" pitchFamily="34" charset="0"/>
                <a:sym typeface="+mn-ea"/>
              </a:rPr>
              <a:t>×</a:t>
            </a:r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ZN</a:t>
            </a:r>
            <a:r>
              <a:rPr lang="en-US" altLang="zh-CN"/>
              <a:t> + 1.8084</a:t>
            </a:r>
            <a:r>
              <a:rPr lang="en-US" altLang="zh-CN">
                <a:latin typeface="Arial" panose="020B0604020202090204" pitchFamily="34" charset="0"/>
                <a:sym typeface="+mn-ea"/>
              </a:rPr>
              <a:t>×</a:t>
            </a:r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CHAS</a:t>
            </a:r>
            <a:r>
              <a:rPr lang="en-US" altLang="zh-CN"/>
              <a:t> - 13.0775</a:t>
            </a:r>
            <a:r>
              <a:rPr lang="en-US" altLang="zh-CN">
                <a:latin typeface="Arial" panose="020B0604020202090204" pitchFamily="34" charset="0"/>
                <a:sym typeface="+mn-ea"/>
              </a:rPr>
              <a:t>×</a:t>
            </a:r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NOX</a:t>
            </a:r>
            <a:r>
              <a:rPr lang="en-US" altLang="zh-CN"/>
              <a:t> + 3.0964</a:t>
            </a:r>
            <a:r>
              <a:rPr lang="en-US" altLang="zh-CN">
                <a:latin typeface="Arial" panose="020B0604020202090204" pitchFamily="34" charset="0"/>
                <a:sym typeface="+mn-ea"/>
              </a:rPr>
              <a:t>×</a:t>
            </a:r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RM </a:t>
            </a:r>
            <a:r>
              <a:rPr lang="en-US" altLang="zh-CN"/>
              <a:t>- 1.2807</a:t>
            </a:r>
            <a:r>
              <a:rPr lang="en-US" altLang="zh-CN">
                <a:latin typeface="Arial" panose="020B0604020202090204" pitchFamily="34" charset="0"/>
                <a:sym typeface="+mn-ea"/>
              </a:rPr>
              <a:t>×</a:t>
            </a:r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DIS</a:t>
            </a:r>
            <a:r>
              <a:rPr lang="en-US" altLang="zh-CN"/>
              <a:t> - 2.3802</a:t>
            </a:r>
            <a:r>
              <a:rPr lang="en-US" altLang="zh-CN">
                <a:latin typeface="Arial" panose="020B0604020202090204" pitchFamily="34" charset="0"/>
                <a:sym typeface="+mn-ea"/>
              </a:rPr>
              <a:t>×</a:t>
            </a:r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D</a:t>
            </a:r>
            <a:r>
              <a:rPr lang="en-US" altLang="zh-CN"/>
              <a:t> - 0.0067</a:t>
            </a:r>
            <a:r>
              <a:rPr lang="en-US" altLang="zh-CN">
                <a:latin typeface="Arial" panose="020B0604020202090204" pitchFamily="34" charset="0"/>
                <a:sym typeface="+mn-ea"/>
              </a:rPr>
              <a:t>×</a:t>
            </a:r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TAX</a:t>
            </a:r>
            <a:r>
              <a:rPr lang="en-US" altLang="zh-CN"/>
              <a:t> - 0.8384</a:t>
            </a:r>
            <a:r>
              <a:rPr lang="en-US" altLang="zh-CN">
                <a:latin typeface="Arial" panose="020B0604020202090204" pitchFamily="34" charset="0"/>
                <a:sym typeface="+mn-ea"/>
              </a:rPr>
              <a:t>×</a:t>
            </a:r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PIRATIO </a:t>
            </a:r>
            <a:r>
              <a:rPr lang="en-US" altLang="zh-CN"/>
              <a:t>- 7.8463</a:t>
            </a:r>
            <a:r>
              <a:rPr lang="en-US" altLang="zh-CN">
                <a:latin typeface="Arial" panose="020B0604020202090204" pitchFamily="34" charset="0"/>
                <a:sym typeface="+mn-ea"/>
              </a:rPr>
              <a:t>×</a:t>
            </a:r>
            <a:r>
              <a:rPr lang="en-US" altLang="zh-CN" b="1"/>
              <a:t>l</a:t>
            </a:r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og(LSTAT)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34340" y="2872740"/>
            <a:ext cx="113233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MEDV</a:t>
            </a:r>
            <a:r>
              <a:rPr lang="en-US" altLang="zh-CN"/>
              <a:t> =  54.0810 - 0.1123</a:t>
            </a:r>
            <a:r>
              <a:rPr lang="en-US" altLang="zh-CN">
                <a:latin typeface="Arial" panose="020B0604020202090204" pitchFamily="34" charset="0"/>
              </a:rPr>
              <a:t>×</a:t>
            </a:r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CRIM</a:t>
            </a:r>
            <a:r>
              <a:rPr lang="en-US" altLang="zh-CN"/>
              <a:t> +0.0221</a:t>
            </a:r>
            <a:r>
              <a:rPr lang="en-US" altLang="zh-CN">
                <a:latin typeface="Arial" panose="020B0604020202090204" pitchFamily="34" charset="0"/>
                <a:sym typeface="+mn-ea"/>
              </a:rPr>
              <a:t>×</a:t>
            </a:r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ZN</a:t>
            </a:r>
            <a:r>
              <a:rPr lang="en-US" altLang="zh-CN"/>
              <a:t>-0.0126</a:t>
            </a:r>
            <a:r>
              <a:rPr lang="en-US" altLang="zh-CN">
                <a:latin typeface="Arial" panose="020B0604020202090204" pitchFamily="34" charset="0"/>
                <a:sym typeface="+mn-ea"/>
              </a:rPr>
              <a:t>×</a:t>
            </a:r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INDUS</a:t>
            </a:r>
            <a:r>
              <a:rPr lang="en-US" altLang="zh-CN"/>
              <a:t>+1.7756</a:t>
            </a:r>
            <a:r>
              <a:rPr lang="en-US" altLang="zh-CN">
                <a:latin typeface="Arial" panose="020B0604020202090204" pitchFamily="34" charset="0"/>
                <a:sym typeface="+mn-ea"/>
              </a:rPr>
              <a:t>×</a:t>
            </a:r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CHAS</a:t>
            </a:r>
            <a:r>
              <a:rPr lang="en-US" altLang="zh-CN"/>
              <a:t> -13.7637</a:t>
            </a:r>
            <a:r>
              <a:rPr lang="en-US" altLang="zh-CN">
                <a:latin typeface="Arial" panose="020B0604020202090204" pitchFamily="34" charset="0"/>
                <a:sym typeface="+mn-ea"/>
              </a:rPr>
              <a:t>×</a:t>
            </a:r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NOX</a:t>
            </a:r>
            <a:r>
              <a:rPr lang="en-US" altLang="zh-CN"/>
              <a:t> +2.9824</a:t>
            </a:r>
            <a:r>
              <a:rPr lang="en-US" altLang="zh-CN">
                <a:latin typeface="Arial" panose="020B0604020202090204" pitchFamily="34" charset="0"/>
                <a:sym typeface="+mn-ea"/>
              </a:rPr>
              <a:t>×</a:t>
            </a:r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RM</a:t>
            </a:r>
            <a:r>
              <a:rPr lang="en-US" altLang="zh-CN"/>
              <a:t> + 0.0125</a:t>
            </a:r>
            <a:r>
              <a:rPr lang="en-US" altLang="zh-CN">
                <a:latin typeface="Arial" panose="020B0604020202090204" pitchFamily="34" charset="0"/>
                <a:sym typeface="+mn-ea"/>
              </a:rPr>
              <a:t>×</a:t>
            </a:r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AGE</a:t>
            </a:r>
            <a:r>
              <a:rPr lang="en-US" altLang="zh-CN"/>
              <a:t> -1.2311</a:t>
            </a:r>
            <a:r>
              <a:rPr lang="en-US" altLang="zh-CN">
                <a:latin typeface="Arial" panose="020B0604020202090204" pitchFamily="34" charset="0"/>
                <a:sym typeface="+mn-ea"/>
              </a:rPr>
              <a:t>×</a:t>
            </a:r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DIS</a:t>
            </a:r>
            <a:r>
              <a:rPr lang="en-US" altLang="zh-CN"/>
              <a:t> -2.3562</a:t>
            </a:r>
            <a:r>
              <a:rPr lang="en-US" altLang="zh-CN">
                <a:latin typeface="Arial" panose="020B0604020202090204" pitchFamily="34" charset="0"/>
                <a:sym typeface="+mn-ea"/>
              </a:rPr>
              <a:t>×</a:t>
            </a:r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D</a:t>
            </a:r>
            <a:r>
              <a:rPr lang="en-US" altLang="zh-CN"/>
              <a:t> -0.0063</a:t>
            </a:r>
            <a:r>
              <a:rPr lang="en-US" altLang="zh-CN">
                <a:latin typeface="Arial" panose="020B0604020202090204" pitchFamily="34" charset="0"/>
                <a:sym typeface="+mn-ea"/>
              </a:rPr>
              <a:t>×</a:t>
            </a:r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TAX</a:t>
            </a:r>
            <a:r>
              <a:rPr lang="en-US" altLang="zh-CN"/>
              <a:t> -0.8415</a:t>
            </a:r>
            <a:r>
              <a:rPr lang="en-US" altLang="zh-CN">
                <a:latin typeface="Arial" panose="020B0604020202090204" pitchFamily="34" charset="0"/>
                <a:sym typeface="+mn-ea"/>
              </a:rPr>
              <a:t>×</a:t>
            </a:r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PIRATIO</a:t>
            </a:r>
            <a:r>
              <a:rPr lang="en-US" altLang="zh-CN"/>
              <a:t> -8.0813</a:t>
            </a:r>
            <a:r>
              <a:rPr lang="en-US" altLang="zh-CN">
                <a:latin typeface="Arial" panose="020B0604020202090204" pitchFamily="34" charset="0"/>
                <a:sym typeface="+mn-ea"/>
              </a:rPr>
              <a:t>×</a:t>
            </a:r>
            <a:r>
              <a:rPr lang="en-US" altLang="zh-CN"/>
              <a:t>l</a:t>
            </a:r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og(LSTAT)</a:t>
            </a:r>
            <a:r>
              <a:rPr lang="en-US" altLang="zh-CN"/>
              <a:t> 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259965" y="3136900"/>
            <a:ext cx="741680" cy="388620"/>
          </a:xfrm>
          <a:prstGeom prst="round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6224270" y="2860675"/>
            <a:ext cx="851535" cy="388620"/>
          </a:xfrm>
          <a:prstGeom prst="round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0">
        <p14:reveal/>
      </p:transition>
    </mc:Choice>
    <mc:Fallback xmlns="">
      <p:transition spd="slow" advTm="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Stepwise - Explanation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0923764" y="7078133"/>
            <a:ext cx="572911" cy="237067"/>
          </a:xfrm>
          <a:prstGeom prst="rect">
            <a:avLst/>
          </a:prstGeom>
        </p:spPr>
        <p:txBody>
          <a:bodyPr/>
          <a:lstStyle/>
          <a:p>
            <a:fld id="{8409FBBB-C588-4B8D-A7FF-E25C81CC24C8}" type="slidenum">
              <a:rPr lang="en-US" smtClean="0"/>
              <a:t>25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 to Great.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175" y="2554605"/>
            <a:ext cx="5438140" cy="33623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299901" y="4361814"/>
            <a:ext cx="4221087" cy="721009"/>
          </a:xfrm>
          <a:prstGeom prst="rect">
            <a:avLst/>
          </a:prstGeom>
          <a:solidFill>
            <a:schemeClr val="accent3">
              <a:alpha val="46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10217150" y="2953385"/>
            <a:ext cx="347980" cy="1680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0086340" y="3860165"/>
            <a:ext cx="228600" cy="836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9840595" y="4228465"/>
            <a:ext cx="273685" cy="468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22" descr="Generated"/>
          <p:cNvPicPr/>
          <p:nvPr/>
        </p:nvPicPr>
        <p:blipFill>
          <a:blip r:embed="rId3"/>
          <a:srcRect t="2026"/>
          <a:stretch>
            <a:fillRect/>
          </a:stretch>
        </p:blipFill>
        <p:spPr>
          <a:xfrm>
            <a:off x="344170" y="1673860"/>
            <a:ext cx="5302885" cy="4699000"/>
          </a:xfrm>
          <a:prstGeom prst="rect">
            <a:avLst/>
          </a:prstGeom>
        </p:spPr>
      </p:pic>
      <p:sp>
        <p:nvSpPr>
          <p:cNvPr id="52" name="五角星 51"/>
          <p:cNvSpPr/>
          <p:nvPr/>
        </p:nvSpPr>
        <p:spPr>
          <a:xfrm>
            <a:off x="2002155" y="2474595"/>
            <a:ext cx="295275" cy="320675"/>
          </a:xfrm>
          <a:prstGeom prst="star5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五角星 52"/>
          <p:cNvSpPr/>
          <p:nvPr/>
        </p:nvSpPr>
        <p:spPr>
          <a:xfrm>
            <a:off x="3472815" y="2486025"/>
            <a:ext cx="295275" cy="320675"/>
          </a:xfrm>
          <a:prstGeom prst="star5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五角星 53"/>
          <p:cNvSpPr/>
          <p:nvPr/>
        </p:nvSpPr>
        <p:spPr>
          <a:xfrm>
            <a:off x="3089910" y="2485390"/>
            <a:ext cx="295275" cy="320675"/>
          </a:xfrm>
          <a:prstGeom prst="star5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圆角矩形 57"/>
          <p:cNvSpPr/>
          <p:nvPr/>
        </p:nvSpPr>
        <p:spPr>
          <a:xfrm>
            <a:off x="1140460" y="2491105"/>
            <a:ext cx="3791585" cy="319405"/>
          </a:xfrm>
          <a:prstGeom prst="round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263890" y="1624965"/>
            <a:ext cx="843280" cy="4603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AGE</a:t>
            </a:r>
          </a:p>
        </p:txBody>
      </p:sp>
      <p:sp>
        <p:nvSpPr>
          <p:cNvPr id="17" name="矩形 16"/>
          <p:cNvSpPr/>
          <p:nvPr/>
        </p:nvSpPr>
        <p:spPr>
          <a:xfrm>
            <a:off x="548640" y="1200785"/>
            <a:ext cx="1131570" cy="4603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INDUS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0">
        <p14:reveal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Diagnosis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reveal/>
      </p:transition>
    </mc:Choice>
    <mc:Fallback xmlns="">
      <p:transition spd="slow" advTm="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Checking Assumptions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fld id="{8409FBBB-C588-4B8D-A7FF-E25C81CC24C8}" type="slidenum">
              <a:rPr lang="en-US" smtClean="0"/>
              <a:t>27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 to Great.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89168" y="1332812"/>
            <a:ext cx="10407506" cy="3311783"/>
            <a:chOff x="-350694" y="1428062"/>
            <a:chExt cx="10407506" cy="3311783"/>
          </a:xfrm>
        </p:grpSpPr>
        <p:grpSp>
          <p:nvGrpSpPr>
            <p:cNvPr id="45" name="Group 44"/>
            <p:cNvGrpSpPr/>
            <p:nvPr/>
          </p:nvGrpSpPr>
          <p:grpSpPr>
            <a:xfrm>
              <a:off x="-350694" y="2143808"/>
              <a:ext cx="7684492" cy="2596037"/>
              <a:chOff x="-1874694" y="-950150"/>
              <a:chExt cx="7684492" cy="2596037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2758768" y="-950150"/>
                <a:ext cx="3051030" cy="9848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:r>
                  <a:rPr lang="en-GB" sz="16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 hypothesis: may not be valid.</a:t>
                </a:r>
              </a:p>
              <a:p>
                <a:pPr algn="just"/>
                <a:r>
                  <a:rPr lang="en-GB" sz="16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Red line: quadratic function.</a:t>
                </a:r>
              </a:p>
              <a:p>
                <a:pPr algn="just"/>
                <a:endParaRPr lang="en-GB" sz="16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GB" sz="1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Plot the partial residuals.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-1874694" y="1399666"/>
                <a:ext cx="176530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8125717" y="1428062"/>
              <a:ext cx="1931095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Normal Q-Q: Normality of Errors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714298" y="3496760"/>
              <a:ext cx="1765300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Scale-Location-Homoscedasticity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125717" y="3256113"/>
              <a:ext cx="1765300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Residuals vs Leverage- Outlier detection </a:t>
              </a: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5686688" y="1279091"/>
            <a:ext cx="27002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Residual vs Fitted -Linearity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9193877" y="2000420"/>
            <a:ext cx="256220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GB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Satisfy the normal distribution.</a:t>
            </a:r>
          </a:p>
          <a:p>
            <a:pPr algn="just"/>
            <a:r>
              <a:rPr lang="en-GB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Scattered points: coincide with the straight line. </a:t>
            </a:r>
            <a:endParaRPr lang="en-GB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210049" y="3994951"/>
            <a:ext cx="2476360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GB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obvious outlier. There is no a point with a distance greater than 0.5 Cook distance.</a:t>
            </a:r>
            <a:endParaRPr lang="en-GB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722645" y="3994951"/>
            <a:ext cx="345600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GB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Satisfy the homoskedasticity</a:t>
            </a:r>
          </a:p>
          <a:p>
            <a:pPr algn="just"/>
            <a:r>
              <a:rPr lang="en-GB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Trend line is essentially horizontal</a:t>
            </a:r>
            <a:endParaRPr lang="en-GB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32" y="5503997"/>
            <a:ext cx="6095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Independent of Errors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447540" y="5565775"/>
            <a:ext cx="7153275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GB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 the data about house price is cross-sectional (assuming the assumption is hold)</a:t>
            </a:r>
            <a:endParaRPr lang="en-GB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rrow: Down 2"/>
          <p:cNvSpPr/>
          <p:nvPr/>
        </p:nvSpPr>
        <p:spPr>
          <a:xfrm>
            <a:off x="6689973" y="2573007"/>
            <a:ext cx="484632" cy="1810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90" y="1527175"/>
            <a:ext cx="5243195" cy="36055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reveal/>
      </p:transition>
    </mc:Choice>
    <mc:Fallback xmlns="">
      <p:transition spd="slow" advTm="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Residual Plots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8130540" y="3307080"/>
            <a:ext cx="3141345" cy="352615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endParaRPr lang="en-US" sz="1800" dirty="0">
              <a:solidFill>
                <a:srgbClr val="85898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altLang="zh-CN" sz="1800" b="1" i="1" dirty="0">
                <a:solidFill>
                  <a:srgbClr val="8589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GB" sz="1800" b="1" i="1" dirty="0" err="1">
                <a:solidFill>
                  <a:srgbClr val="8589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uadratic</a:t>
            </a:r>
            <a:r>
              <a:rPr lang="en-GB" sz="1800" b="1" i="1" dirty="0">
                <a:solidFill>
                  <a:srgbClr val="8589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or cubic?</a:t>
            </a:r>
          </a:p>
          <a:p>
            <a:pPr lvl="0" algn="l">
              <a:lnSpc>
                <a:spcPct val="150000"/>
              </a:lnSpc>
            </a:pPr>
            <a:r>
              <a:rPr lang="en-GB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GB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anova</a:t>
            </a:r>
            <a:r>
              <a:rPr lang="en-GB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compare models using F-test to check which one makes the model more appropriate</a:t>
            </a:r>
            <a:r>
              <a:rPr lang="en-GB" sz="1800" dirty="0">
                <a:solidFill>
                  <a:srgbClr val="8589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solidFill>
                <a:srgbClr val="85898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fld id="{8409FBBB-C588-4B8D-A7FF-E25C81CC24C8}" type="slidenum">
              <a:rPr lang="en-US" smtClean="0"/>
              <a:t>28</a:t>
            </a:fld>
            <a:endParaRPr lang="en-US"/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 to Great.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6660"/>
            <a:ext cx="7709162" cy="47058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7037" y="1216472"/>
            <a:ext cx="4573051" cy="2029674"/>
          </a:xfrm>
          <a:prstGeom prst="rect">
            <a:avLst/>
          </a:prstGeom>
        </p:spPr>
      </p:pic>
      <p:sp>
        <p:nvSpPr>
          <p:cNvPr id="10" name="Frame 9"/>
          <p:cNvSpPr/>
          <p:nvPr/>
        </p:nvSpPr>
        <p:spPr>
          <a:xfrm>
            <a:off x="2674276" y="2586153"/>
            <a:ext cx="2596160" cy="1842585"/>
          </a:xfrm>
          <a:prstGeom prst="fram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0">
        <p14:reveal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Models using F-test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76860" y="1692910"/>
                <a:ext cx="4728845" cy="3267710"/>
              </a:xfrm>
            </p:spPr>
            <p:txBody>
              <a:bodyPr/>
              <a:lstStyle/>
              <a:p>
                <a:pPr lvl="0" algn="l">
                  <a:lnSpc>
                    <a:spcPct val="150000"/>
                  </a:lnSpc>
                </a:pPr>
                <a:r>
                  <a:rPr lang="en-US" sz="1800" dirty="0"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scaled="0"/>
                    </a:gra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ANOVA:</a:t>
                </a:r>
              </a:p>
              <a:p>
                <a:pPr lvl="0" algn="l">
                  <a:lnSpc>
                    <a:spcPct val="150000"/>
                  </a:lnSpc>
                </a:pPr>
                <a:r>
                  <a:rPr lang="en-US" sz="1800" dirty="0"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scaled="0"/>
                    </a:gra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p-value: of Model 2 &lt; Model 3</a:t>
                </a:r>
              </a:p>
              <a:p>
                <a:pPr lvl="0" algn="l">
                  <a:lnSpc>
                    <a:spcPct val="150000"/>
                  </a:lnSpc>
                </a:pPr>
                <a:endParaRPr lang="en-US" altLang="en-GB" sz="1800" dirty="0">
                  <a:gradFill>
                    <a:gsLst>
                      <a:gs pos="0">
                        <a:srgbClr val="007BD3"/>
                      </a:gs>
                      <a:gs pos="100000">
                        <a:srgbClr val="034373"/>
                      </a:gs>
                    </a:gsLst>
                    <a:lin scaled="0"/>
                  </a:gra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 algn="l">
                  <a:lnSpc>
                    <a:spcPct val="150000"/>
                  </a:lnSpc>
                </a:pPr>
                <a:r>
                  <a:rPr lang="en-US" altLang="en-GB" sz="1800" dirty="0"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scaled="0"/>
                    </a:gra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with</a:t>
                </a:r>
                <a:r>
                  <a:rPr lang="en-GB" sz="1800" dirty="0"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scaled="0"/>
                    </a:gra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I(RM^2) </a:t>
                </a:r>
              </a:p>
              <a:p>
                <a:pPr lvl="0" algn="l">
                  <a:lnSpc>
                    <a:spcPct val="150000"/>
                  </a:lnSpc>
                </a:pPr>
                <a:r>
                  <a:rPr lang="en-GB" sz="1800" dirty="0"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scaled="0"/>
                    </a:gra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adj R-squared 0.8163 </a:t>
                </a:r>
                <a:r>
                  <a:rPr lang="en-US" altLang="en-GB" sz="1800" dirty="0"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scaled="0"/>
                    </a:gra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-&gt;</a:t>
                </a:r>
                <a:r>
                  <a:rPr lang="en-GB" sz="1800" dirty="0"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scaled="0"/>
                    </a:gra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0.8559</a:t>
                </a:r>
              </a:p>
              <a:p>
                <a:pPr lvl="0" algn="l">
                  <a:lnSpc>
                    <a:spcPct val="150000"/>
                  </a:lnSpc>
                </a:pPr>
                <a:r>
                  <a:rPr lang="en-GB" sz="1800" dirty="0"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scaled="0"/>
                    </a:gra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Interpretation: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gradFill>
                          <a:gsLst>
                            <a:gs pos="0">
                              <a:srgbClr val="007BD3"/>
                            </a:gs>
                            <a:gs pos="100000">
                              <a:srgbClr val="034373"/>
                            </a:gs>
                          </a:gsLst>
                          <a:lin scaled="0"/>
                        </a:gra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en-GB" sz="1800"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scaled="0"/>
                    </a:gra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	      </a:t>
                </a:r>
                <a:r>
                  <a:rPr lang="en-GB" sz="1800" dirty="0"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scaled="0"/>
                    </a:gra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-22.289+</a:t>
                </a:r>
                <a:r>
                  <a:rPr lang="en-US" altLang="zh-CN" sz="1800" dirty="0"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scaled="0"/>
                    </a:gra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gradFill>
                          <a:gsLst>
                            <a:gs pos="0">
                              <a:srgbClr val="007BD3"/>
                            </a:gs>
                            <a:gs pos="100000">
                              <a:srgbClr val="034373"/>
                            </a:gs>
                          </a:gsLst>
                          <a:lin scaled="0"/>
                        </a:gra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GB" sz="1800" dirty="0"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scaled="0"/>
                    </a:gra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2.019RM</a:t>
                </a:r>
                <a:endParaRPr lang="en-GB" sz="1600" dirty="0">
                  <a:gradFill>
                    <a:gsLst>
                      <a:gs pos="0">
                        <a:srgbClr val="007BD3"/>
                      </a:gs>
                      <a:gs pos="100000">
                        <a:srgbClr val="034373"/>
                      </a:gs>
                    </a:gsLst>
                    <a:lin scaled="0"/>
                  </a:gra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 algn="l">
                  <a:lnSpc>
                    <a:spcPct val="150000"/>
                  </a:lnSpc>
                </a:pPr>
                <a:endParaRPr lang="en-GB" sz="1600" dirty="0">
                  <a:gradFill>
                    <a:gsLst>
                      <a:gs pos="0">
                        <a:srgbClr val="007BD3"/>
                      </a:gs>
                      <a:gs pos="100000">
                        <a:srgbClr val="034373"/>
                      </a:gs>
                    </a:gsLst>
                    <a:lin scaled="0"/>
                  </a:gra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 Placeholder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76860" y="1692910"/>
                <a:ext cx="4728845" cy="326771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fld id="{8409FBBB-C588-4B8D-A7FF-E25C81CC24C8}" type="slidenum">
              <a:rPr lang="en-US" smtClean="0"/>
              <a:t>29</a:t>
            </a:fld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 to Great.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8" name="Arrow: Down 47"/>
          <p:cNvSpPr/>
          <p:nvPr/>
        </p:nvSpPr>
        <p:spPr>
          <a:xfrm>
            <a:off x="8012553" y="4421185"/>
            <a:ext cx="484632" cy="7321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091" y="3273813"/>
            <a:ext cx="7148385" cy="9681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2894" y="1225958"/>
            <a:ext cx="6648409" cy="203226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3091" y="5332531"/>
            <a:ext cx="7084485" cy="96814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/>
              <p14:cNvContentPartPr/>
              <p14:nvPr/>
            </p14:nvContentPartPr>
            <p14:xfrm>
              <a:off x="10966453" y="3706303"/>
              <a:ext cx="755280" cy="8820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7"/>
            </p:blipFill>
            <p:spPr>
              <a:xfrm>
                <a:off x="10966453" y="3706303"/>
                <a:ext cx="755280" cy="88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/>
              <p14:cNvContentPartPr/>
              <p14:nvPr/>
            </p14:nvContentPartPr>
            <p14:xfrm>
              <a:off x="11077298" y="5807918"/>
              <a:ext cx="644040" cy="1692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9"/>
            </p:blipFill>
            <p:spPr>
              <a:xfrm>
                <a:off x="11077298" y="5807918"/>
                <a:ext cx="644040" cy="16920"/>
              </a:xfrm>
              <a:prstGeom prst="rect"/>
            </p:spPr>
          </p:pic>
        </mc:Fallback>
      </mc:AlternateContent>
      <p:pic>
        <p:nvPicPr>
          <p:cNvPr id="21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6657" y="5337531"/>
            <a:ext cx="4247551" cy="3049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29765" y="3794760"/>
            <a:ext cx="443230" cy="367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0">
        <p14:reveal/>
      </p:transition>
    </mc:Choice>
    <mc:Fallback xmlns="">
      <p:transition spd="slow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Introduction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reveal/>
      </p:transition>
    </mc:Choice>
    <mc:Fallback xmlns="">
      <p:transition spd="slow" advTm="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715" y="98760"/>
            <a:ext cx="10801350" cy="1098549"/>
          </a:xfrm>
        </p:spPr>
        <p:txBody>
          <a:bodyPr/>
          <a:lstStyle/>
          <a:p>
            <a:r>
              <a:rPr lang="en-US" dirty="0"/>
              <a:t>Revalidate Linearity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 to Great.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62611" y="1429125"/>
            <a:ext cx="2962274" cy="4749425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ore horizontal</a:t>
            </a:r>
          </a:p>
          <a:p>
            <a:pPr>
              <a:lnSpc>
                <a:spcPct val="150000"/>
              </a:lnSpc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GB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ore linear</a:t>
            </a:r>
          </a:p>
        </p:txBody>
      </p:sp>
      <p:sp>
        <p:nvSpPr>
          <p:cNvPr id="12" name="Arrow: Right 11"/>
          <p:cNvSpPr/>
          <p:nvPr/>
        </p:nvSpPr>
        <p:spPr>
          <a:xfrm>
            <a:off x="6465882" y="228527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Arrow: Right 64"/>
          <p:cNvSpPr/>
          <p:nvPr/>
        </p:nvSpPr>
        <p:spPr>
          <a:xfrm>
            <a:off x="5723222" y="452490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187" y="1582616"/>
            <a:ext cx="3408045" cy="20102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3714" y="1567376"/>
            <a:ext cx="3276452" cy="192067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8630" y="4162425"/>
            <a:ext cx="4998720" cy="14255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1198" y="3947389"/>
            <a:ext cx="2761897" cy="1640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0">
        <p14:reveal/>
      </p:transition>
    </mc:Choice>
    <mc:Fallback xmlns="">
      <p:transition spd="slow" advTm="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Variance Inflation Factor (VIF)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55755" y="909596"/>
            <a:ext cx="6742707" cy="4739364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sz="1800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 for RM and I(RM^2), </a:t>
            </a:r>
            <a:r>
              <a:rPr lang="en-GB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VIF of other independent variables are less than 10, which means they do not have multicollinearity with other 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fld id="{8409FBBB-C588-4B8D-A7FF-E25C81CC24C8}" type="slidenum">
              <a:rPr lang="en-US" smtClean="0"/>
              <a:t>31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 to Great.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2776664"/>
            <a:ext cx="3633620" cy="106718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842" y="2836449"/>
            <a:ext cx="2235455" cy="81680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6842" y="3382845"/>
            <a:ext cx="1002232" cy="5408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753426" y="1511133"/>
                <a:ext cx="1886991" cy="3232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𝑉𝐼𝐹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=1/(1−</m:t>
                      </m:r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3426" y="1511133"/>
                <a:ext cx="1886991" cy="323294"/>
              </a:xfrm>
              <a:prstGeom prst="rect">
                <a:avLst/>
              </a:prstGeom>
              <a:blipFill rotWithShape="1">
                <a:blip r:embed="rId5"/>
                <a:stretch>
                  <a:fillRect l="-31" t="-145" r="19" b="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8606873" y="2003894"/>
            <a:ext cx="2316891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As an (arbitrary) rule of thumb, the variance inflation factor should not be larger than 10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43660" y="5464810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31875" y="4689814"/>
                <a:ext cx="9647950" cy="1669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200000"/>
                  </a:lnSpc>
                </a:pPr>
                <a:r>
                  <a:rPr lang="en-GB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MEDV=125.5857-0.1316</a:t>
                </a:r>
                <a14:m>
                  <m:oMath xmlns:m="http://schemas.openxmlformats.org/officeDocument/2006/math">
                    <m:r>
                      <a:rPr lang="en-GB" sz="180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GB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CRIM+0.0118 </a:t>
                </a:r>
                <a14:m>
                  <m:oMath xmlns:m="http://schemas.openxmlformats.org/officeDocument/2006/math">
                    <m:r>
                      <a:rPr lang="en-GB" sz="18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GB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ZN+1.6790 </a:t>
                </a:r>
                <a14:m>
                  <m:oMath xmlns:m="http://schemas.openxmlformats.org/officeDocument/2006/math">
                    <m:r>
                      <a:rPr lang="en-GB" sz="18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GB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CHAS-13.8964</a:t>
                </a:r>
                <a:r>
                  <a:rPr lang="en-GB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GB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NOX-0.9795</a:t>
                </a:r>
                <a:r>
                  <a:rPr lang="en-GB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GB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DIS-1.3879</a:t>
                </a:r>
                <a:r>
                  <a:rPr lang="en-GB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GB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D- 0.0050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GB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TAX- 0.6900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GB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PIRATIO -6.9594</a:t>
                </a:r>
                <a:r>
                  <a:rPr lang="en-GB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GB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log(LSTAT)-22.2997</a:t>
                </a:r>
                <a:r>
                  <a:rPr lang="en-GB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GB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RM+2.0187</a:t>
                </a:r>
                <a:r>
                  <a:rPr lang="en-GB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GB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b="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𝑅𝑀</m:t>
                        </m:r>
                      </m:e>
                      <m:sup>
                        <m:r>
                          <a:rPr lang="en-GB" sz="1800" b="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GB" sz="1800" b="0" i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GB" sz="1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75" y="4689814"/>
                <a:ext cx="9647950" cy="1669560"/>
              </a:xfrm>
              <a:prstGeom prst="rect">
                <a:avLst/>
              </a:prstGeom>
              <a:blipFill rotWithShape="1">
                <a:blip r:embed="rId6"/>
                <a:stretch>
                  <a:fillRect l="-4" t="-20" r="1" b="-181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695325" y="3913066"/>
            <a:ext cx="31344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Final Model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0">
        <p14:reveal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Inference Tree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reveal/>
      </p:transition>
    </mc:Choice>
    <mc:Fallback xmlns="">
      <p:transition spd="slow" advTm="0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Partion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fld id="{8409FBBB-C588-4B8D-A7FF-E25C81CC24C8}" type="slidenum">
              <a:rPr lang="en-US" smtClean="0"/>
              <a:t>33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 to Great.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7" name="Freeform 29"/>
          <p:cNvSpPr/>
          <p:nvPr/>
        </p:nvSpPr>
        <p:spPr bwMode="auto">
          <a:xfrm>
            <a:off x="3079115" y="3858895"/>
            <a:ext cx="2952750" cy="9017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8" name="Freeform 30"/>
          <p:cNvSpPr/>
          <p:nvPr/>
        </p:nvSpPr>
        <p:spPr bwMode="auto">
          <a:xfrm>
            <a:off x="3023235" y="2817495"/>
            <a:ext cx="3044825" cy="9017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0" name="Freeform 32"/>
          <p:cNvSpPr>
            <a:spLocks noEditPoints="1"/>
          </p:cNvSpPr>
          <p:nvPr/>
        </p:nvSpPr>
        <p:spPr bwMode="auto">
          <a:xfrm>
            <a:off x="695325" y="3396615"/>
            <a:ext cx="1300480" cy="939800"/>
          </a:xfrm>
          <a:custGeom>
            <a:avLst/>
            <a:gdLst>
              <a:gd name="T0" fmla="*/ 148 w 295"/>
              <a:gd name="T1" fmla="*/ 296 h 296"/>
              <a:gd name="T2" fmla="*/ 0 w 295"/>
              <a:gd name="T3" fmla="*/ 148 h 296"/>
              <a:gd name="T4" fmla="*/ 148 w 295"/>
              <a:gd name="T5" fmla="*/ 0 h 296"/>
              <a:gd name="T6" fmla="*/ 295 w 295"/>
              <a:gd name="T7" fmla="*/ 148 h 296"/>
              <a:gd name="T8" fmla="*/ 148 w 295"/>
              <a:gd name="T9" fmla="*/ 296 h 296"/>
              <a:gd name="T10" fmla="*/ 148 w 295"/>
              <a:gd name="T11" fmla="*/ 12 h 296"/>
              <a:gd name="T12" fmla="*/ 12 w 295"/>
              <a:gd name="T13" fmla="*/ 148 h 296"/>
              <a:gd name="T14" fmla="*/ 148 w 295"/>
              <a:gd name="T15" fmla="*/ 284 h 296"/>
              <a:gd name="T16" fmla="*/ 283 w 295"/>
              <a:gd name="T17" fmla="*/ 148 h 296"/>
              <a:gd name="T18" fmla="*/ 148 w 295"/>
              <a:gd name="T19" fmla="*/ 1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5" h="296">
                <a:moveTo>
                  <a:pt x="148" y="296"/>
                </a:moveTo>
                <a:cubicBezTo>
                  <a:pt x="66" y="296"/>
                  <a:pt x="0" y="230"/>
                  <a:pt x="0" y="148"/>
                </a:cubicBezTo>
                <a:cubicBezTo>
                  <a:pt x="0" y="67"/>
                  <a:pt x="66" y="0"/>
                  <a:pt x="148" y="0"/>
                </a:cubicBezTo>
                <a:cubicBezTo>
                  <a:pt x="229" y="0"/>
                  <a:pt x="295" y="67"/>
                  <a:pt x="295" y="148"/>
                </a:cubicBezTo>
                <a:cubicBezTo>
                  <a:pt x="295" y="230"/>
                  <a:pt x="229" y="296"/>
                  <a:pt x="148" y="296"/>
                </a:cubicBezTo>
                <a:close/>
                <a:moveTo>
                  <a:pt x="148" y="12"/>
                </a:moveTo>
                <a:cubicBezTo>
                  <a:pt x="73" y="12"/>
                  <a:pt x="12" y="73"/>
                  <a:pt x="12" y="148"/>
                </a:cubicBezTo>
                <a:cubicBezTo>
                  <a:pt x="12" y="223"/>
                  <a:pt x="73" y="284"/>
                  <a:pt x="148" y="284"/>
                </a:cubicBezTo>
                <a:cubicBezTo>
                  <a:pt x="222" y="284"/>
                  <a:pt x="283" y="223"/>
                  <a:pt x="283" y="148"/>
                </a:cubicBezTo>
                <a:cubicBezTo>
                  <a:pt x="283" y="73"/>
                  <a:pt x="222" y="12"/>
                  <a:pt x="148" y="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1" name="Freeform 33"/>
          <p:cNvSpPr>
            <a:spLocks noEditPoints="1"/>
          </p:cNvSpPr>
          <p:nvPr/>
        </p:nvSpPr>
        <p:spPr bwMode="auto">
          <a:xfrm rot="13260000">
            <a:off x="1932941" y="4119245"/>
            <a:ext cx="931863" cy="215900"/>
          </a:xfrm>
          <a:custGeom>
            <a:avLst/>
            <a:gdLst>
              <a:gd name="T0" fmla="*/ 46 w 294"/>
              <a:gd name="T1" fmla="*/ 68 h 68"/>
              <a:gd name="T2" fmla="*/ 46 w 294"/>
              <a:gd name="T3" fmla="*/ 0 h 68"/>
              <a:gd name="T4" fmla="*/ 0 w 294"/>
              <a:gd name="T5" fmla="*/ 34 h 68"/>
              <a:gd name="T6" fmla="*/ 46 w 294"/>
              <a:gd name="T7" fmla="*/ 68 h 68"/>
              <a:gd name="T8" fmla="*/ 138 w 294"/>
              <a:gd name="T9" fmla="*/ 28 h 68"/>
              <a:gd name="T10" fmla="*/ 132 w 294"/>
              <a:gd name="T11" fmla="*/ 34 h 68"/>
              <a:gd name="T12" fmla="*/ 138 w 294"/>
              <a:gd name="T13" fmla="*/ 40 h 68"/>
              <a:gd name="T14" fmla="*/ 144 w 294"/>
              <a:gd name="T15" fmla="*/ 34 h 68"/>
              <a:gd name="T16" fmla="*/ 138 w 294"/>
              <a:gd name="T17" fmla="*/ 28 h 68"/>
              <a:gd name="T18" fmla="*/ 113 w 294"/>
              <a:gd name="T19" fmla="*/ 28 h 68"/>
              <a:gd name="T20" fmla="*/ 107 w 294"/>
              <a:gd name="T21" fmla="*/ 34 h 68"/>
              <a:gd name="T22" fmla="*/ 113 w 294"/>
              <a:gd name="T23" fmla="*/ 40 h 68"/>
              <a:gd name="T24" fmla="*/ 119 w 294"/>
              <a:gd name="T25" fmla="*/ 34 h 68"/>
              <a:gd name="T26" fmla="*/ 113 w 294"/>
              <a:gd name="T27" fmla="*/ 28 h 68"/>
              <a:gd name="T28" fmla="*/ 88 w 294"/>
              <a:gd name="T29" fmla="*/ 28 h 68"/>
              <a:gd name="T30" fmla="*/ 82 w 294"/>
              <a:gd name="T31" fmla="*/ 34 h 68"/>
              <a:gd name="T32" fmla="*/ 88 w 294"/>
              <a:gd name="T33" fmla="*/ 40 h 68"/>
              <a:gd name="T34" fmla="*/ 94 w 294"/>
              <a:gd name="T35" fmla="*/ 34 h 68"/>
              <a:gd name="T36" fmla="*/ 88 w 294"/>
              <a:gd name="T37" fmla="*/ 28 h 68"/>
              <a:gd name="T38" fmla="*/ 59 w 294"/>
              <a:gd name="T39" fmla="*/ 30 h 68"/>
              <a:gd name="T40" fmla="*/ 57 w 294"/>
              <a:gd name="T41" fmla="*/ 34 h 68"/>
              <a:gd name="T42" fmla="*/ 59 w 294"/>
              <a:gd name="T43" fmla="*/ 38 h 68"/>
              <a:gd name="T44" fmla="*/ 63 w 294"/>
              <a:gd name="T45" fmla="*/ 40 h 68"/>
              <a:gd name="T46" fmla="*/ 67 w 294"/>
              <a:gd name="T47" fmla="*/ 38 h 68"/>
              <a:gd name="T48" fmla="*/ 69 w 294"/>
              <a:gd name="T49" fmla="*/ 34 h 68"/>
              <a:gd name="T50" fmla="*/ 67 w 294"/>
              <a:gd name="T51" fmla="*/ 30 h 68"/>
              <a:gd name="T52" fmla="*/ 59 w 294"/>
              <a:gd name="T53" fmla="*/ 30 h 68"/>
              <a:gd name="T54" fmla="*/ 163 w 294"/>
              <a:gd name="T55" fmla="*/ 28 h 68"/>
              <a:gd name="T56" fmla="*/ 157 w 294"/>
              <a:gd name="T57" fmla="*/ 34 h 68"/>
              <a:gd name="T58" fmla="*/ 163 w 294"/>
              <a:gd name="T59" fmla="*/ 40 h 68"/>
              <a:gd name="T60" fmla="*/ 169 w 294"/>
              <a:gd name="T61" fmla="*/ 34 h 68"/>
              <a:gd name="T62" fmla="*/ 163 w 294"/>
              <a:gd name="T63" fmla="*/ 28 h 68"/>
              <a:gd name="T64" fmla="*/ 263 w 294"/>
              <a:gd name="T65" fmla="*/ 28 h 68"/>
              <a:gd name="T66" fmla="*/ 257 w 294"/>
              <a:gd name="T67" fmla="*/ 34 h 68"/>
              <a:gd name="T68" fmla="*/ 263 w 294"/>
              <a:gd name="T69" fmla="*/ 40 h 68"/>
              <a:gd name="T70" fmla="*/ 269 w 294"/>
              <a:gd name="T71" fmla="*/ 34 h 68"/>
              <a:gd name="T72" fmla="*/ 263 w 294"/>
              <a:gd name="T73" fmla="*/ 28 h 68"/>
              <a:gd name="T74" fmla="*/ 293 w 294"/>
              <a:gd name="T75" fmla="*/ 30 h 68"/>
              <a:gd name="T76" fmla="*/ 284 w 294"/>
              <a:gd name="T77" fmla="*/ 30 h 68"/>
              <a:gd name="T78" fmla="*/ 282 w 294"/>
              <a:gd name="T79" fmla="*/ 34 h 68"/>
              <a:gd name="T80" fmla="*/ 284 w 294"/>
              <a:gd name="T81" fmla="*/ 38 h 68"/>
              <a:gd name="T82" fmla="*/ 288 w 294"/>
              <a:gd name="T83" fmla="*/ 40 h 68"/>
              <a:gd name="T84" fmla="*/ 293 w 294"/>
              <a:gd name="T85" fmla="*/ 38 h 68"/>
              <a:gd name="T86" fmla="*/ 294 w 294"/>
              <a:gd name="T87" fmla="*/ 34 h 68"/>
              <a:gd name="T88" fmla="*/ 293 w 294"/>
              <a:gd name="T89" fmla="*/ 30 h 68"/>
              <a:gd name="T90" fmla="*/ 213 w 294"/>
              <a:gd name="T91" fmla="*/ 28 h 68"/>
              <a:gd name="T92" fmla="*/ 207 w 294"/>
              <a:gd name="T93" fmla="*/ 34 h 68"/>
              <a:gd name="T94" fmla="*/ 213 w 294"/>
              <a:gd name="T95" fmla="*/ 40 h 68"/>
              <a:gd name="T96" fmla="*/ 219 w 294"/>
              <a:gd name="T97" fmla="*/ 34 h 68"/>
              <a:gd name="T98" fmla="*/ 213 w 294"/>
              <a:gd name="T99" fmla="*/ 28 h 68"/>
              <a:gd name="T100" fmla="*/ 238 w 294"/>
              <a:gd name="T101" fmla="*/ 28 h 68"/>
              <a:gd name="T102" fmla="*/ 232 w 294"/>
              <a:gd name="T103" fmla="*/ 34 h 68"/>
              <a:gd name="T104" fmla="*/ 238 w 294"/>
              <a:gd name="T105" fmla="*/ 40 h 68"/>
              <a:gd name="T106" fmla="*/ 244 w 294"/>
              <a:gd name="T107" fmla="*/ 34 h 68"/>
              <a:gd name="T108" fmla="*/ 238 w 294"/>
              <a:gd name="T109" fmla="*/ 28 h 68"/>
              <a:gd name="T110" fmla="*/ 188 w 294"/>
              <a:gd name="T111" fmla="*/ 28 h 68"/>
              <a:gd name="T112" fmla="*/ 182 w 294"/>
              <a:gd name="T113" fmla="*/ 34 h 68"/>
              <a:gd name="T114" fmla="*/ 188 w 294"/>
              <a:gd name="T115" fmla="*/ 40 h 68"/>
              <a:gd name="T116" fmla="*/ 194 w 294"/>
              <a:gd name="T117" fmla="*/ 34 h 68"/>
              <a:gd name="T118" fmla="*/ 188 w 294"/>
              <a:gd name="T119" fmla="*/ 2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94" h="68">
                <a:moveTo>
                  <a:pt x="46" y="68"/>
                </a:moveTo>
                <a:cubicBezTo>
                  <a:pt x="46" y="0"/>
                  <a:pt x="46" y="0"/>
                  <a:pt x="46" y="0"/>
                </a:cubicBezTo>
                <a:cubicBezTo>
                  <a:pt x="0" y="34"/>
                  <a:pt x="0" y="34"/>
                  <a:pt x="0" y="34"/>
                </a:cubicBezTo>
                <a:lnTo>
                  <a:pt x="46" y="68"/>
                </a:lnTo>
                <a:close/>
                <a:moveTo>
                  <a:pt x="138" y="28"/>
                </a:moveTo>
                <a:cubicBezTo>
                  <a:pt x="135" y="28"/>
                  <a:pt x="132" y="31"/>
                  <a:pt x="132" y="34"/>
                </a:cubicBezTo>
                <a:cubicBezTo>
                  <a:pt x="132" y="37"/>
                  <a:pt x="135" y="40"/>
                  <a:pt x="138" y="40"/>
                </a:cubicBezTo>
                <a:cubicBezTo>
                  <a:pt x="141" y="40"/>
                  <a:pt x="144" y="37"/>
                  <a:pt x="144" y="34"/>
                </a:cubicBezTo>
                <a:cubicBezTo>
                  <a:pt x="144" y="31"/>
                  <a:pt x="141" y="28"/>
                  <a:pt x="138" y="28"/>
                </a:cubicBezTo>
                <a:close/>
                <a:moveTo>
                  <a:pt x="113" y="28"/>
                </a:moveTo>
                <a:cubicBezTo>
                  <a:pt x="110" y="28"/>
                  <a:pt x="107" y="31"/>
                  <a:pt x="107" y="34"/>
                </a:cubicBezTo>
                <a:cubicBezTo>
                  <a:pt x="107" y="37"/>
                  <a:pt x="110" y="40"/>
                  <a:pt x="113" y="40"/>
                </a:cubicBezTo>
                <a:cubicBezTo>
                  <a:pt x="116" y="40"/>
                  <a:pt x="119" y="37"/>
                  <a:pt x="119" y="34"/>
                </a:cubicBezTo>
                <a:cubicBezTo>
                  <a:pt x="119" y="31"/>
                  <a:pt x="116" y="28"/>
                  <a:pt x="113" y="28"/>
                </a:cubicBezTo>
                <a:close/>
                <a:moveTo>
                  <a:pt x="88" y="28"/>
                </a:moveTo>
                <a:cubicBezTo>
                  <a:pt x="85" y="28"/>
                  <a:pt x="82" y="31"/>
                  <a:pt x="82" y="34"/>
                </a:cubicBezTo>
                <a:cubicBezTo>
                  <a:pt x="82" y="37"/>
                  <a:pt x="85" y="40"/>
                  <a:pt x="88" y="40"/>
                </a:cubicBezTo>
                <a:cubicBezTo>
                  <a:pt x="91" y="40"/>
                  <a:pt x="94" y="37"/>
                  <a:pt x="94" y="34"/>
                </a:cubicBezTo>
                <a:cubicBezTo>
                  <a:pt x="94" y="31"/>
                  <a:pt x="91" y="28"/>
                  <a:pt x="88" y="28"/>
                </a:cubicBezTo>
                <a:close/>
                <a:moveTo>
                  <a:pt x="59" y="30"/>
                </a:moveTo>
                <a:cubicBezTo>
                  <a:pt x="57" y="31"/>
                  <a:pt x="57" y="33"/>
                  <a:pt x="57" y="34"/>
                </a:cubicBezTo>
                <a:cubicBezTo>
                  <a:pt x="57" y="36"/>
                  <a:pt x="57" y="37"/>
                  <a:pt x="59" y="38"/>
                </a:cubicBezTo>
                <a:cubicBezTo>
                  <a:pt x="60" y="39"/>
                  <a:pt x="61" y="40"/>
                  <a:pt x="63" y="40"/>
                </a:cubicBezTo>
                <a:cubicBezTo>
                  <a:pt x="64" y="40"/>
                  <a:pt x="66" y="39"/>
                  <a:pt x="67" y="38"/>
                </a:cubicBezTo>
                <a:cubicBezTo>
                  <a:pt x="68" y="37"/>
                  <a:pt x="69" y="36"/>
                  <a:pt x="69" y="34"/>
                </a:cubicBezTo>
                <a:cubicBezTo>
                  <a:pt x="69" y="33"/>
                  <a:pt x="68" y="31"/>
                  <a:pt x="67" y="30"/>
                </a:cubicBezTo>
                <a:cubicBezTo>
                  <a:pt x="65" y="28"/>
                  <a:pt x="61" y="28"/>
                  <a:pt x="59" y="30"/>
                </a:cubicBezTo>
                <a:close/>
                <a:moveTo>
                  <a:pt x="163" y="28"/>
                </a:moveTo>
                <a:cubicBezTo>
                  <a:pt x="160" y="28"/>
                  <a:pt x="157" y="31"/>
                  <a:pt x="157" y="34"/>
                </a:cubicBezTo>
                <a:cubicBezTo>
                  <a:pt x="157" y="37"/>
                  <a:pt x="160" y="40"/>
                  <a:pt x="163" y="40"/>
                </a:cubicBezTo>
                <a:cubicBezTo>
                  <a:pt x="166" y="40"/>
                  <a:pt x="169" y="37"/>
                  <a:pt x="169" y="34"/>
                </a:cubicBezTo>
                <a:cubicBezTo>
                  <a:pt x="169" y="31"/>
                  <a:pt x="166" y="28"/>
                  <a:pt x="163" y="28"/>
                </a:cubicBezTo>
                <a:close/>
                <a:moveTo>
                  <a:pt x="263" y="28"/>
                </a:moveTo>
                <a:cubicBezTo>
                  <a:pt x="260" y="28"/>
                  <a:pt x="257" y="31"/>
                  <a:pt x="257" y="34"/>
                </a:cubicBezTo>
                <a:cubicBezTo>
                  <a:pt x="257" y="37"/>
                  <a:pt x="260" y="40"/>
                  <a:pt x="263" y="40"/>
                </a:cubicBezTo>
                <a:cubicBezTo>
                  <a:pt x="267" y="40"/>
                  <a:pt x="269" y="37"/>
                  <a:pt x="269" y="34"/>
                </a:cubicBezTo>
                <a:cubicBezTo>
                  <a:pt x="269" y="31"/>
                  <a:pt x="267" y="28"/>
                  <a:pt x="263" y="28"/>
                </a:cubicBezTo>
                <a:close/>
                <a:moveTo>
                  <a:pt x="293" y="30"/>
                </a:moveTo>
                <a:cubicBezTo>
                  <a:pt x="290" y="28"/>
                  <a:pt x="286" y="28"/>
                  <a:pt x="284" y="30"/>
                </a:cubicBezTo>
                <a:cubicBezTo>
                  <a:pt x="283" y="31"/>
                  <a:pt x="282" y="32"/>
                  <a:pt x="282" y="34"/>
                </a:cubicBezTo>
                <a:cubicBezTo>
                  <a:pt x="282" y="36"/>
                  <a:pt x="283" y="37"/>
                  <a:pt x="284" y="38"/>
                </a:cubicBezTo>
                <a:cubicBezTo>
                  <a:pt x="285" y="39"/>
                  <a:pt x="287" y="40"/>
                  <a:pt x="288" y="40"/>
                </a:cubicBezTo>
                <a:cubicBezTo>
                  <a:pt x="290" y="40"/>
                  <a:pt x="291" y="39"/>
                  <a:pt x="293" y="38"/>
                </a:cubicBezTo>
                <a:cubicBezTo>
                  <a:pt x="294" y="37"/>
                  <a:pt x="294" y="36"/>
                  <a:pt x="294" y="34"/>
                </a:cubicBezTo>
                <a:cubicBezTo>
                  <a:pt x="294" y="32"/>
                  <a:pt x="294" y="31"/>
                  <a:pt x="293" y="30"/>
                </a:cubicBezTo>
                <a:close/>
                <a:moveTo>
                  <a:pt x="213" y="28"/>
                </a:moveTo>
                <a:cubicBezTo>
                  <a:pt x="210" y="28"/>
                  <a:pt x="207" y="31"/>
                  <a:pt x="207" y="34"/>
                </a:cubicBezTo>
                <a:cubicBezTo>
                  <a:pt x="207" y="37"/>
                  <a:pt x="210" y="40"/>
                  <a:pt x="213" y="40"/>
                </a:cubicBezTo>
                <a:cubicBezTo>
                  <a:pt x="216" y="40"/>
                  <a:pt x="219" y="37"/>
                  <a:pt x="219" y="34"/>
                </a:cubicBezTo>
                <a:cubicBezTo>
                  <a:pt x="219" y="31"/>
                  <a:pt x="216" y="28"/>
                  <a:pt x="213" y="28"/>
                </a:cubicBezTo>
                <a:close/>
                <a:moveTo>
                  <a:pt x="238" y="28"/>
                </a:moveTo>
                <a:cubicBezTo>
                  <a:pt x="235" y="28"/>
                  <a:pt x="232" y="31"/>
                  <a:pt x="232" y="34"/>
                </a:cubicBezTo>
                <a:cubicBezTo>
                  <a:pt x="232" y="37"/>
                  <a:pt x="235" y="40"/>
                  <a:pt x="238" y="40"/>
                </a:cubicBezTo>
                <a:cubicBezTo>
                  <a:pt x="242" y="40"/>
                  <a:pt x="244" y="37"/>
                  <a:pt x="244" y="34"/>
                </a:cubicBezTo>
                <a:cubicBezTo>
                  <a:pt x="244" y="31"/>
                  <a:pt x="242" y="28"/>
                  <a:pt x="238" y="28"/>
                </a:cubicBezTo>
                <a:close/>
                <a:moveTo>
                  <a:pt x="188" y="28"/>
                </a:moveTo>
                <a:cubicBezTo>
                  <a:pt x="185" y="28"/>
                  <a:pt x="182" y="31"/>
                  <a:pt x="182" y="34"/>
                </a:cubicBezTo>
                <a:cubicBezTo>
                  <a:pt x="182" y="37"/>
                  <a:pt x="185" y="40"/>
                  <a:pt x="188" y="40"/>
                </a:cubicBezTo>
                <a:cubicBezTo>
                  <a:pt x="191" y="40"/>
                  <a:pt x="194" y="37"/>
                  <a:pt x="194" y="34"/>
                </a:cubicBezTo>
                <a:cubicBezTo>
                  <a:pt x="194" y="31"/>
                  <a:pt x="191" y="28"/>
                  <a:pt x="188" y="2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3" name="Freeform 35"/>
          <p:cNvSpPr>
            <a:spLocks noEditPoints="1"/>
          </p:cNvSpPr>
          <p:nvPr/>
        </p:nvSpPr>
        <p:spPr bwMode="auto">
          <a:xfrm rot="6420000">
            <a:off x="2134235" y="3239135"/>
            <a:ext cx="622300" cy="659765"/>
          </a:xfrm>
          <a:custGeom>
            <a:avLst/>
            <a:gdLst>
              <a:gd name="T0" fmla="*/ 72 w 132"/>
              <a:gd name="T1" fmla="*/ 73 h 133"/>
              <a:gd name="T2" fmla="*/ 72 w 132"/>
              <a:gd name="T3" fmla="*/ 81 h 133"/>
              <a:gd name="T4" fmla="*/ 76 w 132"/>
              <a:gd name="T5" fmla="*/ 83 h 133"/>
              <a:gd name="T6" fmla="*/ 80 w 132"/>
              <a:gd name="T7" fmla="*/ 81 h 133"/>
              <a:gd name="T8" fmla="*/ 80 w 132"/>
              <a:gd name="T9" fmla="*/ 73 h 133"/>
              <a:gd name="T10" fmla="*/ 72 w 132"/>
              <a:gd name="T11" fmla="*/ 73 h 133"/>
              <a:gd name="T12" fmla="*/ 55 w 132"/>
              <a:gd name="T13" fmla="*/ 56 h 133"/>
              <a:gd name="T14" fmla="*/ 55 w 132"/>
              <a:gd name="T15" fmla="*/ 65 h 133"/>
              <a:gd name="T16" fmla="*/ 60 w 132"/>
              <a:gd name="T17" fmla="*/ 66 h 133"/>
              <a:gd name="T18" fmla="*/ 64 w 132"/>
              <a:gd name="T19" fmla="*/ 65 h 133"/>
              <a:gd name="T20" fmla="*/ 64 w 132"/>
              <a:gd name="T21" fmla="*/ 56 h 133"/>
              <a:gd name="T22" fmla="*/ 55 w 132"/>
              <a:gd name="T23" fmla="*/ 56 h 133"/>
              <a:gd name="T24" fmla="*/ 39 w 132"/>
              <a:gd name="T25" fmla="*/ 40 h 133"/>
              <a:gd name="T26" fmla="*/ 37 w 132"/>
              <a:gd name="T27" fmla="*/ 44 h 133"/>
              <a:gd name="T28" fmla="*/ 39 w 132"/>
              <a:gd name="T29" fmla="*/ 48 h 133"/>
              <a:gd name="T30" fmla="*/ 43 w 132"/>
              <a:gd name="T31" fmla="*/ 50 h 133"/>
              <a:gd name="T32" fmla="*/ 47 w 132"/>
              <a:gd name="T33" fmla="*/ 48 h 133"/>
              <a:gd name="T34" fmla="*/ 49 w 132"/>
              <a:gd name="T35" fmla="*/ 44 h 133"/>
              <a:gd name="T36" fmla="*/ 47 w 132"/>
              <a:gd name="T37" fmla="*/ 40 h 133"/>
              <a:gd name="T38" fmla="*/ 39 w 132"/>
              <a:gd name="T39" fmla="*/ 40 h 133"/>
              <a:gd name="T40" fmla="*/ 130 w 132"/>
              <a:gd name="T41" fmla="*/ 122 h 133"/>
              <a:gd name="T42" fmla="*/ 122 w 132"/>
              <a:gd name="T43" fmla="*/ 122 h 133"/>
              <a:gd name="T44" fmla="*/ 120 w 132"/>
              <a:gd name="T45" fmla="*/ 127 h 133"/>
              <a:gd name="T46" fmla="*/ 122 w 132"/>
              <a:gd name="T47" fmla="*/ 131 h 133"/>
              <a:gd name="T48" fmla="*/ 126 w 132"/>
              <a:gd name="T49" fmla="*/ 133 h 133"/>
              <a:gd name="T50" fmla="*/ 130 w 132"/>
              <a:gd name="T51" fmla="*/ 131 h 133"/>
              <a:gd name="T52" fmla="*/ 132 w 132"/>
              <a:gd name="T53" fmla="*/ 127 h 133"/>
              <a:gd name="T54" fmla="*/ 130 w 132"/>
              <a:gd name="T55" fmla="*/ 122 h 133"/>
              <a:gd name="T56" fmla="*/ 105 w 132"/>
              <a:gd name="T57" fmla="*/ 106 h 133"/>
              <a:gd name="T58" fmla="*/ 105 w 132"/>
              <a:gd name="T59" fmla="*/ 114 h 133"/>
              <a:gd name="T60" fmla="*/ 109 w 132"/>
              <a:gd name="T61" fmla="*/ 116 h 133"/>
              <a:gd name="T62" fmla="*/ 113 w 132"/>
              <a:gd name="T63" fmla="*/ 114 h 133"/>
              <a:gd name="T64" fmla="*/ 113 w 132"/>
              <a:gd name="T65" fmla="*/ 106 h 133"/>
              <a:gd name="T66" fmla="*/ 105 w 132"/>
              <a:gd name="T67" fmla="*/ 106 h 133"/>
              <a:gd name="T68" fmla="*/ 88 w 132"/>
              <a:gd name="T69" fmla="*/ 89 h 133"/>
              <a:gd name="T70" fmla="*/ 88 w 132"/>
              <a:gd name="T71" fmla="*/ 98 h 133"/>
              <a:gd name="T72" fmla="*/ 93 w 132"/>
              <a:gd name="T73" fmla="*/ 100 h 133"/>
              <a:gd name="T74" fmla="*/ 97 w 132"/>
              <a:gd name="T75" fmla="*/ 98 h 133"/>
              <a:gd name="T76" fmla="*/ 97 w 132"/>
              <a:gd name="T77" fmla="*/ 89 h 133"/>
              <a:gd name="T78" fmla="*/ 88 w 132"/>
              <a:gd name="T79" fmla="*/ 89 h 133"/>
              <a:gd name="T80" fmla="*/ 0 w 132"/>
              <a:gd name="T81" fmla="*/ 0 h 133"/>
              <a:gd name="T82" fmla="*/ 8 w 132"/>
              <a:gd name="T83" fmla="*/ 57 h 133"/>
              <a:gd name="T84" fmla="*/ 56 w 132"/>
              <a:gd name="T85" fmla="*/ 8 h 133"/>
              <a:gd name="T86" fmla="*/ 0 w 132"/>
              <a:gd name="T87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32" h="133">
                <a:moveTo>
                  <a:pt x="72" y="73"/>
                </a:moveTo>
                <a:cubicBezTo>
                  <a:pt x="69" y="75"/>
                  <a:pt x="69" y="79"/>
                  <a:pt x="72" y="81"/>
                </a:cubicBezTo>
                <a:cubicBezTo>
                  <a:pt x="73" y="82"/>
                  <a:pt x="75" y="83"/>
                  <a:pt x="76" y="83"/>
                </a:cubicBezTo>
                <a:cubicBezTo>
                  <a:pt x="78" y="83"/>
                  <a:pt x="79" y="82"/>
                  <a:pt x="80" y="81"/>
                </a:cubicBezTo>
                <a:cubicBezTo>
                  <a:pt x="83" y="79"/>
                  <a:pt x="83" y="75"/>
                  <a:pt x="80" y="73"/>
                </a:cubicBezTo>
                <a:cubicBezTo>
                  <a:pt x="78" y="70"/>
                  <a:pt x="74" y="70"/>
                  <a:pt x="72" y="73"/>
                </a:cubicBezTo>
                <a:close/>
                <a:moveTo>
                  <a:pt x="55" y="56"/>
                </a:moveTo>
                <a:cubicBezTo>
                  <a:pt x="53" y="58"/>
                  <a:pt x="53" y="62"/>
                  <a:pt x="55" y="65"/>
                </a:cubicBezTo>
                <a:cubicBezTo>
                  <a:pt x="56" y="66"/>
                  <a:pt x="58" y="66"/>
                  <a:pt x="60" y="66"/>
                </a:cubicBezTo>
                <a:cubicBezTo>
                  <a:pt x="61" y="66"/>
                  <a:pt x="63" y="66"/>
                  <a:pt x="64" y="65"/>
                </a:cubicBezTo>
                <a:cubicBezTo>
                  <a:pt x="66" y="62"/>
                  <a:pt x="66" y="58"/>
                  <a:pt x="64" y="56"/>
                </a:cubicBezTo>
                <a:cubicBezTo>
                  <a:pt x="61" y="54"/>
                  <a:pt x="58" y="54"/>
                  <a:pt x="55" y="56"/>
                </a:cubicBezTo>
                <a:close/>
                <a:moveTo>
                  <a:pt x="39" y="40"/>
                </a:moveTo>
                <a:cubicBezTo>
                  <a:pt x="38" y="41"/>
                  <a:pt x="37" y="42"/>
                  <a:pt x="37" y="44"/>
                </a:cubicBezTo>
                <a:cubicBezTo>
                  <a:pt x="37" y="45"/>
                  <a:pt x="38" y="47"/>
                  <a:pt x="39" y="48"/>
                </a:cubicBezTo>
                <a:cubicBezTo>
                  <a:pt x="40" y="49"/>
                  <a:pt x="41" y="50"/>
                  <a:pt x="43" y="50"/>
                </a:cubicBezTo>
                <a:cubicBezTo>
                  <a:pt x="45" y="50"/>
                  <a:pt x="46" y="49"/>
                  <a:pt x="47" y="48"/>
                </a:cubicBezTo>
                <a:cubicBezTo>
                  <a:pt x="48" y="47"/>
                  <a:pt x="49" y="45"/>
                  <a:pt x="49" y="44"/>
                </a:cubicBezTo>
                <a:cubicBezTo>
                  <a:pt x="49" y="42"/>
                  <a:pt x="48" y="41"/>
                  <a:pt x="47" y="40"/>
                </a:cubicBezTo>
                <a:cubicBezTo>
                  <a:pt x="45" y="37"/>
                  <a:pt x="41" y="37"/>
                  <a:pt x="39" y="40"/>
                </a:cubicBezTo>
                <a:close/>
                <a:moveTo>
                  <a:pt x="130" y="122"/>
                </a:moveTo>
                <a:cubicBezTo>
                  <a:pt x="128" y="120"/>
                  <a:pt x="124" y="120"/>
                  <a:pt x="122" y="122"/>
                </a:cubicBezTo>
                <a:cubicBezTo>
                  <a:pt x="120" y="124"/>
                  <a:pt x="120" y="125"/>
                  <a:pt x="120" y="127"/>
                </a:cubicBezTo>
                <a:cubicBezTo>
                  <a:pt x="120" y="128"/>
                  <a:pt x="120" y="130"/>
                  <a:pt x="122" y="131"/>
                </a:cubicBezTo>
                <a:cubicBezTo>
                  <a:pt x="123" y="132"/>
                  <a:pt x="124" y="133"/>
                  <a:pt x="126" y="133"/>
                </a:cubicBezTo>
                <a:cubicBezTo>
                  <a:pt x="127" y="133"/>
                  <a:pt x="129" y="132"/>
                  <a:pt x="130" y="131"/>
                </a:cubicBezTo>
                <a:cubicBezTo>
                  <a:pt x="131" y="130"/>
                  <a:pt x="132" y="128"/>
                  <a:pt x="132" y="127"/>
                </a:cubicBezTo>
                <a:cubicBezTo>
                  <a:pt x="132" y="125"/>
                  <a:pt x="131" y="124"/>
                  <a:pt x="130" y="122"/>
                </a:cubicBezTo>
                <a:close/>
                <a:moveTo>
                  <a:pt x="105" y="106"/>
                </a:moveTo>
                <a:cubicBezTo>
                  <a:pt x="103" y="108"/>
                  <a:pt x="103" y="112"/>
                  <a:pt x="105" y="114"/>
                </a:cubicBezTo>
                <a:cubicBezTo>
                  <a:pt x="106" y="115"/>
                  <a:pt x="108" y="116"/>
                  <a:pt x="109" y="116"/>
                </a:cubicBezTo>
                <a:cubicBezTo>
                  <a:pt x="111" y="116"/>
                  <a:pt x="112" y="115"/>
                  <a:pt x="113" y="114"/>
                </a:cubicBezTo>
                <a:cubicBezTo>
                  <a:pt x="116" y="112"/>
                  <a:pt x="116" y="108"/>
                  <a:pt x="113" y="106"/>
                </a:cubicBezTo>
                <a:cubicBezTo>
                  <a:pt x="111" y="103"/>
                  <a:pt x="107" y="103"/>
                  <a:pt x="105" y="106"/>
                </a:cubicBezTo>
                <a:close/>
                <a:moveTo>
                  <a:pt x="88" y="89"/>
                </a:moveTo>
                <a:cubicBezTo>
                  <a:pt x="86" y="92"/>
                  <a:pt x="86" y="95"/>
                  <a:pt x="88" y="98"/>
                </a:cubicBezTo>
                <a:cubicBezTo>
                  <a:pt x="90" y="99"/>
                  <a:pt x="91" y="100"/>
                  <a:pt x="93" y="100"/>
                </a:cubicBezTo>
                <a:cubicBezTo>
                  <a:pt x="94" y="100"/>
                  <a:pt x="96" y="99"/>
                  <a:pt x="97" y="98"/>
                </a:cubicBezTo>
                <a:cubicBezTo>
                  <a:pt x="99" y="95"/>
                  <a:pt x="99" y="92"/>
                  <a:pt x="97" y="89"/>
                </a:cubicBezTo>
                <a:cubicBezTo>
                  <a:pt x="95" y="87"/>
                  <a:pt x="91" y="87"/>
                  <a:pt x="88" y="89"/>
                </a:cubicBezTo>
                <a:close/>
                <a:moveTo>
                  <a:pt x="0" y="0"/>
                </a:moveTo>
                <a:cubicBezTo>
                  <a:pt x="8" y="57"/>
                  <a:pt x="8" y="57"/>
                  <a:pt x="8" y="57"/>
                </a:cubicBezTo>
                <a:cubicBezTo>
                  <a:pt x="56" y="8"/>
                  <a:pt x="56" y="8"/>
                  <a:pt x="56" y="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3317241" y="3070226"/>
            <a:ext cx="2553335" cy="352425"/>
            <a:chOff x="4365626" y="2622551"/>
            <a:chExt cx="2553335" cy="352425"/>
          </a:xfrm>
        </p:grpSpPr>
        <p:sp>
          <p:nvSpPr>
            <p:cNvPr id="31" name="Freeform 43"/>
            <p:cNvSpPr>
              <a:spLocks noEditPoints="1"/>
            </p:cNvSpPr>
            <p:nvPr/>
          </p:nvSpPr>
          <p:spPr bwMode="auto">
            <a:xfrm>
              <a:off x="4365626" y="2622551"/>
              <a:ext cx="346075" cy="352425"/>
            </a:xfrm>
            <a:custGeom>
              <a:avLst/>
              <a:gdLst>
                <a:gd name="T0" fmla="*/ 91 w 109"/>
                <a:gd name="T1" fmla="*/ 70 h 111"/>
                <a:gd name="T2" fmla="*/ 92 w 109"/>
                <a:gd name="T3" fmla="*/ 70 h 111"/>
                <a:gd name="T4" fmla="*/ 92 w 109"/>
                <a:gd name="T5" fmla="*/ 70 h 111"/>
                <a:gd name="T6" fmla="*/ 76 w 109"/>
                <a:gd name="T7" fmla="*/ 60 h 111"/>
                <a:gd name="T8" fmla="*/ 64 w 109"/>
                <a:gd name="T9" fmla="*/ 53 h 111"/>
                <a:gd name="T10" fmla="*/ 60 w 109"/>
                <a:gd name="T11" fmla="*/ 50 h 111"/>
                <a:gd name="T12" fmla="*/ 59 w 109"/>
                <a:gd name="T13" fmla="*/ 45 h 111"/>
                <a:gd name="T14" fmla="*/ 62 w 109"/>
                <a:gd name="T15" fmla="*/ 36 h 111"/>
                <a:gd name="T16" fmla="*/ 66 w 109"/>
                <a:gd name="T17" fmla="*/ 28 h 111"/>
                <a:gd name="T18" fmla="*/ 65 w 109"/>
                <a:gd name="T19" fmla="*/ 26 h 111"/>
                <a:gd name="T20" fmla="*/ 62 w 109"/>
                <a:gd name="T21" fmla="*/ 9 h 111"/>
                <a:gd name="T22" fmla="*/ 51 w 109"/>
                <a:gd name="T23" fmla="*/ 1 h 111"/>
                <a:gd name="T24" fmla="*/ 47 w 109"/>
                <a:gd name="T25" fmla="*/ 1 h 111"/>
                <a:gd name="T26" fmla="*/ 42 w 109"/>
                <a:gd name="T27" fmla="*/ 0 h 111"/>
                <a:gd name="T28" fmla="*/ 43 w 109"/>
                <a:gd name="T29" fmla="*/ 1 h 111"/>
                <a:gd name="T30" fmla="*/ 32 w 109"/>
                <a:gd name="T31" fmla="*/ 9 h 111"/>
                <a:gd name="T32" fmla="*/ 30 w 109"/>
                <a:gd name="T33" fmla="*/ 26 h 111"/>
                <a:gd name="T34" fmla="*/ 28 w 109"/>
                <a:gd name="T35" fmla="*/ 28 h 111"/>
                <a:gd name="T36" fmla="*/ 32 w 109"/>
                <a:gd name="T37" fmla="*/ 36 h 111"/>
                <a:gd name="T38" fmla="*/ 36 w 109"/>
                <a:gd name="T39" fmla="*/ 45 h 111"/>
                <a:gd name="T40" fmla="*/ 35 w 109"/>
                <a:gd name="T41" fmla="*/ 50 h 111"/>
                <a:gd name="T42" fmla="*/ 31 w 109"/>
                <a:gd name="T43" fmla="*/ 53 h 111"/>
                <a:gd name="T44" fmla="*/ 19 w 109"/>
                <a:gd name="T45" fmla="*/ 60 h 111"/>
                <a:gd name="T46" fmla="*/ 3 w 109"/>
                <a:gd name="T47" fmla="*/ 70 h 111"/>
                <a:gd name="T48" fmla="*/ 0 w 109"/>
                <a:gd name="T49" fmla="*/ 95 h 111"/>
                <a:gd name="T50" fmla="*/ 0 w 109"/>
                <a:gd name="T51" fmla="*/ 96 h 111"/>
                <a:gd name="T52" fmla="*/ 0 w 109"/>
                <a:gd name="T53" fmla="*/ 96 h 111"/>
                <a:gd name="T54" fmla="*/ 47 w 109"/>
                <a:gd name="T55" fmla="*/ 109 h 111"/>
                <a:gd name="T56" fmla="*/ 71 w 109"/>
                <a:gd name="T57" fmla="*/ 106 h 111"/>
                <a:gd name="T58" fmla="*/ 67 w 109"/>
                <a:gd name="T59" fmla="*/ 94 h 111"/>
                <a:gd name="T60" fmla="*/ 91 w 109"/>
                <a:gd name="T61" fmla="*/ 70 h 111"/>
                <a:gd name="T62" fmla="*/ 93 w 109"/>
                <a:gd name="T63" fmla="*/ 77 h 111"/>
                <a:gd name="T64" fmla="*/ 91 w 109"/>
                <a:gd name="T65" fmla="*/ 77 h 111"/>
                <a:gd name="T66" fmla="*/ 74 w 109"/>
                <a:gd name="T67" fmla="*/ 94 h 111"/>
                <a:gd name="T68" fmla="*/ 77 w 109"/>
                <a:gd name="T69" fmla="*/ 104 h 111"/>
                <a:gd name="T70" fmla="*/ 91 w 109"/>
                <a:gd name="T71" fmla="*/ 111 h 111"/>
                <a:gd name="T72" fmla="*/ 109 w 109"/>
                <a:gd name="T73" fmla="*/ 94 h 111"/>
                <a:gd name="T74" fmla="*/ 93 w 109"/>
                <a:gd name="T75" fmla="*/ 77 h 111"/>
                <a:gd name="T76" fmla="*/ 102 w 109"/>
                <a:gd name="T77" fmla="*/ 96 h 111"/>
                <a:gd name="T78" fmla="*/ 93 w 109"/>
                <a:gd name="T79" fmla="*/ 96 h 111"/>
                <a:gd name="T80" fmla="*/ 93 w 109"/>
                <a:gd name="T81" fmla="*/ 105 h 111"/>
                <a:gd name="T82" fmla="*/ 89 w 109"/>
                <a:gd name="T83" fmla="*/ 105 h 111"/>
                <a:gd name="T84" fmla="*/ 89 w 109"/>
                <a:gd name="T85" fmla="*/ 96 h 111"/>
                <a:gd name="T86" fmla="*/ 80 w 109"/>
                <a:gd name="T87" fmla="*/ 96 h 111"/>
                <a:gd name="T88" fmla="*/ 80 w 109"/>
                <a:gd name="T89" fmla="*/ 92 h 111"/>
                <a:gd name="T90" fmla="*/ 89 w 109"/>
                <a:gd name="T91" fmla="*/ 92 h 111"/>
                <a:gd name="T92" fmla="*/ 89 w 109"/>
                <a:gd name="T93" fmla="*/ 83 h 111"/>
                <a:gd name="T94" fmla="*/ 93 w 109"/>
                <a:gd name="T95" fmla="*/ 83 h 111"/>
                <a:gd name="T96" fmla="*/ 93 w 109"/>
                <a:gd name="T97" fmla="*/ 92 h 111"/>
                <a:gd name="T98" fmla="*/ 102 w 109"/>
                <a:gd name="T99" fmla="*/ 92 h 111"/>
                <a:gd name="T100" fmla="*/ 102 w 109"/>
                <a:gd name="T101" fmla="*/ 9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9" h="111">
                  <a:moveTo>
                    <a:pt x="91" y="70"/>
                  </a:moveTo>
                  <a:cubicBezTo>
                    <a:pt x="91" y="70"/>
                    <a:pt x="92" y="70"/>
                    <a:pt x="92" y="70"/>
                  </a:cubicBezTo>
                  <a:cubicBezTo>
                    <a:pt x="92" y="70"/>
                    <a:pt x="92" y="70"/>
                    <a:pt x="92" y="70"/>
                  </a:cubicBezTo>
                  <a:cubicBezTo>
                    <a:pt x="88" y="61"/>
                    <a:pt x="78" y="61"/>
                    <a:pt x="76" y="60"/>
                  </a:cubicBezTo>
                  <a:cubicBezTo>
                    <a:pt x="68" y="58"/>
                    <a:pt x="66" y="56"/>
                    <a:pt x="64" y="53"/>
                  </a:cubicBezTo>
                  <a:cubicBezTo>
                    <a:pt x="62" y="50"/>
                    <a:pt x="60" y="50"/>
                    <a:pt x="60" y="50"/>
                  </a:cubicBezTo>
                  <a:cubicBezTo>
                    <a:pt x="59" y="48"/>
                    <a:pt x="59" y="47"/>
                    <a:pt x="59" y="45"/>
                  </a:cubicBezTo>
                  <a:cubicBezTo>
                    <a:pt x="62" y="41"/>
                    <a:pt x="62" y="36"/>
                    <a:pt x="62" y="36"/>
                  </a:cubicBezTo>
                  <a:cubicBezTo>
                    <a:pt x="65" y="35"/>
                    <a:pt x="66" y="30"/>
                    <a:pt x="66" y="28"/>
                  </a:cubicBezTo>
                  <a:cubicBezTo>
                    <a:pt x="66" y="26"/>
                    <a:pt x="65" y="26"/>
                    <a:pt x="65" y="26"/>
                  </a:cubicBezTo>
                  <a:cubicBezTo>
                    <a:pt x="65" y="26"/>
                    <a:pt x="67" y="15"/>
                    <a:pt x="62" y="9"/>
                  </a:cubicBezTo>
                  <a:cubicBezTo>
                    <a:pt x="58" y="2"/>
                    <a:pt x="51" y="1"/>
                    <a:pt x="51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1"/>
                    <a:pt x="43" y="0"/>
                    <a:pt x="42" y="0"/>
                  </a:cubicBezTo>
                  <a:cubicBezTo>
                    <a:pt x="42" y="0"/>
                    <a:pt x="42" y="1"/>
                    <a:pt x="43" y="1"/>
                  </a:cubicBezTo>
                  <a:cubicBezTo>
                    <a:pt x="43" y="1"/>
                    <a:pt x="36" y="2"/>
                    <a:pt x="32" y="9"/>
                  </a:cubicBezTo>
                  <a:cubicBezTo>
                    <a:pt x="28" y="15"/>
                    <a:pt x="30" y="26"/>
                    <a:pt x="30" y="26"/>
                  </a:cubicBezTo>
                  <a:cubicBezTo>
                    <a:pt x="30" y="26"/>
                    <a:pt x="29" y="26"/>
                    <a:pt x="28" y="28"/>
                  </a:cubicBezTo>
                  <a:cubicBezTo>
                    <a:pt x="28" y="30"/>
                    <a:pt x="29" y="35"/>
                    <a:pt x="32" y="36"/>
                  </a:cubicBezTo>
                  <a:cubicBezTo>
                    <a:pt x="32" y="36"/>
                    <a:pt x="33" y="41"/>
                    <a:pt x="36" y="45"/>
                  </a:cubicBezTo>
                  <a:cubicBezTo>
                    <a:pt x="36" y="47"/>
                    <a:pt x="35" y="48"/>
                    <a:pt x="35" y="50"/>
                  </a:cubicBezTo>
                  <a:cubicBezTo>
                    <a:pt x="35" y="50"/>
                    <a:pt x="33" y="50"/>
                    <a:pt x="31" y="53"/>
                  </a:cubicBezTo>
                  <a:cubicBezTo>
                    <a:pt x="29" y="56"/>
                    <a:pt x="27" y="58"/>
                    <a:pt x="19" y="60"/>
                  </a:cubicBezTo>
                  <a:cubicBezTo>
                    <a:pt x="16" y="61"/>
                    <a:pt x="7" y="61"/>
                    <a:pt x="3" y="70"/>
                  </a:cubicBezTo>
                  <a:cubicBezTo>
                    <a:pt x="1" y="74"/>
                    <a:pt x="0" y="85"/>
                    <a:pt x="0" y="95"/>
                  </a:cubicBezTo>
                  <a:cubicBezTo>
                    <a:pt x="0" y="95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9" y="102"/>
                    <a:pt x="24" y="109"/>
                    <a:pt x="47" y="109"/>
                  </a:cubicBezTo>
                  <a:cubicBezTo>
                    <a:pt x="56" y="109"/>
                    <a:pt x="64" y="108"/>
                    <a:pt x="71" y="106"/>
                  </a:cubicBezTo>
                  <a:cubicBezTo>
                    <a:pt x="69" y="103"/>
                    <a:pt x="67" y="98"/>
                    <a:pt x="67" y="94"/>
                  </a:cubicBezTo>
                  <a:cubicBezTo>
                    <a:pt x="67" y="81"/>
                    <a:pt x="78" y="70"/>
                    <a:pt x="91" y="70"/>
                  </a:cubicBezTo>
                  <a:close/>
                  <a:moveTo>
                    <a:pt x="93" y="77"/>
                  </a:moveTo>
                  <a:cubicBezTo>
                    <a:pt x="93" y="77"/>
                    <a:pt x="92" y="77"/>
                    <a:pt x="91" y="77"/>
                  </a:cubicBezTo>
                  <a:cubicBezTo>
                    <a:pt x="82" y="77"/>
                    <a:pt x="74" y="84"/>
                    <a:pt x="74" y="94"/>
                  </a:cubicBezTo>
                  <a:cubicBezTo>
                    <a:pt x="74" y="98"/>
                    <a:pt x="75" y="102"/>
                    <a:pt x="77" y="104"/>
                  </a:cubicBezTo>
                  <a:cubicBezTo>
                    <a:pt x="81" y="109"/>
                    <a:pt x="86" y="111"/>
                    <a:pt x="91" y="111"/>
                  </a:cubicBezTo>
                  <a:cubicBezTo>
                    <a:pt x="101" y="111"/>
                    <a:pt x="109" y="103"/>
                    <a:pt x="109" y="94"/>
                  </a:cubicBezTo>
                  <a:cubicBezTo>
                    <a:pt x="109" y="85"/>
                    <a:pt x="102" y="78"/>
                    <a:pt x="93" y="77"/>
                  </a:cubicBezTo>
                  <a:close/>
                  <a:moveTo>
                    <a:pt x="102" y="96"/>
                  </a:moveTo>
                  <a:cubicBezTo>
                    <a:pt x="93" y="96"/>
                    <a:pt x="93" y="96"/>
                    <a:pt x="93" y="96"/>
                  </a:cubicBezTo>
                  <a:cubicBezTo>
                    <a:pt x="93" y="105"/>
                    <a:pt x="93" y="105"/>
                    <a:pt x="93" y="105"/>
                  </a:cubicBezTo>
                  <a:cubicBezTo>
                    <a:pt x="89" y="105"/>
                    <a:pt x="89" y="105"/>
                    <a:pt x="89" y="105"/>
                  </a:cubicBezTo>
                  <a:cubicBezTo>
                    <a:pt x="89" y="96"/>
                    <a:pt x="89" y="96"/>
                    <a:pt x="89" y="96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80" y="92"/>
                    <a:pt x="80" y="92"/>
                    <a:pt x="80" y="92"/>
                  </a:cubicBezTo>
                  <a:cubicBezTo>
                    <a:pt x="89" y="92"/>
                    <a:pt x="89" y="92"/>
                    <a:pt x="89" y="92"/>
                  </a:cubicBezTo>
                  <a:cubicBezTo>
                    <a:pt x="89" y="83"/>
                    <a:pt x="89" y="83"/>
                    <a:pt x="89" y="83"/>
                  </a:cubicBezTo>
                  <a:cubicBezTo>
                    <a:pt x="93" y="83"/>
                    <a:pt x="93" y="83"/>
                    <a:pt x="93" y="83"/>
                  </a:cubicBezTo>
                  <a:cubicBezTo>
                    <a:pt x="93" y="92"/>
                    <a:pt x="93" y="92"/>
                    <a:pt x="93" y="92"/>
                  </a:cubicBezTo>
                  <a:cubicBezTo>
                    <a:pt x="102" y="92"/>
                    <a:pt x="102" y="92"/>
                    <a:pt x="102" y="92"/>
                  </a:cubicBezTo>
                  <a:lnTo>
                    <a:pt x="102" y="9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96791" y="2641500"/>
              <a:ext cx="2122170" cy="30734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</a:rPr>
                <a:t>70% Training Set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317399" y="4172411"/>
            <a:ext cx="2386965" cy="346885"/>
            <a:chOff x="3622675" y="3745691"/>
            <a:chExt cx="2386965" cy="346885"/>
          </a:xfrm>
        </p:grpSpPr>
        <p:sp>
          <p:nvSpPr>
            <p:cNvPr id="33" name="Freeform 45"/>
            <p:cNvSpPr>
              <a:spLocks noEditPoints="1"/>
            </p:cNvSpPr>
            <p:nvPr/>
          </p:nvSpPr>
          <p:spPr bwMode="auto">
            <a:xfrm>
              <a:off x="3622675" y="3752851"/>
              <a:ext cx="304800" cy="339725"/>
            </a:xfrm>
            <a:custGeom>
              <a:avLst/>
              <a:gdLst>
                <a:gd name="T0" fmla="*/ 92 w 96"/>
                <a:gd name="T1" fmla="*/ 3 h 107"/>
                <a:gd name="T2" fmla="*/ 81 w 96"/>
                <a:gd name="T3" fmla="*/ 3 h 107"/>
                <a:gd name="T4" fmla="*/ 78 w 96"/>
                <a:gd name="T5" fmla="*/ 0 h 107"/>
                <a:gd name="T6" fmla="*/ 21 w 96"/>
                <a:gd name="T7" fmla="*/ 0 h 107"/>
                <a:gd name="T8" fmla="*/ 17 w 96"/>
                <a:gd name="T9" fmla="*/ 3 h 107"/>
                <a:gd name="T10" fmla="*/ 3 w 96"/>
                <a:gd name="T11" fmla="*/ 3 h 107"/>
                <a:gd name="T12" fmla="*/ 0 w 96"/>
                <a:gd name="T13" fmla="*/ 7 h 107"/>
                <a:gd name="T14" fmla="*/ 0 w 96"/>
                <a:gd name="T15" fmla="*/ 20 h 107"/>
                <a:gd name="T16" fmla="*/ 42 w 96"/>
                <a:gd name="T17" fmla="*/ 60 h 107"/>
                <a:gd name="T18" fmla="*/ 42 w 96"/>
                <a:gd name="T19" fmla="*/ 82 h 107"/>
                <a:gd name="T20" fmla="*/ 25 w 96"/>
                <a:gd name="T21" fmla="*/ 86 h 107"/>
                <a:gd name="T22" fmla="*/ 24 w 96"/>
                <a:gd name="T23" fmla="*/ 89 h 107"/>
                <a:gd name="T24" fmla="*/ 24 w 96"/>
                <a:gd name="T25" fmla="*/ 91 h 107"/>
                <a:gd name="T26" fmla="*/ 21 w 96"/>
                <a:gd name="T27" fmla="*/ 94 h 107"/>
                <a:gd name="T28" fmla="*/ 17 w 96"/>
                <a:gd name="T29" fmla="*/ 98 h 107"/>
                <a:gd name="T30" fmla="*/ 17 w 96"/>
                <a:gd name="T31" fmla="*/ 104 h 107"/>
                <a:gd name="T32" fmla="*/ 21 w 96"/>
                <a:gd name="T33" fmla="*/ 107 h 107"/>
                <a:gd name="T34" fmla="*/ 75 w 96"/>
                <a:gd name="T35" fmla="*/ 107 h 107"/>
                <a:gd name="T36" fmla="*/ 78 w 96"/>
                <a:gd name="T37" fmla="*/ 104 h 107"/>
                <a:gd name="T38" fmla="*/ 78 w 96"/>
                <a:gd name="T39" fmla="*/ 98 h 107"/>
                <a:gd name="T40" fmla="*/ 75 w 96"/>
                <a:gd name="T41" fmla="*/ 94 h 107"/>
                <a:gd name="T42" fmla="*/ 72 w 96"/>
                <a:gd name="T43" fmla="*/ 91 h 107"/>
                <a:gd name="T44" fmla="*/ 72 w 96"/>
                <a:gd name="T45" fmla="*/ 89 h 107"/>
                <a:gd name="T46" fmla="*/ 70 w 96"/>
                <a:gd name="T47" fmla="*/ 86 h 107"/>
                <a:gd name="T48" fmla="*/ 53 w 96"/>
                <a:gd name="T49" fmla="*/ 82 h 107"/>
                <a:gd name="T50" fmla="*/ 53 w 96"/>
                <a:gd name="T51" fmla="*/ 60 h 107"/>
                <a:gd name="T52" fmla="*/ 96 w 96"/>
                <a:gd name="T53" fmla="*/ 20 h 107"/>
                <a:gd name="T54" fmla="*/ 96 w 96"/>
                <a:gd name="T55" fmla="*/ 7 h 107"/>
                <a:gd name="T56" fmla="*/ 92 w 96"/>
                <a:gd name="T57" fmla="*/ 3 h 107"/>
                <a:gd name="T58" fmla="*/ 6 w 96"/>
                <a:gd name="T59" fmla="*/ 18 h 107"/>
                <a:gd name="T60" fmla="*/ 6 w 96"/>
                <a:gd name="T61" fmla="*/ 14 h 107"/>
                <a:gd name="T62" fmla="*/ 10 w 96"/>
                <a:gd name="T63" fmla="*/ 10 h 107"/>
                <a:gd name="T64" fmla="*/ 18 w 96"/>
                <a:gd name="T65" fmla="*/ 10 h 107"/>
                <a:gd name="T66" fmla="*/ 24 w 96"/>
                <a:gd name="T67" fmla="*/ 40 h 107"/>
                <a:gd name="T68" fmla="*/ 6 w 96"/>
                <a:gd name="T69" fmla="*/ 18 h 107"/>
                <a:gd name="T70" fmla="*/ 89 w 96"/>
                <a:gd name="T71" fmla="*/ 18 h 107"/>
                <a:gd name="T72" fmla="*/ 72 w 96"/>
                <a:gd name="T73" fmla="*/ 40 h 107"/>
                <a:gd name="T74" fmla="*/ 77 w 96"/>
                <a:gd name="T75" fmla="*/ 10 h 107"/>
                <a:gd name="T76" fmla="*/ 86 w 96"/>
                <a:gd name="T77" fmla="*/ 10 h 107"/>
                <a:gd name="T78" fmla="*/ 89 w 96"/>
                <a:gd name="T79" fmla="*/ 14 h 107"/>
                <a:gd name="T80" fmla="*/ 89 w 96"/>
                <a:gd name="T81" fmla="*/ 1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6" h="107">
                  <a:moveTo>
                    <a:pt x="92" y="3"/>
                  </a:moveTo>
                  <a:cubicBezTo>
                    <a:pt x="81" y="3"/>
                    <a:pt x="81" y="3"/>
                    <a:pt x="81" y="3"/>
                  </a:cubicBezTo>
                  <a:cubicBezTo>
                    <a:pt x="79" y="3"/>
                    <a:pt x="78" y="2"/>
                    <a:pt x="78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9" y="0"/>
                    <a:pt x="17" y="1"/>
                    <a:pt x="17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9"/>
                    <a:pt x="30" y="55"/>
                    <a:pt x="42" y="60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2" y="82"/>
                    <a:pt x="33" y="83"/>
                    <a:pt x="25" y="86"/>
                  </a:cubicBezTo>
                  <a:cubicBezTo>
                    <a:pt x="24" y="87"/>
                    <a:pt x="24" y="88"/>
                    <a:pt x="24" y="89"/>
                  </a:cubicBezTo>
                  <a:cubicBezTo>
                    <a:pt x="24" y="91"/>
                    <a:pt x="24" y="91"/>
                    <a:pt x="24" y="91"/>
                  </a:cubicBezTo>
                  <a:cubicBezTo>
                    <a:pt x="24" y="93"/>
                    <a:pt x="22" y="94"/>
                    <a:pt x="21" y="94"/>
                  </a:cubicBezTo>
                  <a:cubicBezTo>
                    <a:pt x="19" y="94"/>
                    <a:pt x="17" y="96"/>
                    <a:pt x="17" y="98"/>
                  </a:cubicBezTo>
                  <a:cubicBezTo>
                    <a:pt x="17" y="104"/>
                    <a:pt x="17" y="104"/>
                    <a:pt x="17" y="104"/>
                  </a:cubicBezTo>
                  <a:cubicBezTo>
                    <a:pt x="17" y="105"/>
                    <a:pt x="19" y="107"/>
                    <a:pt x="21" y="107"/>
                  </a:cubicBezTo>
                  <a:cubicBezTo>
                    <a:pt x="75" y="107"/>
                    <a:pt x="75" y="107"/>
                    <a:pt x="75" y="107"/>
                  </a:cubicBezTo>
                  <a:cubicBezTo>
                    <a:pt x="76" y="107"/>
                    <a:pt x="78" y="105"/>
                    <a:pt x="78" y="104"/>
                  </a:cubicBezTo>
                  <a:cubicBezTo>
                    <a:pt x="78" y="98"/>
                    <a:pt x="78" y="98"/>
                    <a:pt x="78" y="98"/>
                  </a:cubicBezTo>
                  <a:cubicBezTo>
                    <a:pt x="78" y="96"/>
                    <a:pt x="76" y="94"/>
                    <a:pt x="75" y="94"/>
                  </a:cubicBezTo>
                  <a:cubicBezTo>
                    <a:pt x="73" y="94"/>
                    <a:pt x="72" y="93"/>
                    <a:pt x="72" y="91"/>
                  </a:cubicBezTo>
                  <a:cubicBezTo>
                    <a:pt x="72" y="89"/>
                    <a:pt x="72" y="89"/>
                    <a:pt x="72" y="89"/>
                  </a:cubicBezTo>
                  <a:cubicBezTo>
                    <a:pt x="72" y="88"/>
                    <a:pt x="71" y="87"/>
                    <a:pt x="70" y="86"/>
                  </a:cubicBezTo>
                  <a:cubicBezTo>
                    <a:pt x="62" y="83"/>
                    <a:pt x="53" y="82"/>
                    <a:pt x="53" y="82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65" y="55"/>
                    <a:pt x="96" y="39"/>
                    <a:pt x="96" y="20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5"/>
                    <a:pt x="94" y="3"/>
                    <a:pt x="92" y="3"/>
                  </a:cubicBezTo>
                  <a:close/>
                  <a:moveTo>
                    <a:pt x="6" y="18"/>
                  </a:moveTo>
                  <a:cubicBezTo>
                    <a:pt x="6" y="14"/>
                    <a:pt x="6" y="14"/>
                    <a:pt x="6" y="14"/>
                  </a:cubicBezTo>
                  <a:cubicBezTo>
                    <a:pt x="6" y="12"/>
                    <a:pt x="8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31"/>
                    <a:pt x="24" y="40"/>
                  </a:cubicBezTo>
                  <a:cubicBezTo>
                    <a:pt x="24" y="40"/>
                    <a:pt x="6" y="32"/>
                    <a:pt x="6" y="18"/>
                  </a:cubicBezTo>
                  <a:close/>
                  <a:moveTo>
                    <a:pt x="89" y="18"/>
                  </a:moveTo>
                  <a:cubicBezTo>
                    <a:pt x="89" y="32"/>
                    <a:pt x="72" y="40"/>
                    <a:pt x="72" y="40"/>
                  </a:cubicBezTo>
                  <a:cubicBezTo>
                    <a:pt x="77" y="31"/>
                    <a:pt x="77" y="10"/>
                    <a:pt x="77" y="10"/>
                  </a:cubicBezTo>
                  <a:cubicBezTo>
                    <a:pt x="86" y="10"/>
                    <a:pt x="86" y="10"/>
                    <a:pt x="86" y="10"/>
                  </a:cubicBezTo>
                  <a:cubicBezTo>
                    <a:pt x="88" y="10"/>
                    <a:pt x="89" y="12"/>
                    <a:pt x="89" y="14"/>
                  </a:cubicBezTo>
                  <a:lnTo>
                    <a:pt x="89" y="1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15105" y="3745691"/>
              <a:ext cx="1994535" cy="30734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</a:rPr>
                <a:t>30% Testing Set</a:t>
              </a:r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766445" y="3681095"/>
            <a:ext cx="1071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Data Set</a:t>
            </a:r>
          </a:p>
        </p:txBody>
      </p:sp>
      <p:grpSp>
        <p:nvGrpSpPr>
          <p:cNvPr id="49" name="Group 5"/>
          <p:cNvGrpSpPr/>
          <p:nvPr/>
        </p:nvGrpSpPr>
        <p:grpSpPr>
          <a:xfrm>
            <a:off x="7003415" y="2995295"/>
            <a:ext cx="4567555" cy="1917700"/>
            <a:chOff x="1525589" y="2565401"/>
            <a:chExt cx="9140826" cy="3086100"/>
          </a:xfrm>
        </p:grpSpPr>
        <p:sp>
          <p:nvSpPr>
            <p:cNvPr id="50" name="Freeform 180"/>
            <p:cNvSpPr/>
            <p:nvPr/>
          </p:nvSpPr>
          <p:spPr bwMode="auto">
            <a:xfrm>
              <a:off x="4464052" y="2651126"/>
              <a:ext cx="6202363" cy="3000375"/>
            </a:xfrm>
            <a:custGeom>
              <a:avLst/>
              <a:gdLst>
                <a:gd name="T0" fmla="*/ 11 w 1954"/>
                <a:gd name="T1" fmla="*/ 637 h 945"/>
                <a:gd name="T2" fmla="*/ 118 w 1954"/>
                <a:gd name="T3" fmla="*/ 651 h 945"/>
                <a:gd name="T4" fmla="*/ 364 w 1954"/>
                <a:gd name="T5" fmla="*/ 581 h 945"/>
                <a:gd name="T6" fmla="*/ 454 w 1954"/>
                <a:gd name="T7" fmla="*/ 575 h 945"/>
                <a:gd name="T8" fmla="*/ 393 w 1954"/>
                <a:gd name="T9" fmla="*/ 633 h 945"/>
                <a:gd name="T10" fmla="*/ 156 w 1954"/>
                <a:gd name="T11" fmla="*/ 739 h 945"/>
                <a:gd name="T12" fmla="*/ 127 w 1954"/>
                <a:gd name="T13" fmla="*/ 802 h 945"/>
                <a:gd name="T14" fmla="*/ 213 w 1954"/>
                <a:gd name="T15" fmla="*/ 801 h 945"/>
                <a:gd name="T16" fmla="*/ 446 w 1954"/>
                <a:gd name="T17" fmla="*/ 710 h 945"/>
                <a:gd name="T18" fmla="*/ 533 w 1954"/>
                <a:gd name="T19" fmla="*/ 688 h 945"/>
                <a:gd name="T20" fmla="*/ 499 w 1954"/>
                <a:gd name="T21" fmla="*/ 746 h 945"/>
                <a:gd name="T22" fmla="*/ 340 w 1954"/>
                <a:gd name="T23" fmla="*/ 867 h 945"/>
                <a:gd name="T24" fmla="*/ 316 w 1954"/>
                <a:gd name="T25" fmla="*/ 928 h 945"/>
                <a:gd name="T26" fmla="*/ 390 w 1954"/>
                <a:gd name="T27" fmla="*/ 914 h 945"/>
                <a:gd name="T28" fmla="*/ 594 w 1954"/>
                <a:gd name="T29" fmla="*/ 773 h 945"/>
                <a:gd name="T30" fmla="*/ 659 w 1954"/>
                <a:gd name="T31" fmla="*/ 734 h 945"/>
                <a:gd name="T32" fmla="*/ 925 w 1954"/>
                <a:gd name="T33" fmla="*/ 624 h 945"/>
                <a:gd name="T34" fmla="*/ 1056 w 1954"/>
                <a:gd name="T35" fmla="*/ 545 h 945"/>
                <a:gd name="T36" fmla="*/ 1954 w 1954"/>
                <a:gd name="T37" fmla="*/ 304 h 945"/>
                <a:gd name="T38" fmla="*/ 1954 w 1954"/>
                <a:gd name="T39" fmla="*/ 0 h 945"/>
                <a:gd name="T40" fmla="*/ 1164 w 1954"/>
                <a:gd name="T41" fmla="*/ 212 h 945"/>
                <a:gd name="T42" fmla="*/ 936 w 1954"/>
                <a:gd name="T43" fmla="*/ 244 h 945"/>
                <a:gd name="T44" fmla="*/ 560 w 1954"/>
                <a:gd name="T45" fmla="*/ 298 h 945"/>
                <a:gd name="T46" fmla="*/ 433 w 1954"/>
                <a:gd name="T47" fmla="*/ 340 h 945"/>
                <a:gd name="T48" fmla="*/ 102 w 1954"/>
                <a:gd name="T49" fmla="*/ 351 h 945"/>
                <a:gd name="T50" fmla="*/ 37 w 1954"/>
                <a:gd name="T51" fmla="*/ 395 h 945"/>
                <a:gd name="T52" fmla="*/ 120 w 1954"/>
                <a:gd name="T53" fmla="*/ 435 h 945"/>
                <a:gd name="T54" fmla="*/ 355 w 1954"/>
                <a:gd name="T55" fmla="*/ 437 h 945"/>
                <a:gd name="T56" fmla="*/ 437 w 1954"/>
                <a:gd name="T57" fmla="*/ 451 h 945"/>
                <a:gd name="T58" fmla="*/ 399 w 1954"/>
                <a:gd name="T59" fmla="*/ 483 h 945"/>
                <a:gd name="T60" fmla="*/ 88 w 1954"/>
                <a:gd name="T61" fmla="*/ 571 h 945"/>
                <a:gd name="T62" fmla="*/ 11 w 1954"/>
                <a:gd name="T63" fmla="*/ 637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54" h="945">
                  <a:moveTo>
                    <a:pt x="11" y="637"/>
                  </a:moveTo>
                  <a:cubicBezTo>
                    <a:pt x="23" y="676"/>
                    <a:pt x="79" y="661"/>
                    <a:pt x="118" y="651"/>
                  </a:cubicBezTo>
                  <a:cubicBezTo>
                    <a:pt x="158" y="640"/>
                    <a:pt x="340" y="589"/>
                    <a:pt x="364" y="581"/>
                  </a:cubicBezTo>
                  <a:cubicBezTo>
                    <a:pt x="387" y="574"/>
                    <a:pt x="443" y="563"/>
                    <a:pt x="454" y="575"/>
                  </a:cubicBezTo>
                  <a:cubicBezTo>
                    <a:pt x="465" y="588"/>
                    <a:pt x="449" y="607"/>
                    <a:pt x="393" y="633"/>
                  </a:cubicBezTo>
                  <a:cubicBezTo>
                    <a:pt x="337" y="658"/>
                    <a:pt x="189" y="722"/>
                    <a:pt x="156" y="739"/>
                  </a:cubicBezTo>
                  <a:cubicBezTo>
                    <a:pt x="123" y="755"/>
                    <a:pt x="114" y="779"/>
                    <a:pt x="127" y="802"/>
                  </a:cubicBezTo>
                  <a:cubicBezTo>
                    <a:pt x="139" y="824"/>
                    <a:pt x="178" y="813"/>
                    <a:pt x="213" y="801"/>
                  </a:cubicBezTo>
                  <a:cubicBezTo>
                    <a:pt x="247" y="789"/>
                    <a:pt x="418" y="721"/>
                    <a:pt x="446" y="710"/>
                  </a:cubicBezTo>
                  <a:cubicBezTo>
                    <a:pt x="474" y="699"/>
                    <a:pt x="521" y="672"/>
                    <a:pt x="533" y="688"/>
                  </a:cubicBezTo>
                  <a:cubicBezTo>
                    <a:pt x="545" y="704"/>
                    <a:pt x="520" y="731"/>
                    <a:pt x="499" y="746"/>
                  </a:cubicBezTo>
                  <a:cubicBezTo>
                    <a:pt x="479" y="760"/>
                    <a:pt x="372" y="839"/>
                    <a:pt x="340" y="867"/>
                  </a:cubicBezTo>
                  <a:cubicBezTo>
                    <a:pt x="307" y="895"/>
                    <a:pt x="304" y="910"/>
                    <a:pt x="316" y="928"/>
                  </a:cubicBezTo>
                  <a:cubicBezTo>
                    <a:pt x="329" y="945"/>
                    <a:pt x="346" y="943"/>
                    <a:pt x="390" y="914"/>
                  </a:cubicBezTo>
                  <a:cubicBezTo>
                    <a:pt x="434" y="886"/>
                    <a:pt x="565" y="795"/>
                    <a:pt x="594" y="773"/>
                  </a:cubicBezTo>
                  <a:cubicBezTo>
                    <a:pt x="623" y="751"/>
                    <a:pt x="648" y="737"/>
                    <a:pt x="659" y="734"/>
                  </a:cubicBezTo>
                  <a:cubicBezTo>
                    <a:pt x="669" y="731"/>
                    <a:pt x="845" y="689"/>
                    <a:pt x="925" y="624"/>
                  </a:cubicBezTo>
                  <a:cubicBezTo>
                    <a:pt x="1006" y="558"/>
                    <a:pt x="984" y="566"/>
                    <a:pt x="1056" y="545"/>
                  </a:cubicBezTo>
                  <a:cubicBezTo>
                    <a:pt x="1954" y="304"/>
                    <a:pt x="1954" y="304"/>
                    <a:pt x="1954" y="304"/>
                  </a:cubicBezTo>
                  <a:cubicBezTo>
                    <a:pt x="1954" y="0"/>
                    <a:pt x="1954" y="0"/>
                    <a:pt x="1954" y="0"/>
                  </a:cubicBezTo>
                  <a:cubicBezTo>
                    <a:pt x="1164" y="212"/>
                    <a:pt x="1164" y="212"/>
                    <a:pt x="1164" y="212"/>
                  </a:cubicBezTo>
                  <a:cubicBezTo>
                    <a:pt x="1051" y="242"/>
                    <a:pt x="991" y="266"/>
                    <a:pt x="936" y="244"/>
                  </a:cubicBezTo>
                  <a:cubicBezTo>
                    <a:pt x="560" y="298"/>
                    <a:pt x="560" y="298"/>
                    <a:pt x="560" y="298"/>
                  </a:cubicBezTo>
                  <a:cubicBezTo>
                    <a:pt x="509" y="330"/>
                    <a:pt x="463" y="336"/>
                    <a:pt x="433" y="340"/>
                  </a:cubicBezTo>
                  <a:cubicBezTo>
                    <a:pt x="403" y="344"/>
                    <a:pt x="135" y="350"/>
                    <a:pt x="102" y="351"/>
                  </a:cubicBezTo>
                  <a:cubicBezTo>
                    <a:pt x="69" y="352"/>
                    <a:pt x="31" y="363"/>
                    <a:pt x="37" y="395"/>
                  </a:cubicBezTo>
                  <a:cubicBezTo>
                    <a:pt x="43" y="429"/>
                    <a:pt x="83" y="435"/>
                    <a:pt x="120" y="435"/>
                  </a:cubicBezTo>
                  <a:cubicBezTo>
                    <a:pt x="156" y="436"/>
                    <a:pt x="308" y="436"/>
                    <a:pt x="355" y="437"/>
                  </a:cubicBezTo>
                  <a:cubicBezTo>
                    <a:pt x="401" y="437"/>
                    <a:pt x="433" y="435"/>
                    <a:pt x="437" y="451"/>
                  </a:cubicBezTo>
                  <a:cubicBezTo>
                    <a:pt x="441" y="466"/>
                    <a:pt x="422" y="477"/>
                    <a:pt x="399" y="483"/>
                  </a:cubicBezTo>
                  <a:cubicBezTo>
                    <a:pt x="376" y="489"/>
                    <a:pt x="114" y="564"/>
                    <a:pt x="88" y="571"/>
                  </a:cubicBezTo>
                  <a:cubicBezTo>
                    <a:pt x="62" y="578"/>
                    <a:pt x="0" y="598"/>
                    <a:pt x="11" y="6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182"/>
            <p:cNvSpPr/>
            <p:nvPr/>
          </p:nvSpPr>
          <p:spPr bwMode="auto">
            <a:xfrm>
              <a:off x="1525589" y="2651126"/>
              <a:ext cx="6202363" cy="3000375"/>
            </a:xfrm>
            <a:custGeom>
              <a:avLst/>
              <a:gdLst>
                <a:gd name="T0" fmla="*/ 1943 w 1954"/>
                <a:gd name="T1" fmla="*/ 637 h 945"/>
                <a:gd name="T2" fmla="*/ 1836 w 1954"/>
                <a:gd name="T3" fmla="*/ 651 h 945"/>
                <a:gd name="T4" fmla="*/ 1590 w 1954"/>
                <a:gd name="T5" fmla="*/ 581 h 945"/>
                <a:gd name="T6" fmla="*/ 1500 w 1954"/>
                <a:gd name="T7" fmla="*/ 575 h 945"/>
                <a:gd name="T8" fmla="*/ 1561 w 1954"/>
                <a:gd name="T9" fmla="*/ 633 h 945"/>
                <a:gd name="T10" fmla="*/ 1798 w 1954"/>
                <a:gd name="T11" fmla="*/ 739 h 945"/>
                <a:gd name="T12" fmla="*/ 1827 w 1954"/>
                <a:gd name="T13" fmla="*/ 802 h 945"/>
                <a:gd name="T14" fmla="*/ 1741 w 1954"/>
                <a:gd name="T15" fmla="*/ 801 h 945"/>
                <a:gd name="T16" fmla="*/ 1508 w 1954"/>
                <a:gd name="T17" fmla="*/ 710 h 945"/>
                <a:gd name="T18" fmla="*/ 1421 w 1954"/>
                <a:gd name="T19" fmla="*/ 688 h 945"/>
                <a:gd name="T20" fmla="*/ 1455 w 1954"/>
                <a:gd name="T21" fmla="*/ 746 h 945"/>
                <a:gd name="T22" fmla="*/ 1614 w 1954"/>
                <a:gd name="T23" fmla="*/ 867 h 945"/>
                <a:gd name="T24" fmla="*/ 1638 w 1954"/>
                <a:gd name="T25" fmla="*/ 928 h 945"/>
                <a:gd name="T26" fmla="*/ 1564 w 1954"/>
                <a:gd name="T27" fmla="*/ 914 h 945"/>
                <a:gd name="T28" fmla="*/ 1360 w 1954"/>
                <a:gd name="T29" fmla="*/ 773 h 945"/>
                <a:gd name="T30" fmla="*/ 1295 w 1954"/>
                <a:gd name="T31" fmla="*/ 734 h 945"/>
                <a:gd name="T32" fmla="*/ 1029 w 1954"/>
                <a:gd name="T33" fmla="*/ 624 h 945"/>
                <a:gd name="T34" fmla="*/ 898 w 1954"/>
                <a:gd name="T35" fmla="*/ 545 h 945"/>
                <a:gd name="T36" fmla="*/ 0 w 1954"/>
                <a:gd name="T37" fmla="*/ 304 h 945"/>
                <a:gd name="T38" fmla="*/ 0 w 1954"/>
                <a:gd name="T39" fmla="*/ 0 h 945"/>
                <a:gd name="T40" fmla="*/ 790 w 1954"/>
                <a:gd name="T41" fmla="*/ 212 h 945"/>
                <a:gd name="T42" fmla="*/ 1018 w 1954"/>
                <a:gd name="T43" fmla="*/ 244 h 945"/>
                <a:gd name="T44" fmla="*/ 1394 w 1954"/>
                <a:gd name="T45" fmla="*/ 298 h 945"/>
                <a:gd name="T46" fmla="*/ 1521 w 1954"/>
                <a:gd name="T47" fmla="*/ 340 h 945"/>
                <a:gd name="T48" fmla="*/ 1852 w 1954"/>
                <a:gd name="T49" fmla="*/ 351 h 945"/>
                <a:gd name="T50" fmla="*/ 1917 w 1954"/>
                <a:gd name="T51" fmla="*/ 395 h 945"/>
                <a:gd name="T52" fmla="*/ 1834 w 1954"/>
                <a:gd name="T53" fmla="*/ 435 h 945"/>
                <a:gd name="T54" fmla="*/ 1599 w 1954"/>
                <a:gd name="T55" fmla="*/ 437 h 945"/>
                <a:gd name="T56" fmla="*/ 1517 w 1954"/>
                <a:gd name="T57" fmla="*/ 451 h 945"/>
                <a:gd name="T58" fmla="*/ 1555 w 1954"/>
                <a:gd name="T59" fmla="*/ 483 h 945"/>
                <a:gd name="T60" fmla="*/ 1866 w 1954"/>
                <a:gd name="T61" fmla="*/ 571 h 945"/>
                <a:gd name="T62" fmla="*/ 1943 w 1954"/>
                <a:gd name="T63" fmla="*/ 637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54" h="945">
                  <a:moveTo>
                    <a:pt x="1943" y="637"/>
                  </a:moveTo>
                  <a:cubicBezTo>
                    <a:pt x="1931" y="676"/>
                    <a:pt x="1875" y="661"/>
                    <a:pt x="1836" y="651"/>
                  </a:cubicBezTo>
                  <a:cubicBezTo>
                    <a:pt x="1796" y="640"/>
                    <a:pt x="1614" y="589"/>
                    <a:pt x="1590" y="581"/>
                  </a:cubicBezTo>
                  <a:cubicBezTo>
                    <a:pt x="1567" y="574"/>
                    <a:pt x="1511" y="563"/>
                    <a:pt x="1500" y="575"/>
                  </a:cubicBezTo>
                  <a:cubicBezTo>
                    <a:pt x="1489" y="588"/>
                    <a:pt x="1505" y="607"/>
                    <a:pt x="1561" y="633"/>
                  </a:cubicBezTo>
                  <a:cubicBezTo>
                    <a:pt x="1617" y="658"/>
                    <a:pt x="1765" y="722"/>
                    <a:pt x="1798" y="739"/>
                  </a:cubicBezTo>
                  <a:cubicBezTo>
                    <a:pt x="1831" y="755"/>
                    <a:pt x="1840" y="779"/>
                    <a:pt x="1827" y="802"/>
                  </a:cubicBezTo>
                  <a:cubicBezTo>
                    <a:pt x="1815" y="824"/>
                    <a:pt x="1776" y="813"/>
                    <a:pt x="1741" y="801"/>
                  </a:cubicBezTo>
                  <a:cubicBezTo>
                    <a:pt x="1707" y="789"/>
                    <a:pt x="1536" y="721"/>
                    <a:pt x="1508" y="710"/>
                  </a:cubicBezTo>
                  <a:cubicBezTo>
                    <a:pt x="1480" y="699"/>
                    <a:pt x="1433" y="672"/>
                    <a:pt x="1421" y="688"/>
                  </a:cubicBezTo>
                  <a:cubicBezTo>
                    <a:pt x="1409" y="704"/>
                    <a:pt x="1434" y="731"/>
                    <a:pt x="1455" y="746"/>
                  </a:cubicBezTo>
                  <a:cubicBezTo>
                    <a:pt x="1475" y="760"/>
                    <a:pt x="1582" y="839"/>
                    <a:pt x="1614" y="867"/>
                  </a:cubicBezTo>
                  <a:cubicBezTo>
                    <a:pt x="1647" y="895"/>
                    <a:pt x="1650" y="910"/>
                    <a:pt x="1638" y="928"/>
                  </a:cubicBezTo>
                  <a:cubicBezTo>
                    <a:pt x="1625" y="945"/>
                    <a:pt x="1608" y="943"/>
                    <a:pt x="1564" y="914"/>
                  </a:cubicBezTo>
                  <a:cubicBezTo>
                    <a:pt x="1520" y="886"/>
                    <a:pt x="1389" y="795"/>
                    <a:pt x="1360" y="773"/>
                  </a:cubicBezTo>
                  <a:cubicBezTo>
                    <a:pt x="1331" y="751"/>
                    <a:pt x="1306" y="737"/>
                    <a:pt x="1295" y="734"/>
                  </a:cubicBezTo>
                  <a:cubicBezTo>
                    <a:pt x="1285" y="731"/>
                    <a:pt x="1109" y="689"/>
                    <a:pt x="1029" y="624"/>
                  </a:cubicBezTo>
                  <a:cubicBezTo>
                    <a:pt x="948" y="558"/>
                    <a:pt x="970" y="566"/>
                    <a:pt x="898" y="545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90" y="212"/>
                    <a:pt x="790" y="212"/>
                    <a:pt x="790" y="212"/>
                  </a:cubicBezTo>
                  <a:cubicBezTo>
                    <a:pt x="903" y="242"/>
                    <a:pt x="963" y="266"/>
                    <a:pt x="1018" y="244"/>
                  </a:cubicBezTo>
                  <a:cubicBezTo>
                    <a:pt x="1394" y="298"/>
                    <a:pt x="1394" y="298"/>
                    <a:pt x="1394" y="298"/>
                  </a:cubicBezTo>
                  <a:cubicBezTo>
                    <a:pt x="1445" y="330"/>
                    <a:pt x="1491" y="336"/>
                    <a:pt x="1521" y="340"/>
                  </a:cubicBezTo>
                  <a:cubicBezTo>
                    <a:pt x="1551" y="344"/>
                    <a:pt x="1819" y="350"/>
                    <a:pt x="1852" y="351"/>
                  </a:cubicBezTo>
                  <a:cubicBezTo>
                    <a:pt x="1885" y="352"/>
                    <a:pt x="1923" y="363"/>
                    <a:pt x="1917" y="395"/>
                  </a:cubicBezTo>
                  <a:cubicBezTo>
                    <a:pt x="1911" y="429"/>
                    <a:pt x="1871" y="435"/>
                    <a:pt x="1834" y="435"/>
                  </a:cubicBezTo>
                  <a:cubicBezTo>
                    <a:pt x="1798" y="436"/>
                    <a:pt x="1646" y="436"/>
                    <a:pt x="1599" y="437"/>
                  </a:cubicBezTo>
                  <a:cubicBezTo>
                    <a:pt x="1553" y="437"/>
                    <a:pt x="1521" y="435"/>
                    <a:pt x="1517" y="451"/>
                  </a:cubicBezTo>
                  <a:cubicBezTo>
                    <a:pt x="1513" y="466"/>
                    <a:pt x="1532" y="477"/>
                    <a:pt x="1555" y="483"/>
                  </a:cubicBezTo>
                  <a:cubicBezTo>
                    <a:pt x="1578" y="489"/>
                    <a:pt x="1840" y="564"/>
                    <a:pt x="1866" y="571"/>
                  </a:cubicBezTo>
                  <a:cubicBezTo>
                    <a:pt x="1892" y="578"/>
                    <a:pt x="1954" y="598"/>
                    <a:pt x="1943" y="637"/>
                  </a:cubicBezTo>
                  <a:close/>
                </a:path>
              </a:pathLst>
            </a:custGeom>
            <a:gradFill>
              <a:gsLst>
                <a:gs pos="5000">
                  <a:schemeClr val="tx2"/>
                </a:gs>
                <a:gs pos="15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183"/>
            <p:cNvSpPr/>
            <p:nvPr/>
          </p:nvSpPr>
          <p:spPr bwMode="auto">
            <a:xfrm>
              <a:off x="4756151" y="2565401"/>
              <a:ext cx="1816100" cy="1133475"/>
            </a:xfrm>
            <a:custGeom>
              <a:avLst/>
              <a:gdLst>
                <a:gd name="T0" fmla="*/ 493 w 572"/>
                <a:gd name="T1" fmla="*/ 178 h 357"/>
                <a:gd name="T2" fmla="*/ 354 w 572"/>
                <a:gd name="T3" fmla="*/ 240 h 357"/>
                <a:gd name="T4" fmla="*/ 376 w 572"/>
                <a:gd name="T5" fmla="*/ 325 h 357"/>
                <a:gd name="T6" fmla="*/ 0 w 572"/>
                <a:gd name="T7" fmla="*/ 271 h 357"/>
                <a:gd name="T8" fmla="*/ 170 w 572"/>
                <a:gd name="T9" fmla="*/ 173 h 357"/>
                <a:gd name="T10" fmla="*/ 378 w 572"/>
                <a:gd name="T11" fmla="*/ 110 h 357"/>
                <a:gd name="T12" fmla="*/ 510 w 572"/>
                <a:gd name="T13" fmla="*/ 27 h 357"/>
                <a:gd name="T14" fmla="*/ 569 w 572"/>
                <a:gd name="T15" fmla="*/ 47 h 357"/>
                <a:gd name="T16" fmla="*/ 493 w 572"/>
                <a:gd name="T17" fmla="*/ 178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2" h="357">
                  <a:moveTo>
                    <a:pt x="493" y="178"/>
                  </a:moveTo>
                  <a:cubicBezTo>
                    <a:pt x="452" y="211"/>
                    <a:pt x="378" y="226"/>
                    <a:pt x="354" y="240"/>
                  </a:cubicBezTo>
                  <a:cubicBezTo>
                    <a:pt x="329" y="254"/>
                    <a:pt x="325" y="293"/>
                    <a:pt x="376" y="325"/>
                  </a:cubicBezTo>
                  <a:cubicBezTo>
                    <a:pt x="159" y="357"/>
                    <a:pt x="0" y="271"/>
                    <a:pt x="0" y="271"/>
                  </a:cubicBezTo>
                  <a:cubicBezTo>
                    <a:pt x="55" y="248"/>
                    <a:pt x="105" y="214"/>
                    <a:pt x="170" y="173"/>
                  </a:cubicBezTo>
                  <a:cubicBezTo>
                    <a:pt x="234" y="132"/>
                    <a:pt x="314" y="137"/>
                    <a:pt x="378" y="110"/>
                  </a:cubicBezTo>
                  <a:cubicBezTo>
                    <a:pt x="442" y="84"/>
                    <a:pt x="481" y="54"/>
                    <a:pt x="510" y="27"/>
                  </a:cubicBezTo>
                  <a:cubicBezTo>
                    <a:pt x="539" y="0"/>
                    <a:pt x="566" y="10"/>
                    <a:pt x="569" y="47"/>
                  </a:cubicBezTo>
                  <a:cubicBezTo>
                    <a:pt x="572" y="84"/>
                    <a:pt x="534" y="146"/>
                    <a:pt x="493" y="1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4" name="Freeform 184"/>
            <p:cNvSpPr/>
            <p:nvPr/>
          </p:nvSpPr>
          <p:spPr bwMode="auto">
            <a:xfrm>
              <a:off x="5619751" y="2565401"/>
              <a:ext cx="1816100" cy="1133475"/>
            </a:xfrm>
            <a:custGeom>
              <a:avLst/>
              <a:gdLst>
                <a:gd name="T0" fmla="*/ 572 w 572"/>
                <a:gd name="T1" fmla="*/ 271 h 357"/>
                <a:gd name="T2" fmla="*/ 196 w 572"/>
                <a:gd name="T3" fmla="*/ 325 h 357"/>
                <a:gd name="T4" fmla="*/ 218 w 572"/>
                <a:gd name="T5" fmla="*/ 240 h 357"/>
                <a:gd name="T6" fmla="*/ 79 w 572"/>
                <a:gd name="T7" fmla="*/ 178 h 357"/>
                <a:gd name="T8" fmla="*/ 3 w 572"/>
                <a:gd name="T9" fmla="*/ 47 h 357"/>
                <a:gd name="T10" fmla="*/ 62 w 572"/>
                <a:gd name="T11" fmla="*/ 27 h 357"/>
                <a:gd name="T12" fmla="*/ 194 w 572"/>
                <a:gd name="T13" fmla="*/ 110 h 357"/>
                <a:gd name="T14" fmla="*/ 402 w 572"/>
                <a:gd name="T15" fmla="*/ 173 h 357"/>
                <a:gd name="T16" fmla="*/ 572 w 572"/>
                <a:gd name="T17" fmla="*/ 271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2" h="357">
                  <a:moveTo>
                    <a:pt x="572" y="271"/>
                  </a:moveTo>
                  <a:cubicBezTo>
                    <a:pt x="572" y="271"/>
                    <a:pt x="413" y="357"/>
                    <a:pt x="196" y="325"/>
                  </a:cubicBezTo>
                  <a:cubicBezTo>
                    <a:pt x="247" y="293"/>
                    <a:pt x="243" y="254"/>
                    <a:pt x="218" y="240"/>
                  </a:cubicBezTo>
                  <a:cubicBezTo>
                    <a:pt x="194" y="226"/>
                    <a:pt x="120" y="211"/>
                    <a:pt x="79" y="178"/>
                  </a:cubicBezTo>
                  <a:cubicBezTo>
                    <a:pt x="38" y="146"/>
                    <a:pt x="0" y="84"/>
                    <a:pt x="3" y="47"/>
                  </a:cubicBezTo>
                  <a:cubicBezTo>
                    <a:pt x="6" y="10"/>
                    <a:pt x="33" y="0"/>
                    <a:pt x="62" y="27"/>
                  </a:cubicBezTo>
                  <a:cubicBezTo>
                    <a:pt x="91" y="54"/>
                    <a:pt x="130" y="84"/>
                    <a:pt x="194" y="110"/>
                  </a:cubicBezTo>
                  <a:cubicBezTo>
                    <a:pt x="257" y="137"/>
                    <a:pt x="338" y="132"/>
                    <a:pt x="402" y="173"/>
                  </a:cubicBezTo>
                  <a:cubicBezTo>
                    <a:pt x="467" y="214"/>
                    <a:pt x="517" y="248"/>
                    <a:pt x="57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0">
        <p14:reveal/>
      </p:transition>
    </mc:Choice>
    <mc:Fallback xmlns="">
      <p:transition spd="slow" advTm="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095" y="1800225"/>
            <a:ext cx="5768975" cy="35598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Classify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fld id="{8409FBBB-C588-4B8D-A7FF-E25C81CC24C8}" type="slidenum">
              <a:rPr lang="en-US" smtClean="0"/>
              <a:t>34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 to Great.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0" y="6400800"/>
            <a:ext cx="12192000" cy="0"/>
          </a:xfrm>
          <a:prstGeom prst="line">
            <a:avLst/>
          </a:prstGeom>
          <a:ln w="3175">
            <a:solidFill>
              <a:schemeClr val="tx2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表格 31"/>
          <p:cNvGraphicFramePr/>
          <p:nvPr>
            <p:custDataLst>
              <p:tags r:id="rId1"/>
            </p:custDataLst>
          </p:nvPr>
        </p:nvGraphicFramePr>
        <p:xfrm>
          <a:off x="1059180" y="2128520"/>
          <a:ext cx="4068445" cy="2638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7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1345">
                <a:tc>
                  <a:txBody>
                    <a:bodyPr/>
                    <a:lstStyle/>
                    <a:p>
                      <a:pPr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Quantile </a:t>
                      </a:r>
                      <a:endParaRPr lang="en-US" altLang="zh-CN" sz="1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1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MEDV </a:t>
                      </a:r>
                      <a:endParaRPr lang="en-US" altLang="zh-CN" sz="1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1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Classification </a:t>
                      </a:r>
                      <a:endParaRPr lang="en-US" altLang="zh-CN" sz="1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270">
                <a:tc>
                  <a:txBody>
                    <a:bodyPr/>
                    <a:lstStyle/>
                    <a:p>
                      <a:pPr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25% </a:t>
                      </a:r>
                      <a:endParaRPr lang="en-US" altLang="zh-CN" sz="1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1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[ 0 , 16.8 ) </a:t>
                      </a:r>
                      <a:endParaRPr lang="en-US" altLang="zh-CN" sz="1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1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</a:t>
                      </a:r>
                      <a:endParaRPr lang="en-US" altLang="zh-CN" sz="1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270">
                <a:tc>
                  <a:txBody>
                    <a:bodyPr/>
                    <a:lstStyle/>
                    <a:p>
                      <a:pPr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50% </a:t>
                      </a:r>
                      <a:endParaRPr lang="en-US" altLang="zh-CN" sz="1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1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[16.8 , 21.1) </a:t>
                      </a:r>
                      <a:endParaRPr lang="en-US" altLang="zh-CN" sz="1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1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 </a:t>
                      </a:r>
                      <a:endParaRPr lang="en-US" altLang="zh-CN" sz="1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270">
                <a:tc>
                  <a:txBody>
                    <a:bodyPr/>
                    <a:lstStyle/>
                    <a:p>
                      <a:pPr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75% </a:t>
                      </a:r>
                      <a:endParaRPr lang="en-US" altLang="zh-CN" sz="1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1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[21.1 , 25 ) </a:t>
                      </a:r>
                      <a:endParaRPr lang="en-US" altLang="zh-CN" sz="1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1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</a:t>
                      </a:r>
                      <a:endParaRPr lang="en-US" altLang="zh-CN" sz="1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9270">
                <a:tc>
                  <a:txBody>
                    <a:bodyPr/>
                    <a:lstStyle/>
                    <a:p>
                      <a:pPr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 </a:t>
                      </a:r>
                      <a:endParaRPr lang="en-US" altLang="zh-CN" sz="1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1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[ 25 , 50 ]</a:t>
                      </a:r>
                      <a:endParaRPr lang="en-US" altLang="zh-CN" sz="1800" b="0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1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 </a:t>
                      </a:r>
                      <a:endParaRPr lang="en-US" altLang="zh-CN" sz="1800" b="0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5" name="直接连接符 4"/>
          <p:cNvCxnSpPr/>
          <p:nvPr/>
        </p:nvCxnSpPr>
        <p:spPr>
          <a:xfrm flipV="1">
            <a:off x="7886700" y="3251835"/>
            <a:ext cx="0" cy="140589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8328025" y="2287270"/>
            <a:ext cx="0" cy="239331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8636000" y="2549525"/>
            <a:ext cx="0" cy="213741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0">
        <p14:reveal/>
      </p:transition>
    </mc:Choice>
    <mc:Fallback xmlns="">
      <p:transition spd="slow" advTm="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SWOT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fld id="{8409FBBB-C588-4B8D-A7FF-E25C81CC24C8}" type="slidenum">
              <a:rPr lang="en-US" smtClean="0"/>
              <a:t>35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 to Great.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28" name="Picture 28" descr="Generated"/>
          <p:cNvPicPr/>
          <p:nvPr/>
        </p:nvPicPr>
        <p:blipFill>
          <a:blip r:embed="rId3"/>
          <a:stretch>
            <a:fillRect/>
          </a:stretch>
        </p:blipFill>
        <p:spPr>
          <a:xfrm>
            <a:off x="67310" y="97155"/>
            <a:ext cx="12057380" cy="6659245"/>
          </a:xfrm>
          <a:prstGeom prst="rect">
            <a:avLst/>
          </a:prstGeom>
        </p:spPr>
      </p:pic>
      <p:sp>
        <p:nvSpPr>
          <p:cNvPr id="14" name="下箭头 13"/>
          <p:cNvSpPr/>
          <p:nvPr/>
        </p:nvSpPr>
        <p:spPr>
          <a:xfrm rot="4200000">
            <a:off x="6647180" y="136525"/>
            <a:ext cx="177800" cy="20999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左箭头 14"/>
          <p:cNvSpPr/>
          <p:nvPr/>
        </p:nvSpPr>
        <p:spPr>
          <a:xfrm rot="20460000">
            <a:off x="3105150" y="1946910"/>
            <a:ext cx="2070735" cy="2844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 rot="2460000">
            <a:off x="2815590" y="3321685"/>
            <a:ext cx="1011555" cy="2686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左箭头 16"/>
          <p:cNvSpPr/>
          <p:nvPr/>
        </p:nvSpPr>
        <p:spPr>
          <a:xfrm rot="18540000">
            <a:off x="3261995" y="4119880"/>
            <a:ext cx="679450" cy="1809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3358515" y="5123815"/>
            <a:ext cx="28829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831590" y="4939665"/>
            <a:ext cx="69913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95%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3570605" y="6519545"/>
            <a:ext cx="148590" cy="170180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下箭头 20"/>
          <p:cNvSpPr/>
          <p:nvPr/>
        </p:nvSpPr>
        <p:spPr>
          <a:xfrm rot="4140000">
            <a:off x="6977380" y="482600"/>
            <a:ext cx="198120" cy="188150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下箭头 21"/>
          <p:cNvSpPr/>
          <p:nvPr/>
        </p:nvSpPr>
        <p:spPr>
          <a:xfrm rot="18540000">
            <a:off x="6379210" y="1720850"/>
            <a:ext cx="166370" cy="10204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下箭头 22"/>
          <p:cNvSpPr/>
          <p:nvPr/>
        </p:nvSpPr>
        <p:spPr>
          <a:xfrm rot="20400000">
            <a:off x="7437120" y="3011805"/>
            <a:ext cx="196850" cy="147002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/>
          <p:cNvCxnSpPr/>
          <p:nvPr/>
        </p:nvCxnSpPr>
        <p:spPr>
          <a:xfrm>
            <a:off x="7292340" y="5238750"/>
            <a:ext cx="38036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7293610" y="6263640"/>
            <a:ext cx="15049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7753350" y="5203190"/>
            <a:ext cx="828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2"/>
                </a:solidFill>
              </a:rPr>
              <a:t>88%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7753350" y="5972175"/>
            <a:ext cx="828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2"/>
                </a:solidFill>
              </a:rPr>
              <a:t>12%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reveal/>
      </p:transition>
    </mc:Choice>
    <mc:Fallback xmlns="">
      <p:transition spd="slow" advTm="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Accuracy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fld id="{8409FBBB-C588-4B8D-A7FF-E25C81CC24C8}" type="slidenum">
              <a:rPr lang="en-US" smtClean="0"/>
              <a:t>36</a:t>
            </a:fld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 to Great.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95325" y="1340485"/>
            <a:ext cx="7767320" cy="5535295"/>
            <a:chOff x="1915872" y="586106"/>
            <a:chExt cx="8083792" cy="5535294"/>
          </a:xfrm>
        </p:grpSpPr>
        <p:sp>
          <p:nvSpPr>
            <p:cNvPr id="11" name="Oval 215"/>
            <p:cNvSpPr>
              <a:spLocks noChangeArrowheads="1"/>
            </p:cNvSpPr>
            <p:nvPr/>
          </p:nvSpPr>
          <p:spPr bwMode="auto">
            <a:xfrm>
              <a:off x="2192339" y="3438526"/>
              <a:ext cx="898525" cy="8985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pc="-30"/>
            </a:p>
          </p:txBody>
        </p:sp>
        <p:sp>
          <p:nvSpPr>
            <p:cNvPr id="13" name="Oval 217"/>
            <p:cNvSpPr>
              <a:spLocks noChangeArrowheads="1"/>
            </p:cNvSpPr>
            <p:nvPr/>
          </p:nvSpPr>
          <p:spPr bwMode="auto">
            <a:xfrm>
              <a:off x="9101139" y="3438526"/>
              <a:ext cx="898525" cy="8985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pc="-30"/>
            </a:p>
          </p:txBody>
        </p:sp>
        <p:sp>
          <p:nvSpPr>
            <p:cNvPr id="15" name="Oval 219"/>
            <p:cNvSpPr>
              <a:spLocks noChangeArrowheads="1"/>
            </p:cNvSpPr>
            <p:nvPr/>
          </p:nvSpPr>
          <p:spPr bwMode="auto">
            <a:xfrm>
              <a:off x="5645151" y="1657351"/>
              <a:ext cx="901700" cy="898525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pc="-30"/>
            </a:p>
          </p:txBody>
        </p:sp>
        <p:sp>
          <p:nvSpPr>
            <p:cNvPr id="16" name="Freeform 220"/>
            <p:cNvSpPr/>
            <p:nvPr/>
          </p:nvSpPr>
          <p:spPr bwMode="auto">
            <a:xfrm>
              <a:off x="4705351" y="586106"/>
              <a:ext cx="939800" cy="936625"/>
            </a:xfrm>
            <a:custGeom>
              <a:avLst/>
              <a:gdLst>
                <a:gd name="T0" fmla="*/ 290 w 296"/>
                <a:gd name="T1" fmla="*/ 147 h 295"/>
                <a:gd name="T2" fmla="*/ 284 w 296"/>
                <a:gd name="T3" fmla="*/ 147 h 295"/>
                <a:gd name="T4" fmla="*/ 244 w 296"/>
                <a:gd name="T5" fmla="*/ 243 h 295"/>
                <a:gd name="T6" fmla="*/ 148 w 296"/>
                <a:gd name="T7" fmla="*/ 283 h 295"/>
                <a:gd name="T8" fmla="*/ 52 w 296"/>
                <a:gd name="T9" fmla="*/ 243 h 295"/>
                <a:gd name="T10" fmla="*/ 12 w 296"/>
                <a:gd name="T11" fmla="*/ 147 h 295"/>
                <a:gd name="T12" fmla="*/ 52 w 296"/>
                <a:gd name="T13" fmla="*/ 51 h 295"/>
                <a:gd name="T14" fmla="*/ 148 w 296"/>
                <a:gd name="T15" fmla="*/ 12 h 295"/>
                <a:gd name="T16" fmla="*/ 244 w 296"/>
                <a:gd name="T17" fmla="*/ 51 h 295"/>
                <a:gd name="T18" fmla="*/ 284 w 296"/>
                <a:gd name="T19" fmla="*/ 147 h 295"/>
                <a:gd name="T20" fmla="*/ 290 w 296"/>
                <a:gd name="T21" fmla="*/ 147 h 295"/>
                <a:gd name="T22" fmla="*/ 296 w 296"/>
                <a:gd name="T23" fmla="*/ 147 h 295"/>
                <a:gd name="T24" fmla="*/ 148 w 296"/>
                <a:gd name="T25" fmla="*/ 0 h 295"/>
                <a:gd name="T26" fmla="*/ 0 w 296"/>
                <a:gd name="T27" fmla="*/ 147 h 295"/>
                <a:gd name="T28" fmla="*/ 148 w 296"/>
                <a:gd name="T29" fmla="*/ 295 h 295"/>
                <a:gd name="T30" fmla="*/ 296 w 296"/>
                <a:gd name="T31" fmla="*/ 147 h 295"/>
                <a:gd name="T32" fmla="*/ 290 w 296"/>
                <a:gd name="T33" fmla="*/ 147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295">
                  <a:moveTo>
                    <a:pt x="290" y="147"/>
                  </a:moveTo>
                  <a:cubicBezTo>
                    <a:pt x="284" y="147"/>
                    <a:pt x="284" y="147"/>
                    <a:pt x="284" y="147"/>
                  </a:cubicBezTo>
                  <a:cubicBezTo>
                    <a:pt x="284" y="185"/>
                    <a:pt x="269" y="219"/>
                    <a:pt x="244" y="243"/>
                  </a:cubicBezTo>
                  <a:cubicBezTo>
                    <a:pt x="219" y="268"/>
                    <a:pt x="186" y="283"/>
                    <a:pt x="148" y="283"/>
                  </a:cubicBezTo>
                  <a:cubicBezTo>
                    <a:pt x="110" y="283"/>
                    <a:pt x="77" y="268"/>
                    <a:pt x="52" y="243"/>
                  </a:cubicBezTo>
                  <a:cubicBezTo>
                    <a:pt x="27" y="219"/>
                    <a:pt x="12" y="185"/>
                    <a:pt x="12" y="147"/>
                  </a:cubicBezTo>
                  <a:cubicBezTo>
                    <a:pt x="12" y="110"/>
                    <a:pt x="27" y="76"/>
                    <a:pt x="52" y="51"/>
                  </a:cubicBezTo>
                  <a:cubicBezTo>
                    <a:pt x="77" y="27"/>
                    <a:pt x="110" y="12"/>
                    <a:pt x="148" y="12"/>
                  </a:cubicBezTo>
                  <a:cubicBezTo>
                    <a:pt x="186" y="12"/>
                    <a:pt x="219" y="27"/>
                    <a:pt x="244" y="51"/>
                  </a:cubicBezTo>
                  <a:cubicBezTo>
                    <a:pt x="269" y="76"/>
                    <a:pt x="284" y="110"/>
                    <a:pt x="284" y="147"/>
                  </a:cubicBezTo>
                  <a:cubicBezTo>
                    <a:pt x="290" y="147"/>
                    <a:pt x="290" y="147"/>
                    <a:pt x="290" y="147"/>
                  </a:cubicBezTo>
                  <a:cubicBezTo>
                    <a:pt x="296" y="147"/>
                    <a:pt x="296" y="147"/>
                    <a:pt x="296" y="147"/>
                  </a:cubicBezTo>
                  <a:cubicBezTo>
                    <a:pt x="296" y="66"/>
                    <a:pt x="230" y="0"/>
                    <a:pt x="148" y="0"/>
                  </a:cubicBezTo>
                  <a:cubicBezTo>
                    <a:pt x="66" y="0"/>
                    <a:pt x="0" y="66"/>
                    <a:pt x="0" y="147"/>
                  </a:cubicBezTo>
                  <a:cubicBezTo>
                    <a:pt x="0" y="229"/>
                    <a:pt x="66" y="295"/>
                    <a:pt x="148" y="295"/>
                  </a:cubicBezTo>
                  <a:cubicBezTo>
                    <a:pt x="230" y="295"/>
                    <a:pt x="296" y="229"/>
                    <a:pt x="296" y="147"/>
                  </a:cubicBezTo>
                  <a:lnTo>
                    <a:pt x="290" y="14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pc="-30"/>
            </a:p>
          </p:txBody>
        </p:sp>
        <p:sp>
          <p:nvSpPr>
            <p:cNvPr id="17" name="Oval 221"/>
            <p:cNvSpPr>
              <a:spLocks noChangeArrowheads="1"/>
            </p:cNvSpPr>
            <p:nvPr/>
          </p:nvSpPr>
          <p:spPr bwMode="auto">
            <a:xfrm>
              <a:off x="5645151" y="5219700"/>
              <a:ext cx="901700" cy="901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pc="-30"/>
            </a:p>
          </p:txBody>
        </p:sp>
        <p:sp>
          <p:nvSpPr>
            <p:cNvPr id="21" name="Freeform 225"/>
            <p:cNvSpPr>
              <a:spLocks noEditPoints="1"/>
            </p:cNvSpPr>
            <p:nvPr/>
          </p:nvSpPr>
          <p:spPr bwMode="auto">
            <a:xfrm>
              <a:off x="4933951" y="855981"/>
              <a:ext cx="482600" cy="409575"/>
            </a:xfrm>
            <a:custGeom>
              <a:avLst/>
              <a:gdLst>
                <a:gd name="T0" fmla="*/ 6 w 152"/>
                <a:gd name="T1" fmla="*/ 123 h 129"/>
                <a:gd name="T2" fmla="*/ 12 w 152"/>
                <a:gd name="T3" fmla="*/ 129 h 129"/>
                <a:gd name="T4" fmla="*/ 40 w 152"/>
                <a:gd name="T5" fmla="*/ 129 h 129"/>
                <a:gd name="T6" fmla="*/ 40 w 152"/>
                <a:gd name="T7" fmla="*/ 70 h 129"/>
                <a:gd name="T8" fmla="*/ 6 w 152"/>
                <a:gd name="T9" fmla="*/ 104 h 129"/>
                <a:gd name="T10" fmla="*/ 6 w 152"/>
                <a:gd name="T11" fmla="*/ 123 h 129"/>
                <a:gd name="T12" fmla="*/ 54 w 152"/>
                <a:gd name="T13" fmla="*/ 84 h 129"/>
                <a:gd name="T14" fmla="*/ 54 w 152"/>
                <a:gd name="T15" fmla="*/ 129 h 129"/>
                <a:gd name="T16" fmla="*/ 88 w 152"/>
                <a:gd name="T17" fmla="*/ 129 h 129"/>
                <a:gd name="T18" fmla="*/ 88 w 152"/>
                <a:gd name="T19" fmla="*/ 88 h 129"/>
                <a:gd name="T20" fmla="*/ 73 w 152"/>
                <a:gd name="T21" fmla="*/ 103 h 129"/>
                <a:gd name="T22" fmla="*/ 54 w 152"/>
                <a:gd name="T23" fmla="*/ 84 h 129"/>
                <a:gd name="T24" fmla="*/ 101 w 152"/>
                <a:gd name="T25" fmla="*/ 75 h 129"/>
                <a:gd name="T26" fmla="*/ 101 w 152"/>
                <a:gd name="T27" fmla="*/ 129 h 129"/>
                <a:gd name="T28" fmla="*/ 129 w 152"/>
                <a:gd name="T29" fmla="*/ 129 h 129"/>
                <a:gd name="T30" fmla="*/ 135 w 152"/>
                <a:gd name="T31" fmla="*/ 123 h 129"/>
                <a:gd name="T32" fmla="*/ 135 w 152"/>
                <a:gd name="T33" fmla="*/ 41 h 129"/>
                <a:gd name="T34" fmla="*/ 106 w 152"/>
                <a:gd name="T35" fmla="*/ 70 h 129"/>
                <a:gd name="T36" fmla="*/ 101 w 152"/>
                <a:gd name="T37" fmla="*/ 75 h 129"/>
                <a:gd name="T38" fmla="*/ 121 w 152"/>
                <a:gd name="T39" fmla="*/ 3 h 129"/>
                <a:gd name="T40" fmla="*/ 116 w 152"/>
                <a:gd name="T41" fmla="*/ 9 h 129"/>
                <a:gd name="T42" fmla="*/ 122 w 152"/>
                <a:gd name="T43" fmla="*/ 15 h 129"/>
                <a:gd name="T44" fmla="*/ 129 w 152"/>
                <a:gd name="T45" fmla="*/ 14 h 129"/>
                <a:gd name="T46" fmla="*/ 73 w 152"/>
                <a:gd name="T47" fmla="*/ 70 h 129"/>
                <a:gd name="T48" fmla="*/ 40 w 152"/>
                <a:gd name="T49" fmla="*/ 37 h 129"/>
                <a:gd name="T50" fmla="*/ 2 w 152"/>
                <a:gd name="T51" fmla="*/ 75 h 129"/>
                <a:gd name="T52" fmla="*/ 2 w 152"/>
                <a:gd name="T53" fmla="*/ 84 h 129"/>
                <a:gd name="T54" fmla="*/ 11 w 152"/>
                <a:gd name="T55" fmla="*/ 84 h 129"/>
                <a:gd name="T56" fmla="*/ 40 w 152"/>
                <a:gd name="T57" fmla="*/ 54 h 129"/>
                <a:gd name="T58" fmla="*/ 73 w 152"/>
                <a:gd name="T59" fmla="*/ 87 h 129"/>
                <a:gd name="T60" fmla="*/ 137 w 152"/>
                <a:gd name="T61" fmla="*/ 23 h 129"/>
                <a:gd name="T62" fmla="*/ 137 w 152"/>
                <a:gd name="T63" fmla="*/ 29 h 129"/>
                <a:gd name="T64" fmla="*/ 142 w 152"/>
                <a:gd name="T65" fmla="*/ 36 h 129"/>
                <a:gd name="T66" fmla="*/ 143 w 152"/>
                <a:gd name="T67" fmla="*/ 36 h 129"/>
                <a:gd name="T68" fmla="*/ 149 w 152"/>
                <a:gd name="T69" fmla="*/ 30 h 129"/>
                <a:gd name="T70" fmla="*/ 152 w 152"/>
                <a:gd name="T71" fmla="*/ 0 h 129"/>
                <a:gd name="T72" fmla="*/ 121 w 152"/>
                <a:gd name="T73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2" h="129">
                  <a:moveTo>
                    <a:pt x="6" y="123"/>
                  </a:moveTo>
                  <a:cubicBezTo>
                    <a:pt x="6" y="126"/>
                    <a:pt x="9" y="129"/>
                    <a:pt x="12" y="129"/>
                  </a:cubicBezTo>
                  <a:cubicBezTo>
                    <a:pt x="40" y="129"/>
                    <a:pt x="40" y="129"/>
                    <a:pt x="40" y="129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6" y="104"/>
                    <a:pt x="6" y="104"/>
                    <a:pt x="6" y="104"/>
                  </a:cubicBezTo>
                  <a:lnTo>
                    <a:pt x="6" y="123"/>
                  </a:lnTo>
                  <a:close/>
                  <a:moveTo>
                    <a:pt x="54" y="84"/>
                  </a:moveTo>
                  <a:cubicBezTo>
                    <a:pt x="54" y="129"/>
                    <a:pt x="54" y="129"/>
                    <a:pt x="54" y="129"/>
                  </a:cubicBezTo>
                  <a:cubicBezTo>
                    <a:pt x="88" y="129"/>
                    <a:pt x="88" y="129"/>
                    <a:pt x="88" y="129"/>
                  </a:cubicBezTo>
                  <a:cubicBezTo>
                    <a:pt x="88" y="88"/>
                    <a:pt x="88" y="88"/>
                    <a:pt x="88" y="88"/>
                  </a:cubicBezTo>
                  <a:cubicBezTo>
                    <a:pt x="73" y="103"/>
                    <a:pt x="73" y="103"/>
                    <a:pt x="73" y="103"/>
                  </a:cubicBezTo>
                  <a:lnTo>
                    <a:pt x="54" y="84"/>
                  </a:lnTo>
                  <a:close/>
                  <a:moveTo>
                    <a:pt x="101" y="75"/>
                  </a:moveTo>
                  <a:cubicBezTo>
                    <a:pt x="101" y="129"/>
                    <a:pt x="101" y="129"/>
                    <a:pt x="101" y="129"/>
                  </a:cubicBezTo>
                  <a:cubicBezTo>
                    <a:pt x="129" y="129"/>
                    <a:pt x="129" y="129"/>
                    <a:pt x="129" y="129"/>
                  </a:cubicBezTo>
                  <a:cubicBezTo>
                    <a:pt x="132" y="129"/>
                    <a:pt x="135" y="126"/>
                    <a:pt x="135" y="123"/>
                  </a:cubicBezTo>
                  <a:cubicBezTo>
                    <a:pt x="135" y="41"/>
                    <a:pt x="135" y="41"/>
                    <a:pt x="135" y="41"/>
                  </a:cubicBezTo>
                  <a:cubicBezTo>
                    <a:pt x="106" y="70"/>
                    <a:pt x="106" y="70"/>
                    <a:pt x="106" y="70"/>
                  </a:cubicBezTo>
                  <a:lnTo>
                    <a:pt x="101" y="75"/>
                  </a:lnTo>
                  <a:close/>
                  <a:moveTo>
                    <a:pt x="121" y="3"/>
                  </a:moveTo>
                  <a:cubicBezTo>
                    <a:pt x="118" y="3"/>
                    <a:pt x="116" y="6"/>
                    <a:pt x="116" y="9"/>
                  </a:cubicBezTo>
                  <a:cubicBezTo>
                    <a:pt x="116" y="13"/>
                    <a:pt x="119" y="15"/>
                    <a:pt x="122" y="15"/>
                  </a:cubicBezTo>
                  <a:cubicBezTo>
                    <a:pt x="129" y="14"/>
                    <a:pt x="129" y="14"/>
                    <a:pt x="129" y="14"/>
                  </a:cubicBezTo>
                  <a:cubicBezTo>
                    <a:pt x="73" y="70"/>
                    <a:pt x="73" y="70"/>
                    <a:pt x="73" y="70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0" y="78"/>
                    <a:pt x="0" y="82"/>
                    <a:pt x="2" y="84"/>
                  </a:cubicBezTo>
                  <a:cubicBezTo>
                    <a:pt x="5" y="86"/>
                    <a:pt x="8" y="86"/>
                    <a:pt x="11" y="84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73" y="87"/>
                    <a:pt x="73" y="87"/>
                    <a:pt x="73" y="87"/>
                  </a:cubicBezTo>
                  <a:cubicBezTo>
                    <a:pt x="137" y="23"/>
                    <a:pt x="137" y="23"/>
                    <a:pt x="137" y="23"/>
                  </a:cubicBezTo>
                  <a:cubicBezTo>
                    <a:pt x="137" y="29"/>
                    <a:pt x="137" y="29"/>
                    <a:pt x="137" y="29"/>
                  </a:cubicBezTo>
                  <a:cubicBezTo>
                    <a:pt x="137" y="32"/>
                    <a:pt x="139" y="35"/>
                    <a:pt x="142" y="36"/>
                  </a:cubicBezTo>
                  <a:cubicBezTo>
                    <a:pt x="143" y="36"/>
                    <a:pt x="143" y="36"/>
                    <a:pt x="143" y="36"/>
                  </a:cubicBezTo>
                  <a:cubicBezTo>
                    <a:pt x="146" y="36"/>
                    <a:pt x="149" y="33"/>
                    <a:pt x="149" y="3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121" y="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pc="-30"/>
            </a:p>
          </p:txBody>
        </p:sp>
        <p:sp>
          <p:nvSpPr>
            <p:cNvPr id="23" name="Freeform 13"/>
            <p:cNvSpPr/>
            <p:nvPr/>
          </p:nvSpPr>
          <p:spPr bwMode="auto">
            <a:xfrm>
              <a:off x="1916378" y="4615815"/>
              <a:ext cx="3287179" cy="308610"/>
            </a:xfrm>
            <a:custGeom>
              <a:avLst/>
              <a:gdLst>
                <a:gd name="T0" fmla="*/ 411 w 411"/>
                <a:gd name="T1" fmla="*/ 145 h 145"/>
                <a:gd name="T2" fmla="*/ 68 w 411"/>
                <a:gd name="T3" fmla="*/ 145 h 145"/>
                <a:gd name="T4" fmla="*/ 0 w 411"/>
                <a:gd name="T5" fmla="*/ 77 h 145"/>
                <a:gd name="T6" fmla="*/ 0 w 411"/>
                <a:gd name="T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1" h="145">
                  <a:moveTo>
                    <a:pt x="411" y="145"/>
                  </a:moveTo>
                  <a:cubicBezTo>
                    <a:pt x="68" y="145"/>
                    <a:pt x="68" y="145"/>
                    <a:pt x="68" y="145"/>
                  </a:cubicBezTo>
                  <a:cubicBezTo>
                    <a:pt x="31" y="145"/>
                    <a:pt x="0" y="115"/>
                    <a:pt x="0" y="77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828790"/>
              </a:solidFill>
              <a:prstDash val="sysDot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pc="-30"/>
            </a:p>
          </p:txBody>
        </p:sp>
        <p:sp>
          <p:nvSpPr>
            <p:cNvPr id="24" name="Freeform 14"/>
            <p:cNvSpPr/>
            <p:nvPr/>
          </p:nvSpPr>
          <p:spPr bwMode="auto">
            <a:xfrm>
              <a:off x="4881564" y="4615816"/>
              <a:ext cx="3411855" cy="308610"/>
            </a:xfrm>
            <a:custGeom>
              <a:avLst/>
              <a:gdLst>
                <a:gd name="T0" fmla="*/ 411 w 411"/>
                <a:gd name="T1" fmla="*/ 0 h 145"/>
                <a:gd name="T2" fmla="*/ 411 w 411"/>
                <a:gd name="T3" fmla="*/ 77 h 145"/>
                <a:gd name="T4" fmla="*/ 343 w 411"/>
                <a:gd name="T5" fmla="*/ 145 h 145"/>
                <a:gd name="T6" fmla="*/ 0 w 411"/>
                <a:gd name="T7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1" h="145">
                  <a:moveTo>
                    <a:pt x="411" y="0"/>
                  </a:moveTo>
                  <a:cubicBezTo>
                    <a:pt x="411" y="77"/>
                    <a:pt x="411" y="77"/>
                    <a:pt x="411" y="77"/>
                  </a:cubicBezTo>
                  <a:cubicBezTo>
                    <a:pt x="411" y="115"/>
                    <a:pt x="380" y="145"/>
                    <a:pt x="343" y="145"/>
                  </a:cubicBezTo>
                  <a:cubicBezTo>
                    <a:pt x="0" y="145"/>
                    <a:pt x="0" y="145"/>
                    <a:pt x="0" y="145"/>
                  </a:cubicBezTo>
                </a:path>
              </a:pathLst>
            </a:custGeom>
            <a:noFill/>
            <a:ln w="38100" cap="rnd">
              <a:solidFill>
                <a:srgbClr val="828790"/>
              </a:solidFill>
              <a:prstDash val="sysDot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pc="-30"/>
            </a:p>
          </p:txBody>
        </p:sp>
        <p:sp>
          <p:nvSpPr>
            <p:cNvPr id="25" name="Freeform 15"/>
            <p:cNvSpPr/>
            <p:nvPr/>
          </p:nvSpPr>
          <p:spPr bwMode="auto">
            <a:xfrm>
              <a:off x="1915872" y="1782446"/>
              <a:ext cx="2366584" cy="476885"/>
            </a:xfrm>
            <a:custGeom>
              <a:avLst/>
              <a:gdLst>
                <a:gd name="T0" fmla="*/ 0 w 411"/>
                <a:gd name="T1" fmla="*/ 145 h 145"/>
                <a:gd name="T2" fmla="*/ 0 w 411"/>
                <a:gd name="T3" fmla="*/ 68 h 145"/>
                <a:gd name="T4" fmla="*/ 68 w 411"/>
                <a:gd name="T5" fmla="*/ 0 h 145"/>
                <a:gd name="T6" fmla="*/ 411 w 411"/>
                <a:gd name="T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1" h="145">
                  <a:moveTo>
                    <a:pt x="0" y="145"/>
                  </a:moveTo>
                  <a:cubicBezTo>
                    <a:pt x="0" y="68"/>
                    <a:pt x="0" y="68"/>
                    <a:pt x="0" y="68"/>
                  </a:cubicBezTo>
                  <a:cubicBezTo>
                    <a:pt x="0" y="30"/>
                    <a:pt x="31" y="0"/>
                    <a:pt x="68" y="0"/>
                  </a:cubicBezTo>
                  <a:cubicBezTo>
                    <a:pt x="411" y="0"/>
                    <a:pt x="411" y="0"/>
                    <a:pt x="411" y="0"/>
                  </a:cubicBezTo>
                </a:path>
              </a:pathLst>
            </a:custGeom>
            <a:noFill/>
            <a:ln w="38100" cap="rnd">
              <a:solidFill>
                <a:srgbClr val="828790"/>
              </a:solidFill>
              <a:prstDash val="sysDot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pc="-30"/>
            </a:p>
          </p:txBody>
        </p:sp>
        <p:sp>
          <p:nvSpPr>
            <p:cNvPr id="26" name="Freeform 16"/>
            <p:cNvSpPr/>
            <p:nvPr/>
          </p:nvSpPr>
          <p:spPr bwMode="auto">
            <a:xfrm>
              <a:off x="6067744" y="1798956"/>
              <a:ext cx="2237740" cy="460375"/>
            </a:xfrm>
            <a:custGeom>
              <a:avLst/>
              <a:gdLst>
                <a:gd name="T0" fmla="*/ 0 w 411"/>
                <a:gd name="T1" fmla="*/ 0 h 145"/>
                <a:gd name="T2" fmla="*/ 343 w 411"/>
                <a:gd name="T3" fmla="*/ 0 h 145"/>
                <a:gd name="T4" fmla="*/ 411 w 411"/>
                <a:gd name="T5" fmla="*/ 68 h 145"/>
                <a:gd name="T6" fmla="*/ 411 w 411"/>
                <a:gd name="T7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1" h="145">
                  <a:moveTo>
                    <a:pt x="0" y="0"/>
                  </a:moveTo>
                  <a:cubicBezTo>
                    <a:pt x="343" y="0"/>
                    <a:pt x="343" y="0"/>
                    <a:pt x="343" y="0"/>
                  </a:cubicBezTo>
                  <a:cubicBezTo>
                    <a:pt x="380" y="0"/>
                    <a:pt x="411" y="30"/>
                    <a:pt x="411" y="68"/>
                  </a:cubicBezTo>
                  <a:cubicBezTo>
                    <a:pt x="411" y="145"/>
                    <a:pt x="411" y="145"/>
                    <a:pt x="411" y="145"/>
                  </a:cubicBezTo>
                </a:path>
              </a:pathLst>
            </a:custGeom>
            <a:noFill/>
            <a:ln w="38100" cap="rnd">
              <a:solidFill>
                <a:srgbClr val="828790"/>
              </a:solidFill>
              <a:prstDash val="sysDot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pc="-3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382368" y="1672200"/>
              <a:ext cx="156898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600" b="1" spc="-30" dirty="0">
                  <a:solidFill>
                    <a:schemeClr val="bg2"/>
                  </a:solidFill>
                </a:rPr>
                <a:t>Predicted Matrix</a:t>
              </a:r>
            </a:p>
          </p:txBody>
        </p:sp>
      </p:grpSp>
      <p:pic>
        <p:nvPicPr>
          <p:cNvPr id="41" name="Picture 29" descr="Generated"/>
          <p:cNvPicPr/>
          <p:nvPr/>
        </p:nvPicPr>
        <p:blipFill>
          <a:blip r:embed="rId2"/>
          <a:stretch>
            <a:fillRect/>
          </a:stretch>
        </p:blipFill>
        <p:spPr>
          <a:xfrm>
            <a:off x="1776095" y="3028315"/>
            <a:ext cx="4084955" cy="23755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7242747" y="3800729"/>
                <a:ext cx="4432300" cy="53784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:r>
                  <a:rPr lang="en-US" altLang="zh-CN" sz="2000" i="1">
                    <a:latin typeface="Cambria Math" panose="02040503050406030204" pitchFamily="18" charset="0"/>
                    <a:cs typeface="Cambria Math" panose="02040503050406030204" pitchFamily="18" charset="0"/>
                  </a:rPr>
                  <a:t>Accurate Rate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9+78+13+12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506×30%</m:t>
                        </m:r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=74.172%</m:t>
                    </m:r>
                  </m:oMath>
                </a14:m>
                <a:endParaRPr lang="en-US" altLang="zh-CN" sz="2000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2747" y="3800729"/>
                <a:ext cx="4432300" cy="537845"/>
              </a:xfrm>
              <a:prstGeom prst="rect">
                <a:avLst/>
              </a:prstGeom>
              <a:blipFill rotWithShape="1">
                <a:blip r:embed="rId3"/>
                <a:stretch>
                  <a:fillRect l="-13" t="-47" r="13" b="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0">
        <p14:reveal/>
      </p:transition>
    </mc:Choice>
    <mc:Fallback xmlns="">
      <p:transition spd="slow" advTm="0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325" y="57151"/>
            <a:ext cx="10801350" cy="1098549"/>
          </a:xfrm>
        </p:spPr>
        <p:txBody>
          <a:bodyPr/>
          <a:lstStyle/>
          <a:p>
            <a:r>
              <a:rPr lang="en-US"/>
              <a:t>Comparision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fld id="{8409FBBB-C588-4B8D-A7FF-E25C81CC24C8}" type="slidenum">
              <a:rPr lang="en-US" smtClean="0"/>
              <a:t>37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 to Great.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28" name="Picture 28" descr="Generated"/>
          <p:cNvPicPr/>
          <p:nvPr/>
        </p:nvPicPr>
        <p:blipFill>
          <a:blip r:embed="rId4"/>
          <a:srcRect t="6981"/>
          <a:stretch>
            <a:fillRect/>
          </a:stretch>
        </p:blipFill>
        <p:spPr>
          <a:xfrm>
            <a:off x="185420" y="1435100"/>
            <a:ext cx="6869430" cy="46196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504940" y="1586865"/>
            <a:ext cx="58356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 </a:t>
            </a:r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MEDV</a:t>
            </a:r>
            <a:r>
              <a:rPr lang="en-US" altLang="zh-CN"/>
              <a:t> = 53.4471 - 0.1118</a:t>
            </a:r>
            <a:r>
              <a:rPr lang="en-US" altLang="zh-CN">
                <a:latin typeface="Arial" panose="020B0604020202090204" pitchFamily="34" charset="0"/>
              </a:rPr>
              <a:t>×</a:t>
            </a:r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CRIM</a:t>
            </a:r>
            <a:r>
              <a:rPr lang="en-US" altLang="zh-CN"/>
              <a:t> + 0.0215</a:t>
            </a:r>
            <a:r>
              <a:rPr lang="en-US" altLang="zh-CN">
                <a:latin typeface="Arial" panose="020B0604020202090204" pitchFamily="34" charset="0"/>
                <a:sym typeface="+mn-ea"/>
              </a:rPr>
              <a:t>×</a:t>
            </a:r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ZN</a:t>
            </a:r>
            <a:r>
              <a:rPr lang="en-US" altLang="zh-CN"/>
              <a:t> + 1.8084</a:t>
            </a:r>
            <a:r>
              <a:rPr lang="en-US" altLang="zh-CN">
                <a:latin typeface="Arial" panose="020B0604020202090204" pitchFamily="34" charset="0"/>
                <a:sym typeface="+mn-ea"/>
              </a:rPr>
              <a:t>×</a:t>
            </a:r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CHAS</a:t>
            </a:r>
            <a:r>
              <a:rPr lang="en-US" altLang="zh-CN"/>
              <a:t> - 13.0775</a:t>
            </a:r>
            <a:r>
              <a:rPr lang="en-US" altLang="zh-CN">
                <a:latin typeface="Arial" panose="020B0604020202090204" pitchFamily="34" charset="0"/>
                <a:sym typeface="+mn-ea"/>
              </a:rPr>
              <a:t>×</a:t>
            </a:r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NOX</a:t>
            </a:r>
            <a:r>
              <a:rPr lang="en-US" altLang="zh-CN"/>
              <a:t> + 3.0964</a:t>
            </a:r>
            <a:r>
              <a:rPr lang="en-US" altLang="zh-CN">
                <a:latin typeface="Arial" panose="020B0604020202090204" pitchFamily="34" charset="0"/>
                <a:sym typeface="+mn-ea"/>
              </a:rPr>
              <a:t>×</a:t>
            </a:r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RM </a:t>
            </a:r>
            <a:r>
              <a:rPr lang="en-US" altLang="zh-CN"/>
              <a:t>- 1.2807</a:t>
            </a:r>
            <a:r>
              <a:rPr lang="en-US" altLang="zh-CN">
                <a:latin typeface="Arial" panose="020B0604020202090204" pitchFamily="34" charset="0"/>
                <a:sym typeface="+mn-ea"/>
              </a:rPr>
              <a:t>×</a:t>
            </a:r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DIS</a:t>
            </a:r>
            <a:r>
              <a:rPr lang="en-US" altLang="zh-CN"/>
              <a:t> - 2.3802</a:t>
            </a:r>
            <a:r>
              <a:rPr lang="en-US" altLang="zh-CN">
                <a:latin typeface="Arial" panose="020B0604020202090204" pitchFamily="34" charset="0"/>
                <a:sym typeface="+mn-ea"/>
              </a:rPr>
              <a:t>×</a:t>
            </a:r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D</a:t>
            </a:r>
            <a:r>
              <a:rPr lang="en-US" altLang="zh-CN"/>
              <a:t> - 0.0067</a:t>
            </a:r>
            <a:r>
              <a:rPr lang="en-US" altLang="zh-CN">
                <a:latin typeface="Arial" panose="020B0604020202090204" pitchFamily="34" charset="0"/>
                <a:sym typeface="+mn-ea"/>
              </a:rPr>
              <a:t>×</a:t>
            </a:r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TAX</a:t>
            </a:r>
            <a:r>
              <a:rPr lang="en-US" altLang="zh-CN"/>
              <a:t> - 0.8384</a:t>
            </a:r>
            <a:r>
              <a:rPr lang="en-US" altLang="zh-CN">
                <a:latin typeface="Arial" panose="020B0604020202090204" pitchFamily="34" charset="0"/>
                <a:sym typeface="+mn-ea"/>
              </a:rPr>
              <a:t>×</a:t>
            </a:r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PIRATIO </a:t>
            </a:r>
            <a:r>
              <a:rPr lang="en-US" altLang="zh-CN"/>
              <a:t>- 7.8463</a:t>
            </a:r>
            <a:r>
              <a:rPr lang="en-US" altLang="zh-CN">
                <a:latin typeface="Arial" panose="020B0604020202090204" pitchFamily="34" charset="0"/>
                <a:sym typeface="+mn-ea"/>
              </a:rPr>
              <a:t>×</a:t>
            </a:r>
            <a:r>
              <a:rPr lang="en-US" altLang="zh-CN" b="1"/>
              <a:t>l</a:t>
            </a:r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og(LSTAT) </a:t>
            </a:r>
          </a:p>
        </p:txBody>
      </p:sp>
      <p:sp>
        <p:nvSpPr>
          <p:cNvPr id="6" name="矩形 5"/>
          <p:cNvSpPr/>
          <p:nvPr/>
        </p:nvSpPr>
        <p:spPr>
          <a:xfrm>
            <a:off x="5251450" y="1155700"/>
            <a:ext cx="14020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VS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7134860" y="3369310"/>
          <a:ext cx="4782820" cy="2555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1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1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400"/>
                        <a:t>Tree</a:t>
                      </a:r>
                    </a:p>
                  </a:txBody>
                  <a:tcPr>
                    <a:solidFill>
                      <a:schemeClr val="accent1">
                        <a:alpha val="5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400"/>
                        <a:t>Regression</a:t>
                      </a:r>
                    </a:p>
                  </a:txBody>
                  <a:tcPr>
                    <a:solidFill>
                      <a:schemeClr val="accent1">
                        <a:alpha val="3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88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4 Variables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5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10 Variables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5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No Calculation</a:t>
                      </a:r>
                    </a:p>
                  </a:txBody>
                  <a:tcPr>
                    <a:solidFill>
                      <a:schemeClr val="accent1">
                        <a:tint val="20000"/>
                        <a:alpha val="5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Need Calculation</a:t>
                      </a:r>
                    </a:p>
                  </a:txBody>
                  <a:tcPr>
                    <a:solidFill>
                      <a:schemeClr val="accent1">
                        <a:tint val="20000"/>
                        <a:alpha val="5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88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Possible Interval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5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Specific Number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5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reveal/>
      </p:transition>
    </mc:Choice>
    <mc:Fallback xmlns="">
      <p:transition spd="slow" advTm="0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Business Suggestions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reveal/>
      </p:transition>
    </mc:Choice>
    <mc:Fallback xmlns="">
      <p:transition spd="slow" advTm="0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Bussiness Suggestion - Efficient Price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fld id="{8409FBBB-C588-4B8D-A7FF-E25C81CC24C8}" type="slidenum">
              <a:rPr lang="en-US" smtClean="0"/>
              <a:t>39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 to Great.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263891" y="1677670"/>
            <a:ext cx="3200400" cy="4060825"/>
            <a:chOff x="4495801" y="2035175"/>
            <a:chExt cx="3200400" cy="4060825"/>
          </a:xfrm>
        </p:grpSpPr>
        <p:sp>
          <p:nvSpPr>
            <p:cNvPr id="7" name="TextBox 6"/>
            <p:cNvSpPr txBox="1"/>
            <p:nvPr/>
          </p:nvSpPr>
          <p:spPr>
            <a:xfrm>
              <a:off x="5304791" y="3209925"/>
              <a:ext cx="1474470" cy="5638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sz="2000" b="1" dirty="0">
                  <a:solidFill>
                    <a:schemeClr val="bg1"/>
                  </a:solidFill>
                </a:rPr>
                <a:t>Suggestion</a:t>
              </a:r>
            </a:p>
            <a:p>
              <a:pPr algn="ctr">
                <a:lnSpc>
                  <a:spcPts val="2200"/>
                </a:lnSpc>
              </a:pPr>
              <a:r>
                <a:rPr lang="en-US" sz="2000" b="1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42" name="Freeform 629"/>
            <p:cNvSpPr>
              <a:spLocks noEditPoints="1"/>
            </p:cNvSpPr>
            <p:nvPr/>
          </p:nvSpPr>
          <p:spPr bwMode="auto">
            <a:xfrm>
              <a:off x="4746626" y="2171700"/>
              <a:ext cx="2698750" cy="3098800"/>
            </a:xfrm>
            <a:custGeom>
              <a:avLst/>
              <a:gdLst>
                <a:gd name="T0" fmla="*/ 668 w 850"/>
                <a:gd name="T1" fmla="*/ 976 h 976"/>
                <a:gd name="T2" fmla="*/ 182 w 850"/>
                <a:gd name="T3" fmla="*/ 976 h 976"/>
                <a:gd name="T4" fmla="*/ 182 w 850"/>
                <a:gd name="T5" fmla="*/ 923 h 976"/>
                <a:gd name="T6" fmla="*/ 169 w 850"/>
                <a:gd name="T7" fmla="*/ 842 h 976"/>
                <a:gd name="T8" fmla="*/ 90 w 850"/>
                <a:gd name="T9" fmla="*/ 678 h 976"/>
                <a:gd name="T10" fmla="*/ 7 w 850"/>
                <a:gd name="T11" fmla="*/ 396 h 976"/>
                <a:gd name="T12" fmla="*/ 131 w 850"/>
                <a:gd name="T13" fmla="*/ 125 h 976"/>
                <a:gd name="T14" fmla="*/ 424 w 850"/>
                <a:gd name="T15" fmla="*/ 0 h 976"/>
                <a:gd name="T16" fmla="*/ 425 w 850"/>
                <a:gd name="T17" fmla="*/ 0 h 976"/>
                <a:gd name="T18" fmla="*/ 426 w 850"/>
                <a:gd name="T19" fmla="*/ 0 h 976"/>
                <a:gd name="T20" fmla="*/ 719 w 850"/>
                <a:gd name="T21" fmla="*/ 125 h 976"/>
                <a:gd name="T22" fmla="*/ 843 w 850"/>
                <a:gd name="T23" fmla="*/ 396 h 976"/>
                <a:gd name="T24" fmla="*/ 760 w 850"/>
                <a:gd name="T25" fmla="*/ 678 h 976"/>
                <a:gd name="T26" fmla="*/ 681 w 850"/>
                <a:gd name="T27" fmla="*/ 842 h 976"/>
                <a:gd name="T28" fmla="*/ 668 w 850"/>
                <a:gd name="T29" fmla="*/ 923 h 976"/>
                <a:gd name="T30" fmla="*/ 668 w 850"/>
                <a:gd name="T31" fmla="*/ 976 h 976"/>
                <a:gd name="T32" fmla="*/ 202 w 850"/>
                <a:gd name="T33" fmla="*/ 956 h 976"/>
                <a:gd name="T34" fmla="*/ 648 w 850"/>
                <a:gd name="T35" fmla="*/ 956 h 976"/>
                <a:gd name="T36" fmla="*/ 648 w 850"/>
                <a:gd name="T37" fmla="*/ 923 h 976"/>
                <a:gd name="T38" fmla="*/ 661 w 850"/>
                <a:gd name="T39" fmla="*/ 837 h 976"/>
                <a:gd name="T40" fmla="*/ 744 w 850"/>
                <a:gd name="T41" fmla="*/ 666 h 976"/>
                <a:gd name="T42" fmla="*/ 823 w 850"/>
                <a:gd name="T43" fmla="*/ 397 h 976"/>
                <a:gd name="T44" fmla="*/ 705 w 850"/>
                <a:gd name="T45" fmla="*/ 139 h 976"/>
                <a:gd name="T46" fmla="*/ 425 w 850"/>
                <a:gd name="T47" fmla="*/ 20 h 976"/>
                <a:gd name="T48" fmla="*/ 425 w 850"/>
                <a:gd name="T49" fmla="*/ 20 h 976"/>
                <a:gd name="T50" fmla="*/ 424 w 850"/>
                <a:gd name="T51" fmla="*/ 20 h 976"/>
                <a:gd name="T52" fmla="*/ 145 w 850"/>
                <a:gd name="T53" fmla="*/ 139 h 976"/>
                <a:gd name="T54" fmla="*/ 27 w 850"/>
                <a:gd name="T55" fmla="*/ 397 h 976"/>
                <a:gd name="T56" fmla="*/ 106 w 850"/>
                <a:gd name="T57" fmla="*/ 666 h 976"/>
                <a:gd name="T58" fmla="*/ 189 w 850"/>
                <a:gd name="T59" fmla="*/ 837 h 976"/>
                <a:gd name="T60" fmla="*/ 202 w 850"/>
                <a:gd name="T61" fmla="*/ 923 h 976"/>
                <a:gd name="T62" fmla="*/ 202 w 850"/>
                <a:gd name="T63" fmla="*/ 95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50" h="976">
                  <a:moveTo>
                    <a:pt x="668" y="976"/>
                  </a:moveTo>
                  <a:cubicBezTo>
                    <a:pt x="182" y="976"/>
                    <a:pt x="182" y="976"/>
                    <a:pt x="182" y="976"/>
                  </a:cubicBezTo>
                  <a:cubicBezTo>
                    <a:pt x="182" y="923"/>
                    <a:pt x="182" y="923"/>
                    <a:pt x="182" y="923"/>
                  </a:cubicBezTo>
                  <a:cubicBezTo>
                    <a:pt x="182" y="901"/>
                    <a:pt x="178" y="874"/>
                    <a:pt x="169" y="842"/>
                  </a:cubicBezTo>
                  <a:cubicBezTo>
                    <a:pt x="154" y="783"/>
                    <a:pt x="127" y="728"/>
                    <a:pt x="90" y="678"/>
                  </a:cubicBezTo>
                  <a:cubicBezTo>
                    <a:pt x="30" y="597"/>
                    <a:pt x="0" y="497"/>
                    <a:pt x="7" y="396"/>
                  </a:cubicBezTo>
                  <a:cubicBezTo>
                    <a:pt x="14" y="293"/>
                    <a:pt x="58" y="197"/>
                    <a:pt x="131" y="125"/>
                  </a:cubicBezTo>
                  <a:cubicBezTo>
                    <a:pt x="209" y="46"/>
                    <a:pt x="313" y="2"/>
                    <a:pt x="424" y="0"/>
                  </a:cubicBezTo>
                  <a:cubicBezTo>
                    <a:pt x="425" y="0"/>
                    <a:pt x="425" y="0"/>
                    <a:pt x="425" y="0"/>
                  </a:cubicBezTo>
                  <a:cubicBezTo>
                    <a:pt x="426" y="0"/>
                    <a:pt x="426" y="0"/>
                    <a:pt x="426" y="0"/>
                  </a:cubicBezTo>
                  <a:cubicBezTo>
                    <a:pt x="537" y="2"/>
                    <a:pt x="641" y="46"/>
                    <a:pt x="719" y="125"/>
                  </a:cubicBezTo>
                  <a:cubicBezTo>
                    <a:pt x="792" y="197"/>
                    <a:pt x="836" y="293"/>
                    <a:pt x="843" y="396"/>
                  </a:cubicBezTo>
                  <a:cubicBezTo>
                    <a:pt x="850" y="497"/>
                    <a:pt x="820" y="597"/>
                    <a:pt x="760" y="678"/>
                  </a:cubicBezTo>
                  <a:cubicBezTo>
                    <a:pt x="723" y="728"/>
                    <a:pt x="696" y="783"/>
                    <a:pt x="681" y="842"/>
                  </a:cubicBezTo>
                  <a:cubicBezTo>
                    <a:pt x="672" y="874"/>
                    <a:pt x="668" y="901"/>
                    <a:pt x="668" y="923"/>
                  </a:cubicBezTo>
                  <a:lnTo>
                    <a:pt x="668" y="976"/>
                  </a:lnTo>
                  <a:close/>
                  <a:moveTo>
                    <a:pt x="202" y="956"/>
                  </a:moveTo>
                  <a:cubicBezTo>
                    <a:pt x="648" y="956"/>
                    <a:pt x="648" y="956"/>
                    <a:pt x="648" y="956"/>
                  </a:cubicBezTo>
                  <a:cubicBezTo>
                    <a:pt x="648" y="923"/>
                    <a:pt x="648" y="923"/>
                    <a:pt x="648" y="923"/>
                  </a:cubicBezTo>
                  <a:cubicBezTo>
                    <a:pt x="648" y="899"/>
                    <a:pt x="653" y="870"/>
                    <a:pt x="661" y="837"/>
                  </a:cubicBezTo>
                  <a:cubicBezTo>
                    <a:pt x="678" y="775"/>
                    <a:pt x="706" y="718"/>
                    <a:pt x="744" y="666"/>
                  </a:cubicBezTo>
                  <a:cubicBezTo>
                    <a:pt x="802" y="589"/>
                    <a:pt x="830" y="493"/>
                    <a:pt x="823" y="397"/>
                  </a:cubicBezTo>
                  <a:cubicBezTo>
                    <a:pt x="816" y="300"/>
                    <a:pt x="774" y="208"/>
                    <a:pt x="705" y="139"/>
                  </a:cubicBezTo>
                  <a:cubicBezTo>
                    <a:pt x="631" y="64"/>
                    <a:pt x="531" y="22"/>
                    <a:pt x="425" y="20"/>
                  </a:cubicBezTo>
                  <a:cubicBezTo>
                    <a:pt x="425" y="20"/>
                    <a:pt x="425" y="20"/>
                    <a:pt x="425" y="20"/>
                  </a:cubicBezTo>
                  <a:cubicBezTo>
                    <a:pt x="424" y="20"/>
                    <a:pt x="424" y="20"/>
                    <a:pt x="424" y="20"/>
                  </a:cubicBezTo>
                  <a:cubicBezTo>
                    <a:pt x="319" y="22"/>
                    <a:pt x="220" y="64"/>
                    <a:pt x="145" y="139"/>
                  </a:cubicBezTo>
                  <a:cubicBezTo>
                    <a:pt x="75" y="208"/>
                    <a:pt x="34" y="300"/>
                    <a:pt x="27" y="397"/>
                  </a:cubicBezTo>
                  <a:cubicBezTo>
                    <a:pt x="20" y="493"/>
                    <a:pt x="48" y="589"/>
                    <a:pt x="106" y="666"/>
                  </a:cubicBezTo>
                  <a:cubicBezTo>
                    <a:pt x="144" y="718"/>
                    <a:pt x="172" y="776"/>
                    <a:pt x="189" y="837"/>
                  </a:cubicBezTo>
                  <a:cubicBezTo>
                    <a:pt x="197" y="870"/>
                    <a:pt x="202" y="899"/>
                    <a:pt x="202" y="923"/>
                  </a:cubicBezTo>
                  <a:lnTo>
                    <a:pt x="202" y="956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3" name="Freeform 630"/>
            <p:cNvSpPr>
              <a:spLocks noEditPoints="1"/>
            </p:cNvSpPr>
            <p:nvPr/>
          </p:nvSpPr>
          <p:spPr bwMode="auto">
            <a:xfrm>
              <a:off x="4803776" y="2311401"/>
              <a:ext cx="2476500" cy="2822575"/>
            </a:xfrm>
            <a:custGeom>
              <a:avLst/>
              <a:gdLst>
                <a:gd name="T0" fmla="*/ 590 w 780"/>
                <a:gd name="T1" fmla="*/ 889 h 889"/>
                <a:gd name="T2" fmla="*/ 190 w 780"/>
                <a:gd name="T3" fmla="*/ 889 h 889"/>
                <a:gd name="T4" fmla="*/ 190 w 780"/>
                <a:gd name="T5" fmla="*/ 879 h 889"/>
                <a:gd name="T6" fmla="*/ 176 w 780"/>
                <a:gd name="T7" fmla="*/ 787 h 889"/>
                <a:gd name="T8" fmla="*/ 90 w 780"/>
                <a:gd name="T9" fmla="*/ 608 h 889"/>
                <a:gd name="T10" fmla="*/ 16 w 780"/>
                <a:gd name="T11" fmla="*/ 355 h 889"/>
                <a:gd name="T12" fmla="*/ 126 w 780"/>
                <a:gd name="T13" fmla="*/ 111 h 889"/>
                <a:gd name="T14" fmla="*/ 390 w 780"/>
                <a:gd name="T15" fmla="*/ 0 h 889"/>
                <a:gd name="T16" fmla="*/ 654 w 780"/>
                <a:gd name="T17" fmla="*/ 111 h 889"/>
                <a:gd name="T18" fmla="*/ 764 w 780"/>
                <a:gd name="T19" fmla="*/ 355 h 889"/>
                <a:gd name="T20" fmla="*/ 690 w 780"/>
                <a:gd name="T21" fmla="*/ 608 h 889"/>
                <a:gd name="T22" fmla="*/ 604 w 780"/>
                <a:gd name="T23" fmla="*/ 787 h 889"/>
                <a:gd name="T24" fmla="*/ 590 w 780"/>
                <a:gd name="T25" fmla="*/ 879 h 889"/>
                <a:gd name="T26" fmla="*/ 590 w 780"/>
                <a:gd name="T27" fmla="*/ 889 h 889"/>
                <a:gd name="T28" fmla="*/ 210 w 780"/>
                <a:gd name="T29" fmla="*/ 869 h 889"/>
                <a:gd name="T30" fmla="*/ 570 w 780"/>
                <a:gd name="T31" fmla="*/ 869 h 889"/>
                <a:gd name="T32" fmla="*/ 584 w 780"/>
                <a:gd name="T33" fmla="*/ 782 h 889"/>
                <a:gd name="T34" fmla="*/ 674 w 780"/>
                <a:gd name="T35" fmla="*/ 596 h 889"/>
                <a:gd name="T36" fmla="*/ 640 w 780"/>
                <a:gd name="T37" fmla="*/ 125 h 889"/>
                <a:gd name="T38" fmla="*/ 390 w 780"/>
                <a:gd name="T39" fmla="*/ 20 h 889"/>
                <a:gd name="T40" fmla="*/ 140 w 780"/>
                <a:gd name="T41" fmla="*/ 125 h 889"/>
                <a:gd name="T42" fmla="*/ 106 w 780"/>
                <a:gd name="T43" fmla="*/ 596 h 889"/>
                <a:gd name="T44" fmla="*/ 196 w 780"/>
                <a:gd name="T45" fmla="*/ 782 h 889"/>
                <a:gd name="T46" fmla="*/ 210 w 780"/>
                <a:gd name="T47" fmla="*/ 869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80" h="889">
                  <a:moveTo>
                    <a:pt x="590" y="889"/>
                  </a:moveTo>
                  <a:cubicBezTo>
                    <a:pt x="190" y="889"/>
                    <a:pt x="190" y="889"/>
                    <a:pt x="190" y="889"/>
                  </a:cubicBezTo>
                  <a:cubicBezTo>
                    <a:pt x="190" y="879"/>
                    <a:pt x="190" y="879"/>
                    <a:pt x="190" y="879"/>
                  </a:cubicBezTo>
                  <a:cubicBezTo>
                    <a:pt x="190" y="853"/>
                    <a:pt x="186" y="822"/>
                    <a:pt x="176" y="787"/>
                  </a:cubicBezTo>
                  <a:cubicBezTo>
                    <a:pt x="159" y="723"/>
                    <a:pt x="130" y="662"/>
                    <a:pt x="90" y="608"/>
                  </a:cubicBezTo>
                  <a:cubicBezTo>
                    <a:pt x="36" y="536"/>
                    <a:pt x="9" y="445"/>
                    <a:pt x="16" y="355"/>
                  </a:cubicBezTo>
                  <a:cubicBezTo>
                    <a:pt x="22" y="263"/>
                    <a:pt x="61" y="176"/>
                    <a:pt x="126" y="111"/>
                  </a:cubicBezTo>
                  <a:cubicBezTo>
                    <a:pt x="197" y="41"/>
                    <a:pt x="290" y="1"/>
                    <a:pt x="390" y="0"/>
                  </a:cubicBezTo>
                  <a:cubicBezTo>
                    <a:pt x="490" y="1"/>
                    <a:pt x="583" y="41"/>
                    <a:pt x="654" y="111"/>
                  </a:cubicBezTo>
                  <a:cubicBezTo>
                    <a:pt x="719" y="176"/>
                    <a:pt x="758" y="263"/>
                    <a:pt x="764" y="355"/>
                  </a:cubicBezTo>
                  <a:cubicBezTo>
                    <a:pt x="771" y="445"/>
                    <a:pt x="744" y="536"/>
                    <a:pt x="690" y="608"/>
                  </a:cubicBezTo>
                  <a:cubicBezTo>
                    <a:pt x="650" y="662"/>
                    <a:pt x="621" y="722"/>
                    <a:pt x="604" y="787"/>
                  </a:cubicBezTo>
                  <a:cubicBezTo>
                    <a:pt x="594" y="822"/>
                    <a:pt x="590" y="853"/>
                    <a:pt x="590" y="879"/>
                  </a:cubicBezTo>
                  <a:lnTo>
                    <a:pt x="590" y="889"/>
                  </a:lnTo>
                  <a:close/>
                  <a:moveTo>
                    <a:pt x="210" y="869"/>
                  </a:moveTo>
                  <a:cubicBezTo>
                    <a:pt x="570" y="869"/>
                    <a:pt x="570" y="869"/>
                    <a:pt x="570" y="869"/>
                  </a:cubicBezTo>
                  <a:cubicBezTo>
                    <a:pt x="571" y="844"/>
                    <a:pt x="576" y="814"/>
                    <a:pt x="584" y="782"/>
                  </a:cubicBezTo>
                  <a:cubicBezTo>
                    <a:pt x="602" y="715"/>
                    <a:pt x="633" y="652"/>
                    <a:pt x="674" y="596"/>
                  </a:cubicBezTo>
                  <a:cubicBezTo>
                    <a:pt x="780" y="454"/>
                    <a:pt x="766" y="251"/>
                    <a:pt x="640" y="125"/>
                  </a:cubicBezTo>
                  <a:cubicBezTo>
                    <a:pt x="573" y="59"/>
                    <a:pt x="484" y="21"/>
                    <a:pt x="390" y="20"/>
                  </a:cubicBezTo>
                  <a:cubicBezTo>
                    <a:pt x="296" y="21"/>
                    <a:pt x="207" y="59"/>
                    <a:pt x="140" y="125"/>
                  </a:cubicBezTo>
                  <a:cubicBezTo>
                    <a:pt x="14" y="251"/>
                    <a:pt x="0" y="454"/>
                    <a:pt x="106" y="596"/>
                  </a:cubicBezTo>
                  <a:cubicBezTo>
                    <a:pt x="148" y="653"/>
                    <a:pt x="178" y="715"/>
                    <a:pt x="196" y="782"/>
                  </a:cubicBezTo>
                  <a:cubicBezTo>
                    <a:pt x="204" y="814"/>
                    <a:pt x="209" y="844"/>
                    <a:pt x="210" y="869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4" name="Freeform 631"/>
            <p:cNvSpPr>
              <a:spLocks noEditPoints="1"/>
            </p:cNvSpPr>
            <p:nvPr/>
          </p:nvSpPr>
          <p:spPr bwMode="auto">
            <a:xfrm>
              <a:off x="4563746" y="2035175"/>
              <a:ext cx="2978150" cy="3371850"/>
            </a:xfrm>
            <a:custGeom>
              <a:avLst/>
              <a:gdLst>
                <a:gd name="T0" fmla="*/ 755 w 938"/>
                <a:gd name="T1" fmla="*/ 1062 h 1062"/>
                <a:gd name="T2" fmla="*/ 183 w 938"/>
                <a:gd name="T3" fmla="*/ 1062 h 1062"/>
                <a:gd name="T4" fmla="*/ 183 w 938"/>
                <a:gd name="T5" fmla="*/ 966 h 1062"/>
                <a:gd name="T6" fmla="*/ 172 w 938"/>
                <a:gd name="T7" fmla="*/ 897 h 1062"/>
                <a:gd name="T8" fmla="*/ 99 w 938"/>
                <a:gd name="T9" fmla="*/ 747 h 1062"/>
                <a:gd name="T10" fmla="*/ 8 w 938"/>
                <a:gd name="T11" fmla="*/ 436 h 1062"/>
                <a:gd name="T12" fmla="*/ 144 w 938"/>
                <a:gd name="T13" fmla="*/ 137 h 1062"/>
                <a:gd name="T14" fmla="*/ 468 w 938"/>
                <a:gd name="T15" fmla="*/ 0 h 1062"/>
                <a:gd name="T16" fmla="*/ 469 w 938"/>
                <a:gd name="T17" fmla="*/ 0 h 1062"/>
                <a:gd name="T18" fmla="*/ 470 w 938"/>
                <a:gd name="T19" fmla="*/ 0 h 1062"/>
                <a:gd name="T20" fmla="*/ 794 w 938"/>
                <a:gd name="T21" fmla="*/ 137 h 1062"/>
                <a:gd name="T22" fmla="*/ 930 w 938"/>
                <a:gd name="T23" fmla="*/ 436 h 1062"/>
                <a:gd name="T24" fmla="*/ 839 w 938"/>
                <a:gd name="T25" fmla="*/ 747 h 1062"/>
                <a:gd name="T26" fmla="*/ 766 w 938"/>
                <a:gd name="T27" fmla="*/ 897 h 1062"/>
                <a:gd name="T28" fmla="*/ 755 w 938"/>
                <a:gd name="T29" fmla="*/ 966 h 1062"/>
                <a:gd name="T30" fmla="*/ 755 w 938"/>
                <a:gd name="T31" fmla="*/ 1062 h 1062"/>
                <a:gd name="T32" fmla="*/ 202 w 938"/>
                <a:gd name="T33" fmla="*/ 1043 h 1062"/>
                <a:gd name="T34" fmla="*/ 736 w 938"/>
                <a:gd name="T35" fmla="*/ 1043 h 1062"/>
                <a:gd name="T36" fmla="*/ 736 w 938"/>
                <a:gd name="T37" fmla="*/ 966 h 1062"/>
                <a:gd name="T38" fmla="*/ 747 w 938"/>
                <a:gd name="T39" fmla="*/ 892 h 1062"/>
                <a:gd name="T40" fmla="*/ 823 w 938"/>
                <a:gd name="T41" fmla="*/ 735 h 1062"/>
                <a:gd name="T42" fmla="*/ 910 w 938"/>
                <a:gd name="T43" fmla="*/ 437 h 1062"/>
                <a:gd name="T44" fmla="*/ 780 w 938"/>
                <a:gd name="T45" fmla="*/ 151 h 1062"/>
                <a:gd name="T46" fmla="*/ 470 w 938"/>
                <a:gd name="T47" fmla="*/ 20 h 1062"/>
                <a:gd name="T48" fmla="*/ 469 w 938"/>
                <a:gd name="T49" fmla="*/ 20 h 1062"/>
                <a:gd name="T50" fmla="*/ 468 w 938"/>
                <a:gd name="T51" fmla="*/ 20 h 1062"/>
                <a:gd name="T52" fmla="*/ 158 w 938"/>
                <a:gd name="T53" fmla="*/ 151 h 1062"/>
                <a:gd name="T54" fmla="*/ 28 w 938"/>
                <a:gd name="T55" fmla="*/ 437 h 1062"/>
                <a:gd name="T56" fmla="*/ 115 w 938"/>
                <a:gd name="T57" fmla="*/ 735 h 1062"/>
                <a:gd name="T58" fmla="*/ 191 w 938"/>
                <a:gd name="T59" fmla="*/ 891 h 1062"/>
                <a:gd name="T60" fmla="*/ 202 w 938"/>
                <a:gd name="T61" fmla="*/ 966 h 1062"/>
                <a:gd name="T62" fmla="*/ 202 w 938"/>
                <a:gd name="T63" fmla="*/ 1043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38" h="1062">
                  <a:moveTo>
                    <a:pt x="755" y="1062"/>
                  </a:moveTo>
                  <a:cubicBezTo>
                    <a:pt x="183" y="1062"/>
                    <a:pt x="183" y="1062"/>
                    <a:pt x="183" y="1062"/>
                  </a:cubicBezTo>
                  <a:cubicBezTo>
                    <a:pt x="183" y="966"/>
                    <a:pt x="183" y="966"/>
                    <a:pt x="183" y="966"/>
                  </a:cubicBezTo>
                  <a:cubicBezTo>
                    <a:pt x="183" y="947"/>
                    <a:pt x="179" y="924"/>
                    <a:pt x="172" y="897"/>
                  </a:cubicBezTo>
                  <a:cubicBezTo>
                    <a:pt x="157" y="843"/>
                    <a:pt x="133" y="792"/>
                    <a:pt x="99" y="747"/>
                  </a:cubicBezTo>
                  <a:cubicBezTo>
                    <a:pt x="33" y="658"/>
                    <a:pt x="0" y="547"/>
                    <a:pt x="8" y="436"/>
                  </a:cubicBezTo>
                  <a:cubicBezTo>
                    <a:pt x="16" y="323"/>
                    <a:pt x="64" y="217"/>
                    <a:pt x="144" y="137"/>
                  </a:cubicBezTo>
                  <a:cubicBezTo>
                    <a:pt x="231" y="50"/>
                    <a:pt x="346" y="2"/>
                    <a:pt x="468" y="0"/>
                  </a:cubicBezTo>
                  <a:cubicBezTo>
                    <a:pt x="469" y="0"/>
                    <a:pt x="469" y="0"/>
                    <a:pt x="469" y="0"/>
                  </a:cubicBezTo>
                  <a:cubicBezTo>
                    <a:pt x="470" y="0"/>
                    <a:pt x="470" y="0"/>
                    <a:pt x="470" y="0"/>
                  </a:cubicBezTo>
                  <a:cubicBezTo>
                    <a:pt x="593" y="2"/>
                    <a:pt x="708" y="51"/>
                    <a:pt x="794" y="137"/>
                  </a:cubicBezTo>
                  <a:cubicBezTo>
                    <a:pt x="874" y="217"/>
                    <a:pt x="922" y="323"/>
                    <a:pt x="930" y="436"/>
                  </a:cubicBezTo>
                  <a:cubicBezTo>
                    <a:pt x="938" y="547"/>
                    <a:pt x="905" y="658"/>
                    <a:pt x="839" y="747"/>
                  </a:cubicBezTo>
                  <a:cubicBezTo>
                    <a:pt x="805" y="792"/>
                    <a:pt x="781" y="842"/>
                    <a:pt x="766" y="897"/>
                  </a:cubicBezTo>
                  <a:cubicBezTo>
                    <a:pt x="759" y="924"/>
                    <a:pt x="755" y="947"/>
                    <a:pt x="755" y="966"/>
                  </a:cubicBezTo>
                  <a:lnTo>
                    <a:pt x="755" y="1062"/>
                  </a:lnTo>
                  <a:close/>
                  <a:moveTo>
                    <a:pt x="202" y="1043"/>
                  </a:moveTo>
                  <a:cubicBezTo>
                    <a:pt x="736" y="1043"/>
                    <a:pt x="736" y="1043"/>
                    <a:pt x="736" y="1043"/>
                  </a:cubicBezTo>
                  <a:cubicBezTo>
                    <a:pt x="736" y="966"/>
                    <a:pt x="736" y="966"/>
                    <a:pt x="736" y="966"/>
                  </a:cubicBezTo>
                  <a:cubicBezTo>
                    <a:pt x="736" y="946"/>
                    <a:pt x="739" y="921"/>
                    <a:pt x="747" y="892"/>
                  </a:cubicBezTo>
                  <a:cubicBezTo>
                    <a:pt x="762" y="835"/>
                    <a:pt x="788" y="782"/>
                    <a:pt x="823" y="735"/>
                  </a:cubicBezTo>
                  <a:cubicBezTo>
                    <a:pt x="886" y="650"/>
                    <a:pt x="918" y="544"/>
                    <a:pt x="910" y="437"/>
                  </a:cubicBezTo>
                  <a:cubicBezTo>
                    <a:pt x="903" y="329"/>
                    <a:pt x="857" y="228"/>
                    <a:pt x="780" y="151"/>
                  </a:cubicBezTo>
                  <a:cubicBezTo>
                    <a:pt x="697" y="68"/>
                    <a:pt x="587" y="22"/>
                    <a:pt x="470" y="20"/>
                  </a:cubicBezTo>
                  <a:cubicBezTo>
                    <a:pt x="469" y="20"/>
                    <a:pt x="469" y="20"/>
                    <a:pt x="469" y="20"/>
                  </a:cubicBezTo>
                  <a:cubicBezTo>
                    <a:pt x="468" y="20"/>
                    <a:pt x="468" y="20"/>
                    <a:pt x="468" y="20"/>
                  </a:cubicBezTo>
                  <a:cubicBezTo>
                    <a:pt x="351" y="22"/>
                    <a:pt x="241" y="68"/>
                    <a:pt x="158" y="151"/>
                  </a:cubicBezTo>
                  <a:cubicBezTo>
                    <a:pt x="81" y="228"/>
                    <a:pt x="35" y="329"/>
                    <a:pt x="28" y="437"/>
                  </a:cubicBezTo>
                  <a:cubicBezTo>
                    <a:pt x="21" y="544"/>
                    <a:pt x="51" y="650"/>
                    <a:pt x="115" y="735"/>
                  </a:cubicBezTo>
                  <a:cubicBezTo>
                    <a:pt x="150" y="782"/>
                    <a:pt x="176" y="835"/>
                    <a:pt x="191" y="891"/>
                  </a:cubicBezTo>
                  <a:cubicBezTo>
                    <a:pt x="199" y="921"/>
                    <a:pt x="202" y="946"/>
                    <a:pt x="202" y="966"/>
                  </a:cubicBezTo>
                  <a:lnTo>
                    <a:pt x="202" y="1043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5" name="Freeform 632"/>
            <p:cNvSpPr/>
            <p:nvPr/>
          </p:nvSpPr>
          <p:spPr bwMode="auto">
            <a:xfrm>
              <a:off x="5407026" y="5483225"/>
              <a:ext cx="1377950" cy="63500"/>
            </a:xfrm>
            <a:custGeom>
              <a:avLst/>
              <a:gdLst>
                <a:gd name="T0" fmla="*/ 10 w 434"/>
                <a:gd name="T1" fmla="*/ 20 h 20"/>
                <a:gd name="T2" fmla="*/ 0 w 434"/>
                <a:gd name="T3" fmla="*/ 10 h 20"/>
                <a:gd name="T4" fmla="*/ 10 w 434"/>
                <a:gd name="T5" fmla="*/ 0 h 20"/>
                <a:gd name="T6" fmla="*/ 424 w 434"/>
                <a:gd name="T7" fmla="*/ 0 h 20"/>
                <a:gd name="T8" fmla="*/ 434 w 434"/>
                <a:gd name="T9" fmla="*/ 10 h 20"/>
                <a:gd name="T10" fmla="*/ 424 w 434"/>
                <a:gd name="T11" fmla="*/ 20 h 20"/>
                <a:gd name="T12" fmla="*/ 10 w 434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4" h="20">
                  <a:moveTo>
                    <a:pt x="10" y="20"/>
                  </a:moveTo>
                  <a:cubicBezTo>
                    <a:pt x="4" y="20"/>
                    <a:pt x="0" y="15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424" y="0"/>
                    <a:pt x="424" y="0"/>
                    <a:pt x="424" y="0"/>
                  </a:cubicBezTo>
                  <a:cubicBezTo>
                    <a:pt x="430" y="0"/>
                    <a:pt x="434" y="4"/>
                    <a:pt x="434" y="10"/>
                  </a:cubicBezTo>
                  <a:cubicBezTo>
                    <a:pt x="434" y="15"/>
                    <a:pt x="430" y="20"/>
                    <a:pt x="424" y="20"/>
                  </a:cubicBezTo>
                  <a:lnTo>
                    <a:pt x="10" y="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633"/>
            <p:cNvSpPr/>
            <p:nvPr/>
          </p:nvSpPr>
          <p:spPr bwMode="auto">
            <a:xfrm>
              <a:off x="5407026" y="5619750"/>
              <a:ext cx="1377950" cy="63500"/>
            </a:xfrm>
            <a:custGeom>
              <a:avLst/>
              <a:gdLst>
                <a:gd name="T0" fmla="*/ 10 w 434"/>
                <a:gd name="T1" fmla="*/ 20 h 20"/>
                <a:gd name="T2" fmla="*/ 0 w 434"/>
                <a:gd name="T3" fmla="*/ 10 h 20"/>
                <a:gd name="T4" fmla="*/ 10 w 434"/>
                <a:gd name="T5" fmla="*/ 0 h 20"/>
                <a:gd name="T6" fmla="*/ 424 w 434"/>
                <a:gd name="T7" fmla="*/ 0 h 20"/>
                <a:gd name="T8" fmla="*/ 434 w 434"/>
                <a:gd name="T9" fmla="*/ 10 h 20"/>
                <a:gd name="T10" fmla="*/ 424 w 434"/>
                <a:gd name="T11" fmla="*/ 20 h 20"/>
                <a:gd name="T12" fmla="*/ 10 w 434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4" h="20">
                  <a:moveTo>
                    <a:pt x="10" y="20"/>
                  </a:moveTo>
                  <a:cubicBezTo>
                    <a:pt x="4" y="20"/>
                    <a:pt x="0" y="16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424" y="0"/>
                    <a:pt x="424" y="0"/>
                    <a:pt x="424" y="0"/>
                  </a:cubicBezTo>
                  <a:cubicBezTo>
                    <a:pt x="430" y="0"/>
                    <a:pt x="434" y="5"/>
                    <a:pt x="434" y="10"/>
                  </a:cubicBezTo>
                  <a:cubicBezTo>
                    <a:pt x="434" y="16"/>
                    <a:pt x="430" y="20"/>
                    <a:pt x="424" y="20"/>
                  </a:cubicBezTo>
                  <a:lnTo>
                    <a:pt x="10" y="20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634"/>
            <p:cNvSpPr/>
            <p:nvPr/>
          </p:nvSpPr>
          <p:spPr bwMode="auto">
            <a:xfrm>
              <a:off x="5407026" y="5759451"/>
              <a:ext cx="1377950" cy="60325"/>
            </a:xfrm>
            <a:custGeom>
              <a:avLst/>
              <a:gdLst>
                <a:gd name="T0" fmla="*/ 10 w 434"/>
                <a:gd name="T1" fmla="*/ 19 h 19"/>
                <a:gd name="T2" fmla="*/ 0 w 434"/>
                <a:gd name="T3" fmla="*/ 10 h 19"/>
                <a:gd name="T4" fmla="*/ 10 w 434"/>
                <a:gd name="T5" fmla="*/ 0 h 19"/>
                <a:gd name="T6" fmla="*/ 424 w 434"/>
                <a:gd name="T7" fmla="*/ 0 h 19"/>
                <a:gd name="T8" fmla="*/ 434 w 434"/>
                <a:gd name="T9" fmla="*/ 10 h 19"/>
                <a:gd name="T10" fmla="*/ 424 w 434"/>
                <a:gd name="T11" fmla="*/ 19 h 19"/>
                <a:gd name="T12" fmla="*/ 10 w 434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4" h="19">
                  <a:moveTo>
                    <a:pt x="10" y="19"/>
                  </a:moveTo>
                  <a:cubicBezTo>
                    <a:pt x="4" y="19"/>
                    <a:pt x="0" y="15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424" y="0"/>
                    <a:pt x="424" y="0"/>
                    <a:pt x="424" y="0"/>
                  </a:cubicBezTo>
                  <a:cubicBezTo>
                    <a:pt x="430" y="0"/>
                    <a:pt x="434" y="4"/>
                    <a:pt x="434" y="10"/>
                  </a:cubicBezTo>
                  <a:cubicBezTo>
                    <a:pt x="434" y="15"/>
                    <a:pt x="430" y="19"/>
                    <a:pt x="424" y="19"/>
                  </a:cubicBezTo>
                  <a:lnTo>
                    <a:pt x="10" y="1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635"/>
            <p:cNvSpPr/>
            <p:nvPr/>
          </p:nvSpPr>
          <p:spPr bwMode="auto">
            <a:xfrm>
              <a:off x="5407026" y="5895975"/>
              <a:ext cx="1377950" cy="63500"/>
            </a:xfrm>
            <a:custGeom>
              <a:avLst/>
              <a:gdLst>
                <a:gd name="T0" fmla="*/ 10 w 434"/>
                <a:gd name="T1" fmla="*/ 20 h 20"/>
                <a:gd name="T2" fmla="*/ 0 w 434"/>
                <a:gd name="T3" fmla="*/ 10 h 20"/>
                <a:gd name="T4" fmla="*/ 10 w 434"/>
                <a:gd name="T5" fmla="*/ 0 h 20"/>
                <a:gd name="T6" fmla="*/ 424 w 434"/>
                <a:gd name="T7" fmla="*/ 0 h 20"/>
                <a:gd name="T8" fmla="*/ 434 w 434"/>
                <a:gd name="T9" fmla="*/ 10 h 20"/>
                <a:gd name="T10" fmla="*/ 424 w 434"/>
                <a:gd name="T11" fmla="*/ 20 h 20"/>
                <a:gd name="T12" fmla="*/ 10 w 434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4" h="20">
                  <a:moveTo>
                    <a:pt x="10" y="20"/>
                  </a:moveTo>
                  <a:cubicBezTo>
                    <a:pt x="4" y="20"/>
                    <a:pt x="0" y="15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424" y="0"/>
                    <a:pt x="424" y="0"/>
                    <a:pt x="424" y="0"/>
                  </a:cubicBezTo>
                  <a:cubicBezTo>
                    <a:pt x="430" y="0"/>
                    <a:pt x="434" y="4"/>
                    <a:pt x="434" y="10"/>
                  </a:cubicBezTo>
                  <a:cubicBezTo>
                    <a:pt x="434" y="15"/>
                    <a:pt x="430" y="20"/>
                    <a:pt x="424" y="20"/>
                  </a:cubicBezTo>
                  <a:lnTo>
                    <a:pt x="10" y="20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636"/>
            <p:cNvSpPr/>
            <p:nvPr/>
          </p:nvSpPr>
          <p:spPr bwMode="auto">
            <a:xfrm>
              <a:off x="5616576" y="6032500"/>
              <a:ext cx="958850" cy="63500"/>
            </a:xfrm>
            <a:custGeom>
              <a:avLst/>
              <a:gdLst>
                <a:gd name="T0" fmla="*/ 292 w 302"/>
                <a:gd name="T1" fmla="*/ 20 h 20"/>
                <a:gd name="T2" fmla="*/ 10 w 302"/>
                <a:gd name="T3" fmla="*/ 20 h 20"/>
                <a:gd name="T4" fmla="*/ 0 w 302"/>
                <a:gd name="T5" fmla="*/ 10 h 20"/>
                <a:gd name="T6" fmla="*/ 10 w 302"/>
                <a:gd name="T7" fmla="*/ 0 h 20"/>
                <a:gd name="T8" fmla="*/ 292 w 302"/>
                <a:gd name="T9" fmla="*/ 0 h 20"/>
                <a:gd name="T10" fmla="*/ 302 w 302"/>
                <a:gd name="T11" fmla="*/ 10 h 20"/>
                <a:gd name="T12" fmla="*/ 292 w 30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" h="20">
                  <a:moveTo>
                    <a:pt x="292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4" y="20"/>
                    <a:pt x="0" y="16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292" y="0"/>
                    <a:pt x="292" y="0"/>
                    <a:pt x="292" y="0"/>
                  </a:cubicBezTo>
                  <a:cubicBezTo>
                    <a:pt x="298" y="0"/>
                    <a:pt x="302" y="5"/>
                    <a:pt x="302" y="10"/>
                  </a:cubicBezTo>
                  <a:cubicBezTo>
                    <a:pt x="302" y="16"/>
                    <a:pt x="298" y="20"/>
                    <a:pt x="292" y="2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6" name="Freeform 643"/>
            <p:cNvSpPr/>
            <p:nvPr/>
          </p:nvSpPr>
          <p:spPr bwMode="auto">
            <a:xfrm>
              <a:off x="4873627" y="4130675"/>
              <a:ext cx="606425" cy="603250"/>
            </a:xfrm>
            <a:custGeom>
              <a:avLst/>
              <a:gdLst>
                <a:gd name="T0" fmla="*/ 70 w 191"/>
                <a:gd name="T1" fmla="*/ 14 h 190"/>
                <a:gd name="T2" fmla="*/ 177 w 191"/>
                <a:gd name="T3" fmla="*/ 69 h 190"/>
                <a:gd name="T4" fmla="*/ 122 w 191"/>
                <a:gd name="T5" fmla="*/ 176 h 190"/>
                <a:gd name="T6" fmla="*/ 15 w 191"/>
                <a:gd name="T7" fmla="*/ 121 h 190"/>
                <a:gd name="T8" fmla="*/ 70 w 191"/>
                <a:gd name="T9" fmla="*/ 14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190">
                  <a:moveTo>
                    <a:pt x="70" y="14"/>
                  </a:moveTo>
                  <a:cubicBezTo>
                    <a:pt x="114" y="0"/>
                    <a:pt x="162" y="24"/>
                    <a:pt x="177" y="69"/>
                  </a:cubicBezTo>
                  <a:cubicBezTo>
                    <a:pt x="191" y="113"/>
                    <a:pt x="167" y="161"/>
                    <a:pt x="122" y="176"/>
                  </a:cubicBezTo>
                  <a:cubicBezTo>
                    <a:pt x="77" y="190"/>
                    <a:pt x="29" y="166"/>
                    <a:pt x="15" y="121"/>
                  </a:cubicBezTo>
                  <a:cubicBezTo>
                    <a:pt x="0" y="77"/>
                    <a:pt x="25" y="29"/>
                    <a:pt x="70" y="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7" name="Freeform 644"/>
            <p:cNvSpPr>
              <a:spLocks noEditPoints="1"/>
            </p:cNvSpPr>
            <p:nvPr/>
          </p:nvSpPr>
          <p:spPr bwMode="auto">
            <a:xfrm>
              <a:off x="5048252" y="4251325"/>
              <a:ext cx="250825" cy="361950"/>
            </a:xfrm>
            <a:custGeom>
              <a:avLst/>
              <a:gdLst>
                <a:gd name="T0" fmla="*/ 23 w 79"/>
                <a:gd name="T1" fmla="*/ 99 h 114"/>
                <a:gd name="T2" fmla="*/ 24 w 79"/>
                <a:gd name="T3" fmla="*/ 105 h 114"/>
                <a:gd name="T4" fmla="*/ 29 w 79"/>
                <a:gd name="T5" fmla="*/ 108 h 114"/>
                <a:gd name="T6" fmla="*/ 30 w 79"/>
                <a:gd name="T7" fmla="*/ 111 h 114"/>
                <a:gd name="T8" fmla="*/ 40 w 79"/>
                <a:gd name="T9" fmla="*/ 114 h 114"/>
                <a:gd name="T10" fmla="*/ 50 w 79"/>
                <a:gd name="T11" fmla="*/ 111 h 114"/>
                <a:gd name="T12" fmla="*/ 50 w 79"/>
                <a:gd name="T13" fmla="*/ 108 h 114"/>
                <a:gd name="T14" fmla="*/ 55 w 79"/>
                <a:gd name="T15" fmla="*/ 105 h 114"/>
                <a:gd name="T16" fmla="*/ 56 w 79"/>
                <a:gd name="T17" fmla="*/ 99 h 114"/>
                <a:gd name="T18" fmla="*/ 40 w 79"/>
                <a:gd name="T19" fmla="*/ 102 h 114"/>
                <a:gd name="T20" fmla="*/ 23 w 79"/>
                <a:gd name="T21" fmla="*/ 99 h 114"/>
                <a:gd name="T22" fmla="*/ 40 w 79"/>
                <a:gd name="T23" fmla="*/ 16 h 114"/>
                <a:gd name="T24" fmla="*/ 42 w 79"/>
                <a:gd name="T25" fmla="*/ 14 h 114"/>
                <a:gd name="T26" fmla="*/ 40 w 79"/>
                <a:gd name="T27" fmla="*/ 12 h 114"/>
                <a:gd name="T28" fmla="*/ 12 w 79"/>
                <a:gd name="T29" fmla="*/ 39 h 114"/>
                <a:gd name="T30" fmla="*/ 14 w 79"/>
                <a:gd name="T31" fmla="*/ 41 h 114"/>
                <a:gd name="T32" fmla="*/ 16 w 79"/>
                <a:gd name="T33" fmla="*/ 39 h 114"/>
                <a:gd name="T34" fmla="*/ 40 w 79"/>
                <a:gd name="T35" fmla="*/ 16 h 114"/>
                <a:gd name="T36" fmla="*/ 21 w 79"/>
                <a:gd name="T37" fmla="*/ 88 h 114"/>
                <a:gd name="T38" fmla="*/ 22 w 79"/>
                <a:gd name="T39" fmla="*/ 94 h 114"/>
                <a:gd name="T40" fmla="*/ 40 w 79"/>
                <a:gd name="T41" fmla="*/ 97 h 114"/>
                <a:gd name="T42" fmla="*/ 57 w 79"/>
                <a:gd name="T43" fmla="*/ 94 h 114"/>
                <a:gd name="T44" fmla="*/ 58 w 79"/>
                <a:gd name="T45" fmla="*/ 88 h 114"/>
                <a:gd name="T46" fmla="*/ 40 w 79"/>
                <a:gd name="T47" fmla="*/ 91 h 114"/>
                <a:gd name="T48" fmla="*/ 21 w 79"/>
                <a:gd name="T49" fmla="*/ 88 h 114"/>
                <a:gd name="T50" fmla="*/ 40 w 79"/>
                <a:gd name="T51" fmla="*/ 0 h 114"/>
                <a:gd name="T52" fmla="*/ 0 w 79"/>
                <a:gd name="T53" fmla="*/ 39 h 114"/>
                <a:gd name="T54" fmla="*/ 19 w 79"/>
                <a:gd name="T55" fmla="*/ 73 h 114"/>
                <a:gd name="T56" fmla="*/ 21 w 79"/>
                <a:gd name="T57" fmla="*/ 83 h 114"/>
                <a:gd name="T58" fmla="*/ 40 w 79"/>
                <a:gd name="T59" fmla="*/ 86 h 114"/>
                <a:gd name="T60" fmla="*/ 59 w 79"/>
                <a:gd name="T61" fmla="*/ 83 h 114"/>
                <a:gd name="T62" fmla="*/ 60 w 79"/>
                <a:gd name="T63" fmla="*/ 73 h 114"/>
                <a:gd name="T64" fmla="*/ 79 w 79"/>
                <a:gd name="T65" fmla="*/ 39 h 114"/>
                <a:gd name="T66" fmla="*/ 40 w 79"/>
                <a:gd name="T67" fmla="*/ 0 h 114"/>
                <a:gd name="T68" fmla="*/ 54 w 79"/>
                <a:gd name="T69" fmla="*/ 68 h 114"/>
                <a:gd name="T70" fmla="*/ 53 w 79"/>
                <a:gd name="T71" fmla="*/ 77 h 114"/>
                <a:gd name="T72" fmla="*/ 40 w 79"/>
                <a:gd name="T73" fmla="*/ 79 h 114"/>
                <a:gd name="T74" fmla="*/ 26 w 79"/>
                <a:gd name="T75" fmla="*/ 77 h 114"/>
                <a:gd name="T76" fmla="*/ 25 w 79"/>
                <a:gd name="T77" fmla="*/ 68 h 114"/>
                <a:gd name="T78" fmla="*/ 7 w 79"/>
                <a:gd name="T79" fmla="*/ 39 h 114"/>
                <a:gd name="T80" fmla="*/ 40 w 79"/>
                <a:gd name="T81" fmla="*/ 7 h 114"/>
                <a:gd name="T82" fmla="*/ 72 w 79"/>
                <a:gd name="T83" fmla="*/ 39 h 114"/>
                <a:gd name="T84" fmla="*/ 54 w 79"/>
                <a:gd name="T85" fmla="*/ 68 h 114"/>
                <a:gd name="T86" fmla="*/ 48 w 79"/>
                <a:gd name="T87" fmla="*/ 54 h 114"/>
                <a:gd name="T88" fmla="*/ 40 w 79"/>
                <a:gd name="T89" fmla="*/ 38 h 114"/>
                <a:gd name="T90" fmla="*/ 31 w 79"/>
                <a:gd name="T91" fmla="*/ 54 h 114"/>
                <a:gd name="T92" fmla="*/ 27 w 79"/>
                <a:gd name="T93" fmla="*/ 46 h 114"/>
                <a:gd name="T94" fmla="*/ 22 w 79"/>
                <a:gd name="T95" fmla="*/ 49 h 114"/>
                <a:gd name="T96" fmla="*/ 30 w 79"/>
                <a:gd name="T97" fmla="*/ 67 h 114"/>
                <a:gd name="T98" fmla="*/ 40 w 79"/>
                <a:gd name="T99" fmla="*/ 51 h 114"/>
                <a:gd name="T100" fmla="*/ 49 w 79"/>
                <a:gd name="T101" fmla="*/ 67 h 114"/>
                <a:gd name="T102" fmla="*/ 58 w 79"/>
                <a:gd name="T103" fmla="*/ 49 h 114"/>
                <a:gd name="T104" fmla="*/ 52 w 79"/>
                <a:gd name="T105" fmla="*/ 46 h 114"/>
                <a:gd name="T106" fmla="*/ 48 w 79"/>
                <a:gd name="T107" fmla="*/ 5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" h="114">
                  <a:moveTo>
                    <a:pt x="23" y="99"/>
                  </a:move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5" y="107"/>
                    <a:pt x="29" y="108"/>
                  </a:cubicBezTo>
                  <a:cubicBezTo>
                    <a:pt x="30" y="111"/>
                    <a:pt x="30" y="111"/>
                    <a:pt x="30" y="111"/>
                  </a:cubicBezTo>
                  <a:cubicBezTo>
                    <a:pt x="30" y="111"/>
                    <a:pt x="32" y="114"/>
                    <a:pt x="40" y="114"/>
                  </a:cubicBezTo>
                  <a:cubicBezTo>
                    <a:pt x="47" y="114"/>
                    <a:pt x="50" y="111"/>
                    <a:pt x="50" y="111"/>
                  </a:cubicBezTo>
                  <a:cubicBezTo>
                    <a:pt x="50" y="108"/>
                    <a:pt x="50" y="108"/>
                    <a:pt x="50" y="108"/>
                  </a:cubicBezTo>
                  <a:cubicBezTo>
                    <a:pt x="54" y="107"/>
                    <a:pt x="55" y="105"/>
                    <a:pt x="55" y="105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1" y="101"/>
                    <a:pt x="46" y="102"/>
                    <a:pt x="40" y="102"/>
                  </a:cubicBezTo>
                  <a:cubicBezTo>
                    <a:pt x="34" y="102"/>
                    <a:pt x="28" y="101"/>
                    <a:pt x="23" y="99"/>
                  </a:cubicBezTo>
                  <a:close/>
                  <a:moveTo>
                    <a:pt x="40" y="16"/>
                  </a:moveTo>
                  <a:cubicBezTo>
                    <a:pt x="41" y="16"/>
                    <a:pt x="42" y="15"/>
                    <a:pt x="42" y="14"/>
                  </a:cubicBezTo>
                  <a:cubicBezTo>
                    <a:pt x="42" y="13"/>
                    <a:pt x="41" y="12"/>
                    <a:pt x="40" y="12"/>
                  </a:cubicBezTo>
                  <a:cubicBezTo>
                    <a:pt x="25" y="12"/>
                    <a:pt x="12" y="24"/>
                    <a:pt x="12" y="39"/>
                  </a:cubicBezTo>
                  <a:cubicBezTo>
                    <a:pt x="12" y="40"/>
                    <a:pt x="13" y="41"/>
                    <a:pt x="14" y="41"/>
                  </a:cubicBezTo>
                  <a:cubicBezTo>
                    <a:pt x="16" y="41"/>
                    <a:pt x="16" y="40"/>
                    <a:pt x="16" y="39"/>
                  </a:cubicBezTo>
                  <a:cubicBezTo>
                    <a:pt x="16" y="26"/>
                    <a:pt x="27" y="16"/>
                    <a:pt x="40" y="16"/>
                  </a:cubicBezTo>
                  <a:close/>
                  <a:moveTo>
                    <a:pt x="21" y="88"/>
                  </a:moveTo>
                  <a:cubicBezTo>
                    <a:pt x="22" y="94"/>
                    <a:pt x="22" y="94"/>
                    <a:pt x="22" y="94"/>
                  </a:cubicBezTo>
                  <a:cubicBezTo>
                    <a:pt x="27" y="96"/>
                    <a:pt x="33" y="97"/>
                    <a:pt x="40" y="97"/>
                  </a:cubicBezTo>
                  <a:cubicBezTo>
                    <a:pt x="46" y="97"/>
                    <a:pt x="52" y="96"/>
                    <a:pt x="57" y="94"/>
                  </a:cubicBezTo>
                  <a:cubicBezTo>
                    <a:pt x="58" y="88"/>
                    <a:pt x="58" y="88"/>
                    <a:pt x="58" y="88"/>
                  </a:cubicBezTo>
                  <a:cubicBezTo>
                    <a:pt x="52" y="90"/>
                    <a:pt x="46" y="91"/>
                    <a:pt x="40" y="91"/>
                  </a:cubicBezTo>
                  <a:cubicBezTo>
                    <a:pt x="33" y="91"/>
                    <a:pt x="27" y="90"/>
                    <a:pt x="21" y="88"/>
                  </a:cubicBezTo>
                  <a:close/>
                  <a:moveTo>
                    <a:pt x="40" y="0"/>
                  </a:moveTo>
                  <a:cubicBezTo>
                    <a:pt x="18" y="0"/>
                    <a:pt x="0" y="18"/>
                    <a:pt x="0" y="39"/>
                  </a:cubicBezTo>
                  <a:cubicBezTo>
                    <a:pt x="0" y="53"/>
                    <a:pt x="8" y="66"/>
                    <a:pt x="19" y="73"/>
                  </a:cubicBezTo>
                  <a:cubicBezTo>
                    <a:pt x="21" y="83"/>
                    <a:pt x="21" y="83"/>
                    <a:pt x="21" y="83"/>
                  </a:cubicBezTo>
                  <a:cubicBezTo>
                    <a:pt x="26" y="85"/>
                    <a:pt x="33" y="86"/>
                    <a:pt x="40" y="86"/>
                  </a:cubicBezTo>
                  <a:cubicBezTo>
                    <a:pt x="46" y="86"/>
                    <a:pt x="53" y="85"/>
                    <a:pt x="59" y="83"/>
                  </a:cubicBezTo>
                  <a:cubicBezTo>
                    <a:pt x="60" y="73"/>
                    <a:pt x="60" y="73"/>
                    <a:pt x="60" y="73"/>
                  </a:cubicBezTo>
                  <a:cubicBezTo>
                    <a:pt x="71" y="66"/>
                    <a:pt x="79" y="53"/>
                    <a:pt x="79" y="39"/>
                  </a:cubicBezTo>
                  <a:cubicBezTo>
                    <a:pt x="79" y="18"/>
                    <a:pt x="61" y="0"/>
                    <a:pt x="40" y="0"/>
                  </a:cubicBezTo>
                  <a:close/>
                  <a:moveTo>
                    <a:pt x="54" y="68"/>
                  </a:moveTo>
                  <a:cubicBezTo>
                    <a:pt x="53" y="77"/>
                    <a:pt x="53" y="77"/>
                    <a:pt x="53" y="77"/>
                  </a:cubicBezTo>
                  <a:cubicBezTo>
                    <a:pt x="53" y="77"/>
                    <a:pt x="50" y="79"/>
                    <a:pt x="40" y="79"/>
                  </a:cubicBezTo>
                  <a:cubicBezTo>
                    <a:pt x="30" y="79"/>
                    <a:pt x="26" y="77"/>
                    <a:pt x="26" y="77"/>
                  </a:cubicBezTo>
                  <a:cubicBezTo>
                    <a:pt x="25" y="68"/>
                    <a:pt x="25" y="68"/>
                    <a:pt x="25" y="68"/>
                  </a:cubicBezTo>
                  <a:cubicBezTo>
                    <a:pt x="15" y="63"/>
                    <a:pt x="7" y="52"/>
                    <a:pt x="7" y="39"/>
                  </a:cubicBezTo>
                  <a:cubicBezTo>
                    <a:pt x="7" y="21"/>
                    <a:pt x="22" y="7"/>
                    <a:pt x="40" y="7"/>
                  </a:cubicBezTo>
                  <a:cubicBezTo>
                    <a:pt x="57" y="7"/>
                    <a:pt x="72" y="21"/>
                    <a:pt x="72" y="39"/>
                  </a:cubicBezTo>
                  <a:cubicBezTo>
                    <a:pt x="72" y="52"/>
                    <a:pt x="65" y="63"/>
                    <a:pt x="54" y="68"/>
                  </a:cubicBezTo>
                  <a:close/>
                  <a:moveTo>
                    <a:pt x="48" y="54"/>
                  </a:moveTo>
                  <a:cubicBezTo>
                    <a:pt x="40" y="38"/>
                    <a:pt x="40" y="38"/>
                    <a:pt x="40" y="38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27" y="46"/>
                    <a:pt x="27" y="46"/>
                    <a:pt x="27" y="46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30" y="67"/>
                    <a:pt x="30" y="67"/>
                    <a:pt x="30" y="67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9" y="67"/>
                    <a:pt x="49" y="67"/>
                    <a:pt x="49" y="67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52" y="46"/>
                    <a:pt x="52" y="46"/>
                    <a:pt x="52" y="46"/>
                  </a:cubicBezTo>
                  <a:lnTo>
                    <a:pt x="48" y="5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8" name="Freeform 645"/>
            <p:cNvSpPr/>
            <p:nvPr/>
          </p:nvSpPr>
          <p:spPr bwMode="auto">
            <a:xfrm>
              <a:off x="4495801" y="3209926"/>
              <a:ext cx="603250" cy="606425"/>
            </a:xfrm>
            <a:custGeom>
              <a:avLst/>
              <a:gdLst>
                <a:gd name="T0" fmla="*/ 121 w 190"/>
                <a:gd name="T1" fmla="*/ 15 h 191"/>
                <a:gd name="T2" fmla="*/ 176 w 190"/>
                <a:gd name="T3" fmla="*/ 122 h 191"/>
                <a:gd name="T4" fmla="*/ 69 w 190"/>
                <a:gd name="T5" fmla="*/ 177 h 191"/>
                <a:gd name="T6" fmla="*/ 14 w 190"/>
                <a:gd name="T7" fmla="*/ 70 h 191"/>
                <a:gd name="T8" fmla="*/ 121 w 190"/>
                <a:gd name="T9" fmla="*/ 1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191">
                  <a:moveTo>
                    <a:pt x="121" y="15"/>
                  </a:moveTo>
                  <a:cubicBezTo>
                    <a:pt x="166" y="29"/>
                    <a:pt x="190" y="77"/>
                    <a:pt x="176" y="122"/>
                  </a:cubicBezTo>
                  <a:cubicBezTo>
                    <a:pt x="161" y="167"/>
                    <a:pt x="113" y="191"/>
                    <a:pt x="69" y="177"/>
                  </a:cubicBezTo>
                  <a:cubicBezTo>
                    <a:pt x="24" y="162"/>
                    <a:pt x="0" y="114"/>
                    <a:pt x="14" y="70"/>
                  </a:cubicBezTo>
                  <a:cubicBezTo>
                    <a:pt x="29" y="25"/>
                    <a:pt x="77" y="0"/>
                    <a:pt x="121" y="1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9" name="Freeform 646"/>
            <p:cNvSpPr>
              <a:spLocks noEditPoints="1"/>
            </p:cNvSpPr>
            <p:nvPr/>
          </p:nvSpPr>
          <p:spPr bwMode="auto">
            <a:xfrm>
              <a:off x="4625977" y="3371850"/>
              <a:ext cx="333375" cy="285750"/>
            </a:xfrm>
            <a:custGeom>
              <a:avLst/>
              <a:gdLst>
                <a:gd name="T0" fmla="*/ 37 w 105"/>
                <a:gd name="T1" fmla="*/ 58 h 90"/>
                <a:gd name="T2" fmla="*/ 37 w 105"/>
                <a:gd name="T3" fmla="*/ 90 h 90"/>
                <a:gd name="T4" fmla="*/ 61 w 105"/>
                <a:gd name="T5" fmla="*/ 90 h 90"/>
                <a:gd name="T6" fmla="*/ 61 w 105"/>
                <a:gd name="T7" fmla="*/ 61 h 90"/>
                <a:gd name="T8" fmla="*/ 51 w 105"/>
                <a:gd name="T9" fmla="*/ 72 h 90"/>
                <a:gd name="T10" fmla="*/ 37 w 105"/>
                <a:gd name="T11" fmla="*/ 58 h 90"/>
                <a:gd name="T12" fmla="*/ 4 w 105"/>
                <a:gd name="T13" fmla="*/ 86 h 90"/>
                <a:gd name="T14" fmla="*/ 8 w 105"/>
                <a:gd name="T15" fmla="*/ 90 h 90"/>
                <a:gd name="T16" fmla="*/ 28 w 105"/>
                <a:gd name="T17" fmla="*/ 90 h 90"/>
                <a:gd name="T18" fmla="*/ 28 w 105"/>
                <a:gd name="T19" fmla="*/ 49 h 90"/>
                <a:gd name="T20" fmla="*/ 4 w 105"/>
                <a:gd name="T21" fmla="*/ 72 h 90"/>
                <a:gd name="T22" fmla="*/ 4 w 105"/>
                <a:gd name="T23" fmla="*/ 86 h 90"/>
                <a:gd name="T24" fmla="*/ 70 w 105"/>
                <a:gd name="T25" fmla="*/ 52 h 90"/>
                <a:gd name="T26" fmla="*/ 70 w 105"/>
                <a:gd name="T27" fmla="*/ 90 h 90"/>
                <a:gd name="T28" fmla="*/ 90 w 105"/>
                <a:gd name="T29" fmla="*/ 90 h 90"/>
                <a:gd name="T30" fmla="*/ 94 w 105"/>
                <a:gd name="T31" fmla="*/ 86 h 90"/>
                <a:gd name="T32" fmla="*/ 94 w 105"/>
                <a:gd name="T33" fmla="*/ 49 h 90"/>
                <a:gd name="T34" fmla="*/ 94 w 105"/>
                <a:gd name="T35" fmla="*/ 29 h 90"/>
                <a:gd name="T36" fmla="*/ 73 w 105"/>
                <a:gd name="T37" fmla="*/ 49 h 90"/>
                <a:gd name="T38" fmla="*/ 70 w 105"/>
                <a:gd name="T39" fmla="*/ 52 h 90"/>
                <a:gd name="T40" fmla="*/ 84 w 105"/>
                <a:gd name="T41" fmla="*/ 2 h 90"/>
                <a:gd name="T42" fmla="*/ 81 w 105"/>
                <a:gd name="T43" fmla="*/ 6 h 90"/>
                <a:gd name="T44" fmla="*/ 85 w 105"/>
                <a:gd name="T45" fmla="*/ 10 h 90"/>
                <a:gd name="T46" fmla="*/ 90 w 105"/>
                <a:gd name="T47" fmla="*/ 10 h 90"/>
                <a:gd name="T48" fmla="*/ 51 w 105"/>
                <a:gd name="T49" fmla="*/ 49 h 90"/>
                <a:gd name="T50" fmla="*/ 28 w 105"/>
                <a:gd name="T51" fmla="*/ 26 h 90"/>
                <a:gd name="T52" fmla="*/ 1 w 105"/>
                <a:gd name="T53" fmla="*/ 53 h 90"/>
                <a:gd name="T54" fmla="*/ 1 w 105"/>
                <a:gd name="T55" fmla="*/ 58 h 90"/>
                <a:gd name="T56" fmla="*/ 7 w 105"/>
                <a:gd name="T57" fmla="*/ 58 h 90"/>
                <a:gd name="T58" fmla="*/ 28 w 105"/>
                <a:gd name="T59" fmla="*/ 38 h 90"/>
                <a:gd name="T60" fmla="*/ 51 w 105"/>
                <a:gd name="T61" fmla="*/ 61 h 90"/>
                <a:gd name="T62" fmla="*/ 96 w 105"/>
                <a:gd name="T63" fmla="*/ 16 h 90"/>
                <a:gd name="T64" fmla="*/ 95 w 105"/>
                <a:gd name="T65" fmla="*/ 20 h 90"/>
                <a:gd name="T66" fmla="*/ 99 w 105"/>
                <a:gd name="T67" fmla="*/ 25 h 90"/>
                <a:gd name="T68" fmla="*/ 99 w 105"/>
                <a:gd name="T69" fmla="*/ 25 h 90"/>
                <a:gd name="T70" fmla="*/ 104 w 105"/>
                <a:gd name="T71" fmla="*/ 21 h 90"/>
                <a:gd name="T72" fmla="*/ 105 w 105"/>
                <a:gd name="T73" fmla="*/ 0 h 90"/>
                <a:gd name="T74" fmla="*/ 84 w 105"/>
                <a:gd name="T75" fmla="*/ 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5" h="90">
                  <a:moveTo>
                    <a:pt x="37" y="58"/>
                  </a:moveTo>
                  <a:cubicBezTo>
                    <a:pt x="37" y="90"/>
                    <a:pt x="37" y="90"/>
                    <a:pt x="37" y="90"/>
                  </a:cubicBezTo>
                  <a:cubicBezTo>
                    <a:pt x="61" y="90"/>
                    <a:pt x="61" y="90"/>
                    <a:pt x="61" y="90"/>
                  </a:cubicBezTo>
                  <a:cubicBezTo>
                    <a:pt x="61" y="61"/>
                    <a:pt x="61" y="61"/>
                    <a:pt x="61" y="61"/>
                  </a:cubicBezTo>
                  <a:cubicBezTo>
                    <a:pt x="51" y="72"/>
                    <a:pt x="51" y="72"/>
                    <a:pt x="51" y="72"/>
                  </a:cubicBezTo>
                  <a:lnTo>
                    <a:pt x="37" y="58"/>
                  </a:lnTo>
                  <a:close/>
                  <a:moveTo>
                    <a:pt x="4" y="86"/>
                  </a:moveTo>
                  <a:cubicBezTo>
                    <a:pt x="4" y="88"/>
                    <a:pt x="6" y="90"/>
                    <a:pt x="8" y="90"/>
                  </a:cubicBezTo>
                  <a:cubicBezTo>
                    <a:pt x="28" y="90"/>
                    <a:pt x="28" y="90"/>
                    <a:pt x="28" y="9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4" y="72"/>
                    <a:pt x="4" y="72"/>
                    <a:pt x="4" y="72"/>
                  </a:cubicBezTo>
                  <a:lnTo>
                    <a:pt x="4" y="86"/>
                  </a:lnTo>
                  <a:close/>
                  <a:moveTo>
                    <a:pt x="70" y="52"/>
                  </a:moveTo>
                  <a:cubicBezTo>
                    <a:pt x="70" y="90"/>
                    <a:pt x="70" y="90"/>
                    <a:pt x="70" y="90"/>
                  </a:cubicBezTo>
                  <a:cubicBezTo>
                    <a:pt x="90" y="90"/>
                    <a:pt x="90" y="90"/>
                    <a:pt x="90" y="90"/>
                  </a:cubicBezTo>
                  <a:cubicBezTo>
                    <a:pt x="92" y="90"/>
                    <a:pt x="94" y="88"/>
                    <a:pt x="94" y="86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73" y="49"/>
                    <a:pt x="73" y="49"/>
                    <a:pt x="73" y="49"/>
                  </a:cubicBezTo>
                  <a:lnTo>
                    <a:pt x="70" y="52"/>
                  </a:lnTo>
                  <a:close/>
                  <a:moveTo>
                    <a:pt x="84" y="2"/>
                  </a:moveTo>
                  <a:cubicBezTo>
                    <a:pt x="82" y="2"/>
                    <a:pt x="80" y="4"/>
                    <a:pt x="81" y="6"/>
                  </a:cubicBezTo>
                  <a:cubicBezTo>
                    <a:pt x="81" y="9"/>
                    <a:pt x="83" y="10"/>
                    <a:pt x="85" y="10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54"/>
                    <a:pt x="0" y="57"/>
                    <a:pt x="1" y="58"/>
                  </a:cubicBezTo>
                  <a:cubicBezTo>
                    <a:pt x="3" y="60"/>
                    <a:pt x="6" y="60"/>
                    <a:pt x="7" y="5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96" y="16"/>
                    <a:pt x="96" y="16"/>
                    <a:pt x="96" y="16"/>
                  </a:cubicBezTo>
                  <a:cubicBezTo>
                    <a:pt x="95" y="20"/>
                    <a:pt x="95" y="20"/>
                    <a:pt x="95" y="20"/>
                  </a:cubicBezTo>
                  <a:cubicBezTo>
                    <a:pt x="95" y="23"/>
                    <a:pt x="97" y="25"/>
                    <a:pt x="99" y="25"/>
                  </a:cubicBezTo>
                  <a:cubicBezTo>
                    <a:pt x="99" y="25"/>
                    <a:pt x="99" y="25"/>
                    <a:pt x="99" y="25"/>
                  </a:cubicBezTo>
                  <a:cubicBezTo>
                    <a:pt x="102" y="25"/>
                    <a:pt x="103" y="23"/>
                    <a:pt x="104" y="21"/>
                  </a:cubicBezTo>
                  <a:cubicBezTo>
                    <a:pt x="105" y="0"/>
                    <a:pt x="105" y="0"/>
                    <a:pt x="105" y="0"/>
                  </a:cubicBezTo>
                  <a:lnTo>
                    <a:pt x="84" y="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0" name="Freeform 647"/>
            <p:cNvSpPr/>
            <p:nvPr/>
          </p:nvSpPr>
          <p:spPr bwMode="auto">
            <a:xfrm>
              <a:off x="4870452" y="2289176"/>
              <a:ext cx="612775" cy="612775"/>
            </a:xfrm>
            <a:custGeom>
              <a:avLst/>
              <a:gdLst>
                <a:gd name="T0" fmla="*/ 166 w 193"/>
                <a:gd name="T1" fmla="*/ 47 h 193"/>
                <a:gd name="T2" fmla="*/ 147 w 193"/>
                <a:gd name="T3" fmla="*/ 165 h 193"/>
                <a:gd name="T4" fmla="*/ 28 w 193"/>
                <a:gd name="T5" fmla="*/ 147 h 193"/>
                <a:gd name="T6" fmla="*/ 47 w 193"/>
                <a:gd name="T7" fmla="*/ 28 h 193"/>
                <a:gd name="T8" fmla="*/ 166 w 193"/>
                <a:gd name="T9" fmla="*/ 47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66" y="47"/>
                  </a:moveTo>
                  <a:cubicBezTo>
                    <a:pt x="193" y="85"/>
                    <a:pt x="185" y="138"/>
                    <a:pt x="147" y="165"/>
                  </a:cubicBezTo>
                  <a:cubicBezTo>
                    <a:pt x="109" y="193"/>
                    <a:pt x="56" y="185"/>
                    <a:pt x="28" y="147"/>
                  </a:cubicBezTo>
                  <a:cubicBezTo>
                    <a:pt x="0" y="109"/>
                    <a:pt x="9" y="55"/>
                    <a:pt x="47" y="28"/>
                  </a:cubicBezTo>
                  <a:cubicBezTo>
                    <a:pt x="85" y="0"/>
                    <a:pt x="138" y="9"/>
                    <a:pt x="166" y="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1" name="Freeform 648"/>
            <p:cNvSpPr>
              <a:spLocks noEditPoints="1"/>
            </p:cNvSpPr>
            <p:nvPr/>
          </p:nvSpPr>
          <p:spPr bwMode="auto">
            <a:xfrm>
              <a:off x="5048251" y="2435226"/>
              <a:ext cx="260350" cy="327025"/>
            </a:xfrm>
            <a:custGeom>
              <a:avLst/>
              <a:gdLst>
                <a:gd name="T0" fmla="*/ 118 w 164"/>
                <a:gd name="T1" fmla="*/ 58 h 206"/>
                <a:gd name="T2" fmla="*/ 28 w 164"/>
                <a:gd name="T3" fmla="*/ 58 h 206"/>
                <a:gd name="T4" fmla="*/ 28 w 164"/>
                <a:gd name="T5" fmla="*/ 72 h 206"/>
                <a:gd name="T6" fmla="*/ 118 w 164"/>
                <a:gd name="T7" fmla="*/ 72 h 206"/>
                <a:gd name="T8" fmla="*/ 118 w 164"/>
                <a:gd name="T9" fmla="*/ 58 h 206"/>
                <a:gd name="T10" fmla="*/ 118 w 164"/>
                <a:gd name="T11" fmla="*/ 34 h 206"/>
                <a:gd name="T12" fmla="*/ 28 w 164"/>
                <a:gd name="T13" fmla="*/ 34 h 206"/>
                <a:gd name="T14" fmla="*/ 28 w 164"/>
                <a:gd name="T15" fmla="*/ 46 h 206"/>
                <a:gd name="T16" fmla="*/ 118 w 164"/>
                <a:gd name="T17" fmla="*/ 46 h 206"/>
                <a:gd name="T18" fmla="*/ 118 w 164"/>
                <a:gd name="T19" fmla="*/ 34 h 206"/>
                <a:gd name="T20" fmla="*/ 118 w 164"/>
                <a:gd name="T21" fmla="*/ 84 h 206"/>
                <a:gd name="T22" fmla="*/ 28 w 164"/>
                <a:gd name="T23" fmla="*/ 84 h 206"/>
                <a:gd name="T24" fmla="*/ 28 w 164"/>
                <a:gd name="T25" fmla="*/ 96 h 206"/>
                <a:gd name="T26" fmla="*/ 118 w 164"/>
                <a:gd name="T27" fmla="*/ 96 h 206"/>
                <a:gd name="T28" fmla="*/ 118 w 164"/>
                <a:gd name="T29" fmla="*/ 84 h 206"/>
                <a:gd name="T30" fmla="*/ 28 w 164"/>
                <a:gd name="T31" fmla="*/ 122 h 206"/>
                <a:gd name="T32" fmla="*/ 74 w 164"/>
                <a:gd name="T33" fmla="*/ 122 h 206"/>
                <a:gd name="T34" fmla="*/ 74 w 164"/>
                <a:gd name="T35" fmla="*/ 110 h 206"/>
                <a:gd name="T36" fmla="*/ 28 w 164"/>
                <a:gd name="T37" fmla="*/ 110 h 206"/>
                <a:gd name="T38" fmla="*/ 28 w 164"/>
                <a:gd name="T39" fmla="*/ 122 h 206"/>
                <a:gd name="T40" fmla="*/ 146 w 164"/>
                <a:gd name="T41" fmla="*/ 18 h 206"/>
                <a:gd name="T42" fmla="*/ 146 w 164"/>
                <a:gd name="T43" fmla="*/ 0 h 206"/>
                <a:gd name="T44" fmla="*/ 0 w 164"/>
                <a:gd name="T45" fmla="*/ 0 h 206"/>
                <a:gd name="T46" fmla="*/ 0 w 164"/>
                <a:gd name="T47" fmla="*/ 188 h 206"/>
                <a:gd name="T48" fmla="*/ 18 w 164"/>
                <a:gd name="T49" fmla="*/ 188 h 206"/>
                <a:gd name="T50" fmla="*/ 18 w 164"/>
                <a:gd name="T51" fmla="*/ 206 h 206"/>
                <a:gd name="T52" fmla="*/ 164 w 164"/>
                <a:gd name="T53" fmla="*/ 206 h 206"/>
                <a:gd name="T54" fmla="*/ 164 w 164"/>
                <a:gd name="T55" fmla="*/ 18 h 206"/>
                <a:gd name="T56" fmla="*/ 146 w 164"/>
                <a:gd name="T57" fmla="*/ 18 h 206"/>
                <a:gd name="T58" fmla="*/ 10 w 164"/>
                <a:gd name="T59" fmla="*/ 178 h 206"/>
                <a:gd name="T60" fmla="*/ 10 w 164"/>
                <a:gd name="T61" fmla="*/ 10 h 206"/>
                <a:gd name="T62" fmla="*/ 136 w 164"/>
                <a:gd name="T63" fmla="*/ 10 h 206"/>
                <a:gd name="T64" fmla="*/ 136 w 164"/>
                <a:gd name="T65" fmla="*/ 134 h 206"/>
                <a:gd name="T66" fmla="*/ 94 w 164"/>
                <a:gd name="T67" fmla="*/ 134 h 206"/>
                <a:gd name="T68" fmla="*/ 94 w 164"/>
                <a:gd name="T69" fmla="*/ 178 h 206"/>
                <a:gd name="T70" fmla="*/ 10 w 164"/>
                <a:gd name="T71" fmla="*/ 178 h 206"/>
                <a:gd name="T72" fmla="*/ 154 w 164"/>
                <a:gd name="T73" fmla="*/ 196 h 206"/>
                <a:gd name="T74" fmla="*/ 28 w 164"/>
                <a:gd name="T75" fmla="*/ 196 h 206"/>
                <a:gd name="T76" fmla="*/ 28 w 164"/>
                <a:gd name="T77" fmla="*/ 188 h 206"/>
                <a:gd name="T78" fmla="*/ 98 w 164"/>
                <a:gd name="T79" fmla="*/ 188 h 206"/>
                <a:gd name="T80" fmla="*/ 146 w 164"/>
                <a:gd name="T81" fmla="*/ 140 h 206"/>
                <a:gd name="T82" fmla="*/ 146 w 164"/>
                <a:gd name="T83" fmla="*/ 28 h 206"/>
                <a:gd name="T84" fmla="*/ 154 w 164"/>
                <a:gd name="T85" fmla="*/ 28 h 206"/>
                <a:gd name="T86" fmla="*/ 154 w 164"/>
                <a:gd name="T87" fmla="*/ 19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64" h="206">
                  <a:moveTo>
                    <a:pt x="118" y="58"/>
                  </a:moveTo>
                  <a:lnTo>
                    <a:pt x="28" y="58"/>
                  </a:lnTo>
                  <a:lnTo>
                    <a:pt x="28" y="72"/>
                  </a:lnTo>
                  <a:lnTo>
                    <a:pt x="118" y="72"/>
                  </a:lnTo>
                  <a:lnTo>
                    <a:pt x="118" y="58"/>
                  </a:lnTo>
                  <a:close/>
                  <a:moveTo>
                    <a:pt x="118" y="34"/>
                  </a:moveTo>
                  <a:lnTo>
                    <a:pt x="28" y="34"/>
                  </a:lnTo>
                  <a:lnTo>
                    <a:pt x="28" y="46"/>
                  </a:lnTo>
                  <a:lnTo>
                    <a:pt x="118" y="46"/>
                  </a:lnTo>
                  <a:lnTo>
                    <a:pt x="118" y="34"/>
                  </a:lnTo>
                  <a:close/>
                  <a:moveTo>
                    <a:pt x="118" y="84"/>
                  </a:moveTo>
                  <a:lnTo>
                    <a:pt x="28" y="84"/>
                  </a:lnTo>
                  <a:lnTo>
                    <a:pt x="28" y="96"/>
                  </a:lnTo>
                  <a:lnTo>
                    <a:pt x="118" y="96"/>
                  </a:lnTo>
                  <a:lnTo>
                    <a:pt x="118" y="84"/>
                  </a:lnTo>
                  <a:close/>
                  <a:moveTo>
                    <a:pt x="28" y="122"/>
                  </a:moveTo>
                  <a:lnTo>
                    <a:pt x="74" y="122"/>
                  </a:lnTo>
                  <a:lnTo>
                    <a:pt x="74" y="110"/>
                  </a:lnTo>
                  <a:lnTo>
                    <a:pt x="28" y="110"/>
                  </a:lnTo>
                  <a:lnTo>
                    <a:pt x="28" y="122"/>
                  </a:lnTo>
                  <a:close/>
                  <a:moveTo>
                    <a:pt x="146" y="18"/>
                  </a:moveTo>
                  <a:lnTo>
                    <a:pt x="146" y="0"/>
                  </a:lnTo>
                  <a:lnTo>
                    <a:pt x="0" y="0"/>
                  </a:lnTo>
                  <a:lnTo>
                    <a:pt x="0" y="188"/>
                  </a:lnTo>
                  <a:lnTo>
                    <a:pt x="18" y="188"/>
                  </a:lnTo>
                  <a:lnTo>
                    <a:pt x="18" y="206"/>
                  </a:lnTo>
                  <a:lnTo>
                    <a:pt x="164" y="206"/>
                  </a:lnTo>
                  <a:lnTo>
                    <a:pt x="164" y="18"/>
                  </a:lnTo>
                  <a:lnTo>
                    <a:pt x="146" y="18"/>
                  </a:lnTo>
                  <a:close/>
                  <a:moveTo>
                    <a:pt x="10" y="178"/>
                  </a:moveTo>
                  <a:lnTo>
                    <a:pt x="10" y="10"/>
                  </a:lnTo>
                  <a:lnTo>
                    <a:pt x="136" y="10"/>
                  </a:lnTo>
                  <a:lnTo>
                    <a:pt x="136" y="134"/>
                  </a:lnTo>
                  <a:lnTo>
                    <a:pt x="94" y="134"/>
                  </a:lnTo>
                  <a:lnTo>
                    <a:pt x="94" y="178"/>
                  </a:lnTo>
                  <a:lnTo>
                    <a:pt x="10" y="178"/>
                  </a:lnTo>
                  <a:close/>
                  <a:moveTo>
                    <a:pt x="154" y="196"/>
                  </a:moveTo>
                  <a:lnTo>
                    <a:pt x="28" y="196"/>
                  </a:lnTo>
                  <a:lnTo>
                    <a:pt x="28" y="188"/>
                  </a:lnTo>
                  <a:lnTo>
                    <a:pt x="98" y="188"/>
                  </a:lnTo>
                  <a:lnTo>
                    <a:pt x="146" y="140"/>
                  </a:lnTo>
                  <a:lnTo>
                    <a:pt x="146" y="28"/>
                  </a:lnTo>
                  <a:lnTo>
                    <a:pt x="154" y="28"/>
                  </a:lnTo>
                  <a:lnTo>
                    <a:pt x="154" y="19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2" name="Freeform 649"/>
            <p:cNvSpPr/>
            <p:nvPr/>
          </p:nvSpPr>
          <p:spPr bwMode="auto">
            <a:xfrm>
              <a:off x="6708777" y="2289176"/>
              <a:ext cx="612775" cy="612775"/>
            </a:xfrm>
            <a:custGeom>
              <a:avLst/>
              <a:gdLst>
                <a:gd name="T0" fmla="*/ 165 w 193"/>
                <a:gd name="T1" fmla="*/ 147 h 193"/>
                <a:gd name="T2" fmla="*/ 46 w 193"/>
                <a:gd name="T3" fmla="*/ 165 h 193"/>
                <a:gd name="T4" fmla="*/ 27 w 193"/>
                <a:gd name="T5" fmla="*/ 47 h 193"/>
                <a:gd name="T6" fmla="*/ 146 w 193"/>
                <a:gd name="T7" fmla="*/ 28 h 193"/>
                <a:gd name="T8" fmla="*/ 165 w 193"/>
                <a:gd name="T9" fmla="*/ 147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65" y="147"/>
                  </a:moveTo>
                  <a:cubicBezTo>
                    <a:pt x="137" y="185"/>
                    <a:pt x="84" y="193"/>
                    <a:pt x="46" y="165"/>
                  </a:cubicBezTo>
                  <a:cubicBezTo>
                    <a:pt x="8" y="138"/>
                    <a:pt x="0" y="85"/>
                    <a:pt x="27" y="47"/>
                  </a:cubicBezTo>
                  <a:cubicBezTo>
                    <a:pt x="55" y="9"/>
                    <a:pt x="108" y="0"/>
                    <a:pt x="146" y="28"/>
                  </a:cubicBezTo>
                  <a:cubicBezTo>
                    <a:pt x="184" y="55"/>
                    <a:pt x="193" y="109"/>
                    <a:pt x="165" y="1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3" name="Freeform 650"/>
            <p:cNvSpPr>
              <a:spLocks noEditPoints="1"/>
            </p:cNvSpPr>
            <p:nvPr/>
          </p:nvSpPr>
          <p:spPr bwMode="auto">
            <a:xfrm>
              <a:off x="6851651" y="2416175"/>
              <a:ext cx="330200" cy="368300"/>
            </a:xfrm>
            <a:custGeom>
              <a:avLst/>
              <a:gdLst>
                <a:gd name="T0" fmla="*/ 84 w 104"/>
                <a:gd name="T1" fmla="*/ 23 h 116"/>
                <a:gd name="T2" fmla="*/ 87 w 104"/>
                <a:gd name="T3" fmla="*/ 18 h 116"/>
                <a:gd name="T4" fmla="*/ 88 w 104"/>
                <a:gd name="T5" fmla="*/ 19 h 116"/>
                <a:gd name="T6" fmla="*/ 91 w 104"/>
                <a:gd name="T7" fmla="*/ 19 h 116"/>
                <a:gd name="T8" fmla="*/ 93 w 104"/>
                <a:gd name="T9" fmla="*/ 17 h 116"/>
                <a:gd name="T10" fmla="*/ 95 w 104"/>
                <a:gd name="T11" fmla="*/ 14 h 116"/>
                <a:gd name="T12" fmla="*/ 94 w 104"/>
                <a:gd name="T13" fmla="*/ 9 h 116"/>
                <a:gd name="T14" fmla="*/ 79 w 104"/>
                <a:gd name="T15" fmla="*/ 1 h 116"/>
                <a:gd name="T16" fmla="*/ 75 w 104"/>
                <a:gd name="T17" fmla="*/ 2 h 116"/>
                <a:gd name="T18" fmla="*/ 73 w 104"/>
                <a:gd name="T19" fmla="*/ 6 h 116"/>
                <a:gd name="T20" fmla="*/ 72 w 104"/>
                <a:gd name="T21" fmla="*/ 8 h 116"/>
                <a:gd name="T22" fmla="*/ 74 w 104"/>
                <a:gd name="T23" fmla="*/ 10 h 116"/>
                <a:gd name="T24" fmla="*/ 75 w 104"/>
                <a:gd name="T25" fmla="*/ 11 h 116"/>
                <a:gd name="T26" fmla="*/ 72 w 104"/>
                <a:gd name="T27" fmla="*/ 16 h 116"/>
                <a:gd name="T28" fmla="*/ 52 w 104"/>
                <a:gd name="T29" fmla="*/ 12 h 116"/>
                <a:gd name="T30" fmla="*/ 32 w 104"/>
                <a:gd name="T31" fmla="*/ 16 h 116"/>
                <a:gd name="T32" fmla="*/ 29 w 104"/>
                <a:gd name="T33" fmla="*/ 11 h 116"/>
                <a:gd name="T34" fmla="*/ 30 w 104"/>
                <a:gd name="T35" fmla="*/ 10 h 116"/>
                <a:gd name="T36" fmla="*/ 32 w 104"/>
                <a:gd name="T37" fmla="*/ 8 h 116"/>
                <a:gd name="T38" fmla="*/ 31 w 104"/>
                <a:gd name="T39" fmla="*/ 6 h 116"/>
                <a:gd name="T40" fmla="*/ 29 w 104"/>
                <a:gd name="T41" fmla="*/ 2 h 116"/>
                <a:gd name="T42" fmla="*/ 25 w 104"/>
                <a:gd name="T43" fmla="*/ 1 h 116"/>
                <a:gd name="T44" fmla="*/ 10 w 104"/>
                <a:gd name="T45" fmla="*/ 9 h 116"/>
                <a:gd name="T46" fmla="*/ 9 w 104"/>
                <a:gd name="T47" fmla="*/ 14 h 116"/>
                <a:gd name="T48" fmla="*/ 11 w 104"/>
                <a:gd name="T49" fmla="*/ 17 h 116"/>
                <a:gd name="T50" fmla="*/ 13 w 104"/>
                <a:gd name="T51" fmla="*/ 19 h 116"/>
                <a:gd name="T52" fmla="*/ 16 w 104"/>
                <a:gd name="T53" fmla="*/ 19 h 116"/>
                <a:gd name="T54" fmla="*/ 17 w 104"/>
                <a:gd name="T55" fmla="*/ 18 h 116"/>
                <a:gd name="T56" fmla="*/ 20 w 104"/>
                <a:gd name="T57" fmla="*/ 23 h 116"/>
                <a:gd name="T58" fmla="*/ 0 w 104"/>
                <a:gd name="T59" fmla="*/ 64 h 116"/>
                <a:gd name="T60" fmla="*/ 52 w 104"/>
                <a:gd name="T61" fmla="*/ 116 h 116"/>
                <a:gd name="T62" fmla="*/ 104 w 104"/>
                <a:gd name="T63" fmla="*/ 64 h 116"/>
                <a:gd name="T64" fmla="*/ 84 w 104"/>
                <a:gd name="T65" fmla="*/ 23 h 116"/>
                <a:gd name="T66" fmla="*/ 52 w 104"/>
                <a:gd name="T67" fmla="*/ 106 h 116"/>
                <a:gd name="T68" fmla="*/ 10 w 104"/>
                <a:gd name="T69" fmla="*/ 64 h 116"/>
                <a:gd name="T70" fmla="*/ 52 w 104"/>
                <a:gd name="T71" fmla="*/ 22 h 116"/>
                <a:gd name="T72" fmla="*/ 94 w 104"/>
                <a:gd name="T73" fmla="*/ 64 h 116"/>
                <a:gd name="T74" fmla="*/ 52 w 104"/>
                <a:gd name="T75" fmla="*/ 106 h 116"/>
                <a:gd name="T76" fmla="*/ 57 w 104"/>
                <a:gd name="T77" fmla="*/ 64 h 116"/>
                <a:gd name="T78" fmla="*/ 57 w 104"/>
                <a:gd name="T79" fmla="*/ 64 h 116"/>
                <a:gd name="T80" fmla="*/ 57 w 104"/>
                <a:gd name="T81" fmla="*/ 40 h 116"/>
                <a:gd name="T82" fmla="*/ 52 w 104"/>
                <a:gd name="T83" fmla="*/ 36 h 116"/>
                <a:gd name="T84" fmla="*/ 48 w 104"/>
                <a:gd name="T85" fmla="*/ 40 h 116"/>
                <a:gd name="T86" fmla="*/ 48 w 104"/>
                <a:gd name="T87" fmla="*/ 64 h 116"/>
                <a:gd name="T88" fmla="*/ 52 w 104"/>
                <a:gd name="T89" fmla="*/ 68 h 116"/>
                <a:gd name="T90" fmla="*/ 53 w 104"/>
                <a:gd name="T91" fmla="*/ 68 h 116"/>
                <a:gd name="T92" fmla="*/ 74 w 104"/>
                <a:gd name="T93" fmla="*/ 89 h 116"/>
                <a:gd name="T94" fmla="*/ 75 w 104"/>
                <a:gd name="T95" fmla="*/ 90 h 116"/>
                <a:gd name="T96" fmla="*/ 77 w 104"/>
                <a:gd name="T97" fmla="*/ 89 h 116"/>
                <a:gd name="T98" fmla="*/ 77 w 104"/>
                <a:gd name="T99" fmla="*/ 85 h 116"/>
                <a:gd name="T100" fmla="*/ 57 w 104"/>
                <a:gd name="T101" fmla="*/ 6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4" h="116">
                  <a:moveTo>
                    <a:pt x="84" y="23"/>
                  </a:moveTo>
                  <a:cubicBezTo>
                    <a:pt x="87" y="18"/>
                    <a:pt x="87" y="18"/>
                    <a:pt x="87" y="18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9" y="19"/>
                    <a:pt x="90" y="19"/>
                    <a:pt x="91" y="19"/>
                  </a:cubicBezTo>
                  <a:cubicBezTo>
                    <a:pt x="92" y="19"/>
                    <a:pt x="93" y="18"/>
                    <a:pt x="93" y="17"/>
                  </a:cubicBezTo>
                  <a:cubicBezTo>
                    <a:pt x="95" y="14"/>
                    <a:pt x="95" y="14"/>
                    <a:pt x="95" y="14"/>
                  </a:cubicBezTo>
                  <a:cubicBezTo>
                    <a:pt x="96" y="12"/>
                    <a:pt x="96" y="10"/>
                    <a:pt x="94" y="9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78" y="0"/>
                    <a:pt x="76" y="0"/>
                    <a:pt x="75" y="2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2" y="6"/>
                    <a:pt x="72" y="7"/>
                    <a:pt x="72" y="8"/>
                  </a:cubicBezTo>
                  <a:cubicBezTo>
                    <a:pt x="73" y="9"/>
                    <a:pt x="73" y="10"/>
                    <a:pt x="74" y="10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2" y="16"/>
                    <a:pt x="72" y="16"/>
                    <a:pt x="72" y="16"/>
                  </a:cubicBezTo>
                  <a:cubicBezTo>
                    <a:pt x="66" y="13"/>
                    <a:pt x="59" y="12"/>
                    <a:pt x="52" y="12"/>
                  </a:cubicBezTo>
                  <a:cubicBezTo>
                    <a:pt x="45" y="12"/>
                    <a:pt x="38" y="13"/>
                    <a:pt x="32" y="16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1" y="10"/>
                    <a:pt x="32" y="9"/>
                    <a:pt x="32" y="8"/>
                  </a:cubicBezTo>
                  <a:cubicBezTo>
                    <a:pt x="32" y="7"/>
                    <a:pt x="32" y="6"/>
                    <a:pt x="31" y="6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0"/>
                    <a:pt x="26" y="0"/>
                    <a:pt x="25" y="1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10"/>
                    <a:pt x="8" y="12"/>
                    <a:pt x="9" y="14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2" y="18"/>
                    <a:pt x="12" y="19"/>
                    <a:pt x="13" y="19"/>
                  </a:cubicBezTo>
                  <a:cubicBezTo>
                    <a:pt x="14" y="19"/>
                    <a:pt x="15" y="19"/>
                    <a:pt x="16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8" y="33"/>
                    <a:pt x="0" y="47"/>
                    <a:pt x="0" y="64"/>
                  </a:cubicBezTo>
                  <a:cubicBezTo>
                    <a:pt x="0" y="93"/>
                    <a:pt x="23" y="116"/>
                    <a:pt x="52" y="116"/>
                  </a:cubicBezTo>
                  <a:cubicBezTo>
                    <a:pt x="81" y="116"/>
                    <a:pt x="104" y="93"/>
                    <a:pt x="104" y="64"/>
                  </a:cubicBezTo>
                  <a:cubicBezTo>
                    <a:pt x="104" y="47"/>
                    <a:pt x="96" y="33"/>
                    <a:pt x="84" y="23"/>
                  </a:cubicBezTo>
                  <a:close/>
                  <a:moveTo>
                    <a:pt x="52" y="106"/>
                  </a:moveTo>
                  <a:cubicBezTo>
                    <a:pt x="29" y="106"/>
                    <a:pt x="10" y="87"/>
                    <a:pt x="10" y="64"/>
                  </a:cubicBezTo>
                  <a:cubicBezTo>
                    <a:pt x="10" y="41"/>
                    <a:pt x="29" y="22"/>
                    <a:pt x="52" y="22"/>
                  </a:cubicBezTo>
                  <a:cubicBezTo>
                    <a:pt x="75" y="22"/>
                    <a:pt x="94" y="41"/>
                    <a:pt x="94" y="64"/>
                  </a:cubicBezTo>
                  <a:cubicBezTo>
                    <a:pt x="94" y="87"/>
                    <a:pt x="75" y="106"/>
                    <a:pt x="52" y="106"/>
                  </a:cubicBezTo>
                  <a:close/>
                  <a:moveTo>
                    <a:pt x="57" y="64"/>
                  </a:moveTo>
                  <a:cubicBezTo>
                    <a:pt x="57" y="64"/>
                    <a:pt x="57" y="64"/>
                    <a:pt x="57" y="64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38"/>
                    <a:pt x="55" y="36"/>
                    <a:pt x="52" y="36"/>
                  </a:cubicBezTo>
                  <a:cubicBezTo>
                    <a:pt x="50" y="36"/>
                    <a:pt x="48" y="38"/>
                    <a:pt x="48" y="40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48" y="66"/>
                    <a:pt x="50" y="68"/>
                    <a:pt x="52" y="68"/>
                  </a:cubicBezTo>
                  <a:cubicBezTo>
                    <a:pt x="52" y="68"/>
                    <a:pt x="53" y="68"/>
                    <a:pt x="53" y="68"/>
                  </a:cubicBezTo>
                  <a:cubicBezTo>
                    <a:pt x="74" y="89"/>
                    <a:pt x="74" y="89"/>
                    <a:pt x="74" y="89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6" y="90"/>
                    <a:pt x="77" y="90"/>
                    <a:pt x="77" y="89"/>
                  </a:cubicBezTo>
                  <a:cubicBezTo>
                    <a:pt x="78" y="88"/>
                    <a:pt x="78" y="86"/>
                    <a:pt x="77" y="85"/>
                  </a:cubicBezTo>
                  <a:lnTo>
                    <a:pt x="57" y="6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" name="Freeform 651"/>
            <p:cNvSpPr/>
            <p:nvPr/>
          </p:nvSpPr>
          <p:spPr bwMode="auto">
            <a:xfrm>
              <a:off x="7092951" y="3209926"/>
              <a:ext cx="603250" cy="606425"/>
            </a:xfrm>
            <a:custGeom>
              <a:avLst/>
              <a:gdLst>
                <a:gd name="T0" fmla="*/ 121 w 190"/>
                <a:gd name="T1" fmla="*/ 177 h 191"/>
                <a:gd name="T2" fmla="*/ 14 w 190"/>
                <a:gd name="T3" fmla="*/ 122 h 191"/>
                <a:gd name="T4" fmla="*/ 69 w 190"/>
                <a:gd name="T5" fmla="*/ 15 h 191"/>
                <a:gd name="T6" fmla="*/ 176 w 190"/>
                <a:gd name="T7" fmla="*/ 70 h 191"/>
                <a:gd name="T8" fmla="*/ 121 w 190"/>
                <a:gd name="T9" fmla="*/ 17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191">
                  <a:moveTo>
                    <a:pt x="121" y="177"/>
                  </a:moveTo>
                  <a:cubicBezTo>
                    <a:pt x="77" y="191"/>
                    <a:pt x="29" y="167"/>
                    <a:pt x="14" y="122"/>
                  </a:cubicBezTo>
                  <a:cubicBezTo>
                    <a:pt x="0" y="77"/>
                    <a:pt x="24" y="29"/>
                    <a:pt x="69" y="15"/>
                  </a:cubicBezTo>
                  <a:cubicBezTo>
                    <a:pt x="113" y="0"/>
                    <a:pt x="161" y="25"/>
                    <a:pt x="176" y="70"/>
                  </a:cubicBezTo>
                  <a:cubicBezTo>
                    <a:pt x="190" y="114"/>
                    <a:pt x="166" y="162"/>
                    <a:pt x="121" y="17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" name="Freeform 652"/>
            <p:cNvSpPr>
              <a:spLocks noEditPoints="1"/>
            </p:cNvSpPr>
            <p:nvPr/>
          </p:nvSpPr>
          <p:spPr bwMode="auto">
            <a:xfrm>
              <a:off x="7200902" y="3368675"/>
              <a:ext cx="384175" cy="266700"/>
            </a:xfrm>
            <a:custGeom>
              <a:avLst/>
              <a:gdLst>
                <a:gd name="T0" fmla="*/ 108 w 121"/>
                <a:gd name="T1" fmla="*/ 72 h 84"/>
                <a:gd name="T2" fmla="*/ 121 w 121"/>
                <a:gd name="T3" fmla="*/ 51 h 84"/>
                <a:gd name="T4" fmla="*/ 101 w 121"/>
                <a:gd name="T5" fmla="*/ 26 h 84"/>
                <a:gd name="T6" fmla="*/ 103 w 121"/>
                <a:gd name="T7" fmla="*/ 35 h 84"/>
                <a:gd name="T8" fmla="*/ 60 w 121"/>
                <a:gd name="T9" fmla="*/ 75 h 84"/>
                <a:gd name="T10" fmla="*/ 82 w 121"/>
                <a:gd name="T11" fmla="*/ 80 h 84"/>
                <a:gd name="T12" fmla="*/ 94 w 121"/>
                <a:gd name="T13" fmla="*/ 78 h 84"/>
                <a:gd name="T14" fmla="*/ 121 w 121"/>
                <a:gd name="T15" fmla="*/ 80 h 84"/>
                <a:gd name="T16" fmla="*/ 108 w 121"/>
                <a:gd name="T17" fmla="*/ 72 h 84"/>
                <a:gd name="T18" fmla="*/ 98 w 121"/>
                <a:gd name="T19" fmla="*/ 35 h 84"/>
                <a:gd name="T20" fmla="*/ 49 w 121"/>
                <a:gd name="T21" fmla="*/ 0 h 84"/>
                <a:gd name="T22" fmla="*/ 0 w 121"/>
                <a:gd name="T23" fmla="*/ 35 h 84"/>
                <a:gd name="T24" fmla="*/ 15 w 121"/>
                <a:gd name="T25" fmla="*/ 62 h 84"/>
                <a:gd name="T26" fmla="*/ 0 w 121"/>
                <a:gd name="T27" fmla="*/ 71 h 84"/>
                <a:gd name="T28" fmla="*/ 33 w 121"/>
                <a:gd name="T29" fmla="*/ 69 h 84"/>
                <a:gd name="T30" fmla="*/ 49 w 121"/>
                <a:gd name="T31" fmla="*/ 71 h 84"/>
                <a:gd name="T32" fmla="*/ 98 w 121"/>
                <a:gd name="T33" fmla="*/ 35 h 84"/>
                <a:gd name="T34" fmla="*/ 58 w 121"/>
                <a:gd name="T35" fmla="*/ 51 h 84"/>
                <a:gd name="T36" fmla="*/ 26 w 121"/>
                <a:gd name="T37" fmla="*/ 51 h 84"/>
                <a:gd name="T38" fmla="*/ 26 w 121"/>
                <a:gd name="T39" fmla="*/ 46 h 84"/>
                <a:gd name="T40" fmla="*/ 58 w 121"/>
                <a:gd name="T41" fmla="*/ 46 h 84"/>
                <a:gd name="T42" fmla="*/ 58 w 121"/>
                <a:gd name="T43" fmla="*/ 51 h 84"/>
                <a:gd name="T44" fmla="*/ 71 w 121"/>
                <a:gd name="T45" fmla="*/ 38 h 84"/>
                <a:gd name="T46" fmla="*/ 26 w 121"/>
                <a:gd name="T47" fmla="*/ 38 h 84"/>
                <a:gd name="T48" fmla="*/ 26 w 121"/>
                <a:gd name="T49" fmla="*/ 33 h 84"/>
                <a:gd name="T50" fmla="*/ 71 w 121"/>
                <a:gd name="T51" fmla="*/ 33 h 84"/>
                <a:gd name="T52" fmla="*/ 71 w 121"/>
                <a:gd name="T53" fmla="*/ 38 h 84"/>
                <a:gd name="T54" fmla="*/ 71 w 121"/>
                <a:gd name="T55" fmla="*/ 26 h 84"/>
                <a:gd name="T56" fmla="*/ 26 w 121"/>
                <a:gd name="T57" fmla="*/ 26 h 84"/>
                <a:gd name="T58" fmla="*/ 26 w 121"/>
                <a:gd name="T59" fmla="*/ 21 h 84"/>
                <a:gd name="T60" fmla="*/ 71 w 121"/>
                <a:gd name="T61" fmla="*/ 21 h 84"/>
                <a:gd name="T62" fmla="*/ 71 w 121"/>
                <a:gd name="T63" fmla="*/ 2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1" h="84">
                  <a:moveTo>
                    <a:pt x="108" y="72"/>
                  </a:moveTo>
                  <a:cubicBezTo>
                    <a:pt x="116" y="67"/>
                    <a:pt x="121" y="59"/>
                    <a:pt x="121" y="51"/>
                  </a:cubicBezTo>
                  <a:cubicBezTo>
                    <a:pt x="121" y="40"/>
                    <a:pt x="113" y="31"/>
                    <a:pt x="101" y="26"/>
                  </a:cubicBezTo>
                  <a:cubicBezTo>
                    <a:pt x="102" y="29"/>
                    <a:pt x="103" y="32"/>
                    <a:pt x="103" y="35"/>
                  </a:cubicBezTo>
                  <a:cubicBezTo>
                    <a:pt x="103" y="55"/>
                    <a:pt x="84" y="71"/>
                    <a:pt x="60" y="75"/>
                  </a:cubicBezTo>
                  <a:cubicBezTo>
                    <a:pt x="66" y="78"/>
                    <a:pt x="74" y="80"/>
                    <a:pt x="82" y="80"/>
                  </a:cubicBezTo>
                  <a:cubicBezTo>
                    <a:pt x="86" y="80"/>
                    <a:pt x="90" y="79"/>
                    <a:pt x="94" y="78"/>
                  </a:cubicBezTo>
                  <a:cubicBezTo>
                    <a:pt x="106" y="84"/>
                    <a:pt x="121" y="80"/>
                    <a:pt x="121" y="80"/>
                  </a:cubicBezTo>
                  <a:cubicBezTo>
                    <a:pt x="115" y="79"/>
                    <a:pt x="111" y="75"/>
                    <a:pt x="108" y="72"/>
                  </a:cubicBezTo>
                  <a:close/>
                  <a:moveTo>
                    <a:pt x="98" y="35"/>
                  </a:moveTo>
                  <a:cubicBezTo>
                    <a:pt x="98" y="16"/>
                    <a:pt x="76" y="0"/>
                    <a:pt x="49" y="0"/>
                  </a:cubicBezTo>
                  <a:cubicBezTo>
                    <a:pt x="22" y="0"/>
                    <a:pt x="0" y="16"/>
                    <a:pt x="0" y="35"/>
                  </a:cubicBezTo>
                  <a:cubicBezTo>
                    <a:pt x="0" y="46"/>
                    <a:pt x="6" y="55"/>
                    <a:pt x="15" y="62"/>
                  </a:cubicBezTo>
                  <a:cubicBezTo>
                    <a:pt x="12" y="66"/>
                    <a:pt x="8" y="70"/>
                    <a:pt x="0" y="71"/>
                  </a:cubicBezTo>
                  <a:cubicBezTo>
                    <a:pt x="0" y="71"/>
                    <a:pt x="19" y="77"/>
                    <a:pt x="33" y="69"/>
                  </a:cubicBezTo>
                  <a:cubicBezTo>
                    <a:pt x="38" y="71"/>
                    <a:pt x="43" y="71"/>
                    <a:pt x="49" y="71"/>
                  </a:cubicBezTo>
                  <a:cubicBezTo>
                    <a:pt x="76" y="71"/>
                    <a:pt x="98" y="55"/>
                    <a:pt x="98" y="35"/>
                  </a:cubicBezTo>
                  <a:close/>
                  <a:moveTo>
                    <a:pt x="58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58" y="46"/>
                    <a:pt x="58" y="46"/>
                    <a:pt x="58" y="46"/>
                  </a:cubicBezTo>
                  <a:lnTo>
                    <a:pt x="58" y="51"/>
                  </a:lnTo>
                  <a:close/>
                  <a:moveTo>
                    <a:pt x="71" y="38"/>
                  </a:moveTo>
                  <a:cubicBezTo>
                    <a:pt x="26" y="38"/>
                    <a:pt x="26" y="38"/>
                    <a:pt x="26" y="38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71" y="33"/>
                    <a:pt x="71" y="33"/>
                    <a:pt x="71" y="33"/>
                  </a:cubicBezTo>
                  <a:lnTo>
                    <a:pt x="71" y="38"/>
                  </a:lnTo>
                  <a:close/>
                  <a:moveTo>
                    <a:pt x="71" y="26"/>
                  </a:moveTo>
                  <a:cubicBezTo>
                    <a:pt x="26" y="26"/>
                    <a:pt x="26" y="26"/>
                    <a:pt x="26" y="26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71" y="21"/>
                    <a:pt x="71" y="21"/>
                    <a:pt x="71" y="21"/>
                  </a:cubicBezTo>
                  <a:lnTo>
                    <a:pt x="71" y="2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6" name="Freeform 653"/>
            <p:cNvSpPr/>
            <p:nvPr/>
          </p:nvSpPr>
          <p:spPr bwMode="auto">
            <a:xfrm>
              <a:off x="6711952" y="4130675"/>
              <a:ext cx="606425" cy="603250"/>
            </a:xfrm>
            <a:custGeom>
              <a:avLst/>
              <a:gdLst>
                <a:gd name="T0" fmla="*/ 69 w 191"/>
                <a:gd name="T1" fmla="*/ 176 h 190"/>
                <a:gd name="T2" fmla="*/ 14 w 191"/>
                <a:gd name="T3" fmla="*/ 69 h 190"/>
                <a:gd name="T4" fmla="*/ 122 w 191"/>
                <a:gd name="T5" fmla="*/ 14 h 190"/>
                <a:gd name="T6" fmla="*/ 176 w 191"/>
                <a:gd name="T7" fmla="*/ 121 h 190"/>
                <a:gd name="T8" fmla="*/ 69 w 191"/>
                <a:gd name="T9" fmla="*/ 17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190">
                  <a:moveTo>
                    <a:pt x="69" y="176"/>
                  </a:moveTo>
                  <a:cubicBezTo>
                    <a:pt x="24" y="161"/>
                    <a:pt x="0" y="113"/>
                    <a:pt x="14" y="69"/>
                  </a:cubicBezTo>
                  <a:cubicBezTo>
                    <a:pt x="29" y="24"/>
                    <a:pt x="77" y="0"/>
                    <a:pt x="122" y="14"/>
                  </a:cubicBezTo>
                  <a:cubicBezTo>
                    <a:pt x="166" y="29"/>
                    <a:pt x="191" y="77"/>
                    <a:pt x="176" y="121"/>
                  </a:cubicBezTo>
                  <a:cubicBezTo>
                    <a:pt x="162" y="166"/>
                    <a:pt x="114" y="190"/>
                    <a:pt x="69" y="17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7" name="Freeform 654"/>
            <p:cNvSpPr>
              <a:spLocks noEditPoints="1"/>
            </p:cNvSpPr>
            <p:nvPr/>
          </p:nvSpPr>
          <p:spPr bwMode="auto">
            <a:xfrm>
              <a:off x="6905627" y="4267201"/>
              <a:ext cx="269875" cy="327025"/>
            </a:xfrm>
            <a:custGeom>
              <a:avLst/>
              <a:gdLst>
                <a:gd name="T0" fmla="*/ 4 w 85"/>
                <a:gd name="T1" fmla="*/ 7 h 103"/>
                <a:gd name="T2" fmla="*/ 0 w 85"/>
                <a:gd name="T3" fmla="*/ 11 h 103"/>
                <a:gd name="T4" fmla="*/ 0 w 85"/>
                <a:gd name="T5" fmla="*/ 99 h 103"/>
                <a:gd name="T6" fmla="*/ 4 w 85"/>
                <a:gd name="T7" fmla="*/ 103 h 103"/>
                <a:gd name="T8" fmla="*/ 8 w 85"/>
                <a:gd name="T9" fmla="*/ 99 h 103"/>
                <a:gd name="T10" fmla="*/ 8 w 85"/>
                <a:gd name="T11" fmla="*/ 11 h 103"/>
                <a:gd name="T12" fmla="*/ 4 w 85"/>
                <a:gd name="T13" fmla="*/ 7 h 103"/>
                <a:gd name="T14" fmla="*/ 48 w 85"/>
                <a:gd name="T15" fmla="*/ 12 h 103"/>
                <a:gd name="T16" fmla="*/ 12 w 85"/>
                <a:gd name="T17" fmla="*/ 13 h 103"/>
                <a:gd name="T18" fmla="*/ 12 w 85"/>
                <a:gd name="T19" fmla="*/ 59 h 103"/>
                <a:gd name="T20" fmla="*/ 48 w 85"/>
                <a:gd name="T21" fmla="*/ 59 h 103"/>
                <a:gd name="T22" fmla="*/ 85 w 85"/>
                <a:gd name="T23" fmla="*/ 56 h 103"/>
                <a:gd name="T24" fmla="*/ 85 w 85"/>
                <a:gd name="T25" fmla="*/ 10 h 103"/>
                <a:gd name="T26" fmla="*/ 48 w 85"/>
                <a:gd name="T27" fmla="*/ 1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" h="103">
                  <a:moveTo>
                    <a:pt x="4" y="7"/>
                  </a:moveTo>
                  <a:cubicBezTo>
                    <a:pt x="2" y="7"/>
                    <a:pt x="0" y="9"/>
                    <a:pt x="0" y="11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102"/>
                    <a:pt x="2" y="103"/>
                    <a:pt x="4" y="103"/>
                  </a:cubicBezTo>
                  <a:cubicBezTo>
                    <a:pt x="6" y="103"/>
                    <a:pt x="8" y="102"/>
                    <a:pt x="8" y="99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6" y="7"/>
                    <a:pt x="4" y="7"/>
                  </a:cubicBezTo>
                  <a:close/>
                  <a:moveTo>
                    <a:pt x="48" y="12"/>
                  </a:moveTo>
                  <a:cubicBezTo>
                    <a:pt x="24" y="0"/>
                    <a:pt x="12" y="13"/>
                    <a:pt x="12" y="13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59"/>
                    <a:pt x="24" y="46"/>
                    <a:pt x="48" y="59"/>
                  </a:cubicBezTo>
                  <a:cubicBezTo>
                    <a:pt x="73" y="71"/>
                    <a:pt x="85" y="56"/>
                    <a:pt x="85" y="56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5" y="10"/>
                    <a:pt x="73" y="25"/>
                    <a:pt x="48" y="1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689610" y="2690495"/>
            <a:ext cx="739330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  <a:latin typeface="Arial Bold" panose="020B0604020202090204" charset="0"/>
                <a:cs typeface="Arial Bold" panose="020B0604020202090204" charset="0"/>
              </a:rPr>
              <a:t>Too high: </a:t>
            </a:r>
          </a:p>
          <a:p>
            <a:r>
              <a:rPr lang="en-US" altLang="zh-CN" sz="2000" b="1">
                <a:solidFill>
                  <a:schemeClr val="bg1"/>
                </a:solidFill>
                <a:latin typeface="Arial Bold" panose="020B0604020202090204" charset="0"/>
                <a:cs typeface="Arial Bold" panose="020B0604020202090204" charset="0"/>
              </a:rPr>
              <a:t>hard to sell, customers go to rival companies</a:t>
            </a:r>
          </a:p>
          <a:p>
            <a:endParaRPr lang="en-US" altLang="zh-CN" sz="2000" b="1">
              <a:solidFill>
                <a:schemeClr val="bg1"/>
              </a:solidFill>
              <a:latin typeface="Arial Bold" panose="020B0604020202090204" charset="0"/>
              <a:cs typeface="Arial Bold" panose="020B0604020202090204" charset="0"/>
            </a:endParaRPr>
          </a:p>
          <a:p>
            <a:r>
              <a:rPr lang="en-US" altLang="zh-CN" sz="2000" b="1">
                <a:solidFill>
                  <a:schemeClr val="bg1"/>
                </a:solidFill>
                <a:latin typeface="Arial Bold" panose="020B0604020202090204" charset="0"/>
                <a:cs typeface="Arial Bold" panose="020B0604020202090204" charset="0"/>
              </a:rPr>
              <a:t>Too low:  </a:t>
            </a:r>
          </a:p>
          <a:p>
            <a:r>
              <a:rPr lang="en-US" altLang="zh-CN" sz="2000" b="1">
                <a:solidFill>
                  <a:schemeClr val="bg1"/>
                </a:solidFill>
                <a:latin typeface="Arial Bold" panose="020B0604020202090204" charset="0"/>
                <a:cs typeface="Arial Bold" panose="020B0604020202090204" charset="0"/>
              </a:rPr>
              <a:t>easy to sell but with lower agency fee, lose the profit you could have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0">
        <p14:reveal/>
      </p:transition>
    </mc:Choice>
    <mc:Fallback xmlns="">
      <p:transition spd="slow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325" y="1"/>
            <a:ext cx="10801350" cy="1098549"/>
          </a:xfrm>
        </p:spPr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fld id="{8409FBBB-C588-4B8D-A7FF-E25C81CC24C8}" type="slidenum">
              <a:rPr lang="en-US" smtClean="0"/>
              <a:t>4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 to Great.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 b="37881"/>
          <a:stretch>
            <a:fillRect/>
          </a:stretch>
        </p:blipFill>
        <p:spPr>
          <a:xfrm>
            <a:off x="695325" y="1574165"/>
            <a:ext cx="4273550" cy="30632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652770" y="1430655"/>
            <a:ext cx="527113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en-US" altLang="zh-CN" sz="2400"/>
              <a:t>13 variables</a:t>
            </a:r>
          </a:p>
          <a:p>
            <a:pPr marL="342900" indent="-34290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en-US" altLang="zh-CN" sz="2400"/>
              <a:t>506 data</a:t>
            </a:r>
          </a:p>
          <a:p>
            <a:pPr marL="342900" indent="-34290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en-US" altLang="zh-CN" sz="2400"/>
              <a:t>Construct pricing models for real estate agency</a:t>
            </a:r>
          </a:p>
        </p:txBody>
      </p:sp>
      <p:sp>
        <p:nvSpPr>
          <p:cNvPr id="4" name="矩形 3"/>
          <p:cNvSpPr/>
          <p:nvPr/>
        </p:nvSpPr>
        <p:spPr>
          <a:xfrm>
            <a:off x="204470" y="5390515"/>
            <a:ext cx="1184529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Dependent Variable:  </a:t>
            </a:r>
            <a:r>
              <a:rPr lang="en-US" altLang="zh-CN" sz="2000"/>
              <a:t>(</a:t>
            </a:r>
            <a:r>
              <a:rPr lang="en-US" altLang="zh-CN" sz="2000">
                <a:sym typeface="+mn-ea"/>
              </a:rPr>
              <a:t>M</a:t>
            </a:r>
            <a:r>
              <a:rPr lang="zh-CN" altLang="en-US" sz="2000">
                <a:sym typeface="+mn-ea"/>
              </a:rPr>
              <a:t>EDV</a:t>
            </a:r>
            <a:r>
              <a:rPr lang="en-US" altLang="zh-CN" sz="2000">
                <a:sym typeface="+mn-ea"/>
              </a:rPr>
              <a:t>)</a:t>
            </a:r>
            <a:r>
              <a:rPr lang="zh-CN" altLang="en-US" sz="2000">
                <a:sym typeface="+mn-ea"/>
              </a:rPr>
              <a:t> Median value of owner-occupied homes.（10^3 dollar)</a:t>
            </a:r>
            <a:endParaRPr lang="zh-CN" altLang="en-US" sz="2000"/>
          </a:p>
          <a:p>
            <a:pPr algn="l"/>
            <a:endParaRPr lang="en-US" altLang="zh-CN" sz="2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reveal/>
      </p:transition>
    </mc:Choice>
    <mc:Fallback xmlns="">
      <p:transition spd="slow" advTm="0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Bussiness Suggestion - Response to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fld id="{8409FBBB-C588-4B8D-A7FF-E25C81CC24C8}" type="slidenum">
              <a:rPr lang="en-US" smtClean="0"/>
              <a:t>40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 to Great.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35280" y="1843405"/>
            <a:ext cx="697230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ym typeface="+mn-ea"/>
              </a:rPr>
              <a:t>Conclusion:</a:t>
            </a:r>
            <a:endParaRPr lang="zh-CN" altLang="en-US" sz="2400">
              <a:sym typeface="+mn-ea"/>
            </a:endParaRPr>
          </a:p>
          <a:p>
            <a:r>
              <a:rPr lang="en-US" altLang="zh-CN" sz="2400">
                <a:sym typeface="+mn-ea"/>
              </a:rPr>
              <a:t>P</a:t>
            </a:r>
            <a:r>
              <a:rPr lang="zh-CN" altLang="en-US" sz="2400">
                <a:sym typeface="+mn-ea"/>
              </a:rPr>
              <a:t>eople do not like to live around </a:t>
            </a:r>
            <a:r>
              <a:rPr lang="zh-CN" altLang="en-US" sz="2400" b="1">
                <a:latin typeface="Arial Bold" panose="020B0604020202090204" charset="0"/>
                <a:cs typeface="Arial Bold" panose="020B0604020202090204" charset="0"/>
                <a:sym typeface="+mn-ea"/>
              </a:rPr>
              <a:t>highway</a:t>
            </a:r>
            <a:r>
              <a:rPr lang="en-US" altLang="zh-CN" sz="240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.</a:t>
            </a:r>
            <a:endParaRPr lang="zh-CN" altLang="en-US" sz="2400" b="1"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endParaRPr lang="zh-CN" altLang="en-US" sz="2400" b="1"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r>
              <a:rPr lang="en-US" altLang="zh-CN" sz="2400"/>
              <a:t>Know Secretly:</a:t>
            </a:r>
            <a:endParaRPr lang="zh-CN" altLang="en-US" sz="2400"/>
          </a:p>
          <a:p>
            <a:r>
              <a:rPr lang="en-US" altLang="zh-CN" sz="2400"/>
              <a:t>A</a:t>
            </a:r>
            <a:r>
              <a:rPr lang="zh-CN" altLang="en-US" sz="2400"/>
              <a:t> highway will be constructed </a:t>
            </a:r>
            <a:r>
              <a:rPr lang="en-US" altLang="zh-CN" sz="2400"/>
              <a:t>nearby.</a:t>
            </a:r>
          </a:p>
          <a:p>
            <a:endParaRPr lang="en-US" altLang="zh-CN" sz="2400"/>
          </a:p>
          <a:p>
            <a:r>
              <a:rPr lang="en-US" altLang="zh-CN" sz="2400"/>
              <a:t>What to do:</a:t>
            </a:r>
          </a:p>
          <a:p>
            <a:r>
              <a:rPr lang="en-US" altLang="zh-CN" sz="2400"/>
              <a:t>R</a:t>
            </a:r>
            <a:r>
              <a:rPr lang="zh-CN" altLang="en-US" sz="2400"/>
              <a:t>educe the price and sell it right away</a:t>
            </a:r>
            <a:r>
              <a:rPr lang="en-US" altLang="zh-CN" sz="2400"/>
              <a:t>. </a:t>
            </a:r>
            <a:r>
              <a:rPr lang="en-US" altLang="zh-CN" sz="2400">
                <a:solidFill>
                  <a:srgbClr val="4949A9"/>
                </a:solidFill>
              </a:rPr>
              <a:t>(Slightly lower than e2)</a:t>
            </a:r>
            <a:endParaRPr lang="zh-CN" altLang="en-US" sz="2400"/>
          </a:p>
          <a:p>
            <a:r>
              <a:rPr lang="en-US" altLang="zh-CN" sz="2400"/>
              <a:t>Ot</a:t>
            </a:r>
            <a:r>
              <a:rPr lang="zh-CN" altLang="en-US" sz="2400"/>
              <a:t>herwise you may reduce the price much more later</a:t>
            </a:r>
            <a:r>
              <a:rPr lang="en-US" altLang="zh-CN" sz="2400"/>
              <a:t>.</a:t>
            </a:r>
            <a:r>
              <a:rPr lang="zh-CN" altLang="en-US" sz="2400"/>
              <a:t> </a:t>
            </a:r>
            <a:r>
              <a:rPr lang="en-US" altLang="zh-CN" sz="2400">
                <a:solidFill>
                  <a:srgbClr val="2FA0CE"/>
                </a:solidFill>
              </a:rPr>
              <a:t>(e1)</a:t>
            </a:r>
          </a:p>
        </p:txBody>
      </p:sp>
      <p:pic>
        <p:nvPicPr>
          <p:cNvPr id="3" name="图片 2" descr="0402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9475" y="1596390"/>
            <a:ext cx="4755515" cy="4242435"/>
          </a:xfrm>
          <a:prstGeom prst="rect">
            <a:avLst/>
          </a:prstGeom>
        </p:spPr>
      </p:pic>
      <p:sp>
        <p:nvSpPr>
          <p:cNvPr id="12" name="下箭头 11"/>
          <p:cNvSpPr/>
          <p:nvPr/>
        </p:nvSpPr>
        <p:spPr>
          <a:xfrm rot="2940000">
            <a:off x="9284335" y="2507615"/>
            <a:ext cx="140970" cy="567690"/>
          </a:xfrm>
          <a:prstGeom prst="downArrow">
            <a:avLst>
              <a:gd name="adj1" fmla="val 50000"/>
              <a:gd name="adj2" fmla="val 1121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 rot="3060000">
            <a:off x="10881995" y="4170680"/>
            <a:ext cx="220980" cy="567690"/>
          </a:xfrm>
          <a:prstGeom prst="downArrow">
            <a:avLst>
              <a:gd name="adj1" fmla="val 50000"/>
              <a:gd name="adj2" fmla="val 1121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9350375" y="1723390"/>
            <a:ext cx="15881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rgbClr val="4949A9"/>
                </a:solidFill>
              </a:rPr>
              <a:t>Before</a:t>
            </a:r>
          </a:p>
          <a:p>
            <a:pPr algn="ctr"/>
            <a:r>
              <a:rPr lang="en-US" altLang="zh-CN">
                <a:solidFill>
                  <a:srgbClr val="4949A9"/>
                </a:solidFill>
              </a:rPr>
              <a:t>Construction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819390" y="2851150"/>
            <a:ext cx="1587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rgbClr val="2FA0CE"/>
                </a:solidFill>
              </a:rPr>
              <a:t>After </a:t>
            </a:r>
          </a:p>
          <a:p>
            <a:pPr algn="ctr"/>
            <a:r>
              <a:rPr lang="en-US" altLang="zh-CN">
                <a:solidFill>
                  <a:srgbClr val="2FA0CE"/>
                </a:solidFill>
              </a:rPr>
              <a:t>Construction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0">
        <p14:reveal/>
      </p:transition>
    </mc:Choice>
    <mc:Fallback xmlns="">
      <p:transition spd="slow" advTm="0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7" name="矩形 6"/>
          <p:cNvSpPr/>
          <p:nvPr/>
        </p:nvSpPr>
        <p:spPr>
          <a:xfrm>
            <a:off x="8947150" y="5409565"/>
            <a:ext cx="2549525" cy="1311275"/>
          </a:xfrm>
          <a:prstGeom prst="rect">
            <a:avLst/>
          </a:prstGeom>
          <a:solidFill>
            <a:srgbClr val="3146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14:reveal/>
      </p:transition>
    </mc:Choice>
    <mc:Fallback xmlns="">
      <p:transition spd="slow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Describe the Data Set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reveal/>
      </p:transition>
    </mc:Choice>
    <mc:Fallback xmlns="">
      <p:transition spd="slow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fld id="{8409FBBB-C588-4B8D-A7FF-E25C81CC24C8}" type="slidenum">
              <a:rPr lang="en-US" smtClean="0"/>
              <a:t>6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 to Great.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74675" y="2009775"/>
            <a:ext cx="3604895" cy="3860165"/>
            <a:chOff x="4244976" y="2035175"/>
            <a:chExt cx="3702050" cy="3892550"/>
          </a:xfrm>
        </p:grpSpPr>
        <p:grpSp>
          <p:nvGrpSpPr>
            <p:cNvPr id="67" name="Group 66"/>
            <p:cNvGrpSpPr/>
            <p:nvPr/>
          </p:nvGrpSpPr>
          <p:grpSpPr>
            <a:xfrm>
              <a:off x="4244976" y="2035175"/>
              <a:ext cx="3702050" cy="3892550"/>
              <a:chOff x="2720976" y="2035175"/>
              <a:chExt cx="3702050" cy="3892550"/>
            </a:xfrm>
          </p:grpSpPr>
          <p:sp>
            <p:nvSpPr>
              <p:cNvPr id="68" name="Freeform 148"/>
              <p:cNvSpPr>
                <a:spLocks noEditPoints="1"/>
              </p:cNvSpPr>
              <p:nvPr/>
            </p:nvSpPr>
            <p:spPr bwMode="auto">
              <a:xfrm>
                <a:off x="3597276" y="2857500"/>
                <a:ext cx="1949450" cy="2247900"/>
              </a:xfrm>
              <a:custGeom>
                <a:avLst/>
                <a:gdLst>
                  <a:gd name="T0" fmla="*/ 614 w 1228"/>
                  <a:gd name="T1" fmla="*/ 1416 h 1416"/>
                  <a:gd name="T2" fmla="*/ 0 w 1228"/>
                  <a:gd name="T3" fmla="*/ 1062 h 1416"/>
                  <a:gd name="T4" fmla="*/ 0 w 1228"/>
                  <a:gd name="T5" fmla="*/ 354 h 1416"/>
                  <a:gd name="T6" fmla="*/ 614 w 1228"/>
                  <a:gd name="T7" fmla="*/ 0 h 1416"/>
                  <a:gd name="T8" fmla="*/ 1228 w 1228"/>
                  <a:gd name="T9" fmla="*/ 354 h 1416"/>
                  <a:gd name="T10" fmla="*/ 1228 w 1228"/>
                  <a:gd name="T11" fmla="*/ 1062 h 1416"/>
                  <a:gd name="T12" fmla="*/ 614 w 1228"/>
                  <a:gd name="T13" fmla="*/ 1416 h 1416"/>
                  <a:gd name="T14" fmla="*/ 80 w 1228"/>
                  <a:gd name="T15" fmla="*/ 1016 h 1416"/>
                  <a:gd name="T16" fmla="*/ 614 w 1228"/>
                  <a:gd name="T17" fmla="*/ 1324 h 1416"/>
                  <a:gd name="T18" fmla="*/ 1148 w 1228"/>
                  <a:gd name="T19" fmla="*/ 1016 h 1416"/>
                  <a:gd name="T20" fmla="*/ 1148 w 1228"/>
                  <a:gd name="T21" fmla="*/ 400 h 1416"/>
                  <a:gd name="T22" fmla="*/ 614 w 1228"/>
                  <a:gd name="T23" fmla="*/ 92 h 1416"/>
                  <a:gd name="T24" fmla="*/ 80 w 1228"/>
                  <a:gd name="T25" fmla="*/ 400 h 1416"/>
                  <a:gd name="T26" fmla="*/ 80 w 1228"/>
                  <a:gd name="T27" fmla="*/ 1016 h 1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28" h="1416">
                    <a:moveTo>
                      <a:pt x="614" y="1416"/>
                    </a:moveTo>
                    <a:lnTo>
                      <a:pt x="0" y="1062"/>
                    </a:lnTo>
                    <a:lnTo>
                      <a:pt x="0" y="354"/>
                    </a:lnTo>
                    <a:lnTo>
                      <a:pt x="614" y="0"/>
                    </a:lnTo>
                    <a:lnTo>
                      <a:pt x="1228" y="354"/>
                    </a:lnTo>
                    <a:lnTo>
                      <a:pt x="1228" y="1062"/>
                    </a:lnTo>
                    <a:lnTo>
                      <a:pt x="614" y="1416"/>
                    </a:lnTo>
                    <a:close/>
                    <a:moveTo>
                      <a:pt x="80" y="1016"/>
                    </a:moveTo>
                    <a:lnTo>
                      <a:pt x="614" y="1324"/>
                    </a:lnTo>
                    <a:lnTo>
                      <a:pt x="1148" y="1016"/>
                    </a:lnTo>
                    <a:lnTo>
                      <a:pt x="1148" y="400"/>
                    </a:lnTo>
                    <a:lnTo>
                      <a:pt x="614" y="92"/>
                    </a:lnTo>
                    <a:lnTo>
                      <a:pt x="80" y="400"/>
                    </a:lnTo>
                    <a:lnTo>
                      <a:pt x="80" y="1016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69" name="Freeform 149"/>
              <p:cNvSpPr>
                <a:spLocks noEditPoints="1"/>
              </p:cNvSpPr>
              <p:nvPr/>
            </p:nvSpPr>
            <p:spPr bwMode="auto">
              <a:xfrm>
                <a:off x="3282951" y="2495550"/>
                <a:ext cx="2578100" cy="2971800"/>
              </a:xfrm>
              <a:custGeom>
                <a:avLst/>
                <a:gdLst>
                  <a:gd name="T0" fmla="*/ 812 w 1624"/>
                  <a:gd name="T1" fmla="*/ 1872 h 1872"/>
                  <a:gd name="T2" fmla="*/ 0 w 1624"/>
                  <a:gd name="T3" fmla="*/ 1404 h 1872"/>
                  <a:gd name="T4" fmla="*/ 0 w 1624"/>
                  <a:gd name="T5" fmla="*/ 468 h 1872"/>
                  <a:gd name="T6" fmla="*/ 812 w 1624"/>
                  <a:gd name="T7" fmla="*/ 0 h 1872"/>
                  <a:gd name="T8" fmla="*/ 1624 w 1624"/>
                  <a:gd name="T9" fmla="*/ 468 h 1872"/>
                  <a:gd name="T10" fmla="*/ 1624 w 1624"/>
                  <a:gd name="T11" fmla="*/ 1404 h 1872"/>
                  <a:gd name="T12" fmla="*/ 812 w 1624"/>
                  <a:gd name="T13" fmla="*/ 1872 h 1872"/>
                  <a:gd name="T14" fmla="*/ 80 w 1624"/>
                  <a:gd name="T15" fmla="*/ 1358 h 1872"/>
                  <a:gd name="T16" fmla="*/ 812 w 1624"/>
                  <a:gd name="T17" fmla="*/ 1780 h 1872"/>
                  <a:gd name="T18" fmla="*/ 1544 w 1624"/>
                  <a:gd name="T19" fmla="*/ 1358 h 1872"/>
                  <a:gd name="T20" fmla="*/ 1544 w 1624"/>
                  <a:gd name="T21" fmla="*/ 514 h 1872"/>
                  <a:gd name="T22" fmla="*/ 812 w 1624"/>
                  <a:gd name="T23" fmla="*/ 92 h 1872"/>
                  <a:gd name="T24" fmla="*/ 80 w 1624"/>
                  <a:gd name="T25" fmla="*/ 514 h 1872"/>
                  <a:gd name="T26" fmla="*/ 80 w 1624"/>
                  <a:gd name="T27" fmla="*/ 1358 h 18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24" h="1872">
                    <a:moveTo>
                      <a:pt x="812" y="1872"/>
                    </a:moveTo>
                    <a:lnTo>
                      <a:pt x="0" y="1404"/>
                    </a:lnTo>
                    <a:lnTo>
                      <a:pt x="0" y="468"/>
                    </a:lnTo>
                    <a:lnTo>
                      <a:pt x="812" y="0"/>
                    </a:lnTo>
                    <a:lnTo>
                      <a:pt x="1624" y="468"/>
                    </a:lnTo>
                    <a:lnTo>
                      <a:pt x="1624" y="1404"/>
                    </a:lnTo>
                    <a:lnTo>
                      <a:pt x="812" y="1872"/>
                    </a:lnTo>
                    <a:close/>
                    <a:moveTo>
                      <a:pt x="80" y="1358"/>
                    </a:moveTo>
                    <a:lnTo>
                      <a:pt x="812" y="1780"/>
                    </a:lnTo>
                    <a:lnTo>
                      <a:pt x="1544" y="1358"/>
                    </a:lnTo>
                    <a:lnTo>
                      <a:pt x="1544" y="514"/>
                    </a:lnTo>
                    <a:lnTo>
                      <a:pt x="812" y="92"/>
                    </a:lnTo>
                    <a:lnTo>
                      <a:pt x="80" y="514"/>
                    </a:lnTo>
                    <a:lnTo>
                      <a:pt x="80" y="1358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70" name="Freeform 150"/>
              <p:cNvSpPr>
                <a:spLocks noEditPoints="1"/>
              </p:cNvSpPr>
              <p:nvPr/>
            </p:nvSpPr>
            <p:spPr bwMode="auto">
              <a:xfrm>
                <a:off x="2981326" y="2143125"/>
                <a:ext cx="3181350" cy="3673475"/>
              </a:xfrm>
              <a:custGeom>
                <a:avLst/>
                <a:gdLst>
                  <a:gd name="T0" fmla="*/ 1002 w 2004"/>
                  <a:gd name="T1" fmla="*/ 2314 h 2314"/>
                  <a:gd name="T2" fmla="*/ 0 w 2004"/>
                  <a:gd name="T3" fmla="*/ 1736 h 2314"/>
                  <a:gd name="T4" fmla="*/ 0 w 2004"/>
                  <a:gd name="T5" fmla="*/ 580 h 2314"/>
                  <a:gd name="T6" fmla="*/ 1002 w 2004"/>
                  <a:gd name="T7" fmla="*/ 0 h 2314"/>
                  <a:gd name="T8" fmla="*/ 2004 w 2004"/>
                  <a:gd name="T9" fmla="*/ 580 h 2314"/>
                  <a:gd name="T10" fmla="*/ 2004 w 2004"/>
                  <a:gd name="T11" fmla="*/ 1736 h 2314"/>
                  <a:gd name="T12" fmla="*/ 1002 w 2004"/>
                  <a:gd name="T13" fmla="*/ 2314 h 2314"/>
                  <a:gd name="T14" fmla="*/ 80 w 2004"/>
                  <a:gd name="T15" fmla="*/ 1690 h 2314"/>
                  <a:gd name="T16" fmla="*/ 1002 w 2004"/>
                  <a:gd name="T17" fmla="*/ 2222 h 2314"/>
                  <a:gd name="T18" fmla="*/ 1924 w 2004"/>
                  <a:gd name="T19" fmla="*/ 1690 h 2314"/>
                  <a:gd name="T20" fmla="*/ 1924 w 2004"/>
                  <a:gd name="T21" fmla="*/ 626 h 2314"/>
                  <a:gd name="T22" fmla="*/ 1002 w 2004"/>
                  <a:gd name="T23" fmla="*/ 94 h 2314"/>
                  <a:gd name="T24" fmla="*/ 80 w 2004"/>
                  <a:gd name="T25" fmla="*/ 626 h 2314"/>
                  <a:gd name="T26" fmla="*/ 80 w 2004"/>
                  <a:gd name="T27" fmla="*/ 1690 h 2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04" h="2314">
                    <a:moveTo>
                      <a:pt x="1002" y="2314"/>
                    </a:moveTo>
                    <a:lnTo>
                      <a:pt x="0" y="1736"/>
                    </a:lnTo>
                    <a:lnTo>
                      <a:pt x="0" y="580"/>
                    </a:lnTo>
                    <a:lnTo>
                      <a:pt x="1002" y="0"/>
                    </a:lnTo>
                    <a:lnTo>
                      <a:pt x="2004" y="580"/>
                    </a:lnTo>
                    <a:lnTo>
                      <a:pt x="2004" y="1736"/>
                    </a:lnTo>
                    <a:lnTo>
                      <a:pt x="1002" y="2314"/>
                    </a:lnTo>
                    <a:close/>
                    <a:moveTo>
                      <a:pt x="80" y="1690"/>
                    </a:moveTo>
                    <a:lnTo>
                      <a:pt x="1002" y="2222"/>
                    </a:lnTo>
                    <a:lnTo>
                      <a:pt x="1924" y="1690"/>
                    </a:lnTo>
                    <a:lnTo>
                      <a:pt x="1924" y="626"/>
                    </a:lnTo>
                    <a:lnTo>
                      <a:pt x="1002" y="94"/>
                    </a:lnTo>
                    <a:lnTo>
                      <a:pt x="80" y="626"/>
                    </a:lnTo>
                    <a:lnTo>
                      <a:pt x="80" y="169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71" name="Freeform 151"/>
              <p:cNvSpPr/>
              <p:nvPr/>
            </p:nvSpPr>
            <p:spPr bwMode="auto">
              <a:xfrm>
                <a:off x="2752726" y="3295650"/>
                <a:ext cx="1190625" cy="1371600"/>
              </a:xfrm>
              <a:custGeom>
                <a:avLst/>
                <a:gdLst>
                  <a:gd name="T0" fmla="*/ 750 w 750"/>
                  <a:gd name="T1" fmla="*/ 648 h 864"/>
                  <a:gd name="T2" fmla="*/ 374 w 750"/>
                  <a:gd name="T3" fmla="*/ 864 h 864"/>
                  <a:gd name="T4" fmla="*/ 0 w 750"/>
                  <a:gd name="T5" fmla="*/ 648 h 864"/>
                  <a:gd name="T6" fmla="*/ 0 w 750"/>
                  <a:gd name="T7" fmla="*/ 216 h 864"/>
                  <a:gd name="T8" fmla="*/ 374 w 750"/>
                  <a:gd name="T9" fmla="*/ 0 h 864"/>
                  <a:gd name="T10" fmla="*/ 750 w 750"/>
                  <a:gd name="T11" fmla="*/ 216 h 864"/>
                  <a:gd name="T12" fmla="*/ 750 w 750"/>
                  <a:gd name="T13" fmla="*/ 648 h 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0" h="864">
                    <a:moveTo>
                      <a:pt x="750" y="648"/>
                    </a:moveTo>
                    <a:lnTo>
                      <a:pt x="374" y="864"/>
                    </a:lnTo>
                    <a:lnTo>
                      <a:pt x="0" y="648"/>
                    </a:lnTo>
                    <a:lnTo>
                      <a:pt x="0" y="216"/>
                    </a:lnTo>
                    <a:lnTo>
                      <a:pt x="374" y="0"/>
                    </a:lnTo>
                    <a:lnTo>
                      <a:pt x="750" y="216"/>
                    </a:lnTo>
                    <a:lnTo>
                      <a:pt x="750" y="648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72" name="Freeform 152"/>
              <p:cNvSpPr>
                <a:spLocks noEditPoints="1"/>
              </p:cNvSpPr>
              <p:nvPr/>
            </p:nvSpPr>
            <p:spPr bwMode="auto">
              <a:xfrm>
                <a:off x="2720976" y="3257550"/>
                <a:ext cx="1254125" cy="1444625"/>
              </a:xfrm>
              <a:custGeom>
                <a:avLst/>
                <a:gdLst>
                  <a:gd name="T0" fmla="*/ 394 w 790"/>
                  <a:gd name="T1" fmla="*/ 910 h 910"/>
                  <a:gd name="T2" fmla="*/ 0 w 790"/>
                  <a:gd name="T3" fmla="*/ 684 h 910"/>
                  <a:gd name="T4" fmla="*/ 0 w 790"/>
                  <a:gd name="T5" fmla="*/ 228 h 910"/>
                  <a:gd name="T6" fmla="*/ 394 w 790"/>
                  <a:gd name="T7" fmla="*/ 0 h 910"/>
                  <a:gd name="T8" fmla="*/ 790 w 790"/>
                  <a:gd name="T9" fmla="*/ 228 h 910"/>
                  <a:gd name="T10" fmla="*/ 790 w 790"/>
                  <a:gd name="T11" fmla="*/ 684 h 910"/>
                  <a:gd name="T12" fmla="*/ 394 w 790"/>
                  <a:gd name="T13" fmla="*/ 910 h 910"/>
                  <a:gd name="T14" fmla="*/ 40 w 790"/>
                  <a:gd name="T15" fmla="*/ 660 h 910"/>
                  <a:gd name="T16" fmla="*/ 394 w 790"/>
                  <a:gd name="T17" fmla="*/ 864 h 910"/>
                  <a:gd name="T18" fmla="*/ 750 w 790"/>
                  <a:gd name="T19" fmla="*/ 660 h 910"/>
                  <a:gd name="T20" fmla="*/ 750 w 790"/>
                  <a:gd name="T21" fmla="*/ 252 h 910"/>
                  <a:gd name="T22" fmla="*/ 394 w 790"/>
                  <a:gd name="T23" fmla="*/ 46 h 910"/>
                  <a:gd name="T24" fmla="*/ 40 w 790"/>
                  <a:gd name="T25" fmla="*/ 252 h 910"/>
                  <a:gd name="T26" fmla="*/ 40 w 790"/>
                  <a:gd name="T27" fmla="*/ 660 h 9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90" h="910">
                    <a:moveTo>
                      <a:pt x="394" y="910"/>
                    </a:moveTo>
                    <a:lnTo>
                      <a:pt x="0" y="684"/>
                    </a:lnTo>
                    <a:lnTo>
                      <a:pt x="0" y="228"/>
                    </a:lnTo>
                    <a:lnTo>
                      <a:pt x="394" y="0"/>
                    </a:lnTo>
                    <a:lnTo>
                      <a:pt x="790" y="228"/>
                    </a:lnTo>
                    <a:lnTo>
                      <a:pt x="790" y="684"/>
                    </a:lnTo>
                    <a:lnTo>
                      <a:pt x="394" y="910"/>
                    </a:lnTo>
                    <a:close/>
                    <a:moveTo>
                      <a:pt x="40" y="660"/>
                    </a:moveTo>
                    <a:lnTo>
                      <a:pt x="394" y="864"/>
                    </a:lnTo>
                    <a:lnTo>
                      <a:pt x="750" y="660"/>
                    </a:lnTo>
                    <a:lnTo>
                      <a:pt x="750" y="252"/>
                    </a:lnTo>
                    <a:lnTo>
                      <a:pt x="394" y="46"/>
                    </a:lnTo>
                    <a:lnTo>
                      <a:pt x="40" y="252"/>
                    </a:lnTo>
                    <a:lnTo>
                      <a:pt x="40" y="66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73" name="Freeform 153"/>
              <p:cNvSpPr/>
              <p:nvPr/>
            </p:nvSpPr>
            <p:spPr bwMode="auto">
              <a:xfrm>
                <a:off x="5200651" y="3295650"/>
                <a:ext cx="1190625" cy="1371600"/>
              </a:xfrm>
              <a:custGeom>
                <a:avLst/>
                <a:gdLst>
                  <a:gd name="T0" fmla="*/ 750 w 750"/>
                  <a:gd name="T1" fmla="*/ 648 h 864"/>
                  <a:gd name="T2" fmla="*/ 376 w 750"/>
                  <a:gd name="T3" fmla="*/ 864 h 864"/>
                  <a:gd name="T4" fmla="*/ 0 w 750"/>
                  <a:gd name="T5" fmla="*/ 648 h 864"/>
                  <a:gd name="T6" fmla="*/ 0 w 750"/>
                  <a:gd name="T7" fmla="*/ 216 h 864"/>
                  <a:gd name="T8" fmla="*/ 376 w 750"/>
                  <a:gd name="T9" fmla="*/ 0 h 864"/>
                  <a:gd name="T10" fmla="*/ 750 w 750"/>
                  <a:gd name="T11" fmla="*/ 216 h 864"/>
                  <a:gd name="T12" fmla="*/ 750 w 750"/>
                  <a:gd name="T13" fmla="*/ 648 h 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0" h="864">
                    <a:moveTo>
                      <a:pt x="750" y="648"/>
                    </a:moveTo>
                    <a:lnTo>
                      <a:pt x="376" y="864"/>
                    </a:lnTo>
                    <a:lnTo>
                      <a:pt x="0" y="648"/>
                    </a:lnTo>
                    <a:lnTo>
                      <a:pt x="0" y="216"/>
                    </a:lnTo>
                    <a:lnTo>
                      <a:pt x="376" y="0"/>
                    </a:lnTo>
                    <a:lnTo>
                      <a:pt x="750" y="216"/>
                    </a:lnTo>
                    <a:lnTo>
                      <a:pt x="750" y="648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74" name="Freeform 154"/>
              <p:cNvSpPr>
                <a:spLocks noEditPoints="1"/>
              </p:cNvSpPr>
              <p:nvPr/>
            </p:nvSpPr>
            <p:spPr bwMode="auto">
              <a:xfrm>
                <a:off x="5168901" y="3257550"/>
                <a:ext cx="1254125" cy="1444625"/>
              </a:xfrm>
              <a:custGeom>
                <a:avLst/>
                <a:gdLst>
                  <a:gd name="T0" fmla="*/ 396 w 790"/>
                  <a:gd name="T1" fmla="*/ 910 h 910"/>
                  <a:gd name="T2" fmla="*/ 0 w 790"/>
                  <a:gd name="T3" fmla="*/ 684 h 910"/>
                  <a:gd name="T4" fmla="*/ 0 w 790"/>
                  <a:gd name="T5" fmla="*/ 228 h 910"/>
                  <a:gd name="T6" fmla="*/ 396 w 790"/>
                  <a:gd name="T7" fmla="*/ 0 h 910"/>
                  <a:gd name="T8" fmla="*/ 790 w 790"/>
                  <a:gd name="T9" fmla="*/ 228 h 910"/>
                  <a:gd name="T10" fmla="*/ 790 w 790"/>
                  <a:gd name="T11" fmla="*/ 684 h 910"/>
                  <a:gd name="T12" fmla="*/ 396 w 790"/>
                  <a:gd name="T13" fmla="*/ 910 h 910"/>
                  <a:gd name="T14" fmla="*/ 40 w 790"/>
                  <a:gd name="T15" fmla="*/ 660 h 910"/>
                  <a:gd name="T16" fmla="*/ 396 w 790"/>
                  <a:gd name="T17" fmla="*/ 864 h 910"/>
                  <a:gd name="T18" fmla="*/ 750 w 790"/>
                  <a:gd name="T19" fmla="*/ 660 h 910"/>
                  <a:gd name="T20" fmla="*/ 750 w 790"/>
                  <a:gd name="T21" fmla="*/ 252 h 910"/>
                  <a:gd name="T22" fmla="*/ 396 w 790"/>
                  <a:gd name="T23" fmla="*/ 46 h 910"/>
                  <a:gd name="T24" fmla="*/ 40 w 790"/>
                  <a:gd name="T25" fmla="*/ 252 h 910"/>
                  <a:gd name="T26" fmla="*/ 40 w 790"/>
                  <a:gd name="T27" fmla="*/ 660 h 9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90" h="910">
                    <a:moveTo>
                      <a:pt x="396" y="910"/>
                    </a:moveTo>
                    <a:lnTo>
                      <a:pt x="0" y="684"/>
                    </a:lnTo>
                    <a:lnTo>
                      <a:pt x="0" y="228"/>
                    </a:lnTo>
                    <a:lnTo>
                      <a:pt x="396" y="0"/>
                    </a:lnTo>
                    <a:lnTo>
                      <a:pt x="790" y="228"/>
                    </a:lnTo>
                    <a:lnTo>
                      <a:pt x="790" y="684"/>
                    </a:lnTo>
                    <a:lnTo>
                      <a:pt x="396" y="910"/>
                    </a:lnTo>
                    <a:close/>
                    <a:moveTo>
                      <a:pt x="40" y="660"/>
                    </a:moveTo>
                    <a:lnTo>
                      <a:pt x="396" y="864"/>
                    </a:lnTo>
                    <a:lnTo>
                      <a:pt x="750" y="660"/>
                    </a:lnTo>
                    <a:lnTo>
                      <a:pt x="750" y="252"/>
                    </a:lnTo>
                    <a:lnTo>
                      <a:pt x="396" y="46"/>
                    </a:lnTo>
                    <a:lnTo>
                      <a:pt x="40" y="252"/>
                    </a:lnTo>
                    <a:lnTo>
                      <a:pt x="40" y="66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75" name="Freeform 155"/>
              <p:cNvSpPr/>
              <p:nvPr/>
            </p:nvSpPr>
            <p:spPr bwMode="auto">
              <a:xfrm>
                <a:off x="3978276" y="2070100"/>
                <a:ext cx="1187450" cy="1371600"/>
              </a:xfrm>
              <a:custGeom>
                <a:avLst/>
                <a:gdLst>
                  <a:gd name="T0" fmla="*/ 748 w 748"/>
                  <a:gd name="T1" fmla="*/ 648 h 864"/>
                  <a:gd name="T2" fmla="*/ 374 w 748"/>
                  <a:gd name="T3" fmla="*/ 864 h 864"/>
                  <a:gd name="T4" fmla="*/ 0 w 748"/>
                  <a:gd name="T5" fmla="*/ 648 h 864"/>
                  <a:gd name="T6" fmla="*/ 0 w 748"/>
                  <a:gd name="T7" fmla="*/ 216 h 864"/>
                  <a:gd name="T8" fmla="*/ 374 w 748"/>
                  <a:gd name="T9" fmla="*/ 0 h 864"/>
                  <a:gd name="T10" fmla="*/ 748 w 748"/>
                  <a:gd name="T11" fmla="*/ 216 h 864"/>
                  <a:gd name="T12" fmla="*/ 748 w 748"/>
                  <a:gd name="T13" fmla="*/ 648 h 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8" h="864">
                    <a:moveTo>
                      <a:pt x="748" y="648"/>
                    </a:moveTo>
                    <a:lnTo>
                      <a:pt x="374" y="864"/>
                    </a:lnTo>
                    <a:lnTo>
                      <a:pt x="0" y="648"/>
                    </a:lnTo>
                    <a:lnTo>
                      <a:pt x="0" y="216"/>
                    </a:lnTo>
                    <a:lnTo>
                      <a:pt x="374" y="0"/>
                    </a:lnTo>
                    <a:lnTo>
                      <a:pt x="748" y="216"/>
                    </a:lnTo>
                    <a:lnTo>
                      <a:pt x="748" y="648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76" name="Freeform 156"/>
              <p:cNvSpPr>
                <a:spLocks noEditPoints="1"/>
              </p:cNvSpPr>
              <p:nvPr/>
            </p:nvSpPr>
            <p:spPr bwMode="auto">
              <a:xfrm>
                <a:off x="3946526" y="2035175"/>
                <a:ext cx="1250950" cy="1444625"/>
              </a:xfrm>
              <a:custGeom>
                <a:avLst/>
                <a:gdLst>
                  <a:gd name="T0" fmla="*/ 394 w 788"/>
                  <a:gd name="T1" fmla="*/ 910 h 910"/>
                  <a:gd name="T2" fmla="*/ 0 w 788"/>
                  <a:gd name="T3" fmla="*/ 682 h 910"/>
                  <a:gd name="T4" fmla="*/ 0 w 788"/>
                  <a:gd name="T5" fmla="*/ 228 h 910"/>
                  <a:gd name="T6" fmla="*/ 394 w 788"/>
                  <a:gd name="T7" fmla="*/ 0 h 910"/>
                  <a:gd name="T8" fmla="*/ 788 w 788"/>
                  <a:gd name="T9" fmla="*/ 228 h 910"/>
                  <a:gd name="T10" fmla="*/ 788 w 788"/>
                  <a:gd name="T11" fmla="*/ 682 h 910"/>
                  <a:gd name="T12" fmla="*/ 394 w 788"/>
                  <a:gd name="T13" fmla="*/ 910 h 910"/>
                  <a:gd name="T14" fmla="*/ 40 w 788"/>
                  <a:gd name="T15" fmla="*/ 660 h 910"/>
                  <a:gd name="T16" fmla="*/ 394 w 788"/>
                  <a:gd name="T17" fmla="*/ 864 h 910"/>
                  <a:gd name="T18" fmla="*/ 748 w 788"/>
                  <a:gd name="T19" fmla="*/ 660 h 910"/>
                  <a:gd name="T20" fmla="*/ 748 w 788"/>
                  <a:gd name="T21" fmla="*/ 250 h 910"/>
                  <a:gd name="T22" fmla="*/ 394 w 788"/>
                  <a:gd name="T23" fmla="*/ 46 h 910"/>
                  <a:gd name="T24" fmla="*/ 40 w 788"/>
                  <a:gd name="T25" fmla="*/ 250 h 910"/>
                  <a:gd name="T26" fmla="*/ 40 w 788"/>
                  <a:gd name="T27" fmla="*/ 660 h 9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88" h="910">
                    <a:moveTo>
                      <a:pt x="394" y="910"/>
                    </a:moveTo>
                    <a:lnTo>
                      <a:pt x="0" y="682"/>
                    </a:lnTo>
                    <a:lnTo>
                      <a:pt x="0" y="228"/>
                    </a:lnTo>
                    <a:lnTo>
                      <a:pt x="394" y="0"/>
                    </a:lnTo>
                    <a:lnTo>
                      <a:pt x="788" y="228"/>
                    </a:lnTo>
                    <a:lnTo>
                      <a:pt x="788" y="682"/>
                    </a:lnTo>
                    <a:lnTo>
                      <a:pt x="394" y="910"/>
                    </a:lnTo>
                    <a:close/>
                    <a:moveTo>
                      <a:pt x="40" y="660"/>
                    </a:moveTo>
                    <a:lnTo>
                      <a:pt x="394" y="864"/>
                    </a:lnTo>
                    <a:lnTo>
                      <a:pt x="748" y="660"/>
                    </a:lnTo>
                    <a:lnTo>
                      <a:pt x="748" y="250"/>
                    </a:lnTo>
                    <a:lnTo>
                      <a:pt x="394" y="46"/>
                    </a:lnTo>
                    <a:lnTo>
                      <a:pt x="40" y="250"/>
                    </a:lnTo>
                    <a:lnTo>
                      <a:pt x="40" y="6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77" name="Freeform 157"/>
              <p:cNvSpPr/>
              <p:nvPr/>
            </p:nvSpPr>
            <p:spPr bwMode="auto">
              <a:xfrm>
                <a:off x="3978276" y="4518025"/>
                <a:ext cx="1187450" cy="1371600"/>
              </a:xfrm>
              <a:custGeom>
                <a:avLst/>
                <a:gdLst>
                  <a:gd name="T0" fmla="*/ 748 w 748"/>
                  <a:gd name="T1" fmla="*/ 648 h 864"/>
                  <a:gd name="T2" fmla="*/ 374 w 748"/>
                  <a:gd name="T3" fmla="*/ 864 h 864"/>
                  <a:gd name="T4" fmla="*/ 0 w 748"/>
                  <a:gd name="T5" fmla="*/ 648 h 864"/>
                  <a:gd name="T6" fmla="*/ 0 w 748"/>
                  <a:gd name="T7" fmla="*/ 216 h 864"/>
                  <a:gd name="T8" fmla="*/ 374 w 748"/>
                  <a:gd name="T9" fmla="*/ 0 h 864"/>
                  <a:gd name="T10" fmla="*/ 748 w 748"/>
                  <a:gd name="T11" fmla="*/ 216 h 864"/>
                  <a:gd name="T12" fmla="*/ 748 w 748"/>
                  <a:gd name="T13" fmla="*/ 648 h 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8" h="864">
                    <a:moveTo>
                      <a:pt x="748" y="648"/>
                    </a:moveTo>
                    <a:lnTo>
                      <a:pt x="374" y="864"/>
                    </a:lnTo>
                    <a:lnTo>
                      <a:pt x="0" y="648"/>
                    </a:lnTo>
                    <a:lnTo>
                      <a:pt x="0" y="216"/>
                    </a:lnTo>
                    <a:lnTo>
                      <a:pt x="374" y="0"/>
                    </a:lnTo>
                    <a:lnTo>
                      <a:pt x="748" y="216"/>
                    </a:lnTo>
                    <a:lnTo>
                      <a:pt x="748" y="648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78" name="Freeform 158"/>
              <p:cNvSpPr>
                <a:spLocks noEditPoints="1"/>
              </p:cNvSpPr>
              <p:nvPr/>
            </p:nvSpPr>
            <p:spPr bwMode="auto">
              <a:xfrm>
                <a:off x="3946526" y="4483100"/>
                <a:ext cx="1250950" cy="1444625"/>
              </a:xfrm>
              <a:custGeom>
                <a:avLst/>
                <a:gdLst>
                  <a:gd name="T0" fmla="*/ 394 w 788"/>
                  <a:gd name="T1" fmla="*/ 910 h 910"/>
                  <a:gd name="T2" fmla="*/ 0 w 788"/>
                  <a:gd name="T3" fmla="*/ 682 h 910"/>
                  <a:gd name="T4" fmla="*/ 0 w 788"/>
                  <a:gd name="T5" fmla="*/ 228 h 910"/>
                  <a:gd name="T6" fmla="*/ 394 w 788"/>
                  <a:gd name="T7" fmla="*/ 0 h 910"/>
                  <a:gd name="T8" fmla="*/ 788 w 788"/>
                  <a:gd name="T9" fmla="*/ 228 h 910"/>
                  <a:gd name="T10" fmla="*/ 788 w 788"/>
                  <a:gd name="T11" fmla="*/ 682 h 910"/>
                  <a:gd name="T12" fmla="*/ 394 w 788"/>
                  <a:gd name="T13" fmla="*/ 910 h 910"/>
                  <a:gd name="T14" fmla="*/ 40 w 788"/>
                  <a:gd name="T15" fmla="*/ 660 h 910"/>
                  <a:gd name="T16" fmla="*/ 394 w 788"/>
                  <a:gd name="T17" fmla="*/ 864 h 910"/>
                  <a:gd name="T18" fmla="*/ 748 w 788"/>
                  <a:gd name="T19" fmla="*/ 660 h 910"/>
                  <a:gd name="T20" fmla="*/ 748 w 788"/>
                  <a:gd name="T21" fmla="*/ 250 h 910"/>
                  <a:gd name="T22" fmla="*/ 394 w 788"/>
                  <a:gd name="T23" fmla="*/ 46 h 910"/>
                  <a:gd name="T24" fmla="*/ 40 w 788"/>
                  <a:gd name="T25" fmla="*/ 250 h 910"/>
                  <a:gd name="T26" fmla="*/ 40 w 788"/>
                  <a:gd name="T27" fmla="*/ 660 h 9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88" h="910">
                    <a:moveTo>
                      <a:pt x="394" y="910"/>
                    </a:moveTo>
                    <a:lnTo>
                      <a:pt x="0" y="682"/>
                    </a:lnTo>
                    <a:lnTo>
                      <a:pt x="0" y="228"/>
                    </a:lnTo>
                    <a:lnTo>
                      <a:pt x="394" y="0"/>
                    </a:lnTo>
                    <a:lnTo>
                      <a:pt x="788" y="228"/>
                    </a:lnTo>
                    <a:lnTo>
                      <a:pt x="788" y="682"/>
                    </a:lnTo>
                    <a:lnTo>
                      <a:pt x="394" y="910"/>
                    </a:lnTo>
                    <a:close/>
                    <a:moveTo>
                      <a:pt x="40" y="660"/>
                    </a:moveTo>
                    <a:lnTo>
                      <a:pt x="394" y="864"/>
                    </a:lnTo>
                    <a:lnTo>
                      <a:pt x="748" y="660"/>
                    </a:lnTo>
                    <a:lnTo>
                      <a:pt x="748" y="250"/>
                    </a:lnTo>
                    <a:lnTo>
                      <a:pt x="394" y="46"/>
                    </a:lnTo>
                    <a:lnTo>
                      <a:pt x="40" y="250"/>
                    </a:lnTo>
                    <a:lnTo>
                      <a:pt x="40" y="66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5521061" y="2648932"/>
              <a:ext cx="1149878" cy="24780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1"/>
                  </a:solidFill>
                </a:rPr>
                <a:t>Structural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521061" y="4974221"/>
              <a:ext cx="1149878" cy="49625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b="1">
                  <a:solidFill>
                    <a:schemeClr val="accent4"/>
                  </a:solidFill>
                </a:rPr>
                <a:t>Air Pollution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297100" y="3750259"/>
              <a:ext cx="1149878" cy="49625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2"/>
                  </a:solidFill>
                </a:rPr>
                <a:t>Neighbor-hood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740261" y="3874482"/>
              <a:ext cx="1149878" cy="24780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3"/>
                  </a:solidFill>
                </a:rPr>
                <a:t>Accessible</a:t>
              </a:r>
            </a:p>
          </p:txBody>
        </p:sp>
      </p:grpSp>
      <p:sp>
        <p:nvSpPr>
          <p:cNvPr id="4" name="圆角矩形 3"/>
          <p:cNvSpPr/>
          <p:nvPr/>
        </p:nvSpPr>
        <p:spPr>
          <a:xfrm>
            <a:off x="6784340" y="3335020"/>
            <a:ext cx="4870450" cy="11366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863080" y="3418205"/>
            <a:ext cx="506412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 attributes in a practical sense</a:t>
            </a:r>
          </a:p>
        </p:txBody>
      </p:sp>
      <p:sp>
        <p:nvSpPr>
          <p:cNvPr id="16" name="左箭头 15"/>
          <p:cNvSpPr/>
          <p:nvPr/>
        </p:nvSpPr>
        <p:spPr>
          <a:xfrm>
            <a:off x="4302125" y="3710305"/>
            <a:ext cx="1812290" cy="3009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0">
        <p14:reveal/>
      </p:transition>
    </mc:Choice>
    <mc:Fallback xmlns="">
      <p:transition spd="slow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fld id="{8409FBBB-C588-4B8D-A7FF-E25C81CC24C8}" type="slidenum">
              <a:rPr lang="en-US" smtClean="0"/>
              <a:t>7</a:t>
            </a:fld>
            <a:endParaRPr lang="en-US"/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 to Great.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134870" y="2200275"/>
            <a:ext cx="7921625" cy="3081867"/>
            <a:chOff x="2135188" y="1793875"/>
            <a:chExt cx="7921625" cy="3081867"/>
          </a:xfrm>
        </p:grpSpPr>
        <p:grpSp>
          <p:nvGrpSpPr>
            <p:cNvPr id="7" name="Group 6"/>
            <p:cNvGrpSpPr/>
            <p:nvPr/>
          </p:nvGrpSpPr>
          <p:grpSpPr>
            <a:xfrm>
              <a:off x="8291513" y="3352265"/>
              <a:ext cx="1765300" cy="347132"/>
              <a:chOff x="611188" y="1768999"/>
              <a:chExt cx="1765300" cy="347132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611188" y="2116131"/>
                <a:ext cx="180000" cy="0"/>
              </a:xfrm>
              <a:prstGeom prst="line">
                <a:avLst/>
              </a:prstGeom>
              <a:ln w="2540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11188" y="1768999"/>
                <a:ext cx="1765300" cy="2457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b="1">
                    <a:solidFill>
                      <a:schemeClr val="bg1"/>
                    </a:solidFill>
                  </a:rPr>
                  <a:t>AGE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135188" y="1989132"/>
              <a:ext cx="1765300" cy="347132"/>
              <a:chOff x="-1893887" y="2133065"/>
              <a:chExt cx="1765300" cy="347132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>
                <a:off x="-308587" y="2480197"/>
                <a:ext cx="180000" cy="0"/>
              </a:xfrm>
              <a:prstGeom prst="line">
                <a:avLst/>
              </a:prstGeom>
              <a:ln w="254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-1893887" y="2133065"/>
                <a:ext cx="1765300" cy="2457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1600" b="1">
                    <a:solidFill>
                      <a:schemeClr val="bg1"/>
                    </a:solidFill>
                  </a:rPr>
                  <a:t>RM</a:t>
                </a: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4187825" y="1793875"/>
              <a:ext cx="1951038" cy="1727200"/>
              <a:chOff x="642938" y="3140075"/>
              <a:chExt cx="1951038" cy="1727200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642938" y="3140075"/>
                <a:ext cx="1951038" cy="1727200"/>
                <a:chOff x="642938" y="3140075"/>
                <a:chExt cx="1951038" cy="1727200"/>
              </a:xfrm>
            </p:grpSpPr>
            <p:sp>
              <p:nvSpPr>
                <p:cNvPr id="23" name="Freeform 542"/>
                <p:cNvSpPr/>
                <p:nvPr/>
              </p:nvSpPr>
              <p:spPr bwMode="auto">
                <a:xfrm>
                  <a:off x="642938" y="3355975"/>
                  <a:ext cx="1951038" cy="1511300"/>
                </a:xfrm>
                <a:custGeom>
                  <a:avLst/>
                  <a:gdLst>
                    <a:gd name="T0" fmla="*/ 604 w 615"/>
                    <a:gd name="T1" fmla="*/ 216 h 476"/>
                    <a:gd name="T2" fmla="*/ 604 w 615"/>
                    <a:gd name="T3" fmla="*/ 260 h 476"/>
                    <a:gd name="T4" fmla="*/ 443 w 615"/>
                    <a:gd name="T5" fmla="*/ 452 h 476"/>
                    <a:gd name="T6" fmla="*/ 391 w 615"/>
                    <a:gd name="T7" fmla="*/ 476 h 476"/>
                    <a:gd name="T8" fmla="*/ 25 w 615"/>
                    <a:gd name="T9" fmla="*/ 476 h 476"/>
                    <a:gd name="T10" fmla="*/ 4 w 615"/>
                    <a:gd name="T11" fmla="*/ 463 h 476"/>
                    <a:gd name="T12" fmla="*/ 7 w 615"/>
                    <a:gd name="T13" fmla="*/ 439 h 476"/>
                    <a:gd name="T14" fmla="*/ 158 w 615"/>
                    <a:gd name="T15" fmla="*/ 260 h 476"/>
                    <a:gd name="T16" fmla="*/ 158 w 615"/>
                    <a:gd name="T17" fmla="*/ 216 h 476"/>
                    <a:gd name="T18" fmla="*/ 7 w 615"/>
                    <a:gd name="T19" fmla="*/ 37 h 476"/>
                    <a:gd name="T20" fmla="*/ 4 w 615"/>
                    <a:gd name="T21" fmla="*/ 13 h 476"/>
                    <a:gd name="T22" fmla="*/ 25 w 615"/>
                    <a:gd name="T23" fmla="*/ 0 h 476"/>
                    <a:gd name="T24" fmla="*/ 391 w 615"/>
                    <a:gd name="T25" fmla="*/ 0 h 476"/>
                    <a:gd name="T26" fmla="*/ 443 w 615"/>
                    <a:gd name="T27" fmla="*/ 24 h 476"/>
                    <a:gd name="T28" fmla="*/ 604 w 615"/>
                    <a:gd name="T29" fmla="*/ 216 h 4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15" h="476">
                      <a:moveTo>
                        <a:pt x="604" y="216"/>
                      </a:moveTo>
                      <a:cubicBezTo>
                        <a:pt x="615" y="229"/>
                        <a:pt x="615" y="247"/>
                        <a:pt x="604" y="260"/>
                      </a:cubicBezTo>
                      <a:cubicBezTo>
                        <a:pt x="443" y="452"/>
                        <a:pt x="443" y="452"/>
                        <a:pt x="443" y="452"/>
                      </a:cubicBezTo>
                      <a:cubicBezTo>
                        <a:pt x="430" y="467"/>
                        <a:pt x="411" y="476"/>
                        <a:pt x="391" y="476"/>
                      </a:cubicBezTo>
                      <a:cubicBezTo>
                        <a:pt x="25" y="476"/>
                        <a:pt x="25" y="476"/>
                        <a:pt x="25" y="476"/>
                      </a:cubicBezTo>
                      <a:cubicBezTo>
                        <a:pt x="16" y="476"/>
                        <a:pt x="8" y="471"/>
                        <a:pt x="4" y="463"/>
                      </a:cubicBezTo>
                      <a:cubicBezTo>
                        <a:pt x="0" y="455"/>
                        <a:pt x="2" y="445"/>
                        <a:pt x="7" y="439"/>
                      </a:cubicBezTo>
                      <a:cubicBezTo>
                        <a:pt x="158" y="260"/>
                        <a:pt x="158" y="260"/>
                        <a:pt x="158" y="260"/>
                      </a:cubicBezTo>
                      <a:cubicBezTo>
                        <a:pt x="168" y="247"/>
                        <a:pt x="168" y="229"/>
                        <a:pt x="158" y="216"/>
                      </a:cubicBezTo>
                      <a:cubicBezTo>
                        <a:pt x="7" y="37"/>
                        <a:pt x="7" y="37"/>
                        <a:pt x="7" y="37"/>
                      </a:cubicBezTo>
                      <a:cubicBezTo>
                        <a:pt x="2" y="30"/>
                        <a:pt x="0" y="21"/>
                        <a:pt x="4" y="13"/>
                      </a:cubicBezTo>
                      <a:cubicBezTo>
                        <a:pt x="8" y="5"/>
                        <a:pt x="16" y="0"/>
                        <a:pt x="25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1" y="0"/>
                        <a:pt x="430" y="9"/>
                        <a:pt x="443" y="24"/>
                      </a:cubicBezTo>
                      <a:lnTo>
                        <a:pt x="604" y="216"/>
                      </a:lnTo>
                      <a:close/>
                    </a:path>
                  </a:pathLst>
                </a:custGeom>
                <a:solidFill>
                  <a:schemeClr val="bg2">
                    <a:alpha val="1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4" name="Freeform 543"/>
                <p:cNvSpPr/>
                <p:nvPr/>
              </p:nvSpPr>
              <p:spPr bwMode="auto">
                <a:xfrm>
                  <a:off x="649288" y="3140075"/>
                  <a:ext cx="1935163" cy="1619250"/>
                </a:xfrm>
                <a:custGeom>
                  <a:avLst/>
                  <a:gdLst>
                    <a:gd name="T0" fmla="*/ 610 w 610"/>
                    <a:gd name="T1" fmla="*/ 238 h 510"/>
                    <a:gd name="T2" fmla="*/ 610 w 610"/>
                    <a:gd name="T3" fmla="*/ 272 h 510"/>
                    <a:gd name="T4" fmla="*/ 602 w 610"/>
                    <a:gd name="T5" fmla="*/ 294 h 510"/>
                    <a:gd name="T6" fmla="*/ 441 w 610"/>
                    <a:gd name="T7" fmla="*/ 486 h 510"/>
                    <a:gd name="T8" fmla="*/ 389 w 610"/>
                    <a:gd name="T9" fmla="*/ 510 h 510"/>
                    <a:gd name="T10" fmla="*/ 23 w 610"/>
                    <a:gd name="T11" fmla="*/ 510 h 510"/>
                    <a:gd name="T12" fmla="*/ 2 w 610"/>
                    <a:gd name="T13" fmla="*/ 497 h 510"/>
                    <a:gd name="T14" fmla="*/ 0 w 610"/>
                    <a:gd name="T15" fmla="*/ 487 h 510"/>
                    <a:gd name="T16" fmla="*/ 0 w 610"/>
                    <a:gd name="T17" fmla="*/ 487 h 510"/>
                    <a:gd name="T18" fmla="*/ 0 w 610"/>
                    <a:gd name="T19" fmla="*/ 453 h 510"/>
                    <a:gd name="T20" fmla="*/ 5 w 610"/>
                    <a:gd name="T21" fmla="*/ 439 h 510"/>
                    <a:gd name="T22" fmla="*/ 156 w 610"/>
                    <a:gd name="T23" fmla="*/ 260 h 510"/>
                    <a:gd name="T24" fmla="*/ 159 w 610"/>
                    <a:gd name="T25" fmla="*/ 255 h 510"/>
                    <a:gd name="T26" fmla="*/ 156 w 610"/>
                    <a:gd name="T27" fmla="*/ 250 h 510"/>
                    <a:gd name="T28" fmla="*/ 5 w 610"/>
                    <a:gd name="T29" fmla="*/ 71 h 510"/>
                    <a:gd name="T30" fmla="*/ 0 w 610"/>
                    <a:gd name="T31" fmla="*/ 56 h 510"/>
                    <a:gd name="T32" fmla="*/ 0 w 610"/>
                    <a:gd name="T33" fmla="*/ 56 h 510"/>
                    <a:gd name="T34" fmla="*/ 0 w 610"/>
                    <a:gd name="T35" fmla="*/ 22 h 510"/>
                    <a:gd name="T36" fmla="*/ 2 w 610"/>
                    <a:gd name="T37" fmla="*/ 13 h 510"/>
                    <a:gd name="T38" fmla="*/ 23 w 610"/>
                    <a:gd name="T39" fmla="*/ 0 h 510"/>
                    <a:gd name="T40" fmla="*/ 389 w 610"/>
                    <a:gd name="T41" fmla="*/ 0 h 510"/>
                    <a:gd name="T42" fmla="*/ 441 w 610"/>
                    <a:gd name="T43" fmla="*/ 24 h 510"/>
                    <a:gd name="T44" fmla="*/ 602 w 610"/>
                    <a:gd name="T45" fmla="*/ 216 h 510"/>
                    <a:gd name="T46" fmla="*/ 610 w 610"/>
                    <a:gd name="T47" fmla="*/ 238 h 5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10" h="510">
                      <a:moveTo>
                        <a:pt x="610" y="238"/>
                      </a:moveTo>
                      <a:cubicBezTo>
                        <a:pt x="610" y="272"/>
                        <a:pt x="610" y="272"/>
                        <a:pt x="610" y="272"/>
                      </a:cubicBezTo>
                      <a:cubicBezTo>
                        <a:pt x="610" y="280"/>
                        <a:pt x="607" y="287"/>
                        <a:pt x="602" y="294"/>
                      </a:cubicBezTo>
                      <a:cubicBezTo>
                        <a:pt x="441" y="486"/>
                        <a:pt x="441" y="486"/>
                        <a:pt x="441" y="486"/>
                      </a:cubicBezTo>
                      <a:cubicBezTo>
                        <a:pt x="428" y="501"/>
                        <a:pt x="409" y="510"/>
                        <a:pt x="389" y="510"/>
                      </a:cubicBezTo>
                      <a:cubicBezTo>
                        <a:pt x="23" y="510"/>
                        <a:pt x="23" y="510"/>
                        <a:pt x="23" y="510"/>
                      </a:cubicBezTo>
                      <a:cubicBezTo>
                        <a:pt x="14" y="510"/>
                        <a:pt x="6" y="505"/>
                        <a:pt x="2" y="497"/>
                      </a:cubicBezTo>
                      <a:cubicBezTo>
                        <a:pt x="1" y="494"/>
                        <a:pt x="0" y="491"/>
                        <a:pt x="0" y="487"/>
                      </a:cubicBezTo>
                      <a:cubicBezTo>
                        <a:pt x="0" y="487"/>
                        <a:pt x="0" y="487"/>
                        <a:pt x="0" y="487"/>
                      </a:cubicBezTo>
                      <a:cubicBezTo>
                        <a:pt x="0" y="453"/>
                        <a:pt x="0" y="453"/>
                        <a:pt x="0" y="453"/>
                      </a:cubicBezTo>
                      <a:cubicBezTo>
                        <a:pt x="0" y="448"/>
                        <a:pt x="2" y="443"/>
                        <a:pt x="5" y="439"/>
                      </a:cubicBezTo>
                      <a:cubicBezTo>
                        <a:pt x="156" y="260"/>
                        <a:pt x="156" y="260"/>
                        <a:pt x="156" y="260"/>
                      </a:cubicBezTo>
                      <a:cubicBezTo>
                        <a:pt x="157" y="258"/>
                        <a:pt x="158" y="257"/>
                        <a:pt x="159" y="255"/>
                      </a:cubicBezTo>
                      <a:cubicBezTo>
                        <a:pt x="158" y="253"/>
                        <a:pt x="157" y="252"/>
                        <a:pt x="156" y="250"/>
                      </a:cubicBezTo>
                      <a:cubicBezTo>
                        <a:pt x="5" y="71"/>
                        <a:pt x="5" y="71"/>
                        <a:pt x="5" y="71"/>
                      </a:cubicBezTo>
                      <a:cubicBezTo>
                        <a:pt x="2" y="67"/>
                        <a:pt x="0" y="62"/>
                        <a:pt x="0" y="56"/>
                      </a:cubicBezTo>
                      <a:cubicBezTo>
                        <a:pt x="0" y="56"/>
                        <a:pt x="0" y="56"/>
                        <a:pt x="0" y="56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0" y="19"/>
                        <a:pt x="1" y="16"/>
                        <a:pt x="2" y="13"/>
                      </a:cubicBezTo>
                      <a:cubicBezTo>
                        <a:pt x="6" y="5"/>
                        <a:pt x="14" y="0"/>
                        <a:pt x="23" y="0"/>
                      </a:cubicBezTo>
                      <a:cubicBezTo>
                        <a:pt x="389" y="0"/>
                        <a:pt x="389" y="0"/>
                        <a:pt x="389" y="0"/>
                      </a:cubicBezTo>
                      <a:cubicBezTo>
                        <a:pt x="409" y="0"/>
                        <a:pt x="428" y="9"/>
                        <a:pt x="441" y="24"/>
                      </a:cubicBezTo>
                      <a:cubicBezTo>
                        <a:pt x="602" y="216"/>
                        <a:pt x="602" y="216"/>
                        <a:pt x="602" y="216"/>
                      </a:cubicBezTo>
                      <a:cubicBezTo>
                        <a:pt x="607" y="222"/>
                        <a:pt x="610" y="230"/>
                        <a:pt x="610" y="23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5" name="Freeform 554"/>
                <p:cNvSpPr/>
                <p:nvPr/>
              </p:nvSpPr>
              <p:spPr bwMode="auto">
                <a:xfrm>
                  <a:off x="649288" y="3209925"/>
                  <a:ext cx="527050" cy="739775"/>
                </a:xfrm>
                <a:custGeom>
                  <a:avLst/>
                  <a:gdLst>
                    <a:gd name="T0" fmla="*/ 159 w 166"/>
                    <a:gd name="T1" fmla="*/ 233 h 233"/>
                    <a:gd name="T2" fmla="*/ 156 w 166"/>
                    <a:gd name="T3" fmla="*/ 228 h 233"/>
                    <a:gd name="T4" fmla="*/ 5 w 166"/>
                    <a:gd name="T5" fmla="*/ 49 h 233"/>
                    <a:gd name="T6" fmla="*/ 0 w 166"/>
                    <a:gd name="T7" fmla="*/ 34 h 233"/>
                    <a:gd name="T8" fmla="*/ 0 w 166"/>
                    <a:gd name="T9" fmla="*/ 34 h 233"/>
                    <a:gd name="T10" fmla="*/ 0 w 166"/>
                    <a:gd name="T11" fmla="*/ 0 h 233"/>
                    <a:gd name="T12" fmla="*/ 5 w 166"/>
                    <a:gd name="T13" fmla="*/ 15 h 233"/>
                    <a:gd name="T14" fmla="*/ 156 w 166"/>
                    <a:gd name="T15" fmla="*/ 194 h 233"/>
                    <a:gd name="T16" fmla="*/ 159 w 166"/>
                    <a:gd name="T17" fmla="*/ 233 h 2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6" h="233">
                      <a:moveTo>
                        <a:pt x="159" y="233"/>
                      </a:moveTo>
                      <a:cubicBezTo>
                        <a:pt x="158" y="231"/>
                        <a:pt x="157" y="230"/>
                        <a:pt x="156" y="228"/>
                      </a:cubicBezTo>
                      <a:cubicBezTo>
                        <a:pt x="5" y="49"/>
                        <a:pt x="5" y="49"/>
                        <a:pt x="5" y="49"/>
                      </a:cubicBezTo>
                      <a:cubicBezTo>
                        <a:pt x="2" y="45"/>
                        <a:pt x="0" y="40"/>
                        <a:pt x="0" y="34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6"/>
                        <a:pt x="2" y="11"/>
                        <a:pt x="5" y="15"/>
                      </a:cubicBezTo>
                      <a:cubicBezTo>
                        <a:pt x="156" y="194"/>
                        <a:pt x="156" y="194"/>
                        <a:pt x="156" y="194"/>
                      </a:cubicBezTo>
                      <a:cubicBezTo>
                        <a:pt x="165" y="205"/>
                        <a:pt x="166" y="221"/>
                        <a:pt x="159" y="233"/>
                      </a:cubicBezTo>
                      <a:close/>
                    </a:path>
                  </a:pathLst>
                </a:custGeom>
                <a:solidFill>
                  <a:schemeClr val="tx1">
                    <a:alpha val="1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6" name="Freeform 555"/>
                <p:cNvSpPr/>
                <p:nvPr/>
              </p:nvSpPr>
              <p:spPr bwMode="auto">
                <a:xfrm>
                  <a:off x="649288" y="3898900"/>
                  <a:ext cx="1935163" cy="860425"/>
                </a:xfrm>
                <a:custGeom>
                  <a:avLst/>
                  <a:gdLst>
                    <a:gd name="T0" fmla="*/ 610 w 610"/>
                    <a:gd name="T1" fmla="*/ 0 h 271"/>
                    <a:gd name="T2" fmla="*/ 610 w 610"/>
                    <a:gd name="T3" fmla="*/ 33 h 271"/>
                    <a:gd name="T4" fmla="*/ 602 w 610"/>
                    <a:gd name="T5" fmla="*/ 55 h 271"/>
                    <a:gd name="T6" fmla="*/ 441 w 610"/>
                    <a:gd name="T7" fmla="*/ 247 h 271"/>
                    <a:gd name="T8" fmla="*/ 389 w 610"/>
                    <a:gd name="T9" fmla="*/ 271 h 271"/>
                    <a:gd name="T10" fmla="*/ 23 w 610"/>
                    <a:gd name="T11" fmla="*/ 271 h 271"/>
                    <a:gd name="T12" fmla="*/ 2 w 610"/>
                    <a:gd name="T13" fmla="*/ 258 h 271"/>
                    <a:gd name="T14" fmla="*/ 0 w 610"/>
                    <a:gd name="T15" fmla="*/ 248 h 271"/>
                    <a:gd name="T16" fmla="*/ 0 w 610"/>
                    <a:gd name="T17" fmla="*/ 248 h 271"/>
                    <a:gd name="T18" fmla="*/ 0 w 610"/>
                    <a:gd name="T19" fmla="*/ 214 h 271"/>
                    <a:gd name="T20" fmla="*/ 2 w 610"/>
                    <a:gd name="T21" fmla="*/ 224 h 271"/>
                    <a:gd name="T22" fmla="*/ 23 w 610"/>
                    <a:gd name="T23" fmla="*/ 237 h 271"/>
                    <a:gd name="T24" fmla="*/ 389 w 610"/>
                    <a:gd name="T25" fmla="*/ 237 h 271"/>
                    <a:gd name="T26" fmla="*/ 441 w 610"/>
                    <a:gd name="T27" fmla="*/ 213 h 271"/>
                    <a:gd name="T28" fmla="*/ 602 w 610"/>
                    <a:gd name="T29" fmla="*/ 21 h 271"/>
                    <a:gd name="T30" fmla="*/ 610 w 610"/>
                    <a:gd name="T31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10" h="271">
                      <a:moveTo>
                        <a:pt x="610" y="0"/>
                      </a:moveTo>
                      <a:cubicBezTo>
                        <a:pt x="610" y="33"/>
                        <a:pt x="610" y="33"/>
                        <a:pt x="610" y="33"/>
                      </a:cubicBezTo>
                      <a:cubicBezTo>
                        <a:pt x="610" y="41"/>
                        <a:pt x="607" y="48"/>
                        <a:pt x="602" y="55"/>
                      </a:cubicBezTo>
                      <a:cubicBezTo>
                        <a:pt x="441" y="247"/>
                        <a:pt x="441" y="247"/>
                        <a:pt x="441" y="247"/>
                      </a:cubicBezTo>
                      <a:cubicBezTo>
                        <a:pt x="428" y="262"/>
                        <a:pt x="409" y="271"/>
                        <a:pt x="389" y="271"/>
                      </a:cubicBezTo>
                      <a:cubicBezTo>
                        <a:pt x="23" y="271"/>
                        <a:pt x="23" y="271"/>
                        <a:pt x="23" y="271"/>
                      </a:cubicBezTo>
                      <a:cubicBezTo>
                        <a:pt x="14" y="271"/>
                        <a:pt x="6" y="266"/>
                        <a:pt x="2" y="258"/>
                      </a:cubicBezTo>
                      <a:cubicBezTo>
                        <a:pt x="1" y="255"/>
                        <a:pt x="0" y="252"/>
                        <a:pt x="0" y="248"/>
                      </a:cubicBezTo>
                      <a:cubicBezTo>
                        <a:pt x="0" y="248"/>
                        <a:pt x="0" y="248"/>
                        <a:pt x="0" y="248"/>
                      </a:cubicBezTo>
                      <a:cubicBezTo>
                        <a:pt x="0" y="214"/>
                        <a:pt x="0" y="214"/>
                        <a:pt x="0" y="214"/>
                      </a:cubicBezTo>
                      <a:cubicBezTo>
                        <a:pt x="0" y="218"/>
                        <a:pt x="1" y="221"/>
                        <a:pt x="2" y="224"/>
                      </a:cubicBezTo>
                      <a:cubicBezTo>
                        <a:pt x="6" y="232"/>
                        <a:pt x="14" y="237"/>
                        <a:pt x="23" y="237"/>
                      </a:cubicBezTo>
                      <a:cubicBezTo>
                        <a:pt x="389" y="237"/>
                        <a:pt x="389" y="237"/>
                        <a:pt x="389" y="237"/>
                      </a:cubicBezTo>
                      <a:cubicBezTo>
                        <a:pt x="409" y="237"/>
                        <a:pt x="428" y="228"/>
                        <a:pt x="441" y="213"/>
                      </a:cubicBezTo>
                      <a:cubicBezTo>
                        <a:pt x="602" y="21"/>
                        <a:pt x="602" y="21"/>
                        <a:pt x="602" y="21"/>
                      </a:cubicBezTo>
                      <a:cubicBezTo>
                        <a:pt x="607" y="15"/>
                        <a:pt x="610" y="7"/>
                        <a:pt x="610" y="0"/>
                      </a:cubicBezTo>
                      <a:close/>
                    </a:path>
                  </a:pathLst>
                </a:custGeom>
                <a:solidFill>
                  <a:schemeClr val="tx1">
                    <a:alpha val="1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sp>
            <p:nvSpPr>
              <p:cNvPr id="21" name="Freeform 548"/>
              <p:cNvSpPr>
                <a:spLocks noEditPoints="1"/>
              </p:cNvSpPr>
              <p:nvPr/>
            </p:nvSpPr>
            <p:spPr bwMode="auto">
              <a:xfrm>
                <a:off x="1509713" y="3346450"/>
                <a:ext cx="349250" cy="508000"/>
              </a:xfrm>
              <a:custGeom>
                <a:avLst/>
                <a:gdLst>
                  <a:gd name="T0" fmla="*/ 30 w 110"/>
                  <a:gd name="T1" fmla="*/ 124 h 160"/>
                  <a:gd name="T2" fmla="*/ 31 w 110"/>
                  <a:gd name="T3" fmla="*/ 132 h 160"/>
                  <a:gd name="T4" fmla="*/ 55 w 110"/>
                  <a:gd name="T5" fmla="*/ 136 h 160"/>
                  <a:gd name="T6" fmla="*/ 80 w 110"/>
                  <a:gd name="T7" fmla="*/ 132 h 160"/>
                  <a:gd name="T8" fmla="*/ 81 w 110"/>
                  <a:gd name="T9" fmla="*/ 124 h 160"/>
                  <a:gd name="T10" fmla="*/ 55 w 110"/>
                  <a:gd name="T11" fmla="*/ 128 h 160"/>
                  <a:gd name="T12" fmla="*/ 30 w 110"/>
                  <a:gd name="T13" fmla="*/ 124 h 160"/>
                  <a:gd name="T14" fmla="*/ 32 w 110"/>
                  <a:gd name="T15" fmla="*/ 139 h 160"/>
                  <a:gd name="T16" fmla="*/ 33 w 110"/>
                  <a:gd name="T17" fmla="*/ 148 h 160"/>
                  <a:gd name="T18" fmla="*/ 41 w 110"/>
                  <a:gd name="T19" fmla="*/ 152 h 160"/>
                  <a:gd name="T20" fmla="*/ 41 w 110"/>
                  <a:gd name="T21" fmla="*/ 157 h 160"/>
                  <a:gd name="T22" fmla="*/ 55 w 110"/>
                  <a:gd name="T23" fmla="*/ 160 h 160"/>
                  <a:gd name="T24" fmla="*/ 69 w 110"/>
                  <a:gd name="T25" fmla="*/ 157 h 160"/>
                  <a:gd name="T26" fmla="*/ 70 w 110"/>
                  <a:gd name="T27" fmla="*/ 152 h 160"/>
                  <a:gd name="T28" fmla="*/ 77 w 110"/>
                  <a:gd name="T29" fmla="*/ 148 h 160"/>
                  <a:gd name="T30" fmla="*/ 79 w 110"/>
                  <a:gd name="T31" fmla="*/ 139 h 160"/>
                  <a:gd name="T32" fmla="*/ 55 w 110"/>
                  <a:gd name="T33" fmla="*/ 143 h 160"/>
                  <a:gd name="T34" fmla="*/ 32 w 110"/>
                  <a:gd name="T35" fmla="*/ 139 h 160"/>
                  <a:gd name="T36" fmla="*/ 55 w 110"/>
                  <a:gd name="T37" fmla="*/ 23 h 160"/>
                  <a:gd name="T38" fmla="*/ 58 w 110"/>
                  <a:gd name="T39" fmla="*/ 20 h 160"/>
                  <a:gd name="T40" fmla="*/ 55 w 110"/>
                  <a:gd name="T41" fmla="*/ 17 h 160"/>
                  <a:gd name="T42" fmla="*/ 17 w 110"/>
                  <a:gd name="T43" fmla="*/ 55 h 160"/>
                  <a:gd name="T44" fmla="*/ 20 w 110"/>
                  <a:gd name="T45" fmla="*/ 58 h 160"/>
                  <a:gd name="T46" fmla="*/ 23 w 110"/>
                  <a:gd name="T47" fmla="*/ 55 h 160"/>
                  <a:gd name="T48" fmla="*/ 55 w 110"/>
                  <a:gd name="T49" fmla="*/ 23 h 160"/>
                  <a:gd name="T50" fmla="*/ 55 w 110"/>
                  <a:gd name="T51" fmla="*/ 0 h 160"/>
                  <a:gd name="T52" fmla="*/ 0 w 110"/>
                  <a:gd name="T53" fmla="*/ 55 h 160"/>
                  <a:gd name="T54" fmla="*/ 27 w 110"/>
                  <a:gd name="T55" fmla="*/ 102 h 160"/>
                  <a:gd name="T56" fmla="*/ 29 w 110"/>
                  <a:gd name="T57" fmla="*/ 116 h 160"/>
                  <a:gd name="T58" fmla="*/ 55 w 110"/>
                  <a:gd name="T59" fmla="*/ 122 h 160"/>
                  <a:gd name="T60" fmla="*/ 82 w 110"/>
                  <a:gd name="T61" fmla="*/ 116 h 160"/>
                  <a:gd name="T62" fmla="*/ 84 w 110"/>
                  <a:gd name="T63" fmla="*/ 102 h 160"/>
                  <a:gd name="T64" fmla="*/ 110 w 110"/>
                  <a:gd name="T65" fmla="*/ 55 h 160"/>
                  <a:gd name="T66" fmla="*/ 55 w 110"/>
                  <a:gd name="T67" fmla="*/ 0 h 160"/>
                  <a:gd name="T68" fmla="*/ 76 w 110"/>
                  <a:gd name="T69" fmla="*/ 96 h 160"/>
                  <a:gd name="T70" fmla="*/ 74 w 110"/>
                  <a:gd name="T71" fmla="*/ 109 h 160"/>
                  <a:gd name="T72" fmla="*/ 55 w 110"/>
                  <a:gd name="T73" fmla="*/ 112 h 160"/>
                  <a:gd name="T74" fmla="*/ 36 w 110"/>
                  <a:gd name="T75" fmla="*/ 109 h 160"/>
                  <a:gd name="T76" fmla="*/ 35 w 110"/>
                  <a:gd name="T77" fmla="*/ 96 h 160"/>
                  <a:gd name="T78" fmla="*/ 10 w 110"/>
                  <a:gd name="T79" fmla="*/ 55 h 160"/>
                  <a:gd name="T80" fmla="*/ 55 w 110"/>
                  <a:gd name="T81" fmla="*/ 10 h 160"/>
                  <a:gd name="T82" fmla="*/ 101 w 110"/>
                  <a:gd name="T83" fmla="*/ 55 h 160"/>
                  <a:gd name="T84" fmla="*/ 76 w 110"/>
                  <a:gd name="T85" fmla="*/ 96 h 160"/>
                  <a:gd name="T86" fmla="*/ 68 w 110"/>
                  <a:gd name="T87" fmla="*/ 76 h 160"/>
                  <a:gd name="T88" fmla="*/ 55 w 110"/>
                  <a:gd name="T89" fmla="*/ 54 h 160"/>
                  <a:gd name="T90" fmla="*/ 43 w 110"/>
                  <a:gd name="T91" fmla="*/ 76 h 160"/>
                  <a:gd name="T92" fmla="*/ 38 w 110"/>
                  <a:gd name="T93" fmla="*/ 65 h 160"/>
                  <a:gd name="T94" fmla="*/ 30 w 110"/>
                  <a:gd name="T95" fmla="*/ 69 h 160"/>
                  <a:gd name="T96" fmla="*/ 43 w 110"/>
                  <a:gd name="T97" fmla="*/ 95 h 160"/>
                  <a:gd name="T98" fmla="*/ 55 w 110"/>
                  <a:gd name="T99" fmla="*/ 71 h 160"/>
                  <a:gd name="T100" fmla="*/ 68 w 110"/>
                  <a:gd name="T101" fmla="*/ 95 h 160"/>
                  <a:gd name="T102" fmla="*/ 81 w 110"/>
                  <a:gd name="T103" fmla="*/ 69 h 160"/>
                  <a:gd name="T104" fmla="*/ 73 w 110"/>
                  <a:gd name="T105" fmla="*/ 65 h 160"/>
                  <a:gd name="T106" fmla="*/ 68 w 110"/>
                  <a:gd name="T107" fmla="*/ 7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0" h="160">
                    <a:moveTo>
                      <a:pt x="30" y="124"/>
                    </a:moveTo>
                    <a:cubicBezTo>
                      <a:pt x="31" y="132"/>
                      <a:pt x="31" y="132"/>
                      <a:pt x="31" y="132"/>
                    </a:cubicBezTo>
                    <a:cubicBezTo>
                      <a:pt x="38" y="135"/>
                      <a:pt x="47" y="136"/>
                      <a:pt x="55" y="136"/>
                    </a:cubicBezTo>
                    <a:cubicBezTo>
                      <a:pt x="64" y="136"/>
                      <a:pt x="72" y="135"/>
                      <a:pt x="80" y="132"/>
                    </a:cubicBezTo>
                    <a:cubicBezTo>
                      <a:pt x="81" y="124"/>
                      <a:pt x="81" y="124"/>
                      <a:pt x="81" y="124"/>
                    </a:cubicBezTo>
                    <a:cubicBezTo>
                      <a:pt x="73" y="126"/>
                      <a:pt x="64" y="128"/>
                      <a:pt x="55" y="128"/>
                    </a:cubicBezTo>
                    <a:cubicBezTo>
                      <a:pt x="46" y="128"/>
                      <a:pt x="38" y="126"/>
                      <a:pt x="30" y="124"/>
                    </a:cubicBezTo>
                    <a:close/>
                    <a:moveTo>
                      <a:pt x="32" y="139"/>
                    </a:moveTo>
                    <a:cubicBezTo>
                      <a:pt x="33" y="148"/>
                      <a:pt x="33" y="148"/>
                      <a:pt x="33" y="148"/>
                    </a:cubicBezTo>
                    <a:cubicBezTo>
                      <a:pt x="33" y="148"/>
                      <a:pt x="35" y="150"/>
                      <a:pt x="41" y="152"/>
                    </a:cubicBezTo>
                    <a:cubicBezTo>
                      <a:pt x="41" y="157"/>
                      <a:pt x="41" y="157"/>
                      <a:pt x="41" y="157"/>
                    </a:cubicBezTo>
                    <a:cubicBezTo>
                      <a:pt x="41" y="157"/>
                      <a:pt x="45" y="160"/>
                      <a:pt x="55" y="160"/>
                    </a:cubicBezTo>
                    <a:cubicBezTo>
                      <a:pt x="66" y="160"/>
                      <a:pt x="69" y="157"/>
                      <a:pt x="69" y="157"/>
                    </a:cubicBezTo>
                    <a:cubicBezTo>
                      <a:pt x="70" y="152"/>
                      <a:pt x="70" y="152"/>
                      <a:pt x="70" y="152"/>
                    </a:cubicBezTo>
                    <a:cubicBezTo>
                      <a:pt x="75" y="150"/>
                      <a:pt x="77" y="148"/>
                      <a:pt x="77" y="148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71" y="141"/>
                      <a:pt x="64" y="143"/>
                      <a:pt x="55" y="143"/>
                    </a:cubicBezTo>
                    <a:cubicBezTo>
                      <a:pt x="47" y="143"/>
                      <a:pt x="39" y="141"/>
                      <a:pt x="32" y="139"/>
                    </a:cubicBezTo>
                    <a:close/>
                    <a:moveTo>
                      <a:pt x="55" y="23"/>
                    </a:moveTo>
                    <a:cubicBezTo>
                      <a:pt x="57" y="23"/>
                      <a:pt x="58" y="22"/>
                      <a:pt x="58" y="20"/>
                    </a:cubicBezTo>
                    <a:cubicBezTo>
                      <a:pt x="58" y="19"/>
                      <a:pt x="57" y="17"/>
                      <a:pt x="55" y="17"/>
                    </a:cubicBezTo>
                    <a:cubicBezTo>
                      <a:pt x="34" y="17"/>
                      <a:pt x="17" y="34"/>
                      <a:pt x="17" y="55"/>
                    </a:cubicBezTo>
                    <a:cubicBezTo>
                      <a:pt x="17" y="57"/>
                      <a:pt x="18" y="58"/>
                      <a:pt x="20" y="58"/>
                    </a:cubicBezTo>
                    <a:cubicBezTo>
                      <a:pt x="22" y="58"/>
                      <a:pt x="23" y="57"/>
                      <a:pt x="23" y="55"/>
                    </a:cubicBezTo>
                    <a:cubicBezTo>
                      <a:pt x="23" y="38"/>
                      <a:pt x="37" y="23"/>
                      <a:pt x="55" y="23"/>
                    </a:cubicBezTo>
                    <a:close/>
                    <a:moveTo>
                      <a:pt x="55" y="0"/>
                    </a:moveTo>
                    <a:cubicBezTo>
                      <a:pt x="25" y="0"/>
                      <a:pt x="0" y="25"/>
                      <a:pt x="0" y="55"/>
                    </a:cubicBezTo>
                    <a:cubicBezTo>
                      <a:pt x="0" y="75"/>
                      <a:pt x="11" y="93"/>
                      <a:pt x="27" y="102"/>
                    </a:cubicBezTo>
                    <a:cubicBezTo>
                      <a:pt x="29" y="116"/>
                      <a:pt x="29" y="116"/>
                      <a:pt x="29" y="116"/>
                    </a:cubicBezTo>
                    <a:cubicBezTo>
                      <a:pt x="37" y="120"/>
                      <a:pt x="46" y="122"/>
                      <a:pt x="55" y="122"/>
                    </a:cubicBezTo>
                    <a:cubicBezTo>
                      <a:pt x="65" y="122"/>
                      <a:pt x="74" y="120"/>
                      <a:pt x="82" y="116"/>
                    </a:cubicBezTo>
                    <a:cubicBezTo>
                      <a:pt x="84" y="102"/>
                      <a:pt x="84" y="102"/>
                      <a:pt x="84" y="102"/>
                    </a:cubicBezTo>
                    <a:cubicBezTo>
                      <a:pt x="100" y="93"/>
                      <a:pt x="110" y="75"/>
                      <a:pt x="110" y="55"/>
                    </a:cubicBezTo>
                    <a:cubicBezTo>
                      <a:pt x="110" y="25"/>
                      <a:pt x="86" y="0"/>
                      <a:pt x="55" y="0"/>
                    </a:cubicBezTo>
                    <a:close/>
                    <a:moveTo>
                      <a:pt x="76" y="96"/>
                    </a:moveTo>
                    <a:cubicBezTo>
                      <a:pt x="74" y="109"/>
                      <a:pt x="74" y="109"/>
                      <a:pt x="74" y="109"/>
                    </a:cubicBezTo>
                    <a:cubicBezTo>
                      <a:pt x="74" y="109"/>
                      <a:pt x="69" y="112"/>
                      <a:pt x="55" y="112"/>
                    </a:cubicBezTo>
                    <a:cubicBezTo>
                      <a:pt x="41" y="112"/>
                      <a:pt x="36" y="109"/>
                      <a:pt x="36" y="109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20" y="88"/>
                      <a:pt x="10" y="73"/>
                      <a:pt x="10" y="55"/>
                    </a:cubicBezTo>
                    <a:cubicBezTo>
                      <a:pt x="10" y="30"/>
                      <a:pt x="30" y="10"/>
                      <a:pt x="55" y="10"/>
                    </a:cubicBezTo>
                    <a:cubicBezTo>
                      <a:pt x="80" y="10"/>
                      <a:pt x="101" y="30"/>
                      <a:pt x="101" y="55"/>
                    </a:cubicBezTo>
                    <a:cubicBezTo>
                      <a:pt x="101" y="73"/>
                      <a:pt x="90" y="88"/>
                      <a:pt x="76" y="96"/>
                    </a:cubicBezTo>
                    <a:close/>
                    <a:moveTo>
                      <a:pt x="68" y="76"/>
                    </a:moveTo>
                    <a:cubicBezTo>
                      <a:pt x="55" y="54"/>
                      <a:pt x="55" y="54"/>
                      <a:pt x="55" y="54"/>
                    </a:cubicBezTo>
                    <a:cubicBezTo>
                      <a:pt x="43" y="76"/>
                      <a:pt x="43" y="76"/>
                      <a:pt x="43" y="76"/>
                    </a:cubicBezTo>
                    <a:cubicBezTo>
                      <a:pt x="38" y="65"/>
                      <a:pt x="38" y="65"/>
                      <a:pt x="38" y="65"/>
                    </a:cubicBezTo>
                    <a:cubicBezTo>
                      <a:pt x="30" y="69"/>
                      <a:pt x="30" y="69"/>
                      <a:pt x="30" y="69"/>
                    </a:cubicBezTo>
                    <a:cubicBezTo>
                      <a:pt x="43" y="95"/>
                      <a:pt x="43" y="95"/>
                      <a:pt x="43" y="95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68" y="95"/>
                      <a:pt x="68" y="95"/>
                      <a:pt x="68" y="95"/>
                    </a:cubicBezTo>
                    <a:cubicBezTo>
                      <a:pt x="81" y="69"/>
                      <a:pt x="81" y="69"/>
                      <a:pt x="81" y="69"/>
                    </a:cubicBezTo>
                    <a:cubicBezTo>
                      <a:pt x="73" y="65"/>
                      <a:pt x="73" y="65"/>
                      <a:pt x="73" y="65"/>
                    </a:cubicBezTo>
                    <a:lnTo>
                      <a:pt x="68" y="76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996095" y="3935394"/>
                <a:ext cx="1383616" cy="2457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600" b="1">
                    <a:solidFill>
                      <a:schemeClr val="tx2"/>
                    </a:solidFill>
                  </a:rPr>
                  <a:t>RM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 flipH="1">
              <a:off x="6054725" y="3148542"/>
              <a:ext cx="1949450" cy="1727200"/>
              <a:chOff x="4584701" y="3140075"/>
              <a:chExt cx="1949450" cy="1727200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4584701" y="3140075"/>
                <a:ext cx="1949450" cy="1727200"/>
                <a:chOff x="4584701" y="3140075"/>
                <a:chExt cx="1949450" cy="1727200"/>
              </a:xfrm>
            </p:grpSpPr>
            <p:sp>
              <p:nvSpPr>
                <p:cNvPr id="39" name="Freeform 546"/>
                <p:cNvSpPr/>
                <p:nvPr/>
              </p:nvSpPr>
              <p:spPr bwMode="auto">
                <a:xfrm>
                  <a:off x="4584701" y="3355975"/>
                  <a:ext cx="1949450" cy="1511300"/>
                </a:xfrm>
                <a:custGeom>
                  <a:avLst/>
                  <a:gdLst>
                    <a:gd name="T0" fmla="*/ 603 w 614"/>
                    <a:gd name="T1" fmla="*/ 216 h 476"/>
                    <a:gd name="T2" fmla="*/ 603 w 614"/>
                    <a:gd name="T3" fmla="*/ 260 h 476"/>
                    <a:gd name="T4" fmla="*/ 442 w 614"/>
                    <a:gd name="T5" fmla="*/ 452 h 476"/>
                    <a:gd name="T6" fmla="*/ 390 w 614"/>
                    <a:gd name="T7" fmla="*/ 476 h 476"/>
                    <a:gd name="T8" fmla="*/ 24 w 614"/>
                    <a:gd name="T9" fmla="*/ 476 h 476"/>
                    <a:gd name="T10" fmla="*/ 3 w 614"/>
                    <a:gd name="T11" fmla="*/ 463 h 476"/>
                    <a:gd name="T12" fmla="*/ 7 w 614"/>
                    <a:gd name="T13" fmla="*/ 439 h 476"/>
                    <a:gd name="T14" fmla="*/ 157 w 614"/>
                    <a:gd name="T15" fmla="*/ 260 h 476"/>
                    <a:gd name="T16" fmla="*/ 157 w 614"/>
                    <a:gd name="T17" fmla="*/ 216 h 476"/>
                    <a:gd name="T18" fmla="*/ 7 w 614"/>
                    <a:gd name="T19" fmla="*/ 37 h 476"/>
                    <a:gd name="T20" fmla="*/ 3 w 614"/>
                    <a:gd name="T21" fmla="*/ 13 h 476"/>
                    <a:gd name="T22" fmla="*/ 24 w 614"/>
                    <a:gd name="T23" fmla="*/ 0 h 476"/>
                    <a:gd name="T24" fmla="*/ 390 w 614"/>
                    <a:gd name="T25" fmla="*/ 0 h 476"/>
                    <a:gd name="T26" fmla="*/ 442 w 614"/>
                    <a:gd name="T27" fmla="*/ 24 h 476"/>
                    <a:gd name="T28" fmla="*/ 603 w 614"/>
                    <a:gd name="T29" fmla="*/ 216 h 4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14" h="476">
                      <a:moveTo>
                        <a:pt x="603" y="216"/>
                      </a:moveTo>
                      <a:cubicBezTo>
                        <a:pt x="614" y="229"/>
                        <a:pt x="614" y="247"/>
                        <a:pt x="603" y="260"/>
                      </a:cubicBezTo>
                      <a:cubicBezTo>
                        <a:pt x="442" y="452"/>
                        <a:pt x="442" y="452"/>
                        <a:pt x="442" y="452"/>
                      </a:cubicBezTo>
                      <a:cubicBezTo>
                        <a:pt x="429" y="467"/>
                        <a:pt x="410" y="476"/>
                        <a:pt x="390" y="476"/>
                      </a:cubicBezTo>
                      <a:cubicBezTo>
                        <a:pt x="24" y="476"/>
                        <a:pt x="24" y="476"/>
                        <a:pt x="24" y="476"/>
                      </a:cubicBezTo>
                      <a:cubicBezTo>
                        <a:pt x="15" y="476"/>
                        <a:pt x="7" y="471"/>
                        <a:pt x="3" y="463"/>
                      </a:cubicBezTo>
                      <a:cubicBezTo>
                        <a:pt x="0" y="455"/>
                        <a:pt x="1" y="445"/>
                        <a:pt x="7" y="439"/>
                      </a:cubicBezTo>
                      <a:cubicBezTo>
                        <a:pt x="157" y="260"/>
                        <a:pt x="157" y="260"/>
                        <a:pt x="157" y="260"/>
                      </a:cubicBezTo>
                      <a:cubicBezTo>
                        <a:pt x="167" y="247"/>
                        <a:pt x="167" y="229"/>
                        <a:pt x="157" y="216"/>
                      </a:cubicBezTo>
                      <a:cubicBezTo>
                        <a:pt x="7" y="37"/>
                        <a:pt x="7" y="37"/>
                        <a:pt x="7" y="37"/>
                      </a:cubicBezTo>
                      <a:cubicBezTo>
                        <a:pt x="1" y="30"/>
                        <a:pt x="0" y="21"/>
                        <a:pt x="3" y="13"/>
                      </a:cubicBezTo>
                      <a:cubicBezTo>
                        <a:pt x="7" y="5"/>
                        <a:pt x="15" y="0"/>
                        <a:pt x="24" y="0"/>
                      </a:cubicBezTo>
                      <a:cubicBezTo>
                        <a:pt x="390" y="0"/>
                        <a:pt x="390" y="0"/>
                        <a:pt x="390" y="0"/>
                      </a:cubicBezTo>
                      <a:cubicBezTo>
                        <a:pt x="410" y="0"/>
                        <a:pt x="429" y="9"/>
                        <a:pt x="442" y="24"/>
                      </a:cubicBezTo>
                      <a:lnTo>
                        <a:pt x="603" y="216"/>
                      </a:lnTo>
                      <a:close/>
                    </a:path>
                  </a:pathLst>
                </a:custGeom>
                <a:solidFill>
                  <a:schemeClr val="bg2">
                    <a:alpha val="1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0" name="Freeform 547"/>
                <p:cNvSpPr/>
                <p:nvPr/>
              </p:nvSpPr>
              <p:spPr bwMode="auto">
                <a:xfrm>
                  <a:off x="4587876" y="3140075"/>
                  <a:ext cx="1936750" cy="1619250"/>
                </a:xfrm>
                <a:custGeom>
                  <a:avLst/>
                  <a:gdLst>
                    <a:gd name="T0" fmla="*/ 610 w 610"/>
                    <a:gd name="T1" fmla="*/ 238 h 510"/>
                    <a:gd name="T2" fmla="*/ 610 w 610"/>
                    <a:gd name="T3" fmla="*/ 272 h 510"/>
                    <a:gd name="T4" fmla="*/ 602 w 610"/>
                    <a:gd name="T5" fmla="*/ 294 h 510"/>
                    <a:gd name="T6" fmla="*/ 441 w 610"/>
                    <a:gd name="T7" fmla="*/ 486 h 510"/>
                    <a:gd name="T8" fmla="*/ 389 w 610"/>
                    <a:gd name="T9" fmla="*/ 510 h 510"/>
                    <a:gd name="T10" fmla="*/ 23 w 610"/>
                    <a:gd name="T11" fmla="*/ 510 h 510"/>
                    <a:gd name="T12" fmla="*/ 2 w 610"/>
                    <a:gd name="T13" fmla="*/ 497 h 510"/>
                    <a:gd name="T14" fmla="*/ 0 w 610"/>
                    <a:gd name="T15" fmla="*/ 487 h 510"/>
                    <a:gd name="T16" fmla="*/ 0 w 610"/>
                    <a:gd name="T17" fmla="*/ 453 h 510"/>
                    <a:gd name="T18" fmla="*/ 6 w 610"/>
                    <a:gd name="T19" fmla="*/ 439 h 510"/>
                    <a:gd name="T20" fmla="*/ 156 w 610"/>
                    <a:gd name="T21" fmla="*/ 260 h 510"/>
                    <a:gd name="T22" fmla="*/ 159 w 610"/>
                    <a:gd name="T23" fmla="*/ 255 h 510"/>
                    <a:gd name="T24" fmla="*/ 156 w 610"/>
                    <a:gd name="T25" fmla="*/ 250 h 510"/>
                    <a:gd name="T26" fmla="*/ 6 w 610"/>
                    <a:gd name="T27" fmla="*/ 71 h 510"/>
                    <a:gd name="T28" fmla="*/ 0 w 610"/>
                    <a:gd name="T29" fmla="*/ 56 h 510"/>
                    <a:gd name="T30" fmla="*/ 0 w 610"/>
                    <a:gd name="T31" fmla="*/ 22 h 510"/>
                    <a:gd name="T32" fmla="*/ 0 w 610"/>
                    <a:gd name="T33" fmla="*/ 22 h 510"/>
                    <a:gd name="T34" fmla="*/ 2 w 610"/>
                    <a:gd name="T35" fmla="*/ 13 h 510"/>
                    <a:gd name="T36" fmla="*/ 23 w 610"/>
                    <a:gd name="T37" fmla="*/ 0 h 510"/>
                    <a:gd name="T38" fmla="*/ 389 w 610"/>
                    <a:gd name="T39" fmla="*/ 0 h 510"/>
                    <a:gd name="T40" fmla="*/ 441 w 610"/>
                    <a:gd name="T41" fmla="*/ 24 h 510"/>
                    <a:gd name="T42" fmla="*/ 602 w 610"/>
                    <a:gd name="T43" fmla="*/ 216 h 510"/>
                    <a:gd name="T44" fmla="*/ 610 w 610"/>
                    <a:gd name="T45" fmla="*/ 238 h 5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10" h="510">
                      <a:moveTo>
                        <a:pt x="610" y="238"/>
                      </a:moveTo>
                      <a:cubicBezTo>
                        <a:pt x="610" y="272"/>
                        <a:pt x="610" y="272"/>
                        <a:pt x="610" y="272"/>
                      </a:cubicBezTo>
                      <a:cubicBezTo>
                        <a:pt x="610" y="280"/>
                        <a:pt x="608" y="287"/>
                        <a:pt x="602" y="294"/>
                      </a:cubicBezTo>
                      <a:cubicBezTo>
                        <a:pt x="441" y="486"/>
                        <a:pt x="441" y="486"/>
                        <a:pt x="441" y="486"/>
                      </a:cubicBezTo>
                      <a:cubicBezTo>
                        <a:pt x="428" y="501"/>
                        <a:pt x="409" y="510"/>
                        <a:pt x="389" y="510"/>
                      </a:cubicBezTo>
                      <a:cubicBezTo>
                        <a:pt x="23" y="510"/>
                        <a:pt x="23" y="510"/>
                        <a:pt x="23" y="510"/>
                      </a:cubicBezTo>
                      <a:cubicBezTo>
                        <a:pt x="14" y="510"/>
                        <a:pt x="6" y="505"/>
                        <a:pt x="2" y="497"/>
                      </a:cubicBezTo>
                      <a:cubicBezTo>
                        <a:pt x="1" y="494"/>
                        <a:pt x="0" y="491"/>
                        <a:pt x="0" y="487"/>
                      </a:cubicBezTo>
                      <a:cubicBezTo>
                        <a:pt x="0" y="453"/>
                        <a:pt x="0" y="453"/>
                        <a:pt x="0" y="453"/>
                      </a:cubicBezTo>
                      <a:cubicBezTo>
                        <a:pt x="0" y="448"/>
                        <a:pt x="2" y="443"/>
                        <a:pt x="6" y="439"/>
                      </a:cubicBezTo>
                      <a:cubicBezTo>
                        <a:pt x="156" y="260"/>
                        <a:pt x="156" y="260"/>
                        <a:pt x="156" y="260"/>
                      </a:cubicBezTo>
                      <a:cubicBezTo>
                        <a:pt x="157" y="258"/>
                        <a:pt x="158" y="257"/>
                        <a:pt x="159" y="255"/>
                      </a:cubicBezTo>
                      <a:cubicBezTo>
                        <a:pt x="158" y="253"/>
                        <a:pt x="157" y="252"/>
                        <a:pt x="156" y="250"/>
                      </a:cubicBezTo>
                      <a:cubicBezTo>
                        <a:pt x="6" y="71"/>
                        <a:pt x="6" y="71"/>
                        <a:pt x="6" y="71"/>
                      </a:cubicBezTo>
                      <a:cubicBezTo>
                        <a:pt x="2" y="67"/>
                        <a:pt x="0" y="62"/>
                        <a:pt x="0" y="56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0" y="19"/>
                        <a:pt x="1" y="16"/>
                        <a:pt x="2" y="13"/>
                      </a:cubicBezTo>
                      <a:cubicBezTo>
                        <a:pt x="6" y="5"/>
                        <a:pt x="14" y="0"/>
                        <a:pt x="23" y="0"/>
                      </a:cubicBezTo>
                      <a:cubicBezTo>
                        <a:pt x="389" y="0"/>
                        <a:pt x="389" y="0"/>
                        <a:pt x="389" y="0"/>
                      </a:cubicBezTo>
                      <a:cubicBezTo>
                        <a:pt x="409" y="0"/>
                        <a:pt x="428" y="9"/>
                        <a:pt x="441" y="24"/>
                      </a:cubicBezTo>
                      <a:cubicBezTo>
                        <a:pt x="602" y="216"/>
                        <a:pt x="602" y="216"/>
                        <a:pt x="602" y="216"/>
                      </a:cubicBezTo>
                      <a:cubicBezTo>
                        <a:pt x="608" y="222"/>
                        <a:pt x="610" y="230"/>
                        <a:pt x="610" y="23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1" name="Freeform 558"/>
                <p:cNvSpPr/>
                <p:nvPr/>
              </p:nvSpPr>
              <p:spPr bwMode="auto">
                <a:xfrm>
                  <a:off x="4587876" y="3209925"/>
                  <a:ext cx="527050" cy="739775"/>
                </a:xfrm>
                <a:custGeom>
                  <a:avLst/>
                  <a:gdLst>
                    <a:gd name="T0" fmla="*/ 159 w 166"/>
                    <a:gd name="T1" fmla="*/ 233 h 233"/>
                    <a:gd name="T2" fmla="*/ 156 w 166"/>
                    <a:gd name="T3" fmla="*/ 228 h 233"/>
                    <a:gd name="T4" fmla="*/ 6 w 166"/>
                    <a:gd name="T5" fmla="*/ 49 h 233"/>
                    <a:gd name="T6" fmla="*/ 0 w 166"/>
                    <a:gd name="T7" fmla="*/ 34 h 233"/>
                    <a:gd name="T8" fmla="*/ 0 w 166"/>
                    <a:gd name="T9" fmla="*/ 0 h 233"/>
                    <a:gd name="T10" fmla="*/ 6 w 166"/>
                    <a:gd name="T11" fmla="*/ 15 h 233"/>
                    <a:gd name="T12" fmla="*/ 156 w 166"/>
                    <a:gd name="T13" fmla="*/ 194 h 233"/>
                    <a:gd name="T14" fmla="*/ 159 w 166"/>
                    <a:gd name="T15" fmla="*/ 233 h 2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6" h="233">
                      <a:moveTo>
                        <a:pt x="159" y="233"/>
                      </a:moveTo>
                      <a:cubicBezTo>
                        <a:pt x="158" y="231"/>
                        <a:pt x="157" y="230"/>
                        <a:pt x="156" y="228"/>
                      </a:cubicBezTo>
                      <a:cubicBezTo>
                        <a:pt x="6" y="49"/>
                        <a:pt x="6" y="49"/>
                        <a:pt x="6" y="49"/>
                      </a:cubicBezTo>
                      <a:cubicBezTo>
                        <a:pt x="2" y="45"/>
                        <a:pt x="0" y="40"/>
                        <a:pt x="0" y="34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6"/>
                        <a:pt x="2" y="11"/>
                        <a:pt x="6" y="15"/>
                      </a:cubicBezTo>
                      <a:cubicBezTo>
                        <a:pt x="156" y="194"/>
                        <a:pt x="156" y="194"/>
                        <a:pt x="156" y="194"/>
                      </a:cubicBezTo>
                      <a:cubicBezTo>
                        <a:pt x="165" y="205"/>
                        <a:pt x="166" y="221"/>
                        <a:pt x="159" y="233"/>
                      </a:cubicBezTo>
                      <a:close/>
                    </a:path>
                  </a:pathLst>
                </a:custGeom>
                <a:solidFill>
                  <a:schemeClr val="tx1">
                    <a:alpha val="1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2" name="Freeform 559"/>
                <p:cNvSpPr/>
                <p:nvPr/>
              </p:nvSpPr>
              <p:spPr bwMode="auto">
                <a:xfrm>
                  <a:off x="4587876" y="3895725"/>
                  <a:ext cx="1936750" cy="863600"/>
                </a:xfrm>
                <a:custGeom>
                  <a:avLst/>
                  <a:gdLst>
                    <a:gd name="T0" fmla="*/ 610 w 610"/>
                    <a:gd name="T1" fmla="*/ 0 h 272"/>
                    <a:gd name="T2" fmla="*/ 610 w 610"/>
                    <a:gd name="T3" fmla="*/ 34 h 272"/>
                    <a:gd name="T4" fmla="*/ 602 w 610"/>
                    <a:gd name="T5" fmla="*/ 56 h 272"/>
                    <a:gd name="T6" fmla="*/ 441 w 610"/>
                    <a:gd name="T7" fmla="*/ 248 h 272"/>
                    <a:gd name="T8" fmla="*/ 389 w 610"/>
                    <a:gd name="T9" fmla="*/ 272 h 272"/>
                    <a:gd name="T10" fmla="*/ 23 w 610"/>
                    <a:gd name="T11" fmla="*/ 272 h 272"/>
                    <a:gd name="T12" fmla="*/ 2 w 610"/>
                    <a:gd name="T13" fmla="*/ 259 h 272"/>
                    <a:gd name="T14" fmla="*/ 0 w 610"/>
                    <a:gd name="T15" fmla="*/ 249 h 272"/>
                    <a:gd name="T16" fmla="*/ 0 w 610"/>
                    <a:gd name="T17" fmla="*/ 215 h 272"/>
                    <a:gd name="T18" fmla="*/ 2 w 610"/>
                    <a:gd name="T19" fmla="*/ 225 h 272"/>
                    <a:gd name="T20" fmla="*/ 23 w 610"/>
                    <a:gd name="T21" fmla="*/ 238 h 272"/>
                    <a:gd name="T22" fmla="*/ 389 w 610"/>
                    <a:gd name="T23" fmla="*/ 238 h 272"/>
                    <a:gd name="T24" fmla="*/ 441 w 610"/>
                    <a:gd name="T25" fmla="*/ 214 h 272"/>
                    <a:gd name="T26" fmla="*/ 602 w 610"/>
                    <a:gd name="T27" fmla="*/ 22 h 272"/>
                    <a:gd name="T28" fmla="*/ 610 w 610"/>
                    <a:gd name="T29" fmla="*/ 0 h 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10" h="272">
                      <a:moveTo>
                        <a:pt x="610" y="0"/>
                      </a:moveTo>
                      <a:cubicBezTo>
                        <a:pt x="610" y="34"/>
                        <a:pt x="610" y="34"/>
                        <a:pt x="610" y="34"/>
                      </a:cubicBezTo>
                      <a:cubicBezTo>
                        <a:pt x="610" y="42"/>
                        <a:pt x="608" y="49"/>
                        <a:pt x="602" y="56"/>
                      </a:cubicBezTo>
                      <a:cubicBezTo>
                        <a:pt x="441" y="248"/>
                        <a:pt x="441" y="248"/>
                        <a:pt x="441" y="248"/>
                      </a:cubicBezTo>
                      <a:cubicBezTo>
                        <a:pt x="428" y="263"/>
                        <a:pt x="409" y="272"/>
                        <a:pt x="389" y="272"/>
                      </a:cubicBezTo>
                      <a:cubicBezTo>
                        <a:pt x="23" y="272"/>
                        <a:pt x="23" y="272"/>
                        <a:pt x="23" y="272"/>
                      </a:cubicBezTo>
                      <a:cubicBezTo>
                        <a:pt x="14" y="272"/>
                        <a:pt x="6" y="267"/>
                        <a:pt x="2" y="259"/>
                      </a:cubicBezTo>
                      <a:cubicBezTo>
                        <a:pt x="1" y="256"/>
                        <a:pt x="0" y="253"/>
                        <a:pt x="0" y="249"/>
                      </a:cubicBezTo>
                      <a:cubicBezTo>
                        <a:pt x="0" y="215"/>
                        <a:pt x="0" y="215"/>
                        <a:pt x="0" y="215"/>
                      </a:cubicBezTo>
                      <a:cubicBezTo>
                        <a:pt x="0" y="219"/>
                        <a:pt x="1" y="222"/>
                        <a:pt x="2" y="225"/>
                      </a:cubicBezTo>
                      <a:cubicBezTo>
                        <a:pt x="6" y="233"/>
                        <a:pt x="14" y="238"/>
                        <a:pt x="23" y="238"/>
                      </a:cubicBezTo>
                      <a:cubicBezTo>
                        <a:pt x="389" y="238"/>
                        <a:pt x="389" y="238"/>
                        <a:pt x="389" y="238"/>
                      </a:cubicBezTo>
                      <a:cubicBezTo>
                        <a:pt x="409" y="238"/>
                        <a:pt x="428" y="229"/>
                        <a:pt x="441" y="214"/>
                      </a:cubicBezTo>
                      <a:cubicBezTo>
                        <a:pt x="602" y="22"/>
                        <a:pt x="602" y="22"/>
                        <a:pt x="602" y="22"/>
                      </a:cubicBezTo>
                      <a:cubicBezTo>
                        <a:pt x="608" y="15"/>
                        <a:pt x="610" y="8"/>
                        <a:pt x="610" y="0"/>
                      </a:cubicBezTo>
                      <a:close/>
                    </a:path>
                  </a:pathLst>
                </a:custGeom>
                <a:solidFill>
                  <a:schemeClr val="tx1">
                    <a:alpha val="1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sp>
            <p:nvSpPr>
              <p:cNvPr id="37" name="Freeform 550"/>
              <p:cNvSpPr>
                <a:spLocks noEditPoints="1"/>
              </p:cNvSpPr>
              <p:nvPr/>
            </p:nvSpPr>
            <p:spPr bwMode="auto">
              <a:xfrm>
                <a:off x="5432426" y="3362325"/>
                <a:ext cx="384175" cy="479425"/>
              </a:xfrm>
              <a:custGeom>
                <a:avLst/>
                <a:gdLst>
                  <a:gd name="T0" fmla="*/ 174 w 242"/>
                  <a:gd name="T1" fmla="*/ 86 h 302"/>
                  <a:gd name="T2" fmla="*/ 42 w 242"/>
                  <a:gd name="T3" fmla="*/ 86 h 302"/>
                  <a:gd name="T4" fmla="*/ 42 w 242"/>
                  <a:gd name="T5" fmla="*/ 104 h 302"/>
                  <a:gd name="T6" fmla="*/ 174 w 242"/>
                  <a:gd name="T7" fmla="*/ 104 h 302"/>
                  <a:gd name="T8" fmla="*/ 174 w 242"/>
                  <a:gd name="T9" fmla="*/ 86 h 302"/>
                  <a:gd name="T10" fmla="*/ 174 w 242"/>
                  <a:gd name="T11" fmla="*/ 50 h 302"/>
                  <a:gd name="T12" fmla="*/ 42 w 242"/>
                  <a:gd name="T13" fmla="*/ 50 h 302"/>
                  <a:gd name="T14" fmla="*/ 42 w 242"/>
                  <a:gd name="T15" fmla="*/ 68 h 302"/>
                  <a:gd name="T16" fmla="*/ 174 w 242"/>
                  <a:gd name="T17" fmla="*/ 68 h 302"/>
                  <a:gd name="T18" fmla="*/ 174 w 242"/>
                  <a:gd name="T19" fmla="*/ 50 h 302"/>
                  <a:gd name="T20" fmla="*/ 42 w 242"/>
                  <a:gd name="T21" fmla="*/ 180 h 302"/>
                  <a:gd name="T22" fmla="*/ 108 w 242"/>
                  <a:gd name="T23" fmla="*/ 180 h 302"/>
                  <a:gd name="T24" fmla="*/ 108 w 242"/>
                  <a:gd name="T25" fmla="*/ 160 h 302"/>
                  <a:gd name="T26" fmla="*/ 42 w 242"/>
                  <a:gd name="T27" fmla="*/ 160 h 302"/>
                  <a:gd name="T28" fmla="*/ 42 w 242"/>
                  <a:gd name="T29" fmla="*/ 180 h 302"/>
                  <a:gd name="T30" fmla="*/ 174 w 242"/>
                  <a:gd name="T31" fmla="*/ 124 h 302"/>
                  <a:gd name="T32" fmla="*/ 42 w 242"/>
                  <a:gd name="T33" fmla="*/ 124 h 302"/>
                  <a:gd name="T34" fmla="*/ 42 w 242"/>
                  <a:gd name="T35" fmla="*/ 142 h 302"/>
                  <a:gd name="T36" fmla="*/ 174 w 242"/>
                  <a:gd name="T37" fmla="*/ 142 h 302"/>
                  <a:gd name="T38" fmla="*/ 174 w 242"/>
                  <a:gd name="T39" fmla="*/ 124 h 302"/>
                  <a:gd name="T40" fmla="*/ 216 w 242"/>
                  <a:gd name="T41" fmla="*/ 26 h 302"/>
                  <a:gd name="T42" fmla="*/ 216 w 242"/>
                  <a:gd name="T43" fmla="*/ 0 h 302"/>
                  <a:gd name="T44" fmla="*/ 0 w 242"/>
                  <a:gd name="T45" fmla="*/ 0 h 302"/>
                  <a:gd name="T46" fmla="*/ 0 w 242"/>
                  <a:gd name="T47" fmla="*/ 276 h 302"/>
                  <a:gd name="T48" fmla="*/ 28 w 242"/>
                  <a:gd name="T49" fmla="*/ 276 h 302"/>
                  <a:gd name="T50" fmla="*/ 28 w 242"/>
                  <a:gd name="T51" fmla="*/ 302 h 302"/>
                  <a:gd name="T52" fmla="*/ 242 w 242"/>
                  <a:gd name="T53" fmla="*/ 302 h 302"/>
                  <a:gd name="T54" fmla="*/ 242 w 242"/>
                  <a:gd name="T55" fmla="*/ 26 h 302"/>
                  <a:gd name="T56" fmla="*/ 216 w 242"/>
                  <a:gd name="T57" fmla="*/ 26 h 302"/>
                  <a:gd name="T58" fmla="*/ 16 w 242"/>
                  <a:gd name="T59" fmla="*/ 262 h 302"/>
                  <a:gd name="T60" fmla="*/ 16 w 242"/>
                  <a:gd name="T61" fmla="*/ 14 h 302"/>
                  <a:gd name="T62" fmla="*/ 200 w 242"/>
                  <a:gd name="T63" fmla="*/ 14 h 302"/>
                  <a:gd name="T64" fmla="*/ 200 w 242"/>
                  <a:gd name="T65" fmla="*/ 198 h 302"/>
                  <a:gd name="T66" fmla="*/ 136 w 242"/>
                  <a:gd name="T67" fmla="*/ 198 h 302"/>
                  <a:gd name="T68" fmla="*/ 136 w 242"/>
                  <a:gd name="T69" fmla="*/ 262 h 302"/>
                  <a:gd name="T70" fmla="*/ 16 w 242"/>
                  <a:gd name="T71" fmla="*/ 262 h 302"/>
                  <a:gd name="T72" fmla="*/ 226 w 242"/>
                  <a:gd name="T73" fmla="*/ 288 h 302"/>
                  <a:gd name="T74" fmla="*/ 42 w 242"/>
                  <a:gd name="T75" fmla="*/ 288 h 302"/>
                  <a:gd name="T76" fmla="*/ 42 w 242"/>
                  <a:gd name="T77" fmla="*/ 276 h 302"/>
                  <a:gd name="T78" fmla="*/ 144 w 242"/>
                  <a:gd name="T79" fmla="*/ 276 h 302"/>
                  <a:gd name="T80" fmla="*/ 216 w 242"/>
                  <a:gd name="T81" fmla="*/ 206 h 302"/>
                  <a:gd name="T82" fmla="*/ 216 w 242"/>
                  <a:gd name="T83" fmla="*/ 40 h 302"/>
                  <a:gd name="T84" fmla="*/ 226 w 242"/>
                  <a:gd name="T85" fmla="*/ 40 h 302"/>
                  <a:gd name="T86" fmla="*/ 226 w 242"/>
                  <a:gd name="T87" fmla="*/ 288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42" h="302">
                    <a:moveTo>
                      <a:pt x="174" y="86"/>
                    </a:moveTo>
                    <a:lnTo>
                      <a:pt x="42" y="86"/>
                    </a:lnTo>
                    <a:lnTo>
                      <a:pt x="42" y="104"/>
                    </a:lnTo>
                    <a:lnTo>
                      <a:pt x="174" y="104"/>
                    </a:lnTo>
                    <a:lnTo>
                      <a:pt x="174" y="86"/>
                    </a:lnTo>
                    <a:close/>
                    <a:moveTo>
                      <a:pt x="174" y="50"/>
                    </a:moveTo>
                    <a:lnTo>
                      <a:pt x="42" y="50"/>
                    </a:lnTo>
                    <a:lnTo>
                      <a:pt x="42" y="68"/>
                    </a:lnTo>
                    <a:lnTo>
                      <a:pt x="174" y="68"/>
                    </a:lnTo>
                    <a:lnTo>
                      <a:pt x="174" y="50"/>
                    </a:lnTo>
                    <a:close/>
                    <a:moveTo>
                      <a:pt x="42" y="180"/>
                    </a:moveTo>
                    <a:lnTo>
                      <a:pt x="108" y="180"/>
                    </a:lnTo>
                    <a:lnTo>
                      <a:pt x="108" y="160"/>
                    </a:lnTo>
                    <a:lnTo>
                      <a:pt x="42" y="160"/>
                    </a:lnTo>
                    <a:lnTo>
                      <a:pt x="42" y="180"/>
                    </a:lnTo>
                    <a:close/>
                    <a:moveTo>
                      <a:pt x="174" y="124"/>
                    </a:moveTo>
                    <a:lnTo>
                      <a:pt x="42" y="124"/>
                    </a:lnTo>
                    <a:lnTo>
                      <a:pt x="42" y="142"/>
                    </a:lnTo>
                    <a:lnTo>
                      <a:pt x="174" y="142"/>
                    </a:lnTo>
                    <a:lnTo>
                      <a:pt x="174" y="124"/>
                    </a:lnTo>
                    <a:close/>
                    <a:moveTo>
                      <a:pt x="216" y="26"/>
                    </a:moveTo>
                    <a:lnTo>
                      <a:pt x="216" y="0"/>
                    </a:lnTo>
                    <a:lnTo>
                      <a:pt x="0" y="0"/>
                    </a:lnTo>
                    <a:lnTo>
                      <a:pt x="0" y="276"/>
                    </a:lnTo>
                    <a:lnTo>
                      <a:pt x="28" y="276"/>
                    </a:lnTo>
                    <a:lnTo>
                      <a:pt x="28" y="302"/>
                    </a:lnTo>
                    <a:lnTo>
                      <a:pt x="242" y="302"/>
                    </a:lnTo>
                    <a:lnTo>
                      <a:pt x="242" y="26"/>
                    </a:lnTo>
                    <a:lnTo>
                      <a:pt x="216" y="26"/>
                    </a:lnTo>
                    <a:close/>
                    <a:moveTo>
                      <a:pt x="16" y="262"/>
                    </a:moveTo>
                    <a:lnTo>
                      <a:pt x="16" y="14"/>
                    </a:lnTo>
                    <a:lnTo>
                      <a:pt x="200" y="14"/>
                    </a:lnTo>
                    <a:lnTo>
                      <a:pt x="200" y="198"/>
                    </a:lnTo>
                    <a:lnTo>
                      <a:pt x="136" y="198"/>
                    </a:lnTo>
                    <a:lnTo>
                      <a:pt x="136" y="262"/>
                    </a:lnTo>
                    <a:lnTo>
                      <a:pt x="16" y="262"/>
                    </a:lnTo>
                    <a:close/>
                    <a:moveTo>
                      <a:pt x="226" y="288"/>
                    </a:moveTo>
                    <a:lnTo>
                      <a:pt x="42" y="288"/>
                    </a:lnTo>
                    <a:lnTo>
                      <a:pt x="42" y="276"/>
                    </a:lnTo>
                    <a:lnTo>
                      <a:pt x="144" y="276"/>
                    </a:lnTo>
                    <a:lnTo>
                      <a:pt x="216" y="206"/>
                    </a:lnTo>
                    <a:lnTo>
                      <a:pt x="216" y="40"/>
                    </a:lnTo>
                    <a:lnTo>
                      <a:pt x="226" y="40"/>
                    </a:lnTo>
                    <a:lnTo>
                      <a:pt x="226" y="288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4937064" y="3935394"/>
                <a:ext cx="1383616" cy="2457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600" b="1">
                    <a:solidFill>
                      <a:schemeClr val="tx2"/>
                    </a:solidFill>
                  </a:rPr>
                  <a:t>AGE</a:t>
                </a:r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8295640" y="4207510"/>
            <a:ext cx="29489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Proportion of owner units built prior to 1940.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242695" y="2844165"/>
            <a:ext cx="294449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Average number of rooms in owner units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040" y="4154170"/>
            <a:ext cx="2984500" cy="1939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5640" y="1862455"/>
            <a:ext cx="2552065" cy="1637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0">
        <p14:reveal/>
      </p:transition>
    </mc:Choice>
    <mc:Fallback xmlns="">
      <p:transition spd="slow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Neighborhood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fld id="{8409FBBB-C588-4B8D-A7FF-E25C81CC24C8}" type="slidenum">
              <a:rPr lang="en-US" smtClean="0"/>
              <a:t>8</a:t>
            </a:fld>
            <a:endParaRPr lang="en-US"/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 to Great.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3602990" y="1161415"/>
            <a:ext cx="1394460" cy="1077595"/>
            <a:chOff x="766763" y="3792055"/>
            <a:chExt cx="1511300" cy="2059470"/>
          </a:xfrm>
        </p:grpSpPr>
        <p:sp>
          <p:nvSpPr>
            <p:cNvPr id="44" name="Freeform 6"/>
            <p:cNvSpPr/>
            <p:nvPr/>
          </p:nvSpPr>
          <p:spPr bwMode="auto">
            <a:xfrm>
              <a:off x="766763" y="3984625"/>
              <a:ext cx="1511300" cy="1866900"/>
            </a:xfrm>
            <a:custGeom>
              <a:avLst/>
              <a:gdLst>
                <a:gd name="T0" fmla="*/ 0 w 476"/>
                <a:gd name="T1" fmla="*/ 173 h 588"/>
                <a:gd name="T2" fmla="*/ 34 w 476"/>
                <a:gd name="T3" fmla="*/ 114 h 588"/>
                <a:gd name="T4" fmla="*/ 221 w 476"/>
                <a:gd name="T5" fmla="*/ 6 h 588"/>
                <a:gd name="T6" fmla="*/ 255 w 476"/>
                <a:gd name="T7" fmla="*/ 6 h 588"/>
                <a:gd name="T8" fmla="*/ 442 w 476"/>
                <a:gd name="T9" fmla="*/ 114 h 588"/>
                <a:gd name="T10" fmla="*/ 476 w 476"/>
                <a:gd name="T11" fmla="*/ 173 h 588"/>
                <a:gd name="T12" fmla="*/ 476 w 476"/>
                <a:gd name="T13" fmla="*/ 564 h 588"/>
                <a:gd name="T14" fmla="*/ 465 w 476"/>
                <a:gd name="T15" fmla="*/ 583 h 588"/>
                <a:gd name="T16" fmla="*/ 442 w 476"/>
                <a:gd name="T17" fmla="*/ 583 h 588"/>
                <a:gd name="T18" fmla="*/ 255 w 476"/>
                <a:gd name="T19" fmla="*/ 475 h 588"/>
                <a:gd name="T20" fmla="*/ 221 w 476"/>
                <a:gd name="T21" fmla="*/ 475 h 588"/>
                <a:gd name="T22" fmla="*/ 34 w 476"/>
                <a:gd name="T23" fmla="*/ 583 h 588"/>
                <a:gd name="T24" fmla="*/ 11 w 476"/>
                <a:gd name="T25" fmla="*/ 583 h 588"/>
                <a:gd name="T26" fmla="*/ 0 w 476"/>
                <a:gd name="T27" fmla="*/ 564 h 588"/>
                <a:gd name="T28" fmla="*/ 0 w 476"/>
                <a:gd name="T29" fmla="*/ 17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6" h="588">
                  <a:moveTo>
                    <a:pt x="0" y="173"/>
                  </a:moveTo>
                  <a:cubicBezTo>
                    <a:pt x="0" y="149"/>
                    <a:pt x="13" y="127"/>
                    <a:pt x="34" y="114"/>
                  </a:cubicBezTo>
                  <a:cubicBezTo>
                    <a:pt x="221" y="6"/>
                    <a:pt x="221" y="6"/>
                    <a:pt x="221" y="6"/>
                  </a:cubicBezTo>
                  <a:cubicBezTo>
                    <a:pt x="232" y="0"/>
                    <a:pt x="245" y="0"/>
                    <a:pt x="255" y="6"/>
                  </a:cubicBezTo>
                  <a:cubicBezTo>
                    <a:pt x="442" y="114"/>
                    <a:pt x="442" y="114"/>
                    <a:pt x="442" y="114"/>
                  </a:cubicBezTo>
                  <a:cubicBezTo>
                    <a:pt x="463" y="127"/>
                    <a:pt x="476" y="149"/>
                    <a:pt x="476" y="173"/>
                  </a:cubicBezTo>
                  <a:cubicBezTo>
                    <a:pt x="476" y="564"/>
                    <a:pt x="476" y="564"/>
                    <a:pt x="476" y="564"/>
                  </a:cubicBezTo>
                  <a:cubicBezTo>
                    <a:pt x="476" y="572"/>
                    <a:pt x="472" y="579"/>
                    <a:pt x="465" y="583"/>
                  </a:cubicBezTo>
                  <a:cubicBezTo>
                    <a:pt x="458" y="588"/>
                    <a:pt x="449" y="588"/>
                    <a:pt x="442" y="583"/>
                  </a:cubicBezTo>
                  <a:cubicBezTo>
                    <a:pt x="255" y="475"/>
                    <a:pt x="255" y="475"/>
                    <a:pt x="255" y="475"/>
                  </a:cubicBezTo>
                  <a:cubicBezTo>
                    <a:pt x="245" y="469"/>
                    <a:pt x="232" y="469"/>
                    <a:pt x="221" y="475"/>
                  </a:cubicBezTo>
                  <a:cubicBezTo>
                    <a:pt x="34" y="583"/>
                    <a:pt x="34" y="583"/>
                    <a:pt x="34" y="583"/>
                  </a:cubicBezTo>
                  <a:cubicBezTo>
                    <a:pt x="27" y="588"/>
                    <a:pt x="18" y="588"/>
                    <a:pt x="11" y="583"/>
                  </a:cubicBezTo>
                  <a:cubicBezTo>
                    <a:pt x="4" y="579"/>
                    <a:pt x="0" y="572"/>
                    <a:pt x="0" y="564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5" name="Freeform 7"/>
            <p:cNvSpPr/>
            <p:nvPr/>
          </p:nvSpPr>
          <p:spPr bwMode="auto">
            <a:xfrm>
              <a:off x="851081" y="3792055"/>
              <a:ext cx="1426982" cy="1948452"/>
            </a:xfrm>
            <a:custGeom>
              <a:avLst/>
              <a:gdLst>
                <a:gd name="T0" fmla="*/ 442 w 476"/>
                <a:gd name="T1" fmla="*/ 114 h 621"/>
                <a:gd name="T2" fmla="*/ 255 w 476"/>
                <a:gd name="T3" fmla="*/ 6 h 621"/>
                <a:gd name="T4" fmla="*/ 221 w 476"/>
                <a:gd name="T5" fmla="*/ 6 h 621"/>
                <a:gd name="T6" fmla="*/ 34 w 476"/>
                <a:gd name="T7" fmla="*/ 114 h 621"/>
                <a:gd name="T8" fmla="*/ 0 w 476"/>
                <a:gd name="T9" fmla="*/ 173 h 621"/>
                <a:gd name="T10" fmla="*/ 0 w 476"/>
                <a:gd name="T11" fmla="*/ 207 h 621"/>
                <a:gd name="T12" fmla="*/ 0 w 476"/>
                <a:gd name="T13" fmla="*/ 564 h 621"/>
                <a:gd name="T14" fmla="*/ 0 w 476"/>
                <a:gd name="T15" fmla="*/ 598 h 621"/>
                <a:gd name="T16" fmla="*/ 11 w 476"/>
                <a:gd name="T17" fmla="*/ 617 h 621"/>
                <a:gd name="T18" fmla="*/ 34 w 476"/>
                <a:gd name="T19" fmla="*/ 617 h 621"/>
                <a:gd name="T20" fmla="*/ 221 w 476"/>
                <a:gd name="T21" fmla="*/ 509 h 621"/>
                <a:gd name="T22" fmla="*/ 255 w 476"/>
                <a:gd name="T23" fmla="*/ 509 h 621"/>
                <a:gd name="T24" fmla="*/ 442 w 476"/>
                <a:gd name="T25" fmla="*/ 617 h 621"/>
                <a:gd name="T26" fmla="*/ 465 w 476"/>
                <a:gd name="T27" fmla="*/ 617 h 621"/>
                <a:gd name="T28" fmla="*/ 476 w 476"/>
                <a:gd name="T29" fmla="*/ 598 h 621"/>
                <a:gd name="T30" fmla="*/ 476 w 476"/>
                <a:gd name="T31" fmla="*/ 564 h 621"/>
                <a:gd name="T32" fmla="*/ 476 w 476"/>
                <a:gd name="T33" fmla="*/ 207 h 621"/>
                <a:gd name="T34" fmla="*/ 476 w 476"/>
                <a:gd name="T35" fmla="*/ 173 h 621"/>
                <a:gd name="T36" fmla="*/ 442 w 476"/>
                <a:gd name="T37" fmla="*/ 114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76" h="621">
                  <a:moveTo>
                    <a:pt x="442" y="114"/>
                  </a:moveTo>
                  <a:cubicBezTo>
                    <a:pt x="255" y="6"/>
                    <a:pt x="255" y="6"/>
                    <a:pt x="255" y="6"/>
                  </a:cubicBezTo>
                  <a:cubicBezTo>
                    <a:pt x="245" y="0"/>
                    <a:pt x="232" y="0"/>
                    <a:pt x="221" y="6"/>
                  </a:cubicBezTo>
                  <a:cubicBezTo>
                    <a:pt x="34" y="114"/>
                    <a:pt x="34" y="114"/>
                    <a:pt x="34" y="114"/>
                  </a:cubicBezTo>
                  <a:cubicBezTo>
                    <a:pt x="13" y="127"/>
                    <a:pt x="0" y="149"/>
                    <a:pt x="0" y="173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0" y="564"/>
                    <a:pt x="0" y="564"/>
                    <a:pt x="0" y="564"/>
                  </a:cubicBezTo>
                  <a:cubicBezTo>
                    <a:pt x="0" y="598"/>
                    <a:pt x="0" y="598"/>
                    <a:pt x="0" y="598"/>
                  </a:cubicBezTo>
                  <a:cubicBezTo>
                    <a:pt x="0" y="606"/>
                    <a:pt x="4" y="613"/>
                    <a:pt x="11" y="617"/>
                  </a:cubicBezTo>
                  <a:cubicBezTo>
                    <a:pt x="18" y="621"/>
                    <a:pt x="27" y="621"/>
                    <a:pt x="34" y="617"/>
                  </a:cubicBezTo>
                  <a:cubicBezTo>
                    <a:pt x="221" y="509"/>
                    <a:pt x="221" y="509"/>
                    <a:pt x="221" y="509"/>
                  </a:cubicBezTo>
                  <a:cubicBezTo>
                    <a:pt x="232" y="503"/>
                    <a:pt x="245" y="503"/>
                    <a:pt x="255" y="509"/>
                  </a:cubicBezTo>
                  <a:cubicBezTo>
                    <a:pt x="442" y="617"/>
                    <a:pt x="442" y="617"/>
                    <a:pt x="442" y="617"/>
                  </a:cubicBezTo>
                  <a:cubicBezTo>
                    <a:pt x="449" y="621"/>
                    <a:pt x="458" y="621"/>
                    <a:pt x="465" y="617"/>
                  </a:cubicBezTo>
                  <a:cubicBezTo>
                    <a:pt x="472" y="613"/>
                    <a:pt x="476" y="606"/>
                    <a:pt x="476" y="598"/>
                  </a:cubicBezTo>
                  <a:cubicBezTo>
                    <a:pt x="476" y="564"/>
                    <a:pt x="476" y="564"/>
                    <a:pt x="476" y="564"/>
                  </a:cubicBezTo>
                  <a:cubicBezTo>
                    <a:pt x="476" y="207"/>
                    <a:pt x="476" y="207"/>
                    <a:pt x="476" y="207"/>
                  </a:cubicBezTo>
                  <a:cubicBezTo>
                    <a:pt x="476" y="173"/>
                    <a:pt x="476" y="173"/>
                    <a:pt x="476" y="173"/>
                  </a:cubicBezTo>
                  <a:cubicBezTo>
                    <a:pt x="476" y="149"/>
                    <a:pt x="463" y="127"/>
                    <a:pt x="442" y="1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8"/>
            <p:cNvSpPr/>
            <p:nvPr/>
          </p:nvSpPr>
          <p:spPr bwMode="auto">
            <a:xfrm>
              <a:off x="766763" y="5257800"/>
              <a:ext cx="1511300" cy="482600"/>
            </a:xfrm>
            <a:custGeom>
              <a:avLst/>
              <a:gdLst>
                <a:gd name="T0" fmla="*/ 465 w 476"/>
                <a:gd name="T1" fmla="*/ 114 h 152"/>
                <a:gd name="T2" fmla="*/ 442 w 476"/>
                <a:gd name="T3" fmla="*/ 114 h 152"/>
                <a:gd name="T4" fmla="*/ 255 w 476"/>
                <a:gd name="T5" fmla="*/ 6 h 152"/>
                <a:gd name="T6" fmla="*/ 221 w 476"/>
                <a:gd name="T7" fmla="*/ 6 h 152"/>
                <a:gd name="T8" fmla="*/ 34 w 476"/>
                <a:gd name="T9" fmla="*/ 114 h 152"/>
                <a:gd name="T10" fmla="*/ 11 w 476"/>
                <a:gd name="T11" fmla="*/ 114 h 152"/>
                <a:gd name="T12" fmla="*/ 0 w 476"/>
                <a:gd name="T13" fmla="*/ 95 h 152"/>
                <a:gd name="T14" fmla="*/ 0 w 476"/>
                <a:gd name="T15" fmla="*/ 129 h 152"/>
                <a:gd name="T16" fmla="*/ 11 w 476"/>
                <a:gd name="T17" fmla="*/ 148 h 152"/>
                <a:gd name="T18" fmla="*/ 34 w 476"/>
                <a:gd name="T19" fmla="*/ 148 h 152"/>
                <a:gd name="T20" fmla="*/ 221 w 476"/>
                <a:gd name="T21" fmla="*/ 40 h 152"/>
                <a:gd name="T22" fmla="*/ 255 w 476"/>
                <a:gd name="T23" fmla="*/ 40 h 152"/>
                <a:gd name="T24" fmla="*/ 442 w 476"/>
                <a:gd name="T25" fmla="*/ 148 h 152"/>
                <a:gd name="T26" fmla="*/ 465 w 476"/>
                <a:gd name="T27" fmla="*/ 148 h 152"/>
                <a:gd name="T28" fmla="*/ 476 w 476"/>
                <a:gd name="T29" fmla="*/ 129 h 152"/>
                <a:gd name="T30" fmla="*/ 476 w 476"/>
                <a:gd name="T31" fmla="*/ 95 h 152"/>
                <a:gd name="T32" fmla="*/ 465 w 476"/>
                <a:gd name="T33" fmla="*/ 11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6" h="152">
                  <a:moveTo>
                    <a:pt x="465" y="114"/>
                  </a:moveTo>
                  <a:cubicBezTo>
                    <a:pt x="458" y="118"/>
                    <a:pt x="449" y="118"/>
                    <a:pt x="442" y="114"/>
                  </a:cubicBezTo>
                  <a:cubicBezTo>
                    <a:pt x="255" y="6"/>
                    <a:pt x="255" y="6"/>
                    <a:pt x="255" y="6"/>
                  </a:cubicBezTo>
                  <a:cubicBezTo>
                    <a:pt x="245" y="0"/>
                    <a:pt x="232" y="0"/>
                    <a:pt x="221" y="6"/>
                  </a:cubicBezTo>
                  <a:cubicBezTo>
                    <a:pt x="34" y="114"/>
                    <a:pt x="34" y="114"/>
                    <a:pt x="34" y="114"/>
                  </a:cubicBezTo>
                  <a:cubicBezTo>
                    <a:pt x="27" y="118"/>
                    <a:pt x="18" y="118"/>
                    <a:pt x="11" y="114"/>
                  </a:cubicBezTo>
                  <a:cubicBezTo>
                    <a:pt x="4" y="110"/>
                    <a:pt x="0" y="103"/>
                    <a:pt x="0" y="95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37"/>
                    <a:pt x="4" y="144"/>
                    <a:pt x="11" y="148"/>
                  </a:cubicBezTo>
                  <a:cubicBezTo>
                    <a:pt x="18" y="152"/>
                    <a:pt x="27" y="152"/>
                    <a:pt x="34" y="148"/>
                  </a:cubicBezTo>
                  <a:cubicBezTo>
                    <a:pt x="221" y="40"/>
                    <a:pt x="221" y="40"/>
                    <a:pt x="221" y="40"/>
                  </a:cubicBezTo>
                  <a:cubicBezTo>
                    <a:pt x="232" y="34"/>
                    <a:pt x="245" y="34"/>
                    <a:pt x="255" y="40"/>
                  </a:cubicBezTo>
                  <a:cubicBezTo>
                    <a:pt x="442" y="148"/>
                    <a:pt x="442" y="148"/>
                    <a:pt x="442" y="148"/>
                  </a:cubicBezTo>
                  <a:cubicBezTo>
                    <a:pt x="449" y="152"/>
                    <a:pt x="458" y="152"/>
                    <a:pt x="465" y="148"/>
                  </a:cubicBezTo>
                  <a:cubicBezTo>
                    <a:pt x="472" y="144"/>
                    <a:pt x="476" y="137"/>
                    <a:pt x="476" y="129"/>
                  </a:cubicBezTo>
                  <a:cubicBezTo>
                    <a:pt x="476" y="95"/>
                    <a:pt x="476" y="95"/>
                    <a:pt x="476" y="95"/>
                  </a:cubicBezTo>
                  <a:cubicBezTo>
                    <a:pt x="476" y="103"/>
                    <a:pt x="472" y="110"/>
                    <a:pt x="465" y="114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868045" y="1241425"/>
            <a:ext cx="1301750" cy="1141730"/>
            <a:chOff x="766763" y="3768725"/>
            <a:chExt cx="1511300" cy="2082800"/>
          </a:xfrm>
        </p:grpSpPr>
        <p:sp>
          <p:nvSpPr>
            <p:cNvPr id="73" name="Freeform 6"/>
            <p:cNvSpPr/>
            <p:nvPr/>
          </p:nvSpPr>
          <p:spPr bwMode="auto">
            <a:xfrm>
              <a:off x="766763" y="3984625"/>
              <a:ext cx="1511300" cy="1866900"/>
            </a:xfrm>
            <a:custGeom>
              <a:avLst/>
              <a:gdLst>
                <a:gd name="T0" fmla="*/ 0 w 476"/>
                <a:gd name="T1" fmla="*/ 173 h 588"/>
                <a:gd name="T2" fmla="*/ 34 w 476"/>
                <a:gd name="T3" fmla="*/ 114 h 588"/>
                <a:gd name="T4" fmla="*/ 221 w 476"/>
                <a:gd name="T5" fmla="*/ 6 h 588"/>
                <a:gd name="T6" fmla="*/ 255 w 476"/>
                <a:gd name="T7" fmla="*/ 6 h 588"/>
                <a:gd name="T8" fmla="*/ 442 w 476"/>
                <a:gd name="T9" fmla="*/ 114 h 588"/>
                <a:gd name="T10" fmla="*/ 476 w 476"/>
                <a:gd name="T11" fmla="*/ 173 h 588"/>
                <a:gd name="T12" fmla="*/ 476 w 476"/>
                <a:gd name="T13" fmla="*/ 564 h 588"/>
                <a:gd name="T14" fmla="*/ 465 w 476"/>
                <a:gd name="T15" fmla="*/ 583 h 588"/>
                <a:gd name="T16" fmla="*/ 442 w 476"/>
                <a:gd name="T17" fmla="*/ 583 h 588"/>
                <a:gd name="T18" fmla="*/ 255 w 476"/>
                <a:gd name="T19" fmla="*/ 475 h 588"/>
                <a:gd name="T20" fmla="*/ 221 w 476"/>
                <a:gd name="T21" fmla="*/ 475 h 588"/>
                <a:gd name="T22" fmla="*/ 34 w 476"/>
                <a:gd name="T23" fmla="*/ 583 h 588"/>
                <a:gd name="T24" fmla="*/ 11 w 476"/>
                <a:gd name="T25" fmla="*/ 583 h 588"/>
                <a:gd name="T26" fmla="*/ 0 w 476"/>
                <a:gd name="T27" fmla="*/ 564 h 588"/>
                <a:gd name="T28" fmla="*/ 0 w 476"/>
                <a:gd name="T29" fmla="*/ 17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6" h="588">
                  <a:moveTo>
                    <a:pt x="0" y="173"/>
                  </a:moveTo>
                  <a:cubicBezTo>
                    <a:pt x="0" y="149"/>
                    <a:pt x="13" y="127"/>
                    <a:pt x="34" y="114"/>
                  </a:cubicBezTo>
                  <a:cubicBezTo>
                    <a:pt x="221" y="6"/>
                    <a:pt x="221" y="6"/>
                    <a:pt x="221" y="6"/>
                  </a:cubicBezTo>
                  <a:cubicBezTo>
                    <a:pt x="232" y="0"/>
                    <a:pt x="245" y="0"/>
                    <a:pt x="255" y="6"/>
                  </a:cubicBezTo>
                  <a:cubicBezTo>
                    <a:pt x="442" y="114"/>
                    <a:pt x="442" y="114"/>
                    <a:pt x="442" y="114"/>
                  </a:cubicBezTo>
                  <a:cubicBezTo>
                    <a:pt x="463" y="127"/>
                    <a:pt x="476" y="149"/>
                    <a:pt x="476" y="173"/>
                  </a:cubicBezTo>
                  <a:cubicBezTo>
                    <a:pt x="476" y="564"/>
                    <a:pt x="476" y="564"/>
                    <a:pt x="476" y="564"/>
                  </a:cubicBezTo>
                  <a:cubicBezTo>
                    <a:pt x="476" y="572"/>
                    <a:pt x="472" y="579"/>
                    <a:pt x="465" y="583"/>
                  </a:cubicBezTo>
                  <a:cubicBezTo>
                    <a:pt x="458" y="588"/>
                    <a:pt x="449" y="588"/>
                    <a:pt x="442" y="583"/>
                  </a:cubicBezTo>
                  <a:cubicBezTo>
                    <a:pt x="255" y="475"/>
                    <a:pt x="255" y="475"/>
                    <a:pt x="255" y="475"/>
                  </a:cubicBezTo>
                  <a:cubicBezTo>
                    <a:pt x="245" y="469"/>
                    <a:pt x="232" y="469"/>
                    <a:pt x="221" y="475"/>
                  </a:cubicBezTo>
                  <a:cubicBezTo>
                    <a:pt x="34" y="583"/>
                    <a:pt x="34" y="583"/>
                    <a:pt x="34" y="583"/>
                  </a:cubicBezTo>
                  <a:cubicBezTo>
                    <a:pt x="27" y="588"/>
                    <a:pt x="18" y="588"/>
                    <a:pt x="11" y="583"/>
                  </a:cubicBezTo>
                  <a:cubicBezTo>
                    <a:pt x="4" y="579"/>
                    <a:pt x="0" y="572"/>
                    <a:pt x="0" y="564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4" name="Freeform 7"/>
            <p:cNvSpPr/>
            <p:nvPr/>
          </p:nvSpPr>
          <p:spPr bwMode="auto">
            <a:xfrm>
              <a:off x="766763" y="3768725"/>
              <a:ext cx="1511300" cy="1971675"/>
            </a:xfrm>
            <a:custGeom>
              <a:avLst/>
              <a:gdLst>
                <a:gd name="T0" fmla="*/ 442 w 476"/>
                <a:gd name="T1" fmla="*/ 114 h 621"/>
                <a:gd name="T2" fmla="*/ 255 w 476"/>
                <a:gd name="T3" fmla="*/ 6 h 621"/>
                <a:gd name="T4" fmla="*/ 221 w 476"/>
                <a:gd name="T5" fmla="*/ 6 h 621"/>
                <a:gd name="T6" fmla="*/ 34 w 476"/>
                <a:gd name="T7" fmla="*/ 114 h 621"/>
                <a:gd name="T8" fmla="*/ 0 w 476"/>
                <a:gd name="T9" fmla="*/ 173 h 621"/>
                <a:gd name="T10" fmla="*/ 0 w 476"/>
                <a:gd name="T11" fmla="*/ 207 h 621"/>
                <a:gd name="T12" fmla="*/ 0 w 476"/>
                <a:gd name="T13" fmla="*/ 564 h 621"/>
                <a:gd name="T14" fmla="*/ 0 w 476"/>
                <a:gd name="T15" fmla="*/ 598 h 621"/>
                <a:gd name="T16" fmla="*/ 11 w 476"/>
                <a:gd name="T17" fmla="*/ 617 h 621"/>
                <a:gd name="T18" fmla="*/ 34 w 476"/>
                <a:gd name="T19" fmla="*/ 617 h 621"/>
                <a:gd name="T20" fmla="*/ 221 w 476"/>
                <a:gd name="T21" fmla="*/ 509 h 621"/>
                <a:gd name="T22" fmla="*/ 255 w 476"/>
                <a:gd name="T23" fmla="*/ 509 h 621"/>
                <a:gd name="T24" fmla="*/ 442 w 476"/>
                <a:gd name="T25" fmla="*/ 617 h 621"/>
                <a:gd name="T26" fmla="*/ 465 w 476"/>
                <a:gd name="T27" fmla="*/ 617 h 621"/>
                <a:gd name="T28" fmla="*/ 476 w 476"/>
                <a:gd name="T29" fmla="*/ 598 h 621"/>
                <a:gd name="T30" fmla="*/ 476 w 476"/>
                <a:gd name="T31" fmla="*/ 564 h 621"/>
                <a:gd name="T32" fmla="*/ 476 w 476"/>
                <a:gd name="T33" fmla="*/ 207 h 621"/>
                <a:gd name="T34" fmla="*/ 476 w 476"/>
                <a:gd name="T35" fmla="*/ 173 h 621"/>
                <a:gd name="T36" fmla="*/ 442 w 476"/>
                <a:gd name="T37" fmla="*/ 114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76" h="621">
                  <a:moveTo>
                    <a:pt x="442" y="114"/>
                  </a:moveTo>
                  <a:cubicBezTo>
                    <a:pt x="255" y="6"/>
                    <a:pt x="255" y="6"/>
                    <a:pt x="255" y="6"/>
                  </a:cubicBezTo>
                  <a:cubicBezTo>
                    <a:pt x="245" y="0"/>
                    <a:pt x="232" y="0"/>
                    <a:pt x="221" y="6"/>
                  </a:cubicBezTo>
                  <a:cubicBezTo>
                    <a:pt x="34" y="114"/>
                    <a:pt x="34" y="114"/>
                    <a:pt x="34" y="114"/>
                  </a:cubicBezTo>
                  <a:cubicBezTo>
                    <a:pt x="13" y="127"/>
                    <a:pt x="0" y="149"/>
                    <a:pt x="0" y="173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0" y="564"/>
                    <a:pt x="0" y="564"/>
                    <a:pt x="0" y="564"/>
                  </a:cubicBezTo>
                  <a:cubicBezTo>
                    <a:pt x="0" y="598"/>
                    <a:pt x="0" y="598"/>
                    <a:pt x="0" y="598"/>
                  </a:cubicBezTo>
                  <a:cubicBezTo>
                    <a:pt x="0" y="606"/>
                    <a:pt x="4" y="613"/>
                    <a:pt x="11" y="617"/>
                  </a:cubicBezTo>
                  <a:cubicBezTo>
                    <a:pt x="18" y="621"/>
                    <a:pt x="27" y="621"/>
                    <a:pt x="34" y="617"/>
                  </a:cubicBezTo>
                  <a:cubicBezTo>
                    <a:pt x="221" y="509"/>
                    <a:pt x="221" y="509"/>
                    <a:pt x="221" y="509"/>
                  </a:cubicBezTo>
                  <a:cubicBezTo>
                    <a:pt x="232" y="503"/>
                    <a:pt x="245" y="503"/>
                    <a:pt x="255" y="509"/>
                  </a:cubicBezTo>
                  <a:cubicBezTo>
                    <a:pt x="442" y="617"/>
                    <a:pt x="442" y="617"/>
                    <a:pt x="442" y="617"/>
                  </a:cubicBezTo>
                  <a:cubicBezTo>
                    <a:pt x="449" y="621"/>
                    <a:pt x="458" y="621"/>
                    <a:pt x="465" y="617"/>
                  </a:cubicBezTo>
                  <a:cubicBezTo>
                    <a:pt x="472" y="613"/>
                    <a:pt x="476" y="606"/>
                    <a:pt x="476" y="598"/>
                  </a:cubicBezTo>
                  <a:cubicBezTo>
                    <a:pt x="476" y="564"/>
                    <a:pt x="476" y="564"/>
                    <a:pt x="476" y="564"/>
                  </a:cubicBezTo>
                  <a:cubicBezTo>
                    <a:pt x="476" y="207"/>
                    <a:pt x="476" y="207"/>
                    <a:pt x="476" y="207"/>
                  </a:cubicBezTo>
                  <a:cubicBezTo>
                    <a:pt x="476" y="173"/>
                    <a:pt x="476" y="173"/>
                    <a:pt x="476" y="173"/>
                  </a:cubicBezTo>
                  <a:cubicBezTo>
                    <a:pt x="476" y="149"/>
                    <a:pt x="463" y="127"/>
                    <a:pt x="442" y="1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5" name="Freeform 8"/>
            <p:cNvSpPr/>
            <p:nvPr/>
          </p:nvSpPr>
          <p:spPr bwMode="auto">
            <a:xfrm>
              <a:off x="766763" y="5257800"/>
              <a:ext cx="1511300" cy="482600"/>
            </a:xfrm>
            <a:custGeom>
              <a:avLst/>
              <a:gdLst>
                <a:gd name="T0" fmla="*/ 465 w 476"/>
                <a:gd name="T1" fmla="*/ 114 h 152"/>
                <a:gd name="T2" fmla="*/ 442 w 476"/>
                <a:gd name="T3" fmla="*/ 114 h 152"/>
                <a:gd name="T4" fmla="*/ 255 w 476"/>
                <a:gd name="T5" fmla="*/ 6 h 152"/>
                <a:gd name="T6" fmla="*/ 221 w 476"/>
                <a:gd name="T7" fmla="*/ 6 h 152"/>
                <a:gd name="T8" fmla="*/ 34 w 476"/>
                <a:gd name="T9" fmla="*/ 114 h 152"/>
                <a:gd name="T10" fmla="*/ 11 w 476"/>
                <a:gd name="T11" fmla="*/ 114 h 152"/>
                <a:gd name="T12" fmla="*/ 0 w 476"/>
                <a:gd name="T13" fmla="*/ 95 h 152"/>
                <a:gd name="T14" fmla="*/ 0 w 476"/>
                <a:gd name="T15" fmla="*/ 129 h 152"/>
                <a:gd name="T16" fmla="*/ 11 w 476"/>
                <a:gd name="T17" fmla="*/ 148 h 152"/>
                <a:gd name="T18" fmla="*/ 34 w 476"/>
                <a:gd name="T19" fmla="*/ 148 h 152"/>
                <a:gd name="T20" fmla="*/ 221 w 476"/>
                <a:gd name="T21" fmla="*/ 40 h 152"/>
                <a:gd name="T22" fmla="*/ 255 w 476"/>
                <a:gd name="T23" fmla="*/ 40 h 152"/>
                <a:gd name="T24" fmla="*/ 442 w 476"/>
                <a:gd name="T25" fmla="*/ 148 h 152"/>
                <a:gd name="T26" fmla="*/ 465 w 476"/>
                <a:gd name="T27" fmla="*/ 148 h 152"/>
                <a:gd name="T28" fmla="*/ 476 w 476"/>
                <a:gd name="T29" fmla="*/ 129 h 152"/>
                <a:gd name="T30" fmla="*/ 476 w 476"/>
                <a:gd name="T31" fmla="*/ 95 h 152"/>
                <a:gd name="T32" fmla="*/ 465 w 476"/>
                <a:gd name="T33" fmla="*/ 11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6" h="152">
                  <a:moveTo>
                    <a:pt x="465" y="114"/>
                  </a:moveTo>
                  <a:cubicBezTo>
                    <a:pt x="458" y="118"/>
                    <a:pt x="449" y="118"/>
                    <a:pt x="442" y="114"/>
                  </a:cubicBezTo>
                  <a:cubicBezTo>
                    <a:pt x="255" y="6"/>
                    <a:pt x="255" y="6"/>
                    <a:pt x="255" y="6"/>
                  </a:cubicBezTo>
                  <a:cubicBezTo>
                    <a:pt x="245" y="0"/>
                    <a:pt x="232" y="0"/>
                    <a:pt x="221" y="6"/>
                  </a:cubicBezTo>
                  <a:cubicBezTo>
                    <a:pt x="34" y="114"/>
                    <a:pt x="34" y="114"/>
                    <a:pt x="34" y="114"/>
                  </a:cubicBezTo>
                  <a:cubicBezTo>
                    <a:pt x="27" y="118"/>
                    <a:pt x="18" y="118"/>
                    <a:pt x="11" y="114"/>
                  </a:cubicBezTo>
                  <a:cubicBezTo>
                    <a:pt x="4" y="110"/>
                    <a:pt x="0" y="103"/>
                    <a:pt x="0" y="95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37"/>
                    <a:pt x="4" y="144"/>
                    <a:pt x="11" y="148"/>
                  </a:cubicBezTo>
                  <a:cubicBezTo>
                    <a:pt x="18" y="152"/>
                    <a:pt x="27" y="152"/>
                    <a:pt x="34" y="148"/>
                  </a:cubicBezTo>
                  <a:cubicBezTo>
                    <a:pt x="221" y="40"/>
                    <a:pt x="221" y="40"/>
                    <a:pt x="221" y="40"/>
                  </a:cubicBezTo>
                  <a:cubicBezTo>
                    <a:pt x="232" y="34"/>
                    <a:pt x="245" y="34"/>
                    <a:pt x="255" y="40"/>
                  </a:cubicBezTo>
                  <a:cubicBezTo>
                    <a:pt x="442" y="148"/>
                    <a:pt x="442" y="148"/>
                    <a:pt x="442" y="148"/>
                  </a:cubicBezTo>
                  <a:cubicBezTo>
                    <a:pt x="449" y="152"/>
                    <a:pt x="458" y="152"/>
                    <a:pt x="465" y="148"/>
                  </a:cubicBezTo>
                  <a:cubicBezTo>
                    <a:pt x="472" y="144"/>
                    <a:pt x="476" y="137"/>
                    <a:pt x="476" y="129"/>
                  </a:cubicBezTo>
                  <a:cubicBezTo>
                    <a:pt x="476" y="95"/>
                    <a:pt x="476" y="95"/>
                    <a:pt x="476" y="95"/>
                  </a:cubicBezTo>
                  <a:cubicBezTo>
                    <a:pt x="476" y="103"/>
                    <a:pt x="472" y="110"/>
                    <a:pt x="465" y="114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47" name="Group 71"/>
          <p:cNvGrpSpPr/>
          <p:nvPr/>
        </p:nvGrpSpPr>
        <p:grpSpPr>
          <a:xfrm>
            <a:off x="6821170" y="1155700"/>
            <a:ext cx="1292860" cy="1083310"/>
            <a:chOff x="766763" y="3768725"/>
            <a:chExt cx="1511300" cy="2082800"/>
          </a:xfrm>
        </p:grpSpPr>
        <p:sp>
          <p:nvSpPr>
            <p:cNvPr id="48" name="Freeform 6"/>
            <p:cNvSpPr/>
            <p:nvPr/>
          </p:nvSpPr>
          <p:spPr bwMode="auto">
            <a:xfrm>
              <a:off x="766763" y="3984625"/>
              <a:ext cx="1511300" cy="1866900"/>
            </a:xfrm>
            <a:custGeom>
              <a:avLst/>
              <a:gdLst>
                <a:gd name="T0" fmla="*/ 0 w 476"/>
                <a:gd name="T1" fmla="*/ 173 h 588"/>
                <a:gd name="T2" fmla="*/ 34 w 476"/>
                <a:gd name="T3" fmla="*/ 114 h 588"/>
                <a:gd name="T4" fmla="*/ 221 w 476"/>
                <a:gd name="T5" fmla="*/ 6 h 588"/>
                <a:gd name="T6" fmla="*/ 255 w 476"/>
                <a:gd name="T7" fmla="*/ 6 h 588"/>
                <a:gd name="T8" fmla="*/ 442 w 476"/>
                <a:gd name="T9" fmla="*/ 114 h 588"/>
                <a:gd name="T10" fmla="*/ 476 w 476"/>
                <a:gd name="T11" fmla="*/ 173 h 588"/>
                <a:gd name="T12" fmla="*/ 476 w 476"/>
                <a:gd name="T13" fmla="*/ 564 h 588"/>
                <a:gd name="T14" fmla="*/ 465 w 476"/>
                <a:gd name="T15" fmla="*/ 583 h 588"/>
                <a:gd name="T16" fmla="*/ 442 w 476"/>
                <a:gd name="T17" fmla="*/ 583 h 588"/>
                <a:gd name="T18" fmla="*/ 255 w 476"/>
                <a:gd name="T19" fmla="*/ 475 h 588"/>
                <a:gd name="T20" fmla="*/ 221 w 476"/>
                <a:gd name="T21" fmla="*/ 475 h 588"/>
                <a:gd name="T22" fmla="*/ 34 w 476"/>
                <a:gd name="T23" fmla="*/ 583 h 588"/>
                <a:gd name="T24" fmla="*/ 11 w 476"/>
                <a:gd name="T25" fmla="*/ 583 h 588"/>
                <a:gd name="T26" fmla="*/ 0 w 476"/>
                <a:gd name="T27" fmla="*/ 564 h 588"/>
                <a:gd name="T28" fmla="*/ 0 w 476"/>
                <a:gd name="T29" fmla="*/ 17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6" h="588">
                  <a:moveTo>
                    <a:pt x="0" y="173"/>
                  </a:moveTo>
                  <a:cubicBezTo>
                    <a:pt x="0" y="149"/>
                    <a:pt x="13" y="127"/>
                    <a:pt x="34" y="114"/>
                  </a:cubicBezTo>
                  <a:cubicBezTo>
                    <a:pt x="221" y="6"/>
                    <a:pt x="221" y="6"/>
                    <a:pt x="221" y="6"/>
                  </a:cubicBezTo>
                  <a:cubicBezTo>
                    <a:pt x="232" y="0"/>
                    <a:pt x="245" y="0"/>
                    <a:pt x="255" y="6"/>
                  </a:cubicBezTo>
                  <a:cubicBezTo>
                    <a:pt x="442" y="114"/>
                    <a:pt x="442" y="114"/>
                    <a:pt x="442" y="114"/>
                  </a:cubicBezTo>
                  <a:cubicBezTo>
                    <a:pt x="463" y="127"/>
                    <a:pt x="476" y="149"/>
                    <a:pt x="476" y="173"/>
                  </a:cubicBezTo>
                  <a:cubicBezTo>
                    <a:pt x="476" y="564"/>
                    <a:pt x="476" y="564"/>
                    <a:pt x="476" y="564"/>
                  </a:cubicBezTo>
                  <a:cubicBezTo>
                    <a:pt x="476" y="572"/>
                    <a:pt x="472" y="579"/>
                    <a:pt x="465" y="583"/>
                  </a:cubicBezTo>
                  <a:cubicBezTo>
                    <a:pt x="458" y="588"/>
                    <a:pt x="449" y="588"/>
                    <a:pt x="442" y="583"/>
                  </a:cubicBezTo>
                  <a:cubicBezTo>
                    <a:pt x="255" y="475"/>
                    <a:pt x="255" y="475"/>
                    <a:pt x="255" y="475"/>
                  </a:cubicBezTo>
                  <a:cubicBezTo>
                    <a:pt x="245" y="469"/>
                    <a:pt x="232" y="469"/>
                    <a:pt x="221" y="475"/>
                  </a:cubicBezTo>
                  <a:cubicBezTo>
                    <a:pt x="34" y="583"/>
                    <a:pt x="34" y="583"/>
                    <a:pt x="34" y="583"/>
                  </a:cubicBezTo>
                  <a:cubicBezTo>
                    <a:pt x="27" y="588"/>
                    <a:pt x="18" y="588"/>
                    <a:pt x="11" y="583"/>
                  </a:cubicBezTo>
                  <a:cubicBezTo>
                    <a:pt x="4" y="579"/>
                    <a:pt x="0" y="572"/>
                    <a:pt x="0" y="564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7"/>
            <p:cNvSpPr/>
            <p:nvPr/>
          </p:nvSpPr>
          <p:spPr bwMode="auto">
            <a:xfrm>
              <a:off x="766763" y="3768725"/>
              <a:ext cx="1511300" cy="1971675"/>
            </a:xfrm>
            <a:custGeom>
              <a:avLst/>
              <a:gdLst>
                <a:gd name="T0" fmla="*/ 442 w 476"/>
                <a:gd name="T1" fmla="*/ 114 h 621"/>
                <a:gd name="T2" fmla="*/ 255 w 476"/>
                <a:gd name="T3" fmla="*/ 6 h 621"/>
                <a:gd name="T4" fmla="*/ 221 w 476"/>
                <a:gd name="T5" fmla="*/ 6 h 621"/>
                <a:gd name="T6" fmla="*/ 34 w 476"/>
                <a:gd name="T7" fmla="*/ 114 h 621"/>
                <a:gd name="T8" fmla="*/ 0 w 476"/>
                <a:gd name="T9" fmla="*/ 173 h 621"/>
                <a:gd name="T10" fmla="*/ 0 w 476"/>
                <a:gd name="T11" fmla="*/ 207 h 621"/>
                <a:gd name="T12" fmla="*/ 0 w 476"/>
                <a:gd name="T13" fmla="*/ 564 h 621"/>
                <a:gd name="T14" fmla="*/ 0 w 476"/>
                <a:gd name="T15" fmla="*/ 598 h 621"/>
                <a:gd name="T16" fmla="*/ 11 w 476"/>
                <a:gd name="T17" fmla="*/ 617 h 621"/>
                <a:gd name="T18" fmla="*/ 34 w 476"/>
                <a:gd name="T19" fmla="*/ 617 h 621"/>
                <a:gd name="T20" fmla="*/ 221 w 476"/>
                <a:gd name="T21" fmla="*/ 509 h 621"/>
                <a:gd name="T22" fmla="*/ 255 w 476"/>
                <a:gd name="T23" fmla="*/ 509 h 621"/>
                <a:gd name="T24" fmla="*/ 442 w 476"/>
                <a:gd name="T25" fmla="*/ 617 h 621"/>
                <a:gd name="T26" fmla="*/ 465 w 476"/>
                <a:gd name="T27" fmla="*/ 617 h 621"/>
                <a:gd name="T28" fmla="*/ 476 w 476"/>
                <a:gd name="T29" fmla="*/ 598 h 621"/>
                <a:gd name="T30" fmla="*/ 476 w 476"/>
                <a:gd name="T31" fmla="*/ 564 h 621"/>
                <a:gd name="T32" fmla="*/ 476 w 476"/>
                <a:gd name="T33" fmla="*/ 207 h 621"/>
                <a:gd name="T34" fmla="*/ 476 w 476"/>
                <a:gd name="T35" fmla="*/ 173 h 621"/>
                <a:gd name="T36" fmla="*/ 442 w 476"/>
                <a:gd name="T37" fmla="*/ 114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76" h="621">
                  <a:moveTo>
                    <a:pt x="442" y="114"/>
                  </a:moveTo>
                  <a:cubicBezTo>
                    <a:pt x="255" y="6"/>
                    <a:pt x="255" y="6"/>
                    <a:pt x="255" y="6"/>
                  </a:cubicBezTo>
                  <a:cubicBezTo>
                    <a:pt x="245" y="0"/>
                    <a:pt x="232" y="0"/>
                    <a:pt x="221" y="6"/>
                  </a:cubicBezTo>
                  <a:cubicBezTo>
                    <a:pt x="34" y="114"/>
                    <a:pt x="34" y="114"/>
                    <a:pt x="34" y="114"/>
                  </a:cubicBezTo>
                  <a:cubicBezTo>
                    <a:pt x="13" y="127"/>
                    <a:pt x="0" y="149"/>
                    <a:pt x="0" y="173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0" y="564"/>
                    <a:pt x="0" y="564"/>
                    <a:pt x="0" y="564"/>
                  </a:cubicBezTo>
                  <a:cubicBezTo>
                    <a:pt x="0" y="598"/>
                    <a:pt x="0" y="598"/>
                    <a:pt x="0" y="598"/>
                  </a:cubicBezTo>
                  <a:cubicBezTo>
                    <a:pt x="0" y="606"/>
                    <a:pt x="4" y="613"/>
                    <a:pt x="11" y="617"/>
                  </a:cubicBezTo>
                  <a:cubicBezTo>
                    <a:pt x="18" y="621"/>
                    <a:pt x="27" y="621"/>
                    <a:pt x="34" y="617"/>
                  </a:cubicBezTo>
                  <a:cubicBezTo>
                    <a:pt x="221" y="509"/>
                    <a:pt x="221" y="509"/>
                    <a:pt x="221" y="509"/>
                  </a:cubicBezTo>
                  <a:cubicBezTo>
                    <a:pt x="232" y="503"/>
                    <a:pt x="245" y="503"/>
                    <a:pt x="255" y="509"/>
                  </a:cubicBezTo>
                  <a:cubicBezTo>
                    <a:pt x="442" y="617"/>
                    <a:pt x="442" y="617"/>
                    <a:pt x="442" y="617"/>
                  </a:cubicBezTo>
                  <a:cubicBezTo>
                    <a:pt x="449" y="621"/>
                    <a:pt x="458" y="621"/>
                    <a:pt x="465" y="617"/>
                  </a:cubicBezTo>
                  <a:cubicBezTo>
                    <a:pt x="472" y="613"/>
                    <a:pt x="476" y="606"/>
                    <a:pt x="476" y="598"/>
                  </a:cubicBezTo>
                  <a:cubicBezTo>
                    <a:pt x="476" y="564"/>
                    <a:pt x="476" y="564"/>
                    <a:pt x="476" y="564"/>
                  </a:cubicBezTo>
                  <a:cubicBezTo>
                    <a:pt x="476" y="207"/>
                    <a:pt x="476" y="207"/>
                    <a:pt x="476" y="207"/>
                  </a:cubicBezTo>
                  <a:cubicBezTo>
                    <a:pt x="476" y="173"/>
                    <a:pt x="476" y="173"/>
                    <a:pt x="476" y="173"/>
                  </a:cubicBezTo>
                  <a:cubicBezTo>
                    <a:pt x="476" y="149"/>
                    <a:pt x="463" y="127"/>
                    <a:pt x="442" y="1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8"/>
            <p:cNvSpPr/>
            <p:nvPr/>
          </p:nvSpPr>
          <p:spPr bwMode="auto">
            <a:xfrm>
              <a:off x="766763" y="5257800"/>
              <a:ext cx="1511300" cy="482600"/>
            </a:xfrm>
            <a:custGeom>
              <a:avLst/>
              <a:gdLst>
                <a:gd name="T0" fmla="*/ 465 w 476"/>
                <a:gd name="T1" fmla="*/ 114 h 152"/>
                <a:gd name="T2" fmla="*/ 442 w 476"/>
                <a:gd name="T3" fmla="*/ 114 h 152"/>
                <a:gd name="T4" fmla="*/ 255 w 476"/>
                <a:gd name="T5" fmla="*/ 6 h 152"/>
                <a:gd name="T6" fmla="*/ 221 w 476"/>
                <a:gd name="T7" fmla="*/ 6 h 152"/>
                <a:gd name="T8" fmla="*/ 34 w 476"/>
                <a:gd name="T9" fmla="*/ 114 h 152"/>
                <a:gd name="T10" fmla="*/ 11 w 476"/>
                <a:gd name="T11" fmla="*/ 114 h 152"/>
                <a:gd name="T12" fmla="*/ 0 w 476"/>
                <a:gd name="T13" fmla="*/ 95 h 152"/>
                <a:gd name="T14" fmla="*/ 0 w 476"/>
                <a:gd name="T15" fmla="*/ 129 h 152"/>
                <a:gd name="T16" fmla="*/ 11 w 476"/>
                <a:gd name="T17" fmla="*/ 148 h 152"/>
                <a:gd name="T18" fmla="*/ 34 w 476"/>
                <a:gd name="T19" fmla="*/ 148 h 152"/>
                <a:gd name="T20" fmla="*/ 221 w 476"/>
                <a:gd name="T21" fmla="*/ 40 h 152"/>
                <a:gd name="T22" fmla="*/ 255 w 476"/>
                <a:gd name="T23" fmla="*/ 40 h 152"/>
                <a:gd name="T24" fmla="*/ 442 w 476"/>
                <a:gd name="T25" fmla="*/ 148 h 152"/>
                <a:gd name="T26" fmla="*/ 465 w 476"/>
                <a:gd name="T27" fmla="*/ 148 h 152"/>
                <a:gd name="T28" fmla="*/ 476 w 476"/>
                <a:gd name="T29" fmla="*/ 129 h 152"/>
                <a:gd name="T30" fmla="*/ 476 w 476"/>
                <a:gd name="T31" fmla="*/ 95 h 152"/>
                <a:gd name="T32" fmla="*/ 465 w 476"/>
                <a:gd name="T33" fmla="*/ 11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6" h="152">
                  <a:moveTo>
                    <a:pt x="465" y="114"/>
                  </a:moveTo>
                  <a:cubicBezTo>
                    <a:pt x="458" y="118"/>
                    <a:pt x="449" y="118"/>
                    <a:pt x="442" y="114"/>
                  </a:cubicBezTo>
                  <a:cubicBezTo>
                    <a:pt x="255" y="6"/>
                    <a:pt x="255" y="6"/>
                    <a:pt x="255" y="6"/>
                  </a:cubicBezTo>
                  <a:cubicBezTo>
                    <a:pt x="245" y="0"/>
                    <a:pt x="232" y="0"/>
                    <a:pt x="221" y="6"/>
                  </a:cubicBezTo>
                  <a:cubicBezTo>
                    <a:pt x="34" y="114"/>
                    <a:pt x="34" y="114"/>
                    <a:pt x="34" y="114"/>
                  </a:cubicBezTo>
                  <a:cubicBezTo>
                    <a:pt x="27" y="118"/>
                    <a:pt x="18" y="118"/>
                    <a:pt x="11" y="114"/>
                  </a:cubicBezTo>
                  <a:cubicBezTo>
                    <a:pt x="4" y="110"/>
                    <a:pt x="0" y="103"/>
                    <a:pt x="0" y="95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37"/>
                    <a:pt x="4" y="144"/>
                    <a:pt x="11" y="148"/>
                  </a:cubicBezTo>
                  <a:cubicBezTo>
                    <a:pt x="18" y="152"/>
                    <a:pt x="27" y="152"/>
                    <a:pt x="34" y="148"/>
                  </a:cubicBezTo>
                  <a:cubicBezTo>
                    <a:pt x="221" y="40"/>
                    <a:pt x="221" y="40"/>
                    <a:pt x="221" y="40"/>
                  </a:cubicBezTo>
                  <a:cubicBezTo>
                    <a:pt x="232" y="34"/>
                    <a:pt x="245" y="34"/>
                    <a:pt x="255" y="40"/>
                  </a:cubicBezTo>
                  <a:cubicBezTo>
                    <a:pt x="442" y="148"/>
                    <a:pt x="442" y="148"/>
                    <a:pt x="442" y="148"/>
                  </a:cubicBezTo>
                  <a:cubicBezTo>
                    <a:pt x="449" y="152"/>
                    <a:pt x="458" y="152"/>
                    <a:pt x="465" y="148"/>
                  </a:cubicBezTo>
                  <a:cubicBezTo>
                    <a:pt x="472" y="144"/>
                    <a:pt x="476" y="137"/>
                    <a:pt x="476" y="129"/>
                  </a:cubicBezTo>
                  <a:cubicBezTo>
                    <a:pt x="476" y="95"/>
                    <a:pt x="476" y="95"/>
                    <a:pt x="476" y="95"/>
                  </a:cubicBezTo>
                  <a:cubicBezTo>
                    <a:pt x="476" y="103"/>
                    <a:pt x="472" y="110"/>
                    <a:pt x="465" y="114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9937750" y="1161415"/>
            <a:ext cx="1289050" cy="1076960"/>
            <a:chOff x="766128" y="3768725"/>
            <a:chExt cx="1511935" cy="2082800"/>
          </a:xfrm>
        </p:grpSpPr>
        <p:sp>
          <p:nvSpPr>
            <p:cNvPr id="69" name="Freeform 6"/>
            <p:cNvSpPr/>
            <p:nvPr/>
          </p:nvSpPr>
          <p:spPr bwMode="auto">
            <a:xfrm>
              <a:off x="766763" y="3984625"/>
              <a:ext cx="1511300" cy="1866900"/>
            </a:xfrm>
            <a:custGeom>
              <a:avLst/>
              <a:gdLst>
                <a:gd name="T0" fmla="*/ 0 w 476"/>
                <a:gd name="T1" fmla="*/ 173 h 588"/>
                <a:gd name="T2" fmla="*/ 34 w 476"/>
                <a:gd name="T3" fmla="*/ 114 h 588"/>
                <a:gd name="T4" fmla="*/ 221 w 476"/>
                <a:gd name="T5" fmla="*/ 6 h 588"/>
                <a:gd name="T6" fmla="*/ 255 w 476"/>
                <a:gd name="T7" fmla="*/ 6 h 588"/>
                <a:gd name="T8" fmla="*/ 442 w 476"/>
                <a:gd name="T9" fmla="*/ 114 h 588"/>
                <a:gd name="T10" fmla="*/ 476 w 476"/>
                <a:gd name="T11" fmla="*/ 173 h 588"/>
                <a:gd name="T12" fmla="*/ 476 w 476"/>
                <a:gd name="T13" fmla="*/ 564 h 588"/>
                <a:gd name="T14" fmla="*/ 465 w 476"/>
                <a:gd name="T15" fmla="*/ 583 h 588"/>
                <a:gd name="T16" fmla="*/ 442 w 476"/>
                <a:gd name="T17" fmla="*/ 583 h 588"/>
                <a:gd name="T18" fmla="*/ 255 w 476"/>
                <a:gd name="T19" fmla="*/ 475 h 588"/>
                <a:gd name="T20" fmla="*/ 221 w 476"/>
                <a:gd name="T21" fmla="*/ 475 h 588"/>
                <a:gd name="T22" fmla="*/ 34 w 476"/>
                <a:gd name="T23" fmla="*/ 583 h 588"/>
                <a:gd name="T24" fmla="*/ 11 w 476"/>
                <a:gd name="T25" fmla="*/ 583 h 588"/>
                <a:gd name="T26" fmla="*/ 0 w 476"/>
                <a:gd name="T27" fmla="*/ 564 h 588"/>
                <a:gd name="T28" fmla="*/ 0 w 476"/>
                <a:gd name="T29" fmla="*/ 17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6" h="588">
                  <a:moveTo>
                    <a:pt x="0" y="173"/>
                  </a:moveTo>
                  <a:cubicBezTo>
                    <a:pt x="0" y="149"/>
                    <a:pt x="13" y="127"/>
                    <a:pt x="34" y="114"/>
                  </a:cubicBezTo>
                  <a:cubicBezTo>
                    <a:pt x="221" y="6"/>
                    <a:pt x="221" y="6"/>
                    <a:pt x="221" y="6"/>
                  </a:cubicBezTo>
                  <a:cubicBezTo>
                    <a:pt x="232" y="0"/>
                    <a:pt x="245" y="0"/>
                    <a:pt x="255" y="6"/>
                  </a:cubicBezTo>
                  <a:cubicBezTo>
                    <a:pt x="442" y="114"/>
                    <a:pt x="442" y="114"/>
                    <a:pt x="442" y="114"/>
                  </a:cubicBezTo>
                  <a:cubicBezTo>
                    <a:pt x="463" y="127"/>
                    <a:pt x="476" y="149"/>
                    <a:pt x="476" y="173"/>
                  </a:cubicBezTo>
                  <a:cubicBezTo>
                    <a:pt x="476" y="564"/>
                    <a:pt x="476" y="564"/>
                    <a:pt x="476" y="564"/>
                  </a:cubicBezTo>
                  <a:cubicBezTo>
                    <a:pt x="476" y="572"/>
                    <a:pt x="472" y="579"/>
                    <a:pt x="465" y="583"/>
                  </a:cubicBezTo>
                  <a:cubicBezTo>
                    <a:pt x="458" y="588"/>
                    <a:pt x="449" y="588"/>
                    <a:pt x="442" y="583"/>
                  </a:cubicBezTo>
                  <a:cubicBezTo>
                    <a:pt x="255" y="475"/>
                    <a:pt x="255" y="475"/>
                    <a:pt x="255" y="475"/>
                  </a:cubicBezTo>
                  <a:cubicBezTo>
                    <a:pt x="245" y="469"/>
                    <a:pt x="232" y="469"/>
                    <a:pt x="221" y="475"/>
                  </a:cubicBezTo>
                  <a:cubicBezTo>
                    <a:pt x="34" y="583"/>
                    <a:pt x="34" y="583"/>
                    <a:pt x="34" y="583"/>
                  </a:cubicBezTo>
                  <a:cubicBezTo>
                    <a:pt x="27" y="588"/>
                    <a:pt x="18" y="588"/>
                    <a:pt x="11" y="583"/>
                  </a:cubicBezTo>
                  <a:cubicBezTo>
                    <a:pt x="4" y="579"/>
                    <a:pt x="0" y="572"/>
                    <a:pt x="0" y="564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0" name="Freeform 7"/>
            <p:cNvSpPr/>
            <p:nvPr/>
          </p:nvSpPr>
          <p:spPr bwMode="auto">
            <a:xfrm>
              <a:off x="766128" y="3768725"/>
              <a:ext cx="1511300" cy="1971675"/>
            </a:xfrm>
            <a:custGeom>
              <a:avLst/>
              <a:gdLst>
                <a:gd name="T0" fmla="*/ 442 w 476"/>
                <a:gd name="T1" fmla="*/ 114 h 621"/>
                <a:gd name="T2" fmla="*/ 255 w 476"/>
                <a:gd name="T3" fmla="*/ 6 h 621"/>
                <a:gd name="T4" fmla="*/ 221 w 476"/>
                <a:gd name="T5" fmla="*/ 6 h 621"/>
                <a:gd name="T6" fmla="*/ 34 w 476"/>
                <a:gd name="T7" fmla="*/ 114 h 621"/>
                <a:gd name="T8" fmla="*/ 0 w 476"/>
                <a:gd name="T9" fmla="*/ 173 h 621"/>
                <a:gd name="T10" fmla="*/ 0 w 476"/>
                <a:gd name="T11" fmla="*/ 207 h 621"/>
                <a:gd name="T12" fmla="*/ 0 w 476"/>
                <a:gd name="T13" fmla="*/ 564 h 621"/>
                <a:gd name="T14" fmla="*/ 0 w 476"/>
                <a:gd name="T15" fmla="*/ 598 h 621"/>
                <a:gd name="T16" fmla="*/ 11 w 476"/>
                <a:gd name="T17" fmla="*/ 617 h 621"/>
                <a:gd name="T18" fmla="*/ 34 w 476"/>
                <a:gd name="T19" fmla="*/ 617 h 621"/>
                <a:gd name="T20" fmla="*/ 221 w 476"/>
                <a:gd name="T21" fmla="*/ 509 h 621"/>
                <a:gd name="T22" fmla="*/ 255 w 476"/>
                <a:gd name="T23" fmla="*/ 509 h 621"/>
                <a:gd name="T24" fmla="*/ 442 w 476"/>
                <a:gd name="T25" fmla="*/ 617 h 621"/>
                <a:gd name="T26" fmla="*/ 465 w 476"/>
                <a:gd name="T27" fmla="*/ 617 h 621"/>
                <a:gd name="T28" fmla="*/ 476 w 476"/>
                <a:gd name="T29" fmla="*/ 598 h 621"/>
                <a:gd name="T30" fmla="*/ 476 w 476"/>
                <a:gd name="T31" fmla="*/ 564 h 621"/>
                <a:gd name="T32" fmla="*/ 476 w 476"/>
                <a:gd name="T33" fmla="*/ 207 h 621"/>
                <a:gd name="T34" fmla="*/ 476 w 476"/>
                <a:gd name="T35" fmla="*/ 173 h 621"/>
                <a:gd name="T36" fmla="*/ 442 w 476"/>
                <a:gd name="T37" fmla="*/ 114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76" h="621">
                  <a:moveTo>
                    <a:pt x="442" y="114"/>
                  </a:moveTo>
                  <a:cubicBezTo>
                    <a:pt x="255" y="6"/>
                    <a:pt x="255" y="6"/>
                    <a:pt x="255" y="6"/>
                  </a:cubicBezTo>
                  <a:cubicBezTo>
                    <a:pt x="245" y="0"/>
                    <a:pt x="232" y="0"/>
                    <a:pt x="221" y="6"/>
                  </a:cubicBezTo>
                  <a:cubicBezTo>
                    <a:pt x="34" y="114"/>
                    <a:pt x="34" y="114"/>
                    <a:pt x="34" y="114"/>
                  </a:cubicBezTo>
                  <a:cubicBezTo>
                    <a:pt x="13" y="127"/>
                    <a:pt x="0" y="149"/>
                    <a:pt x="0" y="173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0" y="564"/>
                    <a:pt x="0" y="564"/>
                    <a:pt x="0" y="564"/>
                  </a:cubicBezTo>
                  <a:cubicBezTo>
                    <a:pt x="0" y="598"/>
                    <a:pt x="0" y="598"/>
                    <a:pt x="0" y="598"/>
                  </a:cubicBezTo>
                  <a:cubicBezTo>
                    <a:pt x="0" y="606"/>
                    <a:pt x="4" y="613"/>
                    <a:pt x="11" y="617"/>
                  </a:cubicBezTo>
                  <a:cubicBezTo>
                    <a:pt x="18" y="621"/>
                    <a:pt x="27" y="621"/>
                    <a:pt x="34" y="617"/>
                  </a:cubicBezTo>
                  <a:cubicBezTo>
                    <a:pt x="221" y="509"/>
                    <a:pt x="221" y="509"/>
                    <a:pt x="221" y="509"/>
                  </a:cubicBezTo>
                  <a:cubicBezTo>
                    <a:pt x="232" y="503"/>
                    <a:pt x="245" y="503"/>
                    <a:pt x="255" y="509"/>
                  </a:cubicBezTo>
                  <a:cubicBezTo>
                    <a:pt x="442" y="617"/>
                    <a:pt x="442" y="617"/>
                    <a:pt x="442" y="617"/>
                  </a:cubicBezTo>
                  <a:cubicBezTo>
                    <a:pt x="449" y="621"/>
                    <a:pt x="458" y="621"/>
                    <a:pt x="465" y="617"/>
                  </a:cubicBezTo>
                  <a:cubicBezTo>
                    <a:pt x="472" y="613"/>
                    <a:pt x="476" y="606"/>
                    <a:pt x="476" y="598"/>
                  </a:cubicBezTo>
                  <a:cubicBezTo>
                    <a:pt x="476" y="564"/>
                    <a:pt x="476" y="564"/>
                    <a:pt x="476" y="564"/>
                  </a:cubicBezTo>
                  <a:cubicBezTo>
                    <a:pt x="476" y="207"/>
                    <a:pt x="476" y="207"/>
                    <a:pt x="476" y="207"/>
                  </a:cubicBezTo>
                  <a:cubicBezTo>
                    <a:pt x="476" y="173"/>
                    <a:pt x="476" y="173"/>
                    <a:pt x="476" y="173"/>
                  </a:cubicBezTo>
                  <a:cubicBezTo>
                    <a:pt x="476" y="149"/>
                    <a:pt x="463" y="127"/>
                    <a:pt x="442" y="1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1" name="Freeform 8"/>
            <p:cNvSpPr/>
            <p:nvPr/>
          </p:nvSpPr>
          <p:spPr bwMode="auto">
            <a:xfrm>
              <a:off x="766763" y="5257800"/>
              <a:ext cx="1511300" cy="482600"/>
            </a:xfrm>
            <a:custGeom>
              <a:avLst/>
              <a:gdLst>
                <a:gd name="T0" fmla="*/ 465 w 476"/>
                <a:gd name="T1" fmla="*/ 114 h 152"/>
                <a:gd name="T2" fmla="*/ 442 w 476"/>
                <a:gd name="T3" fmla="*/ 114 h 152"/>
                <a:gd name="T4" fmla="*/ 255 w 476"/>
                <a:gd name="T5" fmla="*/ 6 h 152"/>
                <a:gd name="T6" fmla="*/ 221 w 476"/>
                <a:gd name="T7" fmla="*/ 6 h 152"/>
                <a:gd name="T8" fmla="*/ 34 w 476"/>
                <a:gd name="T9" fmla="*/ 114 h 152"/>
                <a:gd name="T10" fmla="*/ 11 w 476"/>
                <a:gd name="T11" fmla="*/ 114 h 152"/>
                <a:gd name="T12" fmla="*/ 0 w 476"/>
                <a:gd name="T13" fmla="*/ 95 h 152"/>
                <a:gd name="T14" fmla="*/ 0 w 476"/>
                <a:gd name="T15" fmla="*/ 129 h 152"/>
                <a:gd name="T16" fmla="*/ 11 w 476"/>
                <a:gd name="T17" fmla="*/ 148 h 152"/>
                <a:gd name="T18" fmla="*/ 34 w 476"/>
                <a:gd name="T19" fmla="*/ 148 h 152"/>
                <a:gd name="T20" fmla="*/ 221 w 476"/>
                <a:gd name="T21" fmla="*/ 40 h 152"/>
                <a:gd name="T22" fmla="*/ 255 w 476"/>
                <a:gd name="T23" fmla="*/ 40 h 152"/>
                <a:gd name="T24" fmla="*/ 442 w 476"/>
                <a:gd name="T25" fmla="*/ 148 h 152"/>
                <a:gd name="T26" fmla="*/ 465 w 476"/>
                <a:gd name="T27" fmla="*/ 148 h 152"/>
                <a:gd name="T28" fmla="*/ 476 w 476"/>
                <a:gd name="T29" fmla="*/ 129 h 152"/>
                <a:gd name="T30" fmla="*/ 476 w 476"/>
                <a:gd name="T31" fmla="*/ 95 h 152"/>
                <a:gd name="T32" fmla="*/ 465 w 476"/>
                <a:gd name="T33" fmla="*/ 11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6" h="152">
                  <a:moveTo>
                    <a:pt x="465" y="114"/>
                  </a:moveTo>
                  <a:cubicBezTo>
                    <a:pt x="458" y="118"/>
                    <a:pt x="449" y="118"/>
                    <a:pt x="442" y="114"/>
                  </a:cubicBezTo>
                  <a:cubicBezTo>
                    <a:pt x="255" y="6"/>
                    <a:pt x="255" y="6"/>
                    <a:pt x="255" y="6"/>
                  </a:cubicBezTo>
                  <a:cubicBezTo>
                    <a:pt x="245" y="0"/>
                    <a:pt x="232" y="0"/>
                    <a:pt x="221" y="6"/>
                  </a:cubicBezTo>
                  <a:cubicBezTo>
                    <a:pt x="34" y="114"/>
                    <a:pt x="34" y="114"/>
                    <a:pt x="34" y="114"/>
                  </a:cubicBezTo>
                  <a:cubicBezTo>
                    <a:pt x="27" y="118"/>
                    <a:pt x="18" y="118"/>
                    <a:pt x="11" y="114"/>
                  </a:cubicBezTo>
                  <a:cubicBezTo>
                    <a:pt x="4" y="110"/>
                    <a:pt x="0" y="103"/>
                    <a:pt x="0" y="95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37"/>
                    <a:pt x="4" y="144"/>
                    <a:pt x="11" y="148"/>
                  </a:cubicBezTo>
                  <a:cubicBezTo>
                    <a:pt x="18" y="152"/>
                    <a:pt x="27" y="152"/>
                    <a:pt x="34" y="148"/>
                  </a:cubicBezTo>
                  <a:cubicBezTo>
                    <a:pt x="221" y="40"/>
                    <a:pt x="221" y="40"/>
                    <a:pt x="221" y="40"/>
                  </a:cubicBezTo>
                  <a:cubicBezTo>
                    <a:pt x="232" y="34"/>
                    <a:pt x="245" y="34"/>
                    <a:pt x="255" y="40"/>
                  </a:cubicBezTo>
                  <a:cubicBezTo>
                    <a:pt x="442" y="148"/>
                    <a:pt x="442" y="148"/>
                    <a:pt x="442" y="148"/>
                  </a:cubicBezTo>
                  <a:cubicBezTo>
                    <a:pt x="449" y="152"/>
                    <a:pt x="458" y="152"/>
                    <a:pt x="465" y="148"/>
                  </a:cubicBezTo>
                  <a:cubicBezTo>
                    <a:pt x="472" y="144"/>
                    <a:pt x="476" y="137"/>
                    <a:pt x="476" y="129"/>
                  </a:cubicBezTo>
                  <a:cubicBezTo>
                    <a:pt x="476" y="95"/>
                    <a:pt x="476" y="95"/>
                    <a:pt x="476" y="95"/>
                  </a:cubicBezTo>
                  <a:cubicBezTo>
                    <a:pt x="476" y="103"/>
                    <a:pt x="472" y="110"/>
                    <a:pt x="465" y="114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087120" y="1597660"/>
            <a:ext cx="953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CRIM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833495" y="1560195"/>
            <a:ext cx="933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 ZN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096125" y="1482725"/>
            <a:ext cx="854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CHAS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111740" y="1495425"/>
            <a:ext cx="1038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INDUS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46100" y="2503170"/>
            <a:ext cx="2132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Crime rate by town.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260725" y="2345690"/>
            <a:ext cx="25361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Proportion of a town’s residential land zoned for lots greater than 25000square feet. 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887845" y="2385060"/>
            <a:ext cx="17151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 tract bounds the Charles River. 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0010775" y="2319655"/>
            <a:ext cx="18669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Proportion non-retail business acres per town.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20" y="3924300"/>
            <a:ext cx="2057400" cy="18637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245" y="3930650"/>
            <a:ext cx="2741930" cy="174180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9520" y="3872230"/>
            <a:ext cx="2935605" cy="185928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6435" y="3872230"/>
            <a:ext cx="2398395" cy="15678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0">
        <p14:reveal/>
      </p:transition>
    </mc:Choice>
    <mc:Fallback xmlns="">
      <p:transition spd="slow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Neighborhood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fld id="{8409FBBB-C588-4B8D-A7FF-E25C81CC24C8}" type="slidenum">
              <a:rPr lang="en-US" smtClean="0"/>
              <a:t>9</a:t>
            </a:fld>
            <a:endParaRPr lang="en-US"/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 to Great.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873625" y="1211580"/>
            <a:ext cx="1394460" cy="1076960"/>
            <a:chOff x="5674" y="1829"/>
            <a:chExt cx="2196" cy="1696"/>
          </a:xfrm>
        </p:grpSpPr>
        <p:grpSp>
          <p:nvGrpSpPr>
            <p:cNvPr id="63" name="Group 62"/>
            <p:cNvGrpSpPr/>
            <p:nvPr/>
          </p:nvGrpSpPr>
          <p:grpSpPr>
            <a:xfrm>
              <a:off x="5674" y="1829"/>
              <a:ext cx="2196" cy="1697"/>
              <a:chOff x="766763" y="3792055"/>
              <a:chExt cx="1511300" cy="2059470"/>
            </a:xfrm>
          </p:grpSpPr>
          <p:sp>
            <p:nvSpPr>
              <p:cNvPr id="44" name="Freeform 6"/>
              <p:cNvSpPr/>
              <p:nvPr/>
            </p:nvSpPr>
            <p:spPr bwMode="auto">
              <a:xfrm>
                <a:off x="766763" y="3984625"/>
                <a:ext cx="1511300" cy="1866900"/>
              </a:xfrm>
              <a:custGeom>
                <a:avLst/>
                <a:gdLst>
                  <a:gd name="T0" fmla="*/ 0 w 476"/>
                  <a:gd name="T1" fmla="*/ 173 h 588"/>
                  <a:gd name="T2" fmla="*/ 34 w 476"/>
                  <a:gd name="T3" fmla="*/ 114 h 588"/>
                  <a:gd name="T4" fmla="*/ 221 w 476"/>
                  <a:gd name="T5" fmla="*/ 6 h 588"/>
                  <a:gd name="T6" fmla="*/ 255 w 476"/>
                  <a:gd name="T7" fmla="*/ 6 h 588"/>
                  <a:gd name="T8" fmla="*/ 442 w 476"/>
                  <a:gd name="T9" fmla="*/ 114 h 588"/>
                  <a:gd name="T10" fmla="*/ 476 w 476"/>
                  <a:gd name="T11" fmla="*/ 173 h 588"/>
                  <a:gd name="T12" fmla="*/ 476 w 476"/>
                  <a:gd name="T13" fmla="*/ 564 h 588"/>
                  <a:gd name="T14" fmla="*/ 465 w 476"/>
                  <a:gd name="T15" fmla="*/ 583 h 588"/>
                  <a:gd name="T16" fmla="*/ 442 w 476"/>
                  <a:gd name="T17" fmla="*/ 583 h 588"/>
                  <a:gd name="T18" fmla="*/ 255 w 476"/>
                  <a:gd name="T19" fmla="*/ 475 h 588"/>
                  <a:gd name="T20" fmla="*/ 221 w 476"/>
                  <a:gd name="T21" fmla="*/ 475 h 588"/>
                  <a:gd name="T22" fmla="*/ 34 w 476"/>
                  <a:gd name="T23" fmla="*/ 583 h 588"/>
                  <a:gd name="T24" fmla="*/ 11 w 476"/>
                  <a:gd name="T25" fmla="*/ 583 h 588"/>
                  <a:gd name="T26" fmla="*/ 0 w 476"/>
                  <a:gd name="T27" fmla="*/ 564 h 588"/>
                  <a:gd name="T28" fmla="*/ 0 w 476"/>
                  <a:gd name="T29" fmla="*/ 173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6" h="588">
                    <a:moveTo>
                      <a:pt x="0" y="173"/>
                    </a:moveTo>
                    <a:cubicBezTo>
                      <a:pt x="0" y="149"/>
                      <a:pt x="13" y="127"/>
                      <a:pt x="34" y="114"/>
                    </a:cubicBezTo>
                    <a:cubicBezTo>
                      <a:pt x="221" y="6"/>
                      <a:pt x="221" y="6"/>
                      <a:pt x="221" y="6"/>
                    </a:cubicBezTo>
                    <a:cubicBezTo>
                      <a:pt x="232" y="0"/>
                      <a:pt x="245" y="0"/>
                      <a:pt x="255" y="6"/>
                    </a:cubicBezTo>
                    <a:cubicBezTo>
                      <a:pt x="442" y="114"/>
                      <a:pt x="442" y="114"/>
                      <a:pt x="442" y="114"/>
                    </a:cubicBezTo>
                    <a:cubicBezTo>
                      <a:pt x="463" y="127"/>
                      <a:pt x="476" y="149"/>
                      <a:pt x="476" y="173"/>
                    </a:cubicBezTo>
                    <a:cubicBezTo>
                      <a:pt x="476" y="564"/>
                      <a:pt x="476" y="564"/>
                      <a:pt x="476" y="564"/>
                    </a:cubicBezTo>
                    <a:cubicBezTo>
                      <a:pt x="476" y="572"/>
                      <a:pt x="472" y="579"/>
                      <a:pt x="465" y="583"/>
                    </a:cubicBezTo>
                    <a:cubicBezTo>
                      <a:pt x="458" y="588"/>
                      <a:pt x="449" y="588"/>
                      <a:pt x="442" y="583"/>
                    </a:cubicBezTo>
                    <a:cubicBezTo>
                      <a:pt x="255" y="475"/>
                      <a:pt x="255" y="475"/>
                      <a:pt x="255" y="475"/>
                    </a:cubicBezTo>
                    <a:cubicBezTo>
                      <a:pt x="245" y="469"/>
                      <a:pt x="232" y="469"/>
                      <a:pt x="221" y="475"/>
                    </a:cubicBezTo>
                    <a:cubicBezTo>
                      <a:pt x="34" y="583"/>
                      <a:pt x="34" y="583"/>
                      <a:pt x="34" y="583"/>
                    </a:cubicBezTo>
                    <a:cubicBezTo>
                      <a:pt x="27" y="588"/>
                      <a:pt x="18" y="588"/>
                      <a:pt x="11" y="583"/>
                    </a:cubicBezTo>
                    <a:cubicBezTo>
                      <a:pt x="4" y="579"/>
                      <a:pt x="0" y="572"/>
                      <a:pt x="0" y="564"/>
                    </a:cubicBezTo>
                    <a:lnTo>
                      <a:pt x="0" y="173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5" name="Freeform 7"/>
              <p:cNvSpPr/>
              <p:nvPr/>
            </p:nvSpPr>
            <p:spPr bwMode="auto">
              <a:xfrm>
                <a:off x="851081" y="3792055"/>
                <a:ext cx="1426982" cy="1948452"/>
              </a:xfrm>
              <a:custGeom>
                <a:avLst/>
                <a:gdLst>
                  <a:gd name="T0" fmla="*/ 442 w 476"/>
                  <a:gd name="T1" fmla="*/ 114 h 621"/>
                  <a:gd name="T2" fmla="*/ 255 w 476"/>
                  <a:gd name="T3" fmla="*/ 6 h 621"/>
                  <a:gd name="T4" fmla="*/ 221 w 476"/>
                  <a:gd name="T5" fmla="*/ 6 h 621"/>
                  <a:gd name="T6" fmla="*/ 34 w 476"/>
                  <a:gd name="T7" fmla="*/ 114 h 621"/>
                  <a:gd name="T8" fmla="*/ 0 w 476"/>
                  <a:gd name="T9" fmla="*/ 173 h 621"/>
                  <a:gd name="T10" fmla="*/ 0 w 476"/>
                  <a:gd name="T11" fmla="*/ 207 h 621"/>
                  <a:gd name="T12" fmla="*/ 0 w 476"/>
                  <a:gd name="T13" fmla="*/ 564 h 621"/>
                  <a:gd name="T14" fmla="*/ 0 w 476"/>
                  <a:gd name="T15" fmla="*/ 598 h 621"/>
                  <a:gd name="T16" fmla="*/ 11 w 476"/>
                  <a:gd name="T17" fmla="*/ 617 h 621"/>
                  <a:gd name="T18" fmla="*/ 34 w 476"/>
                  <a:gd name="T19" fmla="*/ 617 h 621"/>
                  <a:gd name="T20" fmla="*/ 221 w 476"/>
                  <a:gd name="T21" fmla="*/ 509 h 621"/>
                  <a:gd name="T22" fmla="*/ 255 w 476"/>
                  <a:gd name="T23" fmla="*/ 509 h 621"/>
                  <a:gd name="T24" fmla="*/ 442 w 476"/>
                  <a:gd name="T25" fmla="*/ 617 h 621"/>
                  <a:gd name="T26" fmla="*/ 465 w 476"/>
                  <a:gd name="T27" fmla="*/ 617 h 621"/>
                  <a:gd name="T28" fmla="*/ 476 w 476"/>
                  <a:gd name="T29" fmla="*/ 598 h 621"/>
                  <a:gd name="T30" fmla="*/ 476 w 476"/>
                  <a:gd name="T31" fmla="*/ 564 h 621"/>
                  <a:gd name="T32" fmla="*/ 476 w 476"/>
                  <a:gd name="T33" fmla="*/ 207 h 621"/>
                  <a:gd name="T34" fmla="*/ 476 w 476"/>
                  <a:gd name="T35" fmla="*/ 173 h 621"/>
                  <a:gd name="T36" fmla="*/ 442 w 476"/>
                  <a:gd name="T37" fmla="*/ 114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76" h="621">
                    <a:moveTo>
                      <a:pt x="442" y="114"/>
                    </a:moveTo>
                    <a:cubicBezTo>
                      <a:pt x="255" y="6"/>
                      <a:pt x="255" y="6"/>
                      <a:pt x="255" y="6"/>
                    </a:cubicBezTo>
                    <a:cubicBezTo>
                      <a:pt x="245" y="0"/>
                      <a:pt x="232" y="0"/>
                      <a:pt x="221" y="6"/>
                    </a:cubicBezTo>
                    <a:cubicBezTo>
                      <a:pt x="34" y="114"/>
                      <a:pt x="34" y="114"/>
                      <a:pt x="34" y="114"/>
                    </a:cubicBezTo>
                    <a:cubicBezTo>
                      <a:pt x="13" y="127"/>
                      <a:pt x="0" y="149"/>
                      <a:pt x="0" y="173"/>
                    </a:cubicBezTo>
                    <a:cubicBezTo>
                      <a:pt x="0" y="207"/>
                      <a:pt x="0" y="207"/>
                      <a:pt x="0" y="207"/>
                    </a:cubicBezTo>
                    <a:cubicBezTo>
                      <a:pt x="0" y="564"/>
                      <a:pt x="0" y="564"/>
                      <a:pt x="0" y="564"/>
                    </a:cubicBezTo>
                    <a:cubicBezTo>
                      <a:pt x="0" y="598"/>
                      <a:pt x="0" y="598"/>
                      <a:pt x="0" y="598"/>
                    </a:cubicBezTo>
                    <a:cubicBezTo>
                      <a:pt x="0" y="606"/>
                      <a:pt x="4" y="613"/>
                      <a:pt x="11" y="617"/>
                    </a:cubicBezTo>
                    <a:cubicBezTo>
                      <a:pt x="18" y="621"/>
                      <a:pt x="27" y="621"/>
                      <a:pt x="34" y="617"/>
                    </a:cubicBezTo>
                    <a:cubicBezTo>
                      <a:pt x="221" y="509"/>
                      <a:pt x="221" y="509"/>
                      <a:pt x="221" y="509"/>
                    </a:cubicBezTo>
                    <a:cubicBezTo>
                      <a:pt x="232" y="503"/>
                      <a:pt x="245" y="503"/>
                      <a:pt x="255" y="509"/>
                    </a:cubicBezTo>
                    <a:cubicBezTo>
                      <a:pt x="442" y="617"/>
                      <a:pt x="442" y="617"/>
                      <a:pt x="442" y="617"/>
                    </a:cubicBezTo>
                    <a:cubicBezTo>
                      <a:pt x="449" y="621"/>
                      <a:pt x="458" y="621"/>
                      <a:pt x="465" y="617"/>
                    </a:cubicBezTo>
                    <a:cubicBezTo>
                      <a:pt x="472" y="613"/>
                      <a:pt x="476" y="606"/>
                      <a:pt x="476" y="598"/>
                    </a:cubicBezTo>
                    <a:cubicBezTo>
                      <a:pt x="476" y="564"/>
                      <a:pt x="476" y="564"/>
                      <a:pt x="476" y="564"/>
                    </a:cubicBezTo>
                    <a:cubicBezTo>
                      <a:pt x="476" y="207"/>
                      <a:pt x="476" y="207"/>
                      <a:pt x="476" y="207"/>
                    </a:cubicBezTo>
                    <a:cubicBezTo>
                      <a:pt x="476" y="173"/>
                      <a:pt x="476" y="173"/>
                      <a:pt x="476" y="173"/>
                    </a:cubicBezTo>
                    <a:cubicBezTo>
                      <a:pt x="476" y="149"/>
                      <a:pt x="463" y="127"/>
                      <a:pt x="442" y="11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6" name="Freeform 8"/>
              <p:cNvSpPr/>
              <p:nvPr/>
            </p:nvSpPr>
            <p:spPr bwMode="auto">
              <a:xfrm>
                <a:off x="766763" y="5257800"/>
                <a:ext cx="1511300" cy="482600"/>
              </a:xfrm>
              <a:custGeom>
                <a:avLst/>
                <a:gdLst>
                  <a:gd name="T0" fmla="*/ 465 w 476"/>
                  <a:gd name="T1" fmla="*/ 114 h 152"/>
                  <a:gd name="T2" fmla="*/ 442 w 476"/>
                  <a:gd name="T3" fmla="*/ 114 h 152"/>
                  <a:gd name="T4" fmla="*/ 255 w 476"/>
                  <a:gd name="T5" fmla="*/ 6 h 152"/>
                  <a:gd name="T6" fmla="*/ 221 w 476"/>
                  <a:gd name="T7" fmla="*/ 6 h 152"/>
                  <a:gd name="T8" fmla="*/ 34 w 476"/>
                  <a:gd name="T9" fmla="*/ 114 h 152"/>
                  <a:gd name="T10" fmla="*/ 11 w 476"/>
                  <a:gd name="T11" fmla="*/ 114 h 152"/>
                  <a:gd name="T12" fmla="*/ 0 w 476"/>
                  <a:gd name="T13" fmla="*/ 95 h 152"/>
                  <a:gd name="T14" fmla="*/ 0 w 476"/>
                  <a:gd name="T15" fmla="*/ 129 h 152"/>
                  <a:gd name="T16" fmla="*/ 11 w 476"/>
                  <a:gd name="T17" fmla="*/ 148 h 152"/>
                  <a:gd name="T18" fmla="*/ 34 w 476"/>
                  <a:gd name="T19" fmla="*/ 148 h 152"/>
                  <a:gd name="T20" fmla="*/ 221 w 476"/>
                  <a:gd name="T21" fmla="*/ 40 h 152"/>
                  <a:gd name="T22" fmla="*/ 255 w 476"/>
                  <a:gd name="T23" fmla="*/ 40 h 152"/>
                  <a:gd name="T24" fmla="*/ 442 w 476"/>
                  <a:gd name="T25" fmla="*/ 148 h 152"/>
                  <a:gd name="T26" fmla="*/ 465 w 476"/>
                  <a:gd name="T27" fmla="*/ 148 h 152"/>
                  <a:gd name="T28" fmla="*/ 476 w 476"/>
                  <a:gd name="T29" fmla="*/ 129 h 152"/>
                  <a:gd name="T30" fmla="*/ 476 w 476"/>
                  <a:gd name="T31" fmla="*/ 95 h 152"/>
                  <a:gd name="T32" fmla="*/ 465 w 476"/>
                  <a:gd name="T33" fmla="*/ 11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6" h="152">
                    <a:moveTo>
                      <a:pt x="465" y="114"/>
                    </a:moveTo>
                    <a:cubicBezTo>
                      <a:pt x="458" y="118"/>
                      <a:pt x="449" y="118"/>
                      <a:pt x="442" y="114"/>
                    </a:cubicBezTo>
                    <a:cubicBezTo>
                      <a:pt x="255" y="6"/>
                      <a:pt x="255" y="6"/>
                      <a:pt x="255" y="6"/>
                    </a:cubicBezTo>
                    <a:cubicBezTo>
                      <a:pt x="245" y="0"/>
                      <a:pt x="232" y="0"/>
                      <a:pt x="221" y="6"/>
                    </a:cubicBezTo>
                    <a:cubicBezTo>
                      <a:pt x="34" y="114"/>
                      <a:pt x="34" y="114"/>
                      <a:pt x="34" y="114"/>
                    </a:cubicBezTo>
                    <a:cubicBezTo>
                      <a:pt x="27" y="118"/>
                      <a:pt x="18" y="118"/>
                      <a:pt x="11" y="114"/>
                    </a:cubicBezTo>
                    <a:cubicBezTo>
                      <a:pt x="4" y="110"/>
                      <a:pt x="0" y="103"/>
                      <a:pt x="0" y="95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37"/>
                      <a:pt x="4" y="144"/>
                      <a:pt x="11" y="148"/>
                    </a:cubicBezTo>
                    <a:cubicBezTo>
                      <a:pt x="18" y="152"/>
                      <a:pt x="27" y="152"/>
                      <a:pt x="34" y="148"/>
                    </a:cubicBezTo>
                    <a:cubicBezTo>
                      <a:pt x="221" y="40"/>
                      <a:pt x="221" y="40"/>
                      <a:pt x="221" y="40"/>
                    </a:cubicBezTo>
                    <a:cubicBezTo>
                      <a:pt x="232" y="34"/>
                      <a:pt x="245" y="34"/>
                      <a:pt x="255" y="40"/>
                    </a:cubicBezTo>
                    <a:cubicBezTo>
                      <a:pt x="442" y="148"/>
                      <a:pt x="442" y="148"/>
                      <a:pt x="442" y="148"/>
                    </a:cubicBezTo>
                    <a:cubicBezTo>
                      <a:pt x="449" y="152"/>
                      <a:pt x="458" y="152"/>
                      <a:pt x="465" y="148"/>
                    </a:cubicBezTo>
                    <a:cubicBezTo>
                      <a:pt x="472" y="144"/>
                      <a:pt x="476" y="137"/>
                      <a:pt x="476" y="129"/>
                    </a:cubicBezTo>
                    <a:cubicBezTo>
                      <a:pt x="476" y="95"/>
                      <a:pt x="476" y="95"/>
                      <a:pt x="476" y="95"/>
                    </a:cubicBezTo>
                    <a:cubicBezTo>
                      <a:pt x="476" y="103"/>
                      <a:pt x="472" y="110"/>
                      <a:pt x="465" y="114"/>
                    </a:cubicBez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6098" y="2335"/>
              <a:ext cx="147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 LSTAT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9478645" y="1205865"/>
            <a:ext cx="1292860" cy="1083310"/>
            <a:chOff x="10742" y="1820"/>
            <a:chExt cx="2036" cy="1706"/>
          </a:xfrm>
        </p:grpSpPr>
        <p:grpSp>
          <p:nvGrpSpPr>
            <p:cNvPr id="47" name="Group 71"/>
            <p:cNvGrpSpPr/>
            <p:nvPr/>
          </p:nvGrpSpPr>
          <p:grpSpPr>
            <a:xfrm>
              <a:off x="10742" y="1820"/>
              <a:ext cx="2036" cy="1706"/>
              <a:chOff x="766763" y="3768725"/>
              <a:chExt cx="1511300" cy="2082800"/>
            </a:xfrm>
          </p:grpSpPr>
          <p:sp>
            <p:nvSpPr>
              <p:cNvPr id="48" name="Freeform 6"/>
              <p:cNvSpPr/>
              <p:nvPr/>
            </p:nvSpPr>
            <p:spPr bwMode="auto">
              <a:xfrm>
                <a:off x="766763" y="3984625"/>
                <a:ext cx="1511300" cy="1866900"/>
              </a:xfrm>
              <a:custGeom>
                <a:avLst/>
                <a:gdLst>
                  <a:gd name="T0" fmla="*/ 0 w 476"/>
                  <a:gd name="T1" fmla="*/ 173 h 588"/>
                  <a:gd name="T2" fmla="*/ 34 w 476"/>
                  <a:gd name="T3" fmla="*/ 114 h 588"/>
                  <a:gd name="T4" fmla="*/ 221 w 476"/>
                  <a:gd name="T5" fmla="*/ 6 h 588"/>
                  <a:gd name="T6" fmla="*/ 255 w 476"/>
                  <a:gd name="T7" fmla="*/ 6 h 588"/>
                  <a:gd name="T8" fmla="*/ 442 w 476"/>
                  <a:gd name="T9" fmla="*/ 114 h 588"/>
                  <a:gd name="T10" fmla="*/ 476 w 476"/>
                  <a:gd name="T11" fmla="*/ 173 h 588"/>
                  <a:gd name="T12" fmla="*/ 476 w 476"/>
                  <a:gd name="T13" fmla="*/ 564 h 588"/>
                  <a:gd name="T14" fmla="*/ 465 w 476"/>
                  <a:gd name="T15" fmla="*/ 583 h 588"/>
                  <a:gd name="T16" fmla="*/ 442 w 476"/>
                  <a:gd name="T17" fmla="*/ 583 h 588"/>
                  <a:gd name="T18" fmla="*/ 255 w 476"/>
                  <a:gd name="T19" fmla="*/ 475 h 588"/>
                  <a:gd name="T20" fmla="*/ 221 w 476"/>
                  <a:gd name="T21" fmla="*/ 475 h 588"/>
                  <a:gd name="T22" fmla="*/ 34 w 476"/>
                  <a:gd name="T23" fmla="*/ 583 h 588"/>
                  <a:gd name="T24" fmla="*/ 11 w 476"/>
                  <a:gd name="T25" fmla="*/ 583 h 588"/>
                  <a:gd name="T26" fmla="*/ 0 w 476"/>
                  <a:gd name="T27" fmla="*/ 564 h 588"/>
                  <a:gd name="T28" fmla="*/ 0 w 476"/>
                  <a:gd name="T29" fmla="*/ 173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6" h="588">
                    <a:moveTo>
                      <a:pt x="0" y="173"/>
                    </a:moveTo>
                    <a:cubicBezTo>
                      <a:pt x="0" y="149"/>
                      <a:pt x="13" y="127"/>
                      <a:pt x="34" y="114"/>
                    </a:cubicBezTo>
                    <a:cubicBezTo>
                      <a:pt x="221" y="6"/>
                      <a:pt x="221" y="6"/>
                      <a:pt x="221" y="6"/>
                    </a:cubicBezTo>
                    <a:cubicBezTo>
                      <a:pt x="232" y="0"/>
                      <a:pt x="245" y="0"/>
                      <a:pt x="255" y="6"/>
                    </a:cubicBezTo>
                    <a:cubicBezTo>
                      <a:pt x="442" y="114"/>
                      <a:pt x="442" y="114"/>
                      <a:pt x="442" y="114"/>
                    </a:cubicBezTo>
                    <a:cubicBezTo>
                      <a:pt x="463" y="127"/>
                      <a:pt x="476" y="149"/>
                      <a:pt x="476" y="173"/>
                    </a:cubicBezTo>
                    <a:cubicBezTo>
                      <a:pt x="476" y="564"/>
                      <a:pt x="476" y="564"/>
                      <a:pt x="476" y="564"/>
                    </a:cubicBezTo>
                    <a:cubicBezTo>
                      <a:pt x="476" y="572"/>
                      <a:pt x="472" y="579"/>
                      <a:pt x="465" y="583"/>
                    </a:cubicBezTo>
                    <a:cubicBezTo>
                      <a:pt x="458" y="588"/>
                      <a:pt x="449" y="588"/>
                      <a:pt x="442" y="583"/>
                    </a:cubicBezTo>
                    <a:cubicBezTo>
                      <a:pt x="255" y="475"/>
                      <a:pt x="255" y="475"/>
                      <a:pt x="255" y="475"/>
                    </a:cubicBezTo>
                    <a:cubicBezTo>
                      <a:pt x="245" y="469"/>
                      <a:pt x="232" y="469"/>
                      <a:pt x="221" y="475"/>
                    </a:cubicBezTo>
                    <a:cubicBezTo>
                      <a:pt x="34" y="583"/>
                      <a:pt x="34" y="583"/>
                      <a:pt x="34" y="583"/>
                    </a:cubicBezTo>
                    <a:cubicBezTo>
                      <a:pt x="27" y="588"/>
                      <a:pt x="18" y="588"/>
                      <a:pt x="11" y="583"/>
                    </a:cubicBezTo>
                    <a:cubicBezTo>
                      <a:pt x="4" y="579"/>
                      <a:pt x="0" y="572"/>
                      <a:pt x="0" y="564"/>
                    </a:cubicBezTo>
                    <a:lnTo>
                      <a:pt x="0" y="173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9" name="Freeform 7"/>
              <p:cNvSpPr/>
              <p:nvPr/>
            </p:nvSpPr>
            <p:spPr bwMode="auto">
              <a:xfrm>
                <a:off x="766763" y="3768725"/>
                <a:ext cx="1511300" cy="1971675"/>
              </a:xfrm>
              <a:custGeom>
                <a:avLst/>
                <a:gdLst>
                  <a:gd name="T0" fmla="*/ 442 w 476"/>
                  <a:gd name="T1" fmla="*/ 114 h 621"/>
                  <a:gd name="T2" fmla="*/ 255 w 476"/>
                  <a:gd name="T3" fmla="*/ 6 h 621"/>
                  <a:gd name="T4" fmla="*/ 221 w 476"/>
                  <a:gd name="T5" fmla="*/ 6 h 621"/>
                  <a:gd name="T6" fmla="*/ 34 w 476"/>
                  <a:gd name="T7" fmla="*/ 114 h 621"/>
                  <a:gd name="T8" fmla="*/ 0 w 476"/>
                  <a:gd name="T9" fmla="*/ 173 h 621"/>
                  <a:gd name="T10" fmla="*/ 0 w 476"/>
                  <a:gd name="T11" fmla="*/ 207 h 621"/>
                  <a:gd name="T12" fmla="*/ 0 w 476"/>
                  <a:gd name="T13" fmla="*/ 564 h 621"/>
                  <a:gd name="T14" fmla="*/ 0 w 476"/>
                  <a:gd name="T15" fmla="*/ 598 h 621"/>
                  <a:gd name="T16" fmla="*/ 11 w 476"/>
                  <a:gd name="T17" fmla="*/ 617 h 621"/>
                  <a:gd name="T18" fmla="*/ 34 w 476"/>
                  <a:gd name="T19" fmla="*/ 617 h 621"/>
                  <a:gd name="T20" fmla="*/ 221 w 476"/>
                  <a:gd name="T21" fmla="*/ 509 h 621"/>
                  <a:gd name="T22" fmla="*/ 255 w 476"/>
                  <a:gd name="T23" fmla="*/ 509 h 621"/>
                  <a:gd name="T24" fmla="*/ 442 w 476"/>
                  <a:gd name="T25" fmla="*/ 617 h 621"/>
                  <a:gd name="T26" fmla="*/ 465 w 476"/>
                  <a:gd name="T27" fmla="*/ 617 h 621"/>
                  <a:gd name="T28" fmla="*/ 476 w 476"/>
                  <a:gd name="T29" fmla="*/ 598 h 621"/>
                  <a:gd name="T30" fmla="*/ 476 w 476"/>
                  <a:gd name="T31" fmla="*/ 564 h 621"/>
                  <a:gd name="T32" fmla="*/ 476 w 476"/>
                  <a:gd name="T33" fmla="*/ 207 h 621"/>
                  <a:gd name="T34" fmla="*/ 476 w 476"/>
                  <a:gd name="T35" fmla="*/ 173 h 621"/>
                  <a:gd name="T36" fmla="*/ 442 w 476"/>
                  <a:gd name="T37" fmla="*/ 114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76" h="621">
                    <a:moveTo>
                      <a:pt x="442" y="114"/>
                    </a:moveTo>
                    <a:cubicBezTo>
                      <a:pt x="255" y="6"/>
                      <a:pt x="255" y="6"/>
                      <a:pt x="255" y="6"/>
                    </a:cubicBezTo>
                    <a:cubicBezTo>
                      <a:pt x="245" y="0"/>
                      <a:pt x="232" y="0"/>
                      <a:pt x="221" y="6"/>
                    </a:cubicBezTo>
                    <a:cubicBezTo>
                      <a:pt x="34" y="114"/>
                      <a:pt x="34" y="114"/>
                      <a:pt x="34" y="114"/>
                    </a:cubicBezTo>
                    <a:cubicBezTo>
                      <a:pt x="13" y="127"/>
                      <a:pt x="0" y="149"/>
                      <a:pt x="0" y="173"/>
                    </a:cubicBezTo>
                    <a:cubicBezTo>
                      <a:pt x="0" y="207"/>
                      <a:pt x="0" y="207"/>
                      <a:pt x="0" y="207"/>
                    </a:cubicBezTo>
                    <a:cubicBezTo>
                      <a:pt x="0" y="564"/>
                      <a:pt x="0" y="564"/>
                      <a:pt x="0" y="564"/>
                    </a:cubicBezTo>
                    <a:cubicBezTo>
                      <a:pt x="0" y="598"/>
                      <a:pt x="0" y="598"/>
                      <a:pt x="0" y="598"/>
                    </a:cubicBezTo>
                    <a:cubicBezTo>
                      <a:pt x="0" y="606"/>
                      <a:pt x="4" y="613"/>
                      <a:pt x="11" y="617"/>
                    </a:cubicBezTo>
                    <a:cubicBezTo>
                      <a:pt x="18" y="621"/>
                      <a:pt x="27" y="621"/>
                      <a:pt x="34" y="617"/>
                    </a:cubicBezTo>
                    <a:cubicBezTo>
                      <a:pt x="221" y="509"/>
                      <a:pt x="221" y="509"/>
                      <a:pt x="221" y="509"/>
                    </a:cubicBezTo>
                    <a:cubicBezTo>
                      <a:pt x="232" y="503"/>
                      <a:pt x="245" y="503"/>
                      <a:pt x="255" y="509"/>
                    </a:cubicBezTo>
                    <a:cubicBezTo>
                      <a:pt x="442" y="617"/>
                      <a:pt x="442" y="617"/>
                      <a:pt x="442" y="617"/>
                    </a:cubicBezTo>
                    <a:cubicBezTo>
                      <a:pt x="449" y="621"/>
                      <a:pt x="458" y="621"/>
                      <a:pt x="465" y="617"/>
                    </a:cubicBezTo>
                    <a:cubicBezTo>
                      <a:pt x="472" y="613"/>
                      <a:pt x="476" y="606"/>
                      <a:pt x="476" y="598"/>
                    </a:cubicBezTo>
                    <a:cubicBezTo>
                      <a:pt x="476" y="564"/>
                      <a:pt x="476" y="564"/>
                      <a:pt x="476" y="564"/>
                    </a:cubicBezTo>
                    <a:cubicBezTo>
                      <a:pt x="476" y="207"/>
                      <a:pt x="476" y="207"/>
                      <a:pt x="476" y="207"/>
                    </a:cubicBezTo>
                    <a:cubicBezTo>
                      <a:pt x="476" y="173"/>
                      <a:pt x="476" y="173"/>
                      <a:pt x="476" y="173"/>
                    </a:cubicBezTo>
                    <a:cubicBezTo>
                      <a:pt x="476" y="149"/>
                      <a:pt x="463" y="127"/>
                      <a:pt x="442" y="11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50" name="Freeform 8"/>
              <p:cNvSpPr/>
              <p:nvPr/>
            </p:nvSpPr>
            <p:spPr bwMode="auto">
              <a:xfrm>
                <a:off x="766763" y="5257800"/>
                <a:ext cx="1511300" cy="482600"/>
              </a:xfrm>
              <a:custGeom>
                <a:avLst/>
                <a:gdLst>
                  <a:gd name="T0" fmla="*/ 465 w 476"/>
                  <a:gd name="T1" fmla="*/ 114 h 152"/>
                  <a:gd name="T2" fmla="*/ 442 w 476"/>
                  <a:gd name="T3" fmla="*/ 114 h 152"/>
                  <a:gd name="T4" fmla="*/ 255 w 476"/>
                  <a:gd name="T5" fmla="*/ 6 h 152"/>
                  <a:gd name="T6" fmla="*/ 221 w 476"/>
                  <a:gd name="T7" fmla="*/ 6 h 152"/>
                  <a:gd name="T8" fmla="*/ 34 w 476"/>
                  <a:gd name="T9" fmla="*/ 114 h 152"/>
                  <a:gd name="T10" fmla="*/ 11 w 476"/>
                  <a:gd name="T11" fmla="*/ 114 h 152"/>
                  <a:gd name="T12" fmla="*/ 0 w 476"/>
                  <a:gd name="T13" fmla="*/ 95 h 152"/>
                  <a:gd name="T14" fmla="*/ 0 w 476"/>
                  <a:gd name="T15" fmla="*/ 129 h 152"/>
                  <a:gd name="T16" fmla="*/ 11 w 476"/>
                  <a:gd name="T17" fmla="*/ 148 h 152"/>
                  <a:gd name="T18" fmla="*/ 34 w 476"/>
                  <a:gd name="T19" fmla="*/ 148 h 152"/>
                  <a:gd name="T20" fmla="*/ 221 w 476"/>
                  <a:gd name="T21" fmla="*/ 40 h 152"/>
                  <a:gd name="T22" fmla="*/ 255 w 476"/>
                  <a:gd name="T23" fmla="*/ 40 h 152"/>
                  <a:gd name="T24" fmla="*/ 442 w 476"/>
                  <a:gd name="T25" fmla="*/ 148 h 152"/>
                  <a:gd name="T26" fmla="*/ 465 w 476"/>
                  <a:gd name="T27" fmla="*/ 148 h 152"/>
                  <a:gd name="T28" fmla="*/ 476 w 476"/>
                  <a:gd name="T29" fmla="*/ 129 h 152"/>
                  <a:gd name="T30" fmla="*/ 476 w 476"/>
                  <a:gd name="T31" fmla="*/ 95 h 152"/>
                  <a:gd name="T32" fmla="*/ 465 w 476"/>
                  <a:gd name="T33" fmla="*/ 11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6" h="152">
                    <a:moveTo>
                      <a:pt x="465" y="114"/>
                    </a:moveTo>
                    <a:cubicBezTo>
                      <a:pt x="458" y="118"/>
                      <a:pt x="449" y="118"/>
                      <a:pt x="442" y="114"/>
                    </a:cubicBezTo>
                    <a:cubicBezTo>
                      <a:pt x="255" y="6"/>
                      <a:pt x="255" y="6"/>
                      <a:pt x="255" y="6"/>
                    </a:cubicBezTo>
                    <a:cubicBezTo>
                      <a:pt x="245" y="0"/>
                      <a:pt x="232" y="0"/>
                      <a:pt x="221" y="6"/>
                    </a:cubicBezTo>
                    <a:cubicBezTo>
                      <a:pt x="34" y="114"/>
                      <a:pt x="34" y="114"/>
                      <a:pt x="34" y="114"/>
                    </a:cubicBezTo>
                    <a:cubicBezTo>
                      <a:pt x="27" y="118"/>
                      <a:pt x="18" y="118"/>
                      <a:pt x="11" y="114"/>
                    </a:cubicBezTo>
                    <a:cubicBezTo>
                      <a:pt x="4" y="110"/>
                      <a:pt x="0" y="103"/>
                      <a:pt x="0" y="95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37"/>
                      <a:pt x="4" y="144"/>
                      <a:pt x="11" y="148"/>
                    </a:cubicBezTo>
                    <a:cubicBezTo>
                      <a:pt x="18" y="152"/>
                      <a:pt x="27" y="152"/>
                      <a:pt x="34" y="148"/>
                    </a:cubicBezTo>
                    <a:cubicBezTo>
                      <a:pt x="221" y="40"/>
                      <a:pt x="221" y="40"/>
                      <a:pt x="221" y="40"/>
                    </a:cubicBezTo>
                    <a:cubicBezTo>
                      <a:pt x="232" y="34"/>
                      <a:pt x="245" y="34"/>
                      <a:pt x="255" y="40"/>
                    </a:cubicBezTo>
                    <a:cubicBezTo>
                      <a:pt x="442" y="148"/>
                      <a:pt x="442" y="148"/>
                      <a:pt x="442" y="148"/>
                    </a:cubicBezTo>
                    <a:cubicBezTo>
                      <a:pt x="449" y="152"/>
                      <a:pt x="458" y="152"/>
                      <a:pt x="465" y="148"/>
                    </a:cubicBezTo>
                    <a:cubicBezTo>
                      <a:pt x="472" y="144"/>
                      <a:pt x="476" y="137"/>
                      <a:pt x="476" y="129"/>
                    </a:cubicBezTo>
                    <a:cubicBezTo>
                      <a:pt x="476" y="95"/>
                      <a:pt x="476" y="95"/>
                      <a:pt x="476" y="95"/>
                    </a:cubicBezTo>
                    <a:cubicBezTo>
                      <a:pt x="476" y="103"/>
                      <a:pt x="472" y="110"/>
                      <a:pt x="465" y="114"/>
                    </a:cubicBez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  <p:sp>
          <p:nvSpPr>
            <p:cNvPr id="7" name="文本框 6"/>
            <p:cNvSpPr txBox="1"/>
            <p:nvPr/>
          </p:nvSpPr>
          <p:spPr>
            <a:xfrm>
              <a:off x="10830" y="2335"/>
              <a:ext cx="194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PTRATIO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151890" y="1161415"/>
            <a:ext cx="1301750" cy="1221740"/>
            <a:chOff x="1367" y="1829"/>
            <a:chExt cx="2050" cy="1924"/>
          </a:xfrm>
        </p:grpSpPr>
        <p:grpSp>
          <p:nvGrpSpPr>
            <p:cNvPr id="72" name="Group 71"/>
            <p:cNvGrpSpPr/>
            <p:nvPr/>
          </p:nvGrpSpPr>
          <p:grpSpPr>
            <a:xfrm>
              <a:off x="1367" y="1829"/>
              <a:ext cx="2050" cy="1924"/>
              <a:chOff x="766763" y="3622767"/>
              <a:chExt cx="1511300" cy="2228758"/>
            </a:xfrm>
          </p:grpSpPr>
          <p:sp>
            <p:nvSpPr>
              <p:cNvPr id="73" name="Freeform 6"/>
              <p:cNvSpPr/>
              <p:nvPr/>
            </p:nvSpPr>
            <p:spPr bwMode="auto">
              <a:xfrm>
                <a:off x="766763" y="3984625"/>
                <a:ext cx="1511300" cy="1866900"/>
              </a:xfrm>
              <a:custGeom>
                <a:avLst/>
                <a:gdLst>
                  <a:gd name="T0" fmla="*/ 0 w 476"/>
                  <a:gd name="T1" fmla="*/ 173 h 588"/>
                  <a:gd name="T2" fmla="*/ 34 w 476"/>
                  <a:gd name="T3" fmla="*/ 114 h 588"/>
                  <a:gd name="T4" fmla="*/ 221 w 476"/>
                  <a:gd name="T5" fmla="*/ 6 h 588"/>
                  <a:gd name="T6" fmla="*/ 255 w 476"/>
                  <a:gd name="T7" fmla="*/ 6 h 588"/>
                  <a:gd name="T8" fmla="*/ 442 w 476"/>
                  <a:gd name="T9" fmla="*/ 114 h 588"/>
                  <a:gd name="T10" fmla="*/ 476 w 476"/>
                  <a:gd name="T11" fmla="*/ 173 h 588"/>
                  <a:gd name="T12" fmla="*/ 476 w 476"/>
                  <a:gd name="T13" fmla="*/ 564 h 588"/>
                  <a:gd name="T14" fmla="*/ 465 w 476"/>
                  <a:gd name="T15" fmla="*/ 583 h 588"/>
                  <a:gd name="T16" fmla="*/ 442 w 476"/>
                  <a:gd name="T17" fmla="*/ 583 h 588"/>
                  <a:gd name="T18" fmla="*/ 255 w 476"/>
                  <a:gd name="T19" fmla="*/ 475 h 588"/>
                  <a:gd name="T20" fmla="*/ 221 w 476"/>
                  <a:gd name="T21" fmla="*/ 475 h 588"/>
                  <a:gd name="T22" fmla="*/ 34 w 476"/>
                  <a:gd name="T23" fmla="*/ 583 h 588"/>
                  <a:gd name="T24" fmla="*/ 11 w 476"/>
                  <a:gd name="T25" fmla="*/ 583 h 588"/>
                  <a:gd name="T26" fmla="*/ 0 w 476"/>
                  <a:gd name="T27" fmla="*/ 564 h 588"/>
                  <a:gd name="T28" fmla="*/ 0 w 476"/>
                  <a:gd name="T29" fmla="*/ 173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6" h="588">
                    <a:moveTo>
                      <a:pt x="0" y="173"/>
                    </a:moveTo>
                    <a:cubicBezTo>
                      <a:pt x="0" y="149"/>
                      <a:pt x="13" y="127"/>
                      <a:pt x="34" y="114"/>
                    </a:cubicBezTo>
                    <a:cubicBezTo>
                      <a:pt x="221" y="6"/>
                      <a:pt x="221" y="6"/>
                      <a:pt x="221" y="6"/>
                    </a:cubicBezTo>
                    <a:cubicBezTo>
                      <a:pt x="232" y="0"/>
                      <a:pt x="245" y="0"/>
                      <a:pt x="255" y="6"/>
                    </a:cubicBezTo>
                    <a:cubicBezTo>
                      <a:pt x="442" y="114"/>
                      <a:pt x="442" y="114"/>
                      <a:pt x="442" y="114"/>
                    </a:cubicBezTo>
                    <a:cubicBezTo>
                      <a:pt x="463" y="127"/>
                      <a:pt x="476" y="149"/>
                      <a:pt x="476" y="173"/>
                    </a:cubicBezTo>
                    <a:cubicBezTo>
                      <a:pt x="476" y="564"/>
                      <a:pt x="476" y="564"/>
                      <a:pt x="476" y="564"/>
                    </a:cubicBezTo>
                    <a:cubicBezTo>
                      <a:pt x="476" y="572"/>
                      <a:pt x="472" y="579"/>
                      <a:pt x="465" y="583"/>
                    </a:cubicBezTo>
                    <a:cubicBezTo>
                      <a:pt x="458" y="588"/>
                      <a:pt x="449" y="588"/>
                      <a:pt x="442" y="583"/>
                    </a:cubicBezTo>
                    <a:cubicBezTo>
                      <a:pt x="255" y="475"/>
                      <a:pt x="255" y="475"/>
                      <a:pt x="255" y="475"/>
                    </a:cubicBezTo>
                    <a:cubicBezTo>
                      <a:pt x="245" y="469"/>
                      <a:pt x="232" y="469"/>
                      <a:pt x="221" y="475"/>
                    </a:cubicBezTo>
                    <a:cubicBezTo>
                      <a:pt x="34" y="583"/>
                      <a:pt x="34" y="583"/>
                      <a:pt x="34" y="583"/>
                    </a:cubicBezTo>
                    <a:cubicBezTo>
                      <a:pt x="27" y="588"/>
                      <a:pt x="18" y="588"/>
                      <a:pt x="11" y="583"/>
                    </a:cubicBezTo>
                    <a:cubicBezTo>
                      <a:pt x="4" y="579"/>
                      <a:pt x="0" y="572"/>
                      <a:pt x="0" y="564"/>
                    </a:cubicBezTo>
                    <a:lnTo>
                      <a:pt x="0" y="173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74" name="Freeform 7"/>
              <p:cNvSpPr/>
              <p:nvPr/>
            </p:nvSpPr>
            <p:spPr bwMode="auto">
              <a:xfrm>
                <a:off x="766763" y="3622767"/>
                <a:ext cx="1511300" cy="2117552"/>
              </a:xfrm>
              <a:custGeom>
                <a:avLst/>
                <a:gdLst>
                  <a:gd name="T0" fmla="*/ 442 w 476"/>
                  <a:gd name="T1" fmla="*/ 114 h 621"/>
                  <a:gd name="T2" fmla="*/ 255 w 476"/>
                  <a:gd name="T3" fmla="*/ 6 h 621"/>
                  <a:gd name="T4" fmla="*/ 221 w 476"/>
                  <a:gd name="T5" fmla="*/ 6 h 621"/>
                  <a:gd name="T6" fmla="*/ 34 w 476"/>
                  <a:gd name="T7" fmla="*/ 114 h 621"/>
                  <a:gd name="T8" fmla="*/ 0 w 476"/>
                  <a:gd name="T9" fmla="*/ 173 h 621"/>
                  <a:gd name="T10" fmla="*/ 0 w 476"/>
                  <a:gd name="T11" fmla="*/ 207 h 621"/>
                  <a:gd name="T12" fmla="*/ 0 w 476"/>
                  <a:gd name="T13" fmla="*/ 564 h 621"/>
                  <a:gd name="T14" fmla="*/ 0 w 476"/>
                  <a:gd name="T15" fmla="*/ 598 h 621"/>
                  <a:gd name="T16" fmla="*/ 11 w 476"/>
                  <a:gd name="T17" fmla="*/ 617 h 621"/>
                  <a:gd name="T18" fmla="*/ 34 w 476"/>
                  <a:gd name="T19" fmla="*/ 617 h 621"/>
                  <a:gd name="T20" fmla="*/ 221 w 476"/>
                  <a:gd name="T21" fmla="*/ 509 h 621"/>
                  <a:gd name="T22" fmla="*/ 255 w 476"/>
                  <a:gd name="T23" fmla="*/ 509 h 621"/>
                  <a:gd name="T24" fmla="*/ 442 w 476"/>
                  <a:gd name="T25" fmla="*/ 617 h 621"/>
                  <a:gd name="T26" fmla="*/ 465 w 476"/>
                  <a:gd name="T27" fmla="*/ 617 h 621"/>
                  <a:gd name="T28" fmla="*/ 476 w 476"/>
                  <a:gd name="T29" fmla="*/ 598 h 621"/>
                  <a:gd name="T30" fmla="*/ 476 w 476"/>
                  <a:gd name="T31" fmla="*/ 564 h 621"/>
                  <a:gd name="T32" fmla="*/ 476 w 476"/>
                  <a:gd name="T33" fmla="*/ 207 h 621"/>
                  <a:gd name="T34" fmla="*/ 476 w 476"/>
                  <a:gd name="T35" fmla="*/ 173 h 621"/>
                  <a:gd name="T36" fmla="*/ 442 w 476"/>
                  <a:gd name="T37" fmla="*/ 114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76" h="621">
                    <a:moveTo>
                      <a:pt x="442" y="114"/>
                    </a:moveTo>
                    <a:cubicBezTo>
                      <a:pt x="255" y="6"/>
                      <a:pt x="255" y="6"/>
                      <a:pt x="255" y="6"/>
                    </a:cubicBezTo>
                    <a:cubicBezTo>
                      <a:pt x="245" y="0"/>
                      <a:pt x="232" y="0"/>
                      <a:pt x="221" y="6"/>
                    </a:cubicBezTo>
                    <a:cubicBezTo>
                      <a:pt x="34" y="114"/>
                      <a:pt x="34" y="114"/>
                      <a:pt x="34" y="114"/>
                    </a:cubicBezTo>
                    <a:cubicBezTo>
                      <a:pt x="13" y="127"/>
                      <a:pt x="0" y="149"/>
                      <a:pt x="0" y="173"/>
                    </a:cubicBezTo>
                    <a:cubicBezTo>
                      <a:pt x="0" y="207"/>
                      <a:pt x="0" y="207"/>
                      <a:pt x="0" y="207"/>
                    </a:cubicBezTo>
                    <a:cubicBezTo>
                      <a:pt x="0" y="564"/>
                      <a:pt x="0" y="564"/>
                      <a:pt x="0" y="564"/>
                    </a:cubicBezTo>
                    <a:cubicBezTo>
                      <a:pt x="0" y="598"/>
                      <a:pt x="0" y="598"/>
                      <a:pt x="0" y="598"/>
                    </a:cubicBezTo>
                    <a:cubicBezTo>
                      <a:pt x="0" y="606"/>
                      <a:pt x="4" y="613"/>
                      <a:pt x="11" y="617"/>
                    </a:cubicBezTo>
                    <a:cubicBezTo>
                      <a:pt x="18" y="621"/>
                      <a:pt x="27" y="621"/>
                      <a:pt x="34" y="617"/>
                    </a:cubicBezTo>
                    <a:cubicBezTo>
                      <a:pt x="221" y="509"/>
                      <a:pt x="221" y="509"/>
                      <a:pt x="221" y="509"/>
                    </a:cubicBezTo>
                    <a:cubicBezTo>
                      <a:pt x="232" y="503"/>
                      <a:pt x="245" y="503"/>
                      <a:pt x="255" y="509"/>
                    </a:cubicBezTo>
                    <a:cubicBezTo>
                      <a:pt x="442" y="617"/>
                      <a:pt x="442" y="617"/>
                      <a:pt x="442" y="617"/>
                    </a:cubicBezTo>
                    <a:cubicBezTo>
                      <a:pt x="449" y="621"/>
                      <a:pt x="458" y="621"/>
                      <a:pt x="465" y="617"/>
                    </a:cubicBezTo>
                    <a:cubicBezTo>
                      <a:pt x="472" y="613"/>
                      <a:pt x="476" y="606"/>
                      <a:pt x="476" y="598"/>
                    </a:cubicBezTo>
                    <a:cubicBezTo>
                      <a:pt x="476" y="564"/>
                      <a:pt x="476" y="564"/>
                      <a:pt x="476" y="564"/>
                    </a:cubicBezTo>
                    <a:cubicBezTo>
                      <a:pt x="476" y="207"/>
                      <a:pt x="476" y="207"/>
                      <a:pt x="476" y="207"/>
                    </a:cubicBezTo>
                    <a:cubicBezTo>
                      <a:pt x="476" y="173"/>
                      <a:pt x="476" y="173"/>
                      <a:pt x="476" y="173"/>
                    </a:cubicBezTo>
                    <a:cubicBezTo>
                      <a:pt x="476" y="149"/>
                      <a:pt x="463" y="127"/>
                      <a:pt x="442" y="11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75" name="Freeform 8"/>
              <p:cNvSpPr/>
              <p:nvPr/>
            </p:nvSpPr>
            <p:spPr bwMode="auto">
              <a:xfrm>
                <a:off x="766763" y="5257267"/>
                <a:ext cx="1511300" cy="227046"/>
              </a:xfrm>
              <a:custGeom>
                <a:avLst/>
                <a:gdLst>
                  <a:gd name="T0" fmla="*/ 465 w 476"/>
                  <a:gd name="T1" fmla="*/ 114 h 152"/>
                  <a:gd name="T2" fmla="*/ 442 w 476"/>
                  <a:gd name="T3" fmla="*/ 114 h 152"/>
                  <a:gd name="T4" fmla="*/ 255 w 476"/>
                  <a:gd name="T5" fmla="*/ 6 h 152"/>
                  <a:gd name="T6" fmla="*/ 221 w 476"/>
                  <a:gd name="T7" fmla="*/ 6 h 152"/>
                  <a:gd name="T8" fmla="*/ 34 w 476"/>
                  <a:gd name="T9" fmla="*/ 114 h 152"/>
                  <a:gd name="T10" fmla="*/ 11 w 476"/>
                  <a:gd name="T11" fmla="*/ 114 h 152"/>
                  <a:gd name="T12" fmla="*/ 0 w 476"/>
                  <a:gd name="T13" fmla="*/ 95 h 152"/>
                  <a:gd name="T14" fmla="*/ 0 w 476"/>
                  <a:gd name="T15" fmla="*/ 129 h 152"/>
                  <a:gd name="T16" fmla="*/ 11 w 476"/>
                  <a:gd name="T17" fmla="*/ 148 h 152"/>
                  <a:gd name="T18" fmla="*/ 34 w 476"/>
                  <a:gd name="T19" fmla="*/ 148 h 152"/>
                  <a:gd name="T20" fmla="*/ 221 w 476"/>
                  <a:gd name="T21" fmla="*/ 40 h 152"/>
                  <a:gd name="T22" fmla="*/ 255 w 476"/>
                  <a:gd name="T23" fmla="*/ 40 h 152"/>
                  <a:gd name="T24" fmla="*/ 442 w 476"/>
                  <a:gd name="T25" fmla="*/ 148 h 152"/>
                  <a:gd name="T26" fmla="*/ 465 w 476"/>
                  <a:gd name="T27" fmla="*/ 148 h 152"/>
                  <a:gd name="T28" fmla="*/ 476 w 476"/>
                  <a:gd name="T29" fmla="*/ 129 h 152"/>
                  <a:gd name="T30" fmla="*/ 476 w 476"/>
                  <a:gd name="T31" fmla="*/ 95 h 152"/>
                  <a:gd name="T32" fmla="*/ 465 w 476"/>
                  <a:gd name="T33" fmla="*/ 11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6" h="152">
                    <a:moveTo>
                      <a:pt x="465" y="114"/>
                    </a:moveTo>
                    <a:cubicBezTo>
                      <a:pt x="458" y="118"/>
                      <a:pt x="449" y="118"/>
                      <a:pt x="442" y="114"/>
                    </a:cubicBezTo>
                    <a:cubicBezTo>
                      <a:pt x="255" y="6"/>
                      <a:pt x="255" y="6"/>
                      <a:pt x="255" y="6"/>
                    </a:cubicBezTo>
                    <a:cubicBezTo>
                      <a:pt x="245" y="0"/>
                      <a:pt x="232" y="0"/>
                      <a:pt x="221" y="6"/>
                    </a:cubicBezTo>
                    <a:cubicBezTo>
                      <a:pt x="34" y="114"/>
                      <a:pt x="34" y="114"/>
                      <a:pt x="34" y="114"/>
                    </a:cubicBezTo>
                    <a:cubicBezTo>
                      <a:pt x="27" y="118"/>
                      <a:pt x="18" y="118"/>
                      <a:pt x="11" y="114"/>
                    </a:cubicBezTo>
                    <a:cubicBezTo>
                      <a:pt x="4" y="110"/>
                      <a:pt x="0" y="103"/>
                      <a:pt x="0" y="95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37"/>
                      <a:pt x="4" y="144"/>
                      <a:pt x="11" y="148"/>
                    </a:cubicBezTo>
                    <a:cubicBezTo>
                      <a:pt x="18" y="152"/>
                      <a:pt x="27" y="152"/>
                      <a:pt x="34" y="148"/>
                    </a:cubicBezTo>
                    <a:cubicBezTo>
                      <a:pt x="221" y="40"/>
                      <a:pt x="221" y="40"/>
                      <a:pt x="221" y="40"/>
                    </a:cubicBezTo>
                    <a:cubicBezTo>
                      <a:pt x="232" y="34"/>
                      <a:pt x="245" y="34"/>
                      <a:pt x="255" y="40"/>
                    </a:cubicBezTo>
                    <a:cubicBezTo>
                      <a:pt x="442" y="148"/>
                      <a:pt x="442" y="148"/>
                      <a:pt x="442" y="148"/>
                    </a:cubicBezTo>
                    <a:cubicBezTo>
                      <a:pt x="449" y="152"/>
                      <a:pt x="458" y="152"/>
                      <a:pt x="465" y="148"/>
                    </a:cubicBezTo>
                    <a:cubicBezTo>
                      <a:pt x="472" y="144"/>
                      <a:pt x="476" y="137"/>
                      <a:pt x="476" y="129"/>
                    </a:cubicBezTo>
                    <a:cubicBezTo>
                      <a:pt x="476" y="95"/>
                      <a:pt x="476" y="95"/>
                      <a:pt x="476" y="95"/>
                    </a:cubicBezTo>
                    <a:cubicBezTo>
                      <a:pt x="476" y="103"/>
                      <a:pt x="472" y="110"/>
                      <a:pt x="465" y="114"/>
                    </a:cubicBez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1888" y="2335"/>
              <a:ext cx="121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TAX</a:t>
              </a: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771525" y="2634615"/>
            <a:ext cx="20300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Full value property tax rate ($/$lO,OOO). 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250690" y="2634615"/>
            <a:ext cx="32232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Proportion of population that is lower status = 1/2 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9008745" y="2496185"/>
            <a:ext cx="26523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Pupil-teacher ratio by town school district.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95" y="4164330"/>
            <a:ext cx="2623185" cy="171513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690" y="3865880"/>
            <a:ext cx="3085465" cy="201358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7925" y="3778885"/>
            <a:ext cx="2710180" cy="17710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0">
        <p14:reveal/>
      </p:transition>
    </mc:Choice>
    <mc:Fallback xmlns="">
      <p:transition spd="slow" advTm="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Dc4Mzc0MTg1NzhkMzhmOGZkYjk0NWE4Y2ZiNWM2Mzc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783,&quot;width&quot;:4895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4c2e1ce-5f17-461b-874a-8b815c7a6d9c}"/>
  <p:tag name="TABLE_ENDDRAG_ORIGIN_RECT" val="534*247"/>
  <p:tag name="TABLE_ENDDRAG_RECT" val="425*159*534*24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6568d53-ce1b-4e8a-8f42-534df934899e}"/>
  <p:tag name="TABLE_ENDDRAG_ORIGIN_RECT" val="299*207"/>
  <p:tag name="TABLE_ENDDRAG_RECT" val="83*167*320*20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b6f039d-9c98-4b73-981f-e8ab70af1670}"/>
  <p:tag name="TABLE_ENDDRAG_ORIGIN_RECT" val="376*200"/>
  <p:tag name="TABLE_ENDDRAG_RECT" val="561*265*376*20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5345,&quot;width&quot;:12480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b3a22d8-35b2-429c-af7d-dc26d326afc5}"/>
  <p:tag name="TABLE_ENDDRAG_ORIGIN_RECT" val="913*240"/>
  <p:tag name="TABLE_ENDDRAG_RECT" val="19*155*913*24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033,&quot;width&quot;:5325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885,&quot;width&quot;:4889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783,&quot;width&quot;:4895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320,&quot;width&quot;:3775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033,&quot;width&quot;:5325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885,&quot;width&quot;:4889}"/>
</p:tagLst>
</file>

<file path=ppt/theme/theme1.xml><?xml version="1.0" encoding="utf-8"?>
<a:theme xmlns:a="http://schemas.openxmlformats.org/drawingml/2006/main" name="Office Theme">
  <a:themeElements>
    <a:clrScheme name="0006_1">
      <a:dk1>
        <a:sysClr val="windowText" lastClr="000000"/>
      </a:dk1>
      <a:lt1>
        <a:srgbClr val="314672"/>
      </a:lt1>
      <a:dk2>
        <a:srgbClr val="FFFFFF"/>
      </a:dk2>
      <a:lt2>
        <a:srgbClr val="85898F"/>
      </a:lt2>
      <a:accent1>
        <a:srgbClr val="1DBED0"/>
      </a:accent1>
      <a:accent2>
        <a:srgbClr val="00ADEF"/>
      </a:accent2>
      <a:accent3>
        <a:srgbClr val="B5B5B5"/>
      </a:accent3>
      <a:accent4>
        <a:srgbClr val="B5B5B5"/>
      </a:accent4>
      <a:accent5>
        <a:srgbClr val="B5B5B5"/>
      </a:accent5>
      <a:accent6>
        <a:srgbClr val="B5B5B5"/>
      </a:accent6>
      <a:hlink>
        <a:srgbClr val="B5B5B5"/>
      </a:hlink>
      <a:folHlink>
        <a:srgbClr val="B5B5B5"/>
      </a:folHlink>
    </a:clrScheme>
    <a:fontScheme name="Diagrams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1418</Words>
  <Application>Microsoft Office PowerPoint</Application>
  <PresentationFormat>宽屏</PresentationFormat>
  <Paragraphs>407</Paragraphs>
  <Slides>41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7" baseType="lpstr">
      <vt:lpstr>Arial</vt:lpstr>
      <vt:lpstr>Arial Bold</vt:lpstr>
      <vt:lpstr>Calibri</vt:lpstr>
      <vt:lpstr>Cambria Math</vt:lpstr>
      <vt:lpstr>Times New Roman</vt:lpstr>
      <vt:lpstr>Office Theme</vt:lpstr>
      <vt:lpstr>Boston House Pricing Model</vt:lpstr>
      <vt:lpstr>Contents</vt:lpstr>
      <vt:lpstr>Introduction</vt:lpstr>
      <vt:lpstr>Introduction</vt:lpstr>
      <vt:lpstr>Describe the Data Set</vt:lpstr>
      <vt:lpstr>Data Set</vt:lpstr>
      <vt:lpstr>Structural</vt:lpstr>
      <vt:lpstr>Neighborhood</vt:lpstr>
      <vt:lpstr>Neighborhood</vt:lpstr>
      <vt:lpstr>Accessible &amp; Air Pollution</vt:lpstr>
      <vt:lpstr>Data Summary</vt:lpstr>
      <vt:lpstr>Histogram of MEDV</vt:lpstr>
      <vt:lpstr>Data Analysis and Model Building</vt:lpstr>
      <vt:lpstr>Data Pre-processing</vt:lpstr>
      <vt:lpstr>Uni-variate Statistical Data Analysis</vt:lpstr>
      <vt:lpstr>Uni-variate Statistical Data Analysis </vt:lpstr>
      <vt:lpstr>Variable Transformation</vt:lpstr>
      <vt:lpstr>Variable Transformation</vt:lpstr>
      <vt:lpstr>Correlation  -  X &amp; Y</vt:lpstr>
      <vt:lpstr>Correlation - X &amp; X</vt:lpstr>
      <vt:lpstr>Searching Interaction Terms</vt:lpstr>
      <vt:lpstr>Checking Interaction Variables</vt:lpstr>
      <vt:lpstr>Multiple-linear Regression Model</vt:lpstr>
      <vt:lpstr>Variables Selection - Stepwise</vt:lpstr>
      <vt:lpstr>Stepwise - Explanation</vt:lpstr>
      <vt:lpstr>Model Diagnosis</vt:lpstr>
      <vt:lpstr>Checking Assumptions</vt:lpstr>
      <vt:lpstr>Component Residual Plots</vt:lpstr>
      <vt:lpstr>Compare Models using F-test </vt:lpstr>
      <vt:lpstr>Revalidate Linearity</vt:lpstr>
      <vt:lpstr>Variance Inflation Factor (VIF)</vt:lpstr>
      <vt:lpstr>Conditional Inference Tree</vt:lpstr>
      <vt:lpstr>Data Partion</vt:lpstr>
      <vt:lpstr>Classify Data</vt:lpstr>
      <vt:lpstr>SWOT analysis</vt:lpstr>
      <vt:lpstr>Check Accuracy</vt:lpstr>
      <vt:lpstr>Comparision</vt:lpstr>
      <vt:lpstr>Business Suggestions</vt:lpstr>
      <vt:lpstr>Bussiness Suggestion - Efficient Price</vt:lpstr>
      <vt:lpstr>Bussiness Suggestion - Response to Changes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Marketing Presentaion Slides</dc:title>
  <dc:creator>熊猫办公</dc:creator>
  <cp:keywords>www.tukuppt.com</cp:keywords>
  <cp:lastModifiedBy>李 心伊</cp:lastModifiedBy>
  <cp:revision>59</cp:revision>
  <dcterms:created xsi:type="dcterms:W3CDTF">2022-05-05T04:42:54Z</dcterms:created>
  <dcterms:modified xsi:type="dcterms:W3CDTF">2023-03-07T16:54:37Z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67AF77D7BD4049FD97A10566B353F428</vt:lpwstr>
  </property>
  <property fmtid="{D5CDD505-2E9C-101B-9397-08002B2CF9AE}" pid="3" name="KSOProductBuildVer">
    <vt:lpwstr>2052-4.1.2.6545</vt:lpwstr>
  </property>
</Properties>
</file>