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507" r:id="rId2"/>
    <p:sldId id="522" r:id="rId3"/>
    <p:sldId id="571" r:id="rId4"/>
    <p:sldId id="548" r:id="rId5"/>
    <p:sldId id="549" r:id="rId6"/>
    <p:sldId id="557" r:id="rId7"/>
    <p:sldId id="570" r:id="rId8"/>
    <p:sldId id="511" r:id="rId9"/>
    <p:sldId id="558" r:id="rId10"/>
    <p:sldId id="536" r:id="rId11"/>
    <p:sldId id="559" r:id="rId12"/>
    <p:sldId id="560" r:id="rId13"/>
    <p:sldId id="517" r:id="rId14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36"/>
    <a:srgbClr val="1B1CD7"/>
    <a:srgbClr val="F8A60F"/>
    <a:srgbClr val="C4FEB5"/>
    <a:srgbClr val="90BD87"/>
    <a:srgbClr val="5CA4B8"/>
    <a:srgbClr val="6FC5DA"/>
    <a:srgbClr val="85E7FF"/>
    <a:srgbClr val="00FDFF"/>
    <a:srgbClr val="7EC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6" autoAdjust="0"/>
    <p:restoredTop sz="94301" autoAdjust="0"/>
  </p:normalViewPr>
  <p:slideViewPr>
    <p:cSldViewPr snapToGrid="0">
      <p:cViewPr>
        <p:scale>
          <a:sx n="62" d="100"/>
          <a:sy n="62" d="100"/>
        </p:scale>
        <p:origin x="1896" y="816"/>
      </p:cViewPr>
      <p:guideLst/>
    </p:cSldViewPr>
  </p:slideViewPr>
  <p:outlineViewPr>
    <p:cViewPr>
      <p:scale>
        <a:sx n="33" d="100"/>
        <a:sy n="33" d="100"/>
      </p:scale>
      <p:origin x="0" y="-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79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4CF8D-9FFA-D94E-9ECF-51D1F1CD8AD5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1143000"/>
            <a:ext cx="440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31DAD-A0BF-0641-8A4B-8DD2D329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9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91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2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3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0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1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0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0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91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8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27-04-2021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60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27-04-2021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507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27-04-2021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01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27-04-2021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2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27-04-2021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04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27-04-2021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627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27-04-2021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25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27-04-2021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01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27-04-2021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893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27-04-2021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6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27-04-2021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71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30B7-9F9A-4DF0-96B1-87E6F384AC6E}" type="datetimeFigureOut">
              <a:rPr lang="nl-NL" smtClean="0"/>
              <a:t>27-04-2021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910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746078" cy="4315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960" dirty="0"/>
          </a:p>
          <a:p>
            <a:r>
              <a:rPr lang="en-US" sz="1960" dirty="0"/>
              <a:t>Great job! </a:t>
            </a:r>
          </a:p>
          <a:p>
            <a:endParaRPr lang="en-US" sz="1960" dirty="0"/>
          </a:p>
          <a:p>
            <a:r>
              <a:rPr lang="en-US" sz="1960" dirty="0"/>
              <a:t>Now that you have learned the </a:t>
            </a:r>
            <a:r>
              <a:rPr lang="en-US" sz="1960" b="1" dirty="0"/>
              <a:t>Oddball Number Game </a:t>
            </a:r>
          </a:p>
          <a:p>
            <a:endParaRPr lang="en-US" sz="1960" b="1" dirty="0"/>
          </a:p>
          <a:p>
            <a:r>
              <a:rPr lang="en-US" sz="1960" dirty="0"/>
              <a:t>and its </a:t>
            </a:r>
            <a:r>
              <a:rPr lang="en-US" sz="1960" b="1" i="1" dirty="0">
                <a:solidFill>
                  <a:srgbClr val="1B1CD7"/>
                </a:solidFill>
              </a:rPr>
              <a:t>matching </a:t>
            </a:r>
            <a:r>
              <a:rPr lang="en-US" sz="1960" dirty="0"/>
              <a:t>and </a:t>
            </a:r>
            <a:r>
              <a:rPr lang="en-US" sz="1960" b="1" i="1" dirty="0">
                <a:solidFill>
                  <a:schemeClr val="accent2"/>
                </a:solidFill>
              </a:rPr>
              <a:t>mismatching </a:t>
            </a:r>
            <a:r>
              <a:rPr lang="en-US" sz="1960" dirty="0"/>
              <a:t>trials, you will now learn the </a:t>
            </a:r>
          </a:p>
          <a:p>
            <a:endParaRPr lang="en-US" sz="1960" b="1" dirty="0"/>
          </a:p>
          <a:p>
            <a:r>
              <a:rPr lang="en-US" sz="1960" b="1" dirty="0"/>
              <a:t>Batch Choice Game.</a:t>
            </a:r>
          </a:p>
          <a:p>
            <a:endParaRPr lang="en-US" sz="1960" b="1" i="1" dirty="0">
              <a:solidFill>
                <a:schemeClr val="accent2"/>
              </a:solidFill>
            </a:endParaRPr>
          </a:p>
          <a:p>
            <a:endParaRPr lang="en-US" sz="1960" b="1" i="1" dirty="0">
              <a:solidFill>
                <a:schemeClr val="accent2"/>
              </a:solidFill>
            </a:endParaRP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47434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03137" cy="4013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are a few more things you should keep in mind: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24690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8375050" cy="543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Please make a batch choice in under </a:t>
            </a:r>
            <a:r>
              <a:rPr lang="en-US" altLang="zh-CN" sz="1960" dirty="0"/>
              <a:t>3</a:t>
            </a:r>
            <a:r>
              <a:rPr lang="en-US" sz="1960" dirty="0"/>
              <a:t> seconds. If you do not make a choice, </a:t>
            </a:r>
          </a:p>
          <a:p>
            <a:endParaRPr lang="en-US" sz="1960" dirty="0"/>
          </a:p>
          <a:p>
            <a:r>
              <a:rPr lang="en-US" sz="1960" dirty="0"/>
              <a:t>the computer will automatically make one for you and you will see this message: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1A097-B149-473D-BCFA-CEB1A3106FD2}"/>
              </a:ext>
            </a:extLst>
          </p:cNvPr>
          <p:cNvSpPr txBox="1"/>
          <p:nvPr/>
        </p:nvSpPr>
        <p:spPr>
          <a:xfrm>
            <a:off x="2439699" y="3602749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altLang="zh-CN" sz="1400" dirty="0"/>
              <a:t>4</a:t>
            </a:r>
            <a:endParaRPr lang="en-US" sz="1400" dirty="0"/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136B3-76D7-48E2-A086-F50791BBCE5A}"/>
              </a:ext>
            </a:extLst>
          </p:cNvPr>
          <p:cNvSpPr txBox="1"/>
          <p:nvPr/>
        </p:nvSpPr>
        <p:spPr>
          <a:xfrm>
            <a:off x="5144083" y="3582892"/>
            <a:ext cx="1560220" cy="769441"/>
          </a:xfrm>
          <a:prstGeom prst="rect">
            <a:avLst/>
          </a:prstGeom>
          <a:noFill/>
          <a:ln w="31750">
            <a:solidFill>
              <a:srgbClr val="00AB3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4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F88AE-BFDB-4290-AB1F-68A798369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546460"/>
            <a:ext cx="914400" cy="570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8378F-63AB-4822-9A02-8132F3DE0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540372"/>
            <a:ext cx="990930" cy="570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EA942-DCAB-4680-9686-68DAE65DB2DD}"/>
              </a:ext>
            </a:extLst>
          </p:cNvPr>
          <p:cNvSpPr txBox="1"/>
          <p:nvPr/>
        </p:nvSpPr>
        <p:spPr>
          <a:xfrm>
            <a:off x="4114800" y="2554275"/>
            <a:ext cx="21372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Too slow… </a:t>
            </a:r>
            <a:r>
              <a:rPr lang="en-US" sz="4400" dirty="0">
                <a:solidFill>
                  <a:schemeClr val="bg1"/>
                </a:solidFill>
              </a:rPr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642331" cy="543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Please try your best on each trial. If you make 2 errors in a row, </a:t>
            </a:r>
          </a:p>
          <a:p>
            <a:endParaRPr lang="en-US" sz="1960" dirty="0"/>
          </a:p>
          <a:p>
            <a:r>
              <a:rPr lang="en-US" sz="1960" dirty="0"/>
              <a:t>including missing trials, you will see a black dot: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A053D-1C7B-46C4-8187-933F85A112AB}"/>
              </a:ext>
            </a:extLst>
          </p:cNvPr>
          <p:cNvSpPr/>
          <p:nvPr/>
        </p:nvSpPr>
        <p:spPr>
          <a:xfrm>
            <a:off x="3833157" y="3283639"/>
            <a:ext cx="1452283" cy="1371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0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1120435" y="1587163"/>
            <a:ext cx="5792740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That is everything you need to know to play this game. </a:t>
            </a:r>
          </a:p>
          <a:p>
            <a:endParaRPr lang="en-US" sz="1960" dirty="0"/>
          </a:p>
          <a:p>
            <a:r>
              <a:rPr lang="en-US" sz="1960" dirty="0"/>
              <a:t>Now you will practice the Batch Choice game.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1555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8118441" cy="4228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In the Batch Choice Game, you will decide between playing some </a:t>
            </a:r>
          </a:p>
          <a:p>
            <a:endParaRPr lang="en-US" sz="1960" dirty="0"/>
          </a:p>
          <a:p>
            <a:r>
              <a:rPr lang="en-US" sz="1960" dirty="0"/>
              <a:t>number of </a:t>
            </a:r>
            <a:r>
              <a:rPr lang="en-US" sz="1960" b="1" i="1" dirty="0">
                <a:solidFill>
                  <a:srgbClr val="1B1CD7"/>
                </a:solidFill>
              </a:rPr>
              <a:t>matching</a:t>
            </a:r>
            <a:r>
              <a:rPr lang="zh-CN" altLang="en-US" sz="1960" dirty="0"/>
              <a:t> </a:t>
            </a:r>
            <a:r>
              <a:rPr lang="en-US" altLang="zh-CN" sz="1960" dirty="0"/>
              <a:t>trials,</a:t>
            </a:r>
            <a:r>
              <a:rPr lang="zh-CN" altLang="en-US" sz="1960" dirty="0"/>
              <a:t> </a:t>
            </a:r>
            <a:r>
              <a:rPr lang="en-US" altLang="zh-CN" sz="1960" dirty="0"/>
              <a:t>or</a:t>
            </a:r>
            <a:r>
              <a:rPr lang="zh-CN" altLang="en-US" sz="1960" dirty="0"/>
              <a:t> </a:t>
            </a:r>
            <a:r>
              <a:rPr lang="en-US" altLang="zh-CN" sz="1960" dirty="0"/>
              <a:t>a</a:t>
            </a:r>
            <a:r>
              <a:rPr lang="zh-CN" altLang="en-US" sz="1960" dirty="0"/>
              <a:t> </a:t>
            </a:r>
            <a:r>
              <a:rPr lang="en-US" altLang="zh-CN" sz="1960" dirty="0"/>
              <a:t>mixture</a:t>
            </a:r>
            <a:r>
              <a:rPr lang="zh-CN" altLang="en-US" sz="1960" dirty="0"/>
              <a:t> </a:t>
            </a:r>
            <a:r>
              <a:rPr lang="en-US" altLang="zh-CN" sz="1960" dirty="0"/>
              <a:t>of</a:t>
            </a:r>
            <a:r>
              <a:rPr lang="zh-CN" altLang="en-US" sz="1960" dirty="0"/>
              <a:t> </a:t>
            </a:r>
            <a:r>
              <a:rPr lang="en-US" sz="1960" b="1" i="1" dirty="0">
                <a:solidFill>
                  <a:srgbClr val="1B1CD7"/>
                </a:solidFill>
              </a:rPr>
              <a:t>matching</a:t>
            </a:r>
            <a:r>
              <a:rPr lang="zh-CN" altLang="en-US" sz="1960" b="1" i="1" dirty="0">
                <a:solidFill>
                  <a:srgbClr val="1B1CD7"/>
                </a:solidFill>
              </a:rPr>
              <a:t> </a:t>
            </a:r>
            <a:r>
              <a:rPr lang="en-US" altLang="zh-CN" sz="1960" dirty="0"/>
              <a:t>and</a:t>
            </a:r>
            <a:r>
              <a:rPr lang="zh-CN" altLang="en-US" sz="1960" dirty="0"/>
              <a:t>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trials.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F88AE-BFDB-4290-AB1F-68A798369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671155"/>
            <a:ext cx="914400" cy="570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8378F-63AB-4822-9A02-8132F3DE0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665067"/>
            <a:ext cx="990930" cy="570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FA9298-1C09-0D46-B7CF-CD8DF5C4C725}"/>
              </a:ext>
            </a:extLst>
          </p:cNvPr>
          <p:cNvSpPr txBox="1"/>
          <p:nvPr/>
        </p:nvSpPr>
        <p:spPr>
          <a:xfrm>
            <a:off x="5226660" y="3200968"/>
            <a:ext cx="1560220" cy="14157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</a:p>
          <a:p>
            <a:pPr algn="ctr"/>
            <a:r>
              <a:rPr lang="en-US" sz="1400" dirty="0"/>
              <a:t>&amp;</a:t>
            </a:r>
          </a:p>
          <a:p>
            <a:pPr algn="ctr"/>
            <a:r>
              <a:rPr lang="en-US" sz="1400" dirty="0"/>
              <a:t>4 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  <a:endParaRPr lang="en-US" sz="1400" b="1" dirty="0">
              <a:solidFill>
                <a:srgbClr val="F8A60F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D5309-8277-524F-A87A-77ED1EC3B024}"/>
              </a:ext>
            </a:extLst>
          </p:cNvPr>
          <p:cNvSpPr txBox="1"/>
          <p:nvPr/>
        </p:nvSpPr>
        <p:spPr>
          <a:xfrm>
            <a:off x="2439699" y="3200968"/>
            <a:ext cx="1560220" cy="14157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6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</a:p>
          <a:p>
            <a:pPr algn="ctr"/>
            <a:endParaRPr lang="en-US" sz="1400" b="1" dirty="0">
              <a:solidFill>
                <a:srgbClr val="1B1CD7"/>
              </a:solidFill>
            </a:endParaRPr>
          </a:p>
          <a:p>
            <a:pPr algn="ctr"/>
            <a:endParaRPr lang="en-US" sz="1400" b="1" dirty="0">
              <a:solidFill>
                <a:srgbClr val="1B1CD7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0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0" y="1387596"/>
            <a:ext cx="8133473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0" dirty="0"/>
              <a:t>The overall number of trials will be the same for both options, and</a:t>
            </a:r>
          </a:p>
          <a:p>
            <a:endParaRPr lang="en-US" sz="1960" dirty="0"/>
          </a:p>
          <a:p>
            <a:r>
              <a:rPr lang="en-US" sz="1960" dirty="0"/>
              <a:t>both options will take the same amount of time. So</a:t>
            </a:r>
            <a:r>
              <a:rPr lang="en-US" altLang="zh-CN" sz="1960" dirty="0"/>
              <a:t>,</a:t>
            </a:r>
            <a:r>
              <a:rPr lang="en-US" sz="1960" dirty="0"/>
              <a:t> the </a:t>
            </a:r>
            <a:r>
              <a:rPr lang="en-US" sz="1960" b="1" dirty="0"/>
              <a:t>game will take</a:t>
            </a:r>
          </a:p>
          <a:p>
            <a:endParaRPr lang="en-US" sz="1960" b="1" dirty="0"/>
          </a:p>
          <a:p>
            <a:r>
              <a:rPr lang="en-US" sz="1960" b="1" dirty="0"/>
              <a:t> the same amount of time no matter which options you choose</a:t>
            </a:r>
            <a:r>
              <a:rPr lang="en-US" sz="1960" dirty="0"/>
              <a:t>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414530" cy="4228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You will use the left arrow</a:t>
            </a:r>
            <a:r>
              <a:rPr lang="en-US" sz="1960" dirty="0">
                <a:sym typeface="Wingdings" panose="05000000000000000000" pitchFamily="2" charset="2"/>
              </a:rPr>
              <a:t> key </a:t>
            </a:r>
            <a:r>
              <a:rPr lang="en-US" sz="1960" dirty="0"/>
              <a:t>to choose the option on the left and the </a:t>
            </a:r>
          </a:p>
          <a:p>
            <a:endParaRPr lang="en-US" sz="1960" dirty="0">
              <a:sym typeface="Wingdings" panose="05000000000000000000" pitchFamily="2" charset="2"/>
            </a:endParaRPr>
          </a:p>
          <a:p>
            <a:r>
              <a:rPr lang="en-US" sz="1960" dirty="0">
                <a:sym typeface="Wingdings" panose="05000000000000000000" pitchFamily="2" charset="2"/>
              </a:rPr>
              <a:t>right arrow </a:t>
            </a:r>
            <a:r>
              <a:rPr lang="en-US" sz="1960" dirty="0"/>
              <a:t>key to choose the option on the right.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1B8132-BF4C-3D48-AF49-99D4B33A2C6C}"/>
              </a:ext>
            </a:extLst>
          </p:cNvPr>
          <p:cNvSpPr txBox="1"/>
          <p:nvPr/>
        </p:nvSpPr>
        <p:spPr>
          <a:xfrm>
            <a:off x="5226660" y="3200968"/>
            <a:ext cx="1560220" cy="14157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</a:p>
          <a:p>
            <a:pPr algn="ctr"/>
            <a:r>
              <a:rPr lang="en-US" sz="1400" dirty="0"/>
              <a:t>&amp;</a:t>
            </a:r>
          </a:p>
          <a:p>
            <a:pPr algn="ctr"/>
            <a:r>
              <a:rPr lang="en-US" sz="1400" dirty="0"/>
              <a:t>4 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  <a:endParaRPr lang="en-US" sz="1400" b="1" dirty="0">
              <a:solidFill>
                <a:srgbClr val="F8A60F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551BF2-A18B-2D40-875C-C7D561B1F2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671155"/>
            <a:ext cx="914400" cy="5706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29F070-D0BF-D644-8E36-08CBCD3E7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665067"/>
            <a:ext cx="990930" cy="5706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ADD5CC-D587-FA4B-8210-C7107590CA15}"/>
              </a:ext>
            </a:extLst>
          </p:cNvPr>
          <p:cNvSpPr txBox="1"/>
          <p:nvPr/>
        </p:nvSpPr>
        <p:spPr>
          <a:xfrm>
            <a:off x="2439699" y="3200968"/>
            <a:ext cx="1560220" cy="14157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6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</a:p>
          <a:p>
            <a:pPr algn="ctr"/>
            <a:endParaRPr lang="en-US" sz="1400" b="1" dirty="0">
              <a:solidFill>
                <a:srgbClr val="1B1CD7"/>
              </a:solidFill>
            </a:endParaRPr>
          </a:p>
          <a:p>
            <a:pPr algn="ctr"/>
            <a:endParaRPr lang="en-US" sz="1400" b="1" dirty="0">
              <a:solidFill>
                <a:srgbClr val="1B1CD7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8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890091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Once you make your selection, that batch will become highlighted</a:t>
            </a:r>
          </a:p>
          <a:p>
            <a:endParaRPr lang="en-US" sz="1960" dirty="0"/>
          </a:p>
          <a:p>
            <a:r>
              <a:rPr lang="en-US" sz="1960" dirty="0"/>
              <a:t>in green.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C8AFA6-811F-244A-AC4A-8B3DBF11FCFC}"/>
              </a:ext>
            </a:extLst>
          </p:cNvPr>
          <p:cNvSpPr txBox="1"/>
          <p:nvPr/>
        </p:nvSpPr>
        <p:spPr>
          <a:xfrm>
            <a:off x="2439699" y="3200968"/>
            <a:ext cx="1560220" cy="14157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6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</a:p>
          <a:p>
            <a:pPr algn="ctr"/>
            <a:endParaRPr lang="en-US" sz="1400" b="1" dirty="0">
              <a:solidFill>
                <a:srgbClr val="1B1CD7"/>
              </a:solidFill>
            </a:endParaRPr>
          </a:p>
          <a:p>
            <a:pPr algn="ctr"/>
            <a:endParaRPr lang="en-US" sz="1400" b="1" dirty="0">
              <a:solidFill>
                <a:srgbClr val="1B1CD7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19EFA9-2D35-3A49-BD07-00AD26FDD555}"/>
              </a:ext>
            </a:extLst>
          </p:cNvPr>
          <p:cNvSpPr txBox="1"/>
          <p:nvPr/>
        </p:nvSpPr>
        <p:spPr>
          <a:xfrm>
            <a:off x="5226660" y="3200968"/>
            <a:ext cx="1560220" cy="1415772"/>
          </a:xfrm>
          <a:prstGeom prst="rect">
            <a:avLst/>
          </a:prstGeom>
          <a:noFill/>
          <a:ln w="31750">
            <a:solidFill>
              <a:srgbClr val="00AB3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</a:p>
          <a:p>
            <a:pPr algn="ctr"/>
            <a:r>
              <a:rPr lang="en-US" sz="1400" dirty="0"/>
              <a:t>&amp;</a:t>
            </a:r>
          </a:p>
          <a:p>
            <a:pPr algn="ctr"/>
            <a:r>
              <a:rPr lang="en-US" sz="1400" dirty="0"/>
              <a:t>4 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  <a:endParaRPr lang="en-US" sz="1400" b="1" dirty="0">
              <a:solidFill>
                <a:srgbClr val="F8A60F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9F8FD3-C8B3-AF42-8753-4628EFE1C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671155"/>
            <a:ext cx="914400" cy="5706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6E41B2-DE2D-C24D-9398-E7FB6C07D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665067"/>
            <a:ext cx="990930" cy="5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4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8084982" cy="573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0" dirty="0"/>
              <a:t>Then, the trials for the </a:t>
            </a:r>
            <a:r>
              <a:rPr lang="en-US" sz="1960" b="1" dirty="0"/>
              <a:t>Oddball Number Game</a:t>
            </a:r>
            <a:r>
              <a:rPr lang="en-US" sz="1960" b="1" i="1" dirty="0"/>
              <a:t> </a:t>
            </a:r>
            <a:r>
              <a:rPr lang="en-US" sz="1960" dirty="0"/>
              <a:t>will begin. </a:t>
            </a:r>
          </a:p>
          <a:p>
            <a:endParaRPr lang="en-US" sz="1960" dirty="0"/>
          </a:p>
          <a:p>
            <a:r>
              <a:rPr lang="en-US" sz="1960" dirty="0"/>
              <a:t>In this example, you would play 3 matching trials and 2 mismatching trials. </a:t>
            </a:r>
            <a:endParaRPr lang="en-US" sz="462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1A097-B149-473D-BCFA-CEB1A3106FD2}"/>
              </a:ext>
            </a:extLst>
          </p:cNvPr>
          <p:cNvSpPr txBox="1"/>
          <p:nvPr/>
        </p:nvSpPr>
        <p:spPr>
          <a:xfrm>
            <a:off x="2439699" y="3131693"/>
            <a:ext cx="1560220" cy="1415772"/>
          </a:xfrm>
          <a:prstGeom prst="rect">
            <a:avLst/>
          </a:prstGeom>
          <a:noFill/>
          <a:ln w="31750">
            <a:solidFill>
              <a:srgbClr val="00AB3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3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</a:p>
          <a:p>
            <a:pPr algn="ctr"/>
            <a:r>
              <a:rPr lang="en-US" sz="1400" dirty="0"/>
              <a:t>&amp;</a:t>
            </a:r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136B3-76D7-48E2-A086-F50791BBCE5A}"/>
              </a:ext>
            </a:extLst>
          </p:cNvPr>
          <p:cNvSpPr txBox="1"/>
          <p:nvPr/>
        </p:nvSpPr>
        <p:spPr>
          <a:xfrm>
            <a:off x="5195006" y="3131693"/>
            <a:ext cx="1560220" cy="14157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5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</a:p>
          <a:p>
            <a:pPr algn="ctr"/>
            <a:endParaRPr lang="en-US" sz="1400" b="1" dirty="0">
              <a:solidFill>
                <a:srgbClr val="1B1CD7"/>
              </a:solidFill>
            </a:endParaRPr>
          </a:p>
          <a:p>
            <a:pPr algn="ctr"/>
            <a:endParaRPr lang="en-US" sz="1400" b="1" dirty="0">
              <a:solidFill>
                <a:srgbClr val="1B1CD7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F88AE-BFDB-4290-AB1F-68A798369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574170"/>
            <a:ext cx="914400" cy="570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8378F-63AB-4822-9A02-8132F3DE0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575009"/>
            <a:ext cx="990930" cy="5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6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802392" cy="543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Remember to respond with your left hand for the </a:t>
            </a:r>
            <a:r>
              <a:rPr lang="en-US" sz="1960" b="1" dirty="0"/>
              <a:t>Oddball Number Game</a:t>
            </a:r>
            <a:r>
              <a:rPr lang="en-US" sz="1960" dirty="0"/>
              <a:t>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095090" y="3524863"/>
            <a:ext cx="11500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003</a:t>
            </a:r>
            <a:endParaRPr lang="en-US" sz="4600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4FAAFE-7E07-49BB-968F-9911F9BAE942}"/>
              </a:ext>
            </a:extLst>
          </p:cNvPr>
          <p:cNvGrpSpPr/>
          <p:nvPr/>
        </p:nvGrpSpPr>
        <p:grpSpPr>
          <a:xfrm>
            <a:off x="7016641" y="4850876"/>
            <a:ext cx="1874520" cy="1271016"/>
            <a:chOff x="-1949364" y="1704364"/>
            <a:chExt cx="7013251" cy="62640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39E0D0-FE5C-4DAC-A7B8-8B5F3577CA4B}"/>
                </a:ext>
              </a:extLst>
            </p:cNvPr>
            <p:cNvGrpSpPr/>
            <p:nvPr/>
          </p:nvGrpSpPr>
          <p:grpSpPr>
            <a:xfrm>
              <a:off x="-1949364" y="2357981"/>
              <a:ext cx="7013251" cy="5610415"/>
              <a:chOff x="-1636348" y="436729"/>
              <a:chExt cx="12070680" cy="8610417"/>
            </a:xfrm>
          </p:grpSpPr>
          <p:pic>
            <p:nvPicPr>
              <p:cNvPr id="17" name="Picture 16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ED0C48B9-D52D-48AE-9456-5B156B7D7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8" name="Picture 17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BC4460BC-B380-42E2-84FE-B8B8EF86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9040F8-3D50-49F2-8800-81B2475AA472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E9F2CC-E412-4E3F-B85D-B65B7F610DCE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05568A-53B4-422D-B940-4DA3876EBA17}"/>
                </a:ext>
              </a:extLst>
            </p:cNvPr>
            <p:cNvSpPr/>
            <p:nvPr/>
          </p:nvSpPr>
          <p:spPr>
            <a:xfrm rot="8596589">
              <a:off x="3280652" y="21798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54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760201" cy="280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When you choose a batch in the </a:t>
            </a:r>
            <a:r>
              <a:rPr lang="en-US" sz="1960" b="1" dirty="0"/>
              <a:t>Batch Choice Game, </a:t>
            </a:r>
            <a:r>
              <a:rPr lang="en-US" sz="1960" dirty="0"/>
              <a:t>sometimes you must </a:t>
            </a:r>
          </a:p>
          <a:p>
            <a:endParaRPr lang="en-US" sz="1960" dirty="0"/>
          </a:p>
          <a:p>
            <a:r>
              <a:rPr lang="en-US" sz="1960" dirty="0"/>
              <a:t>complete the number of selected trials. </a:t>
            </a:r>
          </a:p>
          <a:p>
            <a:endParaRPr lang="en-US" sz="1960" dirty="0"/>
          </a:p>
          <a:p>
            <a:r>
              <a:rPr lang="en-US" sz="1960" dirty="0"/>
              <a:t>Other times you will not complete the selected trials and will instead</a:t>
            </a:r>
          </a:p>
          <a:p>
            <a:endParaRPr lang="en-US" sz="1960" dirty="0"/>
          </a:p>
          <a:p>
            <a:r>
              <a:rPr lang="en-US" sz="1960" dirty="0"/>
              <a:t>move on to your next choice. </a:t>
            </a:r>
          </a:p>
          <a:p>
            <a:endParaRPr lang="en-US" sz="1960" dirty="0"/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74711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9020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</a:t>
            </a:r>
            <a:r>
              <a:rPr lang="en-US" b="1" dirty="0"/>
              <a:t>do not have to </a:t>
            </a:r>
            <a:r>
              <a:rPr lang="en-US" dirty="0"/>
              <a:t>perform the trials, you will see the message below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choice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trials.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Please treat every choice like you will have to complete the trials.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3161463"/>
            <a:ext cx="4889283" cy="23114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+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E4BCF-CBF9-4FE6-963A-906258BCC022}"/>
              </a:ext>
            </a:extLst>
          </p:cNvPr>
          <p:cNvSpPr txBox="1"/>
          <p:nvPr/>
        </p:nvSpPr>
        <p:spPr>
          <a:xfrm>
            <a:off x="3700811" y="3720542"/>
            <a:ext cx="21372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Trials omitted… </a:t>
            </a:r>
            <a:r>
              <a:rPr lang="en-US" sz="4400" dirty="0">
                <a:solidFill>
                  <a:schemeClr val="bg1"/>
                </a:solidFill>
              </a:rPr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8816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29690</TotalTime>
  <Words>437</Words>
  <Application>Microsoft Macintosh PowerPoint</Application>
  <PresentationFormat>Custom</PresentationFormat>
  <Paragraphs>264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Wingdings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Marije Mars</dc:creator>
  <cp:lastModifiedBy>Elizabeth Tong</cp:lastModifiedBy>
  <cp:revision>487</cp:revision>
  <dcterms:created xsi:type="dcterms:W3CDTF">2019-05-13T08:16:18Z</dcterms:created>
  <dcterms:modified xsi:type="dcterms:W3CDTF">2021-04-27T18:53:10Z</dcterms:modified>
</cp:coreProperties>
</file>