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507" r:id="rId2"/>
    <p:sldId id="522" r:id="rId3"/>
    <p:sldId id="548" r:id="rId4"/>
    <p:sldId id="549" r:id="rId5"/>
    <p:sldId id="557" r:id="rId6"/>
    <p:sldId id="570" r:id="rId7"/>
    <p:sldId id="511" r:id="rId8"/>
    <p:sldId id="558" r:id="rId9"/>
    <p:sldId id="536" r:id="rId10"/>
    <p:sldId id="559" r:id="rId11"/>
    <p:sldId id="560" r:id="rId12"/>
    <p:sldId id="563" r:id="rId13"/>
    <p:sldId id="566" r:id="rId14"/>
    <p:sldId id="517" r:id="rId15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36"/>
    <a:srgbClr val="1B1CD7"/>
    <a:srgbClr val="F8A60F"/>
    <a:srgbClr val="C4FEB5"/>
    <a:srgbClr val="90BD87"/>
    <a:srgbClr val="5CA4B8"/>
    <a:srgbClr val="6FC5DA"/>
    <a:srgbClr val="85E7FF"/>
    <a:srgbClr val="00FDFF"/>
    <a:srgbClr val="7EC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-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7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4CF8D-9FFA-D94E-9ECF-51D1F1CD8AD5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5550" y="1143000"/>
            <a:ext cx="440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31DAD-A0BF-0641-8A4B-8DD2D3293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1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77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3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0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0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0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9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5550" y="1143000"/>
            <a:ext cx="4406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31DAD-A0BF-0641-8A4B-8DD2D32938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9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6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50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01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2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0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627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2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01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93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6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71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30B7-9F9A-4DF0-96B1-87E6F384AC6E}" type="datetimeFigureOut">
              <a:rPr lang="nl-NL" smtClean="0"/>
              <a:t>16-7-2020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5B36-297D-48AB-80D8-F1C0AF95E7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910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746078" cy="4315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960" dirty="0"/>
          </a:p>
          <a:p>
            <a:r>
              <a:rPr lang="en-US" sz="1960" dirty="0"/>
              <a:t>Great job! </a:t>
            </a:r>
          </a:p>
          <a:p>
            <a:endParaRPr lang="en-US" sz="1960" dirty="0"/>
          </a:p>
          <a:p>
            <a:r>
              <a:rPr lang="en-US" sz="1960" dirty="0"/>
              <a:t>Now that you have learned the </a:t>
            </a:r>
            <a:r>
              <a:rPr lang="en-US" sz="1960" b="1" dirty="0"/>
              <a:t>Oddball Number Game </a:t>
            </a:r>
          </a:p>
          <a:p>
            <a:endParaRPr lang="en-US" sz="1960" b="1" dirty="0"/>
          </a:p>
          <a:p>
            <a:r>
              <a:rPr lang="en-US" sz="1960" dirty="0"/>
              <a:t>and its </a:t>
            </a:r>
            <a:r>
              <a:rPr lang="en-US" sz="1960" b="1" i="1" dirty="0">
                <a:solidFill>
                  <a:srgbClr val="1B1CD7"/>
                </a:solidFill>
              </a:rPr>
              <a:t>matching </a:t>
            </a:r>
            <a:r>
              <a:rPr lang="en-US" sz="1960" dirty="0"/>
              <a:t>and </a:t>
            </a:r>
            <a:r>
              <a:rPr lang="en-US" sz="1960" b="1" i="1" dirty="0">
                <a:solidFill>
                  <a:schemeClr val="accent2"/>
                </a:solidFill>
              </a:rPr>
              <a:t>mismatching </a:t>
            </a:r>
            <a:r>
              <a:rPr lang="en-US" sz="1960" dirty="0"/>
              <a:t>trials, you will now learn the </a:t>
            </a:r>
          </a:p>
          <a:p>
            <a:endParaRPr lang="en-US" sz="1960" b="1" dirty="0"/>
          </a:p>
          <a:p>
            <a:r>
              <a:rPr lang="en-US" sz="1960" b="1" dirty="0"/>
              <a:t>Batch Choice Game.</a:t>
            </a:r>
          </a:p>
          <a:p>
            <a:endParaRPr lang="en-US" sz="1960" b="1" i="1" dirty="0">
              <a:solidFill>
                <a:schemeClr val="accent2"/>
              </a:solidFill>
            </a:endParaRPr>
          </a:p>
          <a:p>
            <a:endParaRPr lang="en-US" sz="1960" b="1" i="1" dirty="0">
              <a:solidFill>
                <a:schemeClr val="accent2"/>
              </a:solidFill>
            </a:endParaRP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47434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8375050" cy="543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Please make a batch choice in under 7 seconds. If you do not make a choice, </a:t>
            </a:r>
          </a:p>
          <a:p>
            <a:endParaRPr lang="en-US" sz="1960" dirty="0"/>
          </a:p>
          <a:p>
            <a:r>
              <a:rPr lang="en-US" sz="1960" dirty="0"/>
              <a:t>the computer will automatically make one for you and you will see this message: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602749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8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  <a:endParaRPr lang="en-US" sz="1400" b="1" dirty="0">
              <a:solidFill>
                <a:srgbClr val="F8A60F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44083" y="3582892"/>
            <a:ext cx="1560220" cy="769441"/>
          </a:xfrm>
          <a:prstGeom prst="rect">
            <a:avLst/>
          </a:prstGeom>
          <a:noFill/>
          <a:ln w="31750">
            <a:solidFill>
              <a:srgbClr val="00AB3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4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4646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40372"/>
            <a:ext cx="990930" cy="570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EA942-DCAB-4680-9686-68DAE65DB2DD}"/>
              </a:ext>
            </a:extLst>
          </p:cNvPr>
          <p:cNvSpPr txBox="1"/>
          <p:nvPr/>
        </p:nvSpPr>
        <p:spPr>
          <a:xfrm>
            <a:off x="4114800" y="2554275"/>
            <a:ext cx="2137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Too slow… </a:t>
            </a:r>
            <a:r>
              <a:rPr lang="en-US" sz="4400" dirty="0">
                <a:solidFill>
                  <a:schemeClr val="bg1"/>
                </a:solidFill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642331" cy="543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Please try your best on each trial. If you make 2 errors in a row, </a:t>
            </a:r>
          </a:p>
          <a:p>
            <a:endParaRPr lang="en-US" sz="1960" dirty="0"/>
          </a:p>
          <a:p>
            <a:r>
              <a:rPr lang="en-US" sz="1960" dirty="0"/>
              <a:t>including missing trials, you will see a black dot: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A053D-1C7B-46C4-8187-933F85A112AB}"/>
              </a:ext>
            </a:extLst>
          </p:cNvPr>
          <p:cNvSpPr/>
          <p:nvPr/>
        </p:nvSpPr>
        <p:spPr>
          <a:xfrm>
            <a:off x="3833157" y="3283639"/>
            <a:ext cx="1452283" cy="137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0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8148256" cy="573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If you select the batch with fewer trials, there will be a wait period before </a:t>
            </a:r>
          </a:p>
          <a:p>
            <a:r>
              <a:rPr lang="en-US" sz="1960" dirty="0"/>
              <a:t>and after the trials. So the game will take the same amount of time regardless </a:t>
            </a:r>
          </a:p>
          <a:p>
            <a:r>
              <a:rPr lang="en-US" sz="1960" dirty="0"/>
              <a:t>of which batch you choose.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602749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8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  <a:endParaRPr lang="en-US" sz="1400" b="1" dirty="0">
              <a:solidFill>
                <a:srgbClr val="F8A60F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44083" y="3582892"/>
            <a:ext cx="1560220" cy="769441"/>
          </a:xfrm>
          <a:prstGeom prst="rect">
            <a:avLst/>
          </a:prstGeom>
          <a:noFill/>
          <a:ln w="31750">
            <a:solidFill>
              <a:srgbClr val="00AB3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4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4646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40372"/>
            <a:ext cx="990930" cy="5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9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4782591" cy="573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During a wait period you will see this screen: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EBB8-46E6-4D73-910C-079E96EE182C}"/>
              </a:ext>
            </a:extLst>
          </p:cNvPr>
          <p:cNvSpPr txBox="1"/>
          <p:nvPr/>
        </p:nvSpPr>
        <p:spPr>
          <a:xfrm>
            <a:off x="4317977" y="3582892"/>
            <a:ext cx="2137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… </a:t>
            </a:r>
            <a:r>
              <a:rPr lang="en-US" sz="4400" dirty="0">
                <a:solidFill>
                  <a:schemeClr val="bg1"/>
                </a:solidFill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4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1120435" y="1587163"/>
            <a:ext cx="5792740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That is everything you need to know to play this game. </a:t>
            </a:r>
          </a:p>
          <a:p>
            <a:endParaRPr lang="en-US" sz="1960" dirty="0"/>
          </a:p>
          <a:p>
            <a:r>
              <a:rPr lang="en-US" sz="1960" dirty="0"/>
              <a:t>Now you will practice the Batch Choice game. </a:t>
            </a:r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1555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852645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In the Batch Choice Game, you will decide between playing some </a:t>
            </a:r>
          </a:p>
          <a:p>
            <a:endParaRPr lang="en-US" sz="1960" dirty="0"/>
          </a:p>
          <a:p>
            <a:r>
              <a:rPr lang="en-US" sz="1960" dirty="0"/>
              <a:t>number of </a:t>
            </a:r>
            <a:r>
              <a:rPr lang="en-US" sz="1960" b="1" i="1" dirty="0">
                <a:solidFill>
                  <a:srgbClr val="1B1CD7"/>
                </a:solidFill>
              </a:rPr>
              <a:t>matching</a:t>
            </a:r>
            <a:r>
              <a:rPr lang="en-US" sz="1960" dirty="0"/>
              <a:t> </a:t>
            </a:r>
            <a:r>
              <a:rPr lang="en-US" sz="1960" b="1" i="1" dirty="0"/>
              <a:t>OR</a:t>
            </a:r>
            <a:r>
              <a:rPr lang="en-US" sz="1960" dirty="0"/>
              <a:t> </a:t>
            </a:r>
            <a:r>
              <a:rPr lang="en-US" sz="1960" b="1" i="1" dirty="0">
                <a:solidFill>
                  <a:schemeClr val="accent2"/>
                </a:solidFill>
              </a:rPr>
              <a:t>mismatching</a:t>
            </a:r>
            <a:r>
              <a:rPr lang="en-US" sz="1960" dirty="0"/>
              <a:t> trials.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602749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44083" y="3582892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4646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40372"/>
            <a:ext cx="990930" cy="5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414530" cy="4228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You will use the left arrow</a:t>
            </a:r>
            <a:r>
              <a:rPr lang="en-US" sz="1960" dirty="0">
                <a:sym typeface="Wingdings" panose="05000000000000000000" pitchFamily="2" charset="2"/>
              </a:rPr>
              <a:t> key </a:t>
            </a:r>
            <a:r>
              <a:rPr lang="en-US" sz="1960" dirty="0"/>
              <a:t>to choose the option on the left and the </a:t>
            </a:r>
          </a:p>
          <a:p>
            <a:endParaRPr lang="en-US" sz="1960" dirty="0">
              <a:sym typeface="Wingdings" panose="05000000000000000000" pitchFamily="2" charset="2"/>
            </a:endParaRPr>
          </a:p>
          <a:p>
            <a:r>
              <a:rPr lang="en-US" sz="1960" dirty="0">
                <a:sym typeface="Wingdings" panose="05000000000000000000" pitchFamily="2" charset="2"/>
              </a:rPr>
              <a:t>right arrow </a:t>
            </a:r>
            <a:r>
              <a:rPr lang="en-US" sz="1960" dirty="0"/>
              <a:t>key to choose the option on the right.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602749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44083" y="3582892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4646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40372"/>
            <a:ext cx="990930" cy="5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8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890091" cy="453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Once you make your selection, that batch will become highlighted</a:t>
            </a:r>
          </a:p>
          <a:p>
            <a:endParaRPr lang="en-US" sz="1960" dirty="0"/>
          </a:p>
          <a:p>
            <a:r>
              <a:rPr lang="en-US" sz="1960" dirty="0"/>
              <a:t>in green.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602749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44083" y="3582892"/>
            <a:ext cx="1560220" cy="769441"/>
          </a:xfrm>
          <a:prstGeom prst="rect">
            <a:avLst/>
          </a:prstGeom>
          <a:noFill/>
          <a:ln w="31750">
            <a:solidFill>
              <a:srgbClr val="00AB3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4646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40372"/>
            <a:ext cx="990930" cy="5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4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6233566" cy="573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Then, the trials for the </a:t>
            </a:r>
            <a:r>
              <a:rPr lang="en-US" sz="1960" b="1" dirty="0"/>
              <a:t>Oddball Number Game</a:t>
            </a:r>
            <a:r>
              <a:rPr lang="en-US" sz="1960" b="1" i="1" dirty="0"/>
              <a:t> </a:t>
            </a:r>
            <a:r>
              <a:rPr lang="en-US" sz="1960" dirty="0"/>
              <a:t>will begin. </a:t>
            </a:r>
          </a:p>
          <a:p>
            <a:endParaRPr lang="en-US" sz="1960" dirty="0"/>
          </a:p>
          <a:p>
            <a:r>
              <a:rPr lang="en-US" sz="1960" dirty="0"/>
              <a:t>In this example, you would then play 7 matching trials. </a:t>
            </a:r>
            <a:endParaRPr lang="en-US" sz="462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1A097-B149-473D-BCFA-CEB1A3106FD2}"/>
              </a:ext>
            </a:extLst>
          </p:cNvPr>
          <p:cNvSpPr txBox="1"/>
          <p:nvPr/>
        </p:nvSpPr>
        <p:spPr>
          <a:xfrm>
            <a:off x="2439699" y="3602749"/>
            <a:ext cx="1560220" cy="769441"/>
          </a:xfrm>
          <a:prstGeom prst="rect">
            <a:avLst/>
          </a:prstGeom>
          <a:noFill/>
          <a:ln w="31750">
            <a:solidFill>
              <a:srgbClr val="00AB3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7</a:t>
            </a:r>
          </a:p>
          <a:p>
            <a:pPr algn="ctr"/>
            <a:r>
              <a:rPr lang="en-US" sz="1400" b="1" dirty="0">
                <a:solidFill>
                  <a:srgbClr val="1B1CD7"/>
                </a:solidFill>
              </a:rPr>
              <a:t>matching</a:t>
            </a:r>
            <a:endParaRPr lang="en-US" sz="1400" b="1" dirty="0">
              <a:solidFill>
                <a:srgbClr val="F8A60F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136B3-76D7-48E2-A086-F50791BBCE5A}"/>
              </a:ext>
            </a:extLst>
          </p:cNvPr>
          <p:cNvSpPr txBox="1"/>
          <p:nvPr/>
        </p:nvSpPr>
        <p:spPr>
          <a:xfrm>
            <a:off x="5144083" y="3582892"/>
            <a:ext cx="1560220" cy="76944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sz="1400" dirty="0"/>
              <a:t>2</a:t>
            </a:r>
          </a:p>
          <a:p>
            <a:pPr algn="ctr"/>
            <a:r>
              <a:rPr lang="en-US" sz="1400" b="1" dirty="0">
                <a:solidFill>
                  <a:srgbClr val="F8A60F"/>
                </a:solidFill>
              </a:rPr>
              <a:t>mismatching</a:t>
            </a:r>
            <a:endParaRPr lang="en-US" sz="1400" b="1" dirty="0">
              <a:solidFill>
                <a:srgbClr val="1B1CD7"/>
              </a:solidFill>
            </a:endParaRPr>
          </a:p>
          <a:p>
            <a:pPr algn="ctr"/>
            <a:endParaRPr lang="en-US" sz="800" dirty="0">
              <a:solidFill>
                <a:srgbClr val="F8A6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+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CA7B-DF07-434D-B61E-1D85D7125009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A4E5D-4B17-4FB7-AAF1-0DBE8CCCFD80}"/>
              </a:ext>
            </a:extLst>
          </p:cNvPr>
          <p:cNvSpPr txBox="1"/>
          <p:nvPr/>
        </p:nvSpPr>
        <p:spPr>
          <a:xfrm>
            <a:off x="4114800" y="32179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F88AE-BFDB-4290-AB1F-68A798369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6" t="73963" r="73248"/>
          <a:stretch/>
        </p:blipFill>
        <p:spPr>
          <a:xfrm>
            <a:off x="2767326" y="4546460"/>
            <a:ext cx="914400" cy="570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C8378F-63AB-4822-9A02-8132F3DE0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5" t="73963" r="10154"/>
          <a:stretch/>
        </p:blipFill>
        <p:spPr>
          <a:xfrm>
            <a:off x="5361729" y="4540372"/>
            <a:ext cx="990930" cy="5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802392" cy="5435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Remember to respond with your left hand for the </a:t>
            </a:r>
            <a:r>
              <a:rPr lang="en-US" sz="1960" b="1" dirty="0"/>
              <a:t>Oddball Number Game</a:t>
            </a:r>
            <a:r>
              <a:rPr lang="en-US" sz="1960" dirty="0"/>
              <a:t>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095090" y="3524863"/>
            <a:ext cx="11500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003</a:t>
            </a:r>
            <a:endParaRPr lang="en-US" sz="4600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4FAAFE-7E07-49BB-968F-9911F9BAE942}"/>
              </a:ext>
            </a:extLst>
          </p:cNvPr>
          <p:cNvGrpSpPr/>
          <p:nvPr/>
        </p:nvGrpSpPr>
        <p:grpSpPr>
          <a:xfrm>
            <a:off x="7016641" y="4850876"/>
            <a:ext cx="1874520" cy="1271016"/>
            <a:chOff x="-1949364" y="1704364"/>
            <a:chExt cx="7013251" cy="62640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39E0D0-FE5C-4DAC-A7B8-8B5F3577CA4B}"/>
                </a:ext>
              </a:extLst>
            </p:cNvPr>
            <p:cNvGrpSpPr/>
            <p:nvPr/>
          </p:nvGrpSpPr>
          <p:grpSpPr>
            <a:xfrm>
              <a:off x="-1949364" y="2357981"/>
              <a:ext cx="7013251" cy="5610415"/>
              <a:chOff x="-1636348" y="436729"/>
              <a:chExt cx="12070680" cy="8610417"/>
            </a:xfrm>
          </p:grpSpPr>
          <p:pic>
            <p:nvPicPr>
              <p:cNvPr id="17" name="Picture 16" descr="A close up of a computer keyboard&#10;&#10;Description automatically generated">
                <a:extLst>
                  <a:ext uri="{FF2B5EF4-FFF2-40B4-BE49-F238E27FC236}">
                    <a16:creationId xmlns:a16="http://schemas.microsoft.com/office/drawing/2014/main" id="{ED0C48B9-D52D-48AE-9456-5B156B7D7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10" t="29433" r="49218" b="57839"/>
              <a:stretch/>
            </p:blipFill>
            <p:spPr>
              <a:xfrm>
                <a:off x="2113043" y="774788"/>
                <a:ext cx="5258139" cy="1623319"/>
              </a:xfrm>
              <a:prstGeom prst="roundRect">
                <a:avLst/>
              </a:prstGeom>
            </p:spPr>
          </p:pic>
          <p:pic>
            <p:nvPicPr>
              <p:cNvPr id="18" name="Picture 17" descr="A picture containing clip, black, light, white&#10;&#10;Description automatically generated">
                <a:extLst>
                  <a:ext uri="{FF2B5EF4-FFF2-40B4-BE49-F238E27FC236}">
                    <a16:creationId xmlns:a16="http://schemas.microsoft.com/office/drawing/2014/main" id="{BC4460BC-B380-42E2-84FE-B8B8EF86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636348" y="436729"/>
                <a:ext cx="12070680" cy="8610417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9040F8-3D50-49F2-8800-81B2475AA472}"/>
                </a:ext>
              </a:extLst>
            </p:cNvPr>
            <p:cNvSpPr/>
            <p:nvPr/>
          </p:nvSpPr>
          <p:spPr>
            <a:xfrm rot="12977664">
              <a:off x="1901943" y="21785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E9F2CC-E412-4E3F-B85D-B65B7F610DCE}"/>
                </a:ext>
              </a:extLst>
            </p:cNvPr>
            <p:cNvSpPr/>
            <p:nvPr/>
          </p:nvSpPr>
          <p:spPr>
            <a:xfrm rot="5400000">
              <a:off x="2593242" y="1897770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05568A-53B4-422D-B940-4DA3876EBA17}"/>
                </a:ext>
              </a:extLst>
            </p:cNvPr>
            <p:cNvSpPr/>
            <p:nvPr/>
          </p:nvSpPr>
          <p:spPr>
            <a:xfrm rot="8596589">
              <a:off x="3280652" y="2179806"/>
              <a:ext cx="561473" cy="1746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54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760201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When you choose a batch in the </a:t>
            </a:r>
            <a:r>
              <a:rPr lang="en-US" sz="1960" b="1" dirty="0"/>
              <a:t>Batch Choice Game, </a:t>
            </a:r>
            <a:r>
              <a:rPr lang="en-US" sz="1960" dirty="0"/>
              <a:t>sometimes you must </a:t>
            </a:r>
          </a:p>
          <a:p>
            <a:endParaRPr lang="en-US" sz="1960" dirty="0"/>
          </a:p>
          <a:p>
            <a:r>
              <a:rPr lang="en-US" sz="1960" dirty="0"/>
              <a:t>complete the number of selected trials. </a:t>
            </a:r>
          </a:p>
          <a:p>
            <a:endParaRPr lang="en-US" sz="1960" dirty="0"/>
          </a:p>
          <a:p>
            <a:r>
              <a:rPr lang="en-US" sz="1960" dirty="0"/>
              <a:t>Other times you will not complete the selected trials and will instead</a:t>
            </a:r>
          </a:p>
          <a:p>
            <a:endParaRPr lang="en-US" sz="1960" dirty="0"/>
          </a:p>
          <a:p>
            <a:r>
              <a:rPr lang="en-US" sz="1960" dirty="0"/>
              <a:t>move on to your next choice. </a:t>
            </a:r>
          </a:p>
          <a:p>
            <a:endParaRPr lang="en-US" sz="1960" dirty="0"/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74711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755835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If you </a:t>
            </a:r>
            <a:r>
              <a:rPr lang="en-US" sz="1960" b="1" dirty="0"/>
              <a:t>do not have to </a:t>
            </a:r>
            <a:r>
              <a:rPr lang="en-US" sz="1960" dirty="0"/>
              <a:t>perform the trials, you will see the message below. </a:t>
            </a:r>
          </a:p>
          <a:p>
            <a:endParaRPr lang="en-US" sz="1960" dirty="0"/>
          </a:p>
          <a:p>
            <a:r>
              <a:rPr lang="en-US" sz="1960" dirty="0"/>
              <a:t>Please treat every choice like you will have to complete the trials.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4620" dirty="0"/>
          </a:p>
          <a:p>
            <a:pPr algn="ctr"/>
            <a:endParaRPr lang="en-US" sz="462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7D3FBCB-F6A3-4FA7-A179-58C1665B6DFD}"/>
              </a:ext>
            </a:extLst>
          </p:cNvPr>
          <p:cNvSpPr txBox="1"/>
          <p:nvPr/>
        </p:nvSpPr>
        <p:spPr>
          <a:xfrm>
            <a:off x="2127358" y="2510291"/>
            <a:ext cx="4889283" cy="2914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endParaRPr lang="en-US" sz="1960" dirty="0"/>
          </a:p>
          <a:p>
            <a:pPr algn="ctr"/>
            <a:r>
              <a:rPr lang="en-US" sz="4620" dirty="0">
                <a:solidFill>
                  <a:schemeClr val="bg1"/>
                </a:solidFill>
              </a:rPr>
              <a:t>+</a:t>
            </a:r>
          </a:p>
          <a:p>
            <a:pPr algn="ctr"/>
            <a:endParaRPr lang="en-US" sz="1960" dirty="0"/>
          </a:p>
          <a:p>
            <a:endParaRPr lang="en-US" sz="1960" dirty="0"/>
          </a:p>
          <a:p>
            <a:r>
              <a:rPr lang="en-US" sz="1960" dirty="0"/>
              <a:t> </a:t>
            </a:r>
          </a:p>
          <a:p>
            <a:endParaRPr lang="en-US" sz="196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30FC6-95B9-4A60-B131-2E6F9192A7CD}"/>
              </a:ext>
            </a:extLst>
          </p:cNvPr>
          <p:cNvSpPr txBox="1"/>
          <p:nvPr/>
        </p:nvSpPr>
        <p:spPr>
          <a:xfrm>
            <a:off x="4312260" y="3547723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+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E4BCF-CBF9-4FE6-963A-906258BCC022}"/>
              </a:ext>
            </a:extLst>
          </p:cNvPr>
          <p:cNvSpPr txBox="1"/>
          <p:nvPr/>
        </p:nvSpPr>
        <p:spPr>
          <a:xfrm>
            <a:off x="3653902" y="3547723"/>
            <a:ext cx="21372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Trials omitted… </a:t>
            </a:r>
            <a:r>
              <a:rPr lang="en-US" sz="4400" dirty="0">
                <a:solidFill>
                  <a:schemeClr val="bg1"/>
                </a:solidFill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8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5">
            <a:extLst>
              <a:ext uri="{FF2B5EF4-FFF2-40B4-BE49-F238E27FC236}">
                <a16:creationId xmlns:a16="http://schemas.microsoft.com/office/drawing/2014/main" id="{BF228A72-8E27-4D93-959C-DF1E03FD1657}"/>
              </a:ext>
            </a:extLst>
          </p:cNvPr>
          <p:cNvSpPr txBox="1"/>
          <p:nvPr/>
        </p:nvSpPr>
        <p:spPr>
          <a:xfrm>
            <a:off x="823491" y="1387596"/>
            <a:ext cx="5603137" cy="4013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" dirty="0"/>
              <a:t>Here are a few more things you should keep in mind: </a:t>
            </a:r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  <a:p>
            <a:endParaRPr lang="en-US" sz="1960" dirty="0"/>
          </a:p>
        </p:txBody>
      </p:sp>
    </p:spTree>
    <p:extLst>
      <p:ext uri="{BB962C8B-B14F-4D97-AF65-F5344CB8AC3E}">
        <p14:creationId xmlns:p14="http://schemas.microsoft.com/office/powerpoint/2010/main" val="12469032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29363</TotalTime>
  <Words>415</Words>
  <Application>Microsoft Office PowerPoint</Application>
  <PresentationFormat>Custom</PresentationFormat>
  <Paragraphs>285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Marije Mars</dc:creator>
  <cp:lastModifiedBy>Temitope Oshinowo</cp:lastModifiedBy>
  <cp:revision>480</cp:revision>
  <dcterms:created xsi:type="dcterms:W3CDTF">2019-05-13T08:16:18Z</dcterms:created>
  <dcterms:modified xsi:type="dcterms:W3CDTF">2020-07-16T07:23:53Z</dcterms:modified>
</cp:coreProperties>
</file>