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86" r:id="rId2"/>
    <p:sldId id="447" r:id="rId3"/>
    <p:sldId id="484" r:id="rId4"/>
    <p:sldId id="485" r:id="rId5"/>
    <p:sldId id="486" r:id="rId6"/>
    <p:sldId id="480" r:id="rId7"/>
    <p:sldId id="483" r:id="rId8"/>
    <p:sldId id="568" r:id="rId9"/>
    <p:sldId id="487" r:id="rId10"/>
    <p:sldId id="569" r:id="rId11"/>
    <p:sldId id="468" r:id="rId12"/>
    <p:sldId id="490" r:id="rId13"/>
    <p:sldId id="470" r:id="rId14"/>
    <p:sldId id="491" r:id="rId15"/>
    <p:sldId id="493" r:id="rId16"/>
    <p:sldId id="494" r:id="rId17"/>
    <p:sldId id="496" r:id="rId18"/>
    <p:sldId id="542" r:id="rId19"/>
    <p:sldId id="497" r:id="rId20"/>
    <p:sldId id="474" r:id="rId21"/>
    <p:sldId id="498" r:id="rId22"/>
    <p:sldId id="500" r:id="rId23"/>
    <p:sldId id="501" r:id="rId24"/>
    <p:sldId id="503" r:id="rId25"/>
    <p:sldId id="543" r:id="rId26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36"/>
    <a:srgbClr val="1B1CD7"/>
    <a:srgbClr val="F8A60F"/>
    <a:srgbClr val="C4FEB5"/>
    <a:srgbClr val="90BD87"/>
    <a:srgbClr val="5CA4B8"/>
    <a:srgbClr val="6FC5DA"/>
    <a:srgbClr val="85E7FF"/>
    <a:srgbClr val="00FDFF"/>
    <a:srgbClr val="7EC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838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-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4CF8D-9FFA-D94E-9ECF-51D1F1CD8AD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1143000"/>
            <a:ext cx="440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31DAD-A0BF-0641-8A4B-8DD2D329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0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36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5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9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0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89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6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58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50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64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97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70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3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6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69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6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3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6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0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01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2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0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627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2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01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893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6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71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10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1120435" y="1587163"/>
            <a:ext cx="5971891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Welcome to the </a:t>
            </a:r>
            <a:r>
              <a:rPr lang="en-US" sz="1960" b="1" dirty="0"/>
              <a:t>Oddball Number Game.</a:t>
            </a:r>
          </a:p>
          <a:p>
            <a:endParaRPr lang="en-US" sz="1960" dirty="0"/>
          </a:p>
          <a:p>
            <a:r>
              <a:rPr lang="en-US" sz="1960" dirty="0"/>
              <a:t>You can move through the instructions by clicking “Next”</a:t>
            </a:r>
            <a:endParaRPr lang="nl-NL" sz="1960" dirty="0"/>
          </a:p>
        </p:txBody>
      </p:sp>
    </p:spTree>
    <p:extLst>
      <p:ext uri="{BB962C8B-B14F-4D97-AF65-F5344CB8AC3E}">
        <p14:creationId xmlns:p14="http://schemas.microsoft.com/office/powerpoint/2010/main" val="89596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53471" y="1116545"/>
            <a:ext cx="7536422" cy="815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For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b="1" dirty="0"/>
              <a:t> </a:t>
            </a:r>
            <a:r>
              <a:rPr lang="en-US" sz="1960" dirty="0"/>
              <a:t>trials, the </a:t>
            </a:r>
            <a:r>
              <a:rPr lang="en-US" sz="1960" b="1" dirty="0"/>
              <a:t>position</a:t>
            </a:r>
            <a:r>
              <a:rPr lang="en-US" sz="1960" dirty="0"/>
              <a:t> of the </a:t>
            </a:r>
            <a:r>
              <a:rPr lang="en-US" sz="1960" b="1" dirty="0"/>
              <a:t>oddball</a:t>
            </a:r>
            <a:r>
              <a:rPr lang="en-US" sz="1960" dirty="0"/>
              <a:t> on the screen will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60" dirty="0"/>
              <a:t>be the </a:t>
            </a:r>
            <a:r>
              <a:rPr lang="en-US" sz="1960" b="1" dirty="0"/>
              <a:t>different </a:t>
            </a:r>
            <a:r>
              <a:rPr lang="en-US" sz="1960" dirty="0"/>
              <a:t> from the </a:t>
            </a:r>
            <a:r>
              <a:rPr lang="en-US" sz="1960" b="1" dirty="0"/>
              <a:t>location</a:t>
            </a:r>
            <a:r>
              <a:rPr lang="en-US" sz="1960" dirty="0"/>
              <a:t> of the key you must press: </a:t>
            </a:r>
          </a:p>
          <a:p>
            <a:endParaRPr lang="en-US" sz="1960" dirty="0"/>
          </a:p>
          <a:p>
            <a:r>
              <a:rPr lang="en-US" sz="1960" dirty="0"/>
              <a:t>For example, here the digit 1 is the oddball </a:t>
            </a:r>
            <a:r>
              <a:rPr lang="en-US" sz="1960" b="1" i="1" dirty="0"/>
              <a:t>BUT</a:t>
            </a:r>
            <a:r>
              <a:rPr lang="en-US" sz="1960" b="1" dirty="0"/>
              <a:t> </a:t>
            </a:r>
            <a:r>
              <a:rPr lang="en-US" sz="1960" dirty="0"/>
              <a:t>is in the second position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960" dirty="0"/>
          </a:p>
          <a:p>
            <a:br>
              <a:rPr lang="en-US" sz="2000" dirty="0"/>
            </a:br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(The correct response is to press 1)  </a:t>
            </a:r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212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584FAB-89FE-4F0B-99A7-076096692DDD}"/>
              </a:ext>
            </a:extLst>
          </p:cNvPr>
          <p:cNvGrpSpPr/>
          <p:nvPr/>
        </p:nvGrpSpPr>
        <p:grpSpPr>
          <a:xfrm>
            <a:off x="7016641" y="4908884"/>
            <a:ext cx="1870331" cy="1267326"/>
            <a:chOff x="282189" y="1704364"/>
            <a:chExt cx="7013251" cy="61530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F3CD16-5D15-4AF8-B205-FB398354FDBE}"/>
                </a:ext>
              </a:extLst>
            </p:cNvPr>
            <p:cNvGrpSpPr/>
            <p:nvPr/>
          </p:nvGrpSpPr>
          <p:grpSpPr>
            <a:xfrm>
              <a:off x="282189" y="2247004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4F46553B-BBEB-4639-941D-44054C93C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83FD0F65-2439-445F-9C2C-E3FBA3710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CEA118-F106-412F-8475-02CFC815B8DB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14D8D-C942-40F9-8821-F757BA551E9F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30648A-88D3-4F82-BEFC-12CC3291702E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385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004097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The “+” indicates the start of a new trial that is about to appear on </a:t>
            </a:r>
          </a:p>
          <a:p>
            <a:endParaRPr lang="en-US" sz="1960" dirty="0"/>
          </a:p>
          <a:p>
            <a:r>
              <a:rPr lang="en-US" sz="1960" dirty="0"/>
              <a:t>the screen.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343550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263988" cy="422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the first type of a </a:t>
            </a:r>
            <a:r>
              <a:rPr lang="en-US" sz="1960" b="1" i="1" dirty="0">
                <a:solidFill>
                  <a:srgbClr val="1B1CD7"/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86288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98868" cy="491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the first type of a </a:t>
            </a:r>
            <a:r>
              <a:rPr lang="en-US" sz="1960" b="1" i="1" dirty="0">
                <a:solidFill>
                  <a:srgbClr val="1B1CD7"/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				(The correct response is to press 1)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100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2BAB64-28DE-4267-A56F-EB19958A3632}"/>
              </a:ext>
            </a:extLst>
          </p:cNvPr>
          <p:cNvGrpSpPr/>
          <p:nvPr/>
        </p:nvGrpSpPr>
        <p:grpSpPr>
          <a:xfrm>
            <a:off x="7016641" y="4876800"/>
            <a:ext cx="1870331" cy="1267326"/>
            <a:chOff x="282189" y="1704364"/>
            <a:chExt cx="7013251" cy="61530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AAB9DC-75D6-4E08-B275-DF2A3B5367AC}"/>
                </a:ext>
              </a:extLst>
            </p:cNvPr>
            <p:cNvGrpSpPr/>
            <p:nvPr/>
          </p:nvGrpSpPr>
          <p:grpSpPr>
            <a:xfrm>
              <a:off x="282189" y="2247004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6DB42D94-743C-4F4B-8878-78245D4327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CFBF6783-9E66-4B31-B28F-93F1FCCC1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338B6A-4BB2-4182-835E-FD19AA496BF6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D4E45D-CBB8-46F9-A86A-46A4DEDADD28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5F6EE8-E255-4A8D-A7E9-24D9E7734D93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862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587987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the second type of a </a:t>
            </a:r>
            <a:r>
              <a:rPr lang="en-US" sz="1960" b="1" i="1" dirty="0">
                <a:solidFill>
                  <a:srgbClr val="1B1CD7"/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85256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988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the second type of a </a:t>
            </a:r>
            <a:r>
              <a:rPr lang="en-US" sz="1960" b="1" i="1" dirty="0">
                <a:solidFill>
                  <a:srgbClr val="1B1CD7"/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2)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020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78DEA-C257-490E-AC62-D3DD46B74201}"/>
              </a:ext>
            </a:extLst>
          </p:cNvPr>
          <p:cNvGrpSpPr/>
          <p:nvPr/>
        </p:nvGrpSpPr>
        <p:grpSpPr>
          <a:xfrm>
            <a:off x="6979492" y="4823982"/>
            <a:ext cx="1874520" cy="1271016"/>
            <a:chOff x="-632648" y="1704364"/>
            <a:chExt cx="7013251" cy="63350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63013F-5383-40DB-9377-FD295F947801}"/>
                </a:ext>
              </a:extLst>
            </p:cNvPr>
            <p:cNvGrpSpPr/>
            <p:nvPr/>
          </p:nvGrpSpPr>
          <p:grpSpPr>
            <a:xfrm>
              <a:off x="-632648" y="2429030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76406B49-B187-4C3C-AA9C-691F448788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0E10B6FC-706B-4335-B860-217EA1BBD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590A22-ECAE-4B30-8649-EF5740D08E7E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9A8297-ACA2-435A-99F1-8FA8824115F4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AD1B76-9FD7-45EB-A382-60743FAA76D9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1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355808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the third type of a </a:t>
            </a:r>
            <a:r>
              <a:rPr lang="en-US" sz="1960" b="1" i="1" dirty="0">
                <a:solidFill>
                  <a:srgbClr val="1B1CD7"/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55536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694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</a:t>
            </a:r>
            <a:r>
              <a:rPr lang="en-US" sz="1960"/>
              <a:t>the third </a:t>
            </a:r>
            <a:r>
              <a:rPr lang="en-US" sz="1960" dirty="0"/>
              <a:t>type of a </a:t>
            </a:r>
            <a:r>
              <a:rPr lang="en-US" sz="1960" b="1" i="1" dirty="0">
                <a:solidFill>
                  <a:srgbClr val="1B1CD7"/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3)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003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83F28C-A926-433C-834C-AD0E71065B12}"/>
              </a:ext>
            </a:extLst>
          </p:cNvPr>
          <p:cNvGrpSpPr/>
          <p:nvPr/>
        </p:nvGrpSpPr>
        <p:grpSpPr>
          <a:xfrm>
            <a:off x="7016641" y="4850876"/>
            <a:ext cx="1874520" cy="1271016"/>
            <a:chOff x="-1949364" y="1704364"/>
            <a:chExt cx="7013251" cy="62640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0AC6E2-E7ED-4BFC-BB8E-AF0263782D8C}"/>
                </a:ext>
              </a:extLst>
            </p:cNvPr>
            <p:cNvGrpSpPr/>
            <p:nvPr/>
          </p:nvGrpSpPr>
          <p:grpSpPr>
            <a:xfrm>
              <a:off x="-1949364" y="2357981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848F46D3-DF5A-419C-A298-F126259685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0C381FFB-AADE-402E-84DE-EF17AF806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100573-8347-4682-8500-E9407A50D76D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3ED8DD-025B-44ED-8601-91623399E224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87032D-5188-4AAF-86E6-8AA52A13C77C}"/>
                </a:ext>
              </a:extLst>
            </p:cNvPr>
            <p:cNvSpPr/>
            <p:nvPr/>
          </p:nvSpPr>
          <p:spPr>
            <a:xfrm rot="8596589">
              <a:off x="3280652" y="21798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37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620082" cy="543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You will now practice performing the </a:t>
            </a:r>
            <a:r>
              <a:rPr lang="en-US" sz="1960" b="1" i="1" dirty="0">
                <a:solidFill>
                  <a:srgbClr val="1B1CD7"/>
                </a:solidFill>
              </a:rPr>
              <a:t>matching</a:t>
            </a:r>
            <a:r>
              <a:rPr lang="en-US" sz="1960" dirty="0"/>
              <a:t> trials. </a:t>
            </a:r>
          </a:p>
          <a:p>
            <a:endParaRPr lang="en-US" sz="1960" dirty="0"/>
          </a:p>
          <a:p>
            <a:r>
              <a:rPr lang="en-US" sz="1960" dirty="0"/>
              <a:t>If you take too long to respond or select an incorrect response, </a:t>
            </a:r>
          </a:p>
          <a:p>
            <a:endParaRPr lang="en-US" sz="1960" dirty="0"/>
          </a:p>
          <a:p>
            <a:r>
              <a:rPr lang="en-US" sz="1960" dirty="0"/>
              <a:t>you will get feedback on the correct response.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73255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475986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Nice job! Now you will learn the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trials.</a:t>
            </a:r>
          </a:p>
          <a:p>
            <a:endParaRPr lang="en-US" sz="1960" dirty="0"/>
          </a:p>
          <a:p>
            <a:r>
              <a:rPr lang="en-US" sz="1960" dirty="0"/>
              <a:t>Here is an example.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33833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1120434" y="1587163"/>
            <a:ext cx="4867551" cy="220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In this game, you will see a set of three digits. </a:t>
            </a:r>
          </a:p>
          <a:p>
            <a:endParaRPr lang="en-US" sz="1960" dirty="0"/>
          </a:p>
          <a:p>
            <a:r>
              <a:rPr lang="en-US" sz="1960" dirty="0"/>
              <a:t>They can be the digit 0, 1, 2, or 3.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84628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694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1)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313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B2639D-AB57-46A8-85E9-D0C57D8B75B2}"/>
              </a:ext>
            </a:extLst>
          </p:cNvPr>
          <p:cNvGrpSpPr/>
          <p:nvPr/>
        </p:nvGrpSpPr>
        <p:grpSpPr>
          <a:xfrm>
            <a:off x="7076717" y="4952362"/>
            <a:ext cx="1870331" cy="1267326"/>
            <a:chOff x="282189" y="1704364"/>
            <a:chExt cx="7013251" cy="61530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417C5B-2044-4D15-B331-E9145E94CD3B}"/>
                </a:ext>
              </a:extLst>
            </p:cNvPr>
            <p:cNvGrpSpPr/>
            <p:nvPr/>
          </p:nvGrpSpPr>
          <p:grpSpPr>
            <a:xfrm>
              <a:off x="282189" y="2247004"/>
              <a:ext cx="7013251" cy="5610415"/>
              <a:chOff x="-1636348" y="436729"/>
              <a:chExt cx="12070680" cy="8610417"/>
            </a:xfrm>
          </p:grpSpPr>
          <p:pic>
            <p:nvPicPr>
              <p:cNvPr id="24" name="Picture 23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10BEF7D7-7330-4209-8074-FE60F70FF9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25" name="Picture 24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7705174C-337E-4B69-B01E-2634FF048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06A803-6939-453A-BD4E-197D246D7A08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2439B5-7CDD-46EA-B1DD-6746555F9B93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76CCA-FF0D-4898-B0DA-7AB3BBC49A41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276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051447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another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62704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988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another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2)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332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31D415-1601-4617-A46D-81DC852CEBA0}"/>
              </a:ext>
            </a:extLst>
          </p:cNvPr>
          <p:cNvGrpSpPr/>
          <p:nvPr/>
        </p:nvGrpSpPr>
        <p:grpSpPr>
          <a:xfrm>
            <a:off x="7030330" y="4948672"/>
            <a:ext cx="1874520" cy="1271016"/>
            <a:chOff x="-632648" y="1704364"/>
            <a:chExt cx="7013251" cy="63350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CBB0F41-C788-44DA-AE04-3D9CC00CE2AB}"/>
                </a:ext>
              </a:extLst>
            </p:cNvPr>
            <p:cNvGrpSpPr/>
            <p:nvPr/>
          </p:nvGrpSpPr>
          <p:grpSpPr>
            <a:xfrm>
              <a:off x="-632648" y="2429030"/>
              <a:ext cx="7013251" cy="5610415"/>
              <a:chOff x="-1636348" y="436729"/>
              <a:chExt cx="12070680" cy="8610417"/>
            </a:xfrm>
          </p:grpSpPr>
          <p:pic>
            <p:nvPicPr>
              <p:cNvPr id="17" name="Picture 16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1EB3B051-FEBB-44A7-B69A-BECD616F57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8" name="Picture 17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F6546F8F-74EB-48C6-8712-B987F6B5F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C3AB72-AA22-48F4-8D73-CBF44C36033F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C8C2D3-7394-4F98-8F8B-98B139C44790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BD87BC-332F-4CB3-BB00-4E98A7825751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773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903715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 third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35777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988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 third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3)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311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F88FB5-9499-4817-BA77-58255920FA2E}"/>
              </a:ext>
            </a:extLst>
          </p:cNvPr>
          <p:cNvGrpSpPr/>
          <p:nvPr/>
        </p:nvGrpSpPr>
        <p:grpSpPr>
          <a:xfrm>
            <a:off x="7085585" y="4916042"/>
            <a:ext cx="1874520" cy="1271016"/>
            <a:chOff x="-1949364" y="1704364"/>
            <a:chExt cx="7013251" cy="62640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21600C-70EA-48F2-9701-A3ED7FD80ADD}"/>
                </a:ext>
              </a:extLst>
            </p:cNvPr>
            <p:cNvGrpSpPr/>
            <p:nvPr/>
          </p:nvGrpSpPr>
          <p:grpSpPr>
            <a:xfrm>
              <a:off x="-1949364" y="2357981"/>
              <a:ext cx="7013251" cy="5610415"/>
              <a:chOff x="-1636348" y="436729"/>
              <a:chExt cx="12070680" cy="8610417"/>
            </a:xfrm>
          </p:grpSpPr>
          <p:pic>
            <p:nvPicPr>
              <p:cNvPr id="17" name="Picture 16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FCEEAD57-8FCA-46F0-92A6-D305643677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8" name="Picture 17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C5497AFA-CC06-443C-85AC-BE8EA5866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42B266-8C9E-44F8-9875-1B361E328B74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E4665-9620-45CE-B0AD-1898597DD41D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B5D617-DF31-45DF-986A-4683CA6B3ECF}"/>
                </a:ext>
              </a:extLst>
            </p:cNvPr>
            <p:cNvSpPr/>
            <p:nvPr/>
          </p:nvSpPr>
          <p:spPr>
            <a:xfrm rot="8596589">
              <a:off x="3280652" y="21798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954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620082" cy="573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You will now practice performing the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trials. </a:t>
            </a:r>
          </a:p>
          <a:p>
            <a:endParaRPr lang="en-US" sz="1960" dirty="0"/>
          </a:p>
          <a:p>
            <a:r>
              <a:rPr lang="en-US" sz="1960" dirty="0"/>
              <a:t>If you take too long to respond or select an incorrect response, </a:t>
            </a:r>
          </a:p>
          <a:p>
            <a:endParaRPr lang="en-US" sz="1960" dirty="0"/>
          </a:p>
          <a:p>
            <a:r>
              <a:rPr lang="en-US" sz="1960" dirty="0"/>
              <a:t>you will get feedback on the correct response.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46433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845913" cy="381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Each digit will appear in either the first, second, or third position. </a:t>
            </a:r>
          </a:p>
          <a:p>
            <a:endParaRPr lang="en-US" sz="1960" dirty="0"/>
          </a:p>
          <a:p>
            <a:r>
              <a:rPr lang="en-US" sz="1960" dirty="0"/>
              <a:t>Here the “0” is in the first position.</a:t>
            </a:r>
          </a:p>
          <a:p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u="sng" dirty="0"/>
              <a:t>0</a:t>
            </a:r>
            <a:r>
              <a:rPr lang="en-US" sz="4620" dirty="0"/>
              <a:t> _ _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95540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845913" cy="381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Each digit will appear in either the first, second, or third position. </a:t>
            </a:r>
          </a:p>
          <a:p>
            <a:endParaRPr lang="en-US" sz="1960" dirty="0"/>
          </a:p>
          <a:p>
            <a:r>
              <a:rPr lang="en-US" sz="1960" dirty="0"/>
              <a:t>Here the “0” is in the second position.</a:t>
            </a:r>
          </a:p>
          <a:p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_ </a:t>
            </a:r>
            <a:r>
              <a:rPr lang="en-US" sz="4620" u="sng" dirty="0"/>
              <a:t>0</a:t>
            </a:r>
            <a:r>
              <a:rPr lang="en-US" sz="4620" dirty="0"/>
              <a:t> _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411033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845913" cy="381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Each digit will appear in either the first, second, or third position. </a:t>
            </a:r>
          </a:p>
          <a:p>
            <a:endParaRPr lang="en-US" sz="1960" dirty="0"/>
          </a:p>
          <a:p>
            <a:r>
              <a:rPr lang="en-US" sz="1960" dirty="0"/>
              <a:t>Here the “0” is in the third position.</a:t>
            </a:r>
          </a:p>
          <a:p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 _ _ </a:t>
            </a:r>
            <a:r>
              <a:rPr lang="en-US" sz="4620" u="sng" dirty="0"/>
              <a:t>0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03024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116545"/>
            <a:ext cx="652582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Each trial will have an oddball digit which is different from the </a:t>
            </a:r>
          </a:p>
          <a:p>
            <a:r>
              <a:rPr lang="en-US" sz="1960" dirty="0"/>
              <a:t>other two digits. </a:t>
            </a:r>
          </a:p>
          <a:p>
            <a:endParaRPr lang="en-US" sz="1960" dirty="0"/>
          </a:p>
          <a:p>
            <a:r>
              <a:rPr lang="en-US" sz="1960" dirty="0"/>
              <a:t>Your job is to pick out which digit is the oddball. </a:t>
            </a:r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100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3079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559377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Press the key on the keyboard for which digit corresponds to the oddball.</a:t>
            </a:r>
          </a:p>
          <a:p>
            <a:endParaRPr lang="en-US" sz="1960" dirty="0"/>
          </a:p>
          <a:p>
            <a:r>
              <a:rPr lang="en-US" sz="1960" dirty="0"/>
              <a:t>Using your left hand, place your:</a:t>
            </a:r>
          </a:p>
          <a:p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	ring finger on the “1” key  (for when the oddball is the digit 1)</a:t>
            </a:r>
          </a:p>
          <a:p>
            <a:endParaRPr lang="en-US" sz="1960" dirty="0"/>
          </a:p>
          <a:p>
            <a:r>
              <a:rPr lang="en-US" sz="1960" dirty="0"/>
              <a:t>	middle finger on the “2” key (for when the oddball is the digit 2)</a:t>
            </a:r>
          </a:p>
          <a:p>
            <a:endParaRPr lang="en-US" sz="1960" dirty="0"/>
          </a:p>
          <a:p>
            <a:r>
              <a:rPr lang="en-US" sz="1960" dirty="0"/>
              <a:t>	index finger on the “3” key (for when the oddball is the digit 3)</a:t>
            </a:r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pic>
        <p:nvPicPr>
          <p:cNvPr id="5" name="Picture 4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1797C64D-9EFD-49B6-B77E-55F22AFCE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0" t="29433" r="49218" b="57839"/>
          <a:stretch/>
        </p:blipFill>
        <p:spPr>
          <a:xfrm>
            <a:off x="3842939" y="4555317"/>
            <a:ext cx="1676985" cy="305049"/>
          </a:xfrm>
          <a:prstGeom prst="roundRect">
            <a:avLst/>
          </a:prstGeom>
        </p:spPr>
      </p:pic>
      <p:pic>
        <p:nvPicPr>
          <p:cNvPr id="6" name="Picture 5" descr="A picture containing clip, black, light, white&#10;&#10;Description automatically generated">
            <a:extLst>
              <a:ext uri="{FF2B5EF4-FFF2-40B4-BE49-F238E27FC236}">
                <a16:creationId xmlns:a16="http://schemas.microsoft.com/office/drawing/2014/main" id="{A27F4203-2A3D-4824-9C24-108451D09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41" y="4491790"/>
            <a:ext cx="3849718" cy="16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0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53471" y="1116545"/>
            <a:ext cx="5382179" cy="664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In this game you will encounter two types of trials: </a:t>
            </a:r>
          </a:p>
          <a:p>
            <a:endParaRPr lang="en-US" sz="1960" b="1" i="1" dirty="0">
              <a:solidFill>
                <a:srgbClr val="1B1CD7"/>
              </a:solidFill>
            </a:endParaRPr>
          </a:p>
          <a:p>
            <a:r>
              <a:rPr lang="en-US" sz="1960" b="1" i="1" dirty="0">
                <a:solidFill>
                  <a:srgbClr val="1B1CD7"/>
                </a:solidFill>
              </a:rPr>
              <a:t>matching </a:t>
            </a:r>
            <a:r>
              <a:rPr lang="en-US" sz="1960" b="1" i="1" dirty="0"/>
              <a:t>AND</a:t>
            </a:r>
            <a:r>
              <a:rPr lang="en-US" sz="1960" dirty="0"/>
              <a:t> </a:t>
            </a:r>
            <a:r>
              <a:rPr lang="en-US" sz="1960" b="1" i="1" dirty="0">
                <a:solidFill>
                  <a:schemeClr val="accent2"/>
                </a:solidFill>
              </a:rPr>
              <a:t>mismatching </a:t>
            </a:r>
            <a:r>
              <a:rPr lang="en-US" sz="1960" dirty="0"/>
              <a:t>trials.</a:t>
            </a:r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315845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53471" y="1116545"/>
            <a:ext cx="7258910" cy="815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For </a:t>
            </a:r>
            <a:r>
              <a:rPr lang="en-US" sz="1960" b="1" i="1" dirty="0">
                <a:solidFill>
                  <a:srgbClr val="1B1CD7"/>
                </a:solidFill>
              </a:rPr>
              <a:t>matching</a:t>
            </a:r>
            <a:r>
              <a:rPr lang="en-US" sz="1960" b="1" dirty="0"/>
              <a:t> </a:t>
            </a:r>
            <a:r>
              <a:rPr lang="en-US" sz="1960" dirty="0"/>
              <a:t>trials, the </a:t>
            </a:r>
            <a:r>
              <a:rPr lang="en-US" sz="1960" b="1" dirty="0"/>
              <a:t>position</a:t>
            </a:r>
            <a:r>
              <a:rPr lang="en-US" sz="1960" dirty="0"/>
              <a:t> of the </a:t>
            </a:r>
            <a:r>
              <a:rPr lang="en-US" sz="1960" b="1" dirty="0"/>
              <a:t>oddball</a:t>
            </a:r>
            <a:r>
              <a:rPr lang="en-US" sz="1960" dirty="0"/>
              <a:t> on the screen will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60" dirty="0"/>
              <a:t>be the </a:t>
            </a:r>
            <a:r>
              <a:rPr lang="en-US" sz="1960" b="1" dirty="0"/>
              <a:t>same</a:t>
            </a:r>
            <a:r>
              <a:rPr lang="en-US" sz="1960" dirty="0"/>
              <a:t> as the </a:t>
            </a:r>
            <a:r>
              <a:rPr lang="en-US" sz="1960" b="1" dirty="0"/>
              <a:t>location</a:t>
            </a:r>
            <a:r>
              <a:rPr lang="en-US" sz="1960" dirty="0"/>
              <a:t> of the key you must press: </a:t>
            </a:r>
          </a:p>
          <a:p>
            <a:endParaRPr lang="en-US" sz="1960" dirty="0"/>
          </a:p>
          <a:p>
            <a:r>
              <a:rPr lang="en-US" sz="1960" dirty="0"/>
              <a:t>For example, here the digit 1 is the oddball </a:t>
            </a:r>
            <a:r>
              <a:rPr lang="en-US" sz="1960" b="1" i="1" dirty="0"/>
              <a:t>AND</a:t>
            </a:r>
            <a:r>
              <a:rPr lang="en-US" sz="1960" b="1" dirty="0"/>
              <a:t> </a:t>
            </a:r>
            <a:r>
              <a:rPr lang="en-US" sz="1960" dirty="0"/>
              <a:t>is in the first position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960" dirty="0"/>
          </a:p>
          <a:p>
            <a:br>
              <a:rPr lang="en-US" sz="2000" dirty="0"/>
            </a:br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(The correct response is to press 1)  </a:t>
            </a:r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100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584FAB-89FE-4F0B-99A7-076096692DDD}"/>
              </a:ext>
            </a:extLst>
          </p:cNvPr>
          <p:cNvGrpSpPr/>
          <p:nvPr/>
        </p:nvGrpSpPr>
        <p:grpSpPr>
          <a:xfrm>
            <a:off x="7016641" y="4908884"/>
            <a:ext cx="1870331" cy="1267326"/>
            <a:chOff x="282189" y="1704364"/>
            <a:chExt cx="7013251" cy="61530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F3CD16-5D15-4AF8-B205-FB398354FDBE}"/>
                </a:ext>
              </a:extLst>
            </p:cNvPr>
            <p:cNvGrpSpPr/>
            <p:nvPr/>
          </p:nvGrpSpPr>
          <p:grpSpPr>
            <a:xfrm>
              <a:off x="282189" y="2247004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4F46553B-BBEB-4639-941D-44054C93C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83FD0F65-2439-445F-9C2C-E3FBA3710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CEA118-F106-412F-8475-02CFC815B8DB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14D8D-C942-40F9-8821-F757BA551E9F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30648A-88D3-4F82-BEFC-12CC3291702E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2839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29362</TotalTime>
  <Words>723</Words>
  <Application>Microsoft Office PowerPoint</Application>
  <PresentationFormat>Custom</PresentationFormat>
  <Paragraphs>461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Marije Mars</dc:creator>
  <cp:lastModifiedBy>Temitope Oshinowo</cp:lastModifiedBy>
  <cp:revision>480</cp:revision>
  <dcterms:created xsi:type="dcterms:W3CDTF">2019-05-13T08:16:18Z</dcterms:created>
  <dcterms:modified xsi:type="dcterms:W3CDTF">2020-07-16T07:23:49Z</dcterms:modified>
</cp:coreProperties>
</file>