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Layouts/slideLayout3.xml" ContentType="application/vnd.openxmlformats-officedocument.presentationml.slideLayout+xml"/>
  <Default Extension="jpeg" ContentType="image/jpeg"/>
  <Default Extension="emf" ContentType="image/x-emf"/>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256" r:id="rId2"/>
    <p:sldId id="508" r:id="rId3"/>
    <p:sldId id="509" r:id="rId4"/>
    <p:sldId id="510" r:id="rId5"/>
    <p:sldId id="511" r:id="rId6"/>
    <p:sldId id="512" r:id="rId7"/>
    <p:sldId id="528" r:id="rId8"/>
    <p:sldId id="529" r:id="rId9"/>
    <p:sldId id="513" r:id="rId10"/>
    <p:sldId id="514" r:id="rId11"/>
    <p:sldId id="515" r:id="rId12"/>
    <p:sldId id="516" r:id="rId13"/>
    <p:sldId id="517" r:id="rId14"/>
    <p:sldId id="518" r:id="rId15"/>
    <p:sldId id="519" r:id="rId16"/>
    <p:sldId id="520" r:id="rId17"/>
    <p:sldId id="521" r:id="rId18"/>
    <p:sldId id="525" r:id="rId19"/>
    <p:sldId id="524" r:id="rId20"/>
    <p:sldId id="526" r:id="rId21"/>
    <p:sldId id="527" r:id="rId22"/>
    <p:sldId id="537" r:id="rId23"/>
    <p:sldId id="538" r:id="rId24"/>
    <p:sldId id="539" r:id="rId25"/>
    <p:sldId id="545" r:id="rId26"/>
    <p:sldId id="540" r:id="rId27"/>
    <p:sldId id="546" r:id="rId28"/>
    <p:sldId id="541" r:id="rId29"/>
    <p:sldId id="547" r:id="rId30"/>
    <p:sldId id="548" r:id="rId31"/>
    <p:sldId id="542" r:id="rId32"/>
    <p:sldId id="522" r:id="rId33"/>
    <p:sldId id="523" r:id="rId34"/>
    <p:sldId id="530" r:id="rId35"/>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33FD"/>
    <a:srgbClr val="0D025E"/>
    <a:srgbClr val="FFFF00"/>
    <a:srgbClr val="996600"/>
    <a:srgbClr val="CC9900"/>
    <a:srgbClr val="993300"/>
    <a:srgbClr val="663300"/>
    <a:srgbClr val="000099"/>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85662" autoAdjust="0"/>
  </p:normalViewPr>
  <p:slideViewPr>
    <p:cSldViewPr>
      <p:cViewPr>
        <p:scale>
          <a:sx n="100" d="100"/>
          <a:sy n="100" d="100"/>
        </p:scale>
        <p:origin x="-1860" y="54"/>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18435"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8436" name="Rectangle 4"/>
          <p:cNvSpPr>
            <a:spLocks noGrp="1" noChangeArrowheads="1"/>
          </p:cNvSpPr>
          <p:nvPr>
            <p:ph type="ftr" sz="quarter" idx="2"/>
          </p:nvPr>
        </p:nvSpPr>
        <p:spPr bwMode="auto">
          <a:xfrm>
            <a:off x="0" y="9444038"/>
            <a:ext cx="2952750"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18437" name="Rectangle 5"/>
          <p:cNvSpPr>
            <a:spLocks noGrp="1" noChangeArrowheads="1"/>
          </p:cNvSpPr>
          <p:nvPr>
            <p:ph type="sldNum" sz="quarter" idx="3"/>
          </p:nvPr>
        </p:nvSpPr>
        <p:spPr bwMode="auto">
          <a:xfrm>
            <a:off x="3860800" y="9444038"/>
            <a:ext cx="2952750" cy="496887"/>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1E6CA95-4958-4509-87B9-FC39E5A8DA9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60800" y="0"/>
            <a:ext cx="2952750" cy="4968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9D05E9F1-CF21-431F-88A4-FEEC5F0D442D}" type="datetimeFigureOut">
              <a:rPr lang="zh-CN" altLang="en-US"/>
              <a:pPr>
                <a:defRPr/>
              </a:pPr>
              <a:t>2023/1/7 Saturday</a:t>
            </a:fld>
            <a:endParaRPr lang="zh-CN" altLang="en-US"/>
          </a:p>
        </p:txBody>
      </p:sp>
      <p:sp>
        <p:nvSpPr>
          <p:cNvPr id="4" name="幻灯片图像占位符 3"/>
          <p:cNvSpPr>
            <a:spLocks noGrp="1" noRot="1" noChangeAspect="1"/>
          </p:cNvSpPr>
          <p:nvPr>
            <p:ph type="sldImg" idx="2"/>
          </p:nvPr>
        </p:nvSpPr>
        <p:spPr>
          <a:xfrm>
            <a:off x="923925" y="746125"/>
            <a:ext cx="4968875"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038" y="4722813"/>
            <a:ext cx="5453062" cy="447357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4038"/>
            <a:ext cx="2952750" cy="4968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60800" y="9444038"/>
            <a:ext cx="2952750" cy="496887"/>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8616950E-41D1-4B4D-8AE9-F1D9AA0C0C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8616950E-41D1-4B4D-8AE9-F1D9AA0C0C3B}" type="slidenum">
              <a:rPr lang="zh-CN" altLang="en-US" smtClean="0"/>
              <a:pPr>
                <a:defRPr/>
              </a:pPr>
              <a:t>29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2CD9CB-1579-4036-971B-36AE914D336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A426090-B96A-4F6E-A8E0-C1CFEC78EE6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E81208A-3FBA-40CC-BA61-DB2D362999EB}"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E31D658-35BE-463E-BD5C-EC760C74D9C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B01CC1-5EBD-41F2-BA84-1E0705029A7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6F5249-0568-4E55-8780-275BEEC52ADF}"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45B51A5-3DA7-4CC4-A16C-B139C1AFF0E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A074C97-2F17-4304-9E99-6F9FED1E418B}"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4010797-A2A4-4F72-A6BA-67A41D2CB3F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93569AE-2247-42C1-914F-F1AC3AD92C2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E037A07-A897-4C51-B04B-AC793CF1247D}"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462769D-1735-4705-8980-645DC85B044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DDF65A-6CAE-463B-A817-1A9FB30752EC}"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A335F113-C87B-4C1B-9453-090EDA77D997}" type="slidenum">
              <a:rPr lang="zh-CN" altLang="en-US"/>
              <a:pPr>
                <a:defRPr/>
              </a:pPr>
              <a:t>‹#›</a:t>
            </a:fld>
            <a:endParaRPr lang="en-US" altLang="zh-CN"/>
          </a:p>
        </p:txBody>
      </p:sp>
      <p:pic>
        <p:nvPicPr>
          <p:cNvPr id="1031" name="Picture 7" descr="ppt模板"/>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pic>
        <p:nvPicPr>
          <p:cNvPr id="1032" name="Picture 8" descr="中地大修改图片"/>
          <p:cNvPicPr>
            <a:picLocks noChangeAspect="1" noChangeArrowheads="1"/>
          </p:cNvPicPr>
          <p:nvPr/>
        </p:nvPicPr>
        <p:blipFill>
          <a:blip r:embed="rId16" cstate="print"/>
          <a:srcRect/>
          <a:stretch>
            <a:fillRect/>
          </a:stretch>
        </p:blipFill>
        <p:spPr bwMode="auto">
          <a:xfrm>
            <a:off x="0" y="0"/>
            <a:ext cx="9144000"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7.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050" name="Rectangle 2"/>
          <p:cNvSpPr>
            <a:spLocks noGrp="1" noChangeArrowheads="1"/>
          </p:cNvSpPr>
          <p:nvPr>
            <p:ph type="ctrTitle"/>
          </p:nvPr>
        </p:nvSpPr>
        <p:spPr>
          <a:xfrm>
            <a:off x="642910" y="1142984"/>
            <a:ext cx="7772400" cy="2592387"/>
          </a:xfrm>
          <a:noFill/>
        </p:spPr>
        <p:txBody>
          <a:bodyPr/>
          <a:lstStyle/>
          <a:p>
            <a:pPr eaLnBrk="1" hangingPunct="1">
              <a:lnSpc>
                <a:spcPct val="130000"/>
              </a:lnSpc>
            </a:pPr>
            <a:r>
              <a:rPr lang="en-US" altLang="zh-CN" sz="4800" dirty="0" smtClean="0">
                <a:solidFill>
                  <a:schemeClr val="tx1"/>
                </a:solidFill>
                <a:latin typeface="黑体" panose="02010609060101010101" pitchFamily="2" charset="-122"/>
                <a:ea typeface="黑体" panose="02010609060101010101" pitchFamily="2" charset="-122"/>
              </a:rPr>
              <a:t>GWF</a:t>
            </a:r>
            <a:r>
              <a:rPr lang="zh-CN" altLang="en-US" sz="4800" dirty="0" smtClean="0">
                <a:solidFill>
                  <a:schemeClr val="tx1"/>
                </a:solidFill>
                <a:latin typeface="黑体" panose="02010609060101010101" pitchFamily="2" charset="-122"/>
                <a:ea typeface="黑体" panose="02010609060101010101" pitchFamily="2" charset="-122"/>
              </a:rPr>
              <a:t>模型软件包原理</a:t>
            </a:r>
            <a:endParaRPr lang="en-US" altLang="zh-CN" sz="4800" dirty="0" smtClean="0">
              <a:solidFill>
                <a:schemeClr val="tx1"/>
              </a:solidFill>
              <a:latin typeface="黑体" panose="02010609060101010101" pitchFamily="2" charset="-122"/>
              <a:ea typeface="黑体" panose="02010609060101010101" pitchFamily="2" charset="-122"/>
            </a:endParaRPr>
          </a:p>
        </p:txBody>
      </p:sp>
      <p:sp>
        <p:nvSpPr>
          <p:cNvPr id="2051" name="Rectangle 3"/>
          <p:cNvSpPr>
            <a:spLocks noGrp="1" noChangeArrowheads="1"/>
          </p:cNvSpPr>
          <p:nvPr>
            <p:ph type="subTitle" idx="1"/>
          </p:nvPr>
        </p:nvSpPr>
        <p:spPr>
          <a:xfrm>
            <a:off x="1374775" y="4508500"/>
            <a:ext cx="6400800" cy="1512888"/>
          </a:xfrm>
          <a:noFill/>
        </p:spPr>
        <p:txBody>
          <a:bodyPr/>
          <a:lstStyle/>
          <a:p>
            <a:pPr eaLnBrk="1" hangingPunct="1">
              <a:lnSpc>
                <a:spcPct val="130000"/>
              </a:lnSpc>
              <a:defRPr/>
            </a:pPr>
            <a:endParaRPr lang="zh-CN" altLang="el-GR"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00108"/>
            <a:ext cx="2997937" cy="584775"/>
          </a:xfrm>
          <a:prstGeom prst="rect">
            <a:avLst/>
          </a:prstGeom>
        </p:spPr>
        <p:txBody>
          <a:bodyPr wrap="none">
            <a:spAutoFit/>
          </a:bodyPr>
          <a:lstStyle/>
          <a:p>
            <a:r>
              <a:rPr lang="zh-CN" altLang="en-US" sz="3200" b="1" dirty="0" smtClean="0"/>
              <a:t>第</a:t>
            </a:r>
            <a:r>
              <a:rPr lang="en-US" sz="3200" b="1" dirty="0" smtClean="0"/>
              <a:t>3</a:t>
            </a:r>
            <a:r>
              <a:rPr lang="zh-CN" altLang="en-US" sz="3200" b="1" dirty="0" smtClean="0"/>
              <a:t>章 空间离散</a:t>
            </a:r>
            <a:endParaRPr lang="zh-CN" altLang="en-US" sz="3200"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71546"/>
            <a:ext cx="3821880" cy="584775"/>
          </a:xfrm>
          <a:prstGeom prst="rect">
            <a:avLst/>
          </a:prstGeom>
        </p:spPr>
        <p:txBody>
          <a:bodyPr wrap="none">
            <a:spAutoFit/>
          </a:bodyPr>
          <a:lstStyle/>
          <a:p>
            <a:r>
              <a:rPr lang="zh-CN" altLang="en-US" sz="3200" b="1" dirty="0" smtClean="0"/>
              <a:t>第</a:t>
            </a:r>
            <a:r>
              <a:rPr lang="en-US" sz="3200" b="1" dirty="0" smtClean="0"/>
              <a:t>4</a:t>
            </a:r>
            <a:r>
              <a:rPr lang="zh-CN" altLang="en-US" sz="3200" b="1" dirty="0" smtClean="0"/>
              <a:t>章 内部流动软件</a:t>
            </a:r>
            <a:endParaRPr lang="zh-CN" altLang="en-US" sz="3200" b="1" dirty="0"/>
          </a:p>
        </p:txBody>
      </p:sp>
      <p:sp>
        <p:nvSpPr>
          <p:cNvPr id="3" name="TextBox 2"/>
          <p:cNvSpPr txBox="1"/>
          <p:nvPr/>
        </p:nvSpPr>
        <p:spPr>
          <a:xfrm>
            <a:off x="0" y="2143116"/>
            <a:ext cx="9144000" cy="2793842"/>
          </a:xfrm>
          <a:prstGeom prst="rect">
            <a:avLst/>
          </a:prstGeom>
          <a:noFill/>
        </p:spPr>
        <p:txBody>
          <a:bodyPr wrap="square" rtlCol="0">
            <a:spAutoFit/>
          </a:bodyPr>
          <a:lstStyle/>
          <a:p>
            <a:pPr>
              <a:lnSpc>
                <a:spcPct val="150000"/>
              </a:lnSpc>
            </a:pPr>
            <a:r>
              <a:rPr lang="en-US" sz="2400" dirty="0" smtClean="0"/>
              <a:t>MODFLOW6</a:t>
            </a:r>
            <a:r>
              <a:rPr lang="zh-CN" altLang="en-US" sz="2400" dirty="0" smtClean="0"/>
              <a:t>模拟内部流动主要是</a:t>
            </a:r>
            <a:r>
              <a:rPr lang="en-US" sz="2400" dirty="0" smtClean="0"/>
              <a:t>Node-Property Flow (NPF)</a:t>
            </a:r>
            <a:r>
              <a:rPr lang="zh-CN" altLang="en-US" sz="2400" dirty="0" smtClean="0"/>
              <a:t>，一个</a:t>
            </a:r>
            <a:r>
              <a:rPr lang="en-US" sz="2400" dirty="0" smtClean="0"/>
              <a:t>GWF</a:t>
            </a:r>
            <a:r>
              <a:rPr lang="zh-CN" altLang="en-US" sz="2400" dirty="0" smtClean="0"/>
              <a:t>模型仅能定义一个</a:t>
            </a:r>
            <a:r>
              <a:rPr lang="en-US" sz="2400" dirty="0" smtClean="0"/>
              <a:t>NPF</a:t>
            </a:r>
            <a:r>
              <a:rPr lang="zh-CN" altLang="en-US" sz="2400" dirty="0" smtClean="0"/>
              <a:t>软件。</a:t>
            </a:r>
          </a:p>
          <a:p>
            <a:pPr>
              <a:lnSpc>
                <a:spcPct val="150000"/>
              </a:lnSpc>
            </a:pPr>
            <a:r>
              <a:rPr lang="zh-CN" altLang="en-US" sz="2400" dirty="0" smtClean="0"/>
              <a:t>本章还介绍</a:t>
            </a:r>
            <a:r>
              <a:rPr lang="en-US" sz="2400" dirty="0" smtClean="0"/>
              <a:t>HFB</a:t>
            </a:r>
            <a:r>
              <a:rPr lang="zh-CN" altLang="en-US" sz="2400" dirty="0" smtClean="0"/>
              <a:t>和</a:t>
            </a:r>
            <a:r>
              <a:rPr lang="en-US" sz="2400" dirty="0" smtClean="0"/>
              <a:t>GNC</a:t>
            </a:r>
            <a:r>
              <a:rPr lang="zh-CN" altLang="en-US" sz="2400" dirty="0" smtClean="0"/>
              <a:t>软件包，辅助</a:t>
            </a:r>
            <a:r>
              <a:rPr lang="en-US" sz="2400" dirty="0" smtClean="0"/>
              <a:t>NPF</a:t>
            </a:r>
            <a:r>
              <a:rPr lang="zh-CN" altLang="en-US" sz="2400" dirty="0" smtClean="0"/>
              <a:t>软件。一个</a:t>
            </a:r>
            <a:r>
              <a:rPr lang="en-US" sz="2400" dirty="0" smtClean="0"/>
              <a:t>GWF</a:t>
            </a:r>
            <a:r>
              <a:rPr lang="zh-CN" altLang="en-US" sz="2400" dirty="0" smtClean="0"/>
              <a:t>模型仅能定义一个</a:t>
            </a:r>
            <a:r>
              <a:rPr lang="en-US" sz="2400" dirty="0" smtClean="0"/>
              <a:t>HFB</a:t>
            </a:r>
            <a:r>
              <a:rPr lang="zh-CN" altLang="en-US" sz="2400" dirty="0" smtClean="0"/>
              <a:t>和</a:t>
            </a:r>
            <a:r>
              <a:rPr lang="en-US" sz="2400" dirty="0" smtClean="0"/>
              <a:t>GNC</a:t>
            </a:r>
            <a:r>
              <a:rPr lang="zh-CN" altLang="en-US" sz="2400" dirty="0" smtClean="0"/>
              <a:t>软件。</a:t>
            </a:r>
          </a:p>
          <a:p>
            <a:pPr>
              <a:lnSpc>
                <a:spcPct val="150000"/>
              </a:lnSpc>
            </a:pPr>
            <a:endParaRPr lang="zh-CN" alt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71546"/>
            <a:ext cx="3821880" cy="584775"/>
          </a:xfrm>
          <a:prstGeom prst="rect">
            <a:avLst/>
          </a:prstGeom>
        </p:spPr>
        <p:txBody>
          <a:bodyPr wrap="none">
            <a:spAutoFit/>
          </a:bodyPr>
          <a:lstStyle/>
          <a:p>
            <a:r>
              <a:rPr lang="zh-CN" altLang="en-US" sz="3200" b="1" dirty="0" smtClean="0"/>
              <a:t>第</a:t>
            </a:r>
            <a:r>
              <a:rPr lang="en-US" sz="3200" b="1" dirty="0" smtClean="0"/>
              <a:t>4</a:t>
            </a:r>
            <a:r>
              <a:rPr lang="zh-CN" altLang="en-US" sz="3200" b="1" dirty="0" smtClean="0"/>
              <a:t>章 内部流动软件</a:t>
            </a:r>
            <a:endParaRPr lang="zh-CN" altLang="en-US" sz="3200" b="1" dirty="0"/>
          </a:p>
        </p:txBody>
      </p:sp>
      <p:sp>
        <p:nvSpPr>
          <p:cNvPr id="3" name="TextBox 2"/>
          <p:cNvSpPr txBox="1"/>
          <p:nvPr/>
        </p:nvSpPr>
        <p:spPr>
          <a:xfrm>
            <a:off x="142908" y="1628513"/>
            <a:ext cx="9144000" cy="4086503"/>
          </a:xfrm>
          <a:prstGeom prst="rect">
            <a:avLst/>
          </a:prstGeom>
          <a:noFill/>
        </p:spPr>
        <p:txBody>
          <a:bodyPr wrap="square" rtlCol="0">
            <a:spAutoFit/>
          </a:bodyPr>
          <a:lstStyle/>
          <a:p>
            <a:pPr>
              <a:lnSpc>
                <a:spcPct val="150000"/>
              </a:lnSpc>
            </a:pPr>
            <a:r>
              <a:rPr lang="en-US" sz="2800" b="1" dirty="0" smtClean="0"/>
              <a:t>NPF</a:t>
            </a:r>
            <a:r>
              <a:rPr lang="zh-CN" altLang="en-US" sz="2800" b="1" dirty="0" smtClean="0"/>
              <a:t>软件包</a:t>
            </a:r>
            <a:endParaRPr lang="en-US" altLang="zh-CN" sz="2800" b="1" dirty="0" smtClean="0"/>
          </a:p>
          <a:p>
            <a:pPr>
              <a:lnSpc>
                <a:spcPct val="150000"/>
              </a:lnSpc>
            </a:pPr>
            <a:endParaRPr lang="zh-CN" altLang="en-US" sz="2800" b="1" dirty="0" smtClean="0"/>
          </a:p>
          <a:p>
            <a:pPr>
              <a:lnSpc>
                <a:spcPct val="150000"/>
              </a:lnSpc>
            </a:pPr>
            <a:r>
              <a:rPr lang="en-US" sz="2400" dirty="0" smtClean="0"/>
              <a:t>NPF</a:t>
            </a:r>
            <a:r>
              <a:rPr lang="zh-CN" altLang="en-US" sz="2400" dirty="0" smtClean="0"/>
              <a:t>软件取代之前版本的</a:t>
            </a:r>
            <a:r>
              <a:rPr lang="en-US" sz="2400" dirty="0" smtClean="0"/>
              <a:t>MODFLOW</a:t>
            </a:r>
            <a:r>
              <a:rPr lang="zh-CN" altLang="en-US" sz="2400" dirty="0" smtClean="0"/>
              <a:t>的</a:t>
            </a:r>
            <a:r>
              <a:rPr lang="en-US" sz="2400" dirty="0" smtClean="0">
                <a:solidFill>
                  <a:srgbClr val="FF0000"/>
                </a:solidFill>
              </a:rPr>
              <a:t>BCF, LPF</a:t>
            </a:r>
            <a:r>
              <a:rPr lang="zh-CN" altLang="en-US" sz="2400" dirty="0" smtClean="0">
                <a:solidFill>
                  <a:srgbClr val="FF0000"/>
                </a:solidFill>
              </a:rPr>
              <a:t>和</a:t>
            </a:r>
            <a:r>
              <a:rPr lang="en-US" sz="2400" dirty="0" smtClean="0">
                <a:solidFill>
                  <a:srgbClr val="FF0000"/>
                </a:solidFill>
              </a:rPr>
              <a:t>UPW</a:t>
            </a:r>
            <a:r>
              <a:rPr lang="zh-CN" altLang="en-US" sz="2400" dirty="0" smtClean="0"/>
              <a:t>软件。</a:t>
            </a:r>
          </a:p>
          <a:p>
            <a:pPr>
              <a:lnSpc>
                <a:spcPct val="150000"/>
              </a:lnSpc>
            </a:pPr>
            <a:r>
              <a:rPr lang="en-US" sz="2400" dirty="0" smtClean="0"/>
              <a:t>NPF</a:t>
            </a:r>
            <a:r>
              <a:rPr lang="zh-CN" altLang="en-US" sz="2400" dirty="0" smtClean="0"/>
              <a:t>软件计算相邻单元之间的水力传导，包括水平向和垂向。</a:t>
            </a:r>
            <a:endParaRPr lang="en-US" altLang="zh-CN" sz="2400" dirty="0" smtClean="0"/>
          </a:p>
          <a:p>
            <a:pPr>
              <a:lnSpc>
                <a:spcPct val="150000"/>
              </a:lnSpc>
            </a:pPr>
            <a:r>
              <a:rPr lang="zh-CN" altLang="en-US" sz="2400" dirty="0" smtClean="0"/>
              <a:t>水储存计算是之前版本</a:t>
            </a:r>
            <a:r>
              <a:rPr lang="en-US" sz="2400" dirty="0" smtClean="0"/>
              <a:t>MODFLOW</a:t>
            </a:r>
            <a:r>
              <a:rPr lang="zh-CN" altLang="en-US" sz="2400" dirty="0" smtClean="0"/>
              <a:t>的</a:t>
            </a:r>
            <a:r>
              <a:rPr lang="en-US" sz="2400" dirty="0" smtClean="0">
                <a:solidFill>
                  <a:srgbClr val="FF0000"/>
                </a:solidFill>
              </a:rPr>
              <a:t>BCF</a:t>
            </a:r>
            <a:r>
              <a:rPr lang="zh-CN" altLang="en-US" sz="2400" dirty="0" smtClean="0">
                <a:solidFill>
                  <a:srgbClr val="FF0000"/>
                </a:solidFill>
              </a:rPr>
              <a:t>和</a:t>
            </a:r>
            <a:r>
              <a:rPr lang="en-US" sz="2400" dirty="0" smtClean="0">
                <a:solidFill>
                  <a:srgbClr val="FF0000"/>
                </a:solidFill>
              </a:rPr>
              <a:t>LPF</a:t>
            </a:r>
            <a:r>
              <a:rPr lang="zh-CN" altLang="en-US" sz="2400" dirty="0" smtClean="0">
                <a:solidFill>
                  <a:srgbClr val="FF0000"/>
                </a:solidFill>
              </a:rPr>
              <a:t>软件，移到</a:t>
            </a:r>
            <a:r>
              <a:rPr lang="en-US" sz="2400" dirty="0" smtClean="0">
                <a:solidFill>
                  <a:srgbClr val="FF0000"/>
                </a:solidFill>
              </a:rPr>
              <a:t>MODFLOW6</a:t>
            </a:r>
            <a:r>
              <a:rPr lang="zh-CN" altLang="en-US" sz="2400" dirty="0" smtClean="0">
                <a:solidFill>
                  <a:srgbClr val="FF0000"/>
                </a:solidFill>
              </a:rPr>
              <a:t>的</a:t>
            </a:r>
            <a:r>
              <a:rPr lang="en-US" sz="2400" dirty="0" smtClean="0">
                <a:solidFill>
                  <a:srgbClr val="FF0000"/>
                </a:solidFill>
              </a:rPr>
              <a:t>STO</a:t>
            </a:r>
            <a:r>
              <a:rPr lang="zh-CN" altLang="en-US" sz="2400" dirty="0" smtClean="0">
                <a:solidFill>
                  <a:srgbClr val="FF0000"/>
                </a:solidFill>
              </a:rPr>
              <a:t>软件。</a:t>
            </a:r>
            <a:r>
              <a:rPr lang="en-US" sz="2400" dirty="0" smtClean="0"/>
              <a:t>STO</a:t>
            </a:r>
            <a:r>
              <a:rPr lang="zh-CN" altLang="en-US" sz="2400" dirty="0" smtClean="0"/>
              <a:t>软件包与</a:t>
            </a:r>
            <a:r>
              <a:rPr lang="en-US" sz="2400" dirty="0" smtClean="0"/>
              <a:t>NPF</a:t>
            </a:r>
            <a:r>
              <a:rPr lang="zh-CN" altLang="en-US" sz="2400" dirty="0" smtClean="0"/>
              <a:t>软件独立。</a:t>
            </a:r>
          </a:p>
          <a:p>
            <a:pPr>
              <a:lnSpc>
                <a:spcPct val="150000"/>
              </a:lnSpc>
            </a:pP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000108"/>
            <a:ext cx="2071670" cy="523220"/>
          </a:xfrm>
          <a:prstGeom prst="rect">
            <a:avLst/>
          </a:prstGeom>
          <a:noFill/>
        </p:spPr>
        <p:txBody>
          <a:bodyPr wrap="square" rtlCol="0">
            <a:spAutoFit/>
          </a:bodyPr>
          <a:lstStyle/>
          <a:p>
            <a:r>
              <a:rPr lang="en-US" sz="2800" b="1" dirty="0" smtClean="0"/>
              <a:t>HFB</a:t>
            </a:r>
            <a:r>
              <a:rPr lang="zh-CN" altLang="en-US" sz="2800" b="1" dirty="0" smtClean="0"/>
              <a:t>软件</a:t>
            </a:r>
          </a:p>
        </p:txBody>
      </p:sp>
      <p:sp>
        <p:nvSpPr>
          <p:cNvPr id="3" name="TextBox 2"/>
          <p:cNvSpPr txBox="1"/>
          <p:nvPr/>
        </p:nvSpPr>
        <p:spPr>
          <a:xfrm>
            <a:off x="0" y="1428736"/>
            <a:ext cx="9144000" cy="1938992"/>
          </a:xfrm>
          <a:prstGeom prst="rect">
            <a:avLst/>
          </a:prstGeom>
          <a:noFill/>
        </p:spPr>
        <p:txBody>
          <a:bodyPr wrap="square" rtlCol="0">
            <a:spAutoFit/>
          </a:bodyPr>
          <a:lstStyle/>
          <a:p>
            <a:r>
              <a:rPr lang="zh-CN" altLang="en-US" sz="2000" dirty="0" smtClean="0"/>
              <a:t>模拟</a:t>
            </a:r>
            <a:r>
              <a:rPr lang="zh-CN" altLang="en-US" sz="2000" dirty="0" smtClean="0">
                <a:solidFill>
                  <a:srgbClr val="FF0000"/>
                </a:solidFill>
              </a:rPr>
              <a:t>很薄、垂直的和低渗透的地质特征</a:t>
            </a:r>
            <a:r>
              <a:rPr lang="zh-CN" altLang="en-US" sz="2000" dirty="0" smtClean="0"/>
              <a:t>（障碍）是</a:t>
            </a:r>
            <a:r>
              <a:rPr lang="en-US" sz="2000" dirty="0" smtClean="0"/>
              <a:t>HFB</a:t>
            </a:r>
            <a:r>
              <a:rPr lang="zh-CN" altLang="en-US" sz="2000" dirty="0" smtClean="0"/>
              <a:t>软件。</a:t>
            </a:r>
          </a:p>
          <a:p>
            <a:r>
              <a:rPr lang="zh-CN" altLang="en-US" sz="2000" dirty="0" smtClean="0"/>
              <a:t>图</a:t>
            </a:r>
            <a:r>
              <a:rPr lang="en-US" sz="2000" dirty="0" smtClean="0"/>
              <a:t>4-8</a:t>
            </a:r>
            <a:r>
              <a:rPr lang="zh-CN" altLang="en-US" sz="2000" dirty="0" smtClean="0"/>
              <a:t>显示了一个模型层包含低渗透障碍的概念图。</a:t>
            </a:r>
            <a:r>
              <a:rPr lang="en-US" sz="2000" dirty="0" smtClean="0"/>
              <a:t>HFB</a:t>
            </a:r>
            <a:r>
              <a:rPr lang="zh-CN" altLang="en-US" sz="2000" dirty="0" smtClean="0"/>
              <a:t>软件调整水平向内部流动软件计算的水力传导来考虑障碍。</a:t>
            </a:r>
            <a:r>
              <a:rPr lang="en-US" sz="2000" dirty="0" smtClean="0"/>
              <a:t>HFB</a:t>
            </a:r>
            <a:r>
              <a:rPr lang="zh-CN" altLang="en-US" sz="2000" dirty="0" smtClean="0"/>
              <a:t>不完全是内部流动软件，但可以视为对</a:t>
            </a:r>
            <a:r>
              <a:rPr lang="en-US" sz="2000" dirty="0" smtClean="0"/>
              <a:t>NPF</a:t>
            </a:r>
            <a:r>
              <a:rPr lang="zh-CN" altLang="en-US" sz="2000" dirty="0" smtClean="0"/>
              <a:t>软件的补充。</a:t>
            </a:r>
          </a:p>
          <a:p>
            <a:r>
              <a:rPr lang="zh-CN" altLang="en-US" sz="2000" dirty="0" smtClean="0"/>
              <a:t>障碍位于水平向连接的</a:t>
            </a:r>
            <a:r>
              <a:rPr lang="en-US" sz="2000" dirty="0" smtClean="0"/>
              <a:t>2</a:t>
            </a:r>
            <a:r>
              <a:rPr lang="zh-CN" altLang="en-US" sz="2000" dirty="0" smtClean="0"/>
              <a:t>个有限差分单元之间公共界面上，如图</a:t>
            </a:r>
            <a:r>
              <a:rPr lang="en-US" sz="2000" dirty="0" smtClean="0"/>
              <a:t>4-8</a:t>
            </a:r>
            <a:r>
              <a:rPr lang="zh-CN" altLang="en-US" sz="2000" dirty="0" smtClean="0"/>
              <a:t>。</a:t>
            </a:r>
            <a:endParaRPr lang="zh-CN" altLang="en-US" sz="2000" dirty="0" smtClean="0"/>
          </a:p>
          <a:p>
            <a:endParaRPr lang="zh-CN" altLang="en-US" sz="2000" dirty="0"/>
          </a:p>
        </p:txBody>
      </p:sp>
      <p:pic>
        <p:nvPicPr>
          <p:cNvPr id="3074" name="Picture 2"/>
          <p:cNvPicPr>
            <a:picLocks noChangeAspect="1" noChangeArrowheads="1"/>
          </p:cNvPicPr>
          <p:nvPr/>
        </p:nvPicPr>
        <p:blipFill>
          <a:blip r:embed="rId2"/>
          <a:srcRect/>
          <a:stretch>
            <a:fillRect/>
          </a:stretch>
        </p:blipFill>
        <p:spPr bwMode="auto">
          <a:xfrm>
            <a:off x="357158" y="3071810"/>
            <a:ext cx="3144397" cy="3571900"/>
          </a:xfrm>
          <a:prstGeom prst="rect">
            <a:avLst/>
          </a:prstGeom>
          <a:noFill/>
          <a:ln w="9525">
            <a:noFill/>
            <a:miter lim="800000"/>
            <a:headEnd/>
            <a:tailEnd/>
          </a:ln>
          <a:effectLst/>
        </p:spPr>
      </p:pic>
      <p:sp>
        <p:nvSpPr>
          <p:cNvPr id="5" name="TextBox 4"/>
          <p:cNvSpPr txBox="1"/>
          <p:nvPr/>
        </p:nvSpPr>
        <p:spPr>
          <a:xfrm>
            <a:off x="3643306" y="6143644"/>
            <a:ext cx="5357818" cy="461665"/>
          </a:xfrm>
          <a:prstGeom prst="rect">
            <a:avLst/>
          </a:prstGeom>
          <a:noFill/>
        </p:spPr>
        <p:txBody>
          <a:bodyPr wrap="square" rtlCol="0">
            <a:spAutoFit/>
          </a:bodyPr>
          <a:lstStyle/>
          <a:p>
            <a:r>
              <a:rPr lang="zh-CN" altLang="en-US" sz="2400" dirty="0" smtClean="0"/>
              <a:t>图</a:t>
            </a:r>
            <a:r>
              <a:rPr lang="en-US" altLang="zh-CN" sz="2400" dirty="0" smtClean="0"/>
              <a:t>4-8 </a:t>
            </a:r>
            <a:r>
              <a:rPr lang="zh-CN" altLang="en-US" sz="2400" dirty="0" smtClean="0"/>
              <a:t>低渗透的表征</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785926"/>
            <a:ext cx="1714512" cy="461665"/>
          </a:xfrm>
          <a:prstGeom prst="rect">
            <a:avLst/>
          </a:prstGeom>
          <a:noFill/>
        </p:spPr>
        <p:txBody>
          <a:bodyPr wrap="square" rtlCol="0">
            <a:spAutoFit/>
          </a:bodyPr>
          <a:lstStyle/>
          <a:p>
            <a:r>
              <a:rPr lang="en-US" sz="2400" b="1" dirty="0" smtClean="0"/>
              <a:t>GNC</a:t>
            </a:r>
            <a:r>
              <a:rPr lang="zh-CN" altLang="en-US" sz="2400" b="1" dirty="0" smtClean="0"/>
              <a:t>软件</a:t>
            </a:r>
          </a:p>
        </p:txBody>
      </p:sp>
      <p:sp>
        <p:nvSpPr>
          <p:cNvPr id="3" name="矩形 2"/>
          <p:cNvSpPr/>
          <p:nvPr/>
        </p:nvSpPr>
        <p:spPr>
          <a:xfrm>
            <a:off x="142844" y="1071546"/>
            <a:ext cx="3821880" cy="584775"/>
          </a:xfrm>
          <a:prstGeom prst="rect">
            <a:avLst/>
          </a:prstGeom>
        </p:spPr>
        <p:txBody>
          <a:bodyPr wrap="none">
            <a:spAutoFit/>
          </a:bodyPr>
          <a:lstStyle/>
          <a:p>
            <a:r>
              <a:rPr lang="zh-CN" altLang="en-US" sz="3200" b="1" dirty="0" smtClean="0"/>
              <a:t>第</a:t>
            </a:r>
            <a:r>
              <a:rPr lang="en-US" sz="3200" b="1" dirty="0" smtClean="0"/>
              <a:t>4</a:t>
            </a:r>
            <a:r>
              <a:rPr lang="zh-CN" altLang="en-US" sz="3200" b="1" dirty="0" smtClean="0"/>
              <a:t>章 内部流动软件</a:t>
            </a:r>
            <a:endParaRPr lang="zh-CN" altLang="en-US" sz="3200" b="1" dirty="0"/>
          </a:p>
        </p:txBody>
      </p:sp>
      <p:sp>
        <p:nvSpPr>
          <p:cNvPr id="4" name="TextBox 3"/>
          <p:cNvSpPr txBox="1"/>
          <p:nvPr/>
        </p:nvSpPr>
        <p:spPr>
          <a:xfrm>
            <a:off x="1928794" y="1785926"/>
            <a:ext cx="7143800" cy="1631216"/>
          </a:xfrm>
          <a:prstGeom prst="rect">
            <a:avLst/>
          </a:prstGeom>
          <a:noFill/>
        </p:spPr>
        <p:txBody>
          <a:bodyPr wrap="square" rtlCol="0">
            <a:spAutoFit/>
          </a:bodyPr>
          <a:lstStyle/>
          <a:p>
            <a:r>
              <a:rPr lang="zh-CN" altLang="en-US" sz="2000" dirty="0" smtClean="0"/>
              <a:t>有时</a:t>
            </a:r>
            <a:r>
              <a:rPr lang="en-US" sz="2000" dirty="0" smtClean="0"/>
              <a:t>2</a:t>
            </a:r>
            <a:r>
              <a:rPr lang="zh-CN" altLang="en-US" sz="2000" dirty="0" smtClean="0"/>
              <a:t>个单元之间的连接违反</a:t>
            </a:r>
            <a:r>
              <a:rPr lang="en-US" sz="2000" dirty="0" smtClean="0"/>
              <a:t>CVFD</a:t>
            </a:r>
            <a:r>
              <a:rPr lang="zh-CN" altLang="en-US" sz="2000" dirty="0" smtClean="0"/>
              <a:t>的要求，考虑到连接的几何特性。</a:t>
            </a:r>
            <a:r>
              <a:rPr lang="en-US" sz="2000" dirty="0" err="1" smtClean="0"/>
              <a:t>Panday</a:t>
            </a:r>
            <a:r>
              <a:rPr lang="en-US" sz="2000" dirty="0" smtClean="0"/>
              <a:t> and others (2013)</a:t>
            </a:r>
            <a:r>
              <a:rPr lang="zh-CN" altLang="en-US" sz="2000" dirty="0" smtClean="0"/>
              <a:t>引入“虚拟节点修正”软件，用户可以打开和关闭。</a:t>
            </a:r>
            <a:r>
              <a:rPr lang="en-US" sz="2000" dirty="0" smtClean="0"/>
              <a:t>MODFLOW-USG</a:t>
            </a:r>
            <a:r>
              <a:rPr lang="zh-CN" altLang="en-US" sz="2000" dirty="0" smtClean="0"/>
              <a:t>中的</a:t>
            </a:r>
            <a:r>
              <a:rPr lang="en-US" sz="2000" dirty="0" smtClean="0"/>
              <a:t>GNC</a:t>
            </a:r>
            <a:r>
              <a:rPr lang="zh-CN" altLang="en-US" sz="2000" dirty="0" smtClean="0"/>
              <a:t>方程在</a:t>
            </a:r>
            <a:r>
              <a:rPr lang="en-US" sz="2000" dirty="0" smtClean="0"/>
              <a:t>MODFLOW6</a:t>
            </a:r>
            <a:r>
              <a:rPr lang="zh-CN" altLang="en-US" sz="2000" dirty="0" smtClean="0"/>
              <a:t>的</a:t>
            </a:r>
            <a:r>
              <a:rPr lang="en-US" sz="2000" dirty="0" smtClean="0"/>
              <a:t>GNC</a:t>
            </a:r>
            <a:r>
              <a:rPr lang="zh-CN" altLang="en-US" sz="2000" dirty="0" smtClean="0"/>
              <a:t>软件中实施了。</a:t>
            </a:r>
          </a:p>
          <a:p>
            <a:r>
              <a:rPr lang="en-US" sz="2000" dirty="0" smtClean="0"/>
              <a:t>GNC</a:t>
            </a:r>
            <a:r>
              <a:rPr lang="zh-CN" altLang="en-US" sz="2000" dirty="0" smtClean="0"/>
              <a:t>软件是高阶修正</a:t>
            </a:r>
            <a:r>
              <a:rPr lang="en-US" sz="2000" dirty="0" smtClean="0"/>
              <a:t>MODFLOW6</a:t>
            </a:r>
            <a:r>
              <a:rPr lang="zh-CN" altLang="en-US" sz="2000" dirty="0" smtClean="0"/>
              <a:t>模拟项的可选项。</a:t>
            </a:r>
          </a:p>
        </p:txBody>
      </p:sp>
      <p:pic>
        <p:nvPicPr>
          <p:cNvPr id="4098" name="Picture 2"/>
          <p:cNvPicPr>
            <a:picLocks noChangeAspect="1" noChangeArrowheads="1"/>
          </p:cNvPicPr>
          <p:nvPr/>
        </p:nvPicPr>
        <p:blipFill>
          <a:blip r:embed="rId2"/>
          <a:srcRect/>
          <a:stretch>
            <a:fillRect/>
          </a:stretch>
        </p:blipFill>
        <p:spPr bwMode="auto">
          <a:xfrm>
            <a:off x="142876" y="3357562"/>
            <a:ext cx="3929058" cy="3311579"/>
          </a:xfrm>
          <a:prstGeom prst="rect">
            <a:avLst/>
          </a:prstGeom>
          <a:noFill/>
          <a:ln w="9525">
            <a:noFill/>
            <a:miter lim="800000"/>
            <a:headEnd/>
            <a:tailEnd/>
          </a:ln>
          <a:effectLst/>
        </p:spPr>
      </p:pic>
      <p:sp>
        <p:nvSpPr>
          <p:cNvPr id="6" name="TextBox 5"/>
          <p:cNvSpPr txBox="1"/>
          <p:nvPr/>
        </p:nvSpPr>
        <p:spPr>
          <a:xfrm>
            <a:off x="4143372" y="6000768"/>
            <a:ext cx="4643470" cy="400110"/>
          </a:xfrm>
          <a:prstGeom prst="rect">
            <a:avLst/>
          </a:prstGeom>
          <a:noFill/>
        </p:spPr>
        <p:txBody>
          <a:bodyPr wrap="square" rtlCol="0">
            <a:spAutoFit/>
          </a:bodyPr>
          <a:lstStyle/>
          <a:p>
            <a:r>
              <a:rPr lang="zh-CN" altLang="en-US" sz="2000" dirty="0" smtClean="0"/>
              <a:t>图</a:t>
            </a:r>
            <a:r>
              <a:rPr lang="en-US" altLang="zh-CN" sz="2000" dirty="0" smtClean="0"/>
              <a:t>4-10 </a:t>
            </a:r>
            <a:r>
              <a:rPr lang="zh-CN" altLang="en-US" sz="2000" dirty="0" smtClean="0"/>
              <a:t>嵌套网格的</a:t>
            </a:r>
            <a:r>
              <a:rPr lang="en-US" altLang="zh-CN" sz="2000" dirty="0" smtClean="0"/>
              <a:t>ghost node</a:t>
            </a:r>
            <a:r>
              <a:rPr lang="zh-CN" altLang="en-US" sz="2000" dirty="0" smtClean="0"/>
              <a:t>示意图</a:t>
            </a:r>
            <a:endParaRPr lang="zh-CN" altLang="en-US"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srcRect/>
          <a:stretch>
            <a:fillRect/>
          </a:stretch>
        </p:blipFill>
        <p:spPr bwMode="auto">
          <a:xfrm>
            <a:off x="-32" y="4357694"/>
            <a:ext cx="9144032" cy="543868"/>
          </a:xfrm>
          <a:prstGeom prst="rect">
            <a:avLst/>
          </a:prstGeom>
          <a:noFill/>
          <a:ln w="9525">
            <a:noFill/>
            <a:miter lim="800000"/>
            <a:headEnd/>
            <a:tailEnd/>
          </a:ln>
          <a:effectLst/>
        </p:spPr>
      </p:pic>
      <p:sp>
        <p:nvSpPr>
          <p:cNvPr id="3" name="TextBox 2"/>
          <p:cNvSpPr txBox="1"/>
          <p:nvPr/>
        </p:nvSpPr>
        <p:spPr>
          <a:xfrm>
            <a:off x="142844" y="1142984"/>
            <a:ext cx="4286280" cy="523220"/>
          </a:xfrm>
          <a:prstGeom prst="rect">
            <a:avLst/>
          </a:prstGeom>
          <a:noFill/>
        </p:spPr>
        <p:txBody>
          <a:bodyPr wrap="square" rtlCol="0">
            <a:spAutoFit/>
          </a:bodyPr>
          <a:lstStyle/>
          <a:p>
            <a:r>
              <a:rPr lang="zh-CN" altLang="en-US" sz="2800" b="1" dirty="0" smtClean="0"/>
              <a:t>第</a:t>
            </a:r>
            <a:r>
              <a:rPr lang="en-US" sz="2800" b="1" dirty="0" smtClean="0"/>
              <a:t>5</a:t>
            </a:r>
            <a:r>
              <a:rPr lang="zh-CN" altLang="en-US" sz="2800" b="1" dirty="0" smtClean="0"/>
              <a:t>章 水存储</a:t>
            </a:r>
            <a:r>
              <a:rPr lang="en-US" sz="2800" b="1" dirty="0" smtClean="0"/>
              <a:t>(Storage)</a:t>
            </a:r>
            <a:endParaRPr lang="zh-CN" altLang="en-US" sz="2800" b="1" dirty="0" smtClean="0"/>
          </a:p>
        </p:txBody>
      </p:sp>
      <p:sp>
        <p:nvSpPr>
          <p:cNvPr id="4" name="TextBox 3"/>
          <p:cNvSpPr txBox="1"/>
          <p:nvPr/>
        </p:nvSpPr>
        <p:spPr>
          <a:xfrm>
            <a:off x="0" y="1714488"/>
            <a:ext cx="9144000" cy="2031325"/>
          </a:xfrm>
          <a:prstGeom prst="rect">
            <a:avLst/>
          </a:prstGeom>
          <a:noFill/>
        </p:spPr>
        <p:txBody>
          <a:bodyPr wrap="square" rtlCol="0">
            <a:spAutoFit/>
          </a:bodyPr>
          <a:lstStyle/>
          <a:p>
            <a:pPr>
              <a:lnSpc>
                <a:spcPct val="150000"/>
              </a:lnSpc>
            </a:pPr>
            <a:r>
              <a:rPr lang="en-US" sz="2400" b="1" dirty="0" smtClean="0">
                <a:solidFill>
                  <a:srgbClr val="FF0000"/>
                </a:solidFill>
              </a:rPr>
              <a:t>STO</a:t>
            </a:r>
            <a:r>
              <a:rPr lang="zh-CN" altLang="en-US" sz="2400" b="1" dirty="0" smtClean="0">
                <a:solidFill>
                  <a:srgbClr val="FF0000"/>
                </a:solidFill>
              </a:rPr>
              <a:t>软件包</a:t>
            </a:r>
            <a:endParaRPr lang="en-US" altLang="zh-CN" sz="2400" b="1" dirty="0" smtClean="0">
              <a:solidFill>
                <a:srgbClr val="FF0000"/>
              </a:solidFill>
            </a:endParaRPr>
          </a:p>
          <a:p>
            <a:pPr>
              <a:lnSpc>
                <a:spcPct val="150000"/>
              </a:lnSpc>
            </a:pPr>
            <a:r>
              <a:rPr lang="zh-CN" altLang="en-US" sz="2000" dirty="0" smtClean="0"/>
              <a:t>模拟</a:t>
            </a:r>
            <a:r>
              <a:rPr lang="zh-CN" altLang="en-US" sz="2000" dirty="0" smtClean="0"/>
              <a:t>承压层和非承压层含水存储量变化对</a:t>
            </a:r>
            <a:r>
              <a:rPr lang="en-US" sz="2000" dirty="0" smtClean="0"/>
              <a:t>MODFLOW6</a:t>
            </a:r>
            <a:r>
              <a:rPr lang="zh-CN" altLang="en-US" sz="2000" dirty="0" smtClean="0"/>
              <a:t>地下水方程的贡献。一个</a:t>
            </a:r>
            <a:r>
              <a:rPr lang="en-US" sz="2000" dirty="0" smtClean="0"/>
              <a:t>GWF</a:t>
            </a:r>
            <a:r>
              <a:rPr lang="zh-CN" altLang="en-US" sz="2000" dirty="0" smtClean="0"/>
              <a:t>模型只能有一个</a:t>
            </a:r>
            <a:r>
              <a:rPr lang="en-US" sz="2000" dirty="0" smtClean="0"/>
              <a:t>STO</a:t>
            </a:r>
            <a:r>
              <a:rPr lang="zh-CN" altLang="en-US" sz="2000" dirty="0" smtClean="0"/>
              <a:t>软件包。</a:t>
            </a:r>
          </a:p>
          <a:p>
            <a:pPr>
              <a:lnSpc>
                <a:spcPct val="150000"/>
              </a:lnSpc>
            </a:pPr>
            <a:r>
              <a:rPr lang="zh-CN" altLang="en-US" sz="2000" dirty="0" smtClean="0"/>
              <a:t>存储量对地下水方程的贡献的方程为：</a:t>
            </a:r>
          </a:p>
        </p:txBody>
      </p:sp>
      <p:pic>
        <p:nvPicPr>
          <p:cNvPr id="5" name="图片 4"/>
          <p:cNvPicPr/>
          <p:nvPr/>
        </p:nvPicPr>
        <p:blipFill>
          <a:blip r:embed="rId3"/>
          <a:srcRect/>
          <a:stretch>
            <a:fillRect/>
          </a:stretch>
        </p:blipFill>
        <p:spPr bwMode="auto">
          <a:xfrm>
            <a:off x="3286116" y="3786190"/>
            <a:ext cx="1928826" cy="428628"/>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71736" y="1071546"/>
            <a:ext cx="4812536" cy="523220"/>
          </a:xfrm>
          <a:prstGeom prst="rect">
            <a:avLst/>
          </a:prstGeom>
        </p:spPr>
        <p:txBody>
          <a:bodyPr wrap="none">
            <a:spAutoFit/>
          </a:bodyPr>
          <a:lstStyle/>
          <a:p>
            <a:r>
              <a:rPr lang="zh-CN" altLang="en-US" sz="2800" b="1" dirty="0" smtClean="0"/>
              <a:t>第</a:t>
            </a:r>
            <a:r>
              <a:rPr lang="en-US" sz="2800" b="1" dirty="0" smtClean="0"/>
              <a:t>6</a:t>
            </a:r>
            <a:r>
              <a:rPr lang="zh-CN" altLang="en-US" sz="2800" b="1" dirty="0" smtClean="0"/>
              <a:t>章 驱动软件的概念与实施</a:t>
            </a:r>
            <a:endParaRPr lang="zh-CN" altLang="en-US" sz="2800" b="1" dirty="0"/>
          </a:p>
        </p:txBody>
      </p:sp>
      <p:sp>
        <p:nvSpPr>
          <p:cNvPr id="3" name="矩形 2"/>
          <p:cNvSpPr/>
          <p:nvPr/>
        </p:nvSpPr>
        <p:spPr>
          <a:xfrm>
            <a:off x="113661" y="1643050"/>
            <a:ext cx="3315331" cy="461665"/>
          </a:xfrm>
          <a:prstGeom prst="rect">
            <a:avLst/>
          </a:prstGeom>
        </p:spPr>
        <p:txBody>
          <a:bodyPr wrap="none">
            <a:spAutoFit/>
          </a:bodyPr>
          <a:lstStyle/>
          <a:p>
            <a:r>
              <a:rPr lang="zh-CN" altLang="en-US" sz="2400" b="1" dirty="0" smtClean="0"/>
              <a:t>指定水头（</a:t>
            </a:r>
            <a:r>
              <a:rPr lang="en-US" sz="2400" b="1" dirty="0" smtClean="0"/>
              <a:t>CHD</a:t>
            </a:r>
            <a:r>
              <a:rPr lang="zh-CN" altLang="en-US" sz="2400" b="1" dirty="0" smtClean="0"/>
              <a:t>）软件</a:t>
            </a:r>
            <a:endParaRPr lang="zh-CN" altLang="en-US" sz="2400" b="1" dirty="0"/>
          </a:p>
        </p:txBody>
      </p:sp>
      <p:sp>
        <p:nvSpPr>
          <p:cNvPr id="4" name="TextBox 3"/>
          <p:cNvSpPr txBox="1"/>
          <p:nvPr/>
        </p:nvSpPr>
        <p:spPr>
          <a:xfrm>
            <a:off x="142876" y="2214554"/>
            <a:ext cx="8858280" cy="2862322"/>
          </a:xfrm>
          <a:prstGeom prst="rect">
            <a:avLst/>
          </a:prstGeom>
          <a:noFill/>
        </p:spPr>
        <p:txBody>
          <a:bodyPr wrap="square" rtlCol="0">
            <a:spAutoFit/>
          </a:bodyPr>
          <a:lstStyle/>
          <a:p>
            <a:pPr>
              <a:lnSpc>
                <a:spcPct val="150000"/>
              </a:lnSpc>
            </a:pPr>
            <a:r>
              <a:rPr lang="zh-CN" altLang="en-US" sz="2000" dirty="0" smtClean="0"/>
              <a:t>使用</a:t>
            </a:r>
            <a:r>
              <a:rPr lang="en-US" sz="2000" dirty="0" smtClean="0">
                <a:solidFill>
                  <a:srgbClr val="FF0000"/>
                </a:solidFill>
              </a:rPr>
              <a:t>CHD</a:t>
            </a:r>
            <a:r>
              <a:rPr lang="zh-CN" altLang="en-US" sz="2000" dirty="0" smtClean="0">
                <a:solidFill>
                  <a:srgbClr val="FF0000"/>
                </a:solidFill>
              </a:rPr>
              <a:t>软件</a:t>
            </a:r>
            <a:r>
              <a:rPr lang="zh-CN" altLang="en-US" sz="2000" dirty="0" smtClean="0"/>
              <a:t>指定单元的水头。</a:t>
            </a:r>
            <a:r>
              <a:rPr lang="en-US" sz="2000" dirty="0" smtClean="0"/>
              <a:t>CHD</a:t>
            </a:r>
            <a:r>
              <a:rPr lang="zh-CN" altLang="en-US" sz="2000" dirty="0" smtClean="0"/>
              <a:t>软件根据用户输入简单地设置一个内部整数编码和水头值，内部整数编码表示：（</a:t>
            </a:r>
            <a:r>
              <a:rPr lang="en-US" sz="2000" dirty="0" smtClean="0"/>
              <a:t>1</a:t>
            </a:r>
            <a:r>
              <a:rPr lang="zh-CN" altLang="en-US" sz="2000" dirty="0" smtClean="0"/>
              <a:t>）是否水头随时间变化（变化水头的单元）；（</a:t>
            </a:r>
            <a:r>
              <a:rPr lang="en-US" sz="2000" dirty="0" smtClean="0"/>
              <a:t>2</a:t>
            </a:r>
            <a:r>
              <a:rPr lang="zh-CN" altLang="en-US" sz="2000" dirty="0" smtClean="0"/>
              <a:t>）水头是恒定的；（</a:t>
            </a:r>
            <a:r>
              <a:rPr lang="en-US" sz="2000" dirty="0" smtClean="0"/>
              <a:t>3</a:t>
            </a:r>
            <a:r>
              <a:rPr lang="zh-CN" altLang="en-US" sz="2000" dirty="0" smtClean="0"/>
              <a:t>）单元内无流动发生（未激活单元）。</a:t>
            </a:r>
            <a:r>
              <a:rPr lang="en-US" sz="2000" dirty="0" smtClean="0"/>
              <a:t>Numerical Solution</a:t>
            </a:r>
            <a:r>
              <a:rPr lang="zh-CN" altLang="en-US" sz="2000" dirty="0" smtClean="0"/>
              <a:t>使用该编码决定方程如何处理。</a:t>
            </a:r>
          </a:p>
          <a:p>
            <a:pPr>
              <a:lnSpc>
                <a:spcPct val="150000"/>
              </a:lnSpc>
            </a:pPr>
            <a:r>
              <a:rPr lang="zh-CN" altLang="en-US" sz="2000" dirty="0" smtClean="0"/>
              <a:t>当使用</a:t>
            </a:r>
            <a:r>
              <a:rPr lang="en-US" sz="2000" dirty="0" smtClean="0"/>
              <a:t>CHD</a:t>
            </a:r>
            <a:r>
              <a:rPr lang="zh-CN" altLang="en-US" sz="2000" dirty="0" smtClean="0"/>
              <a:t>软件时，从</a:t>
            </a:r>
            <a:r>
              <a:rPr lang="en-US" sz="2000" dirty="0" smtClean="0"/>
              <a:t>CHD</a:t>
            </a:r>
            <a:r>
              <a:rPr lang="zh-CN" altLang="en-US" sz="2000" dirty="0" smtClean="0"/>
              <a:t>输入文件的单元列表读取恒定水头单元数据。</a:t>
            </a:r>
          </a:p>
          <a:p>
            <a:pPr>
              <a:lnSpc>
                <a:spcPct val="150000"/>
              </a:lnSpc>
            </a:pP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71546"/>
            <a:ext cx="2414444" cy="461665"/>
          </a:xfrm>
          <a:prstGeom prst="rect">
            <a:avLst/>
          </a:prstGeom>
        </p:spPr>
        <p:txBody>
          <a:bodyPr wrap="none">
            <a:spAutoFit/>
          </a:bodyPr>
          <a:lstStyle/>
          <a:p>
            <a:r>
              <a:rPr lang="zh-CN" altLang="en-US" sz="2400" b="1" dirty="0" smtClean="0"/>
              <a:t>井（</a:t>
            </a:r>
            <a:r>
              <a:rPr lang="en-US" sz="2400" b="1" dirty="0" smtClean="0"/>
              <a:t>WEL</a:t>
            </a:r>
            <a:r>
              <a:rPr lang="zh-CN" altLang="en-US" sz="2400" b="1" dirty="0" smtClean="0"/>
              <a:t>）软件</a:t>
            </a:r>
            <a:endParaRPr lang="zh-CN" altLang="en-US" sz="2400" b="1" dirty="0"/>
          </a:p>
        </p:txBody>
      </p:sp>
      <p:sp>
        <p:nvSpPr>
          <p:cNvPr id="3" name="TextBox 2"/>
          <p:cNvSpPr txBox="1"/>
          <p:nvPr/>
        </p:nvSpPr>
        <p:spPr>
          <a:xfrm>
            <a:off x="142844" y="1643050"/>
            <a:ext cx="9001156" cy="830997"/>
          </a:xfrm>
          <a:prstGeom prst="rect">
            <a:avLst/>
          </a:prstGeom>
          <a:noFill/>
        </p:spPr>
        <p:txBody>
          <a:bodyPr wrap="square" rtlCol="0">
            <a:spAutoFit/>
          </a:bodyPr>
          <a:lstStyle/>
          <a:p>
            <a:r>
              <a:rPr lang="en-US" sz="2400" dirty="0" smtClean="0"/>
              <a:t>WEL</a:t>
            </a:r>
            <a:r>
              <a:rPr lang="zh-CN" altLang="en-US" sz="2400" dirty="0" smtClean="0"/>
              <a:t>软件用于模拟诸如在驱动周期内以一定的速率，</a:t>
            </a:r>
            <a:r>
              <a:rPr lang="zh-CN" altLang="en-US" sz="2400" dirty="0" smtClean="0">
                <a:solidFill>
                  <a:srgbClr val="FF0000"/>
                </a:solidFill>
              </a:rPr>
              <a:t>从含水层抽水和充水到含水层的井</a:t>
            </a:r>
            <a:r>
              <a:rPr lang="zh-CN" altLang="en-US" sz="2400" dirty="0" smtClean="0"/>
              <a:t>，其中速率与单元面积和井内水头</a:t>
            </a:r>
            <a:r>
              <a:rPr lang="zh-CN" altLang="en-US" sz="2400" dirty="0" smtClean="0">
                <a:solidFill>
                  <a:srgbClr val="FF0000"/>
                </a:solidFill>
              </a:rPr>
              <a:t>无关</a:t>
            </a:r>
            <a:r>
              <a:rPr lang="zh-CN" altLang="en-US" sz="2400" dirty="0" smtClean="0"/>
              <a:t>。</a:t>
            </a:r>
            <a:endParaRPr lang="zh-CN" altLang="en-US" sz="2400" dirty="0"/>
          </a:p>
        </p:txBody>
      </p:sp>
      <p:sp>
        <p:nvSpPr>
          <p:cNvPr id="4" name="矩形 3"/>
          <p:cNvSpPr/>
          <p:nvPr/>
        </p:nvSpPr>
        <p:spPr>
          <a:xfrm>
            <a:off x="4286248" y="2714620"/>
            <a:ext cx="4572000" cy="461665"/>
          </a:xfrm>
          <a:prstGeom prst="rect">
            <a:avLst/>
          </a:prstGeom>
        </p:spPr>
        <p:txBody>
          <a:bodyPr>
            <a:spAutoFit/>
          </a:bodyPr>
          <a:lstStyle/>
          <a:p>
            <a:r>
              <a:rPr lang="en-US" altLang="zh-CN" sz="2400" dirty="0" smtClean="0"/>
              <a:t>Automatic Flow Reduction </a:t>
            </a:r>
            <a:endParaRPr lang="zh-CN" altLang="en-US" sz="2400" dirty="0"/>
          </a:p>
        </p:txBody>
      </p:sp>
      <p:pic>
        <p:nvPicPr>
          <p:cNvPr id="5122" name="Picture 2"/>
          <p:cNvPicPr>
            <a:picLocks noChangeAspect="1" noChangeArrowheads="1"/>
          </p:cNvPicPr>
          <p:nvPr/>
        </p:nvPicPr>
        <p:blipFill>
          <a:blip r:embed="rId2"/>
          <a:srcRect/>
          <a:stretch>
            <a:fillRect/>
          </a:stretch>
        </p:blipFill>
        <p:spPr bwMode="auto">
          <a:xfrm>
            <a:off x="0" y="2643182"/>
            <a:ext cx="4181475" cy="3952875"/>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1214414" y="3857628"/>
            <a:ext cx="7929586" cy="428916"/>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 y="1071546"/>
            <a:ext cx="4046301" cy="523220"/>
          </a:xfrm>
          <a:prstGeom prst="rect">
            <a:avLst/>
          </a:prstGeom>
        </p:spPr>
        <p:txBody>
          <a:bodyPr wrap="none">
            <a:spAutoFit/>
          </a:bodyPr>
          <a:lstStyle/>
          <a:p>
            <a:r>
              <a:rPr lang="en-US" sz="2800" b="1" dirty="0" smtClean="0"/>
              <a:t>Recharge</a:t>
            </a:r>
            <a:r>
              <a:rPr lang="zh-CN" altLang="en-US" sz="2800" b="1" dirty="0" smtClean="0"/>
              <a:t>（</a:t>
            </a:r>
            <a:r>
              <a:rPr lang="en-US" sz="2800" b="1" dirty="0" smtClean="0"/>
              <a:t>RCH</a:t>
            </a:r>
            <a:r>
              <a:rPr lang="zh-CN" altLang="en-US" sz="2800" b="1" dirty="0" smtClean="0"/>
              <a:t>）软件</a:t>
            </a:r>
            <a:endParaRPr lang="zh-CN" altLang="en-US" sz="2800" b="1" dirty="0"/>
          </a:p>
        </p:txBody>
      </p:sp>
      <p:sp>
        <p:nvSpPr>
          <p:cNvPr id="3" name="TextBox 2"/>
          <p:cNvSpPr txBox="1"/>
          <p:nvPr/>
        </p:nvSpPr>
        <p:spPr>
          <a:xfrm>
            <a:off x="0" y="1643050"/>
            <a:ext cx="9001156" cy="1015663"/>
          </a:xfrm>
          <a:prstGeom prst="rect">
            <a:avLst/>
          </a:prstGeom>
          <a:noFill/>
        </p:spPr>
        <p:txBody>
          <a:bodyPr wrap="square" rtlCol="0">
            <a:spAutoFit/>
          </a:bodyPr>
          <a:lstStyle/>
          <a:p>
            <a:r>
              <a:rPr lang="en-US" sz="2000" dirty="0" smtClean="0"/>
              <a:t>RCH</a:t>
            </a:r>
            <a:r>
              <a:rPr lang="zh-CN" altLang="en-US" sz="2000" dirty="0" smtClean="0"/>
              <a:t>软件用于模拟</a:t>
            </a:r>
            <a:r>
              <a:rPr lang="zh-CN" altLang="en-US" sz="2000" dirty="0" smtClean="0">
                <a:solidFill>
                  <a:srgbClr val="FF0000"/>
                </a:solidFill>
              </a:rPr>
              <a:t>面上分布式的</a:t>
            </a:r>
            <a:r>
              <a:rPr lang="zh-CN" altLang="en-US" sz="2000" dirty="0" smtClean="0"/>
              <a:t>对地下水系统的充水。通常情况是，</a:t>
            </a:r>
            <a:r>
              <a:rPr lang="zh-CN" altLang="en-US" sz="2000" dirty="0" smtClean="0">
                <a:solidFill>
                  <a:srgbClr val="FF0000"/>
                </a:solidFill>
              </a:rPr>
              <a:t>降雨渗透</a:t>
            </a:r>
            <a:r>
              <a:rPr lang="zh-CN" altLang="en-US" sz="2000" dirty="0" smtClean="0"/>
              <a:t>到地下水系统的面上充水。</a:t>
            </a:r>
          </a:p>
          <a:p>
            <a:endParaRPr lang="zh-CN" altLang="en-US" sz="2000" dirty="0"/>
          </a:p>
        </p:txBody>
      </p:sp>
      <p:pic>
        <p:nvPicPr>
          <p:cNvPr id="4098" name="Picture 2"/>
          <p:cNvPicPr>
            <a:picLocks noChangeAspect="1" noChangeArrowheads="1"/>
          </p:cNvPicPr>
          <p:nvPr/>
        </p:nvPicPr>
        <p:blipFill>
          <a:blip r:embed="rId2"/>
          <a:srcRect/>
          <a:stretch>
            <a:fillRect/>
          </a:stretch>
        </p:blipFill>
        <p:spPr bwMode="auto">
          <a:xfrm>
            <a:off x="0" y="2357430"/>
            <a:ext cx="3571868" cy="4327298"/>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a:srcRect/>
          <a:stretch>
            <a:fillRect/>
          </a:stretch>
        </p:blipFill>
        <p:spPr bwMode="auto">
          <a:xfrm>
            <a:off x="3571868" y="2214554"/>
            <a:ext cx="3286148" cy="4458016"/>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a:srcRect/>
          <a:stretch>
            <a:fillRect/>
          </a:stretch>
        </p:blipFill>
        <p:spPr bwMode="auto">
          <a:xfrm>
            <a:off x="3500398" y="6215082"/>
            <a:ext cx="5643602" cy="540741"/>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71472" y="2428868"/>
            <a:ext cx="8208457" cy="3714776"/>
          </a:xfrm>
          <a:prstGeom prst="rect">
            <a:avLst/>
          </a:prstGeom>
          <a:noFill/>
          <a:ln w="9525">
            <a:noFill/>
            <a:miter lim="800000"/>
            <a:headEnd/>
            <a:tailEnd/>
          </a:ln>
          <a:effectLst/>
        </p:spPr>
      </p:pic>
      <p:sp>
        <p:nvSpPr>
          <p:cNvPr id="3" name="TextBox 2"/>
          <p:cNvSpPr txBox="1"/>
          <p:nvPr/>
        </p:nvSpPr>
        <p:spPr>
          <a:xfrm>
            <a:off x="71406" y="1000108"/>
            <a:ext cx="3429024" cy="523220"/>
          </a:xfrm>
          <a:prstGeom prst="rect">
            <a:avLst/>
          </a:prstGeom>
          <a:noFill/>
        </p:spPr>
        <p:txBody>
          <a:bodyPr wrap="square" rtlCol="0">
            <a:spAutoFit/>
          </a:bodyPr>
          <a:lstStyle/>
          <a:p>
            <a:r>
              <a:rPr lang="en-US" sz="2800" b="1" dirty="0" smtClean="0"/>
              <a:t>GHB</a:t>
            </a:r>
            <a:r>
              <a:rPr lang="zh-CN" altLang="en-US" sz="2800" b="1" dirty="0" smtClean="0"/>
              <a:t>软件</a:t>
            </a:r>
          </a:p>
        </p:txBody>
      </p:sp>
      <p:sp>
        <p:nvSpPr>
          <p:cNvPr id="4" name="TextBox 3"/>
          <p:cNvSpPr txBox="1"/>
          <p:nvPr/>
        </p:nvSpPr>
        <p:spPr>
          <a:xfrm>
            <a:off x="142844" y="1526433"/>
            <a:ext cx="8858312" cy="830997"/>
          </a:xfrm>
          <a:prstGeom prst="rect">
            <a:avLst/>
          </a:prstGeom>
          <a:noFill/>
        </p:spPr>
        <p:txBody>
          <a:bodyPr wrap="square" rtlCol="0">
            <a:spAutoFit/>
          </a:bodyPr>
          <a:lstStyle/>
          <a:p>
            <a:r>
              <a:rPr lang="en-US" sz="2400" dirty="0" smtClean="0"/>
              <a:t>GHB</a:t>
            </a:r>
            <a:r>
              <a:rPr lang="zh-CN" altLang="en-US" sz="2400" dirty="0" smtClean="0"/>
              <a:t>软件的作用是模拟从</a:t>
            </a:r>
            <a:r>
              <a:rPr lang="zh-CN" altLang="en-US" sz="2400" dirty="0" smtClean="0">
                <a:solidFill>
                  <a:srgbClr val="FF0000"/>
                </a:solidFill>
              </a:rPr>
              <a:t>外部源</a:t>
            </a:r>
            <a:r>
              <a:rPr lang="zh-CN" altLang="en-US" sz="2400" dirty="0" smtClean="0"/>
              <a:t>进出一个单元</a:t>
            </a:r>
            <a:r>
              <a:rPr lang="en-US" sz="2400" dirty="0" smtClean="0"/>
              <a:t>(n)</a:t>
            </a:r>
            <a:r>
              <a:rPr lang="zh-CN" altLang="en-US" sz="2400" dirty="0" smtClean="0"/>
              <a:t>的水流，与</a:t>
            </a:r>
            <a:r>
              <a:rPr lang="zh-CN" altLang="en-US" sz="2400" dirty="0" smtClean="0">
                <a:solidFill>
                  <a:srgbClr val="FF0000"/>
                </a:solidFill>
              </a:rPr>
              <a:t>单元中的水头和分配到外部源的水头之差</a:t>
            </a:r>
            <a:r>
              <a:rPr lang="zh-CN" altLang="en-US" sz="2400" dirty="0" smtClean="0"/>
              <a:t>有关。</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976954"/>
            <a:ext cx="5786478" cy="523220"/>
          </a:xfrm>
          <a:prstGeom prst="rect">
            <a:avLst/>
          </a:prstGeom>
          <a:noFill/>
        </p:spPr>
        <p:txBody>
          <a:bodyPr wrap="square" rtlCol="0">
            <a:spAutoFit/>
          </a:bodyPr>
          <a:lstStyle/>
          <a:p>
            <a:r>
              <a:rPr lang="en-US" sz="2800" dirty="0" smtClean="0">
                <a:latin typeface="黑体" pitchFamily="49" charset="-122"/>
                <a:ea typeface="黑体" pitchFamily="49" charset="-122"/>
              </a:rPr>
              <a:t>MODFLOW6</a:t>
            </a:r>
            <a:r>
              <a:rPr lang="zh-CN" altLang="en-US" sz="2800" dirty="0" smtClean="0">
                <a:latin typeface="黑体" pitchFamily="49" charset="-122"/>
                <a:ea typeface="黑体" pitchFamily="49" charset="-122"/>
              </a:rPr>
              <a:t>框架和</a:t>
            </a:r>
            <a:r>
              <a:rPr lang="en-US" sz="2800" dirty="0" smtClean="0">
                <a:latin typeface="黑体" pitchFamily="49" charset="-122"/>
                <a:ea typeface="黑体" pitchFamily="49" charset="-122"/>
              </a:rPr>
              <a:t>GWF</a:t>
            </a:r>
            <a:r>
              <a:rPr lang="zh-CN" altLang="en-US" sz="2800" dirty="0" smtClean="0">
                <a:latin typeface="黑体" pitchFamily="49" charset="-122"/>
                <a:ea typeface="黑体" pitchFamily="49" charset="-122"/>
              </a:rPr>
              <a:t>模型概览</a:t>
            </a:r>
          </a:p>
        </p:txBody>
      </p:sp>
      <p:sp>
        <p:nvSpPr>
          <p:cNvPr id="3" name="TextBox 2"/>
          <p:cNvSpPr txBox="1"/>
          <p:nvPr/>
        </p:nvSpPr>
        <p:spPr>
          <a:xfrm>
            <a:off x="0" y="1643050"/>
            <a:ext cx="9144000" cy="4247317"/>
          </a:xfrm>
          <a:prstGeom prst="rect">
            <a:avLst/>
          </a:prstGeom>
          <a:noFill/>
        </p:spPr>
        <p:txBody>
          <a:bodyPr wrap="square" rtlCol="0">
            <a:spAutoFit/>
          </a:bodyPr>
          <a:lstStyle/>
          <a:p>
            <a:pPr>
              <a:lnSpc>
                <a:spcPct val="150000"/>
              </a:lnSpc>
            </a:pPr>
            <a:r>
              <a:rPr lang="en-US" sz="2000" dirty="0" smtClean="0"/>
              <a:t>MODFLOW6</a:t>
            </a:r>
            <a:r>
              <a:rPr lang="zh-CN" altLang="en-US" sz="2000" dirty="0" smtClean="0"/>
              <a:t>使用</a:t>
            </a:r>
            <a:r>
              <a:rPr lang="en-US" sz="2000" dirty="0" smtClean="0"/>
              <a:t>FORTRAN 2003</a:t>
            </a:r>
            <a:r>
              <a:rPr lang="zh-CN" altLang="en-US" sz="2000" dirty="0" smtClean="0"/>
              <a:t>和部分</a:t>
            </a:r>
            <a:r>
              <a:rPr lang="en-US" sz="2000" dirty="0" smtClean="0"/>
              <a:t>2008</a:t>
            </a:r>
            <a:r>
              <a:rPr lang="zh-CN" altLang="en-US" sz="2000" dirty="0" smtClean="0"/>
              <a:t>语法的面向对象编程，自下而上对</a:t>
            </a:r>
            <a:r>
              <a:rPr lang="en-US" sz="2000" dirty="0" smtClean="0"/>
              <a:t>MODFLOW</a:t>
            </a:r>
            <a:r>
              <a:rPr lang="zh-CN" altLang="en-US" sz="2000" dirty="0" smtClean="0"/>
              <a:t>代码重新组织。</a:t>
            </a:r>
            <a:r>
              <a:rPr lang="en-US" sz="2000" dirty="0" smtClean="0"/>
              <a:t>GWF</a:t>
            </a:r>
            <a:r>
              <a:rPr lang="zh-CN" altLang="en-US" sz="2000" dirty="0" smtClean="0"/>
              <a:t>模型分解为若干</a:t>
            </a:r>
            <a:r>
              <a:rPr lang="en-US" sz="2000" dirty="0" smtClean="0">
                <a:solidFill>
                  <a:srgbClr val="FF0000"/>
                </a:solidFill>
              </a:rPr>
              <a:t>"Package"</a:t>
            </a:r>
            <a:r>
              <a:rPr lang="zh-CN" altLang="en-US" sz="2000" dirty="0" smtClean="0"/>
              <a:t>，这些软件包用户可能使用，也可能不会使用，可分为</a:t>
            </a:r>
            <a:r>
              <a:rPr lang="zh-CN" altLang="en-US" sz="2000" dirty="0" smtClean="0">
                <a:solidFill>
                  <a:srgbClr val="FF0000"/>
                </a:solidFill>
              </a:rPr>
              <a:t>三大类型</a:t>
            </a:r>
            <a:r>
              <a:rPr lang="zh-CN" altLang="en-US" sz="2000" dirty="0" smtClean="0"/>
              <a:t>：</a:t>
            </a:r>
          </a:p>
          <a:p>
            <a:pPr>
              <a:lnSpc>
                <a:spcPct val="150000"/>
              </a:lnSpc>
            </a:pPr>
            <a:r>
              <a:rPr lang="zh-CN" altLang="en-US" sz="2000" dirty="0" smtClean="0"/>
              <a:t>（</a:t>
            </a:r>
            <a:r>
              <a:rPr lang="en-US" sz="2000" dirty="0" smtClean="0"/>
              <a:t>1</a:t>
            </a:r>
            <a:r>
              <a:rPr lang="zh-CN" altLang="en-US" sz="2000" dirty="0" smtClean="0"/>
              <a:t>）</a:t>
            </a:r>
            <a:r>
              <a:rPr lang="en-US" sz="2000" dirty="0" smtClean="0"/>
              <a:t>Hydrologic/Internal</a:t>
            </a:r>
            <a:r>
              <a:rPr lang="zh-CN" altLang="en-US" sz="2000" dirty="0" smtClean="0"/>
              <a:t>软件包，内部水流软件包，模拟相邻单元的水流或处理所有模型单元中的水存储变化。</a:t>
            </a:r>
          </a:p>
          <a:p>
            <a:pPr>
              <a:lnSpc>
                <a:spcPct val="150000"/>
              </a:lnSpc>
            </a:pPr>
            <a:r>
              <a:rPr lang="zh-CN" altLang="en-US" sz="2000" dirty="0" smtClean="0"/>
              <a:t>（</a:t>
            </a:r>
            <a:r>
              <a:rPr lang="en-US" sz="2000" dirty="0" smtClean="0"/>
              <a:t>2</a:t>
            </a:r>
            <a:r>
              <a:rPr lang="zh-CN" altLang="en-US" sz="2000" dirty="0" smtClean="0"/>
              <a:t>）</a:t>
            </a:r>
            <a:r>
              <a:rPr lang="en-US" sz="2000" dirty="0" smtClean="0"/>
              <a:t>Hydrologic/Stress</a:t>
            </a:r>
            <a:r>
              <a:rPr lang="zh-CN" altLang="en-US" sz="2000" dirty="0" smtClean="0"/>
              <a:t>软件包，模拟简化的和某种驱动（如河流、井和充水）。</a:t>
            </a:r>
          </a:p>
          <a:p>
            <a:pPr>
              <a:lnSpc>
                <a:spcPct val="150000"/>
              </a:lnSpc>
            </a:pPr>
            <a:r>
              <a:rPr lang="zh-CN" altLang="en-US" sz="2000" dirty="0" smtClean="0"/>
              <a:t>（</a:t>
            </a:r>
            <a:r>
              <a:rPr lang="en-US" sz="2000" dirty="0" smtClean="0"/>
              <a:t>3</a:t>
            </a:r>
            <a:r>
              <a:rPr lang="zh-CN" altLang="en-US" sz="2000" dirty="0" smtClean="0"/>
              <a:t>）</a:t>
            </a:r>
            <a:r>
              <a:rPr lang="en-US" sz="2000" dirty="0" smtClean="0"/>
              <a:t>Hydrologic/Advanced Stress</a:t>
            </a:r>
            <a:r>
              <a:rPr lang="zh-CN" altLang="en-US" sz="2000" dirty="0" smtClean="0"/>
              <a:t>软件包，模拟更复杂的驱动力，一般涉及求解一些驱动力下的某些形式的水收支方程，如：河网、湖泊、多层含水层中的井或不饱和带。</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1048392"/>
            <a:ext cx="2500298" cy="523220"/>
          </a:xfrm>
          <a:prstGeom prst="rect">
            <a:avLst/>
          </a:prstGeom>
          <a:noFill/>
        </p:spPr>
        <p:txBody>
          <a:bodyPr wrap="square" rtlCol="0">
            <a:spAutoFit/>
          </a:bodyPr>
          <a:lstStyle/>
          <a:p>
            <a:r>
              <a:rPr lang="en-US" sz="2800" b="1" dirty="0" smtClean="0"/>
              <a:t>RIVER</a:t>
            </a:r>
            <a:r>
              <a:rPr lang="zh-CN" altLang="en-US" sz="2800" b="1" dirty="0" smtClean="0"/>
              <a:t>软件</a:t>
            </a:r>
          </a:p>
        </p:txBody>
      </p:sp>
      <p:sp>
        <p:nvSpPr>
          <p:cNvPr id="3" name="TextBox 2"/>
          <p:cNvSpPr txBox="1"/>
          <p:nvPr/>
        </p:nvSpPr>
        <p:spPr>
          <a:xfrm>
            <a:off x="0" y="1643050"/>
            <a:ext cx="8929718" cy="830997"/>
          </a:xfrm>
          <a:prstGeom prst="rect">
            <a:avLst/>
          </a:prstGeom>
          <a:noFill/>
        </p:spPr>
        <p:txBody>
          <a:bodyPr wrap="square" rtlCol="0">
            <a:spAutoFit/>
          </a:bodyPr>
          <a:lstStyle/>
          <a:p>
            <a:r>
              <a:rPr lang="en-US" sz="2400" dirty="0" smtClean="0"/>
              <a:t>RIV</a:t>
            </a:r>
            <a:r>
              <a:rPr lang="zh-CN" altLang="en-US" sz="2400" dirty="0" smtClean="0"/>
              <a:t>软件只模拟</a:t>
            </a:r>
            <a:r>
              <a:rPr lang="zh-CN" altLang="en-US" sz="2400" dirty="0" smtClean="0">
                <a:solidFill>
                  <a:srgbClr val="FF0000"/>
                </a:solidFill>
              </a:rPr>
              <a:t>河道</a:t>
            </a:r>
            <a:r>
              <a:rPr lang="en-US" sz="2400" dirty="0" smtClean="0">
                <a:solidFill>
                  <a:srgbClr val="FF0000"/>
                </a:solidFill>
              </a:rPr>
              <a:t>-</a:t>
            </a:r>
            <a:r>
              <a:rPr lang="zh-CN" altLang="en-US" sz="2400" dirty="0" smtClean="0">
                <a:solidFill>
                  <a:srgbClr val="FF0000"/>
                </a:solidFill>
              </a:rPr>
              <a:t>含水层渗流</a:t>
            </a:r>
            <a:r>
              <a:rPr lang="zh-CN" altLang="en-US" sz="2400" dirty="0" smtClean="0"/>
              <a:t>，</a:t>
            </a:r>
            <a:r>
              <a:rPr lang="zh-CN" altLang="en-US" sz="2400" dirty="0" smtClean="0">
                <a:solidFill>
                  <a:srgbClr val="FF0000"/>
                </a:solidFill>
              </a:rPr>
              <a:t>不计算河道内水流运动</a:t>
            </a:r>
            <a:r>
              <a:rPr lang="zh-CN" altLang="en-US" sz="2400" dirty="0" smtClean="0"/>
              <a:t>。如果考虑水流运动，需要使用</a:t>
            </a:r>
            <a:r>
              <a:rPr lang="en-US" sz="2400" dirty="0" smtClean="0"/>
              <a:t>SFR</a:t>
            </a:r>
            <a:r>
              <a:rPr lang="zh-CN" altLang="en-US" sz="2400" dirty="0" smtClean="0"/>
              <a:t>软件。</a:t>
            </a:r>
          </a:p>
        </p:txBody>
      </p:sp>
      <p:pic>
        <p:nvPicPr>
          <p:cNvPr id="2050" name="Picture 2"/>
          <p:cNvPicPr>
            <a:picLocks noChangeAspect="1" noChangeArrowheads="1"/>
          </p:cNvPicPr>
          <p:nvPr/>
        </p:nvPicPr>
        <p:blipFill>
          <a:blip r:embed="rId2"/>
          <a:srcRect/>
          <a:stretch>
            <a:fillRect/>
          </a:stretch>
        </p:blipFill>
        <p:spPr bwMode="auto">
          <a:xfrm>
            <a:off x="42861" y="2571744"/>
            <a:ext cx="4314825" cy="2781300"/>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572000" y="2557477"/>
            <a:ext cx="4343400" cy="294322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71406" y="5572140"/>
            <a:ext cx="8898006" cy="714380"/>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8013" y="1038509"/>
            <a:ext cx="2646878" cy="523220"/>
          </a:xfrm>
          <a:prstGeom prst="rect">
            <a:avLst/>
          </a:prstGeom>
        </p:spPr>
        <p:txBody>
          <a:bodyPr wrap="none">
            <a:spAutoFit/>
          </a:bodyPr>
          <a:lstStyle/>
          <a:p>
            <a:r>
              <a:rPr lang="zh-CN" altLang="en-US" sz="2800" b="1" dirty="0" smtClean="0"/>
              <a:t>排水</a:t>
            </a:r>
            <a:r>
              <a:rPr lang="en-US" sz="2800" b="1" dirty="0" smtClean="0"/>
              <a:t>(DRN)</a:t>
            </a:r>
            <a:r>
              <a:rPr lang="zh-CN" altLang="en-US" sz="2800" b="1" dirty="0" smtClean="0"/>
              <a:t>软件</a:t>
            </a:r>
            <a:endParaRPr lang="zh-CN" altLang="en-US" sz="2800" b="1" dirty="0"/>
          </a:p>
        </p:txBody>
      </p:sp>
      <p:sp>
        <p:nvSpPr>
          <p:cNvPr id="3" name="TextBox 2"/>
          <p:cNvSpPr txBox="1"/>
          <p:nvPr/>
        </p:nvSpPr>
        <p:spPr>
          <a:xfrm>
            <a:off x="0" y="1571612"/>
            <a:ext cx="9144000" cy="1323439"/>
          </a:xfrm>
          <a:prstGeom prst="rect">
            <a:avLst/>
          </a:prstGeom>
          <a:noFill/>
        </p:spPr>
        <p:txBody>
          <a:bodyPr wrap="square" rtlCol="0">
            <a:spAutoFit/>
          </a:bodyPr>
          <a:lstStyle/>
          <a:p>
            <a:r>
              <a:rPr lang="en-US" sz="2000" dirty="0" smtClean="0"/>
              <a:t>DRAIN (DRN)</a:t>
            </a:r>
            <a:r>
              <a:rPr lang="zh-CN" altLang="en-US" sz="2000" dirty="0" smtClean="0"/>
              <a:t>软件用来模拟由于</a:t>
            </a:r>
            <a:r>
              <a:rPr lang="zh-CN" altLang="en-US" sz="2000" dirty="0" smtClean="0">
                <a:solidFill>
                  <a:srgbClr val="FF0000"/>
                </a:solidFill>
              </a:rPr>
              <a:t>农业灌溉、泉水和其他特征</a:t>
            </a:r>
            <a:r>
              <a:rPr lang="zh-CN" altLang="en-US" sz="2000" dirty="0" smtClean="0"/>
              <a:t>引起的，从含水层中以一定的含水层中水头差或一些固定水头或高度</a:t>
            </a:r>
            <a:r>
              <a:rPr lang="zh-CN" altLang="en-US" sz="2000" dirty="0" smtClean="0">
                <a:solidFill>
                  <a:srgbClr val="FF0000"/>
                </a:solidFill>
              </a:rPr>
              <a:t>有关的速率比例抽取水</a:t>
            </a:r>
            <a:r>
              <a:rPr lang="zh-CN" altLang="en-US" sz="2000" dirty="0" smtClean="0"/>
              <a:t>，只要含水层水头高于排水高度。但是，当含水层水头低于抽取高程，排水对含水层没有影响。比例常数称为排水传导度。</a:t>
            </a: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0" y="2928934"/>
            <a:ext cx="4643450" cy="375345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555573" y="2928934"/>
            <a:ext cx="4588427" cy="2143140"/>
          </a:xfrm>
          <a:prstGeom prst="rect">
            <a:avLst/>
          </a:prstGeom>
          <a:noFill/>
          <a:ln w="9525">
            <a:noFill/>
            <a:miter lim="800000"/>
            <a:headEnd/>
            <a:tailEnd/>
          </a:ln>
          <a:effectLst/>
        </p:spPr>
      </p:pic>
      <p:sp>
        <p:nvSpPr>
          <p:cNvPr id="6" name="TextBox 5"/>
          <p:cNvSpPr txBox="1"/>
          <p:nvPr/>
        </p:nvSpPr>
        <p:spPr>
          <a:xfrm>
            <a:off x="4786314" y="5572140"/>
            <a:ext cx="3571900" cy="955903"/>
          </a:xfrm>
          <a:prstGeom prst="rect">
            <a:avLst/>
          </a:prstGeom>
          <a:noFill/>
        </p:spPr>
        <p:txBody>
          <a:bodyPr wrap="square" rtlCol="0">
            <a:spAutoFit/>
          </a:bodyPr>
          <a:lstStyle/>
          <a:p>
            <a:pPr>
              <a:lnSpc>
                <a:spcPct val="150000"/>
              </a:lnSpc>
            </a:pPr>
            <a:r>
              <a:rPr lang="en-US" altLang="zh-CN" sz="2000" dirty="0" smtClean="0"/>
              <a:t>A </a:t>
            </a:r>
            <a:r>
              <a:rPr lang="zh-CN" altLang="en-US" sz="2000" dirty="0" smtClean="0"/>
              <a:t>埋深的抽水管道</a:t>
            </a:r>
            <a:endParaRPr lang="en-US" altLang="zh-CN" sz="2000" dirty="0" smtClean="0"/>
          </a:p>
          <a:p>
            <a:pPr>
              <a:lnSpc>
                <a:spcPct val="150000"/>
              </a:lnSpc>
            </a:pPr>
            <a:r>
              <a:rPr lang="en-US" altLang="zh-CN" sz="2000" dirty="0" smtClean="0"/>
              <a:t>B </a:t>
            </a:r>
            <a:r>
              <a:rPr lang="zh-CN" altLang="en-US" sz="2000" dirty="0" smtClean="0"/>
              <a:t>抽水管道附近的地下水位</a:t>
            </a:r>
            <a:endParaRPr lang="zh-CN" alt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000108"/>
            <a:ext cx="1988045" cy="523220"/>
          </a:xfrm>
          <a:prstGeom prst="rect">
            <a:avLst/>
          </a:prstGeom>
        </p:spPr>
        <p:txBody>
          <a:bodyPr wrap="none">
            <a:spAutoFit/>
          </a:bodyPr>
          <a:lstStyle/>
          <a:p>
            <a:r>
              <a:rPr lang="zh-CN" altLang="en-US" sz="2800" b="1" dirty="0" smtClean="0"/>
              <a:t>蒸散发软件</a:t>
            </a:r>
            <a:endParaRPr lang="zh-CN" altLang="en-US" sz="2800" b="1" dirty="0"/>
          </a:p>
        </p:txBody>
      </p:sp>
      <p:sp>
        <p:nvSpPr>
          <p:cNvPr id="3" name="TextBox 2"/>
          <p:cNvSpPr txBox="1"/>
          <p:nvPr/>
        </p:nvSpPr>
        <p:spPr>
          <a:xfrm>
            <a:off x="0" y="1571612"/>
            <a:ext cx="9001156" cy="1323439"/>
          </a:xfrm>
          <a:prstGeom prst="rect">
            <a:avLst/>
          </a:prstGeom>
          <a:noFill/>
        </p:spPr>
        <p:txBody>
          <a:bodyPr wrap="square" rtlCol="0">
            <a:spAutoFit/>
          </a:bodyPr>
          <a:lstStyle/>
          <a:p>
            <a:r>
              <a:rPr lang="zh-CN" altLang="en-US" sz="2000" dirty="0" smtClean="0"/>
              <a:t>蒸散发（</a:t>
            </a:r>
            <a:r>
              <a:rPr lang="en-US" sz="2000" dirty="0" smtClean="0"/>
              <a:t>EVT</a:t>
            </a:r>
            <a:r>
              <a:rPr lang="zh-CN" altLang="en-US" sz="2000" dirty="0" smtClean="0"/>
              <a:t>）软件模拟植物蒸散发和从饱和地下水区域损失水部分的直接蒸发。可使用下一章的</a:t>
            </a:r>
            <a:r>
              <a:rPr lang="en-US" sz="2000" dirty="0" smtClean="0"/>
              <a:t>UZF</a:t>
            </a:r>
            <a:r>
              <a:rPr lang="zh-CN" altLang="en-US" sz="2000" dirty="0" smtClean="0"/>
              <a:t>软件表征非饱和带中的蒸散发。</a:t>
            </a:r>
            <a:r>
              <a:rPr lang="en-US" sz="2000" dirty="0" smtClean="0"/>
              <a:t>MODFLOW6</a:t>
            </a:r>
            <a:r>
              <a:rPr lang="zh-CN" altLang="en-US" sz="2000" dirty="0" smtClean="0"/>
              <a:t>中的</a:t>
            </a:r>
            <a:r>
              <a:rPr lang="en-US" sz="2000" dirty="0" smtClean="0"/>
              <a:t>ET</a:t>
            </a:r>
            <a:r>
              <a:rPr lang="zh-CN" altLang="en-US" sz="2000" dirty="0" smtClean="0"/>
              <a:t>软件包含指定多个线性</a:t>
            </a:r>
            <a:r>
              <a:rPr lang="en-US" sz="2000" dirty="0" smtClean="0"/>
              <a:t>ET</a:t>
            </a:r>
            <a:r>
              <a:rPr lang="zh-CN" altLang="en-US" sz="2000" dirty="0" smtClean="0"/>
              <a:t>分段的功能。</a:t>
            </a:r>
          </a:p>
          <a:p>
            <a:endParaRPr lang="zh-CN" altLang="en-US" sz="2000" dirty="0"/>
          </a:p>
        </p:txBody>
      </p:sp>
      <p:pic>
        <p:nvPicPr>
          <p:cNvPr id="2050" name="Picture 2"/>
          <p:cNvPicPr>
            <a:picLocks noChangeAspect="1" noChangeArrowheads="1"/>
          </p:cNvPicPr>
          <p:nvPr/>
        </p:nvPicPr>
        <p:blipFill>
          <a:blip r:embed="rId2"/>
          <a:srcRect/>
          <a:stretch>
            <a:fillRect/>
          </a:stretch>
        </p:blipFill>
        <p:spPr bwMode="auto">
          <a:xfrm>
            <a:off x="0" y="2643182"/>
            <a:ext cx="4572374" cy="3000396"/>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a:srcRect/>
          <a:stretch>
            <a:fillRect/>
          </a:stretch>
        </p:blipFill>
        <p:spPr bwMode="auto">
          <a:xfrm>
            <a:off x="4643438" y="2643182"/>
            <a:ext cx="4485886" cy="3000396"/>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a:srcRect/>
          <a:stretch>
            <a:fillRect/>
          </a:stretch>
        </p:blipFill>
        <p:spPr bwMode="auto">
          <a:xfrm>
            <a:off x="857224" y="5643578"/>
            <a:ext cx="7748610" cy="992351"/>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406" y="1000108"/>
            <a:ext cx="2040943" cy="461665"/>
          </a:xfrm>
          <a:prstGeom prst="rect">
            <a:avLst/>
          </a:prstGeom>
        </p:spPr>
        <p:txBody>
          <a:bodyPr wrap="none">
            <a:spAutoFit/>
          </a:bodyPr>
          <a:lstStyle/>
          <a:p>
            <a:r>
              <a:rPr lang="zh-CN" altLang="en-US" sz="2400" b="1" dirty="0" smtClean="0"/>
              <a:t>驱动软件总结</a:t>
            </a:r>
            <a:endParaRPr lang="zh-CN" altLang="en-US" sz="2400" b="1" dirty="0"/>
          </a:p>
        </p:txBody>
      </p:sp>
      <p:sp>
        <p:nvSpPr>
          <p:cNvPr id="3" name="TextBox 2"/>
          <p:cNvSpPr txBox="1"/>
          <p:nvPr/>
        </p:nvSpPr>
        <p:spPr>
          <a:xfrm>
            <a:off x="0" y="1500174"/>
            <a:ext cx="9144000" cy="707886"/>
          </a:xfrm>
          <a:prstGeom prst="rect">
            <a:avLst/>
          </a:prstGeom>
          <a:noFill/>
        </p:spPr>
        <p:txBody>
          <a:bodyPr wrap="square" rtlCol="0">
            <a:spAutoFit/>
          </a:bodyPr>
          <a:lstStyle/>
          <a:p>
            <a:r>
              <a:rPr lang="zh-CN" altLang="en-US" sz="2000" dirty="0" smtClean="0"/>
              <a:t>图</a:t>
            </a:r>
            <a:r>
              <a:rPr lang="en-US" sz="2000" dirty="0" smtClean="0"/>
              <a:t>6-16</a:t>
            </a:r>
            <a:r>
              <a:rPr lang="zh-CN" altLang="en-US" sz="2000" dirty="0" smtClean="0"/>
              <a:t>显示了本报告介绍的</a:t>
            </a:r>
            <a:r>
              <a:rPr lang="en-US" sz="2000" dirty="0" smtClean="0">
                <a:solidFill>
                  <a:srgbClr val="FF0000"/>
                </a:solidFill>
              </a:rPr>
              <a:t>6</a:t>
            </a:r>
            <a:r>
              <a:rPr lang="zh-CN" altLang="en-US" sz="2000" dirty="0" smtClean="0">
                <a:solidFill>
                  <a:srgbClr val="FF0000"/>
                </a:solidFill>
              </a:rPr>
              <a:t>个软件</a:t>
            </a:r>
            <a:r>
              <a:rPr lang="zh-CN" altLang="en-US" sz="2000" dirty="0" smtClean="0"/>
              <a:t>的包含一个驱动力</a:t>
            </a:r>
            <a:r>
              <a:rPr lang="en-US" sz="2000" i="1" dirty="0" smtClean="0"/>
              <a:t>Q</a:t>
            </a:r>
            <a:r>
              <a:rPr lang="en-US" sz="2000" i="1" baseline="-25000" dirty="0" smtClean="0"/>
              <a:t>in</a:t>
            </a:r>
            <a:r>
              <a:rPr lang="zh-CN" altLang="en-US" sz="2000" dirty="0" smtClean="0"/>
              <a:t>和单元中水头</a:t>
            </a:r>
            <a:r>
              <a:rPr lang="en-US" sz="2000" i="1" dirty="0" smtClean="0"/>
              <a:t>h</a:t>
            </a:r>
            <a:r>
              <a:rPr lang="zh-CN" altLang="en-US" sz="2000" dirty="0" smtClean="0"/>
              <a:t>的进入模型的流动图示。定量显示了</a:t>
            </a:r>
            <a:r>
              <a:rPr lang="en-US" sz="2000" dirty="0" smtClean="0"/>
              <a:t>6</a:t>
            </a:r>
            <a:r>
              <a:rPr lang="zh-CN" altLang="en-US" sz="2000" dirty="0" smtClean="0"/>
              <a:t>个软件的功能区别。</a:t>
            </a:r>
          </a:p>
        </p:txBody>
      </p:sp>
      <p:pic>
        <p:nvPicPr>
          <p:cNvPr id="3074" name="Picture 2"/>
          <p:cNvPicPr>
            <a:picLocks noChangeAspect="1" noChangeArrowheads="1"/>
          </p:cNvPicPr>
          <p:nvPr/>
        </p:nvPicPr>
        <p:blipFill>
          <a:blip r:embed="rId2"/>
          <a:srcRect/>
          <a:stretch>
            <a:fillRect/>
          </a:stretch>
        </p:blipFill>
        <p:spPr bwMode="auto">
          <a:xfrm>
            <a:off x="141049" y="2143116"/>
            <a:ext cx="3216505" cy="4572032"/>
          </a:xfrm>
          <a:prstGeom prst="rect">
            <a:avLst/>
          </a:prstGeom>
          <a:noFill/>
          <a:ln w="9525">
            <a:noFill/>
            <a:miter lim="800000"/>
            <a:headEnd/>
            <a:tailEnd/>
          </a:ln>
          <a:effectLst/>
        </p:spPr>
      </p:pic>
      <p:sp>
        <p:nvSpPr>
          <p:cNvPr id="5" name="TextBox 4"/>
          <p:cNvSpPr txBox="1"/>
          <p:nvPr/>
        </p:nvSpPr>
        <p:spPr>
          <a:xfrm>
            <a:off x="3428992" y="5786454"/>
            <a:ext cx="5143536" cy="707886"/>
          </a:xfrm>
          <a:prstGeom prst="rect">
            <a:avLst/>
          </a:prstGeom>
          <a:noFill/>
        </p:spPr>
        <p:txBody>
          <a:bodyPr wrap="square" rtlCol="0">
            <a:spAutoFit/>
          </a:bodyPr>
          <a:lstStyle/>
          <a:p>
            <a:r>
              <a:rPr lang="zh-CN" altLang="en-US" sz="2000" dirty="0" smtClean="0"/>
              <a:t>图</a:t>
            </a:r>
            <a:r>
              <a:rPr lang="en-US" altLang="zh-CN" sz="2000" dirty="0" smtClean="0"/>
              <a:t>6 </a:t>
            </a:r>
            <a:r>
              <a:rPr lang="zh-CN" altLang="en-US" sz="2000" dirty="0" smtClean="0"/>
              <a:t>不同驱动力软件描述水流进出一个模型单元的过程的不同</a:t>
            </a:r>
            <a:endParaRPr lang="zh-CN"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sp>
        <p:nvSpPr>
          <p:cNvPr id="3" name="TextBox 2"/>
          <p:cNvSpPr txBox="1"/>
          <p:nvPr/>
        </p:nvSpPr>
        <p:spPr>
          <a:xfrm>
            <a:off x="71438" y="1643050"/>
            <a:ext cx="6143636" cy="461665"/>
          </a:xfrm>
          <a:prstGeom prst="rect">
            <a:avLst/>
          </a:prstGeom>
          <a:noFill/>
        </p:spPr>
        <p:txBody>
          <a:bodyPr wrap="square" rtlCol="0">
            <a:spAutoFit/>
          </a:bodyPr>
          <a:lstStyle/>
          <a:p>
            <a:r>
              <a:rPr lang="en-US" sz="2400" b="1" dirty="0" err="1" smtClean="0"/>
              <a:t>Streamflow</a:t>
            </a:r>
            <a:r>
              <a:rPr lang="en-US" sz="2400" b="1" dirty="0" smtClean="0"/>
              <a:t> Routing Package </a:t>
            </a:r>
            <a:endParaRPr lang="zh-CN" altLang="en-US" sz="2400" b="1" dirty="0" smtClean="0"/>
          </a:p>
        </p:txBody>
      </p:sp>
      <p:sp>
        <p:nvSpPr>
          <p:cNvPr id="4" name="TextBox 3"/>
          <p:cNvSpPr txBox="1"/>
          <p:nvPr/>
        </p:nvSpPr>
        <p:spPr>
          <a:xfrm>
            <a:off x="0" y="2214554"/>
            <a:ext cx="9144000" cy="4651979"/>
          </a:xfrm>
          <a:prstGeom prst="rect">
            <a:avLst/>
          </a:prstGeom>
          <a:noFill/>
        </p:spPr>
        <p:txBody>
          <a:bodyPr wrap="square" rtlCol="0">
            <a:spAutoFit/>
          </a:bodyPr>
          <a:lstStyle/>
          <a:p>
            <a:pPr>
              <a:lnSpc>
                <a:spcPct val="150000"/>
              </a:lnSpc>
            </a:pPr>
            <a:r>
              <a:rPr lang="en-US" sz="2000" dirty="0" smtClean="0"/>
              <a:t>SFR</a:t>
            </a:r>
            <a:r>
              <a:rPr lang="zh-CN" altLang="en-US" sz="2000" dirty="0" smtClean="0"/>
              <a:t>软件使用连续方程和分段恒定、均匀和恒定密度河道径流的假设，计算通过矩形河道的水流（可能包含河道、河网、运河和水渠）。河网可能互相连接也可能不连接。</a:t>
            </a:r>
          </a:p>
          <a:p>
            <a:pPr>
              <a:lnSpc>
                <a:spcPct val="150000"/>
              </a:lnSpc>
            </a:pPr>
            <a:r>
              <a:rPr lang="zh-CN" altLang="en-US" sz="2000" dirty="0" smtClean="0"/>
              <a:t>假设和局限性：</a:t>
            </a:r>
          </a:p>
          <a:p>
            <a:pPr>
              <a:lnSpc>
                <a:spcPct val="150000"/>
              </a:lnSpc>
            </a:pPr>
            <a:r>
              <a:rPr lang="zh-CN" altLang="en-US" sz="2000" dirty="0" smtClean="0"/>
              <a:t>（</a:t>
            </a:r>
            <a:r>
              <a:rPr lang="en-US" sz="2000" dirty="0" smtClean="0"/>
              <a:t>1</a:t>
            </a:r>
            <a:r>
              <a:rPr lang="zh-CN" altLang="en-US" sz="2000" dirty="0" smtClean="0"/>
              <a:t>）仅能表征宽浅的矩形横断面和单一</a:t>
            </a:r>
            <a:r>
              <a:rPr lang="en-US" sz="2000" dirty="0" smtClean="0"/>
              <a:t>Manning</a:t>
            </a:r>
            <a:r>
              <a:rPr lang="zh-CN" altLang="en-US" sz="2000" dirty="0" smtClean="0"/>
              <a:t>糙率系数的河网河段；</a:t>
            </a:r>
          </a:p>
          <a:p>
            <a:pPr>
              <a:lnSpc>
                <a:spcPct val="150000"/>
              </a:lnSpc>
            </a:pPr>
            <a:r>
              <a:rPr lang="zh-CN" altLang="en-US" sz="2000" dirty="0" smtClean="0"/>
              <a:t>（</a:t>
            </a:r>
            <a:r>
              <a:rPr lang="en-US" sz="2000" dirty="0" smtClean="0"/>
              <a:t>2</a:t>
            </a:r>
            <a:r>
              <a:rPr lang="zh-CN" altLang="en-US" sz="2000" dirty="0" smtClean="0"/>
              <a:t>）在各河段中点处计算水深，可能不能总是收敛到稳定数值解，因为计算水位之间的相关性和使用</a:t>
            </a:r>
            <a:r>
              <a:rPr lang="en-US" sz="2000" dirty="0" smtClean="0"/>
              <a:t>Newton-</a:t>
            </a:r>
            <a:r>
              <a:rPr lang="en-US" sz="2000" dirty="0" err="1" smtClean="0"/>
              <a:t>Raphson</a:t>
            </a:r>
            <a:r>
              <a:rPr lang="zh-CN" altLang="en-US" sz="2000" dirty="0" smtClean="0"/>
              <a:t>法计算的渗流；</a:t>
            </a:r>
          </a:p>
          <a:p>
            <a:pPr>
              <a:lnSpc>
                <a:spcPct val="150000"/>
              </a:lnSpc>
            </a:pPr>
            <a:r>
              <a:rPr lang="zh-CN" altLang="en-US" sz="2000" dirty="0" smtClean="0"/>
              <a:t>（</a:t>
            </a:r>
            <a:r>
              <a:rPr lang="en-US" sz="2000" dirty="0" smtClean="0"/>
              <a:t>3</a:t>
            </a:r>
            <a:r>
              <a:rPr lang="zh-CN" altLang="en-US" sz="2000" dirty="0" smtClean="0"/>
              <a:t>）河段之间的水流仅根据连续方程求解，因此不建议用于模拟河段之间过渡性的水流交换或检验快速变化短时间（分钟</a:t>
            </a:r>
            <a:r>
              <a:rPr lang="en-US" sz="2000" dirty="0" smtClean="0"/>
              <a:t>~</a:t>
            </a:r>
            <a:r>
              <a:rPr lang="zh-CN" altLang="en-US" sz="2000" dirty="0" smtClean="0"/>
              <a:t>天）内的河道浅水流动。</a:t>
            </a:r>
          </a:p>
          <a:p>
            <a:pPr>
              <a:lnSpc>
                <a:spcPct val="150000"/>
              </a:lnSpc>
            </a:pPr>
            <a:endParaRPr lang="zh-CN" alt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pic>
        <p:nvPicPr>
          <p:cNvPr id="1026" name="Picture 2"/>
          <p:cNvPicPr>
            <a:picLocks noChangeAspect="1" noChangeArrowheads="1"/>
          </p:cNvPicPr>
          <p:nvPr/>
        </p:nvPicPr>
        <p:blipFill>
          <a:blip r:embed="rId2"/>
          <a:srcRect/>
          <a:stretch>
            <a:fillRect/>
          </a:stretch>
        </p:blipFill>
        <p:spPr bwMode="auto">
          <a:xfrm>
            <a:off x="0" y="1643050"/>
            <a:ext cx="4381686" cy="4395798"/>
          </a:xfrm>
          <a:prstGeom prst="rect">
            <a:avLst/>
          </a:prstGeom>
          <a:noFill/>
          <a:ln w="9525">
            <a:noFill/>
            <a:miter lim="800000"/>
            <a:headEnd/>
            <a:tailEnd/>
          </a:ln>
          <a:effectLst/>
        </p:spPr>
      </p:pic>
      <p:pic>
        <p:nvPicPr>
          <p:cNvPr id="2050" name="Picture 2"/>
          <p:cNvPicPr>
            <a:picLocks noChangeAspect="1" noChangeArrowheads="1"/>
          </p:cNvPicPr>
          <p:nvPr/>
        </p:nvPicPr>
        <p:blipFill>
          <a:blip r:embed="rId3"/>
          <a:srcRect/>
          <a:stretch>
            <a:fillRect/>
          </a:stretch>
        </p:blipFill>
        <p:spPr bwMode="auto">
          <a:xfrm>
            <a:off x="4786314" y="1714488"/>
            <a:ext cx="2066925" cy="828675"/>
          </a:xfrm>
          <a:prstGeom prst="rect">
            <a:avLst/>
          </a:prstGeom>
          <a:noFill/>
          <a:ln w="9525">
            <a:noFill/>
            <a:miter lim="800000"/>
            <a:headEnd/>
            <a:tailEnd/>
          </a:ln>
          <a:effectLst/>
        </p:spPr>
      </p:pic>
      <p:sp>
        <p:nvSpPr>
          <p:cNvPr id="5" name="TextBox 4"/>
          <p:cNvSpPr txBox="1"/>
          <p:nvPr/>
        </p:nvSpPr>
        <p:spPr>
          <a:xfrm>
            <a:off x="-32" y="6143644"/>
            <a:ext cx="8001024" cy="400110"/>
          </a:xfrm>
          <a:prstGeom prst="rect">
            <a:avLst/>
          </a:prstGeom>
          <a:noFill/>
        </p:spPr>
        <p:txBody>
          <a:bodyPr wrap="square" rtlCol="0">
            <a:spAutoFit/>
          </a:bodyPr>
          <a:lstStyle/>
          <a:p>
            <a:r>
              <a:rPr lang="zh-CN" altLang="en-US" sz="2000" dirty="0" smtClean="0"/>
              <a:t>图</a:t>
            </a:r>
            <a:r>
              <a:rPr lang="en-US" sz="2000" dirty="0" smtClean="0"/>
              <a:t>7-1 MODFLOW</a:t>
            </a:r>
            <a:r>
              <a:rPr lang="zh-CN" altLang="en-US" sz="2000" dirty="0" smtClean="0"/>
              <a:t>规则网格有</a:t>
            </a:r>
            <a:r>
              <a:rPr lang="en-US" sz="2000" dirty="0" smtClean="0"/>
              <a:t>3</a:t>
            </a:r>
            <a:r>
              <a:rPr lang="zh-CN" altLang="en-US" sz="2000" dirty="0" smtClean="0"/>
              <a:t>行</a:t>
            </a:r>
            <a:r>
              <a:rPr lang="en-US" sz="2000" dirty="0" smtClean="0"/>
              <a:t>3</a:t>
            </a:r>
            <a:r>
              <a:rPr lang="zh-CN" altLang="en-US" sz="2000" dirty="0" smtClean="0"/>
              <a:t>列以及简单的有</a:t>
            </a:r>
            <a:r>
              <a:rPr lang="en-US" sz="2000" dirty="0" smtClean="0"/>
              <a:t>6</a:t>
            </a:r>
            <a:r>
              <a:rPr lang="zh-CN" altLang="en-US" sz="2000" dirty="0" smtClean="0"/>
              <a:t>个河段的</a:t>
            </a:r>
            <a:r>
              <a:rPr lang="zh-CN" altLang="en-US" sz="2000" dirty="0" smtClean="0"/>
              <a:t>河网</a:t>
            </a:r>
            <a:endParaRPr lang="zh-CN" altLang="en-US" sz="2000" dirty="0"/>
          </a:p>
        </p:txBody>
      </p:sp>
      <p:sp>
        <p:nvSpPr>
          <p:cNvPr id="6" name="TextBox 5"/>
          <p:cNvSpPr txBox="1"/>
          <p:nvPr/>
        </p:nvSpPr>
        <p:spPr>
          <a:xfrm>
            <a:off x="4643438" y="2928934"/>
            <a:ext cx="4286280" cy="2790572"/>
          </a:xfrm>
          <a:prstGeom prst="rect">
            <a:avLst/>
          </a:prstGeom>
          <a:noFill/>
        </p:spPr>
        <p:txBody>
          <a:bodyPr wrap="square" rtlCol="0">
            <a:spAutoFit/>
          </a:bodyPr>
          <a:lstStyle/>
          <a:p>
            <a:pPr>
              <a:lnSpc>
                <a:spcPct val="150000"/>
              </a:lnSpc>
              <a:buFont typeface="Arial" pitchFamily="34" charset="0"/>
              <a:buChar char="•"/>
            </a:pPr>
            <a:r>
              <a:rPr lang="zh-CN" altLang="en-US" sz="2400" b="1" dirty="0" smtClean="0"/>
              <a:t>河段的顺序和编码</a:t>
            </a:r>
          </a:p>
          <a:p>
            <a:pPr>
              <a:lnSpc>
                <a:spcPct val="150000"/>
              </a:lnSpc>
              <a:buFont typeface="Arial" pitchFamily="34" charset="0"/>
              <a:buChar char="•"/>
            </a:pPr>
            <a:r>
              <a:rPr lang="zh-CN" altLang="en-US" sz="2400" b="1" dirty="0" smtClean="0"/>
              <a:t>河段</a:t>
            </a:r>
            <a:r>
              <a:rPr lang="en-US" sz="2400" b="1" dirty="0" smtClean="0"/>
              <a:t>-</a:t>
            </a:r>
            <a:r>
              <a:rPr lang="zh-CN" altLang="en-US" sz="2400" b="1" dirty="0" smtClean="0"/>
              <a:t>含水层连接</a:t>
            </a:r>
          </a:p>
          <a:p>
            <a:pPr>
              <a:lnSpc>
                <a:spcPct val="150000"/>
              </a:lnSpc>
              <a:buFont typeface="Arial" pitchFamily="34" charset="0"/>
              <a:buChar char="•"/>
            </a:pPr>
            <a:r>
              <a:rPr lang="zh-CN" altLang="en-US" sz="2400" b="1" dirty="0" smtClean="0"/>
              <a:t>河段水量收支</a:t>
            </a:r>
          </a:p>
          <a:p>
            <a:pPr>
              <a:lnSpc>
                <a:spcPct val="150000"/>
              </a:lnSpc>
              <a:buFont typeface="Arial" pitchFamily="34" charset="0"/>
              <a:buChar char="•"/>
            </a:pPr>
            <a:r>
              <a:rPr lang="zh-CN" altLang="en-US" sz="2400" b="1" dirty="0" smtClean="0"/>
              <a:t>计算河段长度</a:t>
            </a:r>
          </a:p>
          <a:p>
            <a:pPr>
              <a:lnSpc>
                <a:spcPct val="150000"/>
              </a:lnSpc>
              <a:buFont typeface="Arial" pitchFamily="34" charset="0"/>
              <a:buChar char="•"/>
            </a:pPr>
            <a:r>
              <a:rPr lang="zh-CN" altLang="en-US" sz="2400" b="1" dirty="0" smtClean="0"/>
              <a:t>分叉</a:t>
            </a:r>
            <a:r>
              <a:rPr lang="zh-CN" altLang="en-US" sz="2400" b="1" dirty="0" smtClean="0"/>
              <a:t>河段</a:t>
            </a:r>
            <a:endParaRPr lang="zh-CN" altLang="en-US" sz="2400" b="1" dirty="0" smtClean="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sp>
        <p:nvSpPr>
          <p:cNvPr id="3" name="TextBox 2"/>
          <p:cNvSpPr txBox="1"/>
          <p:nvPr/>
        </p:nvSpPr>
        <p:spPr>
          <a:xfrm>
            <a:off x="71438" y="1571612"/>
            <a:ext cx="1643042" cy="461665"/>
          </a:xfrm>
          <a:prstGeom prst="rect">
            <a:avLst/>
          </a:prstGeom>
          <a:noFill/>
        </p:spPr>
        <p:txBody>
          <a:bodyPr wrap="square" rtlCol="0">
            <a:spAutoFit/>
          </a:bodyPr>
          <a:lstStyle/>
          <a:p>
            <a:r>
              <a:rPr lang="en-US" sz="2400" b="1" dirty="0" smtClean="0"/>
              <a:t>Lake</a:t>
            </a:r>
            <a:r>
              <a:rPr lang="zh-CN" altLang="en-US" sz="2400" b="1" dirty="0" smtClean="0"/>
              <a:t>软件</a:t>
            </a:r>
            <a:endParaRPr lang="zh-CN" altLang="en-US" sz="2400" b="1" dirty="0" smtClean="0"/>
          </a:p>
        </p:txBody>
      </p:sp>
      <p:sp>
        <p:nvSpPr>
          <p:cNvPr id="4" name="TextBox 3"/>
          <p:cNvSpPr txBox="1"/>
          <p:nvPr/>
        </p:nvSpPr>
        <p:spPr>
          <a:xfrm>
            <a:off x="1643042" y="1571612"/>
            <a:ext cx="7500958" cy="1015663"/>
          </a:xfrm>
          <a:prstGeom prst="rect">
            <a:avLst/>
          </a:prstGeom>
          <a:noFill/>
        </p:spPr>
        <p:txBody>
          <a:bodyPr wrap="square" rtlCol="0">
            <a:spAutoFit/>
          </a:bodyPr>
          <a:lstStyle/>
          <a:p>
            <a:r>
              <a:rPr lang="zh-CN" altLang="en-US" sz="2000" dirty="0" smtClean="0"/>
              <a:t>定量计算湖泊与相邻含水层之间的水动力关系，用来评估两个区域之间通过分离土壤层的水交换。</a:t>
            </a:r>
            <a:r>
              <a:rPr lang="en-US" sz="2000" dirty="0" smtClean="0"/>
              <a:t>LAK</a:t>
            </a:r>
            <a:r>
              <a:rPr lang="zh-CN" altLang="en-US" sz="2000" dirty="0" smtClean="0"/>
              <a:t>软件应用</a:t>
            </a:r>
            <a:r>
              <a:rPr lang="en-US" sz="2000" dirty="0" smtClean="0"/>
              <a:t>Darcy</a:t>
            </a:r>
            <a:r>
              <a:rPr lang="zh-CN" altLang="en-US" sz="2000" dirty="0" smtClean="0"/>
              <a:t>定律和湖水位与含水层水头差计算的渗流</a:t>
            </a:r>
            <a:r>
              <a:rPr lang="zh-CN" altLang="en-US" sz="2000" dirty="0" smtClean="0"/>
              <a:t>。</a:t>
            </a:r>
            <a:endParaRPr lang="zh-CN" altLang="en-US" sz="2000" dirty="0" smtClean="0"/>
          </a:p>
        </p:txBody>
      </p:sp>
      <p:sp>
        <p:nvSpPr>
          <p:cNvPr id="5" name="TextBox 4"/>
          <p:cNvSpPr txBox="1"/>
          <p:nvPr/>
        </p:nvSpPr>
        <p:spPr>
          <a:xfrm>
            <a:off x="5786478" y="2462467"/>
            <a:ext cx="3428992" cy="3323987"/>
          </a:xfrm>
          <a:prstGeom prst="rect">
            <a:avLst/>
          </a:prstGeom>
          <a:noFill/>
        </p:spPr>
        <p:txBody>
          <a:bodyPr wrap="square" rtlCol="0">
            <a:spAutoFit/>
          </a:bodyPr>
          <a:lstStyle/>
          <a:p>
            <a:pPr>
              <a:lnSpc>
                <a:spcPct val="150000"/>
              </a:lnSpc>
              <a:buFont typeface="Arial" pitchFamily="34" charset="0"/>
              <a:buChar char="•"/>
            </a:pPr>
            <a:r>
              <a:rPr lang="zh-CN" altLang="en-US" sz="2000" b="1" dirty="0" smtClean="0"/>
              <a:t>湖泊</a:t>
            </a:r>
            <a:r>
              <a:rPr lang="en-US" sz="2000" b="1" dirty="0" smtClean="0"/>
              <a:t>-</a:t>
            </a:r>
            <a:r>
              <a:rPr lang="zh-CN" altLang="en-US" sz="2000" b="1" dirty="0" smtClean="0"/>
              <a:t>含水层连接</a:t>
            </a:r>
          </a:p>
          <a:p>
            <a:pPr>
              <a:lnSpc>
                <a:spcPct val="150000"/>
              </a:lnSpc>
              <a:buFont typeface="Arial" pitchFamily="34" charset="0"/>
              <a:buChar char="•"/>
            </a:pPr>
            <a:r>
              <a:rPr lang="zh-CN" altLang="en-US" sz="2000" b="1" dirty="0" smtClean="0"/>
              <a:t>湖泊出口</a:t>
            </a:r>
          </a:p>
          <a:p>
            <a:pPr>
              <a:lnSpc>
                <a:spcPct val="150000"/>
              </a:lnSpc>
              <a:buFont typeface="Arial" pitchFamily="34" charset="0"/>
              <a:buChar char="•"/>
            </a:pPr>
            <a:r>
              <a:rPr lang="zh-CN" altLang="en-US" sz="2000" b="1" dirty="0" smtClean="0"/>
              <a:t>湖泊水量收支</a:t>
            </a:r>
          </a:p>
          <a:p>
            <a:pPr>
              <a:lnSpc>
                <a:spcPct val="150000"/>
              </a:lnSpc>
              <a:buFont typeface="Arial" pitchFamily="34" charset="0"/>
              <a:buChar char="•"/>
            </a:pPr>
            <a:r>
              <a:rPr lang="zh-CN" altLang="en-US" sz="2000" b="1" dirty="0" smtClean="0"/>
              <a:t>计算湖泊水位</a:t>
            </a:r>
          </a:p>
          <a:p>
            <a:pPr>
              <a:lnSpc>
                <a:spcPct val="150000"/>
              </a:lnSpc>
              <a:buFont typeface="Arial" pitchFamily="34" charset="0"/>
              <a:buChar char="•"/>
            </a:pPr>
            <a:r>
              <a:rPr lang="zh-CN" altLang="en-US" sz="2000" b="1" dirty="0" smtClean="0"/>
              <a:t>湖泊断面的</a:t>
            </a:r>
            <a:r>
              <a:rPr lang="en-US" sz="2000" b="1" dirty="0" smtClean="0"/>
              <a:t>drying</a:t>
            </a:r>
            <a:r>
              <a:rPr lang="zh-CN" altLang="en-US" sz="2000" b="1" dirty="0" smtClean="0"/>
              <a:t>和</a:t>
            </a:r>
            <a:r>
              <a:rPr lang="en-US" sz="2000" b="1" dirty="0" smtClean="0"/>
              <a:t>rewetting</a:t>
            </a:r>
            <a:endParaRPr lang="zh-CN" altLang="en-US" sz="2000" b="1" dirty="0" smtClean="0"/>
          </a:p>
          <a:p>
            <a:pPr>
              <a:lnSpc>
                <a:spcPct val="150000"/>
              </a:lnSpc>
              <a:buFont typeface="Arial" pitchFamily="34" charset="0"/>
              <a:buChar char="•"/>
            </a:pPr>
            <a:r>
              <a:rPr lang="zh-CN" altLang="en-US" sz="2000" b="1" dirty="0" smtClean="0"/>
              <a:t>渗流考虑进入地下水</a:t>
            </a:r>
            <a:r>
              <a:rPr lang="zh-CN" altLang="en-US" sz="2000" b="1" dirty="0" smtClean="0"/>
              <a:t>方程</a:t>
            </a:r>
            <a:endParaRPr lang="zh-CN" altLang="en-US" sz="2000" b="1" dirty="0" smtClean="0"/>
          </a:p>
        </p:txBody>
      </p:sp>
      <p:pic>
        <p:nvPicPr>
          <p:cNvPr id="3074" name="Picture 2"/>
          <p:cNvPicPr>
            <a:picLocks noChangeAspect="1" noChangeArrowheads="1"/>
          </p:cNvPicPr>
          <p:nvPr/>
        </p:nvPicPr>
        <p:blipFill>
          <a:blip r:embed="rId2"/>
          <a:srcRect/>
          <a:stretch>
            <a:fillRect/>
          </a:stretch>
        </p:blipFill>
        <p:spPr bwMode="auto">
          <a:xfrm>
            <a:off x="71438" y="2643182"/>
            <a:ext cx="5572132" cy="304349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00108"/>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pic>
        <p:nvPicPr>
          <p:cNvPr id="4098" name="Picture 2"/>
          <p:cNvPicPr>
            <a:picLocks noChangeAspect="1" noChangeArrowheads="1"/>
          </p:cNvPicPr>
          <p:nvPr/>
        </p:nvPicPr>
        <p:blipFill>
          <a:blip r:embed="rId2"/>
          <a:srcRect/>
          <a:stretch>
            <a:fillRect/>
          </a:stretch>
        </p:blipFill>
        <p:spPr bwMode="auto">
          <a:xfrm>
            <a:off x="0" y="4286258"/>
            <a:ext cx="4786314" cy="1529782"/>
          </a:xfrm>
          <a:prstGeom prst="rect">
            <a:avLst/>
          </a:prstGeom>
          <a:noFill/>
          <a:ln w="9525">
            <a:noFill/>
            <a:miter lim="800000"/>
            <a:headEnd/>
            <a:tailEnd/>
          </a:ln>
          <a:effectLst/>
        </p:spPr>
      </p:pic>
      <p:pic>
        <p:nvPicPr>
          <p:cNvPr id="4" name="Picture 2"/>
          <p:cNvPicPr>
            <a:picLocks noChangeAspect="1" noChangeArrowheads="1"/>
          </p:cNvPicPr>
          <p:nvPr/>
        </p:nvPicPr>
        <p:blipFill>
          <a:blip r:embed="rId3"/>
          <a:srcRect/>
          <a:stretch>
            <a:fillRect/>
          </a:stretch>
        </p:blipFill>
        <p:spPr bwMode="auto">
          <a:xfrm>
            <a:off x="-32" y="1500174"/>
            <a:ext cx="4786346" cy="2614297"/>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a:srcRect/>
          <a:stretch>
            <a:fillRect/>
          </a:stretch>
        </p:blipFill>
        <p:spPr bwMode="auto">
          <a:xfrm>
            <a:off x="-32" y="5786454"/>
            <a:ext cx="4572000" cy="955261"/>
          </a:xfrm>
          <a:prstGeom prst="rect">
            <a:avLst/>
          </a:prstGeom>
          <a:noFill/>
          <a:ln w="9525">
            <a:noFill/>
            <a:miter lim="800000"/>
            <a:headEnd/>
            <a:tailEnd/>
          </a:ln>
          <a:effectLst/>
        </p:spPr>
      </p:pic>
      <p:sp>
        <p:nvSpPr>
          <p:cNvPr id="6" name="TextBox 5"/>
          <p:cNvSpPr txBox="1"/>
          <p:nvPr/>
        </p:nvSpPr>
        <p:spPr>
          <a:xfrm>
            <a:off x="4572032" y="6072206"/>
            <a:ext cx="4786314" cy="400110"/>
          </a:xfrm>
          <a:prstGeom prst="rect">
            <a:avLst/>
          </a:prstGeom>
          <a:noFill/>
        </p:spPr>
        <p:txBody>
          <a:bodyPr wrap="square" rtlCol="0">
            <a:spAutoFit/>
          </a:bodyPr>
          <a:lstStyle/>
          <a:p>
            <a:r>
              <a:rPr lang="zh-CN" altLang="en-US" sz="2000" dirty="0" smtClean="0"/>
              <a:t>计算湖泊</a:t>
            </a:r>
            <a:r>
              <a:rPr lang="en-US" altLang="zh-CN" sz="2000" dirty="0" smtClean="0"/>
              <a:t>-</a:t>
            </a:r>
            <a:r>
              <a:rPr lang="zh-CN" altLang="en-US" sz="2000" dirty="0" smtClean="0"/>
              <a:t>含水层之间渗流的参数化方法</a:t>
            </a:r>
            <a:endParaRPr lang="zh-CN" altLang="en-US" sz="2000" dirty="0"/>
          </a:p>
        </p:txBody>
      </p:sp>
      <p:sp>
        <p:nvSpPr>
          <p:cNvPr id="7" name="TextBox 6"/>
          <p:cNvSpPr txBox="1"/>
          <p:nvPr/>
        </p:nvSpPr>
        <p:spPr>
          <a:xfrm>
            <a:off x="5357818" y="1571612"/>
            <a:ext cx="1643042" cy="461665"/>
          </a:xfrm>
          <a:prstGeom prst="rect">
            <a:avLst/>
          </a:prstGeom>
          <a:noFill/>
        </p:spPr>
        <p:txBody>
          <a:bodyPr wrap="square" rtlCol="0">
            <a:spAutoFit/>
          </a:bodyPr>
          <a:lstStyle/>
          <a:p>
            <a:r>
              <a:rPr lang="en-US" sz="2400" b="1" dirty="0" smtClean="0"/>
              <a:t>Lake</a:t>
            </a:r>
            <a:r>
              <a:rPr lang="zh-CN" altLang="en-US" sz="2400" b="1" dirty="0" smtClean="0"/>
              <a:t>软件</a:t>
            </a:r>
            <a:endParaRPr lang="zh-CN" altLang="en-US" sz="2400" b="1"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sp>
        <p:nvSpPr>
          <p:cNvPr id="3" name="TextBox 2"/>
          <p:cNvSpPr txBox="1"/>
          <p:nvPr/>
        </p:nvSpPr>
        <p:spPr>
          <a:xfrm>
            <a:off x="0" y="1571612"/>
            <a:ext cx="4286248" cy="461665"/>
          </a:xfrm>
          <a:prstGeom prst="rect">
            <a:avLst/>
          </a:prstGeom>
          <a:noFill/>
        </p:spPr>
        <p:txBody>
          <a:bodyPr wrap="square" rtlCol="0">
            <a:spAutoFit/>
          </a:bodyPr>
          <a:lstStyle/>
          <a:p>
            <a:r>
              <a:rPr lang="zh-CN" altLang="en-US" sz="2400" b="1" dirty="0" smtClean="0"/>
              <a:t>非饱和带流动</a:t>
            </a:r>
            <a:r>
              <a:rPr lang="zh-CN" altLang="en-US" sz="2400" b="1" dirty="0" smtClean="0"/>
              <a:t>软件包</a:t>
            </a:r>
            <a:endParaRPr lang="zh-CN" altLang="en-US" sz="2400" b="1" dirty="0" smtClean="0"/>
          </a:p>
        </p:txBody>
      </p:sp>
      <p:sp>
        <p:nvSpPr>
          <p:cNvPr id="4" name="TextBox 3"/>
          <p:cNvSpPr txBox="1"/>
          <p:nvPr/>
        </p:nvSpPr>
        <p:spPr>
          <a:xfrm>
            <a:off x="0" y="2071678"/>
            <a:ext cx="9144000" cy="1015663"/>
          </a:xfrm>
          <a:prstGeom prst="rect">
            <a:avLst/>
          </a:prstGeom>
          <a:noFill/>
        </p:spPr>
        <p:txBody>
          <a:bodyPr wrap="square" rtlCol="0">
            <a:spAutoFit/>
          </a:bodyPr>
          <a:lstStyle/>
          <a:p>
            <a:r>
              <a:rPr lang="zh-CN" altLang="en-US" sz="2000" dirty="0" smtClean="0"/>
              <a:t>非饱和隔开含水层与地表。水流通过非饱和带是重要的过程，影响含水层补水的时间和速率。</a:t>
            </a:r>
            <a:r>
              <a:rPr lang="en-US" sz="2000" dirty="0" smtClean="0"/>
              <a:t>UZF</a:t>
            </a:r>
            <a:r>
              <a:rPr lang="zh-CN" altLang="en-US" sz="2000" dirty="0" smtClean="0"/>
              <a:t>软件模拟通过非饱和带的水流，将计算的补水增加到地下水的</a:t>
            </a:r>
            <a:r>
              <a:rPr lang="en-US" sz="2000" dirty="0" smtClean="0"/>
              <a:t>CVFD</a:t>
            </a:r>
            <a:r>
              <a:rPr lang="zh-CN" altLang="en-US" sz="2000" dirty="0" smtClean="0"/>
              <a:t>方程（图</a:t>
            </a:r>
            <a:r>
              <a:rPr lang="en-US" sz="2000" dirty="0" smtClean="0"/>
              <a:t>7-14</a:t>
            </a:r>
            <a:r>
              <a:rPr lang="zh-CN" altLang="en-US" sz="2000" dirty="0" smtClean="0"/>
              <a:t>）。</a:t>
            </a:r>
            <a:endParaRPr lang="zh-CN" altLang="en-US" sz="2000" dirty="0"/>
          </a:p>
        </p:txBody>
      </p:sp>
      <p:sp>
        <p:nvSpPr>
          <p:cNvPr id="5" name="TextBox 4"/>
          <p:cNvSpPr txBox="1"/>
          <p:nvPr/>
        </p:nvSpPr>
        <p:spPr>
          <a:xfrm>
            <a:off x="0" y="3214686"/>
            <a:ext cx="9144000" cy="1015663"/>
          </a:xfrm>
          <a:prstGeom prst="rect">
            <a:avLst/>
          </a:prstGeom>
          <a:noFill/>
        </p:spPr>
        <p:txBody>
          <a:bodyPr wrap="square" rtlCol="0">
            <a:spAutoFit/>
          </a:bodyPr>
          <a:lstStyle/>
          <a:p>
            <a:r>
              <a:rPr lang="zh-CN" altLang="en-US" sz="2000" dirty="0" smtClean="0">
                <a:solidFill>
                  <a:srgbClr val="FF0000"/>
                </a:solidFill>
              </a:rPr>
              <a:t>垂向流动</a:t>
            </a:r>
            <a:r>
              <a:rPr lang="zh-CN" altLang="en-US" sz="2000" dirty="0" smtClean="0"/>
              <a:t>通过一个各向同性的非饱和带，使用动力波近似，在垂向维度上通过简化的</a:t>
            </a:r>
            <a:r>
              <a:rPr lang="en-US" sz="2000" dirty="0" smtClean="0"/>
              <a:t>Richards</a:t>
            </a:r>
            <a:r>
              <a:rPr lang="zh-CN" altLang="en-US" sz="2000" dirty="0" smtClean="0"/>
              <a:t>方程做近似：</a:t>
            </a:r>
          </a:p>
          <a:p>
            <a:endParaRPr lang="zh-CN" altLang="en-US" sz="2000" dirty="0"/>
          </a:p>
        </p:txBody>
      </p:sp>
      <p:pic>
        <p:nvPicPr>
          <p:cNvPr id="5122" name="Picture 2"/>
          <p:cNvPicPr>
            <a:picLocks noChangeAspect="1" noChangeArrowheads="1"/>
          </p:cNvPicPr>
          <p:nvPr/>
        </p:nvPicPr>
        <p:blipFill>
          <a:blip r:embed="rId2"/>
          <a:srcRect/>
          <a:stretch>
            <a:fillRect/>
          </a:stretch>
        </p:blipFill>
        <p:spPr bwMode="auto">
          <a:xfrm>
            <a:off x="1857356" y="3929066"/>
            <a:ext cx="5357850" cy="747749"/>
          </a:xfrm>
          <a:prstGeom prst="rect">
            <a:avLst/>
          </a:prstGeom>
          <a:noFill/>
          <a:ln w="9525">
            <a:noFill/>
            <a:miter lim="800000"/>
            <a:headEnd/>
            <a:tailEnd/>
          </a:ln>
          <a:effectLst/>
        </p:spPr>
      </p:pic>
      <p:pic>
        <p:nvPicPr>
          <p:cNvPr id="5123" name="Picture 3"/>
          <p:cNvPicPr>
            <a:picLocks noChangeAspect="1" noChangeArrowheads="1"/>
          </p:cNvPicPr>
          <p:nvPr/>
        </p:nvPicPr>
        <p:blipFill>
          <a:blip r:embed="rId3"/>
          <a:srcRect/>
          <a:stretch>
            <a:fillRect/>
          </a:stretch>
        </p:blipFill>
        <p:spPr bwMode="auto">
          <a:xfrm>
            <a:off x="71438" y="4786322"/>
            <a:ext cx="8929718" cy="1011192"/>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sp>
        <p:nvSpPr>
          <p:cNvPr id="3" name="TextBox 2"/>
          <p:cNvSpPr txBox="1"/>
          <p:nvPr/>
        </p:nvSpPr>
        <p:spPr>
          <a:xfrm>
            <a:off x="0" y="1528692"/>
            <a:ext cx="4286248" cy="400110"/>
          </a:xfrm>
          <a:prstGeom prst="rect">
            <a:avLst/>
          </a:prstGeom>
          <a:noFill/>
        </p:spPr>
        <p:txBody>
          <a:bodyPr wrap="square" rtlCol="0">
            <a:spAutoFit/>
          </a:bodyPr>
          <a:lstStyle/>
          <a:p>
            <a:r>
              <a:rPr lang="zh-CN" altLang="en-US" sz="2000" b="1" dirty="0" smtClean="0"/>
              <a:t>非饱和带流动</a:t>
            </a:r>
            <a:r>
              <a:rPr lang="zh-CN" altLang="en-US" sz="2000" b="1" dirty="0" smtClean="0"/>
              <a:t>软件包</a:t>
            </a:r>
            <a:endParaRPr lang="zh-CN" altLang="en-US" sz="2000" b="1" dirty="0" smtClean="0"/>
          </a:p>
        </p:txBody>
      </p:sp>
      <p:pic>
        <p:nvPicPr>
          <p:cNvPr id="6146" name="Picture 2"/>
          <p:cNvPicPr>
            <a:picLocks noChangeAspect="1" noChangeArrowheads="1"/>
          </p:cNvPicPr>
          <p:nvPr/>
        </p:nvPicPr>
        <p:blipFill>
          <a:blip r:embed="rId3"/>
          <a:srcRect/>
          <a:stretch>
            <a:fillRect/>
          </a:stretch>
        </p:blipFill>
        <p:spPr bwMode="auto">
          <a:xfrm>
            <a:off x="196467" y="2000240"/>
            <a:ext cx="4304095" cy="2857520"/>
          </a:xfrm>
          <a:prstGeom prst="rect">
            <a:avLst/>
          </a:prstGeom>
          <a:noFill/>
          <a:ln w="9525">
            <a:noFill/>
            <a:miter lim="800000"/>
            <a:headEnd/>
            <a:tailEnd/>
          </a:ln>
          <a:effectLst/>
        </p:spPr>
      </p:pic>
      <p:pic>
        <p:nvPicPr>
          <p:cNvPr id="6147" name="Picture 3"/>
          <p:cNvPicPr>
            <a:picLocks noChangeAspect="1" noChangeArrowheads="1"/>
          </p:cNvPicPr>
          <p:nvPr/>
        </p:nvPicPr>
        <p:blipFill>
          <a:blip r:embed="rId4"/>
          <a:srcRect/>
          <a:stretch>
            <a:fillRect/>
          </a:stretch>
        </p:blipFill>
        <p:spPr bwMode="auto">
          <a:xfrm>
            <a:off x="4643458" y="2000240"/>
            <a:ext cx="3786194" cy="3855608"/>
          </a:xfrm>
          <a:prstGeom prst="rect">
            <a:avLst/>
          </a:prstGeom>
          <a:noFill/>
          <a:ln w="9525">
            <a:noFill/>
            <a:miter lim="800000"/>
            <a:headEnd/>
            <a:tailEnd/>
          </a:ln>
          <a:effectLst/>
        </p:spPr>
      </p:pic>
      <p:pic>
        <p:nvPicPr>
          <p:cNvPr id="6148" name="Picture 4"/>
          <p:cNvPicPr>
            <a:picLocks noChangeAspect="1" noChangeArrowheads="1"/>
          </p:cNvPicPr>
          <p:nvPr/>
        </p:nvPicPr>
        <p:blipFill>
          <a:blip r:embed="rId5"/>
          <a:srcRect/>
          <a:stretch>
            <a:fillRect/>
          </a:stretch>
        </p:blipFill>
        <p:spPr bwMode="auto">
          <a:xfrm>
            <a:off x="71438" y="5929330"/>
            <a:ext cx="9001156" cy="481386"/>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976954"/>
            <a:ext cx="5786478" cy="523220"/>
          </a:xfrm>
          <a:prstGeom prst="rect">
            <a:avLst/>
          </a:prstGeom>
          <a:noFill/>
        </p:spPr>
        <p:txBody>
          <a:bodyPr wrap="square" rtlCol="0">
            <a:spAutoFit/>
          </a:bodyPr>
          <a:lstStyle/>
          <a:p>
            <a:r>
              <a:rPr lang="en-US" sz="2800" dirty="0" smtClean="0">
                <a:latin typeface="黑体" pitchFamily="49" charset="-122"/>
                <a:ea typeface="黑体" pitchFamily="49" charset="-122"/>
              </a:rPr>
              <a:t>MODFLOW6</a:t>
            </a:r>
            <a:r>
              <a:rPr lang="zh-CN" altLang="en-US" sz="2800" dirty="0" smtClean="0">
                <a:latin typeface="黑体" pitchFamily="49" charset="-122"/>
                <a:ea typeface="黑体" pitchFamily="49" charset="-122"/>
              </a:rPr>
              <a:t>框架和</a:t>
            </a:r>
            <a:r>
              <a:rPr lang="en-US" sz="2800" dirty="0" smtClean="0">
                <a:latin typeface="黑体" pitchFamily="49" charset="-122"/>
                <a:ea typeface="黑体" pitchFamily="49" charset="-122"/>
              </a:rPr>
              <a:t>GWF</a:t>
            </a:r>
            <a:r>
              <a:rPr lang="zh-CN" altLang="en-US" sz="2800" dirty="0" smtClean="0">
                <a:latin typeface="黑体" pitchFamily="49" charset="-122"/>
                <a:ea typeface="黑体" pitchFamily="49" charset="-122"/>
              </a:rPr>
              <a:t>模型概览</a:t>
            </a:r>
          </a:p>
        </p:txBody>
      </p:sp>
      <p:sp>
        <p:nvSpPr>
          <p:cNvPr id="3" name="TextBox 2"/>
          <p:cNvSpPr txBox="1"/>
          <p:nvPr/>
        </p:nvSpPr>
        <p:spPr>
          <a:xfrm>
            <a:off x="357158" y="1643050"/>
            <a:ext cx="8286808" cy="400110"/>
          </a:xfrm>
          <a:prstGeom prst="rect">
            <a:avLst/>
          </a:prstGeom>
          <a:noFill/>
        </p:spPr>
        <p:txBody>
          <a:bodyPr wrap="square" rtlCol="0">
            <a:spAutoFit/>
          </a:bodyPr>
          <a:lstStyle/>
          <a:p>
            <a:r>
              <a:rPr lang="zh-CN" altLang="en-US" sz="2000" dirty="0" smtClean="0">
                <a:latin typeface="黑体" pitchFamily="49" charset="-122"/>
                <a:ea typeface="黑体" pitchFamily="49" charset="-122"/>
              </a:rPr>
              <a:t>表</a:t>
            </a:r>
            <a:r>
              <a:rPr lang="en-US" sz="2000" dirty="0" smtClean="0">
                <a:latin typeface="黑体" pitchFamily="49" charset="-122"/>
                <a:ea typeface="黑体" pitchFamily="49" charset="-122"/>
              </a:rPr>
              <a:t>1-1 </a:t>
            </a:r>
            <a:r>
              <a:rPr lang="zh-CN" altLang="en-US" sz="2000" dirty="0" smtClean="0">
                <a:latin typeface="黑体" pitchFamily="49" charset="-122"/>
                <a:ea typeface="黑体" pitchFamily="49" charset="-122"/>
              </a:rPr>
              <a:t>列出</a:t>
            </a:r>
            <a:r>
              <a:rPr lang="en-US" sz="2000" dirty="0" smtClean="0">
                <a:latin typeface="黑体" pitchFamily="49" charset="-122"/>
                <a:ea typeface="黑体" pitchFamily="49" charset="-122"/>
              </a:rPr>
              <a:t>GWF</a:t>
            </a:r>
            <a:r>
              <a:rPr lang="zh-CN" altLang="en-US" sz="2000" dirty="0" smtClean="0">
                <a:latin typeface="黑体" pitchFamily="49" charset="-122"/>
                <a:ea typeface="黑体" pitchFamily="49" charset="-122"/>
              </a:rPr>
              <a:t>模型的各种软件包，使用</a:t>
            </a:r>
            <a:r>
              <a:rPr lang="en-US" sz="2000" dirty="0" smtClean="0">
                <a:latin typeface="黑体" pitchFamily="49" charset="-122"/>
                <a:ea typeface="黑体" pitchFamily="49" charset="-122"/>
              </a:rPr>
              <a:t>3</a:t>
            </a:r>
            <a:r>
              <a:rPr lang="zh-CN" altLang="en-US" sz="2000" dirty="0" smtClean="0">
                <a:latin typeface="黑体" pitchFamily="49" charset="-122"/>
                <a:ea typeface="黑体" pitchFamily="49" charset="-122"/>
              </a:rPr>
              <a:t>个简写字母表示。</a:t>
            </a:r>
          </a:p>
        </p:txBody>
      </p:sp>
      <p:pic>
        <p:nvPicPr>
          <p:cNvPr id="4" name="图片 3"/>
          <p:cNvPicPr/>
          <p:nvPr/>
        </p:nvPicPr>
        <p:blipFill>
          <a:blip r:embed="rId2"/>
          <a:srcRect/>
          <a:stretch>
            <a:fillRect/>
          </a:stretch>
        </p:blipFill>
        <p:spPr bwMode="auto">
          <a:xfrm>
            <a:off x="1500166" y="2143116"/>
            <a:ext cx="5572164" cy="4500594"/>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sp>
        <p:nvSpPr>
          <p:cNvPr id="3" name="TextBox 2"/>
          <p:cNvSpPr txBox="1"/>
          <p:nvPr/>
        </p:nvSpPr>
        <p:spPr>
          <a:xfrm>
            <a:off x="0" y="1571612"/>
            <a:ext cx="4286248" cy="461665"/>
          </a:xfrm>
          <a:prstGeom prst="rect">
            <a:avLst/>
          </a:prstGeom>
          <a:noFill/>
        </p:spPr>
        <p:txBody>
          <a:bodyPr wrap="square" rtlCol="0">
            <a:spAutoFit/>
          </a:bodyPr>
          <a:lstStyle/>
          <a:p>
            <a:r>
              <a:rPr lang="zh-CN" altLang="en-US" sz="2400" b="1" dirty="0" smtClean="0"/>
              <a:t>非饱和带流动</a:t>
            </a:r>
            <a:r>
              <a:rPr lang="zh-CN" altLang="en-US" sz="2400" b="1" dirty="0" smtClean="0"/>
              <a:t>软件包</a:t>
            </a:r>
            <a:endParaRPr lang="zh-CN" altLang="en-US" sz="2400" b="1" dirty="0" smtClean="0"/>
          </a:p>
        </p:txBody>
      </p:sp>
      <p:sp>
        <p:nvSpPr>
          <p:cNvPr id="4" name="TextBox 3"/>
          <p:cNvSpPr txBox="1"/>
          <p:nvPr/>
        </p:nvSpPr>
        <p:spPr>
          <a:xfrm>
            <a:off x="-32" y="2072240"/>
            <a:ext cx="4786314" cy="3785652"/>
          </a:xfrm>
          <a:prstGeom prst="rect">
            <a:avLst/>
          </a:prstGeom>
          <a:noFill/>
        </p:spPr>
        <p:txBody>
          <a:bodyPr wrap="square" rtlCol="0">
            <a:spAutoFit/>
          </a:bodyPr>
          <a:lstStyle/>
          <a:p>
            <a:pPr>
              <a:lnSpc>
                <a:spcPct val="150000"/>
              </a:lnSpc>
              <a:buFont typeface="Arial" pitchFamily="34" charset="0"/>
              <a:buChar char="•"/>
            </a:pPr>
            <a:r>
              <a:rPr lang="zh-CN" altLang="en-US" sz="2000" b="1" dirty="0" smtClean="0"/>
              <a:t>湿润前锋和排水剖面</a:t>
            </a:r>
          </a:p>
          <a:p>
            <a:pPr>
              <a:lnSpc>
                <a:spcPct val="150000"/>
              </a:lnSpc>
              <a:buFont typeface="Arial" pitchFamily="34" charset="0"/>
              <a:buChar char="•"/>
            </a:pPr>
            <a:r>
              <a:rPr lang="zh-CN" altLang="en-US" sz="2000" b="1" dirty="0" smtClean="0"/>
              <a:t>非饱和带的蒸散发</a:t>
            </a:r>
          </a:p>
          <a:p>
            <a:pPr>
              <a:lnSpc>
                <a:spcPct val="150000"/>
              </a:lnSpc>
              <a:buFont typeface="Arial" pitchFamily="34" charset="0"/>
              <a:buChar char="•"/>
            </a:pPr>
            <a:r>
              <a:rPr lang="zh-CN" altLang="en-US" sz="2000" b="1" dirty="0" smtClean="0"/>
              <a:t>饱和带的蒸散发</a:t>
            </a:r>
          </a:p>
          <a:p>
            <a:pPr>
              <a:lnSpc>
                <a:spcPct val="150000"/>
              </a:lnSpc>
              <a:buFont typeface="Arial" pitchFamily="34" charset="0"/>
              <a:buChar char="•"/>
            </a:pPr>
            <a:r>
              <a:rPr lang="zh-CN" altLang="en-US" sz="2000" b="1" dirty="0" smtClean="0"/>
              <a:t>渗透边界</a:t>
            </a:r>
          </a:p>
          <a:p>
            <a:pPr>
              <a:lnSpc>
                <a:spcPct val="150000"/>
              </a:lnSpc>
              <a:buFont typeface="Arial" pitchFamily="34" charset="0"/>
              <a:buChar char="•"/>
            </a:pPr>
            <a:r>
              <a:rPr lang="zh-CN" altLang="en-US" sz="2000" b="1" dirty="0" smtClean="0"/>
              <a:t>地下水渗流边界</a:t>
            </a:r>
          </a:p>
          <a:p>
            <a:pPr>
              <a:lnSpc>
                <a:spcPct val="150000"/>
              </a:lnSpc>
              <a:buFont typeface="Arial" pitchFamily="34" charset="0"/>
              <a:buChar char="•"/>
            </a:pPr>
            <a:r>
              <a:rPr lang="zh-CN" altLang="en-US" sz="2000" b="1" dirty="0" smtClean="0"/>
              <a:t>径流</a:t>
            </a:r>
            <a:r>
              <a:rPr lang="en-US" sz="2000" b="1" dirty="0" smtClean="0"/>
              <a:t>(Runoff)</a:t>
            </a:r>
            <a:endParaRPr lang="zh-CN" altLang="en-US" sz="2000" b="1" dirty="0" smtClean="0"/>
          </a:p>
          <a:p>
            <a:pPr>
              <a:lnSpc>
                <a:spcPct val="150000"/>
              </a:lnSpc>
              <a:buFont typeface="Arial" pitchFamily="34" charset="0"/>
              <a:buChar char="•"/>
            </a:pPr>
            <a:r>
              <a:rPr lang="zh-CN" altLang="en-US" sz="2000" b="1" dirty="0" smtClean="0">
                <a:solidFill>
                  <a:srgbClr val="FF0000"/>
                </a:solidFill>
              </a:rPr>
              <a:t>局限</a:t>
            </a:r>
          </a:p>
          <a:p>
            <a:pPr>
              <a:lnSpc>
                <a:spcPct val="150000"/>
              </a:lnSpc>
              <a:buFont typeface="Arial" pitchFamily="34" charset="0"/>
              <a:buChar char="•"/>
            </a:pPr>
            <a:endParaRPr lang="zh-CN" altLang="en-US" sz="2000" b="1" dirty="0"/>
          </a:p>
        </p:txBody>
      </p:sp>
      <p:sp>
        <p:nvSpPr>
          <p:cNvPr id="5" name="TextBox 4"/>
          <p:cNvSpPr txBox="1"/>
          <p:nvPr/>
        </p:nvSpPr>
        <p:spPr>
          <a:xfrm>
            <a:off x="928662" y="4940390"/>
            <a:ext cx="8143932" cy="1417568"/>
          </a:xfrm>
          <a:prstGeom prst="rect">
            <a:avLst/>
          </a:prstGeom>
          <a:noFill/>
        </p:spPr>
        <p:txBody>
          <a:bodyPr wrap="square" rtlCol="0">
            <a:spAutoFit/>
          </a:bodyPr>
          <a:lstStyle/>
          <a:p>
            <a:pPr>
              <a:lnSpc>
                <a:spcPct val="150000"/>
              </a:lnSpc>
            </a:pPr>
            <a:r>
              <a:rPr lang="en-US" sz="2000" dirty="0" smtClean="0"/>
              <a:t>UZF</a:t>
            </a:r>
            <a:r>
              <a:rPr lang="zh-CN" altLang="en-US" sz="2000" dirty="0" smtClean="0"/>
              <a:t>的主要假设是当相对重力势梯度，负压力梯度很大，不考虑毛细管引起的湿润面上的渗透。忽略毛细管压力，当降雨量大于饱和垂向水力传导度以及驱动周期小于</a:t>
            </a:r>
            <a:r>
              <a:rPr lang="en-US" sz="2000" dirty="0" smtClean="0"/>
              <a:t>1</a:t>
            </a:r>
            <a:r>
              <a:rPr lang="zh-CN" altLang="en-US" sz="2000" dirty="0" smtClean="0"/>
              <a:t>天时，</a:t>
            </a:r>
            <a:r>
              <a:rPr lang="en-US" sz="2000" dirty="0" smtClean="0"/>
              <a:t>UZF</a:t>
            </a:r>
            <a:r>
              <a:rPr lang="zh-CN" altLang="en-US" sz="2000" dirty="0" smtClean="0"/>
              <a:t>软件可能导出错误的模拟渗透</a:t>
            </a:r>
            <a:r>
              <a:rPr lang="zh-CN" altLang="en-US" sz="2000" dirty="0" smtClean="0"/>
              <a:t>。</a:t>
            </a:r>
            <a:endParaRPr lang="zh-CN" altLang="en-US" sz="2000"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596" y="1071546"/>
            <a:ext cx="7929618" cy="523220"/>
          </a:xfrm>
          <a:prstGeom prst="rect">
            <a:avLst/>
          </a:prstGeom>
          <a:noFill/>
        </p:spPr>
        <p:txBody>
          <a:bodyPr wrap="square" rtlCol="0">
            <a:spAutoFit/>
          </a:bodyPr>
          <a:lstStyle/>
          <a:p>
            <a:pPr algn="ctr"/>
            <a:r>
              <a:rPr lang="zh-CN" altLang="en-US" sz="2800" b="1" dirty="0" smtClean="0"/>
              <a:t>第</a:t>
            </a:r>
            <a:r>
              <a:rPr lang="en-US" sz="2800" b="1" dirty="0" smtClean="0"/>
              <a:t>7</a:t>
            </a:r>
            <a:r>
              <a:rPr lang="zh-CN" altLang="en-US" sz="2800" b="1" dirty="0" smtClean="0"/>
              <a:t>章 先进的驱动</a:t>
            </a:r>
            <a:r>
              <a:rPr lang="zh-CN" altLang="en-US" sz="2800" b="1" dirty="0" smtClean="0"/>
              <a:t>软件包</a:t>
            </a:r>
            <a:endParaRPr lang="zh-CN" altLang="en-US" sz="2800" b="1" dirty="0" smtClean="0"/>
          </a:p>
        </p:txBody>
      </p:sp>
      <p:sp>
        <p:nvSpPr>
          <p:cNvPr id="3" name="矩形 2"/>
          <p:cNvSpPr/>
          <p:nvPr/>
        </p:nvSpPr>
        <p:spPr>
          <a:xfrm>
            <a:off x="0" y="1571612"/>
            <a:ext cx="3441776" cy="461665"/>
          </a:xfrm>
          <a:prstGeom prst="rect">
            <a:avLst/>
          </a:prstGeom>
        </p:spPr>
        <p:txBody>
          <a:bodyPr wrap="none">
            <a:spAutoFit/>
          </a:bodyPr>
          <a:lstStyle/>
          <a:p>
            <a:r>
              <a:rPr lang="en-US" sz="2400" b="1" dirty="0" smtClean="0"/>
              <a:t>Water Mover Package </a:t>
            </a:r>
            <a:endParaRPr lang="zh-CN" altLang="en-US" sz="2400" b="1" dirty="0"/>
          </a:p>
        </p:txBody>
      </p:sp>
      <p:sp>
        <p:nvSpPr>
          <p:cNvPr id="4" name="TextBox 3"/>
          <p:cNvSpPr txBox="1"/>
          <p:nvPr/>
        </p:nvSpPr>
        <p:spPr>
          <a:xfrm>
            <a:off x="0" y="2071678"/>
            <a:ext cx="9144000" cy="1015663"/>
          </a:xfrm>
          <a:prstGeom prst="rect">
            <a:avLst/>
          </a:prstGeom>
          <a:noFill/>
        </p:spPr>
        <p:txBody>
          <a:bodyPr wrap="square" rtlCol="0">
            <a:spAutoFit/>
          </a:bodyPr>
          <a:lstStyle/>
          <a:p>
            <a:pPr>
              <a:lnSpc>
                <a:spcPct val="150000"/>
              </a:lnSpc>
            </a:pPr>
            <a:r>
              <a:rPr lang="zh-CN" altLang="en-US" sz="2000" dirty="0" smtClean="0"/>
              <a:t>主要是为了</a:t>
            </a:r>
            <a:r>
              <a:rPr lang="zh-CN" altLang="en-US" sz="2000" dirty="0" smtClean="0">
                <a:solidFill>
                  <a:srgbClr val="FF0000"/>
                </a:solidFill>
              </a:rPr>
              <a:t>基于管理的水量</a:t>
            </a:r>
            <a:r>
              <a:rPr lang="zh-CN" altLang="en-US" sz="2000" dirty="0" smtClean="0"/>
              <a:t>在不同软件包之间的转移。可用于</a:t>
            </a:r>
            <a:r>
              <a:rPr lang="en-US" sz="2000" dirty="0" smtClean="0">
                <a:solidFill>
                  <a:srgbClr val="FF0000"/>
                </a:solidFill>
              </a:rPr>
              <a:t>4</a:t>
            </a:r>
            <a:r>
              <a:rPr lang="zh-CN" altLang="en-US" sz="2000" dirty="0" smtClean="0">
                <a:solidFill>
                  <a:srgbClr val="FF0000"/>
                </a:solidFill>
              </a:rPr>
              <a:t>个先进软件包</a:t>
            </a:r>
            <a:r>
              <a:rPr lang="en-US" sz="2000" b="1" dirty="0" smtClean="0"/>
              <a:t>MAW, SFR, LAKE, UZF</a:t>
            </a:r>
            <a:r>
              <a:rPr lang="zh-CN" altLang="en-US" sz="2000" dirty="0" smtClean="0"/>
              <a:t>，部分功能用于</a:t>
            </a:r>
            <a:r>
              <a:rPr lang="en-US" sz="2000" b="1" dirty="0" smtClean="0"/>
              <a:t>WEL, DRN, RIV, </a:t>
            </a:r>
            <a:r>
              <a:rPr lang="en-US" sz="2000" b="1" dirty="0" smtClean="0"/>
              <a:t>GHB</a:t>
            </a:r>
            <a:r>
              <a:rPr lang="zh-CN" altLang="en-US" sz="2000" dirty="0" smtClean="0"/>
              <a:t>等</a:t>
            </a:r>
            <a:r>
              <a:rPr lang="en-US" sz="2000" dirty="0" smtClean="0"/>
              <a:t>4</a:t>
            </a:r>
            <a:r>
              <a:rPr lang="zh-CN" altLang="en-US" sz="2000" dirty="0" smtClean="0"/>
              <a:t>个</a:t>
            </a:r>
            <a:r>
              <a:rPr lang="zh-CN" altLang="en-US" sz="2000" dirty="0" smtClean="0">
                <a:solidFill>
                  <a:srgbClr val="FF0000"/>
                </a:solidFill>
              </a:rPr>
              <a:t>基础软件</a:t>
            </a:r>
            <a:r>
              <a:rPr lang="zh-CN" altLang="en-US" sz="2000" dirty="0" smtClean="0"/>
              <a:t>。</a:t>
            </a:r>
            <a:endParaRPr lang="zh-CN" altLang="en-US" sz="2000" dirty="0" smtClean="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7864" y="976954"/>
            <a:ext cx="4567276" cy="523220"/>
          </a:xfrm>
          <a:prstGeom prst="rect">
            <a:avLst/>
          </a:prstGeom>
        </p:spPr>
        <p:txBody>
          <a:bodyPr wrap="none">
            <a:spAutoFit/>
          </a:bodyPr>
          <a:lstStyle/>
          <a:p>
            <a:r>
              <a:rPr lang="zh-CN" altLang="en-US" sz="2800" b="1" dirty="0" smtClean="0"/>
              <a:t>第</a:t>
            </a:r>
            <a:r>
              <a:rPr lang="en-US" sz="2800" b="1" dirty="0" smtClean="0"/>
              <a:t>8</a:t>
            </a:r>
            <a:r>
              <a:rPr lang="zh-CN" altLang="en-US" sz="2800" b="1" dirty="0" smtClean="0"/>
              <a:t>章</a:t>
            </a:r>
            <a:r>
              <a:rPr lang="en-US" sz="2800" b="1" dirty="0" smtClean="0"/>
              <a:t> GWF</a:t>
            </a:r>
            <a:r>
              <a:rPr lang="zh-CN" altLang="en-US" sz="2800" b="1" dirty="0" smtClean="0"/>
              <a:t>模型之间的交换</a:t>
            </a:r>
            <a:endParaRPr lang="zh-CN" altLang="en-US" sz="2800" b="1" dirty="0"/>
          </a:p>
        </p:txBody>
      </p:sp>
      <p:pic>
        <p:nvPicPr>
          <p:cNvPr id="3074" name="Picture 2"/>
          <p:cNvPicPr>
            <a:picLocks noChangeAspect="1" noChangeArrowheads="1"/>
          </p:cNvPicPr>
          <p:nvPr/>
        </p:nvPicPr>
        <p:blipFill>
          <a:blip r:embed="rId2"/>
          <a:srcRect/>
          <a:stretch>
            <a:fillRect/>
          </a:stretch>
        </p:blipFill>
        <p:spPr bwMode="auto">
          <a:xfrm>
            <a:off x="0" y="1514751"/>
            <a:ext cx="5948378" cy="5128959"/>
          </a:xfrm>
          <a:prstGeom prst="rect">
            <a:avLst/>
          </a:prstGeom>
          <a:noFill/>
          <a:ln w="9525">
            <a:noFill/>
            <a:miter lim="800000"/>
            <a:headEnd/>
            <a:tailEnd/>
          </a:ln>
          <a:effectLst/>
        </p:spPr>
      </p:pic>
      <p:sp>
        <p:nvSpPr>
          <p:cNvPr id="4" name="TextBox 3"/>
          <p:cNvSpPr txBox="1"/>
          <p:nvPr/>
        </p:nvSpPr>
        <p:spPr>
          <a:xfrm>
            <a:off x="6000760" y="1643050"/>
            <a:ext cx="3000396" cy="1015663"/>
          </a:xfrm>
          <a:prstGeom prst="rect">
            <a:avLst/>
          </a:prstGeom>
          <a:noFill/>
        </p:spPr>
        <p:txBody>
          <a:bodyPr wrap="square" rtlCol="0">
            <a:spAutoFit/>
          </a:bodyPr>
          <a:lstStyle/>
          <a:p>
            <a:r>
              <a:rPr lang="en-US" sz="2000" dirty="0" smtClean="0"/>
              <a:t>2</a:t>
            </a:r>
            <a:r>
              <a:rPr lang="zh-CN" altLang="en-US" sz="2000" dirty="0" smtClean="0"/>
              <a:t>个或多个</a:t>
            </a:r>
            <a:r>
              <a:rPr lang="en-US" sz="2000" dirty="0" smtClean="0"/>
              <a:t>GWF</a:t>
            </a:r>
            <a:r>
              <a:rPr lang="zh-CN" altLang="en-US" sz="2000" dirty="0" smtClean="0"/>
              <a:t>模型相互耦合，有</a:t>
            </a:r>
            <a:r>
              <a:rPr lang="en-US" sz="2000" dirty="0" smtClean="0"/>
              <a:t>4</a:t>
            </a:r>
            <a:r>
              <a:rPr lang="zh-CN" altLang="en-US" sz="2000" dirty="0" smtClean="0"/>
              <a:t>种情况，类似</a:t>
            </a:r>
            <a:r>
              <a:rPr lang="en-US" sz="2000" dirty="0" smtClean="0"/>
              <a:t>USG</a:t>
            </a:r>
            <a:r>
              <a:rPr lang="zh-CN" altLang="en-US" sz="2000" dirty="0" smtClean="0"/>
              <a:t>和</a:t>
            </a:r>
            <a:r>
              <a:rPr lang="en-US" sz="2000" dirty="0" smtClean="0"/>
              <a:t>LGR</a:t>
            </a:r>
            <a:r>
              <a:rPr lang="zh-CN" altLang="en-US" sz="2000" dirty="0" smtClean="0"/>
              <a:t>模型。</a:t>
            </a:r>
          </a:p>
        </p:txBody>
      </p:sp>
      <p:sp>
        <p:nvSpPr>
          <p:cNvPr id="5" name="TextBox 4"/>
          <p:cNvSpPr txBox="1"/>
          <p:nvPr/>
        </p:nvSpPr>
        <p:spPr>
          <a:xfrm>
            <a:off x="6000760" y="5357826"/>
            <a:ext cx="2928958" cy="1015663"/>
          </a:xfrm>
          <a:prstGeom prst="rect">
            <a:avLst/>
          </a:prstGeom>
          <a:noFill/>
        </p:spPr>
        <p:txBody>
          <a:bodyPr wrap="square" rtlCol="0">
            <a:spAutoFit/>
          </a:bodyPr>
          <a:lstStyle/>
          <a:p>
            <a:r>
              <a:rPr lang="en-US" altLang="zh-CN" sz="2000" dirty="0" smtClean="0"/>
              <a:t>GWF-GWF</a:t>
            </a:r>
            <a:r>
              <a:rPr lang="zh-CN" altLang="en-US" sz="2000" dirty="0" smtClean="0"/>
              <a:t>耦合模型：水平向相邻；垂向相邻；</a:t>
            </a:r>
            <a:r>
              <a:rPr lang="en-US" altLang="zh-CN" sz="2000" dirty="0" smtClean="0"/>
              <a:t>LGR</a:t>
            </a:r>
            <a:r>
              <a:rPr lang="zh-CN" altLang="en-US" sz="2000" dirty="0" smtClean="0"/>
              <a:t>；周期边界</a:t>
            </a:r>
            <a:endParaRPr lang="zh-CN" altLang="en-US" sz="20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7864" y="976954"/>
            <a:ext cx="4567276" cy="523220"/>
          </a:xfrm>
          <a:prstGeom prst="rect">
            <a:avLst/>
          </a:prstGeom>
        </p:spPr>
        <p:txBody>
          <a:bodyPr wrap="none">
            <a:spAutoFit/>
          </a:bodyPr>
          <a:lstStyle/>
          <a:p>
            <a:r>
              <a:rPr lang="zh-CN" altLang="en-US" sz="2800" b="1" dirty="0" smtClean="0"/>
              <a:t>第</a:t>
            </a:r>
            <a:r>
              <a:rPr lang="en-US" sz="2800" b="1" dirty="0" smtClean="0"/>
              <a:t>8</a:t>
            </a:r>
            <a:r>
              <a:rPr lang="zh-CN" altLang="en-US" sz="2800" b="1" dirty="0" smtClean="0"/>
              <a:t>章</a:t>
            </a:r>
            <a:r>
              <a:rPr lang="en-US" sz="2800" b="1" dirty="0" smtClean="0"/>
              <a:t> GWF</a:t>
            </a:r>
            <a:r>
              <a:rPr lang="zh-CN" altLang="en-US" sz="2800" b="1" dirty="0" smtClean="0"/>
              <a:t>模型之间的交换</a:t>
            </a:r>
            <a:endParaRPr lang="zh-CN" altLang="en-US" sz="2800" b="1" dirty="0"/>
          </a:p>
        </p:txBody>
      </p:sp>
      <p:sp>
        <p:nvSpPr>
          <p:cNvPr id="3" name="TextBox 2"/>
          <p:cNvSpPr txBox="1"/>
          <p:nvPr/>
        </p:nvSpPr>
        <p:spPr>
          <a:xfrm>
            <a:off x="0" y="1500174"/>
            <a:ext cx="9144000" cy="1015663"/>
          </a:xfrm>
          <a:prstGeom prst="rect">
            <a:avLst/>
          </a:prstGeom>
          <a:noFill/>
        </p:spPr>
        <p:txBody>
          <a:bodyPr wrap="square" rtlCol="0">
            <a:spAutoFit/>
          </a:bodyPr>
          <a:lstStyle/>
          <a:p>
            <a:r>
              <a:rPr lang="en-US" sz="2000" dirty="0" smtClean="0"/>
              <a:t>2</a:t>
            </a:r>
            <a:r>
              <a:rPr lang="zh-CN" altLang="en-US" sz="2000" dirty="0" smtClean="0"/>
              <a:t>个</a:t>
            </a:r>
            <a:r>
              <a:rPr lang="en-US" sz="2000" dirty="0" smtClean="0"/>
              <a:t>GWF</a:t>
            </a:r>
            <a:r>
              <a:rPr lang="zh-CN" altLang="en-US" sz="2000" dirty="0" smtClean="0"/>
              <a:t>模型之间的</a:t>
            </a:r>
            <a:r>
              <a:rPr lang="en-US" sz="2000" dirty="0" smtClean="0"/>
              <a:t>cell-to-cell</a:t>
            </a:r>
            <a:r>
              <a:rPr lang="zh-CN" altLang="en-US" sz="2000" dirty="0" smtClean="0"/>
              <a:t>连接，用户需要提供需要计算</a:t>
            </a:r>
            <a:r>
              <a:rPr lang="en-US" sz="2000" dirty="0" smtClean="0"/>
              <a:t>2</a:t>
            </a:r>
            <a:r>
              <a:rPr lang="zh-CN" altLang="en-US" sz="2000" dirty="0" smtClean="0"/>
              <a:t>个连接单元之间水流传导的信息。连接信息与下面使用</a:t>
            </a:r>
            <a:r>
              <a:rPr lang="en-US" sz="2000" dirty="0" smtClean="0"/>
              <a:t>DISU</a:t>
            </a:r>
            <a:r>
              <a:rPr lang="zh-CN" altLang="en-US" sz="2000" dirty="0" smtClean="0"/>
              <a:t>软件包定义一个</a:t>
            </a:r>
            <a:r>
              <a:rPr lang="en-US" sz="2000" dirty="0" smtClean="0"/>
              <a:t>GWF</a:t>
            </a:r>
            <a:r>
              <a:rPr lang="zh-CN" altLang="en-US" sz="2000" dirty="0" smtClean="0"/>
              <a:t>模型需要的信息类似：</a:t>
            </a:r>
          </a:p>
        </p:txBody>
      </p:sp>
      <p:pic>
        <p:nvPicPr>
          <p:cNvPr id="4" name="图片 3"/>
          <p:cNvPicPr/>
          <p:nvPr/>
        </p:nvPicPr>
        <p:blipFill>
          <a:blip r:embed="rId2"/>
          <a:srcRect/>
          <a:stretch>
            <a:fillRect/>
          </a:stretch>
        </p:blipFill>
        <p:spPr bwMode="auto">
          <a:xfrm>
            <a:off x="857224" y="2285992"/>
            <a:ext cx="6786610" cy="3071834"/>
          </a:xfrm>
          <a:prstGeom prst="rect">
            <a:avLst/>
          </a:prstGeom>
          <a:noFill/>
          <a:ln w="9525">
            <a:noFill/>
            <a:miter lim="800000"/>
            <a:headEnd/>
            <a:tailEnd/>
          </a:ln>
        </p:spPr>
      </p:pic>
      <p:sp>
        <p:nvSpPr>
          <p:cNvPr id="5" name="TextBox 4"/>
          <p:cNvSpPr txBox="1"/>
          <p:nvPr/>
        </p:nvSpPr>
        <p:spPr>
          <a:xfrm>
            <a:off x="0" y="5500702"/>
            <a:ext cx="9144000" cy="1015663"/>
          </a:xfrm>
          <a:prstGeom prst="rect">
            <a:avLst/>
          </a:prstGeom>
          <a:noFill/>
        </p:spPr>
        <p:txBody>
          <a:bodyPr wrap="square" rtlCol="0">
            <a:spAutoFit/>
          </a:bodyPr>
          <a:lstStyle/>
          <a:p>
            <a:r>
              <a:rPr lang="zh-CN" altLang="en-US" sz="2000" dirty="0" smtClean="0"/>
              <a:t>以上信息，连接饱和厚度和各模型中的连接单元的水力传导度，计算连接的传导。</a:t>
            </a:r>
            <a:r>
              <a:rPr lang="en-US" sz="2000" dirty="0" smtClean="0"/>
              <a:t>GWF</a:t>
            </a:r>
            <a:r>
              <a:rPr lang="zh-CN" altLang="en-US" sz="2000" dirty="0" smtClean="0"/>
              <a:t>模型交换计算不同模型的</a:t>
            </a:r>
            <a:r>
              <a:rPr lang="en-US" sz="2000" dirty="0" smtClean="0"/>
              <a:t>2</a:t>
            </a:r>
            <a:r>
              <a:rPr lang="zh-CN" altLang="en-US" sz="2000" dirty="0" smtClean="0"/>
              <a:t>单元间的传导，与</a:t>
            </a:r>
            <a:r>
              <a:rPr lang="en-US" sz="2000" dirty="0" smtClean="0"/>
              <a:t>NPF</a:t>
            </a:r>
            <a:r>
              <a:rPr lang="zh-CN" altLang="en-US" sz="2000" dirty="0" smtClean="0"/>
              <a:t>软件计算</a:t>
            </a:r>
            <a:r>
              <a:rPr lang="en-US" sz="2000" dirty="0" smtClean="0"/>
              <a:t>2</a:t>
            </a:r>
            <a:r>
              <a:rPr lang="zh-CN" altLang="en-US" sz="2000" dirty="0" smtClean="0"/>
              <a:t>相邻单元的传导的方法一样。</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7864" y="976954"/>
            <a:ext cx="4567276" cy="523220"/>
          </a:xfrm>
          <a:prstGeom prst="rect">
            <a:avLst/>
          </a:prstGeom>
        </p:spPr>
        <p:txBody>
          <a:bodyPr wrap="none">
            <a:spAutoFit/>
          </a:bodyPr>
          <a:lstStyle/>
          <a:p>
            <a:r>
              <a:rPr lang="zh-CN" altLang="en-US" sz="2800" b="1" dirty="0" smtClean="0"/>
              <a:t>第</a:t>
            </a:r>
            <a:r>
              <a:rPr lang="en-US" sz="2800" b="1" dirty="0" smtClean="0"/>
              <a:t>8</a:t>
            </a:r>
            <a:r>
              <a:rPr lang="zh-CN" altLang="en-US" sz="2800" b="1" dirty="0" smtClean="0"/>
              <a:t>章</a:t>
            </a:r>
            <a:r>
              <a:rPr lang="en-US" sz="2800" b="1" dirty="0" smtClean="0"/>
              <a:t> GWF</a:t>
            </a:r>
            <a:r>
              <a:rPr lang="zh-CN" altLang="en-US" sz="2800" b="1" dirty="0" smtClean="0"/>
              <a:t>模型之间的交换</a:t>
            </a:r>
            <a:endParaRPr lang="zh-CN" altLang="en-US" sz="2800" b="1" dirty="0"/>
          </a:p>
        </p:txBody>
      </p:sp>
      <p:sp>
        <p:nvSpPr>
          <p:cNvPr id="3" name="矩形 2"/>
          <p:cNvSpPr/>
          <p:nvPr/>
        </p:nvSpPr>
        <p:spPr>
          <a:xfrm>
            <a:off x="142844" y="1571612"/>
            <a:ext cx="6000776" cy="400110"/>
          </a:xfrm>
          <a:prstGeom prst="rect">
            <a:avLst/>
          </a:prstGeom>
        </p:spPr>
        <p:txBody>
          <a:bodyPr wrap="square">
            <a:spAutoFit/>
          </a:bodyPr>
          <a:lstStyle/>
          <a:p>
            <a:r>
              <a:rPr lang="en-US" sz="2000" dirty="0" smtClean="0"/>
              <a:t>GWF-GWF</a:t>
            </a:r>
            <a:r>
              <a:rPr lang="zh-CN" altLang="en-US" sz="2000" dirty="0" smtClean="0"/>
              <a:t>耦合模型可以使用</a:t>
            </a:r>
            <a:r>
              <a:rPr lang="en-US" sz="2000" dirty="0" smtClean="0"/>
              <a:t>GNC</a:t>
            </a:r>
            <a:r>
              <a:rPr lang="zh-CN" altLang="en-US" sz="2000" dirty="0" smtClean="0"/>
              <a:t>和</a:t>
            </a:r>
            <a:r>
              <a:rPr lang="en-US" sz="2000" dirty="0" smtClean="0"/>
              <a:t>MVR</a:t>
            </a:r>
            <a:r>
              <a:rPr lang="zh-CN" altLang="en-US" sz="2000" dirty="0" smtClean="0"/>
              <a:t>软件包。</a:t>
            </a:r>
            <a:endParaRPr lang="zh-CN" altLang="en-US" sz="2000" dirty="0"/>
          </a:p>
        </p:txBody>
      </p:sp>
      <p:sp>
        <p:nvSpPr>
          <p:cNvPr id="4" name="TextBox 3"/>
          <p:cNvSpPr txBox="1"/>
          <p:nvPr/>
        </p:nvSpPr>
        <p:spPr>
          <a:xfrm>
            <a:off x="142844" y="2071678"/>
            <a:ext cx="8572560" cy="2400657"/>
          </a:xfrm>
          <a:prstGeom prst="rect">
            <a:avLst/>
          </a:prstGeom>
          <a:noFill/>
        </p:spPr>
        <p:txBody>
          <a:bodyPr wrap="square" rtlCol="0">
            <a:spAutoFit/>
          </a:bodyPr>
          <a:lstStyle/>
          <a:p>
            <a:pPr>
              <a:lnSpc>
                <a:spcPct val="150000"/>
              </a:lnSpc>
            </a:pPr>
            <a:r>
              <a:rPr lang="zh-CN" altLang="en-US" sz="2000" dirty="0" smtClean="0"/>
              <a:t>局限性：</a:t>
            </a:r>
          </a:p>
          <a:p>
            <a:pPr>
              <a:lnSpc>
                <a:spcPct val="150000"/>
              </a:lnSpc>
            </a:pPr>
            <a:r>
              <a:rPr lang="zh-CN" altLang="en-US" sz="2000" dirty="0" smtClean="0"/>
              <a:t>与边界软件包有关的</a:t>
            </a:r>
            <a:r>
              <a:rPr lang="en-US" sz="2000" dirty="0" smtClean="0"/>
              <a:t>GWF</a:t>
            </a:r>
            <a:r>
              <a:rPr lang="zh-CN" altLang="en-US" sz="2000" dirty="0" smtClean="0"/>
              <a:t>模型交换有限制：必须确定最高的激活的</a:t>
            </a:r>
            <a:r>
              <a:rPr lang="en-US" sz="2000" dirty="0" smtClean="0"/>
              <a:t>GWF</a:t>
            </a:r>
            <a:r>
              <a:rPr lang="zh-CN" altLang="en-US" sz="2000" dirty="0" smtClean="0"/>
              <a:t>模型单元。</a:t>
            </a:r>
            <a:r>
              <a:rPr lang="en-US" sz="2000" dirty="0" smtClean="0">
                <a:solidFill>
                  <a:srgbClr val="FF0000"/>
                </a:solidFill>
              </a:rPr>
              <a:t>RCH</a:t>
            </a:r>
            <a:r>
              <a:rPr lang="zh-CN" altLang="en-US" sz="2000" dirty="0" smtClean="0">
                <a:solidFill>
                  <a:srgbClr val="FF0000"/>
                </a:solidFill>
              </a:rPr>
              <a:t>软件</a:t>
            </a:r>
            <a:r>
              <a:rPr lang="zh-CN" altLang="en-US" sz="2000" dirty="0" smtClean="0"/>
              <a:t>就是一个例子。可能与这个问题（施加水流到最高的激活单元）有关的软件包（</a:t>
            </a:r>
            <a:r>
              <a:rPr lang="en-US" sz="2000" dirty="0" smtClean="0">
                <a:solidFill>
                  <a:srgbClr val="FF0000"/>
                </a:solidFill>
              </a:rPr>
              <a:t>EVT, SFR, LAK, UZF</a:t>
            </a:r>
            <a:r>
              <a:rPr lang="zh-CN" altLang="en-US" sz="2000" dirty="0" smtClean="0"/>
              <a:t>）。</a:t>
            </a:r>
          </a:p>
          <a:p>
            <a:pPr>
              <a:lnSpc>
                <a:spcPct val="150000"/>
              </a:lnSpc>
            </a:pPr>
            <a:endParaRPr lang="zh-CN" alt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976954"/>
            <a:ext cx="5786478" cy="523220"/>
          </a:xfrm>
          <a:prstGeom prst="rect">
            <a:avLst/>
          </a:prstGeom>
          <a:noFill/>
        </p:spPr>
        <p:txBody>
          <a:bodyPr wrap="square" rtlCol="0">
            <a:spAutoFit/>
          </a:bodyPr>
          <a:lstStyle/>
          <a:p>
            <a:r>
              <a:rPr lang="en-US" sz="2800" dirty="0" smtClean="0">
                <a:latin typeface="黑体" pitchFamily="49" charset="-122"/>
                <a:ea typeface="黑体" pitchFamily="49" charset="-122"/>
              </a:rPr>
              <a:t>MODFLOW6</a:t>
            </a:r>
            <a:r>
              <a:rPr lang="zh-CN" altLang="en-US" sz="2800" dirty="0" smtClean="0">
                <a:latin typeface="黑体" pitchFamily="49" charset="-122"/>
                <a:ea typeface="黑体" pitchFamily="49" charset="-122"/>
              </a:rPr>
              <a:t>框架和</a:t>
            </a:r>
            <a:r>
              <a:rPr lang="en-US" sz="2800" dirty="0" smtClean="0">
                <a:latin typeface="黑体" pitchFamily="49" charset="-122"/>
                <a:ea typeface="黑体" pitchFamily="49" charset="-122"/>
              </a:rPr>
              <a:t>GWF</a:t>
            </a:r>
            <a:r>
              <a:rPr lang="zh-CN" altLang="en-US" sz="2800" dirty="0" smtClean="0">
                <a:latin typeface="黑体" pitchFamily="49" charset="-122"/>
                <a:ea typeface="黑体" pitchFamily="49" charset="-122"/>
              </a:rPr>
              <a:t>模型概览</a:t>
            </a:r>
          </a:p>
        </p:txBody>
      </p:sp>
      <p:sp>
        <p:nvSpPr>
          <p:cNvPr id="3" name="TextBox 2"/>
          <p:cNvSpPr txBox="1"/>
          <p:nvPr/>
        </p:nvSpPr>
        <p:spPr>
          <a:xfrm>
            <a:off x="0" y="1643050"/>
            <a:ext cx="9144000" cy="4187557"/>
          </a:xfrm>
          <a:prstGeom prst="rect">
            <a:avLst/>
          </a:prstGeom>
          <a:noFill/>
        </p:spPr>
        <p:txBody>
          <a:bodyPr wrap="square" rtlCol="0">
            <a:spAutoFit/>
          </a:bodyPr>
          <a:lstStyle/>
          <a:p>
            <a:pPr>
              <a:lnSpc>
                <a:spcPct val="150000"/>
              </a:lnSpc>
            </a:pPr>
            <a:r>
              <a:rPr lang="zh-CN" altLang="en-US" sz="2000" dirty="0" smtClean="0"/>
              <a:t>各水文</a:t>
            </a:r>
            <a:r>
              <a:rPr lang="en-US" sz="2000" dirty="0" smtClean="0"/>
              <a:t>-</a:t>
            </a:r>
            <a:r>
              <a:rPr lang="zh-CN" altLang="en-US" sz="2000" dirty="0" smtClean="0"/>
              <a:t>驱动力软件包参数化描述某种外部或边界流动的过程，例如</a:t>
            </a:r>
            <a:r>
              <a:rPr lang="en-US" sz="2000" dirty="0" smtClean="0"/>
              <a:t>River</a:t>
            </a:r>
            <a:r>
              <a:rPr lang="zh-CN" altLang="en-US" sz="2000" dirty="0" smtClean="0"/>
              <a:t>软件包计算描述一个单元与地表河流之间的水流参数。驱动力软件包包括：</a:t>
            </a:r>
            <a:r>
              <a:rPr lang="en-US" sz="2000" dirty="0" smtClean="0"/>
              <a:t>CHD, WEL, RCH, RIV, GHB, DRN, EVT</a:t>
            </a:r>
            <a:r>
              <a:rPr lang="zh-CN" altLang="en-US" sz="2000" dirty="0" smtClean="0"/>
              <a:t>，这些软件包在</a:t>
            </a:r>
            <a:r>
              <a:rPr lang="en-US" sz="2000" dirty="0" smtClean="0"/>
              <a:t>MODFLOW2005</a:t>
            </a:r>
            <a:r>
              <a:rPr lang="zh-CN" altLang="en-US" sz="2000" dirty="0" smtClean="0"/>
              <a:t>中已有。</a:t>
            </a:r>
            <a:r>
              <a:rPr lang="en-US" sz="2000" dirty="0" smtClean="0"/>
              <a:t>MAW, SFR, UZF, MVR</a:t>
            </a:r>
            <a:r>
              <a:rPr lang="zh-CN" altLang="en-US" sz="2000" dirty="0" smtClean="0"/>
              <a:t>软件包比以上</a:t>
            </a:r>
            <a:r>
              <a:rPr lang="en-US" sz="2000" dirty="0" smtClean="0"/>
              <a:t>7</a:t>
            </a:r>
            <a:r>
              <a:rPr lang="zh-CN" altLang="en-US" sz="2000" dirty="0" smtClean="0"/>
              <a:t>个核心软件包更复杂，因此归入</a:t>
            </a:r>
            <a:r>
              <a:rPr lang="en-US" sz="2000" dirty="0" smtClean="0"/>
              <a:t>Advanced Stress</a:t>
            </a:r>
            <a:r>
              <a:rPr lang="zh-CN" altLang="en-US" sz="2000" dirty="0" smtClean="0"/>
              <a:t>类型。</a:t>
            </a:r>
            <a:r>
              <a:rPr lang="en-US" sz="2000" dirty="0" smtClean="0"/>
              <a:t>MODFLOW6</a:t>
            </a:r>
            <a:r>
              <a:rPr lang="zh-CN" altLang="en-US" sz="2000" dirty="0" smtClean="0"/>
              <a:t>的一个特殊功能是：多个相同类型的驱动力和复杂驱动力软件包可以考虑在一个</a:t>
            </a:r>
            <a:r>
              <a:rPr lang="en-US" sz="2000" dirty="0" smtClean="0"/>
              <a:t>GWF</a:t>
            </a:r>
            <a:r>
              <a:rPr lang="zh-CN" altLang="en-US" sz="2000" dirty="0" smtClean="0"/>
              <a:t>模型中。另一个</a:t>
            </a:r>
            <a:r>
              <a:rPr lang="en-US" sz="2000" dirty="0" smtClean="0"/>
              <a:t>MODFLOW6</a:t>
            </a:r>
            <a:r>
              <a:rPr lang="zh-CN" altLang="en-US" sz="2000" dirty="0" smtClean="0"/>
              <a:t>的特性是：驱动软件使用时间序列值设置某类型的驱动力输入。</a:t>
            </a:r>
          </a:p>
          <a:p>
            <a:pPr>
              <a:lnSpc>
                <a:spcPct val="150000"/>
              </a:lnSpc>
            </a:pPr>
            <a:r>
              <a:rPr lang="zh-CN" altLang="en-US" sz="2000" dirty="0" smtClean="0"/>
              <a:t>观测</a:t>
            </a:r>
            <a:r>
              <a:rPr lang="en-US" sz="2000" dirty="0" smtClean="0"/>
              <a:t>OBS</a:t>
            </a:r>
            <a:r>
              <a:rPr lang="zh-CN" altLang="en-US" sz="2000" dirty="0" smtClean="0"/>
              <a:t>和输出控制</a:t>
            </a:r>
            <a:r>
              <a:rPr lang="en-US" sz="2000" dirty="0" smtClean="0"/>
              <a:t>OC</a:t>
            </a:r>
            <a:r>
              <a:rPr lang="zh-CN" altLang="en-US" sz="2000" dirty="0" smtClean="0"/>
              <a:t>软件包不归入水文类型，管理打印和保存</a:t>
            </a:r>
            <a:r>
              <a:rPr lang="en-US" sz="2000" dirty="0" smtClean="0"/>
              <a:t>GWF</a:t>
            </a:r>
            <a:r>
              <a:rPr lang="zh-CN" altLang="en-US" sz="2000" dirty="0" smtClean="0"/>
              <a:t>模型的结果到输出文件。一个</a:t>
            </a:r>
            <a:r>
              <a:rPr lang="en-US" sz="2000" dirty="0" smtClean="0"/>
              <a:t>GWF</a:t>
            </a:r>
            <a:r>
              <a:rPr lang="zh-CN" altLang="en-US" sz="2000" dirty="0" smtClean="0"/>
              <a:t>模型可包包含至多一个</a:t>
            </a:r>
            <a:r>
              <a:rPr lang="en-US" sz="2000" dirty="0" smtClean="0"/>
              <a:t>OBS</a:t>
            </a:r>
            <a:r>
              <a:rPr lang="zh-CN" altLang="en-US" sz="2000" dirty="0" smtClean="0"/>
              <a:t>软件和一个</a:t>
            </a:r>
            <a:r>
              <a:rPr lang="en-US" sz="2000" dirty="0" smtClean="0"/>
              <a:t>OC</a:t>
            </a:r>
            <a:r>
              <a:rPr lang="zh-CN" altLang="en-US" sz="2000" dirty="0" smtClean="0"/>
              <a:t>软件的实例。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976954"/>
            <a:ext cx="5786478" cy="523220"/>
          </a:xfrm>
          <a:prstGeom prst="rect">
            <a:avLst/>
          </a:prstGeom>
          <a:noFill/>
        </p:spPr>
        <p:txBody>
          <a:bodyPr wrap="square" rtlCol="0">
            <a:spAutoFit/>
          </a:bodyPr>
          <a:lstStyle/>
          <a:p>
            <a:r>
              <a:rPr lang="en-US" sz="2800" dirty="0" smtClean="0">
                <a:latin typeface="黑体" pitchFamily="49" charset="-122"/>
                <a:ea typeface="黑体" pitchFamily="49" charset="-122"/>
              </a:rPr>
              <a:t>MODFLOW6</a:t>
            </a:r>
            <a:r>
              <a:rPr lang="zh-CN" altLang="en-US" sz="2800" dirty="0" smtClean="0">
                <a:latin typeface="黑体" pitchFamily="49" charset="-122"/>
                <a:ea typeface="黑体" pitchFamily="49" charset="-122"/>
              </a:rPr>
              <a:t>框架和</a:t>
            </a:r>
            <a:r>
              <a:rPr lang="en-US" sz="2800" dirty="0" smtClean="0">
                <a:latin typeface="黑体" pitchFamily="49" charset="-122"/>
                <a:ea typeface="黑体" pitchFamily="49" charset="-122"/>
              </a:rPr>
              <a:t>GWF</a:t>
            </a:r>
            <a:r>
              <a:rPr lang="zh-CN" altLang="en-US" sz="2800" dirty="0" smtClean="0">
                <a:latin typeface="黑体" pitchFamily="49" charset="-122"/>
                <a:ea typeface="黑体" pitchFamily="49" charset="-122"/>
              </a:rPr>
              <a:t>模型概览</a:t>
            </a:r>
          </a:p>
        </p:txBody>
      </p:sp>
      <p:sp>
        <p:nvSpPr>
          <p:cNvPr id="3" name="矩形 2"/>
          <p:cNvSpPr/>
          <p:nvPr/>
        </p:nvSpPr>
        <p:spPr>
          <a:xfrm>
            <a:off x="0" y="1500174"/>
            <a:ext cx="9144000" cy="707886"/>
          </a:xfrm>
          <a:prstGeom prst="rect">
            <a:avLst/>
          </a:prstGeom>
        </p:spPr>
        <p:txBody>
          <a:bodyPr wrap="square">
            <a:spAutoFit/>
          </a:bodyPr>
          <a:lstStyle/>
          <a:p>
            <a:r>
              <a:rPr lang="en-US" sz="2000" dirty="0" smtClean="0"/>
              <a:t>MODFLOW6</a:t>
            </a:r>
            <a:r>
              <a:rPr lang="zh-CN" altLang="en-US" sz="2000" dirty="0" smtClean="0"/>
              <a:t>支持多模型功能，在模拟层控制关于模拟时间的信息。</a:t>
            </a:r>
            <a:r>
              <a:rPr lang="en-US" sz="2000" dirty="0" smtClean="0"/>
              <a:t>MODFLOW6</a:t>
            </a:r>
            <a:r>
              <a:rPr lang="zh-CN" altLang="en-US" sz="2000" dirty="0" smtClean="0"/>
              <a:t>的分层级和模拟组件如图</a:t>
            </a:r>
            <a:r>
              <a:rPr lang="en-US" sz="2000" dirty="0" smtClean="0"/>
              <a:t>1</a:t>
            </a:r>
            <a:r>
              <a:rPr lang="zh-CN" altLang="en-US" sz="2000" dirty="0" smtClean="0"/>
              <a:t>所示，模拟一个</a:t>
            </a:r>
            <a:r>
              <a:rPr lang="en-US" sz="2000" dirty="0" smtClean="0"/>
              <a:t>GWF</a:t>
            </a:r>
            <a:r>
              <a:rPr lang="zh-CN" altLang="en-US" sz="2000" dirty="0" smtClean="0"/>
              <a:t>模型。</a:t>
            </a:r>
            <a:endParaRPr lang="zh-CN" altLang="en-US" sz="2000" dirty="0"/>
          </a:p>
        </p:txBody>
      </p:sp>
      <p:pic>
        <p:nvPicPr>
          <p:cNvPr id="1026" name="Picture 2"/>
          <p:cNvPicPr>
            <a:picLocks noChangeAspect="1" noChangeArrowheads="1"/>
          </p:cNvPicPr>
          <p:nvPr/>
        </p:nvPicPr>
        <p:blipFill>
          <a:blip r:embed="rId2"/>
          <a:srcRect/>
          <a:stretch>
            <a:fillRect/>
          </a:stretch>
        </p:blipFill>
        <p:spPr bwMode="auto">
          <a:xfrm>
            <a:off x="1000100" y="2207089"/>
            <a:ext cx="7029461" cy="4579497"/>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976954"/>
            <a:ext cx="5786478" cy="523220"/>
          </a:xfrm>
          <a:prstGeom prst="rect">
            <a:avLst/>
          </a:prstGeom>
          <a:noFill/>
        </p:spPr>
        <p:txBody>
          <a:bodyPr wrap="square" rtlCol="0">
            <a:spAutoFit/>
          </a:bodyPr>
          <a:lstStyle/>
          <a:p>
            <a:r>
              <a:rPr lang="en-US" sz="2800" dirty="0" smtClean="0">
                <a:latin typeface="黑体" pitchFamily="49" charset="-122"/>
                <a:ea typeface="黑体" pitchFamily="49" charset="-122"/>
              </a:rPr>
              <a:t>MODFLOW6</a:t>
            </a:r>
            <a:r>
              <a:rPr lang="zh-CN" altLang="en-US" sz="2800" dirty="0" smtClean="0">
                <a:latin typeface="黑体" pitchFamily="49" charset="-122"/>
                <a:ea typeface="黑体" pitchFamily="49" charset="-122"/>
              </a:rPr>
              <a:t>框架和</a:t>
            </a:r>
            <a:r>
              <a:rPr lang="en-US" sz="2800" dirty="0" smtClean="0">
                <a:latin typeface="黑体" pitchFamily="49" charset="-122"/>
                <a:ea typeface="黑体" pitchFamily="49" charset="-122"/>
              </a:rPr>
              <a:t>GWF</a:t>
            </a:r>
            <a:r>
              <a:rPr lang="zh-CN" altLang="en-US" sz="2800" dirty="0" smtClean="0">
                <a:latin typeface="黑体" pitchFamily="49" charset="-122"/>
                <a:ea typeface="黑体" pitchFamily="49" charset="-122"/>
              </a:rPr>
              <a:t>模型概览</a:t>
            </a:r>
          </a:p>
        </p:txBody>
      </p:sp>
      <p:sp>
        <p:nvSpPr>
          <p:cNvPr id="3" name="TextBox 2"/>
          <p:cNvSpPr txBox="1"/>
          <p:nvPr/>
        </p:nvSpPr>
        <p:spPr>
          <a:xfrm>
            <a:off x="0" y="1571612"/>
            <a:ext cx="9144000" cy="1015663"/>
          </a:xfrm>
          <a:prstGeom prst="rect">
            <a:avLst/>
          </a:prstGeom>
          <a:noFill/>
        </p:spPr>
        <p:txBody>
          <a:bodyPr wrap="square" rtlCol="0">
            <a:spAutoFit/>
          </a:bodyPr>
          <a:lstStyle/>
          <a:p>
            <a:r>
              <a:rPr lang="zh-CN" altLang="en-US" sz="2000" dirty="0" smtClean="0"/>
              <a:t>如图</a:t>
            </a:r>
            <a:r>
              <a:rPr lang="en-US" sz="2000" dirty="0" smtClean="0"/>
              <a:t>2</a:t>
            </a:r>
            <a:r>
              <a:rPr lang="zh-CN" altLang="en-US" sz="2000" dirty="0" smtClean="0"/>
              <a:t>，多个</a:t>
            </a:r>
            <a:r>
              <a:rPr lang="en-US" sz="2000" dirty="0" smtClean="0"/>
              <a:t>GWF</a:t>
            </a:r>
            <a:r>
              <a:rPr lang="zh-CN" altLang="en-US" sz="2000" dirty="0" smtClean="0"/>
              <a:t>模型相互交换信息</a:t>
            </a:r>
            <a:r>
              <a:rPr lang="en-US" sz="2000" dirty="0" smtClean="0"/>
              <a:t>(Exchange)</a:t>
            </a:r>
            <a:r>
              <a:rPr lang="zh-CN" altLang="en-US" sz="2000" dirty="0" smtClean="0"/>
              <a:t>，标记为</a:t>
            </a:r>
            <a:r>
              <a:rPr lang="en-US" sz="2000" dirty="0" smtClean="0"/>
              <a:t>GWF-GWF</a:t>
            </a:r>
            <a:r>
              <a:rPr lang="zh-CN" altLang="en-US" sz="2000" dirty="0" smtClean="0"/>
              <a:t>，可连接任意数目的</a:t>
            </a:r>
            <a:r>
              <a:rPr lang="en-US" sz="2000" dirty="0" smtClean="0"/>
              <a:t>GWF</a:t>
            </a:r>
            <a:r>
              <a:rPr lang="zh-CN" altLang="en-US" sz="2000" dirty="0" smtClean="0"/>
              <a:t>模型，在矩阵层级</a:t>
            </a:r>
            <a:r>
              <a:rPr lang="en-US" sz="2000" dirty="0" smtClean="0"/>
              <a:t>(Matrix Level)</a:t>
            </a:r>
            <a:r>
              <a:rPr lang="zh-CN" altLang="en-US" sz="2000" dirty="0" smtClean="0"/>
              <a:t>耦合，就好像是一个非结构网格模型，高效求解。</a:t>
            </a:r>
          </a:p>
        </p:txBody>
      </p:sp>
      <p:pic>
        <p:nvPicPr>
          <p:cNvPr id="2050" name="Picture 2"/>
          <p:cNvPicPr>
            <a:picLocks noChangeAspect="1" noChangeArrowheads="1"/>
          </p:cNvPicPr>
          <p:nvPr/>
        </p:nvPicPr>
        <p:blipFill>
          <a:blip r:embed="rId2"/>
          <a:srcRect/>
          <a:stretch>
            <a:fillRect/>
          </a:stretch>
        </p:blipFill>
        <p:spPr bwMode="auto">
          <a:xfrm>
            <a:off x="2464419" y="2303072"/>
            <a:ext cx="3250590" cy="4340638"/>
          </a:xfrm>
          <a:prstGeom prst="rect">
            <a:avLst/>
          </a:prstGeom>
          <a:noFill/>
          <a:ln w="9525">
            <a:noFill/>
            <a:miter lim="800000"/>
            <a:headEnd/>
            <a:tailEnd/>
          </a:ln>
          <a:effectLst/>
        </p:spPr>
      </p:pic>
      <p:sp>
        <p:nvSpPr>
          <p:cNvPr id="6" name="TextBox 5"/>
          <p:cNvSpPr txBox="1"/>
          <p:nvPr/>
        </p:nvSpPr>
        <p:spPr>
          <a:xfrm>
            <a:off x="5786446" y="5715016"/>
            <a:ext cx="3214678" cy="707886"/>
          </a:xfrm>
          <a:prstGeom prst="rect">
            <a:avLst/>
          </a:prstGeom>
          <a:noFill/>
        </p:spPr>
        <p:txBody>
          <a:bodyPr wrap="square" rtlCol="0">
            <a:spAutoFit/>
          </a:bodyPr>
          <a:lstStyle/>
          <a:p>
            <a:r>
              <a:rPr lang="zh-CN" altLang="en-US" sz="2000" dirty="0" smtClean="0"/>
              <a:t>图</a:t>
            </a:r>
            <a:r>
              <a:rPr lang="en-US" altLang="zh-CN" sz="2000" dirty="0" smtClean="0"/>
              <a:t>2 </a:t>
            </a:r>
            <a:r>
              <a:rPr lang="zh-CN" altLang="en-US" sz="2000" dirty="0" smtClean="0"/>
              <a:t>显示模拟</a:t>
            </a:r>
            <a:r>
              <a:rPr lang="en-US" altLang="zh-CN" sz="2000" dirty="0" smtClean="0"/>
              <a:t>2</a:t>
            </a:r>
            <a:r>
              <a:rPr lang="zh-CN" altLang="en-US" sz="2000" dirty="0" smtClean="0"/>
              <a:t>个</a:t>
            </a:r>
            <a:r>
              <a:rPr lang="en-US" altLang="zh-CN" sz="2000" dirty="0" smtClean="0"/>
              <a:t>GWF</a:t>
            </a:r>
            <a:r>
              <a:rPr lang="zh-CN" altLang="en-US" sz="2000" dirty="0" smtClean="0"/>
              <a:t>模型的</a:t>
            </a:r>
            <a:r>
              <a:rPr lang="en-US" altLang="zh-CN" sz="2000" dirty="0" smtClean="0"/>
              <a:t>MODFLOW6</a:t>
            </a:r>
            <a:r>
              <a:rPr lang="zh-CN" altLang="en-US" sz="2000" dirty="0" smtClean="0"/>
              <a:t>框架示意图</a:t>
            </a:r>
            <a:endParaRPr lang="zh-CN" alt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48392"/>
            <a:ext cx="4357686" cy="523220"/>
          </a:xfrm>
          <a:prstGeom prst="rect">
            <a:avLst/>
          </a:prstGeom>
          <a:noFill/>
        </p:spPr>
        <p:txBody>
          <a:bodyPr wrap="square" rtlCol="0">
            <a:spAutoFit/>
          </a:bodyPr>
          <a:lstStyle/>
          <a:p>
            <a:r>
              <a:rPr lang="zh-CN" altLang="en-US" sz="2800" b="1" dirty="0" smtClean="0"/>
              <a:t>现有</a:t>
            </a:r>
            <a:r>
              <a:rPr lang="en-US" sz="2800" b="1" dirty="0" smtClean="0"/>
              <a:t>MODFLOW</a:t>
            </a:r>
            <a:r>
              <a:rPr lang="zh-CN" altLang="en-US" sz="2800" b="1" dirty="0" smtClean="0"/>
              <a:t>用户指导</a:t>
            </a:r>
          </a:p>
        </p:txBody>
      </p:sp>
      <p:sp>
        <p:nvSpPr>
          <p:cNvPr id="3" name="TextBox 2"/>
          <p:cNvSpPr txBox="1"/>
          <p:nvPr/>
        </p:nvSpPr>
        <p:spPr>
          <a:xfrm>
            <a:off x="0" y="1714488"/>
            <a:ext cx="9144000" cy="1938992"/>
          </a:xfrm>
          <a:prstGeom prst="rect">
            <a:avLst/>
          </a:prstGeom>
          <a:noFill/>
        </p:spPr>
        <p:txBody>
          <a:bodyPr wrap="square" rtlCol="0">
            <a:spAutoFit/>
          </a:bodyPr>
          <a:lstStyle/>
          <a:p>
            <a:r>
              <a:rPr lang="zh-CN" altLang="en-US" sz="2000" dirty="0" smtClean="0"/>
              <a:t>（</a:t>
            </a:r>
            <a:r>
              <a:rPr lang="en-US" sz="2000" dirty="0" smtClean="0"/>
              <a:t>1</a:t>
            </a:r>
            <a:r>
              <a:rPr lang="zh-CN" altLang="en-US" sz="2000" dirty="0" smtClean="0"/>
              <a:t>）</a:t>
            </a:r>
            <a:r>
              <a:rPr lang="en-US" sz="2000" dirty="0" smtClean="0"/>
              <a:t>MODFLOW6</a:t>
            </a:r>
            <a:r>
              <a:rPr lang="zh-CN" altLang="en-US" sz="2000" dirty="0" smtClean="0"/>
              <a:t>拓展了</a:t>
            </a:r>
            <a:r>
              <a:rPr lang="en-US" sz="2000" dirty="0" smtClean="0"/>
              <a:t>MODFLOW-USG</a:t>
            </a:r>
            <a:r>
              <a:rPr lang="zh-CN" altLang="en-US" sz="2000" dirty="0" smtClean="0"/>
              <a:t>的概念和功能，多个</a:t>
            </a:r>
            <a:r>
              <a:rPr lang="en-US" sz="2000" dirty="0" smtClean="0"/>
              <a:t>GWF</a:t>
            </a:r>
            <a:r>
              <a:rPr lang="zh-CN" altLang="en-US" sz="2000" dirty="0" smtClean="0"/>
              <a:t>模型可以紧密耦合。</a:t>
            </a:r>
          </a:p>
          <a:p>
            <a:pPr algn="ctr"/>
            <a:r>
              <a:rPr lang="zh-CN" altLang="en-US" sz="2000" dirty="0" smtClean="0"/>
              <a:t>。。。。。。</a:t>
            </a:r>
            <a:endParaRPr lang="en-US" altLang="zh-CN" sz="2000" dirty="0" smtClean="0"/>
          </a:p>
          <a:p>
            <a:pPr algn="ctr"/>
            <a:endParaRPr lang="en-US" altLang="zh-CN" sz="2000" dirty="0" smtClean="0"/>
          </a:p>
          <a:p>
            <a:r>
              <a:rPr lang="zh-CN" altLang="en-US" sz="2000" dirty="0" smtClean="0"/>
              <a:t>（</a:t>
            </a:r>
            <a:r>
              <a:rPr lang="en-US" sz="2000" dirty="0" smtClean="0"/>
              <a:t>20</a:t>
            </a:r>
            <a:r>
              <a:rPr lang="zh-CN" altLang="en-US" sz="2000" dirty="0" smtClean="0"/>
              <a:t>）</a:t>
            </a:r>
            <a:r>
              <a:rPr lang="en-US" sz="2000" dirty="0" smtClean="0"/>
              <a:t>GWF</a:t>
            </a:r>
            <a:r>
              <a:rPr lang="zh-CN" altLang="en-US" sz="2000" dirty="0" smtClean="0"/>
              <a:t>模型不包含以下软件包（未来会考虑纳入）：</a:t>
            </a:r>
          </a:p>
          <a:p>
            <a:endParaRPr lang="zh-CN" altLang="en-US" sz="2000" dirty="0"/>
          </a:p>
        </p:txBody>
      </p:sp>
      <p:pic>
        <p:nvPicPr>
          <p:cNvPr id="4" name="图片 3"/>
          <p:cNvPicPr/>
          <p:nvPr/>
        </p:nvPicPr>
        <p:blipFill>
          <a:blip r:embed="rId2"/>
          <a:srcRect/>
          <a:stretch>
            <a:fillRect/>
          </a:stretch>
        </p:blipFill>
        <p:spPr bwMode="auto">
          <a:xfrm>
            <a:off x="928662" y="3500438"/>
            <a:ext cx="7572428" cy="3000396"/>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48392"/>
            <a:ext cx="4357686" cy="523220"/>
          </a:xfrm>
          <a:prstGeom prst="rect">
            <a:avLst/>
          </a:prstGeom>
          <a:noFill/>
        </p:spPr>
        <p:txBody>
          <a:bodyPr wrap="square" rtlCol="0">
            <a:spAutoFit/>
          </a:bodyPr>
          <a:lstStyle/>
          <a:p>
            <a:r>
              <a:rPr lang="zh-CN" altLang="en-US" sz="2800" b="1" dirty="0" smtClean="0"/>
              <a:t>现有</a:t>
            </a:r>
            <a:r>
              <a:rPr lang="en-US" sz="2800" b="1" dirty="0" smtClean="0"/>
              <a:t>MODFLOW</a:t>
            </a:r>
            <a:r>
              <a:rPr lang="zh-CN" altLang="en-US" sz="2800" b="1" dirty="0" smtClean="0"/>
              <a:t>用户指导</a:t>
            </a:r>
          </a:p>
        </p:txBody>
      </p:sp>
      <p:sp>
        <p:nvSpPr>
          <p:cNvPr id="3" name="TextBox 2"/>
          <p:cNvSpPr txBox="1"/>
          <p:nvPr/>
        </p:nvSpPr>
        <p:spPr>
          <a:xfrm>
            <a:off x="0" y="1643050"/>
            <a:ext cx="9144000" cy="5113644"/>
          </a:xfrm>
          <a:prstGeom prst="rect">
            <a:avLst/>
          </a:prstGeom>
          <a:noFill/>
        </p:spPr>
        <p:txBody>
          <a:bodyPr wrap="square" rtlCol="0">
            <a:spAutoFit/>
          </a:bodyPr>
          <a:lstStyle/>
          <a:p>
            <a:pPr algn="just">
              <a:lnSpc>
                <a:spcPct val="150000"/>
              </a:lnSpc>
            </a:pPr>
            <a:r>
              <a:rPr lang="zh-CN" altLang="en-US" sz="2000" dirty="0" smtClean="0"/>
              <a:t>用户成功实施</a:t>
            </a:r>
            <a:r>
              <a:rPr lang="en-US" sz="2000" dirty="0" smtClean="0"/>
              <a:t>MODFLOW6</a:t>
            </a:r>
            <a:r>
              <a:rPr lang="zh-CN" altLang="en-US" sz="2000" dirty="0" smtClean="0"/>
              <a:t>的</a:t>
            </a:r>
            <a:r>
              <a:rPr lang="en-US" sz="2000" dirty="0" smtClean="0"/>
              <a:t>GWF</a:t>
            </a:r>
            <a:r>
              <a:rPr lang="zh-CN" altLang="en-US" sz="2000" dirty="0" smtClean="0"/>
              <a:t>模型模拟，需要首先确定</a:t>
            </a:r>
            <a:r>
              <a:rPr lang="en-US" sz="2000" dirty="0" smtClean="0"/>
              <a:t>2</a:t>
            </a:r>
            <a:r>
              <a:rPr lang="zh-CN" altLang="en-US" sz="2000" dirty="0" smtClean="0"/>
              <a:t>点：</a:t>
            </a:r>
          </a:p>
          <a:p>
            <a:pPr algn="just">
              <a:lnSpc>
                <a:spcPct val="150000"/>
              </a:lnSpc>
            </a:pPr>
            <a:r>
              <a:rPr lang="zh-CN" altLang="en-US" sz="2000" dirty="0" smtClean="0"/>
              <a:t>（</a:t>
            </a:r>
            <a:r>
              <a:rPr lang="en-US" sz="2000" dirty="0" smtClean="0"/>
              <a:t>1</a:t>
            </a:r>
            <a:r>
              <a:rPr lang="zh-CN" altLang="en-US" sz="2000" dirty="0" smtClean="0"/>
              <a:t>）确定使用何种类型网格：</a:t>
            </a:r>
            <a:r>
              <a:rPr lang="en-US" sz="2000" dirty="0" smtClean="0"/>
              <a:t>DIS</a:t>
            </a:r>
            <a:r>
              <a:rPr lang="zh-CN" altLang="en-US" sz="2000" dirty="0" smtClean="0"/>
              <a:t>网格简单，方便前后处理，有很多建模工具可供选择使用；而</a:t>
            </a:r>
            <a:r>
              <a:rPr lang="en-US" sz="2000" dirty="0" smtClean="0"/>
              <a:t>DISV</a:t>
            </a:r>
            <a:r>
              <a:rPr lang="zh-CN" altLang="en-US" sz="2000" dirty="0" smtClean="0"/>
              <a:t>和</a:t>
            </a:r>
            <a:r>
              <a:rPr lang="en-US" sz="2000" dirty="0" smtClean="0"/>
              <a:t>DISU</a:t>
            </a:r>
            <a:r>
              <a:rPr lang="zh-CN" altLang="en-US" sz="2000" dirty="0" smtClean="0"/>
              <a:t>网格灵活，可重点模拟如井、河网等，但前后处理就困难些。</a:t>
            </a:r>
          </a:p>
          <a:p>
            <a:pPr algn="just">
              <a:lnSpc>
                <a:spcPct val="150000"/>
              </a:lnSpc>
            </a:pPr>
            <a:r>
              <a:rPr lang="zh-CN" altLang="en-US" sz="2000" dirty="0" smtClean="0"/>
              <a:t>（</a:t>
            </a:r>
            <a:r>
              <a:rPr lang="en-US" sz="2000" dirty="0" smtClean="0"/>
              <a:t>2</a:t>
            </a:r>
            <a:r>
              <a:rPr lang="zh-CN" altLang="en-US" sz="2000" dirty="0" smtClean="0"/>
              <a:t>）确定使用何种</a:t>
            </a:r>
            <a:r>
              <a:rPr lang="en-US" sz="2000" dirty="0" smtClean="0"/>
              <a:t>formulation</a:t>
            </a:r>
            <a:r>
              <a:rPr lang="zh-CN" altLang="en-US" sz="2000" dirty="0" smtClean="0"/>
              <a:t>（标准的或</a:t>
            </a:r>
            <a:r>
              <a:rPr lang="en-US" sz="2000" dirty="0" smtClean="0"/>
              <a:t>Newton-</a:t>
            </a:r>
            <a:r>
              <a:rPr lang="en-US" sz="2000" dirty="0" err="1" smtClean="0"/>
              <a:t>Raphson</a:t>
            </a:r>
            <a:r>
              <a:rPr lang="zh-CN" altLang="en-US" sz="2000" dirty="0" smtClean="0"/>
              <a:t>）：对承压含水层或有干湿变化的非承压含水层，使用标准公式没有问题。对其他应用，建议使用</a:t>
            </a:r>
            <a:r>
              <a:rPr lang="en-US" sz="2000" dirty="0" smtClean="0"/>
              <a:t>Newton-</a:t>
            </a:r>
            <a:r>
              <a:rPr lang="en-US" sz="2000" dirty="0" err="1" smtClean="0"/>
              <a:t>Raphson</a:t>
            </a:r>
            <a:r>
              <a:rPr lang="zh-CN" altLang="en-US" sz="2000" dirty="0" smtClean="0"/>
              <a:t>公式。</a:t>
            </a:r>
          </a:p>
          <a:p>
            <a:pPr algn="just">
              <a:lnSpc>
                <a:spcPct val="150000"/>
              </a:lnSpc>
            </a:pPr>
            <a:r>
              <a:rPr lang="zh-CN" altLang="en-US" sz="2000" dirty="0" smtClean="0"/>
              <a:t>很大程度上，</a:t>
            </a:r>
            <a:r>
              <a:rPr lang="en-US" sz="2000" dirty="0" smtClean="0"/>
              <a:t>MODFLOW6</a:t>
            </a:r>
            <a:r>
              <a:rPr lang="zh-CN" altLang="en-US" sz="2000" dirty="0" smtClean="0"/>
              <a:t>就是对</a:t>
            </a:r>
            <a:r>
              <a:rPr lang="en-US" sz="2000" dirty="0" smtClean="0"/>
              <a:t>MODFLOW-2005</a:t>
            </a:r>
            <a:r>
              <a:rPr lang="zh-CN" altLang="en-US" sz="2000" dirty="0" smtClean="0"/>
              <a:t>、</a:t>
            </a:r>
            <a:r>
              <a:rPr lang="en-US" sz="2000" dirty="0" smtClean="0"/>
              <a:t>MODFLOW-USG</a:t>
            </a:r>
            <a:r>
              <a:rPr lang="zh-CN" altLang="en-US" sz="2000" dirty="0" smtClean="0"/>
              <a:t>和</a:t>
            </a:r>
            <a:r>
              <a:rPr lang="en-US" sz="2000" dirty="0" smtClean="0"/>
              <a:t>Newton-</a:t>
            </a:r>
            <a:r>
              <a:rPr lang="en-US" sz="2000" dirty="0" err="1" smtClean="0"/>
              <a:t>Raphson</a:t>
            </a:r>
            <a:r>
              <a:rPr lang="zh-CN" altLang="en-US" sz="2000" dirty="0" smtClean="0"/>
              <a:t>公式的扩展，以及提供</a:t>
            </a:r>
            <a:r>
              <a:rPr lang="en-US" sz="2000" dirty="0" smtClean="0"/>
              <a:t>Advanced</a:t>
            </a:r>
            <a:r>
              <a:rPr lang="zh-CN" altLang="en-US" sz="2000" dirty="0" smtClean="0"/>
              <a:t>软件包和多个</a:t>
            </a:r>
            <a:r>
              <a:rPr lang="en-US" sz="2000" dirty="0" smtClean="0"/>
              <a:t>GWF</a:t>
            </a:r>
            <a:r>
              <a:rPr lang="zh-CN" altLang="en-US" sz="2000" dirty="0" smtClean="0"/>
              <a:t>模型在</a:t>
            </a:r>
            <a:r>
              <a:rPr lang="en-US" sz="2000" dirty="0" smtClean="0"/>
              <a:t>Matrix Level</a:t>
            </a:r>
            <a:r>
              <a:rPr lang="zh-CN" altLang="en-US" sz="2000" dirty="0" smtClean="0"/>
              <a:t>上的紧密耦合。</a:t>
            </a:r>
          </a:p>
          <a:p>
            <a:pPr algn="just">
              <a:lnSpc>
                <a:spcPct val="150000"/>
              </a:lnSpc>
            </a:pPr>
            <a:endParaRPr lang="zh-CN" alt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1000108"/>
            <a:ext cx="8572560" cy="523220"/>
          </a:xfrm>
          <a:prstGeom prst="rect">
            <a:avLst/>
          </a:prstGeom>
          <a:noFill/>
        </p:spPr>
        <p:txBody>
          <a:bodyPr wrap="square" rtlCol="0">
            <a:spAutoFit/>
          </a:bodyPr>
          <a:lstStyle/>
          <a:p>
            <a:r>
              <a:rPr lang="zh-CN" altLang="en-US" sz="2800" b="1" dirty="0" smtClean="0"/>
              <a:t>第</a:t>
            </a:r>
            <a:r>
              <a:rPr lang="en-US" sz="2800" b="1" dirty="0" smtClean="0"/>
              <a:t>2</a:t>
            </a:r>
            <a:r>
              <a:rPr lang="zh-CN" altLang="en-US" sz="2800" b="1" dirty="0" smtClean="0"/>
              <a:t>章 有限体积法（</a:t>
            </a:r>
            <a:r>
              <a:rPr lang="en-US" sz="2800" b="1" dirty="0" smtClean="0"/>
              <a:t>CVFD</a:t>
            </a:r>
            <a:r>
              <a:rPr lang="zh-CN" altLang="en-US" sz="2800" b="1" dirty="0" smtClean="0"/>
              <a:t>）的数值方法</a:t>
            </a:r>
          </a:p>
        </p:txBody>
      </p:sp>
      <p:sp>
        <p:nvSpPr>
          <p:cNvPr id="3" name="TextBox 2"/>
          <p:cNvSpPr txBox="1"/>
          <p:nvPr/>
        </p:nvSpPr>
        <p:spPr>
          <a:xfrm>
            <a:off x="0" y="1621206"/>
            <a:ext cx="9144000" cy="1879232"/>
          </a:xfrm>
          <a:prstGeom prst="rect">
            <a:avLst/>
          </a:prstGeom>
          <a:noFill/>
        </p:spPr>
        <p:txBody>
          <a:bodyPr wrap="square" rtlCol="0">
            <a:spAutoFit/>
          </a:bodyPr>
          <a:lstStyle/>
          <a:p>
            <a:pPr>
              <a:lnSpc>
                <a:spcPct val="150000"/>
              </a:lnSpc>
            </a:pPr>
            <a:r>
              <a:rPr lang="en-US" sz="2000" dirty="0" smtClean="0"/>
              <a:t>MODFLOW-2005</a:t>
            </a:r>
            <a:r>
              <a:rPr lang="zh-CN" altLang="en-US" sz="2000" dirty="0" smtClean="0"/>
              <a:t>中，使用有限差分法计算单元间传导项、边界条件传导和定义的水流，称之为“标准公式”。</a:t>
            </a:r>
          </a:p>
          <a:p>
            <a:pPr>
              <a:lnSpc>
                <a:spcPct val="150000"/>
              </a:lnSpc>
            </a:pPr>
            <a:r>
              <a:rPr lang="en-US" sz="2000" dirty="0" smtClean="0"/>
              <a:t>Newton-</a:t>
            </a:r>
            <a:r>
              <a:rPr lang="en-US" sz="2000" dirty="0" err="1" smtClean="0"/>
              <a:t>Raphson</a:t>
            </a:r>
            <a:r>
              <a:rPr lang="zh-CN" altLang="en-US" sz="2000" dirty="0" smtClean="0"/>
              <a:t>法广泛用于求解非承压层地下水流问题，可改善单元干湿变化引起的收敛问题。</a:t>
            </a:r>
            <a:endParaRPr lang="zh-CN" altLang="en-US" sz="2000" dirty="0"/>
          </a:p>
        </p:txBody>
      </p:sp>
      <p:sp>
        <p:nvSpPr>
          <p:cNvPr id="4" name="TextBox 3"/>
          <p:cNvSpPr txBox="1"/>
          <p:nvPr/>
        </p:nvSpPr>
        <p:spPr>
          <a:xfrm>
            <a:off x="214282" y="3643314"/>
            <a:ext cx="6500858" cy="2862322"/>
          </a:xfrm>
          <a:prstGeom prst="rect">
            <a:avLst/>
          </a:prstGeom>
          <a:noFill/>
        </p:spPr>
        <p:txBody>
          <a:bodyPr wrap="square" rtlCol="0">
            <a:spAutoFit/>
          </a:bodyPr>
          <a:lstStyle/>
          <a:p>
            <a:r>
              <a:rPr lang="zh-CN" altLang="en-US" sz="2000" b="1" dirty="0" smtClean="0"/>
              <a:t>数学模型</a:t>
            </a:r>
          </a:p>
          <a:p>
            <a:r>
              <a:rPr lang="zh-CN" altLang="en-US" sz="2000" b="1" dirty="0" smtClean="0"/>
              <a:t>控制体有限差分法</a:t>
            </a:r>
          </a:p>
          <a:p>
            <a:r>
              <a:rPr lang="zh-CN" altLang="en-US" sz="2000" b="1" dirty="0" smtClean="0"/>
              <a:t>模型单元结构</a:t>
            </a:r>
          </a:p>
          <a:p>
            <a:r>
              <a:rPr lang="zh-CN" altLang="en-US" sz="2000" b="1" dirty="0" smtClean="0"/>
              <a:t>单元间的连接</a:t>
            </a:r>
          </a:p>
          <a:p>
            <a:r>
              <a:rPr lang="zh-CN" altLang="en-US" sz="2000" b="1" dirty="0" smtClean="0"/>
              <a:t>模型网格</a:t>
            </a:r>
          </a:p>
          <a:p>
            <a:r>
              <a:rPr lang="zh-CN" altLang="en-US" sz="2000" b="1" dirty="0" smtClean="0"/>
              <a:t>单元间流动（内部流动）</a:t>
            </a:r>
          </a:p>
          <a:p>
            <a:r>
              <a:rPr lang="zh-CN" altLang="en-US" sz="2000" b="1" dirty="0" smtClean="0"/>
              <a:t>外部源汇（外部流动）</a:t>
            </a:r>
          </a:p>
          <a:p>
            <a:r>
              <a:rPr lang="zh-CN" altLang="en-US" sz="2000" b="1" dirty="0" smtClean="0"/>
              <a:t>控制体有限差分离散</a:t>
            </a:r>
            <a:endParaRPr lang="en-US" altLang="zh-CN" sz="2000" b="1" dirty="0" smtClean="0"/>
          </a:p>
          <a:p>
            <a:r>
              <a:rPr lang="zh-CN" altLang="en-US" sz="2000" b="1" dirty="0" smtClean="0"/>
              <a:t>。。。。。。</a:t>
            </a:r>
            <a:endParaRPr lang="zh-CN" altLang="en-US" sz="200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TotalTime>
  <Words>2263</Words>
  <Application>Microsoft Office PowerPoint</Application>
  <PresentationFormat>全屏显示(4:3)</PresentationFormat>
  <Paragraphs>140</Paragraphs>
  <Slides>34</Slides>
  <Notes>1</Notes>
  <HiddenSlides>0</HiddenSlides>
  <MMClips>0</MMClips>
  <ScaleCrop>false</ScaleCrop>
  <HeadingPairs>
    <vt:vector size="4" baseType="variant">
      <vt:variant>
        <vt:lpstr>主题</vt:lpstr>
      </vt:variant>
      <vt:variant>
        <vt:i4>1</vt:i4>
      </vt:variant>
      <vt:variant>
        <vt:lpstr>幻灯片标题</vt:lpstr>
      </vt:variant>
      <vt:variant>
        <vt:i4>34</vt:i4>
      </vt:variant>
    </vt:vector>
  </HeadingPairs>
  <TitlesOfParts>
    <vt:vector size="35" baseType="lpstr">
      <vt:lpstr>默认设计模板</vt:lpstr>
      <vt:lpstr>GWF模型软件包原理</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xbany</cp:lastModifiedBy>
  <cp:revision>1752</cp:revision>
  <dcterms:created xsi:type="dcterms:W3CDTF">2013-04-15T12:17:00Z</dcterms:created>
  <dcterms:modified xsi:type="dcterms:W3CDTF">2023-01-07T09:05:15Z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