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2"/>
    <p:sldId id="508" r:id="rId3"/>
    <p:sldId id="509" r:id="rId4"/>
    <p:sldId id="510" r:id="rId5"/>
    <p:sldId id="511" r:id="rId6"/>
    <p:sldId id="520" r:id="rId7"/>
    <p:sldId id="521" r:id="rId8"/>
    <p:sldId id="522" r:id="rId9"/>
    <p:sldId id="523" r:id="rId10"/>
    <p:sldId id="524" r:id="rId11"/>
    <p:sldId id="526" r:id="rId12"/>
    <p:sldId id="512" r:id="rId13"/>
    <p:sldId id="527" r:id="rId14"/>
    <p:sldId id="513" r:id="rId15"/>
    <p:sldId id="528" r:id="rId16"/>
    <p:sldId id="514" r:id="rId17"/>
    <p:sldId id="515" r:id="rId18"/>
    <p:sldId id="516" r:id="rId19"/>
  </p:sldIdLst>
  <p:sldSz cx="9144000" cy="6858000" type="screen4x3"/>
  <p:notesSz cx="6815138" cy="99425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833FD"/>
    <a:srgbClr val="0D025E"/>
    <a:srgbClr val="FFFF00"/>
    <a:srgbClr val="996600"/>
    <a:srgbClr val="CC9900"/>
    <a:srgbClr val="993300"/>
    <a:srgbClr val="663300"/>
    <a:srgbClr val="000099"/>
    <a:srgbClr val="FF33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85662" autoAdjust="0"/>
  </p:normalViewPr>
  <p:slideViewPr>
    <p:cSldViewPr>
      <p:cViewPr varScale="1">
        <p:scale>
          <a:sx n="93" d="100"/>
          <a:sy n="93" d="100"/>
        </p:scale>
        <p:origin x="-2070" y="-102"/>
      </p:cViewPr>
      <p:guideLst>
        <p:guide orient="horz" pos="2160"/>
        <p:guide pos="29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52750" cy="496888"/>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zh-CN" altLang="en-US"/>
          </a:p>
        </p:txBody>
      </p:sp>
      <p:sp>
        <p:nvSpPr>
          <p:cNvPr id="18435" name="Rectangle 3"/>
          <p:cNvSpPr>
            <a:spLocks noGrp="1" noChangeArrowheads="1"/>
          </p:cNvSpPr>
          <p:nvPr>
            <p:ph type="dt" sz="quarter" idx="1"/>
          </p:nvPr>
        </p:nvSpPr>
        <p:spPr bwMode="auto">
          <a:xfrm>
            <a:off x="3860800" y="0"/>
            <a:ext cx="2952750" cy="496888"/>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8436" name="Rectangle 4"/>
          <p:cNvSpPr>
            <a:spLocks noGrp="1" noChangeArrowheads="1"/>
          </p:cNvSpPr>
          <p:nvPr>
            <p:ph type="ftr" sz="quarter" idx="2"/>
          </p:nvPr>
        </p:nvSpPr>
        <p:spPr bwMode="auto">
          <a:xfrm>
            <a:off x="0" y="9444038"/>
            <a:ext cx="2952750" cy="496887"/>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18437" name="Rectangle 5"/>
          <p:cNvSpPr>
            <a:spLocks noGrp="1" noChangeArrowheads="1"/>
          </p:cNvSpPr>
          <p:nvPr>
            <p:ph type="sldNum" sz="quarter" idx="3"/>
          </p:nvPr>
        </p:nvSpPr>
        <p:spPr bwMode="auto">
          <a:xfrm>
            <a:off x="3860800" y="9444038"/>
            <a:ext cx="2952750" cy="496887"/>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1E6CA95-4958-4509-87B9-FC39E5A8DA9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2750" cy="496888"/>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60800" y="0"/>
            <a:ext cx="2952750" cy="496888"/>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9D05E9F1-CF21-431F-88A4-FEEC5F0D442D}" type="datetimeFigureOut">
              <a:rPr lang="zh-CN" altLang="en-US"/>
              <a:pPr>
                <a:defRPr/>
              </a:pPr>
              <a:t>2023/2/25 Saturday</a:t>
            </a:fld>
            <a:endParaRPr lang="zh-CN" altLang="en-US"/>
          </a:p>
        </p:txBody>
      </p:sp>
      <p:sp>
        <p:nvSpPr>
          <p:cNvPr id="4" name="幻灯片图像占位符 3"/>
          <p:cNvSpPr>
            <a:spLocks noGrp="1" noRot="1" noChangeAspect="1"/>
          </p:cNvSpPr>
          <p:nvPr>
            <p:ph type="sldImg" idx="2"/>
          </p:nvPr>
        </p:nvSpPr>
        <p:spPr>
          <a:xfrm>
            <a:off x="923925" y="746125"/>
            <a:ext cx="4968875" cy="372745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1038" y="4722813"/>
            <a:ext cx="5453062" cy="4473575"/>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44038"/>
            <a:ext cx="2952750" cy="496887"/>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60800" y="9444038"/>
            <a:ext cx="2952750" cy="496887"/>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8616950E-41D1-4B4D-8AE9-F1D9AA0C0C3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72CD9CB-1579-4036-971B-36AE914D3364}"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A426090-B96A-4F6E-A8E0-C1CFEC78EE6C}"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E81208A-3FBA-40CC-BA61-DB2D362999EB}"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1E31D658-35BE-463E-BD5C-EC760C74D9C3}"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pic"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3B01CC1-5EBD-41F2-BA84-1E0705029A7C}"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86F5249-0568-4E55-8780-275BEEC52ADF}"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45B51A5-3DA7-4CC4-A16C-B139C1AFF0E9}"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A074C97-2F17-4304-9E99-6F9FED1E418B}"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94010797-A2A4-4F72-A6BA-67A41D2CB3F9}"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93569AE-2247-42C1-914F-F1AC3AD92C28}"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CE037A07-A897-4C51-B04B-AC793CF1247D}"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462769D-1735-4705-8980-645DC85B044A}"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EDDF65A-6CAE-463B-A817-1A9FB30752EC}"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a:defRPr/>
            </a:pPr>
            <a:fld id="{A335F113-C87B-4C1B-9453-090EDA77D997}" type="slidenum">
              <a:rPr lang="zh-CN" altLang="en-US"/>
              <a:pPr>
                <a:defRPr/>
              </a:pPr>
              <a:t>‹#›</a:t>
            </a:fld>
            <a:endParaRPr lang="en-US" altLang="zh-CN"/>
          </a:p>
        </p:txBody>
      </p:sp>
      <p:pic>
        <p:nvPicPr>
          <p:cNvPr id="1031" name="Picture 7" descr="ppt模板"/>
          <p:cNvPicPr>
            <a:picLocks noChangeAspect="1" noChangeArrowheads="1"/>
          </p:cNvPicPr>
          <p:nvPr/>
        </p:nvPicPr>
        <p:blipFill>
          <a:blip r:embed="rId15" cstate="print"/>
          <a:srcRect/>
          <a:stretch>
            <a:fillRect/>
          </a:stretch>
        </p:blipFill>
        <p:spPr bwMode="auto">
          <a:xfrm>
            <a:off x="0" y="0"/>
            <a:ext cx="9144000" cy="6858000"/>
          </a:xfrm>
          <a:prstGeom prst="rect">
            <a:avLst/>
          </a:prstGeom>
          <a:noFill/>
          <a:ln w="9525">
            <a:noFill/>
            <a:miter lim="800000"/>
            <a:headEnd/>
            <a:tailEnd/>
          </a:ln>
        </p:spPr>
      </p:pic>
      <p:pic>
        <p:nvPicPr>
          <p:cNvPr id="1032" name="Picture 8" descr="中地大修改图片"/>
          <p:cNvPicPr>
            <a:picLocks noChangeAspect="1" noChangeArrowheads="1"/>
          </p:cNvPicPr>
          <p:nvPr/>
        </p:nvPicPr>
        <p:blipFill>
          <a:blip r:embed="rId16" cstate="print"/>
          <a:srcRect/>
          <a:stretch>
            <a:fillRect/>
          </a:stretch>
        </p:blipFill>
        <p:spPr bwMode="auto">
          <a:xfrm>
            <a:off x="0" y="0"/>
            <a:ext cx="9144000" cy="9810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2050" name="Rectangle 2"/>
          <p:cNvSpPr>
            <a:spLocks noGrp="1" noChangeArrowheads="1"/>
          </p:cNvSpPr>
          <p:nvPr>
            <p:ph type="ctrTitle"/>
          </p:nvPr>
        </p:nvSpPr>
        <p:spPr>
          <a:xfrm>
            <a:off x="642910" y="1142984"/>
            <a:ext cx="7772400" cy="2592387"/>
          </a:xfrm>
          <a:noFill/>
        </p:spPr>
        <p:txBody>
          <a:bodyPr/>
          <a:lstStyle/>
          <a:p>
            <a:pPr eaLnBrk="1" hangingPunct="1">
              <a:lnSpc>
                <a:spcPct val="130000"/>
              </a:lnSpc>
            </a:pPr>
            <a:r>
              <a:rPr lang="en-US" altLang="zh-CN" sz="4800" dirty="0" err="1" smtClean="0">
                <a:solidFill>
                  <a:schemeClr val="tx1"/>
                </a:solidFill>
                <a:latin typeface="黑体" panose="02010609060101010101" pitchFamily="2" charset="-122"/>
                <a:ea typeface="黑体" panose="02010609060101010101" pitchFamily="2" charset="-122"/>
              </a:rPr>
              <a:t>HyVR</a:t>
            </a:r>
            <a:r>
              <a:rPr lang="zh-CN" altLang="en-US" sz="4800" dirty="0" smtClean="0">
                <a:solidFill>
                  <a:schemeClr val="tx1"/>
                </a:solidFill>
                <a:latin typeface="黑体" panose="02010609060101010101" pitchFamily="2" charset="-122"/>
                <a:ea typeface="黑体" panose="02010609060101010101" pitchFamily="2" charset="-122"/>
              </a:rPr>
              <a:t>原理及使用</a:t>
            </a:r>
            <a:endParaRPr lang="en-US" altLang="zh-CN" sz="4800" dirty="0" smtClean="0">
              <a:solidFill>
                <a:schemeClr val="tx1"/>
              </a:solidFill>
              <a:latin typeface="黑体" panose="02010609060101010101" pitchFamily="2" charset="-122"/>
              <a:ea typeface="黑体" panose="02010609060101010101" pitchFamily="2" charset="-122"/>
            </a:endParaRPr>
          </a:p>
        </p:txBody>
      </p:sp>
      <p:sp>
        <p:nvSpPr>
          <p:cNvPr id="2051" name="Rectangle 3"/>
          <p:cNvSpPr>
            <a:spLocks noGrp="1" noChangeArrowheads="1"/>
          </p:cNvSpPr>
          <p:nvPr>
            <p:ph type="subTitle" idx="1"/>
          </p:nvPr>
        </p:nvSpPr>
        <p:spPr>
          <a:xfrm>
            <a:off x="1374775" y="4508500"/>
            <a:ext cx="6400800" cy="1512888"/>
          </a:xfrm>
          <a:noFill/>
        </p:spPr>
        <p:txBody>
          <a:bodyPr/>
          <a:lstStyle/>
          <a:p>
            <a:pPr eaLnBrk="1" hangingPunct="1">
              <a:lnSpc>
                <a:spcPct val="130000"/>
              </a:lnSpc>
              <a:defRPr/>
            </a:pPr>
            <a:r>
              <a:rPr lang="zh-CN" altLang="en-US" dirty="0" smtClean="0">
                <a:latin typeface="黑体" panose="02010609060101010101" pitchFamily="2" charset="-122"/>
                <a:ea typeface="黑体" panose="02010609060101010101" pitchFamily="2" charset="-122"/>
              </a:rPr>
              <a:t>李健</a:t>
            </a:r>
            <a:endParaRPr lang="zh-CN" altLang="el-GR" dirty="0" smtClean="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142984"/>
            <a:ext cx="4214842" cy="461665"/>
          </a:xfrm>
          <a:prstGeom prst="rect">
            <a:avLst/>
          </a:prstGeom>
          <a:noFill/>
        </p:spPr>
        <p:txBody>
          <a:bodyPr wrap="square" rtlCol="0">
            <a:spAutoFit/>
          </a:bodyPr>
          <a:lstStyle/>
          <a:p>
            <a:r>
              <a:rPr lang="zh-CN" altLang="en-US" sz="2400" b="1" dirty="0" smtClean="0"/>
              <a:t>模型的输入和输出</a:t>
            </a:r>
          </a:p>
        </p:txBody>
      </p:sp>
      <p:sp>
        <p:nvSpPr>
          <p:cNvPr id="3" name="TextBox 2"/>
          <p:cNvSpPr txBox="1"/>
          <p:nvPr/>
        </p:nvSpPr>
        <p:spPr>
          <a:xfrm>
            <a:off x="0" y="1857364"/>
            <a:ext cx="9144000" cy="5078313"/>
          </a:xfrm>
          <a:prstGeom prst="rect">
            <a:avLst/>
          </a:prstGeom>
          <a:noFill/>
        </p:spPr>
        <p:txBody>
          <a:bodyPr wrap="square" rtlCol="0">
            <a:spAutoFit/>
          </a:bodyPr>
          <a:lstStyle/>
          <a:p>
            <a:pPr>
              <a:lnSpc>
                <a:spcPct val="150000"/>
              </a:lnSpc>
            </a:pPr>
            <a:r>
              <a:rPr lang="zh-CN" altLang="en-US" sz="2400" dirty="0" smtClean="0"/>
              <a:t>模型</a:t>
            </a:r>
            <a:r>
              <a:rPr lang="zh-CN" altLang="en-US" sz="2400" dirty="0" smtClean="0">
                <a:solidFill>
                  <a:srgbClr val="FF0000"/>
                </a:solidFill>
              </a:rPr>
              <a:t>输入</a:t>
            </a:r>
            <a:r>
              <a:rPr lang="zh-CN" altLang="en-US" sz="2400" dirty="0" smtClean="0"/>
              <a:t>参数在</a:t>
            </a:r>
            <a:r>
              <a:rPr lang="en-US" sz="2400" dirty="0" smtClean="0"/>
              <a:t>*.ini</a:t>
            </a:r>
            <a:r>
              <a:rPr lang="zh-CN" altLang="en-US" sz="2400" dirty="0" smtClean="0"/>
              <a:t>文件</a:t>
            </a:r>
          </a:p>
          <a:p>
            <a:pPr>
              <a:lnSpc>
                <a:spcPct val="150000"/>
              </a:lnSpc>
            </a:pPr>
            <a:r>
              <a:rPr lang="zh-CN" altLang="en-US" sz="2400" dirty="0" smtClean="0"/>
              <a:t>输出格式多种，包括：</a:t>
            </a:r>
            <a:r>
              <a:rPr lang="en-US" sz="2400" dirty="0" smtClean="0"/>
              <a:t>native</a:t>
            </a:r>
            <a:r>
              <a:rPr lang="zh-CN" altLang="en-US" sz="2400" dirty="0" smtClean="0"/>
              <a:t>的</a:t>
            </a:r>
            <a:r>
              <a:rPr lang="en-US" sz="2400" dirty="0" smtClean="0"/>
              <a:t>Python pickle/</a:t>
            </a:r>
            <a:r>
              <a:rPr lang="en-US" sz="2400" dirty="0" err="1" smtClean="0"/>
              <a:t>Numpy</a:t>
            </a:r>
            <a:r>
              <a:rPr lang="zh-CN" altLang="en-US" sz="2400" dirty="0" smtClean="0"/>
              <a:t>；</a:t>
            </a:r>
            <a:r>
              <a:rPr lang="en-US" sz="2400" dirty="0" smtClean="0">
                <a:solidFill>
                  <a:srgbClr val="FF0000"/>
                </a:solidFill>
              </a:rPr>
              <a:t>HDF5</a:t>
            </a:r>
            <a:r>
              <a:rPr lang="zh-CN" altLang="en-US" sz="2400" dirty="0" smtClean="0">
                <a:solidFill>
                  <a:srgbClr val="FF0000"/>
                </a:solidFill>
              </a:rPr>
              <a:t>；</a:t>
            </a:r>
            <a:r>
              <a:rPr lang="en-US" sz="2400" dirty="0" smtClean="0"/>
              <a:t>MATLAB</a:t>
            </a:r>
            <a:r>
              <a:rPr lang="zh-CN" altLang="en-US" sz="2400" dirty="0" smtClean="0"/>
              <a:t>数据格式；</a:t>
            </a:r>
            <a:r>
              <a:rPr lang="en-US" sz="2400" dirty="0" smtClean="0">
                <a:solidFill>
                  <a:srgbClr val="FF0000"/>
                </a:solidFill>
              </a:rPr>
              <a:t>VTK</a:t>
            </a:r>
            <a:r>
              <a:rPr lang="zh-CN" altLang="en-US" sz="2400" dirty="0" smtClean="0">
                <a:solidFill>
                  <a:srgbClr val="FF0000"/>
                </a:solidFill>
              </a:rPr>
              <a:t>矩形网格文件</a:t>
            </a:r>
            <a:r>
              <a:rPr lang="zh-CN" altLang="en-US" sz="2400" dirty="0" smtClean="0"/>
              <a:t>，方便用</a:t>
            </a:r>
            <a:r>
              <a:rPr lang="en-US" sz="2400" dirty="0" err="1" smtClean="0"/>
              <a:t>ParaView</a:t>
            </a:r>
            <a:r>
              <a:rPr lang="zh-CN" altLang="en-US" sz="2400" dirty="0" smtClean="0"/>
              <a:t>可视化；</a:t>
            </a:r>
            <a:r>
              <a:rPr lang="en-US" sz="2400" dirty="0" err="1" smtClean="0">
                <a:solidFill>
                  <a:srgbClr val="FF0000"/>
                </a:solidFill>
              </a:rPr>
              <a:t>HydroGeoSphere</a:t>
            </a:r>
            <a:r>
              <a:rPr lang="zh-CN" altLang="en-US" sz="2400" dirty="0" smtClean="0"/>
              <a:t>输入文件、</a:t>
            </a:r>
            <a:r>
              <a:rPr lang="en-US" sz="2400" dirty="0" smtClean="0"/>
              <a:t>MODFLOW-2005</a:t>
            </a:r>
            <a:r>
              <a:rPr lang="zh-CN" altLang="en-US" sz="2400" dirty="0" smtClean="0"/>
              <a:t>层属性水流输入文件；</a:t>
            </a:r>
            <a:r>
              <a:rPr lang="en-US" sz="2400" dirty="0" smtClean="0"/>
              <a:t>MODFLOW-6</a:t>
            </a:r>
            <a:r>
              <a:rPr lang="zh-CN" altLang="en-US" sz="2400" dirty="0" smtClean="0"/>
              <a:t>节点属性输入文件，可使用</a:t>
            </a:r>
            <a:r>
              <a:rPr lang="en-US" sz="2400" dirty="0" err="1" smtClean="0"/>
              <a:t>FloPy</a:t>
            </a:r>
            <a:r>
              <a:rPr lang="zh-CN" altLang="en-US" sz="2400" dirty="0" smtClean="0"/>
              <a:t>软件包，用于</a:t>
            </a:r>
            <a:r>
              <a:rPr lang="en-US" sz="2400" dirty="0" smtClean="0"/>
              <a:t>XT3D</a:t>
            </a:r>
            <a:r>
              <a:rPr lang="zh-CN" altLang="en-US" sz="2400" dirty="0" smtClean="0"/>
              <a:t>选项。</a:t>
            </a:r>
          </a:p>
          <a:p>
            <a:pPr>
              <a:lnSpc>
                <a:spcPct val="150000"/>
              </a:lnSpc>
            </a:pPr>
            <a:r>
              <a:rPr lang="zh-CN" altLang="en-US" sz="2400" dirty="0" smtClean="0"/>
              <a:t>由于</a:t>
            </a:r>
            <a:r>
              <a:rPr lang="en-US" sz="2400" dirty="0" smtClean="0"/>
              <a:t>MODFLOW-2005</a:t>
            </a:r>
            <a:r>
              <a:rPr lang="zh-CN" altLang="en-US" sz="2400" dirty="0" smtClean="0"/>
              <a:t>模型的限制，</a:t>
            </a:r>
            <a:r>
              <a:rPr lang="en-US" sz="2400" dirty="0" err="1" smtClean="0"/>
              <a:t>HyVR</a:t>
            </a:r>
            <a:r>
              <a:rPr lang="zh-CN" altLang="en-US" sz="2400" dirty="0" smtClean="0"/>
              <a:t>输出格式限制于各向同性的水力传导度值和各网格单元中的各向异性比值</a:t>
            </a:r>
            <a:r>
              <a:rPr lang="en-US" sz="2400" dirty="0" smtClean="0"/>
              <a:t>           </a:t>
            </a:r>
            <a:r>
              <a:rPr lang="zh-CN" altLang="en-US" sz="2400" dirty="0" smtClean="0"/>
              <a:t>。</a:t>
            </a:r>
          </a:p>
          <a:p>
            <a:pPr>
              <a:lnSpc>
                <a:spcPct val="150000"/>
              </a:lnSpc>
            </a:pPr>
            <a:endParaRPr lang="zh-CN" altLang="en-US" sz="2400" dirty="0"/>
          </a:p>
        </p:txBody>
      </p:sp>
      <p:pic>
        <p:nvPicPr>
          <p:cNvPr id="4" name="图片 3"/>
          <p:cNvPicPr/>
          <p:nvPr/>
        </p:nvPicPr>
        <p:blipFill>
          <a:blip r:embed="rId2"/>
          <a:srcRect/>
          <a:stretch>
            <a:fillRect/>
          </a:stretch>
        </p:blipFill>
        <p:spPr bwMode="auto">
          <a:xfrm>
            <a:off x="6574515" y="5843049"/>
            <a:ext cx="855005" cy="37203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142984"/>
            <a:ext cx="4214842" cy="461665"/>
          </a:xfrm>
          <a:prstGeom prst="rect">
            <a:avLst/>
          </a:prstGeom>
          <a:noFill/>
        </p:spPr>
        <p:txBody>
          <a:bodyPr wrap="square" rtlCol="0">
            <a:spAutoFit/>
          </a:bodyPr>
          <a:lstStyle/>
          <a:p>
            <a:r>
              <a:rPr lang="zh-CN" altLang="en-US" sz="2400" b="1" dirty="0" smtClean="0"/>
              <a:t>模型的输入和输出</a:t>
            </a:r>
          </a:p>
        </p:txBody>
      </p:sp>
      <p:sp>
        <p:nvSpPr>
          <p:cNvPr id="3" name="TextBox 2"/>
          <p:cNvSpPr txBox="1"/>
          <p:nvPr/>
        </p:nvSpPr>
        <p:spPr>
          <a:xfrm>
            <a:off x="214282" y="2214554"/>
            <a:ext cx="5214974" cy="461665"/>
          </a:xfrm>
          <a:prstGeom prst="rect">
            <a:avLst/>
          </a:prstGeom>
          <a:noFill/>
        </p:spPr>
        <p:txBody>
          <a:bodyPr wrap="square" rtlCol="0">
            <a:spAutoFit/>
          </a:bodyPr>
          <a:lstStyle/>
          <a:p>
            <a:r>
              <a:rPr lang="zh-CN" altLang="en-US" sz="2400" dirty="0" smtClean="0"/>
              <a:t>研究一下 </a:t>
            </a:r>
            <a:r>
              <a:rPr lang="en-US" altLang="zh-CN" sz="2400" dirty="0" smtClean="0"/>
              <a:t>made.ini</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06" y="1000108"/>
            <a:ext cx="4929222" cy="584775"/>
          </a:xfrm>
          <a:prstGeom prst="rect">
            <a:avLst/>
          </a:prstGeom>
          <a:noFill/>
        </p:spPr>
        <p:txBody>
          <a:bodyPr wrap="square" rtlCol="0">
            <a:spAutoFit/>
          </a:bodyPr>
          <a:lstStyle/>
          <a:p>
            <a:r>
              <a:rPr lang="zh-CN" altLang="en-US" sz="3200" b="1" dirty="0" smtClean="0"/>
              <a:t>示例</a:t>
            </a:r>
            <a:endParaRPr lang="zh-CN" altLang="en-US" sz="3200" b="1" dirty="0"/>
          </a:p>
        </p:txBody>
      </p:sp>
      <p:pic>
        <p:nvPicPr>
          <p:cNvPr id="1026" name="Picture 2"/>
          <p:cNvPicPr>
            <a:picLocks noChangeAspect="1" noChangeArrowheads="1"/>
          </p:cNvPicPr>
          <p:nvPr/>
        </p:nvPicPr>
        <p:blipFill>
          <a:blip r:embed="rId2"/>
          <a:srcRect/>
          <a:stretch>
            <a:fillRect/>
          </a:stretch>
        </p:blipFill>
        <p:spPr bwMode="auto">
          <a:xfrm>
            <a:off x="123149" y="3214686"/>
            <a:ext cx="9020851" cy="3429024"/>
          </a:xfrm>
          <a:prstGeom prst="rect">
            <a:avLst/>
          </a:prstGeom>
          <a:noFill/>
          <a:ln w="9525">
            <a:noFill/>
            <a:miter lim="800000"/>
            <a:headEnd/>
            <a:tailEnd/>
          </a:ln>
          <a:effectLst/>
        </p:spPr>
      </p:pic>
      <p:sp>
        <p:nvSpPr>
          <p:cNvPr id="9217" name="Rectangle 1"/>
          <p:cNvSpPr>
            <a:spLocks noChangeArrowheads="1"/>
          </p:cNvSpPr>
          <p:nvPr/>
        </p:nvSpPr>
        <p:spPr bwMode="auto">
          <a:xfrm>
            <a:off x="142844" y="1714488"/>
            <a:ext cx="2558714"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err="1" smtClean="0">
                <a:ln>
                  <a:noFill/>
                </a:ln>
                <a:solidFill>
                  <a:schemeClr val="tx1"/>
                </a:solidFill>
                <a:effectLst/>
                <a:latin typeface="Arial" pitchFamily="34" charset="0"/>
                <a:ea typeface="黑体" pitchFamily="49" charset="-122"/>
                <a:cs typeface="Times New Roman" pitchFamily="18" charset="0"/>
              </a:rPr>
              <a:t>HyVR</a:t>
            </a:r>
            <a:r>
              <a:rPr kumimoji="0" lang="zh-CN" altLang="en-US" sz="28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输入参数</a:t>
            </a:r>
            <a:endParaRPr kumimoji="0" lang="zh-CN" altLang="en-US" sz="4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 name="TextBox 4"/>
          <p:cNvSpPr txBox="1"/>
          <p:nvPr/>
        </p:nvSpPr>
        <p:spPr>
          <a:xfrm>
            <a:off x="214282" y="2428868"/>
            <a:ext cx="6286544" cy="461665"/>
          </a:xfrm>
          <a:prstGeom prst="rect">
            <a:avLst/>
          </a:prstGeom>
          <a:noFill/>
        </p:spPr>
        <p:txBody>
          <a:bodyPr wrap="square" rtlCol="0">
            <a:spAutoFit/>
          </a:bodyPr>
          <a:lstStyle/>
          <a:p>
            <a:r>
              <a:rPr lang="zh-CN" altLang="en-US" sz="2400" dirty="0" smtClean="0"/>
              <a:t>地质概念图</a:t>
            </a:r>
            <a:r>
              <a:rPr lang="en-US" sz="2400" dirty="0" smtClean="0"/>
              <a:t>(Bowling et al., 2005 </a:t>
            </a:r>
            <a:r>
              <a:rPr lang="zh-CN" altLang="en-US" sz="2400" dirty="0" smtClean="0"/>
              <a:t>图</a:t>
            </a:r>
            <a:r>
              <a:rPr lang="en-US" sz="2400" dirty="0" smtClean="0"/>
              <a:t>13)</a:t>
            </a:r>
            <a:endParaRPr lang="zh-CN" altLang="en-US" sz="24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84460" y="1000108"/>
            <a:ext cx="2558714"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err="1" smtClean="0">
                <a:ln>
                  <a:noFill/>
                </a:ln>
                <a:solidFill>
                  <a:schemeClr val="tx1"/>
                </a:solidFill>
                <a:effectLst/>
                <a:latin typeface="Arial" pitchFamily="34" charset="0"/>
                <a:ea typeface="黑体" pitchFamily="49" charset="-122"/>
                <a:cs typeface="Times New Roman" pitchFamily="18" charset="0"/>
              </a:rPr>
              <a:t>HyVR</a:t>
            </a:r>
            <a:r>
              <a:rPr kumimoji="0" lang="zh-CN" altLang="en-US" sz="28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输入参数</a:t>
            </a:r>
            <a:endParaRPr kumimoji="0" lang="zh-CN" altLang="en-US" sz="4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 name="TextBox 2"/>
          <p:cNvSpPr txBox="1"/>
          <p:nvPr/>
        </p:nvSpPr>
        <p:spPr>
          <a:xfrm>
            <a:off x="0" y="1571612"/>
            <a:ext cx="9144000" cy="830997"/>
          </a:xfrm>
          <a:prstGeom prst="rect">
            <a:avLst/>
          </a:prstGeom>
          <a:noFill/>
        </p:spPr>
        <p:txBody>
          <a:bodyPr wrap="square" rtlCol="0">
            <a:spAutoFit/>
          </a:bodyPr>
          <a:lstStyle/>
          <a:p>
            <a:r>
              <a:rPr lang="zh-CN" altLang="en-US" sz="2400" dirty="0" smtClean="0"/>
              <a:t>模拟输入参数</a:t>
            </a:r>
            <a:r>
              <a:rPr lang="en-US" sz="2400" dirty="0" smtClean="0"/>
              <a:t>(</a:t>
            </a:r>
            <a:r>
              <a:rPr lang="en-US" sz="2400" dirty="0" err="1" smtClean="0"/>
              <a:t>hydrofacies</a:t>
            </a:r>
            <a:r>
              <a:rPr lang="en-US" sz="2400" dirty="0" smtClean="0"/>
              <a:t>)</a:t>
            </a:r>
            <a:r>
              <a:rPr lang="zh-CN" altLang="en-US" sz="2400" dirty="0" smtClean="0"/>
              <a:t>见表</a:t>
            </a:r>
            <a:r>
              <a:rPr lang="en-US" sz="2400" dirty="0" smtClean="0"/>
              <a:t>3</a:t>
            </a:r>
            <a:r>
              <a:rPr lang="zh-CN" altLang="en-US" sz="2400" dirty="0" smtClean="0"/>
              <a:t>。更多参数信息和推导见表</a:t>
            </a:r>
            <a:r>
              <a:rPr lang="en-US" sz="2400" dirty="0" smtClean="0"/>
              <a:t>S2</a:t>
            </a:r>
            <a:r>
              <a:rPr lang="zh-CN" altLang="en-US" sz="2400" dirty="0" smtClean="0"/>
              <a:t>，所有模拟输入参数文件见附件</a:t>
            </a:r>
            <a:r>
              <a:rPr lang="en-US" sz="2400" dirty="0" smtClean="0"/>
              <a:t>S3</a:t>
            </a:r>
            <a:r>
              <a:rPr lang="zh-CN" altLang="en-US" sz="2400" dirty="0" smtClean="0"/>
              <a:t>。</a:t>
            </a:r>
          </a:p>
        </p:txBody>
      </p:sp>
      <p:pic>
        <p:nvPicPr>
          <p:cNvPr id="37890" name="Picture 2"/>
          <p:cNvPicPr>
            <a:picLocks noChangeAspect="1" noChangeArrowheads="1"/>
          </p:cNvPicPr>
          <p:nvPr/>
        </p:nvPicPr>
        <p:blipFill>
          <a:blip r:embed="rId2"/>
          <a:srcRect/>
          <a:stretch>
            <a:fillRect/>
          </a:stretch>
        </p:blipFill>
        <p:spPr bwMode="auto">
          <a:xfrm>
            <a:off x="0" y="2428868"/>
            <a:ext cx="4929222" cy="419638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 y="1714488"/>
            <a:ext cx="5786446" cy="4738667"/>
          </a:xfrm>
          <a:prstGeom prst="rect">
            <a:avLst/>
          </a:prstGeom>
          <a:noFill/>
          <a:ln w="9525">
            <a:noFill/>
            <a:miter lim="800000"/>
            <a:headEnd/>
            <a:tailEnd/>
          </a:ln>
          <a:effectLst/>
        </p:spPr>
      </p:pic>
      <p:sp>
        <p:nvSpPr>
          <p:cNvPr id="3" name="TextBox 2"/>
          <p:cNvSpPr txBox="1"/>
          <p:nvPr/>
        </p:nvSpPr>
        <p:spPr>
          <a:xfrm>
            <a:off x="5786446" y="1727192"/>
            <a:ext cx="3357554" cy="4154984"/>
          </a:xfrm>
          <a:prstGeom prst="rect">
            <a:avLst/>
          </a:prstGeom>
          <a:noFill/>
        </p:spPr>
        <p:txBody>
          <a:bodyPr wrap="square" rtlCol="0">
            <a:spAutoFit/>
          </a:bodyPr>
          <a:lstStyle/>
          <a:p>
            <a:r>
              <a:rPr lang="en-US" sz="2400" dirty="0" err="1" smtClean="0"/>
              <a:t>HyVR</a:t>
            </a:r>
            <a:r>
              <a:rPr lang="zh-CN" altLang="en-US" sz="2400" dirty="0" smtClean="0"/>
              <a:t>实现的地质概念图（图</a:t>
            </a:r>
            <a:r>
              <a:rPr lang="en-US" sz="2400" dirty="0" smtClean="0"/>
              <a:t>5</a:t>
            </a:r>
            <a:r>
              <a:rPr lang="zh-CN" altLang="en-US" sz="2400" dirty="0" smtClean="0"/>
              <a:t>与图</a:t>
            </a:r>
            <a:r>
              <a:rPr lang="en-US" sz="2400" dirty="0" smtClean="0"/>
              <a:t>6</a:t>
            </a:r>
            <a:r>
              <a:rPr lang="zh-CN" altLang="en-US" sz="2400" dirty="0" smtClean="0"/>
              <a:t>）与原始的地质概念图</a:t>
            </a:r>
            <a:r>
              <a:rPr lang="en-US" sz="2400" dirty="0" smtClean="0"/>
              <a:t>(Bowling et al.)</a:t>
            </a:r>
            <a:r>
              <a:rPr lang="zh-CN" altLang="en-US" sz="2400" dirty="0" smtClean="0"/>
              <a:t>类似</a:t>
            </a:r>
            <a:r>
              <a:rPr lang="zh-CN" altLang="en-US" sz="2400" dirty="0" smtClean="0"/>
              <a:t>。</a:t>
            </a:r>
            <a:endParaRPr lang="en-US" altLang="zh-CN" sz="2400" dirty="0" smtClean="0"/>
          </a:p>
          <a:p>
            <a:endParaRPr lang="en-US" altLang="zh-CN" sz="2400" dirty="0" smtClean="0"/>
          </a:p>
          <a:p>
            <a:r>
              <a:rPr lang="en-US" altLang="zh-CN" sz="2400" dirty="0" smtClean="0"/>
              <a:t>A: </a:t>
            </a:r>
            <a:r>
              <a:rPr lang="zh-CN" altLang="en-US" sz="2400" dirty="0" smtClean="0"/>
              <a:t>沉积单元</a:t>
            </a:r>
            <a:endParaRPr lang="en-US" altLang="zh-CN" sz="2400" dirty="0" smtClean="0"/>
          </a:p>
          <a:p>
            <a:r>
              <a:rPr lang="en-US" altLang="zh-CN" sz="2400" dirty="0" smtClean="0"/>
              <a:t>B</a:t>
            </a:r>
            <a:r>
              <a:rPr lang="en-US" altLang="zh-CN" sz="2400" dirty="0" smtClean="0"/>
              <a:t>: </a:t>
            </a:r>
            <a:r>
              <a:rPr lang="en-US" altLang="zh-CN" sz="2400" dirty="0" err="1" smtClean="0"/>
              <a:t>Hydrofacies</a:t>
            </a:r>
            <a:endParaRPr lang="en-US" altLang="zh-CN" sz="2400" dirty="0" smtClean="0"/>
          </a:p>
          <a:p>
            <a:r>
              <a:rPr lang="en-US" altLang="zh-CN" sz="2400" dirty="0" smtClean="0"/>
              <a:t>C: </a:t>
            </a:r>
            <a:r>
              <a:rPr lang="zh-CN" altLang="en-US" sz="2400" dirty="0" smtClean="0"/>
              <a:t>水力传导度</a:t>
            </a:r>
            <a:r>
              <a:rPr lang="en-US" altLang="zh-CN" sz="2400" dirty="0" smtClean="0"/>
              <a:t>(m/s)</a:t>
            </a:r>
          </a:p>
          <a:p>
            <a:r>
              <a:rPr lang="en-US" altLang="zh-CN" sz="2400" dirty="0" smtClean="0"/>
              <a:t>D: </a:t>
            </a:r>
            <a:r>
              <a:rPr lang="zh-CN" altLang="en-US" sz="2400" dirty="0" smtClean="0"/>
              <a:t>孔隙度 </a:t>
            </a:r>
            <a:r>
              <a:rPr lang="en-US" altLang="zh-CN" sz="2400" dirty="0" smtClean="0"/>
              <a:t>(-)</a:t>
            </a:r>
          </a:p>
          <a:p>
            <a:r>
              <a:rPr lang="en-US" altLang="zh-CN" sz="2400" dirty="0" smtClean="0"/>
              <a:t>E</a:t>
            </a:r>
            <a:r>
              <a:rPr lang="en-US" altLang="zh-CN" sz="2400" dirty="0" smtClean="0"/>
              <a:t>: Dip (°)</a:t>
            </a:r>
          </a:p>
          <a:p>
            <a:r>
              <a:rPr lang="en-US" altLang="zh-CN" sz="2400" dirty="0" smtClean="0"/>
              <a:t>F: Azimuth</a:t>
            </a:r>
            <a:r>
              <a:rPr lang="en-US" altLang="zh-CN" sz="2400" dirty="0" smtClean="0"/>
              <a:t> (°)</a:t>
            </a:r>
            <a:r>
              <a:rPr lang="en-US" altLang="zh-CN" sz="2400" dirty="0" smtClean="0"/>
              <a:t> </a:t>
            </a:r>
            <a:endParaRPr lang="zh-CN" altLang="en-US" sz="2400" dirty="0"/>
          </a:p>
        </p:txBody>
      </p:sp>
      <p:sp>
        <p:nvSpPr>
          <p:cNvPr id="2051" name="Rectangle 3"/>
          <p:cNvSpPr>
            <a:spLocks noChangeArrowheads="1"/>
          </p:cNvSpPr>
          <p:nvPr/>
        </p:nvSpPr>
        <p:spPr bwMode="auto">
          <a:xfrm>
            <a:off x="142844" y="1071546"/>
            <a:ext cx="2031325"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36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建模</a:t>
            </a:r>
            <a:r>
              <a:rPr kumimoji="0" lang="zh-CN" sz="36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结果</a:t>
            </a:r>
            <a:endParaRPr kumimoji="0" lang="zh-CN" sz="4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42844" y="1071546"/>
            <a:ext cx="2031325"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36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建模</a:t>
            </a:r>
            <a:r>
              <a:rPr kumimoji="0" lang="zh-CN" sz="3600" b="0" i="0" u="none" strike="noStrike" cap="none" normalizeH="0" baseline="0" dirty="0" smtClean="0">
                <a:ln>
                  <a:noFill/>
                </a:ln>
                <a:solidFill>
                  <a:schemeClr val="tx1"/>
                </a:solidFill>
                <a:effectLst/>
                <a:latin typeface="Times New Roman" pitchFamily="18" charset="0"/>
                <a:ea typeface="黑体" pitchFamily="49" charset="-122"/>
                <a:cs typeface="Times New Roman" pitchFamily="18" charset="0"/>
              </a:rPr>
              <a:t>结果</a:t>
            </a:r>
            <a:endParaRPr kumimoji="0" lang="zh-CN" sz="4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 name="矩形 2"/>
          <p:cNvSpPr/>
          <p:nvPr/>
        </p:nvSpPr>
        <p:spPr>
          <a:xfrm>
            <a:off x="0" y="1643050"/>
            <a:ext cx="9144000" cy="955903"/>
          </a:xfrm>
          <a:prstGeom prst="rect">
            <a:avLst/>
          </a:prstGeom>
        </p:spPr>
        <p:txBody>
          <a:bodyPr wrap="square">
            <a:spAutoFit/>
          </a:bodyPr>
          <a:lstStyle/>
          <a:p>
            <a:pPr>
              <a:lnSpc>
                <a:spcPct val="150000"/>
              </a:lnSpc>
            </a:pPr>
            <a:r>
              <a:rPr lang="zh-CN" altLang="en-US" sz="2000" dirty="0" smtClean="0"/>
              <a:t>图</a:t>
            </a:r>
            <a:r>
              <a:rPr lang="en-US" altLang="zh-CN" sz="2000" dirty="0" smtClean="0"/>
              <a:t>6</a:t>
            </a:r>
            <a:r>
              <a:rPr lang="zh-CN" altLang="en-US" sz="2000" dirty="0" smtClean="0"/>
              <a:t>显示：明显差异是</a:t>
            </a:r>
            <a:r>
              <a:rPr lang="en-US" sz="2000" dirty="0" err="1" smtClean="0"/>
              <a:t>HyVR</a:t>
            </a:r>
            <a:r>
              <a:rPr lang="zh-CN" altLang="en-US" sz="2000" dirty="0" smtClean="0"/>
              <a:t>实现的高水力传导度峰值，这可能是由于捕捉高</a:t>
            </a:r>
            <a:r>
              <a:rPr lang="en-US" sz="2000" dirty="0" smtClean="0"/>
              <a:t>K</a:t>
            </a:r>
            <a:r>
              <a:rPr lang="zh-CN" altLang="en-US" sz="2000" dirty="0" smtClean="0"/>
              <a:t>区域的试验方法引起的</a:t>
            </a:r>
            <a:r>
              <a:rPr lang="en-US" sz="2000" dirty="0" smtClean="0"/>
              <a:t>(</a:t>
            </a:r>
            <a:r>
              <a:rPr lang="en-US" sz="2000" dirty="0" err="1" smtClean="0"/>
              <a:t>Bohling</a:t>
            </a:r>
            <a:r>
              <a:rPr lang="en-US" sz="2000" dirty="0" smtClean="0"/>
              <a:t> et al., 2016)</a:t>
            </a:r>
            <a:r>
              <a:rPr lang="zh-CN" altLang="en-US" sz="2000" dirty="0" smtClean="0"/>
              <a:t>。</a:t>
            </a:r>
            <a:endParaRPr lang="zh-CN" altLang="en-US" sz="2000" dirty="0"/>
          </a:p>
        </p:txBody>
      </p:sp>
      <p:sp>
        <p:nvSpPr>
          <p:cNvPr id="4" name="TextBox 3"/>
          <p:cNvSpPr txBox="1"/>
          <p:nvPr/>
        </p:nvSpPr>
        <p:spPr>
          <a:xfrm>
            <a:off x="0" y="5786454"/>
            <a:ext cx="9144000" cy="1015663"/>
          </a:xfrm>
          <a:prstGeom prst="rect">
            <a:avLst/>
          </a:prstGeom>
          <a:noFill/>
        </p:spPr>
        <p:txBody>
          <a:bodyPr wrap="square" rtlCol="0">
            <a:spAutoFit/>
          </a:bodyPr>
          <a:lstStyle/>
          <a:p>
            <a:pPr>
              <a:lnSpc>
                <a:spcPct val="150000"/>
              </a:lnSpc>
            </a:pPr>
            <a:r>
              <a:rPr lang="en-US" sz="2000" dirty="0" err="1" smtClean="0"/>
              <a:t>HyVR</a:t>
            </a:r>
            <a:r>
              <a:rPr lang="zh-CN" altLang="en-US" sz="2000" dirty="0" smtClean="0"/>
              <a:t>软件</a:t>
            </a:r>
            <a:r>
              <a:rPr lang="zh-CN" altLang="en-US" sz="2000" dirty="0" smtClean="0">
                <a:solidFill>
                  <a:srgbClr val="FF0000"/>
                </a:solidFill>
              </a:rPr>
              <a:t>花费</a:t>
            </a:r>
            <a:r>
              <a:rPr lang="en-US" sz="2000" dirty="0" smtClean="0">
                <a:solidFill>
                  <a:srgbClr val="FF0000"/>
                </a:solidFill>
              </a:rPr>
              <a:t>20min</a:t>
            </a:r>
            <a:r>
              <a:rPr lang="zh-CN" altLang="en-US" sz="2000" dirty="0" smtClean="0">
                <a:solidFill>
                  <a:srgbClr val="FF0000"/>
                </a:solidFill>
              </a:rPr>
              <a:t>生成</a:t>
            </a:r>
            <a:r>
              <a:rPr lang="zh-CN" altLang="en-US" sz="2000" dirty="0" smtClean="0"/>
              <a:t>参数模型，模拟区域大小是</a:t>
            </a:r>
            <a:r>
              <a:rPr lang="en-US" sz="2000" dirty="0" smtClean="0"/>
              <a:t>200x70x11m</a:t>
            </a:r>
            <a:r>
              <a:rPr lang="zh-CN" altLang="en-US" sz="2000" dirty="0" smtClean="0"/>
              <a:t>，网格分辨率</a:t>
            </a:r>
            <a:r>
              <a:rPr lang="en-US" sz="2000" dirty="0" smtClean="0"/>
              <a:t>0.5x0.5x0.1m</a:t>
            </a:r>
            <a:endParaRPr lang="zh-CN" altLang="en-US" sz="2000" dirty="0"/>
          </a:p>
        </p:txBody>
      </p:sp>
      <p:pic>
        <p:nvPicPr>
          <p:cNvPr id="38914" name="Picture 2"/>
          <p:cNvPicPr>
            <a:picLocks noChangeAspect="1" noChangeArrowheads="1"/>
          </p:cNvPicPr>
          <p:nvPr/>
        </p:nvPicPr>
        <p:blipFill>
          <a:blip r:embed="rId2"/>
          <a:srcRect/>
          <a:stretch>
            <a:fillRect/>
          </a:stretch>
        </p:blipFill>
        <p:spPr bwMode="auto">
          <a:xfrm>
            <a:off x="4929222" y="2071678"/>
            <a:ext cx="4214810" cy="382203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40345" y="1000108"/>
            <a:ext cx="1111202"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zh-CN" altLang="en-US" sz="3600" b="1" dirty="0" smtClean="0"/>
              <a:t>讨论</a:t>
            </a:r>
            <a:endParaRPr lang="zh-CN" altLang="en-US" sz="3600" b="1" dirty="0"/>
          </a:p>
        </p:txBody>
      </p:sp>
      <p:sp>
        <p:nvSpPr>
          <p:cNvPr id="4" name="TextBox 3"/>
          <p:cNvSpPr txBox="1"/>
          <p:nvPr/>
        </p:nvSpPr>
        <p:spPr>
          <a:xfrm>
            <a:off x="0" y="1714488"/>
            <a:ext cx="8929718" cy="5078313"/>
          </a:xfrm>
          <a:prstGeom prst="rect">
            <a:avLst/>
          </a:prstGeom>
          <a:noFill/>
        </p:spPr>
        <p:txBody>
          <a:bodyPr wrap="square" rtlCol="0">
            <a:spAutoFit/>
          </a:bodyPr>
          <a:lstStyle/>
          <a:p>
            <a:pPr>
              <a:lnSpc>
                <a:spcPct val="150000"/>
              </a:lnSpc>
            </a:pPr>
            <a:r>
              <a:rPr lang="zh-CN" altLang="en-US" sz="2400" dirty="0" smtClean="0"/>
              <a:t>（</a:t>
            </a:r>
            <a:r>
              <a:rPr lang="en-US" sz="2400" dirty="0" smtClean="0"/>
              <a:t>1</a:t>
            </a:r>
            <a:r>
              <a:rPr lang="zh-CN" altLang="en-US" sz="2400" dirty="0" smtClean="0"/>
              <a:t>）软件功能拓展：其他几何体建模、从地质统计分析（如钻孔）推演输入</a:t>
            </a:r>
            <a:r>
              <a:rPr lang="zh-CN" altLang="en-US" sz="2400" dirty="0" smtClean="0"/>
              <a:t>参数。</a:t>
            </a:r>
            <a:endParaRPr lang="zh-CN" altLang="en-US" sz="2400" dirty="0" smtClean="0"/>
          </a:p>
          <a:p>
            <a:pPr>
              <a:lnSpc>
                <a:spcPct val="150000"/>
              </a:lnSpc>
            </a:pPr>
            <a:r>
              <a:rPr lang="zh-CN" altLang="en-US" sz="2400" dirty="0" smtClean="0"/>
              <a:t>（</a:t>
            </a:r>
            <a:r>
              <a:rPr lang="en-US" sz="2400" dirty="0" smtClean="0"/>
              <a:t>2</a:t>
            </a:r>
            <a:r>
              <a:rPr lang="zh-CN" altLang="en-US" sz="2400" dirty="0" smtClean="0"/>
              <a:t>）尽管</a:t>
            </a:r>
            <a:r>
              <a:rPr lang="en-US" sz="2400" dirty="0" err="1" smtClean="0"/>
              <a:t>HyVR</a:t>
            </a:r>
            <a:r>
              <a:rPr lang="zh-CN" altLang="en-US" sz="2400" dirty="0" smtClean="0"/>
              <a:t>可以生成泥沙沉积的地质模型，定量探讨沉积结构对地下水及物质输移的影响，但</a:t>
            </a:r>
            <a:r>
              <a:rPr lang="zh-CN" altLang="en-US" sz="2400" dirty="0" smtClean="0">
                <a:solidFill>
                  <a:srgbClr val="FF0000"/>
                </a:solidFill>
              </a:rPr>
              <a:t>不能与直接测量一致</a:t>
            </a:r>
            <a:r>
              <a:rPr lang="zh-CN" altLang="en-US" sz="2400" dirty="0" smtClean="0"/>
              <a:t>，</a:t>
            </a:r>
            <a:r>
              <a:rPr lang="zh-CN" altLang="en-US" sz="2400" dirty="0" smtClean="0"/>
              <a:t>如钻孔信息</a:t>
            </a:r>
            <a:r>
              <a:rPr lang="zh-CN" altLang="en-US" sz="2400" dirty="0" smtClean="0"/>
              <a:t>或其他数据。我们不能期望模拟的水流和物质输移与实测的水头和浓度一致，后者需要率定和条件模拟，但</a:t>
            </a:r>
            <a:r>
              <a:rPr lang="en-US" sz="2400" dirty="0" err="1" smtClean="0"/>
              <a:t>HyVR</a:t>
            </a:r>
            <a:r>
              <a:rPr lang="zh-CN" altLang="en-US" sz="2400" dirty="0" smtClean="0"/>
              <a:t>可以构建</a:t>
            </a:r>
            <a:r>
              <a:rPr lang="zh-CN" altLang="en-US" sz="2400" dirty="0" smtClean="0">
                <a:solidFill>
                  <a:srgbClr val="FF0000"/>
                </a:solidFill>
              </a:rPr>
              <a:t>可行的概念模型的</a:t>
            </a:r>
            <a:r>
              <a:rPr lang="zh-CN" altLang="en-US" sz="2400" dirty="0" smtClean="0">
                <a:solidFill>
                  <a:srgbClr val="FF0000"/>
                </a:solidFill>
              </a:rPr>
              <a:t>系综模拟</a:t>
            </a:r>
            <a:r>
              <a:rPr lang="zh-CN" altLang="en-US" sz="2400" dirty="0" smtClean="0"/>
              <a:t>用于</a:t>
            </a:r>
            <a:r>
              <a:rPr lang="zh-CN" altLang="en-US" sz="2400" dirty="0" smtClean="0"/>
              <a:t>水文地质情景测试。</a:t>
            </a:r>
          </a:p>
          <a:p>
            <a:pPr>
              <a:lnSpc>
                <a:spcPct val="150000"/>
              </a:lnSpc>
            </a:pPr>
            <a:r>
              <a:rPr lang="zh-CN" altLang="en-US" sz="2400" dirty="0" smtClean="0"/>
              <a:t>（</a:t>
            </a:r>
            <a:r>
              <a:rPr lang="en-US" sz="2400" dirty="0" smtClean="0"/>
              <a:t>3</a:t>
            </a:r>
            <a:r>
              <a:rPr lang="zh-CN" altLang="en-US" sz="2400" dirty="0" smtClean="0"/>
              <a:t>）</a:t>
            </a:r>
            <a:r>
              <a:rPr lang="en-US" sz="2400" dirty="0" err="1" smtClean="0"/>
              <a:t>HyVR</a:t>
            </a:r>
            <a:r>
              <a:rPr lang="zh-CN" altLang="en-US" sz="2400" dirty="0" smtClean="0"/>
              <a:t>需要</a:t>
            </a:r>
            <a:r>
              <a:rPr lang="zh-CN" altLang="en-US" sz="2400" dirty="0" smtClean="0">
                <a:solidFill>
                  <a:srgbClr val="FF0000"/>
                </a:solidFill>
              </a:rPr>
              <a:t>层理结构输出</a:t>
            </a:r>
            <a:r>
              <a:rPr lang="zh-CN" altLang="en-US" sz="2400" dirty="0" smtClean="0"/>
              <a:t>，如</a:t>
            </a:r>
            <a:r>
              <a:rPr lang="en-US" sz="2400" dirty="0" smtClean="0"/>
              <a:t>dip</a:t>
            </a:r>
            <a:r>
              <a:rPr lang="zh-CN" altLang="en-US" sz="2400" dirty="0" smtClean="0"/>
              <a:t>和</a:t>
            </a:r>
            <a:r>
              <a:rPr lang="en-US" sz="2400" dirty="0" smtClean="0"/>
              <a:t>azimuth</a:t>
            </a:r>
            <a:endParaRPr lang="zh-CN" altLang="en-US" sz="2400" dirty="0" smtClean="0"/>
          </a:p>
          <a:p>
            <a:pPr>
              <a:lnSpc>
                <a:spcPct val="150000"/>
              </a:lnSpc>
            </a:pPr>
            <a:r>
              <a:rPr lang="zh-CN" altLang="en-US" sz="2400" dirty="0" smtClean="0"/>
              <a:t>（</a:t>
            </a:r>
            <a:r>
              <a:rPr lang="en-US" sz="2400" dirty="0" smtClean="0"/>
              <a:t>4</a:t>
            </a:r>
            <a:r>
              <a:rPr lang="zh-CN" altLang="en-US" sz="2400" dirty="0" smtClean="0"/>
              <a:t>）生成多点地质统计的训练图片</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06" y="1058275"/>
            <a:ext cx="3714776" cy="584775"/>
          </a:xfrm>
          <a:prstGeom prst="rect">
            <a:avLst/>
          </a:prstGeom>
          <a:noFill/>
        </p:spPr>
        <p:txBody>
          <a:bodyPr wrap="square" rtlCol="0">
            <a:spAutoFit/>
          </a:bodyPr>
          <a:lstStyle/>
          <a:p>
            <a:r>
              <a:rPr lang="zh-CN" altLang="en-US" sz="3200" b="1" dirty="0" smtClean="0"/>
              <a:t>介绍</a:t>
            </a:r>
          </a:p>
        </p:txBody>
      </p:sp>
      <p:sp>
        <p:nvSpPr>
          <p:cNvPr id="3" name="TextBox 2"/>
          <p:cNvSpPr txBox="1"/>
          <p:nvPr/>
        </p:nvSpPr>
        <p:spPr>
          <a:xfrm>
            <a:off x="71470" y="1750063"/>
            <a:ext cx="9001124" cy="4893647"/>
          </a:xfrm>
          <a:prstGeom prst="rect">
            <a:avLst/>
          </a:prstGeom>
          <a:noFill/>
        </p:spPr>
        <p:txBody>
          <a:bodyPr wrap="square" rtlCol="0">
            <a:spAutoFit/>
          </a:bodyPr>
          <a:lstStyle/>
          <a:p>
            <a:r>
              <a:rPr lang="zh-CN" altLang="en-US" sz="2400" dirty="0" smtClean="0"/>
              <a:t>德国</a:t>
            </a:r>
            <a:r>
              <a:rPr lang="en-US" sz="2400" dirty="0" smtClean="0"/>
              <a:t>Tubingen</a:t>
            </a:r>
            <a:r>
              <a:rPr lang="zh-CN" altLang="en-US" sz="2400" dirty="0" smtClean="0"/>
              <a:t>大学开发的，将水文地质属性转换为各向异性水力传导度的</a:t>
            </a:r>
            <a:r>
              <a:rPr lang="en-US" sz="2400" dirty="0" smtClean="0"/>
              <a:t>Python</a:t>
            </a:r>
            <a:r>
              <a:rPr lang="zh-CN" altLang="en-US" sz="2400" dirty="0" smtClean="0"/>
              <a:t>工具，服务</a:t>
            </a:r>
            <a:r>
              <a:rPr lang="en-US" sz="2400" dirty="0" smtClean="0"/>
              <a:t>MODFLOW</a:t>
            </a:r>
            <a:r>
              <a:rPr lang="zh-CN" altLang="en-US" sz="2400" dirty="0" smtClean="0"/>
              <a:t>建模。</a:t>
            </a:r>
          </a:p>
          <a:p>
            <a:r>
              <a:rPr lang="zh-CN" altLang="en-US" sz="2400" dirty="0" smtClean="0"/>
              <a:t>不同的泥沙沉积区域或水文地质单元，结构差异很大，水力特性的空间分布受到较小的沉积特性决定，会影响地下水水流和溶质输移及掺混</a:t>
            </a:r>
            <a:r>
              <a:rPr lang="en-US" sz="2400" dirty="0" smtClean="0"/>
              <a:t>(Bennett et al., 2017)</a:t>
            </a:r>
            <a:r>
              <a:rPr lang="zh-CN" altLang="en-US" sz="2400" dirty="0" smtClean="0"/>
              <a:t>。</a:t>
            </a:r>
          </a:p>
          <a:p>
            <a:r>
              <a:rPr lang="en-US" sz="2400" dirty="0" smtClean="0">
                <a:solidFill>
                  <a:srgbClr val="FF0000"/>
                </a:solidFill>
              </a:rPr>
              <a:t>Object-based</a:t>
            </a:r>
            <a:r>
              <a:rPr lang="zh-CN" altLang="en-US" sz="2400" dirty="0" smtClean="0">
                <a:solidFill>
                  <a:srgbClr val="FF0000"/>
                </a:solidFill>
              </a:rPr>
              <a:t>（或地貌学）模拟方法</a:t>
            </a:r>
            <a:r>
              <a:rPr lang="zh-CN" altLang="en-US" sz="2400" dirty="0" smtClean="0"/>
              <a:t>，着眼于泥沙沉积的几何特性，广泛应用于水文地质研究，但尚未很好地用于地下水研究（过去</a:t>
            </a:r>
            <a:r>
              <a:rPr lang="en-US" sz="2400" dirty="0" smtClean="0"/>
              <a:t>20</a:t>
            </a:r>
            <a:r>
              <a:rPr lang="zh-CN" altLang="en-US" sz="2400" dirty="0" smtClean="0"/>
              <a:t>年），可能是由于缺少模拟软件。本文应用</a:t>
            </a:r>
            <a:r>
              <a:rPr lang="en-US" sz="2400" dirty="0" smtClean="0"/>
              <a:t>Object-based</a:t>
            </a:r>
            <a:r>
              <a:rPr lang="zh-CN" altLang="en-US" sz="2400" dirty="0" smtClean="0"/>
              <a:t>方法建立完全的</a:t>
            </a:r>
            <a:r>
              <a:rPr lang="zh-CN" altLang="en-US" sz="2400" dirty="0" smtClean="0">
                <a:solidFill>
                  <a:srgbClr val="FF0000"/>
                </a:solidFill>
              </a:rPr>
              <a:t>水力传导度张量</a:t>
            </a:r>
            <a:r>
              <a:rPr lang="zh-CN" altLang="en-US" sz="2400" dirty="0" smtClean="0"/>
              <a:t>（构建于网格单元，使用各向同性水力传导度、层理参数</a:t>
            </a:r>
            <a:r>
              <a:rPr lang="en-US" sz="2400" dirty="0" smtClean="0"/>
              <a:t>(dip</a:t>
            </a:r>
            <a:r>
              <a:rPr lang="zh-CN" altLang="en-US" sz="2400" dirty="0" smtClean="0"/>
              <a:t>和</a:t>
            </a:r>
            <a:r>
              <a:rPr lang="en-US" sz="2400" dirty="0" smtClean="0"/>
              <a:t>azimuth)</a:t>
            </a:r>
            <a:r>
              <a:rPr lang="zh-CN" altLang="en-US" sz="2400" dirty="0" smtClean="0"/>
              <a:t>以及计算域内各位置处定义的各向异性比）。模拟软件实现了地质意义下的各向异性水力传导度场的构建。</a:t>
            </a:r>
          </a:p>
          <a:p>
            <a:r>
              <a:rPr lang="en-US" sz="2400" dirty="0" err="1" smtClean="0"/>
              <a:t>HyVR</a:t>
            </a:r>
            <a:r>
              <a:rPr lang="zh-CN" altLang="en-US" sz="2400" dirty="0" smtClean="0"/>
              <a:t>从</a:t>
            </a:r>
            <a:r>
              <a:rPr lang="zh-CN" altLang="en-US" sz="2400" dirty="0" smtClean="0">
                <a:solidFill>
                  <a:srgbClr val="FF0000"/>
                </a:solidFill>
              </a:rPr>
              <a:t>冲积河流分级框架</a:t>
            </a:r>
            <a:r>
              <a:rPr lang="zh-CN" altLang="en-US" sz="2400" dirty="0" smtClean="0"/>
              <a:t>推演出</a:t>
            </a:r>
            <a:r>
              <a:rPr lang="zh-CN" altLang="en-US" sz="2400" dirty="0" smtClean="0">
                <a:solidFill>
                  <a:srgbClr val="FF0000"/>
                </a:solidFill>
              </a:rPr>
              <a:t>沉积结构</a:t>
            </a:r>
            <a:r>
              <a:rPr lang="zh-CN" altLang="en-US" sz="2400" dirty="0" smtClean="0"/>
              <a:t>。</a:t>
            </a:r>
          </a:p>
        </p:txBody>
      </p:sp>
      <p:sp>
        <p:nvSpPr>
          <p:cNvPr id="4" name="矩形 3"/>
          <p:cNvSpPr/>
          <p:nvPr/>
        </p:nvSpPr>
        <p:spPr>
          <a:xfrm>
            <a:off x="2071670" y="1142984"/>
            <a:ext cx="5712654" cy="461665"/>
          </a:xfrm>
          <a:prstGeom prst="rect">
            <a:avLst/>
          </a:prstGeom>
        </p:spPr>
        <p:txBody>
          <a:bodyPr wrap="none">
            <a:spAutoFit/>
          </a:bodyPr>
          <a:lstStyle/>
          <a:p>
            <a:r>
              <a:rPr lang="en-US" sz="2400" dirty="0" err="1" smtClean="0">
                <a:solidFill>
                  <a:srgbClr val="FF0000"/>
                </a:solidFill>
              </a:rPr>
              <a:t>Hydrogeological</a:t>
            </a:r>
            <a:r>
              <a:rPr lang="en-US" sz="2400" dirty="0" smtClean="0">
                <a:solidFill>
                  <a:srgbClr val="FF0000"/>
                </a:solidFill>
              </a:rPr>
              <a:t> Virtual Realities (</a:t>
            </a:r>
            <a:r>
              <a:rPr lang="en-US" sz="2400" dirty="0" err="1" smtClean="0">
                <a:solidFill>
                  <a:srgbClr val="FF0000"/>
                </a:solidFill>
              </a:rPr>
              <a:t>HyVR</a:t>
            </a:r>
            <a:r>
              <a:rPr lang="en-US" sz="2400" dirty="0" smtClean="0">
                <a:solidFill>
                  <a:srgbClr val="FF0000"/>
                </a:solidFill>
              </a:rPr>
              <a:t>)</a:t>
            </a:r>
            <a:endParaRPr lang="zh-CN" altLang="en-US" sz="24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71438" y="1033003"/>
            <a:ext cx="3786182" cy="538609"/>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3200" b="0" i="0" u="none" strike="noStrike" cap="none" normalizeH="0" baseline="0" dirty="0" smtClean="0">
                <a:ln>
                  <a:noFill/>
                </a:ln>
                <a:solidFill>
                  <a:schemeClr val="tx1"/>
                </a:solidFill>
                <a:effectLst/>
                <a:latin typeface="Cambria" pitchFamily="18" charset="0"/>
                <a:ea typeface="黑体" pitchFamily="49" charset="-122"/>
                <a:cs typeface="Times New Roman" pitchFamily="18" charset="0"/>
              </a:rPr>
              <a:t>模型概念</a:t>
            </a:r>
            <a:endParaRPr kumimoji="0" lang="zh-CN" sz="4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 name="TextBox 2"/>
          <p:cNvSpPr txBox="1"/>
          <p:nvPr/>
        </p:nvSpPr>
        <p:spPr>
          <a:xfrm>
            <a:off x="2357422" y="1071546"/>
            <a:ext cx="6500826" cy="461665"/>
          </a:xfrm>
          <a:prstGeom prst="rect">
            <a:avLst/>
          </a:prstGeom>
          <a:noFill/>
        </p:spPr>
        <p:txBody>
          <a:bodyPr wrap="square" rtlCol="0">
            <a:spAutoFit/>
          </a:bodyPr>
          <a:lstStyle/>
          <a:p>
            <a:r>
              <a:rPr lang="zh-CN" altLang="en-US" sz="2400" dirty="0" smtClean="0"/>
              <a:t>实施于冲积河流沉积，构建常见的含水层。</a:t>
            </a:r>
          </a:p>
        </p:txBody>
      </p:sp>
      <p:sp>
        <p:nvSpPr>
          <p:cNvPr id="4" name="TextBox 3"/>
          <p:cNvSpPr txBox="1"/>
          <p:nvPr/>
        </p:nvSpPr>
        <p:spPr>
          <a:xfrm>
            <a:off x="71406" y="1785926"/>
            <a:ext cx="2357454" cy="461665"/>
          </a:xfrm>
          <a:prstGeom prst="rect">
            <a:avLst/>
          </a:prstGeom>
          <a:noFill/>
        </p:spPr>
        <p:txBody>
          <a:bodyPr wrap="square" rtlCol="0">
            <a:spAutoFit/>
          </a:bodyPr>
          <a:lstStyle/>
          <a:p>
            <a:r>
              <a:rPr lang="zh-CN" altLang="en-US" sz="2400" b="1" dirty="0" smtClean="0"/>
              <a:t>分级建模框架</a:t>
            </a:r>
          </a:p>
        </p:txBody>
      </p:sp>
      <p:sp>
        <p:nvSpPr>
          <p:cNvPr id="5" name="TextBox 4"/>
          <p:cNvSpPr txBox="1"/>
          <p:nvPr/>
        </p:nvSpPr>
        <p:spPr>
          <a:xfrm>
            <a:off x="71438" y="2428868"/>
            <a:ext cx="9072562" cy="3908762"/>
          </a:xfrm>
          <a:prstGeom prst="rect">
            <a:avLst/>
          </a:prstGeom>
          <a:noFill/>
        </p:spPr>
        <p:txBody>
          <a:bodyPr wrap="square" rtlCol="0">
            <a:spAutoFit/>
          </a:bodyPr>
          <a:lstStyle/>
          <a:p>
            <a:r>
              <a:rPr lang="zh-CN" altLang="en-US" sz="2400" dirty="0" smtClean="0"/>
              <a:t>考虑了</a:t>
            </a:r>
            <a:r>
              <a:rPr lang="en-US" sz="2400" dirty="0" smtClean="0"/>
              <a:t>5</a:t>
            </a:r>
            <a:r>
              <a:rPr lang="zh-CN" altLang="en-US" sz="2400" dirty="0" smtClean="0"/>
              <a:t>种分级尺度，定义为：</a:t>
            </a:r>
            <a:r>
              <a:rPr lang="en-US" sz="2400" dirty="0" err="1" smtClean="0">
                <a:solidFill>
                  <a:srgbClr val="FF0000"/>
                </a:solidFill>
              </a:rPr>
              <a:t>stratigraphic</a:t>
            </a:r>
            <a:r>
              <a:rPr lang="en-US" sz="2400" dirty="0" smtClean="0">
                <a:solidFill>
                  <a:srgbClr val="FF0000"/>
                </a:solidFill>
              </a:rPr>
              <a:t> contacts, architectural elements, </a:t>
            </a:r>
            <a:r>
              <a:rPr lang="en-US" sz="2400" dirty="0" err="1" smtClean="0">
                <a:solidFill>
                  <a:srgbClr val="FF0000"/>
                </a:solidFill>
              </a:rPr>
              <a:t>hydrofacies</a:t>
            </a:r>
            <a:r>
              <a:rPr lang="en-US" sz="2400" dirty="0" smtClean="0">
                <a:solidFill>
                  <a:srgbClr val="FF0000"/>
                </a:solidFill>
              </a:rPr>
              <a:t> assemblages, </a:t>
            </a:r>
            <a:r>
              <a:rPr lang="en-US" sz="2400" dirty="0" err="1" smtClean="0">
                <a:solidFill>
                  <a:srgbClr val="FF0000"/>
                </a:solidFill>
              </a:rPr>
              <a:t>hydrofacies</a:t>
            </a:r>
            <a:r>
              <a:rPr lang="en-US" sz="2400" dirty="0" smtClean="0">
                <a:solidFill>
                  <a:srgbClr val="FF0000"/>
                </a:solidFill>
              </a:rPr>
              <a:t>, microstructure.</a:t>
            </a:r>
          </a:p>
          <a:p>
            <a:endParaRPr lang="zh-CN" altLang="en-US" sz="2000" dirty="0" smtClean="0"/>
          </a:p>
          <a:p>
            <a:r>
              <a:rPr lang="en-US" sz="2000" dirty="0" err="1" smtClean="0"/>
              <a:t>Stratigraphic</a:t>
            </a:r>
            <a:r>
              <a:rPr lang="en-US" sz="2000" dirty="0" smtClean="0"/>
              <a:t> contacts</a:t>
            </a:r>
            <a:r>
              <a:rPr lang="zh-CN" altLang="en-US" sz="2000" dirty="0" smtClean="0"/>
              <a:t>： 侧向范围</a:t>
            </a:r>
            <a:r>
              <a:rPr lang="en-US" sz="2000" dirty="0" smtClean="0"/>
              <a:t>~10</a:t>
            </a:r>
            <a:r>
              <a:rPr lang="en-US" sz="2000" baseline="30000" dirty="0" smtClean="0"/>
              <a:t>2</a:t>
            </a:r>
            <a:r>
              <a:rPr lang="en-US" sz="2000" dirty="0" smtClean="0"/>
              <a:t> to 10</a:t>
            </a:r>
            <a:r>
              <a:rPr lang="en-US" sz="2000" baseline="30000" dirty="0" smtClean="0"/>
              <a:t>4</a:t>
            </a:r>
            <a:r>
              <a:rPr lang="en-US" sz="2000" dirty="0" smtClean="0"/>
              <a:t>m</a:t>
            </a:r>
            <a:r>
              <a:rPr lang="zh-CN" altLang="en-US" sz="2000" dirty="0" smtClean="0"/>
              <a:t>，近</a:t>
            </a:r>
            <a:r>
              <a:rPr lang="en-US" sz="2000" dirty="0" smtClean="0"/>
              <a:t>2Ma</a:t>
            </a:r>
            <a:r>
              <a:rPr lang="zh-CN" altLang="en-US" sz="2000" dirty="0" smtClean="0"/>
              <a:t>的冲积沉积，地震或气候变化。</a:t>
            </a:r>
          </a:p>
          <a:p>
            <a:r>
              <a:rPr lang="en-US" sz="2000" dirty="0" smtClean="0"/>
              <a:t>architectural elements</a:t>
            </a:r>
            <a:r>
              <a:rPr lang="zh-CN" altLang="en-US" sz="2000" dirty="0" smtClean="0"/>
              <a:t>：</a:t>
            </a:r>
            <a:r>
              <a:rPr lang="en-US" sz="2000" dirty="0" smtClean="0"/>
              <a:t>3D</a:t>
            </a:r>
            <a:r>
              <a:rPr lang="zh-CN" altLang="en-US" sz="2000" dirty="0" smtClean="0"/>
              <a:t>沉积特征（如河道），侧向范围</a:t>
            </a:r>
            <a:r>
              <a:rPr lang="en-US" sz="2000" dirty="0" smtClean="0"/>
              <a:t>~10</a:t>
            </a:r>
            <a:r>
              <a:rPr lang="en-US" sz="2000" baseline="30000" dirty="0" smtClean="0"/>
              <a:t>1</a:t>
            </a:r>
            <a:r>
              <a:rPr lang="en-US" sz="2000" dirty="0" smtClean="0"/>
              <a:t> to 10</a:t>
            </a:r>
            <a:r>
              <a:rPr lang="en-US" sz="2000" baseline="30000" dirty="0" smtClean="0"/>
              <a:t>2</a:t>
            </a:r>
            <a:r>
              <a:rPr lang="en-US" sz="2000" dirty="0" smtClean="0"/>
              <a:t>m</a:t>
            </a:r>
            <a:r>
              <a:rPr lang="zh-CN" altLang="en-US" sz="2000" dirty="0" smtClean="0"/>
              <a:t>，</a:t>
            </a:r>
          </a:p>
          <a:p>
            <a:r>
              <a:rPr lang="en-US" sz="2000" dirty="0" err="1" smtClean="0"/>
              <a:t>hydrofacies</a:t>
            </a:r>
            <a:r>
              <a:rPr lang="en-US" sz="2000" dirty="0" smtClean="0"/>
              <a:t> assemblages</a:t>
            </a:r>
            <a:r>
              <a:rPr lang="zh-CN" altLang="en-US" sz="2000" dirty="0" smtClean="0"/>
              <a:t>：</a:t>
            </a:r>
            <a:r>
              <a:rPr lang="en-US" sz="2000" dirty="0" smtClean="0"/>
              <a:t>architectural elements</a:t>
            </a:r>
            <a:r>
              <a:rPr lang="zh-CN" altLang="en-US" sz="2000" dirty="0" smtClean="0"/>
              <a:t>内部结构，具有内在的空间分布和关系，在现代环境和古代沉积中广泛研究。侧向范围</a:t>
            </a:r>
            <a:r>
              <a:rPr lang="en-US" sz="2000" dirty="0" smtClean="0"/>
              <a:t>~10</a:t>
            </a:r>
            <a:r>
              <a:rPr lang="en-US" sz="2000" baseline="30000" dirty="0" smtClean="0"/>
              <a:t>0</a:t>
            </a:r>
            <a:r>
              <a:rPr lang="en-US" sz="2000" dirty="0" smtClean="0"/>
              <a:t> to 10</a:t>
            </a:r>
            <a:r>
              <a:rPr lang="en-US" sz="2000" baseline="30000" dirty="0" smtClean="0"/>
              <a:t>2</a:t>
            </a:r>
            <a:r>
              <a:rPr lang="en-US" sz="2000" dirty="0" smtClean="0"/>
              <a:t>m</a:t>
            </a:r>
            <a:endParaRPr lang="zh-CN" altLang="en-US" sz="2000" dirty="0" smtClean="0"/>
          </a:p>
          <a:p>
            <a:r>
              <a:rPr lang="zh-CN" altLang="en-US" sz="2000" dirty="0" smtClean="0"/>
              <a:t>最终，这些</a:t>
            </a:r>
            <a:r>
              <a:rPr lang="en-US" sz="2000" dirty="0" smtClean="0"/>
              <a:t>assemblages</a:t>
            </a:r>
            <a:r>
              <a:rPr lang="zh-CN" altLang="en-US" sz="2000" dirty="0" smtClean="0"/>
              <a:t>由个别的泥沙相组成，如砂砾和大规模的沙，对应于</a:t>
            </a:r>
            <a:r>
              <a:rPr lang="en-US" sz="2000" dirty="0" err="1" smtClean="0"/>
              <a:t>hydrofacies</a:t>
            </a:r>
            <a:r>
              <a:rPr lang="en-US" sz="2000" dirty="0" smtClean="0"/>
              <a:t>—</a:t>
            </a:r>
            <a:r>
              <a:rPr lang="zh-CN" altLang="en-US" sz="2000" dirty="0" smtClean="0"/>
              <a:t>相似水力特性的单元。侧向范围</a:t>
            </a:r>
            <a:r>
              <a:rPr lang="en-US" sz="2000" dirty="0" smtClean="0"/>
              <a:t>~10</a:t>
            </a:r>
            <a:r>
              <a:rPr lang="en-US" sz="2000" baseline="30000" dirty="0" smtClean="0"/>
              <a:t>-1</a:t>
            </a:r>
            <a:r>
              <a:rPr lang="en-US" sz="2000" dirty="0" smtClean="0"/>
              <a:t> to 10</a:t>
            </a:r>
            <a:r>
              <a:rPr lang="en-US" sz="2000" baseline="30000" dirty="0" smtClean="0"/>
              <a:t>1</a:t>
            </a:r>
            <a:r>
              <a:rPr lang="en-US" sz="2000" dirty="0" smtClean="0"/>
              <a:t>m</a:t>
            </a:r>
            <a:endParaRPr lang="zh-CN" altLang="en-US" sz="2000" dirty="0" smtClean="0"/>
          </a:p>
          <a:p>
            <a:r>
              <a:rPr lang="zh-CN" altLang="en-US" sz="2000" dirty="0" smtClean="0"/>
              <a:t>在</a:t>
            </a:r>
            <a:r>
              <a:rPr lang="en-US" sz="2000" dirty="0" err="1" smtClean="0"/>
              <a:t>hydrofacies</a:t>
            </a:r>
            <a:r>
              <a:rPr lang="zh-CN" altLang="en-US" sz="2000" dirty="0" smtClean="0"/>
              <a:t>中，水力传导度和孔隙度会变化，表征为</a:t>
            </a:r>
            <a:r>
              <a:rPr lang="en-US" sz="2000" dirty="0" smtClean="0"/>
              <a:t>microstructure</a:t>
            </a:r>
            <a:r>
              <a:rPr lang="zh-CN" altLang="en-US" sz="2000" dirty="0" smtClean="0"/>
              <a:t>，尺度在</a:t>
            </a:r>
            <a:r>
              <a:rPr lang="en-US" sz="2000" dirty="0" smtClean="0"/>
              <a:t>~10</a:t>
            </a:r>
            <a:r>
              <a:rPr lang="en-US" sz="2000" baseline="30000" dirty="0" smtClean="0"/>
              <a:t>-3</a:t>
            </a:r>
            <a:r>
              <a:rPr lang="en-US" sz="2000" dirty="0" smtClean="0"/>
              <a:t> to 10</a:t>
            </a:r>
            <a:r>
              <a:rPr lang="en-US" sz="2000" baseline="30000" dirty="0" smtClean="0"/>
              <a:t>-1</a:t>
            </a:r>
            <a:r>
              <a:rPr lang="en-US" sz="2000" dirty="0" smtClean="0"/>
              <a:t>m</a:t>
            </a:r>
            <a:endParaRPr lang="zh-C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1438" y="1033003"/>
            <a:ext cx="3786182" cy="538609"/>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3200" b="0" i="0" u="none" strike="noStrike" cap="none" normalizeH="0" baseline="0" dirty="0" smtClean="0">
                <a:ln>
                  <a:noFill/>
                </a:ln>
                <a:solidFill>
                  <a:schemeClr val="tx1"/>
                </a:solidFill>
                <a:effectLst/>
                <a:latin typeface="Cambria" pitchFamily="18" charset="0"/>
                <a:ea typeface="黑体" pitchFamily="49" charset="-122"/>
                <a:cs typeface="Times New Roman" pitchFamily="18" charset="0"/>
              </a:rPr>
              <a:t>模型概念</a:t>
            </a:r>
            <a:endParaRPr kumimoji="0" lang="zh-CN" sz="4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 name="TextBox 2"/>
          <p:cNvSpPr txBox="1"/>
          <p:nvPr/>
        </p:nvSpPr>
        <p:spPr>
          <a:xfrm>
            <a:off x="71406" y="1785926"/>
            <a:ext cx="2357454" cy="461665"/>
          </a:xfrm>
          <a:prstGeom prst="rect">
            <a:avLst/>
          </a:prstGeom>
          <a:noFill/>
        </p:spPr>
        <p:txBody>
          <a:bodyPr wrap="square" rtlCol="0">
            <a:spAutoFit/>
          </a:bodyPr>
          <a:lstStyle/>
          <a:p>
            <a:r>
              <a:rPr lang="zh-CN" altLang="en-US" sz="2400" b="1" dirty="0" smtClean="0"/>
              <a:t>分级建模框架</a:t>
            </a:r>
          </a:p>
        </p:txBody>
      </p:sp>
      <p:sp>
        <p:nvSpPr>
          <p:cNvPr id="4" name="TextBox 3"/>
          <p:cNvSpPr txBox="1"/>
          <p:nvPr/>
        </p:nvSpPr>
        <p:spPr>
          <a:xfrm>
            <a:off x="142844" y="2357430"/>
            <a:ext cx="5572164" cy="461665"/>
          </a:xfrm>
          <a:prstGeom prst="rect">
            <a:avLst/>
          </a:prstGeom>
          <a:noFill/>
        </p:spPr>
        <p:txBody>
          <a:bodyPr wrap="square" rtlCol="0">
            <a:spAutoFit/>
          </a:bodyPr>
          <a:lstStyle/>
          <a:p>
            <a:r>
              <a:rPr lang="zh-CN" altLang="en-US" sz="2400" dirty="0" smtClean="0"/>
              <a:t>分级建模框架见图</a:t>
            </a:r>
            <a:r>
              <a:rPr lang="en-US" sz="2400" dirty="0" smtClean="0"/>
              <a:t>1.</a:t>
            </a:r>
            <a:endParaRPr lang="zh-CN" altLang="en-US" sz="2400" dirty="0" smtClean="0"/>
          </a:p>
        </p:txBody>
      </p:sp>
      <p:pic>
        <p:nvPicPr>
          <p:cNvPr id="5" name="图片 4"/>
          <p:cNvPicPr/>
          <p:nvPr/>
        </p:nvPicPr>
        <p:blipFill>
          <a:blip r:embed="rId2"/>
          <a:srcRect/>
          <a:stretch>
            <a:fillRect/>
          </a:stretch>
        </p:blipFill>
        <p:spPr bwMode="auto">
          <a:xfrm>
            <a:off x="3071834" y="2643182"/>
            <a:ext cx="6000760" cy="385765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714488"/>
            <a:ext cx="9144000" cy="1200329"/>
          </a:xfrm>
          <a:prstGeom prst="rect">
            <a:avLst/>
          </a:prstGeom>
          <a:noFill/>
        </p:spPr>
        <p:txBody>
          <a:bodyPr wrap="square" rtlCol="0">
            <a:spAutoFit/>
          </a:bodyPr>
          <a:lstStyle/>
          <a:p>
            <a:r>
              <a:rPr lang="en-US" sz="2400" dirty="0" err="1" smtClean="0"/>
              <a:t>HyVR</a:t>
            </a:r>
            <a:r>
              <a:rPr lang="zh-CN" altLang="en-US" sz="2400" dirty="0" smtClean="0"/>
              <a:t>软件包可模拟几何体包括：</a:t>
            </a:r>
            <a:r>
              <a:rPr lang="en-US" sz="2400" dirty="0" smtClean="0"/>
              <a:t>channels (CH), scour-pool fills (HO), gravel and sand bars (GB, SB), and laminated sand (LS) or laminated fines.</a:t>
            </a:r>
            <a:endParaRPr lang="zh-CN" altLang="en-US" sz="2400" dirty="0" smtClean="0"/>
          </a:p>
        </p:txBody>
      </p:sp>
      <p:sp>
        <p:nvSpPr>
          <p:cNvPr id="3" name="TextBox 2"/>
          <p:cNvSpPr txBox="1"/>
          <p:nvPr/>
        </p:nvSpPr>
        <p:spPr>
          <a:xfrm>
            <a:off x="71406" y="1119830"/>
            <a:ext cx="2357454" cy="523220"/>
          </a:xfrm>
          <a:prstGeom prst="rect">
            <a:avLst/>
          </a:prstGeom>
          <a:noFill/>
        </p:spPr>
        <p:txBody>
          <a:bodyPr wrap="square" rtlCol="0">
            <a:spAutoFit/>
          </a:bodyPr>
          <a:lstStyle/>
          <a:p>
            <a:r>
              <a:rPr lang="zh-CN" altLang="en-US" sz="2800" b="1" dirty="0" smtClean="0"/>
              <a:t>分级建模框架</a:t>
            </a:r>
          </a:p>
        </p:txBody>
      </p:sp>
      <p:pic>
        <p:nvPicPr>
          <p:cNvPr id="4" name="图片 3"/>
          <p:cNvPicPr/>
          <p:nvPr/>
        </p:nvPicPr>
        <p:blipFill>
          <a:blip r:embed="rId2"/>
          <a:srcRect/>
          <a:stretch>
            <a:fillRect/>
          </a:stretch>
        </p:blipFill>
        <p:spPr bwMode="auto">
          <a:xfrm>
            <a:off x="1928794" y="2928934"/>
            <a:ext cx="5143536" cy="285752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42984"/>
            <a:ext cx="5929322" cy="523220"/>
          </a:xfrm>
          <a:prstGeom prst="rect">
            <a:avLst/>
          </a:prstGeom>
          <a:noFill/>
        </p:spPr>
        <p:txBody>
          <a:bodyPr wrap="square" rtlCol="0">
            <a:spAutoFit/>
          </a:bodyPr>
          <a:lstStyle/>
          <a:p>
            <a:r>
              <a:rPr lang="zh-CN" altLang="en-US" sz="2800" b="1" dirty="0" smtClean="0"/>
              <a:t>基于对象的建模方法</a:t>
            </a:r>
          </a:p>
        </p:txBody>
      </p:sp>
      <p:sp>
        <p:nvSpPr>
          <p:cNvPr id="3" name="TextBox 2"/>
          <p:cNvSpPr txBox="1"/>
          <p:nvPr/>
        </p:nvSpPr>
        <p:spPr>
          <a:xfrm>
            <a:off x="142844" y="1785926"/>
            <a:ext cx="8858312" cy="707886"/>
          </a:xfrm>
          <a:prstGeom prst="rect">
            <a:avLst/>
          </a:prstGeom>
          <a:noFill/>
        </p:spPr>
        <p:txBody>
          <a:bodyPr wrap="square" rtlCol="0">
            <a:spAutoFit/>
          </a:bodyPr>
          <a:lstStyle/>
          <a:p>
            <a:r>
              <a:rPr lang="en-US" sz="2000" dirty="0" err="1" smtClean="0"/>
              <a:t>HyVR</a:t>
            </a:r>
            <a:r>
              <a:rPr lang="zh-CN" altLang="en-US" sz="2000" dirty="0" smtClean="0"/>
              <a:t>模拟软件包可模拟</a:t>
            </a:r>
            <a:r>
              <a:rPr lang="en-US" sz="2000" dirty="0" smtClean="0"/>
              <a:t>3</a:t>
            </a:r>
            <a:r>
              <a:rPr lang="zh-CN" altLang="en-US" sz="2000" dirty="0" smtClean="0"/>
              <a:t>种简化的几何（如图</a:t>
            </a:r>
            <a:r>
              <a:rPr lang="en-US" sz="2000" dirty="0" smtClean="0"/>
              <a:t>2</a:t>
            </a:r>
            <a:r>
              <a:rPr lang="zh-CN" altLang="en-US" sz="2000" dirty="0" smtClean="0"/>
              <a:t>）：</a:t>
            </a:r>
          </a:p>
          <a:p>
            <a:r>
              <a:rPr lang="en-US" sz="2000" dirty="0" smtClean="0"/>
              <a:t>extruded parabolas, truncated ellipsoids, sheets</a:t>
            </a:r>
            <a:endParaRPr lang="zh-CN" altLang="en-US" sz="2000" dirty="0" smtClean="0"/>
          </a:p>
        </p:txBody>
      </p:sp>
      <p:pic>
        <p:nvPicPr>
          <p:cNvPr id="4" name="图片 3"/>
          <p:cNvPicPr/>
          <p:nvPr/>
        </p:nvPicPr>
        <p:blipFill>
          <a:blip r:embed="rId2"/>
          <a:srcRect/>
          <a:stretch>
            <a:fillRect/>
          </a:stretch>
        </p:blipFill>
        <p:spPr bwMode="auto">
          <a:xfrm>
            <a:off x="142844" y="2643182"/>
            <a:ext cx="8501122" cy="2643206"/>
          </a:xfrm>
          <a:prstGeom prst="rect">
            <a:avLst/>
          </a:prstGeom>
          <a:noFill/>
          <a:ln w="9525">
            <a:noFill/>
            <a:miter lim="800000"/>
            <a:headEnd/>
            <a:tailEnd/>
          </a:ln>
        </p:spPr>
      </p:pic>
      <p:sp>
        <p:nvSpPr>
          <p:cNvPr id="5" name="TextBox 4"/>
          <p:cNvSpPr txBox="1"/>
          <p:nvPr/>
        </p:nvSpPr>
        <p:spPr>
          <a:xfrm>
            <a:off x="142844" y="5572140"/>
            <a:ext cx="7572428" cy="461665"/>
          </a:xfrm>
          <a:prstGeom prst="rect">
            <a:avLst/>
          </a:prstGeom>
          <a:noFill/>
        </p:spPr>
        <p:txBody>
          <a:bodyPr wrap="square" rtlCol="0">
            <a:spAutoFit/>
          </a:bodyPr>
          <a:lstStyle/>
          <a:p>
            <a:r>
              <a:rPr lang="zh-CN" altLang="en-US" sz="2400" dirty="0" smtClean="0"/>
              <a:t>论文分别介绍了</a:t>
            </a:r>
            <a:r>
              <a:rPr lang="en-US" sz="2400" dirty="0" smtClean="0"/>
              <a:t>3</a:t>
            </a:r>
            <a:r>
              <a:rPr lang="zh-CN" altLang="en-US" sz="2400" dirty="0" smtClean="0"/>
              <a:t>种地质体的建模方法。</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8" y="1000108"/>
            <a:ext cx="7429520" cy="523220"/>
          </a:xfrm>
          <a:prstGeom prst="rect">
            <a:avLst/>
          </a:prstGeom>
          <a:noFill/>
        </p:spPr>
        <p:txBody>
          <a:bodyPr wrap="square" rtlCol="0">
            <a:spAutoFit/>
          </a:bodyPr>
          <a:lstStyle/>
          <a:p>
            <a:r>
              <a:rPr lang="zh-CN" altLang="en-US" sz="2800" b="1" dirty="0" smtClean="0"/>
              <a:t>生成</a:t>
            </a:r>
            <a:r>
              <a:rPr lang="en-US" sz="2800" b="1" dirty="0" err="1" smtClean="0"/>
              <a:t>Hydrogeological</a:t>
            </a:r>
            <a:r>
              <a:rPr lang="en-US" sz="2800" b="1" dirty="0" smtClean="0"/>
              <a:t> Virtual Realities</a:t>
            </a:r>
            <a:endParaRPr lang="zh-CN" altLang="en-US" sz="2800" b="1" dirty="0" smtClean="0"/>
          </a:p>
        </p:txBody>
      </p:sp>
      <p:sp>
        <p:nvSpPr>
          <p:cNvPr id="3" name="TextBox 2"/>
          <p:cNvSpPr txBox="1"/>
          <p:nvPr/>
        </p:nvSpPr>
        <p:spPr>
          <a:xfrm>
            <a:off x="71470" y="1627519"/>
            <a:ext cx="9144000" cy="1938992"/>
          </a:xfrm>
          <a:prstGeom prst="rect">
            <a:avLst/>
          </a:prstGeom>
          <a:noFill/>
        </p:spPr>
        <p:txBody>
          <a:bodyPr wrap="square" rtlCol="0">
            <a:spAutoFit/>
          </a:bodyPr>
          <a:lstStyle/>
          <a:p>
            <a:r>
              <a:rPr lang="en-US" sz="2400" dirty="0" smtClean="0"/>
              <a:t>Python3</a:t>
            </a:r>
            <a:r>
              <a:rPr lang="zh-CN" altLang="en-US" sz="2400" dirty="0" smtClean="0"/>
              <a:t>语言编程，方便用户二次开发。</a:t>
            </a:r>
          </a:p>
          <a:p>
            <a:r>
              <a:rPr lang="en-US" sz="2400" dirty="0" err="1" smtClean="0"/>
              <a:t>HyVR</a:t>
            </a:r>
            <a:r>
              <a:rPr lang="zh-CN" altLang="en-US" sz="2400" dirty="0" smtClean="0"/>
              <a:t>中，属性分为到规则的</a:t>
            </a:r>
            <a:r>
              <a:rPr lang="en-US" sz="2400" dirty="0" smtClean="0"/>
              <a:t>3D</a:t>
            </a:r>
            <a:r>
              <a:rPr lang="zh-CN" altLang="en-US" sz="2400" dirty="0" smtClean="0"/>
              <a:t>网格单元。从最大到最小分级构建单元，如图</a:t>
            </a:r>
            <a:r>
              <a:rPr lang="en-US" sz="2400" dirty="0" smtClean="0"/>
              <a:t>1.</a:t>
            </a:r>
          </a:p>
          <a:p>
            <a:endParaRPr lang="zh-CN" altLang="en-US" sz="2400" dirty="0" smtClean="0"/>
          </a:p>
          <a:p>
            <a:r>
              <a:rPr lang="en-US" sz="2400" dirty="0" err="1" smtClean="0"/>
              <a:t>HyVR</a:t>
            </a:r>
            <a:r>
              <a:rPr lang="zh-CN" altLang="en-US" sz="2400" dirty="0" smtClean="0"/>
              <a:t>使用的算法见</a:t>
            </a:r>
            <a:r>
              <a:rPr lang="zh-CN" altLang="en-US" sz="2400" dirty="0" smtClean="0">
                <a:solidFill>
                  <a:srgbClr val="FF0000"/>
                </a:solidFill>
              </a:rPr>
              <a:t>图</a:t>
            </a:r>
            <a:r>
              <a:rPr lang="en-US" sz="2400" dirty="0" smtClean="0">
                <a:solidFill>
                  <a:srgbClr val="FF0000"/>
                </a:solidFill>
              </a:rPr>
              <a:t>3</a:t>
            </a:r>
            <a:r>
              <a:rPr lang="zh-CN" altLang="en-US" sz="2400" dirty="0" smtClean="0"/>
              <a:t>，详细信息见技术文档。</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1000108"/>
            <a:ext cx="4367224" cy="5500702"/>
          </a:xfrm>
          <a:prstGeom prst="rect">
            <a:avLst/>
          </a:prstGeom>
          <a:noFill/>
          <a:ln w="9525">
            <a:noFill/>
            <a:miter lim="800000"/>
            <a:headEnd/>
            <a:tailEnd/>
          </a:ln>
          <a:effectLst/>
        </p:spPr>
      </p:pic>
      <p:pic>
        <p:nvPicPr>
          <p:cNvPr id="31746" name="Picture 2"/>
          <p:cNvPicPr>
            <a:picLocks noChangeAspect="1" noChangeArrowheads="1"/>
          </p:cNvPicPr>
          <p:nvPr/>
        </p:nvPicPr>
        <p:blipFill>
          <a:blip r:embed="rId3"/>
          <a:srcRect/>
          <a:stretch>
            <a:fillRect/>
          </a:stretch>
        </p:blipFill>
        <p:spPr bwMode="auto">
          <a:xfrm>
            <a:off x="5085463" y="142852"/>
            <a:ext cx="3987131" cy="6716371"/>
          </a:xfrm>
          <a:prstGeom prst="rect">
            <a:avLst/>
          </a:prstGeom>
          <a:noFill/>
          <a:ln w="9525">
            <a:noFill/>
            <a:miter lim="800000"/>
            <a:headEnd/>
            <a:tailEnd/>
          </a:ln>
          <a:effectLst/>
        </p:spPr>
      </p:pic>
      <p:sp>
        <p:nvSpPr>
          <p:cNvPr id="4" name="任意多边形 3"/>
          <p:cNvSpPr/>
          <p:nvPr/>
        </p:nvSpPr>
        <p:spPr>
          <a:xfrm>
            <a:off x="2229492" y="22949"/>
            <a:ext cx="4941870" cy="6686076"/>
          </a:xfrm>
          <a:custGeom>
            <a:avLst/>
            <a:gdLst>
              <a:gd name="connsiteX0" fmla="*/ 0 w 4941870"/>
              <a:gd name="connsiteY0" fmla="*/ 6470318 h 6686076"/>
              <a:gd name="connsiteX1" fmla="*/ 20548 w 4941870"/>
              <a:gd name="connsiteY1" fmla="*/ 6542238 h 6686076"/>
              <a:gd name="connsiteX2" fmla="*/ 41097 w 4941870"/>
              <a:gd name="connsiteY2" fmla="*/ 6573060 h 6686076"/>
              <a:gd name="connsiteX3" fmla="*/ 51371 w 4941870"/>
              <a:gd name="connsiteY3" fmla="*/ 6603882 h 6686076"/>
              <a:gd name="connsiteX4" fmla="*/ 82193 w 4941870"/>
              <a:gd name="connsiteY4" fmla="*/ 6624431 h 6686076"/>
              <a:gd name="connsiteX5" fmla="*/ 102742 w 4941870"/>
              <a:gd name="connsiteY5" fmla="*/ 6644979 h 6686076"/>
              <a:gd name="connsiteX6" fmla="*/ 133564 w 4941870"/>
              <a:gd name="connsiteY6" fmla="*/ 6655253 h 6686076"/>
              <a:gd name="connsiteX7" fmla="*/ 226032 w 4941870"/>
              <a:gd name="connsiteY7" fmla="*/ 6675802 h 6686076"/>
              <a:gd name="connsiteX8" fmla="*/ 256854 w 4941870"/>
              <a:gd name="connsiteY8" fmla="*/ 6686076 h 6686076"/>
              <a:gd name="connsiteX9" fmla="*/ 595901 w 4941870"/>
              <a:gd name="connsiteY9" fmla="*/ 6675802 h 6686076"/>
              <a:gd name="connsiteX10" fmla="*/ 678095 w 4941870"/>
              <a:gd name="connsiteY10" fmla="*/ 6665527 h 6686076"/>
              <a:gd name="connsiteX11" fmla="*/ 708917 w 4941870"/>
              <a:gd name="connsiteY11" fmla="*/ 6655253 h 6686076"/>
              <a:gd name="connsiteX12" fmla="*/ 832207 w 4941870"/>
              <a:gd name="connsiteY12" fmla="*/ 6644979 h 6686076"/>
              <a:gd name="connsiteX13" fmla="*/ 1037690 w 4941870"/>
              <a:gd name="connsiteY13" fmla="*/ 6624431 h 6686076"/>
              <a:gd name="connsiteX14" fmla="*/ 1150706 w 4941870"/>
              <a:gd name="connsiteY14" fmla="*/ 6593608 h 6686076"/>
              <a:gd name="connsiteX15" fmla="*/ 1222625 w 4941870"/>
              <a:gd name="connsiteY15" fmla="*/ 6573060 h 6686076"/>
              <a:gd name="connsiteX16" fmla="*/ 1325366 w 4941870"/>
              <a:gd name="connsiteY16" fmla="*/ 6552512 h 6686076"/>
              <a:gd name="connsiteX17" fmla="*/ 1366463 w 4941870"/>
              <a:gd name="connsiteY17" fmla="*/ 6542238 h 6686076"/>
              <a:gd name="connsiteX18" fmla="*/ 1407560 w 4941870"/>
              <a:gd name="connsiteY18" fmla="*/ 6521689 h 6686076"/>
              <a:gd name="connsiteX19" fmla="*/ 1684962 w 4941870"/>
              <a:gd name="connsiteY19" fmla="*/ 6480593 h 6686076"/>
              <a:gd name="connsiteX20" fmla="*/ 1777429 w 4941870"/>
              <a:gd name="connsiteY20" fmla="*/ 6449770 h 6686076"/>
              <a:gd name="connsiteX21" fmla="*/ 1921268 w 4941870"/>
              <a:gd name="connsiteY21" fmla="*/ 6429222 h 6686076"/>
              <a:gd name="connsiteX22" fmla="*/ 1982912 w 4941870"/>
              <a:gd name="connsiteY22" fmla="*/ 6408673 h 6686076"/>
              <a:gd name="connsiteX23" fmla="*/ 2024009 w 4941870"/>
              <a:gd name="connsiteY23" fmla="*/ 6398399 h 6686076"/>
              <a:gd name="connsiteX24" fmla="*/ 2065106 w 4941870"/>
              <a:gd name="connsiteY24" fmla="*/ 6377851 h 6686076"/>
              <a:gd name="connsiteX25" fmla="*/ 2106202 w 4941870"/>
              <a:gd name="connsiteY25" fmla="*/ 6367577 h 6686076"/>
              <a:gd name="connsiteX26" fmla="*/ 2137025 w 4941870"/>
              <a:gd name="connsiteY26" fmla="*/ 6357303 h 6686076"/>
              <a:gd name="connsiteX27" fmla="*/ 2178121 w 4941870"/>
              <a:gd name="connsiteY27" fmla="*/ 6347029 h 6686076"/>
              <a:gd name="connsiteX28" fmla="*/ 2239766 w 4941870"/>
              <a:gd name="connsiteY28" fmla="*/ 6326480 h 6686076"/>
              <a:gd name="connsiteX29" fmla="*/ 2270589 w 4941870"/>
              <a:gd name="connsiteY29" fmla="*/ 6316206 h 6686076"/>
              <a:gd name="connsiteX30" fmla="*/ 2301411 w 4941870"/>
              <a:gd name="connsiteY30" fmla="*/ 6305932 h 6686076"/>
              <a:gd name="connsiteX31" fmla="*/ 2321960 w 4941870"/>
              <a:gd name="connsiteY31" fmla="*/ 6285384 h 6686076"/>
              <a:gd name="connsiteX32" fmla="*/ 2352782 w 4941870"/>
              <a:gd name="connsiteY32" fmla="*/ 6264835 h 6686076"/>
              <a:gd name="connsiteX33" fmla="*/ 2373330 w 4941870"/>
              <a:gd name="connsiteY33" fmla="*/ 6234013 h 6686076"/>
              <a:gd name="connsiteX34" fmla="*/ 2393879 w 4941870"/>
              <a:gd name="connsiteY34" fmla="*/ 6213464 h 6686076"/>
              <a:gd name="connsiteX35" fmla="*/ 2424701 w 4941870"/>
              <a:gd name="connsiteY35" fmla="*/ 6141545 h 6686076"/>
              <a:gd name="connsiteX36" fmla="*/ 2445250 w 4941870"/>
              <a:gd name="connsiteY36" fmla="*/ 6100449 h 6686076"/>
              <a:gd name="connsiteX37" fmla="*/ 2455524 w 4941870"/>
              <a:gd name="connsiteY37" fmla="*/ 6069626 h 6686076"/>
              <a:gd name="connsiteX38" fmla="*/ 2476072 w 4941870"/>
              <a:gd name="connsiteY38" fmla="*/ 5966885 h 6686076"/>
              <a:gd name="connsiteX39" fmla="*/ 2496620 w 4941870"/>
              <a:gd name="connsiteY39" fmla="*/ 5802498 h 6686076"/>
              <a:gd name="connsiteX40" fmla="*/ 2517169 w 4941870"/>
              <a:gd name="connsiteY40" fmla="*/ 5751127 h 6686076"/>
              <a:gd name="connsiteX41" fmla="*/ 2527443 w 4941870"/>
              <a:gd name="connsiteY41" fmla="*/ 5679208 h 6686076"/>
              <a:gd name="connsiteX42" fmla="*/ 2537717 w 4941870"/>
              <a:gd name="connsiteY42" fmla="*/ 5586741 h 6686076"/>
              <a:gd name="connsiteX43" fmla="*/ 2558265 w 4941870"/>
              <a:gd name="connsiteY43" fmla="*/ 5494273 h 6686076"/>
              <a:gd name="connsiteX44" fmla="*/ 2578814 w 4941870"/>
              <a:gd name="connsiteY44" fmla="*/ 5340161 h 6686076"/>
              <a:gd name="connsiteX45" fmla="*/ 2599362 w 4941870"/>
              <a:gd name="connsiteY45" fmla="*/ 5237420 h 6686076"/>
              <a:gd name="connsiteX46" fmla="*/ 2619910 w 4941870"/>
              <a:gd name="connsiteY46" fmla="*/ 5083307 h 6686076"/>
              <a:gd name="connsiteX47" fmla="*/ 2640459 w 4941870"/>
              <a:gd name="connsiteY47" fmla="*/ 4785357 h 6686076"/>
              <a:gd name="connsiteX48" fmla="*/ 2650733 w 4941870"/>
              <a:gd name="connsiteY48" fmla="*/ 4518229 h 6686076"/>
              <a:gd name="connsiteX49" fmla="*/ 2671281 w 4941870"/>
              <a:gd name="connsiteY49" fmla="*/ 4374390 h 6686076"/>
              <a:gd name="connsiteX50" fmla="*/ 2681555 w 4941870"/>
              <a:gd name="connsiteY50" fmla="*/ 4138085 h 6686076"/>
              <a:gd name="connsiteX51" fmla="*/ 2691829 w 4941870"/>
              <a:gd name="connsiteY51" fmla="*/ 4107262 h 6686076"/>
              <a:gd name="connsiteX52" fmla="*/ 2712378 w 4941870"/>
              <a:gd name="connsiteY52" fmla="*/ 4004521 h 6686076"/>
              <a:gd name="connsiteX53" fmla="*/ 2722652 w 4941870"/>
              <a:gd name="connsiteY53" fmla="*/ 3799038 h 6686076"/>
              <a:gd name="connsiteX54" fmla="*/ 2743200 w 4941870"/>
              <a:gd name="connsiteY54" fmla="*/ 3614103 h 6686076"/>
              <a:gd name="connsiteX55" fmla="*/ 2763748 w 4941870"/>
              <a:gd name="connsiteY55" fmla="*/ 3377797 h 6686076"/>
              <a:gd name="connsiteX56" fmla="*/ 2774023 w 4941870"/>
              <a:gd name="connsiteY56" fmla="*/ 3336700 h 6686076"/>
              <a:gd name="connsiteX57" fmla="*/ 2784297 w 4941870"/>
              <a:gd name="connsiteY57" fmla="*/ 3264781 h 6686076"/>
              <a:gd name="connsiteX58" fmla="*/ 2794571 w 4941870"/>
              <a:gd name="connsiteY58" fmla="*/ 2648332 h 6686076"/>
              <a:gd name="connsiteX59" fmla="*/ 2804845 w 4941870"/>
              <a:gd name="connsiteY59" fmla="*/ 2617509 h 6686076"/>
              <a:gd name="connsiteX60" fmla="*/ 2794571 w 4941870"/>
              <a:gd name="connsiteY60" fmla="*/ 1918867 h 6686076"/>
              <a:gd name="connsiteX61" fmla="*/ 2774023 w 4941870"/>
              <a:gd name="connsiteY61" fmla="*/ 1651739 h 6686076"/>
              <a:gd name="connsiteX62" fmla="*/ 2763748 w 4941870"/>
              <a:gd name="connsiteY62" fmla="*/ 1600368 h 6686076"/>
              <a:gd name="connsiteX63" fmla="*/ 2753474 w 4941870"/>
              <a:gd name="connsiteY63" fmla="*/ 1528449 h 6686076"/>
              <a:gd name="connsiteX64" fmla="*/ 2732926 w 4941870"/>
              <a:gd name="connsiteY64" fmla="*/ 1487352 h 6686076"/>
              <a:gd name="connsiteX65" fmla="*/ 2712378 w 4941870"/>
              <a:gd name="connsiteY65" fmla="*/ 1405159 h 6686076"/>
              <a:gd name="connsiteX66" fmla="*/ 2702104 w 4941870"/>
              <a:gd name="connsiteY66" fmla="*/ 1364062 h 6686076"/>
              <a:gd name="connsiteX67" fmla="*/ 2691829 w 4941870"/>
              <a:gd name="connsiteY67" fmla="*/ 1302417 h 6686076"/>
              <a:gd name="connsiteX68" fmla="*/ 2671281 w 4941870"/>
              <a:gd name="connsiteY68" fmla="*/ 1251047 h 6686076"/>
              <a:gd name="connsiteX69" fmla="*/ 2650733 w 4941870"/>
              <a:gd name="connsiteY69" fmla="*/ 1148305 h 6686076"/>
              <a:gd name="connsiteX70" fmla="*/ 2630184 w 4941870"/>
              <a:gd name="connsiteY70" fmla="*/ 1035289 h 6686076"/>
              <a:gd name="connsiteX71" fmla="*/ 2619910 w 4941870"/>
              <a:gd name="connsiteY71" fmla="*/ 829806 h 6686076"/>
              <a:gd name="connsiteX72" fmla="*/ 2640459 w 4941870"/>
              <a:gd name="connsiteY72" fmla="*/ 614049 h 6686076"/>
              <a:gd name="connsiteX73" fmla="*/ 2650733 w 4941870"/>
              <a:gd name="connsiteY73" fmla="*/ 583226 h 6686076"/>
              <a:gd name="connsiteX74" fmla="*/ 2681555 w 4941870"/>
              <a:gd name="connsiteY74" fmla="*/ 480485 h 6686076"/>
              <a:gd name="connsiteX75" fmla="*/ 2712378 w 4941870"/>
              <a:gd name="connsiteY75" fmla="*/ 388017 h 6686076"/>
              <a:gd name="connsiteX76" fmla="*/ 2722652 w 4941870"/>
              <a:gd name="connsiteY76" fmla="*/ 357195 h 6686076"/>
              <a:gd name="connsiteX77" fmla="*/ 2743200 w 4941870"/>
              <a:gd name="connsiteY77" fmla="*/ 326372 h 6686076"/>
              <a:gd name="connsiteX78" fmla="*/ 2753474 w 4941870"/>
              <a:gd name="connsiteY78" fmla="*/ 295550 h 6686076"/>
              <a:gd name="connsiteX79" fmla="*/ 2794571 w 4941870"/>
              <a:gd name="connsiteY79" fmla="*/ 233905 h 6686076"/>
              <a:gd name="connsiteX80" fmla="*/ 2815119 w 4941870"/>
              <a:gd name="connsiteY80" fmla="*/ 203082 h 6686076"/>
              <a:gd name="connsiteX81" fmla="*/ 2876764 w 4941870"/>
              <a:gd name="connsiteY81" fmla="*/ 151712 h 6686076"/>
              <a:gd name="connsiteX82" fmla="*/ 2907587 w 4941870"/>
              <a:gd name="connsiteY82" fmla="*/ 131163 h 6686076"/>
              <a:gd name="connsiteX83" fmla="*/ 2979506 w 4941870"/>
              <a:gd name="connsiteY83" fmla="*/ 79793 h 6686076"/>
              <a:gd name="connsiteX84" fmla="*/ 3030877 w 4941870"/>
              <a:gd name="connsiteY84" fmla="*/ 48970 h 6686076"/>
              <a:gd name="connsiteX85" fmla="*/ 3102796 w 4941870"/>
              <a:gd name="connsiteY85" fmla="*/ 7873 h 6686076"/>
              <a:gd name="connsiteX86" fmla="*/ 4438436 w 4941870"/>
              <a:gd name="connsiteY86" fmla="*/ 18148 h 6686076"/>
              <a:gd name="connsiteX87" fmla="*/ 4726112 w 4941870"/>
              <a:gd name="connsiteY87" fmla="*/ 38696 h 6686076"/>
              <a:gd name="connsiteX88" fmla="*/ 4787757 w 4941870"/>
              <a:gd name="connsiteY88" fmla="*/ 59244 h 6686076"/>
              <a:gd name="connsiteX89" fmla="*/ 4839128 w 4941870"/>
              <a:gd name="connsiteY89" fmla="*/ 100341 h 6686076"/>
              <a:gd name="connsiteX90" fmla="*/ 4869951 w 4941870"/>
              <a:gd name="connsiteY90" fmla="*/ 110615 h 6686076"/>
              <a:gd name="connsiteX91" fmla="*/ 4941870 w 4941870"/>
              <a:gd name="connsiteY91" fmla="*/ 172260 h 6686076"/>
              <a:gd name="connsiteX92" fmla="*/ 4941870 w 4941870"/>
              <a:gd name="connsiteY92" fmla="*/ 182534 h 668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4941870" h="6686076">
                <a:moveTo>
                  <a:pt x="0" y="6470318"/>
                </a:moveTo>
                <a:cubicBezTo>
                  <a:pt x="3291" y="6483483"/>
                  <a:pt x="13179" y="6527500"/>
                  <a:pt x="20548" y="6542238"/>
                </a:cubicBezTo>
                <a:cubicBezTo>
                  <a:pt x="26070" y="6553282"/>
                  <a:pt x="34247" y="6562786"/>
                  <a:pt x="41097" y="6573060"/>
                </a:cubicBezTo>
                <a:cubicBezTo>
                  <a:pt x="44522" y="6583334"/>
                  <a:pt x="44606" y="6595425"/>
                  <a:pt x="51371" y="6603882"/>
                </a:cubicBezTo>
                <a:cubicBezTo>
                  <a:pt x="59085" y="6613524"/>
                  <a:pt x="72551" y="6616717"/>
                  <a:pt x="82193" y="6624431"/>
                </a:cubicBezTo>
                <a:cubicBezTo>
                  <a:pt x="89757" y="6630482"/>
                  <a:pt x="94436" y="6639995"/>
                  <a:pt x="102742" y="6644979"/>
                </a:cubicBezTo>
                <a:cubicBezTo>
                  <a:pt x="112028" y="6650551"/>
                  <a:pt x="123151" y="6652278"/>
                  <a:pt x="133564" y="6655253"/>
                </a:cubicBezTo>
                <a:cubicBezTo>
                  <a:pt x="207386" y="6676345"/>
                  <a:pt x="141295" y="6654617"/>
                  <a:pt x="226032" y="6675802"/>
                </a:cubicBezTo>
                <a:cubicBezTo>
                  <a:pt x="236538" y="6678429"/>
                  <a:pt x="246580" y="6682651"/>
                  <a:pt x="256854" y="6686076"/>
                </a:cubicBezTo>
                <a:lnTo>
                  <a:pt x="595901" y="6675802"/>
                </a:lnTo>
                <a:cubicBezTo>
                  <a:pt x="623479" y="6674457"/>
                  <a:pt x="650929" y="6670466"/>
                  <a:pt x="678095" y="6665527"/>
                </a:cubicBezTo>
                <a:cubicBezTo>
                  <a:pt x="688750" y="6663590"/>
                  <a:pt x="698182" y="6656684"/>
                  <a:pt x="708917" y="6655253"/>
                </a:cubicBezTo>
                <a:cubicBezTo>
                  <a:pt x="749794" y="6649803"/>
                  <a:pt x="791110" y="6648404"/>
                  <a:pt x="832207" y="6644979"/>
                </a:cubicBezTo>
                <a:cubicBezTo>
                  <a:pt x="928234" y="6612970"/>
                  <a:pt x="799028" y="6653071"/>
                  <a:pt x="1037690" y="6624431"/>
                </a:cubicBezTo>
                <a:cubicBezTo>
                  <a:pt x="1091252" y="6618003"/>
                  <a:pt x="1108100" y="6606390"/>
                  <a:pt x="1150706" y="6593608"/>
                </a:cubicBezTo>
                <a:cubicBezTo>
                  <a:pt x="1174587" y="6586444"/>
                  <a:pt x="1198355" y="6578770"/>
                  <a:pt x="1222625" y="6573060"/>
                </a:cubicBezTo>
                <a:cubicBezTo>
                  <a:pt x="1256622" y="6565061"/>
                  <a:pt x="1291484" y="6560982"/>
                  <a:pt x="1325366" y="6552512"/>
                </a:cubicBezTo>
                <a:lnTo>
                  <a:pt x="1366463" y="6542238"/>
                </a:lnTo>
                <a:cubicBezTo>
                  <a:pt x="1380162" y="6535388"/>
                  <a:pt x="1392701" y="6525404"/>
                  <a:pt x="1407560" y="6521689"/>
                </a:cubicBezTo>
                <a:cubicBezTo>
                  <a:pt x="1529936" y="6491095"/>
                  <a:pt x="1570156" y="6491030"/>
                  <a:pt x="1684962" y="6480593"/>
                </a:cubicBezTo>
                <a:cubicBezTo>
                  <a:pt x="1715784" y="6470319"/>
                  <a:pt x="1745381" y="6455111"/>
                  <a:pt x="1777429" y="6449770"/>
                </a:cubicBezTo>
                <a:cubicBezTo>
                  <a:pt x="1866310" y="6434957"/>
                  <a:pt x="1818403" y="6442080"/>
                  <a:pt x="1921268" y="6429222"/>
                </a:cubicBezTo>
                <a:cubicBezTo>
                  <a:pt x="1941816" y="6422372"/>
                  <a:pt x="1961899" y="6413926"/>
                  <a:pt x="1982912" y="6408673"/>
                </a:cubicBezTo>
                <a:cubicBezTo>
                  <a:pt x="1996611" y="6405248"/>
                  <a:pt x="2010787" y="6403357"/>
                  <a:pt x="2024009" y="6398399"/>
                </a:cubicBezTo>
                <a:cubicBezTo>
                  <a:pt x="2038350" y="6393021"/>
                  <a:pt x="2050765" y="6383229"/>
                  <a:pt x="2065106" y="6377851"/>
                </a:cubicBezTo>
                <a:cubicBezTo>
                  <a:pt x="2078327" y="6372893"/>
                  <a:pt x="2092625" y="6371456"/>
                  <a:pt x="2106202" y="6367577"/>
                </a:cubicBezTo>
                <a:cubicBezTo>
                  <a:pt x="2116615" y="6364602"/>
                  <a:pt x="2126612" y="6360278"/>
                  <a:pt x="2137025" y="6357303"/>
                </a:cubicBezTo>
                <a:cubicBezTo>
                  <a:pt x="2150602" y="6353424"/>
                  <a:pt x="2164596" y="6351087"/>
                  <a:pt x="2178121" y="6347029"/>
                </a:cubicBezTo>
                <a:cubicBezTo>
                  <a:pt x="2198867" y="6340805"/>
                  <a:pt x="2219218" y="6333330"/>
                  <a:pt x="2239766" y="6326480"/>
                </a:cubicBezTo>
                <a:lnTo>
                  <a:pt x="2270589" y="6316206"/>
                </a:lnTo>
                <a:lnTo>
                  <a:pt x="2301411" y="6305932"/>
                </a:lnTo>
                <a:cubicBezTo>
                  <a:pt x="2308261" y="6299083"/>
                  <a:pt x="2314396" y="6291435"/>
                  <a:pt x="2321960" y="6285384"/>
                </a:cubicBezTo>
                <a:cubicBezTo>
                  <a:pt x="2331602" y="6277670"/>
                  <a:pt x="2344051" y="6273566"/>
                  <a:pt x="2352782" y="6264835"/>
                </a:cubicBezTo>
                <a:cubicBezTo>
                  <a:pt x="2361513" y="6256104"/>
                  <a:pt x="2365616" y="6243655"/>
                  <a:pt x="2373330" y="6234013"/>
                </a:cubicBezTo>
                <a:cubicBezTo>
                  <a:pt x="2379381" y="6226449"/>
                  <a:pt x="2388506" y="6221524"/>
                  <a:pt x="2393879" y="6213464"/>
                </a:cubicBezTo>
                <a:cubicBezTo>
                  <a:pt x="2421141" y="6172571"/>
                  <a:pt x="2408261" y="6179905"/>
                  <a:pt x="2424701" y="6141545"/>
                </a:cubicBezTo>
                <a:cubicBezTo>
                  <a:pt x="2430734" y="6127468"/>
                  <a:pt x="2439217" y="6114526"/>
                  <a:pt x="2445250" y="6100449"/>
                </a:cubicBezTo>
                <a:cubicBezTo>
                  <a:pt x="2449516" y="6090495"/>
                  <a:pt x="2453089" y="6080179"/>
                  <a:pt x="2455524" y="6069626"/>
                </a:cubicBezTo>
                <a:cubicBezTo>
                  <a:pt x="2463377" y="6035595"/>
                  <a:pt x="2476072" y="5966885"/>
                  <a:pt x="2476072" y="5966885"/>
                </a:cubicBezTo>
                <a:cubicBezTo>
                  <a:pt x="2478721" y="5940399"/>
                  <a:pt x="2486558" y="5839393"/>
                  <a:pt x="2496620" y="5802498"/>
                </a:cubicBezTo>
                <a:cubicBezTo>
                  <a:pt x="2501473" y="5784705"/>
                  <a:pt x="2510319" y="5768251"/>
                  <a:pt x="2517169" y="5751127"/>
                </a:cubicBezTo>
                <a:cubicBezTo>
                  <a:pt x="2520594" y="5727154"/>
                  <a:pt x="2524439" y="5703237"/>
                  <a:pt x="2527443" y="5679208"/>
                </a:cubicBezTo>
                <a:cubicBezTo>
                  <a:pt x="2531290" y="5648435"/>
                  <a:pt x="2533331" y="5617441"/>
                  <a:pt x="2537717" y="5586741"/>
                </a:cubicBezTo>
                <a:cubicBezTo>
                  <a:pt x="2551313" y="5491570"/>
                  <a:pt x="2543309" y="5576532"/>
                  <a:pt x="2558265" y="5494273"/>
                </a:cubicBezTo>
                <a:cubicBezTo>
                  <a:pt x="2576482" y="5394077"/>
                  <a:pt x="2560931" y="5447459"/>
                  <a:pt x="2578814" y="5340161"/>
                </a:cubicBezTo>
                <a:cubicBezTo>
                  <a:pt x="2584556" y="5305711"/>
                  <a:pt x="2594423" y="5271994"/>
                  <a:pt x="2599362" y="5237420"/>
                </a:cubicBezTo>
                <a:cubicBezTo>
                  <a:pt x="2606553" y="5187081"/>
                  <a:pt x="2614599" y="5133759"/>
                  <a:pt x="2619910" y="5083307"/>
                </a:cubicBezTo>
                <a:cubicBezTo>
                  <a:pt x="2631443" y="4973741"/>
                  <a:pt x="2635153" y="4902075"/>
                  <a:pt x="2640459" y="4785357"/>
                </a:cubicBezTo>
                <a:cubicBezTo>
                  <a:pt x="2644505" y="4696340"/>
                  <a:pt x="2645500" y="4607184"/>
                  <a:pt x="2650733" y="4518229"/>
                </a:cubicBezTo>
                <a:cubicBezTo>
                  <a:pt x="2653071" y="4478485"/>
                  <a:pt x="2664405" y="4415648"/>
                  <a:pt x="2671281" y="4374390"/>
                </a:cubicBezTo>
                <a:cubicBezTo>
                  <a:pt x="2674706" y="4295622"/>
                  <a:pt x="2675508" y="4216696"/>
                  <a:pt x="2681555" y="4138085"/>
                </a:cubicBezTo>
                <a:cubicBezTo>
                  <a:pt x="2682386" y="4127287"/>
                  <a:pt x="2689705" y="4117882"/>
                  <a:pt x="2691829" y="4107262"/>
                </a:cubicBezTo>
                <a:cubicBezTo>
                  <a:pt x="2715441" y="3989207"/>
                  <a:pt x="2689167" y="4074154"/>
                  <a:pt x="2712378" y="4004521"/>
                </a:cubicBezTo>
                <a:cubicBezTo>
                  <a:pt x="2715803" y="3936027"/>
                  <a:pt x="2718237" y="3867476"/>
                  <a:pt x="2722652" y="3799038"/>
                </a:cubicBezTo>
                <a:cubicBezTo>
                  <a:pt x="2728519" y="3708104"/>
                  <a:pt x="2731802" y="3693893"/>
                  <a:pt x="2743200" y="3614103"/>
                </a:cubicBezTo>
                <a:cubicBezTo>
                  <a:pt x="2747632" y="3552051"/>
                  <a:pt x="2753360" y="3445316"/>
                  <a:pt x="2763748" y="3377797"/>
                </a:cubicBezTo>
                <a:cubicBezTo>
                  <a:pt x="2765895" y="3363841"/>
                  <a:pt x="2771497" y="3350593"/>
                  <a:pt x="2774023" y="3336700"/>
                </a:cubicBezTo>
                <a:cubicBezTo>
                  <a:pt x="2778355" y="3312874"/>
                  <a:pt x="2780872" y="3288754"/>
                  <a:pt x="2784297" y="3264781"/>
                </a:cubicBezTo>
                <a:cubicBezTo>
                  <a:pt x="2787722" y="3059298"/>
                  <a:pt x="2788050" y="2853740"/>
                  <a:pt x="2794571" y="2648332"/>
                </a:cubicBezTo>
                <a:cubicBezTo>
                  <a:pt x="2794915" y="2637507"/>
                  <a:pt x="2804845" y="2628339"/>
                  <a:pt x="2804845" y="2617509"/>
                </a:cubicBezTo>
                <a:cubicBezTo>
                  <a:pt x="2804845" y="2384603"/>
                  <a:pt x="2800050" y="2151708"/>
                  <a:pt x="2794571" y="1918867"/>
                </a:cubicBezTo>
                <a:cubicBezTo>
                  <a:pt x="2792935" y="1849335"/>
                  <a:pt x="2785176" y="1729806"/>
                  <a:pt x="2774023" y="1651739"/>
                </a:cubicBezTo>
                <a:cubicBezTo>
                  <a:pt x="2771553" y="1634452"/>
                  <a:pt x="2766619" y="1617593"/>
                  <a:pt x="2763748" y="1600368"/>
                </a:cubicBezTo>
                <a:cubicBezTo>
                  <a:pt x="2759767" y="1576481"/>
                  <a:pt x="2759846" y="1551812"/>
                  <a:pt x="2753474" y="1528449"/>
                </a:cubicBezTo>
                <a:cubicBezTo>
                  <a:pt x="2749444" y="1513673"/>
                  <a:pt x="2737769" y="1501882"/>
                  <a:pt x="2732926" y="1487352"/>
                </a:cubicBezTo>
                <a:cubicBezTo>
                  <a:pt x="2723996" y="1460560"/>
                  <a:pt x="2719227" y="1432557"/>
                  <a:pt x="2712378" y="1405159"/>
                </a:cubicBezTo>
                <a:cubicBezTo>
                  <a:pt x="2708953" y="1391460"/>
                  <a:pt x="2704426" y="1377990"/>
                  <a:pt x="2702104" y="1364062"/>
                </a:cubicBezTo>
                <a:cubicBezTo>
                  <a:pt x="2698679" y="1343514"/>
                  <a:pt x="2697310" y="1322515"/>
                  <a:pt x="2691829" y="1302417"/>
                </a:cubicBezTo>
                <a:cubicBezTo>
                  <a:pt x="2686976" y="1284624"/>
                  <a:pt x="2678130" y="1268170"/>
                  <a:pt x="2671281" y="1251047"/>
                </a:cubicBezTo>
                <a:cubicBezTo>
                  <a:pt x="2651149" y="1130252"/>
                  <a:pt x="2671168" y="1240265"/>
                  <a:pt x="2650733" y="1148305"/>
                </a:cubicBezTo>
                <a:cubicBezTo>
                  <a:pt x="2641162" y="1105234"/>
                  <a:pt x="2637618" y="1079889"/>
                  <a:pt x="2630184" y="1035289"/>
                </a:cubicBezTo>
                <a:cubicBezTo>
                  <a:pt x="2626759" y="966795"/>
                  <a:pt x="2619910" y="898386"/>
                  <a:pt x="2619910" y="829806"/>
                </a:cubicBezTo>
                <a:cubicBezTo>
                  <a:pt x="2619910" y="776830"/>
                  <a:pt x="2626437" y="677146"/>
                  <a:pt x="2640459" y="614049"/>
                </a:cubicBezTo>
                <a:cubicBezTo>
                  <a:pt x="2642808" y="603477"/>
                  <a:pt x="2647758" y="593639"/>
                  <a:pt x="2650733" y="583226"/>
                </a:cubicBezTo>
                <a:cubicBezTo>
                  <a:pt x="2681787" y="474535"/>
                  <a:pt x="2632724" y="626980"/>
                  <a:pt x="2681555" y="480485"/>
                </a:cubicBezTo>
                <a:lnTo>
                  <a:pt x="2712378" y="388017"/>
                </a:lnTo>
                <a:cubicBezTo>
                  <a:pt x="2715803" y="377743"/>
                  <a:pt x="2716645" y="366206"/>
                  <a:pt x="2722652" y="357195"/>
                </a:cubicBezTo>
                <a:cubicBezTo>
                  <a:pt x="2729501" y="346921"/>
                  <a:pt x="2737678" y="337417"/>
                  <a:pt x="2743200" y="326372"/>
                </a:cubicBezTo>
                <a:cubicBezTo>
                  <a:pt x="2748043" y="316686"/>
                  <a:pt x="2748215" y="305017"/>
                  <a:pt x="2753474" y="295550"/>
                </a:cubicBezTo>
                <a:cubicBezTo>
                  <a:pt x="2765468" y="273962"/>
                  <a:pt x="2780872" y="254453"/>
                  <a:pt x="2794571" y="233905"/>
                </a:cubicBezTo>
                <a:cubicBezTo>
                  <a:pt x="2801420" y="223631"/>
                  <a:pt x="2806387" y="211813"/>
                  <a:pt x="2815119" y="203082"/>
                </a:cubicBezTo>
                <a:cubicBezTo>
                  <a:pt x="2844322" y="173880"/>
                  <a:pt x="2834025" y="182240"/>
                  <a:pt x="2876764" y="151712"/>
                </a:cubicBezTo>
                <a:cubicBezTo>
                  <a:pt x="2886812" y="144535"/>
                  <a:pt x="2898101" y="139068"/>
                  <a:pt x="2907587" y="131163"/>
                </a:cubicBezTo>
                <a:cubicBezTo>
                  <a:pt x="2970064" y="79099"/>
                  <a:pt x="2903462" y="117814"/>
                  <a:pt x="2979506" y="79793"/>
                </a:cubicBezTo>
                <a:cubicBezTo>
                  <a:pt x="3043494" y="15802"/>
                  <a:pt x="2950859" y="102315"/>
                  <a:pt x="3030877" y="48970"/>
                </a:cubicBezTo>
                <a:cubicBezTo>
                  <a:pt x="3104333" y="0"/>
                  <a:pt x="3015873" y="29605"/>
                  <a:pt x="3102796" y="7873"/>
                </a:cubicBezTo>
                <a:lnTo>
                  <a:pt x="4438436" y="18148"/>
                </a:lnTo>
                <a:cubicBezTo>
                  <a:pt x="4614748" y="20483"/>
                  <a:pt x="4604319" y="21297"/>
                  <a:pt x="4726112" y="38696"/>
                </a:cubicBezTo>
                <a:cubicBezTo>
                  <a:pt x="4746660" y="45545"/>
                  <a:pt x="4772441" y="43928"/>
                  <a:pt x="4787757" y="59244"/>
                </a:cubicBezTo>
                <a:cubicBezTo>
                  <a:pt x="4806869" y="78356"/>
                  <a:pt x="4813207" y="87381"/>
                  <a:pt x="4839128" y="100341"/>
                </a:cubicBezTo>
                <a:cubicBezTo>
                  <a:pt x="4848815" y="105184"/>
                  <a:pt x="4859677" y="107190"/>
                  <a:pt x="4869951" y="110615"/>
                </a:cubicBezTo>
                <a:cubicBezTo>
                  <a:pt x="4885134" y="120737"/>
                  <a:pt x="4941870" y="155651"/>
                  <a:pt x="4941870" y="172260"/>
                </a:cubicBezTo>
                <a:lnTo>
                  <a:pt x="4941870" y="182534"/>
                </a:lnTo>
              </a:path>
            </a:pathLst>
          </a:cu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p:cNvSpPr/>
          <p:nvPr/>
        </p:nvSpPr>
        <p:spPr>
          <a:xfrm>
            <a:off x="0" y="1071546"/>
            <a:ext cx="2000232" cy="10001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060"/>
        </a:solidFill>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1702</TotalTime>
  <Words>854</Words>
  <Application>Microsoft Office PowerPoint</Application>
  <PresentationFormat>全屏显示(4:3)</PresentationFormat>
  <Paragraphs>60</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默认设计模板</vt:lpstr>
      <vt:lpstr>HyVR原理及使用</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Company>Lenovo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xbany</cp:lastModifiedBy>
  <cp:revision>1720</cp:revision>
  <dcterms:created xsi:type="dcterms:W3CDTF">2013-04-15T12:17:00Z</dcterms:created>
  <dcterms:modified xsi:type="dcterms:W3CDTF">2023-02-25T08:41:23Z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