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508" r:id="rId3"/>
    <p:sldId id="509" r:id="rId4"/>
    <p:sldId id="512" r:id="rId5"/>
    <p:sldId id="513" r:id="rId6"/>
    <p:sldId id="510" r:id="rId7"/>
    <p:sldId id="514" r:id="rId8"/>
    <p:sldId id="511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22" r:id="rId17"/>
    <p:sldId id="523" r:id="rId18"/>
    <p:sldId id="524" r:id="rId19"/>
    <p:sldId id="525" r:id="rId20"/>
    <p:sldId id="526" r:id="rId21"/>
    <p:sldId id="529" r:id="rId22"/>
    <p:sldId id="530" r:id="rId23"/>
    <p:sldId id="531" r:id="rId24"/>
    <p:sldId id="532" r:id="rId25"/>
    <p:sldId id="527" r:id="rId26"/>
    <p:sldId id="528" r:id="rId27"/>
    <p:sldId id="533" r:id="rId28"/>
    <p:sldId id="538" r:id="rId29"/>
    <p:sldId id="534" r:id="rId30"/>
    <p:sldId id="539" r:id="rId31"/>
    <p:sldId id="540" r:id="rId32"/>
    <p:sldId id="537" r:id="rId33"/>
    <p:sldId id="545" r:id="rId34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5662" autoAdjust="0"/>
  </p:normalViewPr>
  <p:slideViewPr>
    <p:cSldViewPr>
      <p:cViewPr>
        <p:scale>
          <a:sx n="75" d="100"/>
          <a:sy n="75" d="100"/>
        </p:scale>
        <p:origin x="-2580" y="-486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2023/1/2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MODFLOW6</a:t>
            </a:r>
            <a:r>
              <a:rPr lang="zh-CN" altLang="en-US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</a:t>
            </a:r>
            <a:r>
              <a:rPr lang="zh-CN" altLang="en-US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原理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4282" y="1071546"/>
            <a:ext cx="2050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Solutions</a:t>
            </a:r>
            <a:endParaRPr lang="zh-CN" altLang="en-US" sz="3200" b="1" dirty="0"/>
          </a:p>
        </p:txBody>
      </p:sp>
      <p:sp>
        <p:nvSpPr>
          <p:cNvPr id="3" name="矩形 2"/>
          <p:cNvSpPr/>
          <p:nvPr/>
        </p:nvSpPr>
        <p:spPr>
          <a:xfrm>
            <a:off x="0" y="1857364"/>
            <a:ext cx="9144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/>
              <a:t>主程序求解</a:t>
            </a:r>
            <a:r>
              <a:rPr lang="en-US" sz="2400" dirty="0" smtClean="0">
                <a:solidFill>
                  <a:srgbClr val="FF0000"/>
                </a:solidFill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</a:rPr>
              <a:t>个或多个</a:t>
            </a:r>
            <a:r>
              <a:rPr lang="zh-CN" altLang="en-US" sz="2400" dirty="0" smtClean="0"/>
              <a:t>模型，通过</a:t>
            </a:r>
            <a:r>
              <a:rPr lang="en-US" sz="2400" dirty="0" smtClean="0">
                <a:solidFill>
                  <a:srgbClr val="FF0000"/>
                </a:solidFill>
              </a:rPr>
              <a:t>Exchange</a:t>
            </a:r>
            <a:r>
              <a:rPr lang="zh-CN" altLang="en-US" sz="2400" dirty="0" smtClean="0"/>
              <a:t>连接它们。所有求解都是</a:t>
            </a:r>
            <a:r>
              <a:rPr lang="en-US" sz="2400" dirty="0" err="1" smtClean="0"/>
              <a:t>BaseSolutionType</a:t>
            </a:r>
            <a:r>
              <a:rPr lang="zh-CN" altLang="en-US" sz="2400" dirty="0" smtClean="0"/>
              <a:t>的亚类。数值求解在</a:t>
            </a:r>
            <a:r>
              <a:rPr lang="en-US" sz="2400" dirty="0" err="1" smtClean="0"/>
              <a:t>NumericalSolutionType</a:t>
            </a:r>
            <a:r>
              <a:rPr lang="zh-CN" altLang="en-US" sz="2400" dirty="0" smtClean="0"/>
              <a:t>类中实施。</a:t>
            </a:r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调用</a:t>
            </a:r>
            <a:r>
              <a:rPr lang="en-US" sz="2400" dirty="0" err="1" smtClean="0"/>
              <a:t>BaseSolutionType</a:t>
            </a:r>
            <a:r>
              <a:rPr lang="zh-CN" altLang="en-US" sz="2400" dirty="0" smtClean="0"/>
              <a:t>的过程如图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。主要过程在主程序调用，使用对应的过程名称。图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中显示的过程是</a:t>
            </a:r>
            <a:r>
              <a:rPr lang="en-US" sz="2400" dirty="0" err="1" smtClean="0"/>
              <a:t>BaseSolutionType</a:t>
            </a:r>
            <a:r>
              <a:rPr lang="zh-CN" altLang="en-US" sz="2400" dirty="0" smtClean="0"/>
              <a:t>的方法。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-24248"/>
            <a:ext cx="4786314" cy="666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786282" y="5786454"/>
            <a:ext cx="4357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6 </a:t>
            </a:r>
            <a:r>
              <a:rPr lang="zh-CN" altLang="en-US" sz="2400" dirty="0" smtClean="0"/>
              <a:t>主程序调用</a:t>
            </a:r>
            <a:r>
              <a:rPr lang="en-US" altLang="zh-CN" sz="2400" dirty="0" err="1" smtClean="0"/>
              <a:t>BaseSolutionType</a:t>
            </a:r>
            <a:r>
              <a:rPr lang="zh-CN" altLang="en-US" sz="2400" dirty="0" smtClean="0"/>
              <a:t>方法的框图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0011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0000"/>
                </a:solidFill>
              </a:rPr>
              <a:t>数值解</a:t>
            </a:r>
            <a:r>
              <a:rPr lang="en-US" sz="2800" dirty="0" smtClean="0">
                <a:solidFill>
                  <a:srgbClr val="FF0000"/>
                </a:solidFill>
              </a:rPr>
              <a:t>(Numerical Solution)</a:t>
            </a:r>
          </a:p>
          <a:p>
            <a:endParaRPr lang="zh-CN" altLang="en-US" sz="2400" dirty="0" smtClean="0"/>
          </a:p>
          <a:p>
            <a:r>
              <a:rPr lang="zh-CN" altLang="en-US" sz="2800" dirty="0" smtClean="0"/>
              <a:t>数值求解从</a:t>
            </a:r>
            <a:r>
              <a:rPr lang="en-US" sz="2800" dirty="0" err="1" smtClean="0"/>
              <a:t>NumericalModelType</a:t>
            </a:r>
            <a:r>
              <a:rPr lang="zh-CN" altLang="en-US" sz="2800" dirty="0" smtClean="0"/>
              <a:t>类继承。使用</a:t>
            </a:r>
            <a:r>
              <a:rPr lang="en-US" sz="2800" dirty="0" smtClean="0"/>
              <a:t>exchanges</a:t>
            </a:r>
            <a:r>
              <a:rPr lang="zh-CN" altLang="en-US" sz="2800" dirty="0" smtClean="0"/>
              <a:t>连接数值模型。</a:t>
            </a:r>
          </a:p>
          <a:p>
            <a:r>
              <a:rPr lang="zh-CN" altLang="en-US" sz="2800" dirty="0" smtClean="0"/>
              <a:t>数值模型如</a:t>
            </a:r>
            <a:r>
              <a:rPr lang="en-US" sz="2800" dirty="0" smtClean="0"/>
              <a:t>GWF</a:t>
            </a:r>
            <a:r>
              <a:rPr lang="zh-CN" altLang="en-US" sz="2800" dirty="0" smtClean="0"/>
              <a:t>模型，形成一个非线性方程组</a:t>
            </a:r>
            <a:r>
              <a:rPr lang="zh-CN" altLang="en-US" sz="2800" dirty="0" smtClean="0"/>
              <a:t>：</a:t>
            </a:r>
            <a:endParaRPr lang="en-US" altLang="zh-CN" sz="2800" dirty="0" smtClean="0"/>
          </a:p>
          <a:p>
            <a:pPr algn="ctr"/>
            <a:r>
              <a:rPr lang="en-US" sz="2800" dirty="0" smtClean="0"/>
              <a:t>Ax=b</a:t>
            </a:r>
            <a:endParaRPr lang="zh-CN" altLang="en-US" sz="2800" dirty="0" smtClean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58172"/>
            <a:ext cx="5643570" cy="558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5572132" y="5214950"/>
            <a:ext cx="35718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如图</a:t>
            </a:r>
            <a:r>
              <a:rPr lang="en-US" sz="2400" dirty="0" smtClean="0"/>
              <a:t>7</a:t>
            </a:r>
            <a:r>
              <a:rPr lang="zh-CN" altLang="en-US" sz="2400" dirty="0" smtClean="0"/>
              <a:t>，显示了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系数矩阵的结构（一个数值求解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个模型）。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142984"/>
            <a:ext cx="2928958" cy="1965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86546" y="1000108"/>
            <a:ext cx="2357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数值解中的方法处理非线性方程组，包括：</a:t>
            </a:r>
            <a:r>
              <a:rPr lang="en-US" sz="2400" dirty="0" smtClean="0"/>
              <a:t>backtracking, </a:t>
            </a:r>
            <a:r>
              <a:rPr lang="zh-CN" altLang="en-US" sz="2400" dirty="0" smtClean="0"/>
              <a:t>欠松弛等。。。（如图</a:t>
            </a:r>
            <a:r>
              <a:rPr lang="en-US" sz="2400" dirty="0" smtClean="0"/>
              <a:t>8</a:t>
            </a:r>
            <a:r>
              <a:rPr lang="zh-CN" altLang="en-US" sz="2400" dirty="0" smtClean="0"/>
              <a:t>）。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6504526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428596" y="1285860"/>
            <a:ext cx="5929354" cy="2951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逆向跟踪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拟过渡性持续计算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欠松弛方法</a:t>
            </a:r>
            <a:endParaRPr kumimoji="0" lang="zh-CN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牛顿欠松弛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ChangeArrowheads="1"/>
          </p:cNvSpPr>
          <p:nvPr/>
        </p:nvSpPr>
        <p:spPr bwMode="auto">
          <a:xfrm>
            <a:off x="214282" y="1214422"/>
            <a:ext cx="528641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黑体" pitchFamily="49" charset="-122"/>
                <a:cs typeface="Times New Roman" pitchFamily="18" charset="0"/>
              </a:rPr>
              <a:t>求解线性化矩阵方程组</a:t>
            </a:r>
            <a:endParaRPr kumimoji="0" lang="zh-CN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928802"/>
            <a:ext cx="9144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求解非线性方程组，需要重复求解线性方程组。使用预处理迭代方法求解线性方程组（非结构系数矩阵）。</a:t>
            </a:r>
          </a:p>
          <a:p>
            <a:r>
              <a:rPr lang="en-US" sz="2400" dirty="0" smtClean="0"/>
              <a:t>MODFLOW6</a:t>
            </a:r>
            <a:r>
              <a:rPr lang="zh-CN" altLang="en-US" sz="2400" dirty="0" smtClean="0"/>
              <a:t>产生的系数矩阵存储为非结构格式，即使求解问题是结构网格的。</a:t>
            </a:r>
          </a:p>
          <a:p>
            <a:r>
              <a:rPr lang="en-US" sz="2400" dirty="0" smtClean="0"/>
              <a:t>UPCG</a:t>
            </a:r>
            <a:r>
              <a:rPr lang="zh-CN" altLang="en-US" sz="2400" dirty="0" smtClean="0"/>
              <a:t>求解器</a:t>
            </a:r>
            <a:r>
              <a:rPr lang="en-US" sz="2400" dirty="0" smtClean="0"/>
              <a:t>(</a:t>
            </a:r>
            <a:r>
              <a:rPr lang="en-US" sz="2400" dirty="0" smtClean="0">
                <a:solidFill>
                  <a:srgbClr val="FF0000"/>
                </a:solidFill>
              </a:rPr>
              <a:t>Hughes and White (2013))</a:t>
            </a:r>
            <a:r>
              <a:rPr lang="zh-CN" altLang="en-US" sz="2400" dirty="0" smtClean="0"/>
              <a:t>扩展至：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）使用</a:t>
            </a:r>
            <a:r>
              <a:rPr lang="en-US" sz="2400" dirty="0" smtClean="0"/>
              <a:t>CG</a:t>
            </a:r>
            <a:r>
              <a:rPr lang="zh-CN" altLang="en-US" sz="2400" dirty="0" smtClean="0"/>
              <a:t>和</a:t>
            </a:r>
            <a:r>
              <a:rPr lang="en-US" sz="2400" dirty="0" err="1" smtClean="0"/>
              <a:t>BiCGSTAB</a:t>
            </a:r>
            <a:r>
              <a:rPr lang="zh-CN" altLang="en-US" sz="2400" dirty="0" smtClean="0"/>
              <a:t>线性加速求解，由承压流和非承压流（水力传导）形成的对称系数矩阵，以及</a:t>
            </a:r>
            <a:r>
              <a:rPr lang="en-US" sz="2400" dirty="0" smtClean="0"/>
              <a:t>Newton-</a:t>
            </a:r>
            <a:r>
              <a:rPr lang="en-US" sz="2400" dirty="0" err="1" smtClean="0"/>
              <a:t>Raphson</a:t>
            </a:r>
            <a:r>
              <a:rPr lang="zh-CN" altLang="en-US" sz="2400" dirty="0" smtClean="0"/>
              <a:t>公式、</a:t>
            </a:r>
            <a:r>
              <a:rPr lang="en-US" sz="2400" dirty="0" smtClean="0"/>
              <a:t>ghost nodes</a:t>
            </a:r>
            <a:r>
              <a:rPr lang="zh-CN" altLang="en-US" sz="2400" dirty="0" smtClean="0"/>
              <a:t>形成的不对称方程组。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）预处理步使用</a:t>
            </a:r>
            <a:r>
              <a:rPr lang="en-US" sz="2400" dirty="0" smtClean="0"/>
              <a:t>ILU</a:t>
            </a:r>
            <a:r>
              <a:rPr lang="zh-CN" altLang="en-US" sz="2400" dirty="0" smtClean="0"/>
              <a:t>分解的各级填充，增加求解效率。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）矩阵重排序。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3891949" cy="568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000496" y="5929330"/>
            <a:ext cx="47149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048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图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宋体" pitchFamily="2" charset="-122"/>
                <a:cs typeface="Times New Roman" pitchFamily="18" charset="0"/>
              </a:rPr>
              <a:t>10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显示线性方程组求解流程。</a:t>
            </a:r>
            <a:endParaRPr kumimoji="0" lang="zh-CN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29058" y="3571876"/>
            <a:ext cx="5000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Hughes, J.D., and White, J.T., 2013, Use of </a:t>
            </a:r>
            <a:r>
              <a:rPr lang="en-US" sz="2000" dirty="0" smtClean="0">
                <a:solidFill>
                  <a:srgbClr val="FF0000"/>
                </a:solidFill>
              </a:rPr>
              <a:t>general purpose graphics processing units </a:t>
            </a:r>
            <a:r>
              <a:rPr lang="en-US" sz="2000" dirty="0" smtClean="0"/>
              <a:t>with MODFLOW: Groundwater, v. 51, no. 6, p. 833-846, accessed June 27, 2017, at https://doi.org/10.1111/gwat.12004. </a:t>
            </a:r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129713"/>
            <a:ext cx="5857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模型（</a:t>
            </a:r>
            <a:r>
              <a:rPr lang="en-US" altLang="zh-CN" sz="3200" dirty="0" err="1" smtClean="0"/>
              <a:t>NumericalModelType</a:t>
            </a:r>
            <a:r>
              <a:rPr lang="en-US" altLang="zh-CN" sz="3200" dirty="0" smtClean="0"/>
              <a:t>)</a:t>
            </a:r>
            <a:endParaRPr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785926"/>
            <a:ext cx="91440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 smtClean="0"/>
              <a:t>模型是</a:t>
            </a:r>
            <a:r>
              <a:rPr lang="en-US" sz="2800" dirty="0" smtClean="0"/>
              <a:t>modflow6</a:t>
            </a:r>
            <a:r>
              <a:rPr lang="zh-CN" altLang="en-US" sz="2800" dirty="0" smtClean="0"/>
              <a:t>框架的主要组件。一个模型就是描述水文过程，如：地下水流、</a:t>
            </a:r>
            <a:r>
              <a:rPr lang="en-US" sz="2800" dirty="0" smtClean="0"/>
              <a:t>conduit</a:t>
            </a:r>
            <a:r>
              <a:rPr lang="zh-CN" altLang="en-US" sz="2800" dirty="0" smtClean="0"/>
              <a:t>中的紊流或层流、溶质或热输移或陆地表面水文过程等。所有模型应该都是</a:t>
            </a:r>
            <a:r>
              <a:rPr lang="en-US" sz="2800" dirty="0" err="1" smtClean="0">
                <a:solidFill>
                  <a:srgbClr val="FF0000"/>
                </a:solidFill>
              </a:rPr>
              <a:t>BaseModelType</a:t>
            </a:r>
            <a:r>
              <a:rPr lang="zh-CN" altLang="en-US" sz="2800" dirty="0" smtClean="0">
                <a:solidFill>
                  <a:srgbClr val="FF0000"/>
                </a:solidFill>
              </a:rPr>
              <a:t>的亚类</a:t>
            </a:r>
            <a:r>
              <a:rPr lang="zh-CN" altLang="en-US" sz="2800" dirty="0" smtClean="0"/>
              <a:t>，如图</a:t>
            </a:r>
            <a:r>
              <a:rPr lang="en-US" sz="2800" dirty="0" smtClean="0"/>
              <a:t>1</a:t>
            </a:r>
            <a:r>
              <a:rPr lang="zh-CN" altLang="en-US" sz="2800" dirty="0" smtClean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800" dirty="0" smtClean="0"/>
              <a:t>图</a:t>
            </a:r>
            <a:r>
              <a:rPr lang="en-US" sz="2800" dirty="0" smtClean="0"/>
              <a:t>11</a:t>
            </a:r>
            <a:r>
              <a:rPr lang="zh-CN" altLang="en-US" sz="2800" dirty="0" smtClean="0"/>
              <a:t>显示了主程序调用过程到</a:t>
            </a:r>
            <a:r>
              <a:rPr lang="en-US" sz="2800" dirty="0" err="1" smtClean="0"/>
              <a:t>BaseModelType</a:t>
            </a:r>
            <a:r>
              <a:rPr lang="zh-CN" altLang="en-US" sz="2800" dirty="0" smtClean="0"/>
              <a:t>方法。向框架增加新模型无需修改主程序代码。</a:t>
            </a:r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993614"/>
            <a:ext cx="4143404" cy="5650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4214810" y="57150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11</a:t>
            </a:r>
            <a:r>
              <a:rPr lang="zh-CN" altLang="en-US" sz="2400" dirty="0" smtClean="0"/>
              <a:t>显示了主程序调用过程到</a:t>
            </a:r>
            <a:r>
              <a:rPr lang="en-US" sz="2400" dirty="0" err="1" smtClean="0"/>
              <a:t>BaseModelType</a:t>
            </a:r>
            <a:r>
              <a:rPr lang="zh-CN" altLang="en-US" sz="2400" dirty="0" smtClean="0"/>
              <a:t>方法。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928670"/>
            <a:ext cx="8929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modflow6</a:t>
            </a:r>
            <a:r>
              <a:rPr lang="zh-CN" altLang="en-US" sz="2400" dirty="0" smtClean="0"/>
              <a:t>是</a:t>
            </a:r>
            <a:r>
              <a:rPr lang="en-US" sz="2400" dirty="0" err="1" smtClean="0"/>
              <a:t>modflow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rgbClr val="FF0000"/>
                </a:solidFill>
              </a:rPr>
              <a:t>第</a:t>
            </a:r>
            <a:r>
              <a:rPr lang="en-US" sz="2400" dirty="0" smtClean="0">
                <a:solidFill>
                  <a:srgbClr val="FF0000"/>
                </a:solidFill>
              </a:rPr>
              <a:t>6</a:t>
            </a:r>
            <a:r>
              <a:rPr lang="zh-CN" altLang="en-US" sz="2400" dirty="0" smtClean="0">
                <a:solidFill>
                  <a:srgbClr val="FF0000"/>
                </a:solidFill>
              </a:rPr>
              <a:t>个</a:t>
            </a:r>
            <a:r>
              <a:rPr lang="zh-CN" altLang="en-US" sz="2400" dirty="0" smtClean="0"/>
              <a:t>版本（之前的是</a:t>
            </a:r>
            <a:r>
              <a:rPr lang="en-US" sz="2400" dirty="0" smtClean="0"/>
              <a:t>1984, 1988, 1996, 2000, </a:t>
            </a:r>
            <a:r>
              <a:rPr lang="en-US" sz="2400" dirty="0" smtClean="0">
                <a:solidFill>
                  <a:srgbClr val="FF0000"/>
                </a:solidFill>
              </a:rPr>
              <a:t>2005</a:t>
            </a:r>
            <a:r>
              <a:rPr lang="zh-CN" altLang="en-US" sz="2400" dirty="0" smtClean="0"/>
              <a:t>）。新的设计中，任意数目的模型都包含在模拟中，这些模型相互独立，没有交互，也可以交互信息或通过把他们添加到相同的数值求解中，在矩阵层面上实现紧密耦合。相互之间的信息交换与交换对象隔离，这方便模型开发且相互之间独立使用。在新的框架下，区域地下水模型可与多个局部尺度的地下水模型耦合，或者地表水模型与多个地下水模型耦合。自然地，框架也可扩展至包括溶质输移模拟。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882474"/>
            <a:ext cx="9144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）统一个几个不同版本的</a:t>
            </a:r>
            <a:r>
              <a:rPr lang="en-US" sz="2400" dirty="0" err="1" smtClean="0"/>
              <a:t>modflow</a:t>
            </a:r>
            <a:r>
              <a:rPr lang="zh-CN" altLang="en-US" sz="2400" dirty="0" smtClean="0"/>
              <a:t>的功能，推进</a:t>
            </a:r>
            <a:r>
              <a:rPr lang="en-US" sz="2400" dirty="0" err="1" smtClean="0"/>
              <a:t>modflow</a:t>
            </a:r>
            <a:r>
              <a:rPr lang="zh-CN" altLang="en-US" sz="2400" dirty="0" smtClean="0"/>
              <a:t>继续迭代开发；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）可使用规则网格，也可使用不规则网格（局部加密功能）；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）保持原有的</a:t>
            </a:r>
            <a:r>
              <a:rPr lang="en-US" sz="2400" dirty="0" smtClean="0"/>
              <a:t>6</a:t>
            </a:r>
            <a:r>
              <a:rPr lang="zh-CN" altLang="en-US" sz="2400" dirty="0" smtClean="0"/>
              <a:t>个功能模块，又新开发了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个功能模块；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）新的</a:t>
            </a:r>
            <a:r>
              <a:rPr lang="en-US" sz="2400" dirty="0" smtClean="0"/>
              <a:t>Water Mover (MVR)</a:t>
            </a:r>
            <a:r>
              <a:rPr lang="zh-CN" altLang="en-US" sz="2400" dirty="0" smtClean="0"/>
              <a:t>软件包，方便水流在与不同区域的耦合；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）新的</a:t>
            </a:r>
            <a:r>
              <a:rPr lang="en-US" sz="2400" dirty="0" smtClean="0"/>
              <a:t>input</a:t>
            </a:r>
            <a:r>
              <a:rPr lang="zh-CN" altLang="en-US" sz="2400" dirty="0" smtClean="0"/>
              <a:t>结构，输入信息分块，有提示性关键词，降低错误发生。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6"/>
            <a:ext cx="91440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/>
              <a:t>数值模型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NumericalModelType</a:t>
            </a:r>
            <a:r>
              <a:rPr lang="zh-CN" altLang="en-US" sz="2400" dirty="0" smtClean="0"/>
              <a:t>定义的数值模型，是模型的特殊类，与数值方法一起工作。</a:t>
            </a:r>
            <a:endParaRPr lang="en-US" altLang="zh-CN" sz="24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图</a:t>
            </a:r>
            <a:r>
              <a:rPr lang="en-US" sz="2400" dirty="0" smtClean="0"/>
              <a:t>12</a:t>
            </a:r>
            <a:r>
              <a:rPr lang="zh-CN" altLang="en-US" sz="2400" dirty="0" smtClean="0"/>
              <a:t>显示了调用</a:t>
            </a:r>
            <a:r>
              <a:rPr lang="en-US" sz="2400" dirty="0" err="1" smtClean="0"/>
              <a:t>NumericalModelType</a:t>
            </a:r>
            <a:r>
              <a:rPr lang="zh-CN" altLang="en-US" sz="2400" dirty="0" smtClean="0"/>
              <a:t>的方法。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862023"/>
            <a:ext cx="5146585" cy="585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5143536" y="5715016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12</a:t>
            </a:r>
            <a:r>
              <a:rPr lang="zh-CN" altLang="en-US" sz="2400" dirty="0" smtClean="0"/>
              <a:t>显示了调用</a:t>
            </a:r>
            <a:r>
              <a:rPr lang="en-US" sz="2400" dirty="0" err="1" smtClean="0"/>
              <a:t>NumericalModelType</a:t>
            </a:r>
            <a:r>
              <a:rPr lang="zh-CN" altLang="en-US" sz="2400" dirty="0" smtClean="0"/>
              <a:t>的方法。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15" y="100010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数值模型</a:t>
            </a:r>
            <a:endParaRPr lang="en-US" altLang="zh-CN" sz="32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000108"/>
            <a:ext cx="7143800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15" y="100010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 smtClean="0"/>
              <a:t>数值模型</a:t>
            </a:r>
            <a:endParaRPr lang="en-US" altLang="zh-CN" sz="3200" dirty="0" smtClean="0"/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714488"/>
            <a:ext cx="857252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71546"/>
            <a:ext cx="3081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软件包</a:t>
            </a:r>
            <a:r>
              <a:rPr lang="en-US" sz="2800" dirty="0" smtClean="0"/>
              <a:t>(Packages)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28802"/>
            <a:ext cx="9144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数值模型又分为“软件包”。一个</a:t>
            </a:r>
            <a:r>
              <a:rPr lang="en-US" sz="2400" dirty="0" smtClean="0"/>
              <a:t>package</a:t>
            </a:r>
            <a:r>
              <a:rPr lang="zh-CN" altLang="en-US" sz="2400" dirty="0" smtClean="0"/>
              <a:t>处理模拟的某个功能。</a:t>
            </a:r>
          </a:p>
          <a:p>
            <a:r>
              <a:rPr lang="zh-CN" altLang="en-US" sz="2400" dirty="0" smtClean="0"/>
              <a:t>通过向系数矩阵对角位置增加一个数学模型，可以对</a:t>
            </a:r>
            <a:r>
              <a:rPr lang="en-US" sz="2400" dirty="0" smtClean="0"/>
              <a:t>RHS</a:t>
            </a:r>
            <a:r>
              <a:rPr lang="zh-CN" altLang="en-US" sz="2400" dirty="0" smtClean="0"/>
              <a:t>实施一些边界条件。对于此类边界条件，</a:t>
            </a:r>
            <a:r>
              <a:rPr lang="en-US" sz="2400" dirty="0" err="1" smtClean="0"/>
              <a:t>BaseNumericalPakageType</a:t>
            </a:r>
            <a:r>
              <a:rPr lang="zh-CN" altLang="en-US" sz="2400" dirty="0" smtClean="0"/>
              <a:t>可分解为创建的边界软件包类的亚类。根据此实施，模型存储了包含的一系列边界软件包。然后，作为数值模型方法，模型对边界软件系列做迭代循环，调用单个的软件包方法。在正确时间自动调用软件包方法，这样就实施了新类型的边界软件包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0011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 Exchange</a:t>
            </a:r>
            <a:endParaRPr lang="zh-CN" altLang="en-US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dirty="0" smtClean="0"/>
              <a:t>交换对象是为了连接或传递</a:t>
            </a:r>
            <a:r>
              <a:rPr lang="en-US" sz="2800" dirty="0" smtClean="0"/>
              <a:t>2</a:t>
            </a:r>
            <a:r>
              <a:rPr lang="zh-CN" altLang="en-US" sz="2800" dirty="0" smtClean="0"/>
              <a:t>个模型间的信息，交换的概念实施保证模型的独立。使用交换的概念后，需要连接某模型到另外一个模型时，无需每次更新模型，仅需要编写一个</a:t>
            </a:r>
            <a:r>
              <a:rPr lang="en-US" sz="2800" dirty="0" smtClean="0"/>
              <a:t>exchange</a:t>
            </a:r>
            <a:r>
              <a:rPr lang="zh-CN" altLang="en-US" sz="2800" dirty="0" smtClean="0"/>
              <a:t>类。</a:t>
            </a:r>
          </a:p>
          <a:p>
            <a:endParaRPr lang="zh-CN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0" y="3857628"/>
            <a:ext cx="9144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数值交换</a:t>
            </a:r>
          </a:p>
          <a:p>
            <a:r>
              <a:rPr lang="en-US" sz="2400" dirty="0" err="1" smtClean="0"/>
              <a:t>NumericalExchangeType</a:t>
            </a:r>
            <a:r>
              <a:rPr lang="zh-CN" altLang="en-US" sz="2400" dirty="0" smtClean="0"/>
              <a:t>定义数值交换，是一种特殊的交换类，与数值求解联合工作。使用数值交换向</a:t>
            </a:r>
            <a:r>
              <a:rPr lang="en-US" sz="2400" dirty="0" smtClean="0"/>
              <a:t>A</a:t>
            </a:r>
            <a:r>
              <a:rPr lang="zh-CN" altLang="en-US" sz="2400" dirty="0" smtClean="0"/>
              <a:t>矩阵增加斜对角项，如</a:t>
            </a:r>
            <a:r>
              <a:rPr lang="zh-CN" altLang="en-US" sz="2400" dirty="0" smtClean="0">
                <a:solidFill>
                  <a:srgbClr val="FF0000"/>
                </a:solidFill>
              </a:rPr>
              <a:t>图</a:t>
            </a:r>
            <a:r>
              <a:rPr lang="en-US" sz="2400" dirty="0" smtClean="0">
                <a:solidFill>
                  <a:srgbClr val="FF0000"/>
                </a:solidFill>
              </a:rPr>
              <a:t>7</a:t>
            </a:r>
            <a:r>
              <a:rPr lang="zh-CN" altLang="en-US" sz="2400" dirty="0" smtClean="0">
                <a:solidFill>
                  <a:srgbClr val="FF0000"/>
                </a:solidFill>
              </a:rPr>
              <a:t>的紫色方块</a:t>
            </a:r>
            <a:r>
              <a:rPr lang="zh-CN" altLang="en-US" sz="2400" dirty="0" smtClean="0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2071678"/>
            <a:ext cx="3929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</a:rPr>
              <a:t>如图</a:t>
            </a:r>
            <a:r>
              <a:rPr lang="en-US" sz="2400" dirty="0" smtClean="0">
                <a:solidFill>
                  <a:srgbClr val="FF0000"/>
                </a:solidFill>
              </a:rPr>
              <a:t>13</a:t>
            </a:r>
            <a:r>
              <a:rPr lang="zh-CN" altLang="en-US" sz="2400" dirty="0" smtClean="0"/>
              <a:t>，显示了调用</a:t>
            </a:r>
            <a:r>
              <a:rPr lang="en-US" sz="2400" dirty="0" err="1" smtClean="0"/>
              <a:t>NumericalExchangeType</a:t>
            </a:r>
            <a:r>
              <a:rPr lang="zh-CN" altLang="en-US" sz="2400" dirty="0" smtClean="0"/>
              <a:t>类。主程序调用这些方法，也从</a:t>
            </a:r>
            <a:r>
              <a:rPr lang="en-US" sz="2400" dirty="0" err="1" smtClean="0"/>
              <a:t>NumericalSolutionType</a:t>
            </a:r>
            <a:r>
              <a:rPr lang="zh-CN" altLang="en-US" sz="2400" dirty="0" smtClean="0"/>
              <a:t>类的</a:t>
            </a:r>
            <a:r>
              <a:rPr lang="en-US" sz="2400" dirty="0" smtClean="0"/>
              <a:t>Define</a:t>
            </a:r>
            <a:r>
              <a:rPr lang="zh-CN" altLang="en-US" sz="2400" dirty="0" smtClean="0"/>
              <a:t>和</a:t>
            </a:r>
            <a:r>
              <a:rPr lang="en-US" sz="2400" dirty="0" smtClean="0"/>
              <a:t>Calculate</a:t>
            </a:r>
            <a:r>
              <a:rPr lang="zh-CN" altLang="en-US" sz="2400" dirty="0" smtClean="0"/>
              <a:t>过程调用这些方法。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0" y="1000108"/>
            <a:ext cx="16273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数值交换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90" y="875881"/>
            <a:ext cx="5214942" cy="5839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7154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/>
              <a:t>数值交换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71604" y="1109947"/>
            <a:ext cx="792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下面是数值交换的过程介绍，从主程序和数值求解调用。</a:t>
            </a:r>
          </a:p>
        </p:txBody>
      </p:sp>
      <p:pic>
        <p:nvPicPr>
          <p:cNvPr id="4" name="图片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714488"/>
            <a:ext cx="514353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2228526"/>
            <a:ext cx="5072098" cy="4415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9144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Utilities</a:t>
            </a:r>
            <a:endParaRPr lang="zh-CN" altLang="en-US" sz="2800" b="1" dirty="0" smtClean="0"/>
          </a:p>
          <a:p>
            <a:r>
              <a:rPr lang="en-US" sz="2400" dirty="0" smtClean="0"/>
              <a:t>MODFLOW6</a:t>
            </a:r>
            <a:r>
              <a:rPr lang="zh-CN" altLang="en-US" sz="2400" dirty="0" smtClean="0"/>
              <a:t>有很多工具类和子程序，这些工具负责打开文件、读写数组、存储链接列表信息等，还有几个更大的工具函数，用于时间序列、观测和内存管理有关。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-32" y="3071810"/>
            <a:ext cx="90011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时间序列</a:t>
            </a:r>
          </a:p>
          <a:p>
            <a:r>
              <a:rPr lang="zh-CN" altLang="en-US" sz="2400" dirty="0" smtClean="0"/>
              <a:t>时间有关的软件输入，各时间步之间变化，输入可能是边界驱动</a:t>
            </a:r>
            <a:r>
              <a:rPr lang="en-US" sz="2400" dirty="0" smtClean="0"/>
              <a:t>(stress)</a:t>
            </a:r>
            <a:r>
              <a:rPr lang="zh-CN" altLang="en-US" sz="2400" dirty="0" smtClean="0"/>
              <a:t>以及井流量或河流水位。或者，输入也可能是如</a:t>
            </a:r>
            <a:r>
              <a:rPr lang="en-US" sz="2400" dirty="0" smtClean="0"/>
              <a:t>drain conductance</a:t>
            </a:r>
            <a:r>
              <a:rPr lang="zh-CN" altLang="en-US" sz="2400" dirty="0" smtClean="0"/>
              <a:t>的边界驱动。使用时间序列提供软件变量的时间变化值，时间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数组序列（随时间变化的</a:t>
            </a:r>
            <a:r>
              <a:rPr lang="en-US" sz="2400" dirty="0" smtClean="0"/>
              <a:t>2D</a:t>
            </a:r>
            <a:r>
              <a:rPr lang="zh-CN" altLang="en-US" sz="2400" dirty="0" smtClean="0"/>
              <a:t>数组）。时间</a:t>
            </a:r>
            <a:r>
              <a:rPr lang="en-US" sz="2400" dirty="0" smtClean="0"/>
              <a:t>-</a:t>
            </a:r>
            <a:r>
              <a:rPr lang="zh-CN" altLang="en-US" sz="2400" dirty="0" smtClean="0"/>
              <a:t>数组序列可认为是</a:t>
            </a:r>
            <a:r>
              <a:rPr lang="en-US" sz="2400" dirty="0" smtClean="0"/>
              <a:t>2D</a:t>
            </a:r>
            <a:r>
              <a:rPr lang="zh-CN" altLang="en-US" sz="2400" dirty="0" smtClean="0"/>
              <a:t>数组，该数组元素是时间序列。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928669"/>
            <a:ext cx="5000628" cy="5728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5072066" y="5429264"/>
            <a:ext cx="42148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sz="2400" dirty="0" smtClean="0"/>
              <a:t>14</a:t>
            </a:r>
            <a:r>
              <a:rPr lang="zh-CN" altLang="en-US" sz="2400" dirty="0" smtClean="0"/>
              <a:t>显示了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种插值方法和时间离散的效果。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42984"/>
            <a:ext cx="900115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Groundwater Flow (GWF) and Groundwater Transport (GWT) Models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r>
              <a:rPr lang="en-US" sz="2000" dirty="0" smtClean="0"/>
              <a:t>modflow6</a:t>
            </a:r>
            <a:r>
              <a:rPr lang="zh-CN" altLang="en-US" sz="2000" dirty="0" smtClean="0"/>
              <a:t>目前包含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类水文模型：</a:t>
            </a:r>
            <a:r>
              <a:rPr lang="en-US" sz="2000" dirty="0" smtClean="0"/>
              <a:t>Groundwater Flow (GWF)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Groundwater Transport (GWT) </a:t>
            </a:r>
            <a:endParaRPr lang="zh-CN" altLang="en-US" sz="2000" dirty="0" smtClean="0"/>
          </a:p>
          <a:p>
            <a:r>
              <a:rPr lang="en-US" sz="2000" dirty="0" smtClean="0"/>
              <a:t>MODFLOW 6</a:t>
            </a:r>
            <a:r>
              <a:rPr lang="zh-CN" altLang="en-US" sz="2000" dirty="0" smtClean="0"/>
              <a:t>基于统一的控制体有限差分法，单元与周围单元水力连接。</a:t>
            </a:r>
          </a:p>
          <a:p>
            <a:r>
              <a:rPr lang="zh-CN" altLang="en-US" sz="2000" dirty="0" smtClean="0"/>
              <a:t>用户可以定义计算网格有：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）规则网格，包含层、行和列；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）层网格：定义</a:t>
            </a:r>
            <a:r>
              <a:rPr lang="en-US" sz="2000" dirty="0" smtClean="0"/>
              <a:t>(</a:t>
            </a:r>
            <a:r>
              <a:rPr lang="en-US" sz="2000" dirty="0" err="1" smtClean="0"/>
              <a:t>x,y</a:t>
            </a:r>
            <a:r>
              <a:rPr lang="en-US" sz="2000" dirty="0" smtClean="0"/>
              <a:t>)</a:t>
            </a:r>
            <a:r>
              <a:rPr lang="zh-CN" altLang="en-US" sz="2000" dirty="0" smtClean="0"/>
              <a:t>节点对；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）非结构网格：</a:t>
            </a:r>
            <a:r>
              <a:rPr lang="en-US" sz="2000" dirty="0" smtClean="0"/>
              <a:t>MODFLOW-USG</a:t>
            </a:r>
            <a:endParaRPr lang="zh-CN" altLang="en-US" sz="2000" dirty="0" smtClean="0"/>
          </a:p>
          <a:p>
            <a:r>
              <a:rPr lang="zh-CN" altLang="en-US" sz="2000" dirty="0" smtClean="0"/>
              <a:t>对于设计水面线的复杂问题，选用</a:t>
            </a:r>
            <a:r>
              <a:rPr lang="en-US" sz="2000" dirty="0" smtClean="0"/>
              <a:t>Newton-</a:t>
            </a:r>
            <a:r>
              <a:rPr lang="en-US" sz="2000" dirty="0" err="1" smtClean="0"/>
              <a:t>Raphson</a:t>
            </a:r>
            <a:r>
              <a:rPr lang="zh-CN" altLang="en-US" sz="2000" dirty="0" smtClean="0"/>
              <a:t>公式，基于</a:t>
            </a:r>
            <a:r>
              <a:rPr lang="en-US" sz="2000" dirty="0" smtClean="0"/>
              <a:t>MODFLOW-NWT</a:t>
            </a:r>
            <a:r>
              <a:rPr lang="zh-CN" altLang="en-US" sz="2000" dirty="0" smtClean="0"/>
              <a:t>和</a:t>
            </a:r>
            <a:r>
              <a:rPr lang="en-US" sz="2000" dirty="0" smtClean="0"/>
              <a:t>MODFLOW-USG</a:t>
            </a:r>
            <a:r>
              <a:rPr lang="zh-CN" altLang="en-US" sz="2000" dirty="0" smtClean="0"/>
              <a:t>。</a:t>
            </a:r>
          </a:p>
          <a:p>
            <a:r>
              <a:rPr lang="en-US" sz="2000" dirty="0" smtClean="0"/>
              <a:t>GWF</a:t>
            </a:r>
            <a:r>
              <a:rPr lang="zh-CN" altLang="en-US" sz="2000" dirty="0" smtClean="0"/>
              <a:t>模型分为很多</a:t>
            </a:r>
            <a:r>
              <a:rPr lang="en-US" sz="2000" dirty="0" smtClean="0"/>
              <a:t>"package"</a:t>
            </a:r>
            <a:r>
              <a:rPr lang="zh-CN" altLang="en-US" sz="2000" dirty="0" smtClean="0"/>
              <a:t>包。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sz="2000" dirty="0" smtClean="0"/>
              <a:t>GWT</a:t>
            </a:r>
            <a:r>
              <a:rPr lang="zh-CN" altLang="en-US" sz="2000" dirty="0" smtClean="0"/>
              <a:t>模型，溶质输移模拟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en-US" sz="2000" dirty="0" smtClean="0"/>
              <a:t>XT3D</a:t>
            </a:r>
            <a:r>
              <a:rPr lang="zh-CN" altLang="en-US" sz="2000" dirty="0" smtClean="0"/>
              <a:t>水流模拟：全</a:t>
            </a:r>
            <a:r>
              <a:rPr lang="en-US" sz="2000" dirty="0" smtClean="0"/>
              <a:t>3D</a:t>
            </a:r>
            <a:r>
              <a:rPr lang="zh-CN" altLang="en-US" sz="2000" dirty="0" smtClean="0"/>
              <a:t>，各向异性的水力传导张量。可改进地下水模拟的精度，例如模型网格违反了某种几何要求的情况。因此，</a:t>
            </a:r>
            <a:r>
              <a:rPr lang="en-US" sz="2000" dirty="0" smtClean="0"/>
              <a:t>XT3D</a:t>
            </a:r>
            <a:r>
              <a:rPr lang="zh-CN" altLang="en-US" sz="2000" dirty="0" smtClean="0"/>
              <a:t>选项是</a:t>
            </a:r>
            <a:r>
              <a:rPr lang="en-US" sz="2000" dirty="0" smtClean="0"/>
              <a:t>Ghost Node Correction (GNC) Package</a:t>
            </a:r>
            <a:r>
              <a:rPr lang="zh-CN" altLang="en-US" sz="2000" dirty="0" smtClean="0"/>
              <a:t>的替代选项，是为</a:t>
            </a:r>
            <a:r>
              <a:rPr lang="en-US" sz="2000" dirty="0" smtClean="0"/>
              <a:t>MODFLOW-USG</a:t>
            </a:r>
            <a:r>
              <a:rPr lang="zh-CN" altLang="en-US" sz="2000" dirty="0" smtClean="0"/>
              <a:t>开发的。</a:t>
            </a:r>
          </a:p>
          <a:p>
            <a:endParaRPr lang="zh-CN" altLang="en-US" sz="2000" dirty="0" smtClean="0"/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9144000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观测</a:t>
            </a:r>
            <a:endParaRPr lang="en-US" altLang="zh-CN" sz="3200" dirty="0" smtClean="0"/>
          </a:p>
          <a:p>
            <a:endParaRPr lang="zh-CN" altLang="en-US" sz="3200" dirty="0" smtClean="0"/>
          </a:p>
          <a:p>
            <a:r>
              <a:rPr lang="en-US" sz="2400" dirty="0" smtClean="0"/>
              <a:t>MODFLOW6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OBS</a:t>
            </a:r>
            <a:r>
              <a:rPr lang="zh-CN" altLang="en-US" sz="2400" dirty="0" smtClean="0"/>
              <a:t>工具使用户可以为输出指定选择的</a:t>
            </a:r>
            <a:r>
              <a:rPr lang="zh-CN" altLang="en-US" sz="2400" dirty="0" smtClean="0"/>
              <a:t>模型值，</a:t>
            </a:r>
            <a:r>
              <a:rPr lang="zh-CN" altLang="en-US" sz="2400" dirty="0" smtClean="0"/>
              <a:t>便于后处理。很多情况下，模型值就是模型计算的变量值，如水头或流量。一些情况下模型值是模拟特征的属性（如传导度）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与</a:t>
            </a:r>
            <a:r>
              <a:rPr lang="zh-CN" altLang="en-US" sz="2400" dirty="0" smtClean="0"/>
              <a:t>之前版本的</a:t>
            </a:r>
            <a:r>
              <a:rPr lang="en-US" sz="2400" dirty="0" smtClean="0"/>
              <a:t>MODFLOW</a:t>
            </a:r>
            <a:r>
              <a:rPr lang="zh-CN" altLang="en-US" sz="2400" dirty="0" smtClean="0"/>
              <a:t>不同，</a:t>
            </a:r>
            <a:r>
              <a:rPr lang="en-US" sz="2400" dirty="0" smtClean="0"/>
              <a:t>MODFLOW6</a:t>
            </a:r>
            <a:r>
              <a:rPr lang="zh-CN" altLang="en-US" sz="2400" dirty="0" smtClean="0"/>
              <a:t>的</a:t>
            </a:r>
            <a:r>
              <a:rPr lang="en-US" sz="2400" dirty="0" smtClean="0"/>
              <a:t>OBS</a:t>
            </a:r>
            <a:r>
              <a:rPr lang="zh-CN" altLang="en-US" sz="2400" dirty="0" smtClean="0"/>
              <a:t>工具不支持指定观测值。为与之前版本保持一致，“观测”是指待提取的识别变量值。</a:t>
            </a:r>
          </a:p>
          <a:p>
            <a:r>
              <a:rPr lang="zh-CN" altLang="en-US" sz="2400" dirty="0" smtClean="0"/>
              <a:t>观测输出可保存到</a:t>
            </a:r>
            <a:r>
              <a:rPr lang="en-US" sz="2400" dirty="0" smtClean="0"/>
              <a:t>ASCII</a:t>
            </a:r>
            <a:r>
              <a:rPr lang="zh-CN" altLang="en-US" sz="2400" dirty="0" smtClean="0"/>
              <a:t>文本或二进制格式文件。头记录包含观测名称，保存到各观测文件的开始位置。接着是各时间步的一次记录。各记录包含模拟时间和头文件中列出的观测的提取值。数值作为模拟过程保存到输出文件。如果输出文件是文本，模拟期间可监测数值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285860"/>
            <a:ext cx="914400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内存管理</a:t>
            </a:r>
          </a:p>
          <a:p>
            <a:r>
              <a:rPr lang="en-US" sz="2800" dirty="0" smtClean="0"/>
              <a:t>MODFLOW6</a:t>
            </a:r>
            <a:r>
              <a:rPr lang="zh-CN" altLang="en-US" sz="2800" dirty="0" smtClean="0"/>
              <a:t>的大多数标量和数组变量都声明为</a:t>
            </a:r>
            <a:r>
              <a:rPr lang="en-US" sz="2800" dirty="0" smtClean="0"/>
              <a:t>FORTRAN</a:t>
            </a:r>
            <a:r>
              <a:rPr lang="zh-CN" altLang="en-US" sz="2800" dirty="0" smtClean="0"/>
              <a:t>指针。使用指针之前，必须分配空间（或指向其他变量）。</a:t>
            </a:r>
          </a:p>
          <a:p>
            <a:r>
              <a:rPr lang="zh-CN" altLang="en-US" sz="2800" dirty="0" smtClean="0"/>
              <a:t>管理内存的子程序位于</a:t>
            </a:r>
            <a:r>
              <a:rPr lang="en-US" sz="2800" dirty="0" err="1" smtClean="0">
                <a:solidFill>
                  <a:srgbClr val="FF0000"/>
                </a:solidFill>
              </a:rPr>
              <a:t>MemoryManagerModule</a:t>
            </a:r>
            <a:r>
              <a:rPr lang="zh-CN" altLang="en-US" sz="2800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dirty="0" smtClean="0"/>
              <a:t>。</a:t>
            </a:r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2844" y="1071546"/>
            <a:ext cx="27093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主要的框架组件</a:t>
            </a:r>
            <a:endParaRPr lang="zh-CN" alt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571612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一个组件可能是</a:t>
            </a:r>
            <a:r>
              <a:rPr lang="en-US" sz="2000" dirty="0" smtClean="0"/>
              <a:t>module, object, subroutine</a:t>
            </a:r>
            <a:r>
              <a:rPr lang="zh-CN" altLang="en-US" sz="2000" dirty="0" smtClean="0"/>
              <a:t>或以上的集合用于处理函数的一部分。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组件如图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，虚线表示不是对象实例，而是定义组件的</a:t>
            </a:r>
            <a:r>
              <a:rPr lang="en-US" sz="2000" dirty="0" smtClean="0">
                <a:solidFill>
                  <a:srgbClr val="FF0000"/>
                </a:solidFill>
              </a:rPr>
              <a:t>module, object, class</a:t>
            </a:r>
          </a:p>
          <a:p>
            <a:pPr>
              <a:lnSpc>
                <a:spcPct val="150000"/>
              </a:lnSpc>
            </a:pPr>
            <a:r>
              <a:rPr lang="en-US" sz="2000" dirty="0" err="1" smtClean="0"/>
              <a:t>TimingModule</a:t>
            </a:r>
            <a:r>
              <a:rPr lang="zh-CN" altLang="en-US" sz="2000" dirty="0" smtClean="0"/>
              <a:t>与之前版本的</a:t>
            </a:r>
            <a:r>
              <a:rPr lang="en-US" sz="2000" dirty="0" err="1" smtClean="0"/>
              <a:t>modflow</a:t>
            </a:r>
            <a:r>
              <a:rPr lang="zh-CN" altLang="en-US" sz="2000" dirty="0" smtClean="0"/>
              <a:t>一致，将模拟期分为时间步和</a:t>
            </a:r>
            <a:r>
              <a:rPr lang="en-US" sz="2000" dirty="0" smtClean="0"/>
              <a:t>stress periods</a:t>
            </a:r>
            <a:endParaRPr lang="zh-CN" altLang="en-US" sz="2000" dirty="0" smtClean="0"/>
          </a:p>
          <a:p>
            <a:pPr>
              <a:lnSpc>
                <a:spcPct val="150000"/>
              </a:lnSpc>
            </a:pPr>
            <a:r>
              <a:rPr lang="zh-CN" altLang="en-US" sz="2000" dirty="0" smtClean="0"/>
              <a:t>一次求解包含一个或多个模型，模型之间产生交换。所有其他求解类型都必须继承</a:t>
            </a:r>
            <a:r>
              <a:rPr lang="zh-CN" altLang="en-US" sz="2000" dirty="0" smtClean="0">
                <a:solidFill>
                  <a:srgbClr val="FF0000"/>
                </a:solidFill>
              </a:rPr>
              <a:t>超类</a:t>
            </a:r>
            <a:r>
              <a:rPr lang="en-US" sz="2000" dirty="0" err="1" smtClean="0"/>
              <a:t>BaseSolutionType</a:t>
            </a:r>
            <a:r>
              <a:rPr lang="zh-CN" altLang="en-US" sz="2000" dirty="0" smtClean="0"/>
              <a:t>，</a:t>
            </a:r>
            <a:r>
              <a:rPr lang="en-US" sz="2000" dirty="0" err="1" smtClean="0"/>
              <a:t>NumericalSolutionType</a:t>
            </a:r>
            <a:r>
              <a:rPr lang="zh-CN" altLang="en-US" sz="2000" dirty="0" smtClean="0"/>
              <a:t>是一类求解。</a:t>
            </a:r>
            <a:r>
              <a:rPr lang="en-US" sz="2000" dirty="0" err="1" smtClean="0"/>
              <a:t>BaseSolutionType</a:t>
            </a:r>
            <a:r>
              <a:rPr lang="zh-CN" altLang="en-US" sz="2000" dirty="0" smtClean="0"/>
              <a:t>和</a:t>
            </a:r>
            <a:r>
              <a:rPr lang="en-US" sz="2000" dirty="0" err="1" smtClean="0"/>
              <a:t>NumericalSolutionType</a:t>
            </a:r>
            <a:r>
              <a:rPr lang="zh-CN" altLang="en-US" sz="2000" dirty="0" smtClean="0"/>
              <a:t>之间的向下箭头用来表示</a:t>
            </a:r>
            <a:r>
              <a:rPr lang="en-US" sz="2000" dirty="0" err="1" smtClean="0"/>
              <a:t>umericalSolutionType</a:t>
            </a:r>
            <a:r>
              <a:rPr lang="zh-CN" altLang="en-US" sz="2000" dirty="0" smtClean="0"/>
              <a:t>是</a:t>
            </a:r>
            <a:r>
              <a:rPr lang="en-US" sz="2000" dirty="0" err="1" smtClean="0"/>
              <a:t>BaseSolutionType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亚类</a:t>
            </a:r>
            <a:r>
              <a:rPr lang="zh-CN" altLang="en-US" sz="2000" dirty="0" smtClean="0"/>
              <a:t>。</a:t>
            </a:r>
            <a:r>
              <a:rPr lang="en-US" sz="2000" dirty="0" err="1" smtClean="0"/>
              <a:t>NumericalSolutionType</a:t>
            </a:r>
            <a:r>
              <a:rPr lang="zh-CN" altLang="en-US" sz="2000" dirty="0" smtClean="0"/>
              <a:t>专门用来求解一个或多个模型，如</a:t>
            </a:r>
            <a:r>
              <a:rPr lang="en-US" sz="2000" dirty="0" smtClean="0"/>
              <a:t>GWF</a:t>
            </a:r>
            <a:r>
              <a:rPr lang="zh-CN" altLang="en-US" sz="2000" dirty="0" smtClean="0"/>
              <a:t>模型。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1571612"/>
            <a:ext cx="9168249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78537" y="103850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/>
              <a:t>主要的框架组件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00108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/>
              <a:t>Simulation</a:t>
            </a:r>
            <a:endParaRPr lang="zh-CN" altLang="en-US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rgbClr val="FF0000"/>
                </a:solidFill>
              </a:rPr>
              <a:t>主程序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89055" y="1047738"/>
            <a:ext cx="2154945" cy="581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图片 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143116"/>
            <a:ext cx="6929454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428992" y="6143644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2 </a:t>
            </a:r>
            <a:r>
              <a:rPr lang="zh-CN" altLang="en-US" sz="2400" dirty="0" smtClean="0"/>
              <a:t>主程序计算流程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1928794" y="1142984"/>
            <a:ext cx="54292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主程序以一定的顺序调用组件的过程。过程调用顺序的流程图如图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08"/>
            <a:ext cx="5000628" cy="5636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000240"/>
            <a:ext cx="1874119" cy="24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072002" y="4572008"/>
            <a:ext cx="40719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altLang="zh-CN" sz="2000" dirty="0" smtClean="0"/>
              <a:t>3 MODFLOW6</a:t>
            </a:r>
            <a:r>
              <a:rPr lang="zh-CN" altLang="en-US" sz="2000" dirty="0" smtClean="0"/>
              <a:t>框架的主程序流程细节，显示了单个过程调用</a:t>
            </a:r>
            <a:r>
              <a:rPr lang="en-US" altLang="zh-CN" sz="2000" dirty="0" smtClean="0"/>
              <a:t>(Timing Module, Models, Exchanges, Solutions) </a:t>
            </a:r>
            <a:r>
              <a:rPr lang="zh-CN" altLang="en-US" sz="2000" dirty="0" smtClean="0"/>
              <a:t>每种颜色框图代表多个过程调用，例如蓝色框图表示模拟的各模型的过程调用。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48392"/>
            <a:ext cx="36038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Simulation Name File</a:t>
            </a:r>
            <a:endParaRPr lang="zh-CN" altLang="en-US" sz="2800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3785310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0403" y="1785926"/>
            <a:ext cx="5843597" cy="2959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878" y="5572140"/>
            <a:ext cx="8501122" cy="489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91440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Timing Module</a:t>
            </a:r>
            <a:endParaRPr lang="zh-CN" altLang="en-US" sz="3200" dirty="0" smtClean="0">
              <a:solidFill>
                <a:srgbClr val="FF0000"/>
              </a:solidFill>
            </a:endParaRPr>
          </a:p>
          <a:p>
            <a:r>
              <a:rPr lang="zh-CN" altLang="en-US" sz="2400" dirty="0" smtClean="0"/>
              <a:t>模拟时段分为</a:t>
            </a:r>
            <a:r>
              <a:rPr lang="en-US" sz="2400" dirty="0" smtClean="0"/>
              <a:t>stress periods</a:t>
            </a:r>
            <a:r>
              <a:rPr lang="zh-CN" altLang="en-US" sz="2400" dirty="0" smtClean="0"/>
              <a:t>，期间的输入数据（外部驱动）是常数的，在分解为若干时间步（如图</a:t>
            </a:r>
            <a:r>
              <a:rPr lang="en-US" sz="2400" dirty="0" smtClean="0"/>
              <a:t>5</a:t>
            </a:r>
            <a:r>
              <a:rPr lang="zh-CN" altLang="en-US" sz="2400" dirty="0" smtClean="0"/>
              <a:t>）。时间步长是有限差分</a:t>
            </a:r>
            <a:r>
              <a:rPr lang="en-US" sz="2400" dirty="0" smtClean="0"/>
              <a:t>GWF</a:t>
            </a:r>
            <a:r>
              <a:rPr lang="zh-CN" altLang="en-US" sz="2400" dirty="0" smtClean="0"/>
              <a:t>模型的基本计算单位，而</a:t>
            </a:r>
            <a:r>
              <a:rPr lang="en-US" sz="2400" dirty="0" smtClean="0"/>
              <a:t>stress periods</a:t>
            </a:r>
            <a:r>
              <a:rPr lang="zh-CN" altLang="en-US" sz="2400" dirty="0" smtClean="0"/>
              <a:t>是为了方便用户输入。时间离散信息从</a:t>
            </a:r>
            <a:r>
              <a:rPr lang="en-US" sz="2400" dirty="0" smtClean="0"/>
              <a:t>TDIS</a:t>
            </a:r>
            <a:r>
              <a:rPr lang="zh-CN" altLang="en-US" sz="2400" dirty="0" smtClean="0"/>
              <a:t>输入文件读取。</a:t>
            </a:r>
            <a:endParaRPr lang="zh-CN" altLang="en-US" sz="2400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3357562"/>
            <a:ext cx="5143504" cy="1724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5214950"/>
            <a:ext cx="9072627" cy="42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0" y="35718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用于定义</a:t>
            </a:r>
            <a:r>
              <a:rPr lang="en-US" dirty="0" smtClean="0"/>
              <a:t>stress period</a:t>
            </a:r>
            <a:r>
              <a:rPr lang="zh-CN" altLang="en-US" dirty="0" smtClean="0"/>
              <a:t>长度</a:t>
            </a:r>
            <a:r>
              <a:rPr lang="en-US" dirty="0" smtClean="0"/>
              <a:t>PERLEN</a:t>
            </a:r>
            <a:endParaRPr lang="zh-CN" altLang="en-US" dirty="0" smtClean="0"/>
          </a:p>
          <a:p>
            <a:r>
              <a:rPr lang="zh-CN" altLang="en-US" dirty="0" smtClean="0"/>
              <a:t>时间步长数分为</a:t>
            </a:r>
            <a:r>
              <a:rPr lang="en-US" dirty="0" smtClean="0"/>
              <a:t>NSTP</a:t>
            </a:r>
            <a:r>
              <a:rPr lang="zh-CN" altLang="en-US" dirty="0" smtClean="0"/>
              <a:t>份：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</TotalTime>
  <Words>1703</Words>
  <Application>Microsoft Office PowerPoint</Application>
  <PresentationFormat>全屏显示(4:3)</PresentationFormat>
  <Paragraphs>95</Paragraphs>
  <Slides>33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34" baseType="lpstr">
      <vt:lpstr>默认设计模板</vt:lpstr>
      <vt:lpstr>MODFLOW6程序原理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1750</cp:revision>
  <dcterms:created xsi:type="dcterms:W3CDTF">2013-04-15T12:17:00Z</dcterms:created>
  <dcterms:modified xsi:type="dcterms:W3CDTF">2023-01-02T08:05:53Z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