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514" r:id="rId3"/>
    <p:sldId id="509" r:id="rId4"/>
    <p:sldId id="512" r:id="rId5"/>
    <p:sldId id="511" r:id="rId6"/>
    <p:sldId id="513" r:id="rId7"/>
    <p:sldId id="518" r:id="rId8"/>
    <p:sldId id="529" r:id="rId9"/>
    <p:sldId id="530" r:id="rId10"/>
    <p:sldId id="534" r:id="rId11"/>
    <p:sldId id="531" r:id="rId12"/>
    <p:sldId id="519" r:id="rId13"/>
    <p:sldId id="527" r:id="rId14"/>
    <p:sldId id="528" r:id="rId15"/>
    <p:sldId id="516" r:id="rId16"/>
    <p:sldId id="522" r:id="rId17"/>
    <p:sldId id="520" r:id="rId18"/>
    <p:sldId id="523" r:id="rId19"/>
    <p:sldId id="524" r:id="rId20"/>
    <p:sldId id="521" r:id="rId21"/>
    <p:sldId id="517" r:id="rId22"/>
    <p:sldId id="526" r:id="rId23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662" autoAdjust="0"/>
  </p:normalViewPr>
  <p:slideViewPr>
    <p:cSldViewPr>
      <p:cViewPr>
        <p:scale>
          <a:sx n="100" d="100"/>
          <a:sy n="100" d="100"/>
        </p:scale>
        <p:origin x="-1860" y="54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2023/3/22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4800" b="1" dirty="0" smtClean="0"/>
              <a:t>MODFLOW6</a:t>
            </a:r>
            <a:r>
              <a:rPr lang="zh-CN" altLang="en-US" sz="4800" b="1" dirty="0" smtClean="0"/>
              <a:t>的</a:t>
            </a:r>
            <a:r>
              <a:rPr lang="en-US" sz="4800" b="1" dirty="0" smtClean="0"/>
              <a:t>MPI</a:t>
            </a:r>
            <a:r>
              <a:rPr lang="zh-CN" altLang="en-US" sz="4800" b="1" dirty="0" smtClean="0"/>
              <a:t>并行化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" name="副标题 4"/>
          <p:cNvSpPr txBox="1">
            <a:spLocks noGrp="1"/>
          </p:cNvSpPr>
          <p:nvPr>
            <p:ph type="subTitle" idx="1"/>
          </p:nvPr>
        </p:nvSpPr>
        <p:spPr>
          <a:xfrm>
            <a:off x="214282" y="3500438"/>
            <a:ext cx="8786874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 smtClean="0"/>
              <a:t>Verkaik</a:t>
            </a:r>
            <a:r>
              <a:rPr lang="en-US" sz="2400" dirty="0" smtClean="0"/>
              <a:t>, et al. 2021</a:t>
            </a:r>
            <a:r>
              <a:rPr lang="zh-CN" altLang="en-US" sz="2400" dirty="0" smtClean="0"/>
              <a:t>介绍了荷兰水文模拟系统（</a:t>
            </a:r>
            <a:r>
              <a:rPr lang="en-US" sz="2400" dirty="0" smtClean="0"/>
              <a:t>NHM</a:t>
            </a:r>
            <a:r>
              <a:rPr lang="zh-CN" altLang="en-US" sz="2400" dirty="0" smtClean="0"/>
              <a:t>）的并行化的情况，</a:t>
            </a:r>
            <a:r>
              <a:rPr lang="en-US" sz="2400" dirty="0" smtClean="0"/>
              <a:t>NHM</a:t>
            </a:r>
            <a:r>
              <a:rPr lang="zh-CN" altLang="en-US" sz="2400" dirty="0" smtClean="0"/>
              <a:t>包含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大模块，其中包含地下水模块</a:t>
            </a:r>
            <a:r>
              <a:rPr lang="en-US" sz="2400" dirty="0" smtClean="0"/>
              <a:t>MODFLOW</a:t>
            </a:r>
            <a:r>
              <a:rPr lang="zh-CN" altLang="en-US" sz="2400" dirty="0" smtClean="0"/>
              <a:t>。介绍了</a:t>
            </a:r>
            <a:r>
              <a:rPr lang="en-US" sz="2400" dirty="0" smtClean="0"/>
              <a:t>MODFLOW</a:t>
            </a:r>
            <a:r>
              <a:rPr lang="zh-CN" altLang="en-US" sz="2400" dirty="0" smtClean="0"/>
              <a:t>的并行化及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个案例测试。</a:t>
            </a:r>
          </a:p>
          <a:p>
            <a:pPr algn="l"/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重叠和通信：重叠不需要用户显式指定额外数据（如单元间水力传导）。并且，（物理的）重叠便于实施先进的计算格式。进程之间发送和接收的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通信。</a:t>
            </a:r>
            <a:endParaRPr lang="zh-CN" altLang="en-US" sz="2400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143116"/>
            <a:ext cx="6000792" cy="3736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0" y="5786454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</a:t>
            </a:r>
            <a:r>
              <a:rPr lang="en-US" dirty="0" smtClean="0"/>
              <a:t>3 </a:t>
            </a:r>
            <a:r>
              <a:rPr lang="zh-CN" altLang="en-US" dirty="0" smtClean="0"/>
              <a:t>四个进程的均匀分区</a:t>
            </a:r>
            <a:r>
              <a:rPr lang="en-US" dirty="0" smtClean="0"/>
              <a:t>(a)</a:t>
            </a:r>
            <a:r>
              <a:rPr lang="zh-CN" altLang="en-US" dirty="0" smtClean="0"/>
              <a:t>和</a:t>
            </a:r>
            <a:r>
              <a:rPr lang="en-US" dirty="0" smtClean="0"/>
              <a:t>ORB</a:t>
            </a:r>
            <a:r>
              <a:rPr lang="zh-CN" altLang="en-US" dirty="0" smtClean="0"/>
              <a:t>分区</a:t>
            </a:r>
            <a:r>
              <a:rPr lang="en-US" dirty="0" smtClean="0"/>
              <a:t>(b)</a:t>
            </a:r>
            <a:r>
              <a:rPr lang="zh-CN" altLang="en-US" dirty="0" smtClean="0"/>
              <a:t>的示例：黑色虚线表和点黑线表示</a:t>
            </a:r>
            <a:r>
              <a:rPr lang="en-US" dirty="0" smtClean="0"/>
              <a:t>2</a:t>
            </a:r>
            <a:r>
              <a:rPr lang="zh-CN" altLang="en-US" dirty="0" smtClean="0"/>
              <a:t>种分区的边界；红色盒子表示非重叠分区；粉色盒子表示</a:t>
            </a:r>
            <a:r>
              <a:rPr lang="en-US" dirty="0" smtClean="0"/>
              <a:t>p1</a:t>
            </a:r>
            <a:r>
              <a:rPr lang="zh-CN" altLang="en-US" dirty="0" smtClean="0"/>
              <a:t>进程的重叠分区；绿色单元表示两个进程间的通信界面。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MODFLOW</a:t>
            </a:r>
            <a:r>
              <a:rPr lang="zh-CN" altLang="en-US" sz="2800" b="1" dirty="0" smtClean="0"/>
              <a:t>模型的并行化介绍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90011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并行化</a:t>
            </a:r>
            <a:r>
              <a:rPr lang="zh-CN" altLang="en-US" sz="2400" dirty="0" smtClean="0">
                <a:solidFill>
                  <a:srgbClr val="FF0000"/>
                </a:solidFill>
              </a:rPr>
              <a:t>输入数据支持</a:t>
            </a:r>
            <a:r>
              <a:rPr lang="zh-CN" altLang="en-US" sz="2400" dirty="0" smtClean="0"/>
              <a:t>：栅格数据、点数据和线数据。例如，读取栅格数据，使用二进制地理参考坐标的</a:t>
            </a:r>
            <a:r>
              <a:rPr lang="en-US" sz="2400" dirty="0" err="1" smtClean="0"/>
              <a:t>iMOD</a:t>
            </a:r>
            <a:r>
              <a:rPr lang="zh-CN" altLang="en-US" sz="2400" dirty="0" smtClean="0"/>
              <a:t>数据格式（</a:t>
            </a:r>
            <a:r>
              <a:rPr lang="en-US" sz="2400" dirty="0" smtClean="0"/>
              <a:t>IDF: IMOD-Python, IMOD</a:t>
            </a:r>
            <a:r>
              <a:rPr lang="zh-CN" altLang="en-US" sz="2400" dirty="0" smtClean="0"/>
              <a:t>），因为这些文件格式支持快速的二进制格式的直接访问读取，容易使用</a:t>
            </a:r>
            <a:r>
              <a:rPr lang="en-US" sz="2400" dirty="0" err="1" smtClean="0"/>
              <a:t>iMOD</a:t>
            </a:r>
            <a:r>
              <a:rPr lang="en-US" sz="2400" dirty="0" smtClean="0"/>
              <a:t> GUI</a:t>
            </a:r>
            <a:r>
              <a:rPr lang="zh-CN" altLang="en-US" sz="2400" dirty="0" smtClean="0"/>
              <a:t>可视化。</a:t>
            </a:r>
            <a:r>
              <a:rPr lang="en-US" sz="2400" dirty="0" smtClean="0"/>
              <a:t>IDF</a:t>
            </a:r>
            <a:r>
              <a:rPr lang="zh-CN" altLang="en-US" sz="2400" dirty="0" smtClean="0"/>
              <a:t>文件允许有效并行化读取子区域的数据</a:t>
            </a:r>
            <a:r>
              <a:rPr lang="zh-CN" altLang="en-US" sz="2400" smtClean="0"/>
              <a:t>，</a:t>
            </a:r>
            <a:r>
              <a:rPr lang="zh-CN" altLang="en-US" sz="2400" smtClean="0"/>
              <a:t>同时可利用</a:t>
            </a:r>
            <a:r>
              <a:rPr lang="zh-CN" altLang="en-US" sz="2400" dirty="0" smtClean="0"/>
              <a:t>局部内存。</a:t>
            </a:r>
            <a:r>
              <a:rPr lang="zh-CN" altLang="en-US" sz="2400" dirty="0" smtClean="0"/>
              <a:t>除了抽水井和地质断层数据，分别以点和线数据格式读取，所有（静态的）模块和（动态的）软件包数据（如河流和排水渠）都以</a:t>
            </a:r>
            <a:r>
              <a:rPr lang="en-US" sz="2400" dirty="0" smtClean="0"/>
              <a:t>IDF</a:t>
            </a:r>
            <a:r>
              <a:rPr lang="zh-CN" altLang="en-US" sz="2400" dirty="0" smtClean="0"/>
              <a:t>栅格文件格式读取。这意味着对于稀疏栅格文件可能会读取大量的冗余（</a:t>
            </a:r>
            <a:r>
              <a:rPr lang="en-US" sz="2400" dirty="0" smtClean="0"/>
              <a:t>no-value</a:t>
            </a:r>
            <a:r>
              <a:rPr lang="zh-CN" altLang="en-US" sz="2400" dirty="0" smtClean="0"/>
              <a:t>）数据，例如：在半干旱地区模拟排水渠系统。</a:t>
            </a:r>
            <a:r>
              <a:rPr lang="en-US" sz="2400" dirty="0" smtClean="0"/>
              <a:t>NHM</a:t>
            </a:r>
            <a:r>
              <a:rPr lang="zh-CN" altLang="en-US" sz="2400" dirty="0" smtClean="0"/>
              <a:t>栅格数据是稠密的，因此使用</a:t>
            </a:r>
            <a:r>
              <a:rPr lang="en-US" sz="2400" dirty="0" smtClean="0"/>
              <a:t>IDF</a:t>
            </a:r>
            <a:r>
              <a:rPr lang="zh-CN" altLang="en-US" sz="2400" dirty="0" smtClean="0"/>
              <a:t>的冗余较低。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并行化输出</a:t>
            </a:r>
            <a:r>
              <a:rPr lang="zh-CN" altLang="en-US" sz="2400" dirty="0" smtClean="0"/>
              <a:t>是直接的，各进程对不重叠分区，单独输出各进程的</a:t>
            </a:r>
            <a:r>
              <a:rPr lang="en-US" sz="2400" dirty="0" smtClean="0"/>
              <a:t>IDF</a:t>
            </a:r>
            <a:r>
              <a:rPr lang="zh-CN" altLang="en-US" sz="2400" dirty="0" smtClean="0"/>
              <a:t>文件或标准的</a:t>
            </a:r>
            <a:r>
              <a:rPr lang="en-US" sz="2400" dirty="0" smtClean="0"/>
              <a:t>MODFLOW ASCII/</a:t>
            </a:r>
            <a:r>
              <a:rPr lang="zh-CN" altLang="en-US" sz="2400" dirty="0" smtClean="0"/>
              <a:t>二进制文件。后处理这些子区域结果需要额外工具，如</a:t>
            </a:r>
            <a:r>
              <a:rPr lang="en-US" sz="2400" dirty="0" err="1" smtClean="0"/>
              <a:t>iMOD</a:t>
            </a:r>
            <a:r>
              <a:rPr lang="zh-CN" altLang="en-US" sz="2400" dirty="0" smtClean="0"/>
              <a:t>，来</a:t>
            </a:r>
            <a:r>
              <a:rPr lang="zh-CN" altLang="en-US" sz="2400" dirty="0" smtClean="0">
                <a:solidFill>
                  <a:srgbClr val="FF0000"/>
                </a:solidFill>
              </a:rPr>
              <a:t>合并</a:t>
            </a:r>
            <a:r>
              <a:rPr lang="zh-CN" altLang="en-US" sz="2400" dirty="0" smtClean="0"/>
              <a:t>这些数据到一个单独的整体计算网格的数据集。</a:t>
            </a:r>
          </a:p>
          <a:p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357818" y="1000108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并行化的输入和输出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7364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线性求解器预处理方面，本文实施</a:t>
            </a:r>
            <a:r>
              <a:rPr lang="en-US" sz="2400" dirty="0" smtClean="0"/>
              <a:t>additive Schwarz</a:t>
            </a:r>
            <a:r>
              <a:rPr lang="zh-CN" altLang="en-US" sz="2400" dirty="0" smtClean="0"/>
              <a:t>预处理，并行化求解线性系统。但是，本文实施与表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的努力存在一些显著差别。第一，本文方法完全是分布式内存并行，包括输入和输出数据。第二，不规则模型边界的荷载均衡模型，即由于地质边界，提供一个健壮的正交递归二分方法，根据处理器数目，将地下水单元平分荷载块。第三，并行模型仅依赖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库，在多种平台上容易编译实施。第四，作为</a:t>
            </a:r>
            <a:r>
              <a:rPr lang="en-US" sz="2400" dirty="0" err="1" smtClean="0"/>
              <a:t>iMOD</a:t>
            </a:r>
            <a:r>
              <a:rPr lang="zh-CN" altLang="en-US" sz="2400" dirty="0" smtClean="0"/>
              <a:t>的部分开源软件代码来维护，</a:t>
            </a:r>
            <a:r>
              <a:rPr lang="en-US" sz="2400" dirty="0" err="1" smtClean="0"/>
              <a:t>iMOD</a:t>
            </a:r>
            <a:r>
              <a:rPr lang="zh-CN" altLang="en-US" sz="2400" dirty="0" smtClean="0"/>
              <a:t>是</a:t>
            </a:r>
            <a:r>
              <a:rPr lang="en-US" sz="2400" dirty="0" smtClean="0"/>
              <a:t>Windows</a:t>
            </a:r>
            <a:r>
              <a:rPr lang="zh-CN" altLang="en-US" sz="2400" dirty="0" smtClean="0"/>
              <a:t>系统下的</a:t>
            </a:r>
            <a:r>
              <a:rPr lang="en-US" sz="2400" dirty="0" smtClean="0"/>
              <a:t>GUI</a:t>
            </a:r>
            <a:r>
              <a:rPr lang="zh-CN" altLang="en-US" sz="2400" dirty="0" smtClean="0"/>
              <a:t>软件，与加速版本的</a:t>
            </a:r>
            <a:r>
              <a:rPr lang="en-US" sz="2400" dirty="0" smtClean="0"/>
              <a:t>MODFLOW-2005</a:t>
            </a:r>
            <a:r>
              <a:rPr lang="zh-CN" altLang="en-US" sz="2400" dirty="0" smtClean="0"/>
              <a:t>集成，被广泛使用。第五，向</a:t>
            </a:r>
            <a:r>
              <a:rPr lang="en-US" sz="2400" dirty="0" smtClean="0"/>
              <a:t>MODFLOW-2005</a:t>
            </a:r>
            <a:r>
              <a:rPr lang="zh-CN" altLang="en-US" sz="2400" dirty="0" smtClean="0"/>
              <a:t>增加一个新的模块化的非结构并行求解器，称之为</a:t>
            </a:r>
            <a:r>
              <a:rPr lang="en-US" sz="2400" dirty="0" smtClean="0"/>
              <a:t>Parallel </a:t>
            </a:r>
            <a:r>
              <a:rPr lang="en-US" sz="2400" dirty="0" err="1" smtClean="0"/>
              <a:t>Krylov</a:t>
            </a:r>
            <a:r>
              <a:rPr lang="en-US" sz="2400" dirty="0" smtClean="0"/>
              <a:t> Solver (PKS) (</a:t>
            </a:r>
            <a:r>
              <a:rPr lang="en-US" sz="2400" dirty="0" err="1" smtClean="0"/>
              <a:t>Verkaik</a:t>
            </a:r>
            <a:r>
              <a:rPr lang="en-US" sz="2400" dirty="0" smtClean="0"/>
              <a:t> et al., 2016, 2015)</a:t>
            </a:r>
            <a:r>
              <a:rPr lang="zh-CN" altLang="en-US" sz="2400" dirty="0" smtClean="0"/>
              <a:t>，主要基于</a:t>
            </a:r>
            <a:r>
              <a:rPr lang="en-US" sz="2400" dirty="0" smtClean="0"/>
              <a:t>UPCG</a:t>
            </a:r>
            <a:r>
              <a:rPr lang="zh-CN" altLang="en-US" sz="2400" dirty="0" smtClean="0"/>
              <a:t>线性求解器。</a:t>
            </a:r>
          </a:p>
          <a:p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0" y="114298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/>
              <a:t>并行化线性求解器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1442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地下水流方程有限体积离散后，经过</a:t>
            </a:r>
            <a:r>
              <a:rPr lang="en-US" sz="2400" dirty="0" smtClean="0"/>
              <a:t>Picard</a:t>
            </a:r>
            <a:r>
              <a:rPr lang="zh-CN" altLang="en-US" sz="2400" dirty="0" smtClean="0"/>
              <a:t>线性化和施加</a:t>
            </a:r>
            <a:r>
              <a:rPr lang="en-US" sz="2400" dirty="0" err="1" smtClean="0"/>
              <a:t>Dirichlet</a:t>
            </a:r>
            <a:r>
              <a:rPr lang="zh-CN" altLang="en-US" sz="2400" dirty="0" smtClean="0"/>
              <a:t>边界（恒定条件），导出线性方程组系统：</a:t>
            </a:r>
          </a:p>
          <a:p>
            <a:pPr algn="ctr"/>
            <a:r>
              <a:rPr lang="en-US" sz="2400" b="1" dirty="0" smtClean="0"/>
              <a:t>Ah=b</a:t>
            </a:r>
            <a:endParaRPr lang="zh-CN" altLang="en-US" sz="2400" dirty="0" smtClean="0"/>
          </a:p>
          <a:p>
            <a:r>
              <a:rPr lang="en-US" sz="2400" b="1" dirty="0" smtClean="0"/>
              <a:t>h</a:t>
            </a:r>
            <a:r>
              <a:rPr lang="zh-CN" altLang="en-US" sz="2400" dirty="0" smtClean="0"/>
              <a:t>为未知向量，</a:t>
            </a:r>
            <a:r>
              <a:rPr lang="en-US" sz="2400" b="1" dirty="0" smtClean="0"/>
              <a:t>b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RHS</a:t>
            </a:r>
            <a:r>
              <a:rPr lang="zh-CN" altLang="en-US" sz="2400" dirty="0" smtClean="0"/>
              <a:t>，</a:t>
            </a:r>
            <a:r>
              <a:rPr lang="en-US" sz="2400" b="1" dirty="0" smtClean="0"/>
              <a:t>A</a:t>
            </a:r>
            <a:r>
              <a:rPr lang="zh-CN" altLang="en-US" sz="2400" dirty="0" smtClean="0"/>
              <a:t>为方形、正定的系数矩阵。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7</a:t>
            </a:r>
            <a:r>
              <a:rPr lang="zh-CN" altLang="en-US" sz="2400" dirty="0" smtClean="0"/>
              <a:t>点带状矩阵。为求解方程组，使用</a:t>
            </a:r>
            <a:r>
              <a:rPr lang="en-US" sz="2400" dirty="0" err="1" smtClean="0"/>
              <a:t>Krylov</a:t>
            </a:r>
            <a:r>
              <a:rPr lang="zh-CN" altLang="en-US" sz="2400" dirty="0" smtClean="0"/>
              <a:t>子空间加速，在</a:t>
            </a:r>
            <a:r>
              <a:rPr lang="en-US" sz="2400" dirty="0" smtClean="0"/>
              <a:t>PCG</a:t>
            </a:r>
            <a:r>
              <a:rPr lang="zh-CN" altLang="en-US" sz="2400" dirty="0" smtClean="0"/>
              <a:t>法中实施该预处理方法。不是直接求解</a:t>
            </a:r>
            <a:r>
              <a:rPr lang="en-US" sz="2400" dirty="0" smtClean="0"/>
              <a:t>Ah=b</a:t>
            </a:r>
            <a:r>
              <a:rPr lang="zh-CN" altLang="en-US" sz="2400" dirty="0" smtClean="0"/>
              <a:t>，而是对称化预处理系统：</a:t>
            </a:r>
          </a:p>
          <a:p>
            <a:endParaRPr lang="zh-CN" altLang="en-US" sz="2400" dirty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3571876"/>
            <a:ext cx="65722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214818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r>
              <a:rPr lang="zh-CN" altLang="en-US" sz="2400" dirty="0" smtClean="0"/>
              <a:t>称为</a:t>
            </a:r>
            <a:r>
              <a:rPr lang="en-US" sz="2400" dirty="0" err="1" smtClean="0"/>
              <a:t>preconditioner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矩阵</a:t>
            </a:r>
            <a:r>
              <a:rPr lang="en-US" sz="2400" b="1" dirty="0" smtClean="0"/>
              <a:t>A</a:t>
            </a:r>
            <a:r>
              <a:rPr lang="zh-CN" altLang="en-US" sz="2400" dirty="0" smtClean="0"/>
              <a:t>可写为块矩阵的形式：</a:t>
            </a:r>
          </a:p>
          <a:p>
            <a:endParaRPr lang="zh-CN" altLang="en-US" sz="2400" dirty="0"/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4714884"/>
            <a:ext cx="3357586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142984"/>
            <a:ext cx="885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用</a:t>
            </a:r>
            <a:r>
              <a:rPr lang="en-US" sz="2400" b="1" dirty="0" smtClean="0"/>
              <a:t>A</a:t>
            </a:r>
            <a:r>
              <a:rPr lang="zh-CN" altLang="en-US" sz="2400" dirty="0" smtClean="0"/>
              <a:t>的块对角矩阵作为</a:t>
            </a:r>
            <a:r>
              <a:rPr lang="en-US" sz="2400" b="1" dirty="0" smtClean="0"/>
              <a:t>M</a:t>
            </a:r>
            <a:r>
              <a:rPr lang="zh-CN" altLang="en-US" sz="2400" dirty="0" smtClean="0"/>
              <a:t>则导出非重叠的</a:t>
            </a:r>
            <a:r>
              <a:rPr lang="en-US" sz="2400" dirty="0" smtClean="0"/>
              <a:t>additive Schwarz</a:t>
            </a:r>
            <a:r>
              <a:rPr lang="zh-CN" altLang="en-US" sz="2400" dirty="0" smtClean="0"/>
              <a:t>预处理方法，使用</a:t>
            </a:r>
            <a:r>
              <a:rPr lang="en-US" sz="2400" b="1" dirty="0" smtClean="0"/>
              <a:t>M</a:t>
            </a:r>
            <a:r>
              <a:rPr lang="en-US" sz="2400" b="1" baseline="-25000" dirty="0" smtClean="0"/>
              <a:t>AS</a:t>
            </a:r>
            <a:r>
              <a:rPr lang="zh-CN" altLang="en-US" sz="2400" dirty="0" smtClean="0"/>
              <a:t>表示：</a:t>
            </a: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714488"/>
            <a:ext cx="335758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76" y="3143248"/>
            <a:ext cx="8001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PCG</a:t>
            </a:r>
            <a:r>
              <a:rPr lang="zh-CN" altLang="en-US" sz="2400" dirty="0" smtClean="0"/>
              <a:t>法的</a:t>
            </a:r>
            <a:r>
              <a:rPr lang="en-US" sz="2400" dirty="0" smtClean="0"/>
              <a:t>additive Schwarz</a:t>
            </a:r>
            <a:r>
              <a:rPr lang="zh-CN" altLang="en-US" sz="2400" dirty="0" smtClean="0"/>
              <a:t>预处理方法的伪代码为：</a:t>
            </a:r>
          </a:p>
        </p:txBody>
      </p:sp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3643314"/>
            <a:ext cx="4786314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857752" y="3643314"/>
            <a:ext cx="42862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 smtClean="0"/>
              <a:t>上述方法的并行化涉及：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）在执行稀疏矩阵向量乘积之前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子分区间向量的局部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点对点通信；</a:t>
            </a:r>
            <a:endParaRPr lang="en-US" altLang="zh-CN" sz="2400" dirty="0" smtClean="0"/>
          </a:p>
          <a:p>
            <a:pPr algn="just"/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）确定内积全局求和和停止迭代准则的全局最大值的全局集合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通信。</a:t>
            </a:r>
          </a:p>
          <a:p>
            <a:pPr algn="just"/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000108"/>
            <a:ext cx="900349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5715016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显示了观测的加速和总的内存使用。使用</a:t>
            </a:r>
            <a:r>
              <a:rPr lang="en-US" sz="2000" dirty="0" smtClean="0"/>
              <a:t>144</a:t>
            </a:r>
            <a:r>
              <a:rPr lang="zh-CN" altLang="en-US" sz="2000" dirty="0" smtClean="0"/>
              <a:t>个处理器核心。串行运行耗时是</a:t>
            </a:r>
            <a:r>
              <a:rPr lang="en-US" sz="2000" dirty="0" smtClean="0"/>
              <a:t>4h48min</a:t>
            </a:r>
            <a:r>
              <a:rPr lang="zh-CN" altLang="en-US" sz="2000" dirty="0" smtClean="0"/>
              <a:t>，并行计算耗时降低至</a:t>
            </a:r>
            <a:r>
              <a:rPr lang="en-US" sz="2000" dirty="0" smtClean="0"/>
              <a:t>2min40s</a:t>
            </a:r>
            <a:r>
              <a:rPr lang="zh-CN" altLang="en-US" sz="2000" dirty="0" smtClean="0"/>
              <a:t>，加速比达到</a:t>
            </a:r>
            <a:r>
              <a:rPr lang="en-US" sz="2000" dirty="0" smtClean="0"/>
              <a:t>108</a:t>
            </a:r>
            <a:r>
              <a:rPr lang="zh-CN" altLang="en-US" sz="2000" dirty="0" smtClean="0"/>
              <a:t>，各单元的水头误差低于指定的</a:t>
            </a:r>
            <a:r>
              <a:rPr lang="en-US" sz="2000" dirty="0" smtClean="0"/>
              <a:t>e=0.001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0240"/>
            <a:ext cx="9144000" cy="3240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并行化线性求解器迭代随着子区域数目的增加而增加，导致低频率的特征模式会妨碍线性求解器的收敛，这需要额外的多层预处理来改善收敛。但是，本测试中，观测的最大线性迭代增加为</a:t>
            </a:r>
            <a:r>
              <a:rPr lang="en-US" sz="2800" dirty="0" smtClean="0"/>
              <a:t>~15%</a:t>
            </a:r>
            <a:r>
              <a:rPr lang="zh-CN" altLang="en-US" sz="2800" dirty="0" smtClean="0"/>
              <a:t>，低频的特征模式影响效果相对较低，因此无需实施预处理。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142984"/>
            <a:ext cx="6929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并行化线性求解器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00109"/>
            <a:ext cx="5715046" cy="565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5715008" y="3286124"/>
            <a:ext cx="34289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显示：线性求解迭代（串行迭代</a:t>
            </a:r>
            <a:r>
              <a:rPr lang="en-US" sz="2400" dirty="0" smtClean="0"/>
              <a:t>3269</a:t>
            </a:r>
            <a:r>
              <a:rPr lang="zh-CN" altLang="en-US" sz="2400" dirty="0" smtClean="0"/>
              <a:t>步），</a:t>
            </a:r>
            <a:r>
              <a:rPr lang="en-US" sz="2400" dirty="0" smtClean="0"/>
              <a:t>RNHM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18738</a:t>
            </a:r>
            <a:r>
              <a:rPr lang="zh-CN" altLang="en-US" sz="2400" dirty="0" smtClean="0"/>
              <a:t>步，</a:t>
            </a:r>
            <a:r>
              <a:rPr lang="en-US" sz="2400" dirty="0" smtClean="0"/>
              <a:t>FNHM</a:t>
            </a:r>
            <a:r>
              <a:rPr lang="zh-CN" altLang="en-US" sz="2400" dirty="0" smtClean="0"/>
              <a:t>为</a:t>
            </a:r>
            <a:r>
              <a:rPr lang="en-US" sz="2400" dirty="0" smtClean="0"/>
              <a:t>30390</a:t>
            </a:r>
            <a:r>
              <a:rPr lang="zh-CN" altLang="en-US" sz="2400" dirty="0" smtClean="0"/>
              <a:t>步。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5929330"/>
            <a:ext cx="900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大量时间耗在线性求解器，见图</a:t>
            </a:r>
            <a:r>
              <a:rPr lang="en-US" sz="2400" dirty="0" smtClean="0"/>
              <a:t>9</a:t>
            </a:r>
            <a:r>
              <a:rPr lang="zh-CN" altLang="en-US" sz="2400" dirty="0" smtClean="0"/>
              <a:t>，线性扩展性，数据输入耗时。</a:t>
            </a:r>
            <a:endParaRPr lang="zh-CN" alt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071546"/>
            <a:ext cx="7979075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6110607"/>
            <a:ext cx="9001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大量时间耗在线性求解器，见图</a:t>
            </a:r>
            <a:r>
              <a:rPr lang="en-US" sz="2400" dirty="0" smtClean="0"/>
              <a:t>9</a:t>
            </a:r>
            <a:r>
              <a:rPr lang="zh-CN" altLang="en-US" sz="2400" dirty="0" smtClean="0"/>
              <a:t>，线性扩展性，数据输入耗时。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00108"/>
            <a:ext cx="8786842" cy="5044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57364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J. </a:t>
            </a:r>
            <a:r>
              <a:rPr lang="en-US" sz="2000" dirty="0" err="1" smtClean="0"/>
              <a:t>Verkaik</a:t>
            </a:r>
            <a:r>
              <a:rPr lang="en-US" sz="2000" dirty="0" smtClean="0"/>
              <a:t>, J.D. Hughes, P.E.V. van </a:t>
            </a:r>
            <a:r>
              <a:rPr lang="en-US" sz="2000" dirty="0" err="1" smtClean="0"/>
              <a:t>Walsum</a:t>
            </a:r>
            <a:r>
              <a:rPr lang="en-US" sz="2000" dirty="0" smtClean="0"/>
              <a:t>, G.H.P. Oude </a:t>
            </a:r>
            <a:r>
              <a:rPr lang="en-US" sz="2000" dirty="0" err="1" smtClean="0"/>
              <a:t>Essink</a:t>
            </a:r>
            <a:r>
              <a:rPr lang="en-US" sz="2000" dirty="0" smtClean="0"/>
              <a:t>, H.X. Lin, M.F. P. </a:t>
            </a:r>
            <a:r>
              <a:rPr lang="en-US" sz="2000" dirty="0" err="1" smtClean="0"/>
              <a:t>Bierkens</a:t>
            </a:r>
            <a:r>
              <a:rPr lang="en-US" sz="2000" dirty="0" smtClean="0"/>
              <a:t>. Distributed memory parallel groundwater modeling for the Netherlands Hydrological Instrument. Environmental </a:t>
            </a:r>
            <a:r>
              <a:rPr lang="en-US" sz="2000" dirty="0" err="1" smtClean="0"/>
              <a:t>Modelling</a:t>
            </a:r>
            <a:r>
              <a:rPr lang="en-US" sz="2000" dirty="0" smtClean="0"/>
              <a:t> and Software 143 (2021) 105092</a:t>
            </a:r>
          </a:p>
          <a:p>
            <a:endParaRPr lang="en-US" sz="2000" dirty="0" smtClean="0"/>
          </a:p>
          <a:p>
            <a:r>
              <a:rPr lang="en-US" altLang="zh-CN" sz="2000" dirty="0" err="1" smtClean="0"/>
              <a:t>Verkaik</a:t>
            </a:r>
            <a:r>
              <a:rPr lang="en-US" altLang="zh-CN" sz="2000" dirty="0" smtClean="0"/>
              <a:t>, J., Hughes, J.D., </a:t>
            </a:r>
            <a:r>
              <a:rPr lang="en-US" altLang="zh-CN" sz="2000" dirty="0" err="1" smtClean="0"/>
              <a:t>Sutanudjaja</a:t>
            </a:r>
            <a:r>
              <a:rPr lang="en-US" altLang="zh-CN" sz="2000" dirty="0" smtClean="0"/>
              <a:t>, E., van </a:t>
            </a:r>
            <a:r>
              <a:rPr lang="en-US" altLang="zh-CN" sz="2000" dirty="0" err="1" smtClean="0"/>
              <a:t>Walsum</a:t>
            </a:r>
            <a:r>
              <a:rPr lang="en-US" altLang="zh-CN" sz="2000" dirty="0" smtClean="0"/>
              <a:t>, P., 2016. First applications of the new parallel </a:t>
            </a:r>
            <a:r>
              <a:rPr lang="en-US" altLang="zh-CN" sz="2000" dirty="0" err="1" smtClean="0"/>
              <a:t>Krylov</a:t>
            </a:r>
            <a:r>
              <a:rPr lang="en-US" altLang="zh-CN" sz="2000" dirty="0" smtClean="0"/>
              <a:t> solver for MODFLOW on a national and global scale. In: AGU Fall Meeting Abstracts. </a:t>
            </a:r>
          </a:p>
          <a:p>
            <a:endParaRPr lang="en-US" altLang="zh-CN" sz="2000" dirty="0" smtClean="0"/>
          </a:p>
          <a:p>
            <a:r>
              <a:rPr lang="en-US" altLang="zh-CN" sz="2000" dirty="0" err="1" smtClean="0"/>
              <a:t>Verkaik</a:t>
            </a:r>
            <a:r>
              <a:rPr lang="en-US" altLang="zh-CN" sz="2000" dirty="0" smtClean="0"/>
              <a:t>, J., Hughes, J.D., </a:t>
            </a:r>
            <a:r>
              <a:rPr lang="en-US" altLang="zh-CN" sz="2000" dirty="0" err="1" smtClean="0"/>
              <a:t>Sutanudjaja</a:t>
            </a:r>
            <a:r>
              <a:rPr lang="en-US" altLang="zh-CN" sz="2000" dirty="0" smtClean="0"/>
              <a:t>, E.H., 2015. A hybrid, parallel </a:t>
            </a:r>
            <a:r>
              <a:rPr lang="en-US" altLang="zh-CN" sz="2000" dirty="0" err="1" smtClean="0"/>
              <a:t>Krylov</a:t>
            </a:r>
            <a:r>
              <a:rPr lang="en-US" altLang="zh-CN" sz="2000" dirty="0" smtClean="0"/>
              <a:t> solver for MODFLOW using Schwarz domain decomposition. In: AGU Fall Meeting Abstracts.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071546"/>
            <a:ext cx="4929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参考文献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6" y="1000107"/>
            <a:ext cx="8929718" cy="465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0" y="5715016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荷载均衡很重要，见图</a:t>
            </a:r>
            <a:r>
              <a:rPr lang="en-US" sz="2400" dirty="0" smtClean="0"/>
              <a:t>10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全局通信在</a:t>
            </a:r>
            <a:r>
              <a:rPr lang="en-US" sz="2400" dirty="0" smtClean="0"/>
              <a:t>p36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p42</a:t>
            </a:r>
            <a:r>
              <a:rPr lang="zh-CN" altLang="en-US" sz="2400" dirty="0" smtClean="0"/>
              <a:t>占主要耗时，这两个进程不与</a:t>
            </a:r>
            <a:r>
              <a:rPr lang="en-US" sz="2400" dirty="0" smtClean="0"/>
              <a:t>SVAT</a:t>
            </a:r>
            <a:r>
              <a:rPr lang="zh-CN" altLang="en-US" sz="2400" dirty="0" smtClean="0"/>
              <a:t>连接，导致荷载不均衡。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00108"/>
            <a:ext cx="856700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44" y="5572140"/>
            <a:ext cx="71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并行带来的误差很小！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1000108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NHM</a:t>
            </a:r>
            <a:r>
              <a:rPr lang="zh-CN" altLang="en-US" sz="3200" b="1" dirty="0" smtClean="0"/>
              <a:t>模拟系统</a:t>
            </a:r>
            <a:endParaRPr lang="zh-CN" altLang="en-US" sz="3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NHM(De Lange et al., 2014)</a:t>
            </a:r>
            <a:r>
              <a:rPr lang="zh-CN" altLang="en-US" sz="2400" dirty="0" smtClean="0"/>
              <a:t>由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个耦合的水文模型组件组成，见图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：</a:t>
            </a:r>
          </a:p>
          <a:p>
            <a:r>
              <a:rPr lang="zh-CN" altLang="en-US" sz="2400" dirty="0" smtClean="0"/>
              <a:t>地下水</a:t>
            </a:r>
            <a:r>
              <a:rPr lang="en-US" sz="2400" dirty="0" smtClean="0"/>
              <a:t>(GW)</a:t>
            </a:r>
            <a:r>
              <a:rPr lang="zh-CN" altLang="en-US" sz="2400" dirty="0" smtClean="0"/>
              <a:t>，由</a:t>
            </a:r>
            <a:r>
              <a:rPr lang="en-US" sz="2400" dirty="0" smtClean="0"/>
              <a:t>7</a:t>
            </a:r>
            <a:r>
              <a:rPr lang="zh-CN" altLang="en-US" sz="2400" dirty="0" smtClean="0"/>
              <a:t>个</a:t>
            </a:r>
            <a:r>
              <a:rPr lang="zh-CN" altLang="en-US" sz="2400" dirty="0" smtClean="0">
                <a:solidFill>
                  <a:srgbClr val="FF0000"/>
                </a:solidFill>
              </a:rPr>
              <a:t>承压地下水模型层</a:t>
            </a:r>
            <a:r>
              <a:rPr lang="zh-CN" altLang="en-US" sz="2400" dirty="0" smtClean="0"/>
              <a:t>组成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SVAT</a:t>
            </a:r>
            <a:r>
              <a:rPr lang="zh-CN" altLang="en-US" sz="2400" dirty="0" smtClean="0">
                <a:solidFill>
                  <a:srgbClr val="FF0000"/>
                </a:solidFill>
              </a:rPr>
              <a:t>模型</a:t>
            </a:r>
            <a:r>
              <a:rPr lang="zh-CN" altLang="en-US" sz="2400" dirty="0" smtClean="0"/>
              <a:t>组件：土壤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植被大气的定量水转换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the unsaturated zone salt transport (UZST) </a:t>
            </a:r>
            <a:r>
              <a:rPr lang="en-US" sz="2400" dirty="0" smtClean="0"/>
              <a:t>model component</a:t>
            </a:r>
            <a:r>
              <a:rPr lang="zh-CN" altLang="en-US" sz="2400" dirty="0" smtClean="0"/>
              <a:t>；</a:t>
            </a:r>
            <a:endParaRPr lang="en-US" sz="2400" dirty="0" smtClean="0"/>
          </a:p>
          <a:p>
            <a:r>
              <a:rPr lang="en-US" sz="2400" dirty="0" smtClean="0"/>
              <a:t>the surface water for sub-catchments (SWSC) model component </a:t>
            </a:r>
            <a:r>
              <a:rPr lang="zh-CN" altLang="en-US" sz="2400" dirty="0" smtClean="0"/>
              <a:t>；</a:t>
            </a:r>
            <a:endParaRPr lang="en-US" sz="2400" dirty="0" smtClean="0"/>
          </a:p>
          <a:p>
            <a:r>
              <a:rPr lang="en-US" sz="2400" dirty="0" smtClean="0"/>
              <a:t>the surface water for optimized distributing (SWOD) model component 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643446"/>
            <a:ext cx="9144000" cy="1654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714488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NHI</a:t>
            </a:r>
            <a:r>
              <a:rPr lang="zh-CN" altLang="en-US" sz="2000" dirty="0" smtClean="0"/>
              <a:t>系统中的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个水文模型包括</a:t>
            </a:r>
            <a:r>
              <a:rPr lang="en-US" sz="2000" dirty="0" smtClean="0"/>
              <a:t>(De Lange et al., 2014)</a:t>
            </a:r>
            <a:r>
              <a:rPr lang="zh-CN" altLang="en-US" sz="2000" dirty="0" smtClean="0"/>
              <a:t>：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SWOD</a:t>
            </a:r>
            <a:r>
              <a:rPr lang="zh-CN" altLang="en-US" sz="2000" dirty="0" smtClean="0"/>
              <a:t>模型，输入：河流流量和来自</a:t>
            </a:r>
            <a:r>
              <a:rPr lang="en-US" sz="2000" dirty="0" smtClean="0"/>
              <a:t>SWSC</a:t>
            </a:r>
            <a:r>
              <a:rPr lang="zh-CN" altLang="en-US" sz="2000" dirty="0" smtClean="0"/>
              <a:t>的水流通量；输出：</a:t>
            </a:r>
            <a:r>
              <a:rPr lang="en-US" sz="2000" dirty="0" smtClean="0"/>
              <a:t>from/to SWSC</a:t>
            </a:r>
            <a:r>
              <a:rPr lang="zh-CN" altLang="en-US" sz="2000" dirty="0" smtClean="0"/>
              <a:t>分配通量，入海流量，节点处的流量和水位。（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基于水量平衡的水文模型）。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SWFT</a:t>
            </a:r>
            <a:r>
              <a:rPr lang="zh-CN" altLang="en-US" sz="2000" dirty="0" smtClean="0"/>
              <a:t>模型，输入：河流流量和来自</a:t>
            </a:r>
            <a:r>
              <a:rPr lang="en-US" sz="2000" dirty="0" smtClean="0"/>
              <a:t>SWOD</a:t>
            </a:r>
            <a:r>
              <a:rPr lang="zh-CN" altLang="en-US" sz="2000" dirty="0" smtClean="0"/>
              <a:t>的节点处的水量通量；输出：入海流量和节点处的流量和水位。（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基于水动力模型的水流和温盐场计算</a:t>
            </a:r>
            <a:r>
              <a:rPr lang="zh-CN" altLang="en-US" sz="2000" dirty="0" smtClean="0"/>
              <a:t>）。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</a:t>
            </a:r>
            <a:r>
              <a:rPr lang="en-US" sz="2000" dirty="0" smtClean="0"/>
              <a:t>SWSC</a:t>
            </a:r>
            <a:r>
              <a:rPr lang="zh-CN" altLang="en-US" sz="2000" dirty="0" smtClean="0"/>
              <a:t>模型，</a:t>
            </a:r>
            <a:r>
              <a:rPr lang="en-US" sz="2000" dirty="0" smtClean="0"/>
              <a:t>from/to SWOD</a:t>
            </a:r>
            <a:r>
              <a:rPr lang="zh-CN" altLang="en-US" sz="2000" dirty="0" smtClean="0"/>
              <a:t>模型的通量，来自子流域内的</a:t>
            </a:r>
            <a:r>
              <a:rPr lang="en-US" sz="2000" dirty="0" smtClean="0"/>
              <a:t>GW</a:t>
            </a:r>
            <a:r>
              <a:rPr lang="zh-CN" altLang="en-US" sz="2000" dirty="0" smtClean="0"/>
              <a:t>的水量；输出：到</a:t>
            </a:r>
            <a:r>
              <a:rPr lang="en-US" sz="2000" dirty="0" smtClean="0"/>
              <a:t>SWOD</a:t>
            </a:r>
            <a:r>
              <a:rPr lang="zh-CN" altLang="en-US" sz="2000" dirty="0" smtClean="0"/>
              <a:t>的子流域，到</a:t>
            </a:r>
            <a:r>
              <a:rPr lang="en-US" sz="2000" dirty="0" smtClean="0"/>
              <a:t>GW</a:t>
            </a:r>
            <a:r>
              <a:rPr lang="zh-CN" altLang="en-US" sz="2000" dirty="0" smtClean="0"/>
              <a:t>的水位变化（考虑到</a:t>
            </a:r>
            <a:r>
              <a:rPr lang="en-US" sz="2000" dirty="0" smtClean="0"/>
              <a:t>SVAT</a:t>
            </a:r>
            <a:r>
              <a:rPr lang="zh-CN" altLang="en-US" sz="2000" dirty="0" smtClean="0"/>
              <a:t>的输入）。（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基于水量平衡的地表水流和温盐场计算</a:t>
            </a:r>
            <a:r>
              <a:rPr lang="zh-CN" altLang="en-US" sz="2000" dirty="0" smtClean="0"/>
              <a:t>）。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）</a:t>
            </a:r>
            <a:r>
              <a:rPr lang="en-US" sz="2000" dirty="0" smtClean="0">
                <a:solidFill>
                  <a:srgbClr val="FF0000"/>
                </a:solidFill>
              </a:rPr>
              <a:t>SVAT</a:t>
            </a:r>
            <a:r>
              <a:rPr lang="zh-CN" altLang="en-US" sz="2000" dirty="0" smtClean="0">
                <a:solidFill>
                  <a:srgbClr val="FF0000"/>
                </a:solidFill>
              </a:rPr>
              <a:t>模型</a:t>
            </a:r>
            <a:r>
              <a:rPr lang="zh-CN" altLang="en-US" sz="2000" dirty="0" smtClean="0"/>
              <a:t>，输入：来自大气的降雨和蒸发、植被类型和来自</a:t>
            </a:r>
            <a:r>
              <a:rPr lang="en-US" sz="2000" dirty="0" smtClean="0"/>
              <a:t>GW</a:t>
            </a:r>
            <a:r>
              <a:rPr lang="zh-CN" altLang="en-US" sz="2000" dirty="0" smtClean="0"/>
              <a:t>的井水位；输出：到</a:t>
            </a:r>
            <a:r>
              <a:rPr lang="en-US" sz="2000" dirty="0" smtClean="0"/>
              <a:t>SVAT</a:t>
            </a:r>
            <a:r>
              <a:rPr lang="zh-CN" altLang="en-US" sz="2000" dirty="0" smtClean="0"/>
              <a:t>的井水位和向</a:t>
            </a:r>
            <a:r>
              <a:rPr lang="en-US" sz="2000" dirty="0" smtClean="0"/>
              <a:t>SWSC</a:t>
            </a:r>
            <a:r>
              <a:rPr lang="zh-CN" altLang="en-US" sz="2000" dirty="0" smtClean="0"/>
              <a:t>的排水量。（</a:t>
            </a:r>
            <a:r>
              <a:rPr lang="zh-CN" altLang="en-US" sz="2000" dirty="0" smtClean="0">
                <a:solidFill>
                  <a:srgbClr val="FF0000"/>
                </a:solidFill>
              </a:rPr>
              <a:t>地下水与地表水交换的模拟</a:t>
            </a:r>
            <a:r>
              <a:rPr lang="zh-CN" altLang="en-US" sz="2000" dirty="0" smtClean="0"/>
              <a:t>）。</a:t>
            </a:r>
          </a:p>
          <a:p>
            <a:r>
              <a:rPr lang="en-US" sz="2000" dirty="0" smtClean="0"/>
              <a:t>SVAT</a:t>
            </a:r>
            <a:r>
              <a:rPr lang="zh-CN" altLang="en-US" sz="2000" dirty="0" smtClean="0"/>
              <a:t>模型包括：</a:t>
            </a:r>
            <a:r>
              <a:rPr lang="en-US" sz="2000" dirty="0" err="1" smtClean="0"/>
              <a:t>MetaSWAP</a:t>
            </a:r>
            <a:r>
              <a:rPr lang="en-US" sz="2000" dirty="0" smtClean="0"/>
              <a:t>/TRANSOL</a:t>
            </a:r>
            <a:r>
              <a:rPr lang="zh-CN" altLang="en-US" sz="2000" dirty="0" smtClean="0"/>
              <a:t>，其中，</a:t>
            </a:r>
            <a:r>
              <a:rPr lang="en-US" sz="2000" dirty="0" err="1" smtClean="0"/>
              <a:t>MetaSWAP</a:t>
            </a:r>
            <a:r>
              <a:rPr lang="zh-CN" altLang="en-US" sz="2000" dirty="0" smtClean="0"/>
              <a:t>求解</a:t>
            </a:r>
            <a:r>
              <a:rPr lang="en-US" sz="2000" dirty="0" smtClean="0"/>
              <a:t>Richards</a:t>
            </a:r>
            <a:r>
              <a:rPr lang="zh-CN" altLang="en-US" sz="2000" dirty="0" smtClean="0"/>
              <a:t>方程，使用恒定态土壤水分剖面数据。</a:t>
            </a:r>
            <a:r>
              <a:rPr lang="en-US" sz="2000" dirty="0" smtClean="0"/>
              <a:t>TRANSOL</a:t>
            </a:r>
            <a:r>
              <a:rPr lang="zh-CN" altLang="en-US" sz="2000" dirty="0" smtClean="0"/>
              <a:t>求解对流</a:t>
            </a:r>
            <a:r>
              <a:rPr lang="en-US" sz="2000" dirty="0" smtClean="0"/>
              <a:t>-</a:t>
            </a:r>
            <a:r>
              <a:rPr lang="zh-CN" altLang="en-US" sz="2000" dirty="0" smtClean="0"/>
              <a:t>扩散方程。</a:t>
            </a:r>
          </a:p>
          <a:p>
            <a:r>
              <a:rPr lang="zh-CN" altLang="en-US" sz="2000" dirty="0" smtClean="0">
                <a:solidFill>
                  <a:srgbClr val="FF0000"/>
                </a:solidFill>
              </a:rPr>
              <a:t>（</a:t>
            </a:r>
            <a:r>
              <a:rPr lang="en-US" sz="2000" dirty="0" smtClean="0">
                <a:solidFill>
                  <a:srgbClr val="FF0000"/>
                </a:solidFill>
              </a:rPr>
              <a:t>5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sz="2000" dirty="0" smtClean="0">
                <a:solidFill>
                  <a:srgbClr val="FF0000"/>
                </a:solidFill>
              </a:rPr>
              <a:t>GW</a:t>
            </a:r>
            <a:r>
              <a:rPr lang="zh-CN" altLang="en-US" sz="2000" dirty="0" smtClean="0">
                <a:solidFill>
                  <a:srgbClr val="FF0000"/>
                </a:solidFill>
              </a:rPr>
              <a:t>模型</a:t>
            </a:r>
            <a:r>
              <a:rPr lang="en-US" sz="2000" dirty="0" smtClean="0">
                <a:solidFill>
                  <a:srgbClr val="FF0000"/>
                </a:solidFill>
              </a:rPr>
              <a:t>(MODFLOW)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384" y="1058275"/>
            <a:ext cx="2767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 smtClean="0"/>
              <a:t>NHM</a:t>
            </a:r>
            <a:r>
              <a:rPr lang="zh-CN" altLang="en-US" sz="3200" b="1" dirty="0" smtClean="0"/>
              <a:t>模拟系统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928670"/>
            <a:ext cx="6317188" cy="573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572264" y="6000768"/>
            <a:ext cx="2571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图</a:t>
            </a:r>
            <a:r>
              <a:rPr lang="en-US" altLang="zh-CN" sz="2800" dirty="0" smtClean="0"/>
              <a:t>1 </a:t>
            </a:r>
            <a:r>
              <a:rPr lang="zh-CN" altLang="en-US" sz="2800" dirty="0" smtClean="0"/>
              <a:t>模型组件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6500826" y="3000372"/>
            <a:ext cx="25003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SVAT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UZST</a:t>
            </a:r>
            <a:r>
              <a:rPr lang="zh-CN" altLang="en-US" sz="2400" dirty="0" smtClean="0"/>
              <a:t>模型组件是</a:t>
            </a:r>
            <a:r>
              <a:rPr lang="en-US" sz="2400" dirty="0" smtClean="0"/>
              <a:t>1D</a:t>
            </a:r>
            <a:r>
              <a:rPr lang="zh-CN" altLang="en-US" sz="2400" dirty="0" smtClean="0"/>
              <a:t>离散（垂向），不涉及侧向</a:t>
            </a:r>
            <a:r>
              <a:rPr lang="en-US" sz="2400" dirty="0" smtClean="0"/>
              <a:t>MPI</a:t>
            </a:r>
            <a:r>
              <a:rPr lang="zh-CN" altLang="en-US" sz="2400" dirty="0" smtClean="0"/>
              <a:t>通信。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6500826" cy="439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42876" y="1058275"/>
            <a:ext cx="6715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并行效率评价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3306" y="1000108"/>
            <a:ext cx="55006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完全耦合的</a:t>
            </a:r>
            <a:r>
              <a:rPr lang="en-US" sz="2400" dirty="0" smtClean="0"/>
              <a:t>NHM</a:t>
            </a:r>
            <a:r>
              <a:rPr lang="zh-CN" altLang="en-US" sz="2400" dirty="0" smtClean="0"/>
              <a:t>的时间测试试验如图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，显示</a:t>
            </a:r>
            <a:r>
              <a:rPr lang="en-US" sz="2400" dirty="0" smtClean="0"/>
              <a:t>GW, </a:t>
            </a:r>
            <a:r>
              <a:rPr lang="en-US" sz="2400" dirty="0" smtClean="0">
                <a:solidFill>
                  <a:srgbClr val="FF0000"/>
                </a:solidFill>
              </a:rPr>
              <a:t>SVAT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sz="2400" dirty="0" smtClean="0">
                <a:solidFill>
                  <a:srgbClr val="FF0000"/>
                </a:solidFill>
              </a:rPr>
              <a:t>UZST</a:t>
            </a:r>
            <a:r>
              <a:rPr lang="zh-CN" altLang="en-US" sz="2400" dirty="0" smtClean="0"/>
              <a:t>模型组件最耗时，分别占到总耗时的</a:t>
            </a:r>
            <a:r>
              <a:rPr lang="en-US" sz="2400" dirty="0" smtClean="0"/>
              <a:t>52%, 16%, 26%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000496" y="5643578"/>
            <a:ext cx="5143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图</a:t>
            </a:r>
            <a:r>
              <a:rPr lang="en-US" altLang="zh-CN" sz="2800" dirty="0" smtClean="0"/>
              <a:t>2 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72066" y="5072074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部分模型代码不能并行化（</a:t>
            </a:r>
            <a:r>
              <a:rPr lang="en-US" altLang="zh-CN" sz="2400" dirty="0" smtClean="0"/>
              <a:t>SWSC + SWOD)</a:t>
            </a:r>
            <a:endParaRPr lang="zh-CN" altLang="en-US" sz="24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429256" y="4286256"/>
            <a:ext cx="785818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57982" y="4131238"/>
            <a:ext cx="2857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不饱和带的盐输移计算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5500694" y="3857628"/>
            <a:ext cx="785818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57950" y="3702610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求解</a:t>
            </a:r>
            <a:r>
              <a:rPr lang="en-US" altLang="zh-CN" dirty="0" smtClean="0">
                <a:solidFill>
                  <a:srgbClr val="FF0000"/>
                </a:solidFill>
              </a:rPr>
              <a:t>1D Richards</a:t>
            </a:r>
            <a:r>
              <a:rPr lang="zh-CN" altLang="en-US" dirty="0" smtClean="0">
                <a:solidFill>
                  <a:srgbClr val="FF0000"/>
                </a:solidFill>
              </a:rPr>
              <a:t>方程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143636" y="4643446"/>
            <a:ext cx="357190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00826" y="4497181"/>
            <a:ext cx="292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基于水量平衡的</a:t>
            </a:r>
            <a:r>
              <a:rPr lang="en-US" altLang="zh-CN" dirty="0" smtClean="0">
                <a:solidFill>
                  <a:srgbClr val="FF0000"/>
                </a:solidFill>
              </a:rPr>
              <a:t>0D</a:t>
            </a:r>
            <a:r>
              <a:rPr lang="zh-CN" altLang="en-US" dirty="0" smtClean="0">
                <a:solidFill>
                  <a:srgbClr val="FF0000"/>
                </a:solidFill>
              </a:rPr>
              <a:t>水文模型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57950" y="3000372"/>
            <a:ext cx="278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占</a:t>
            </a:r>
            <a:r>
              <a:rPr lang="en-US" altLang="zh-CN" dirty="0" smtClean="0">
                <a:solidFill>
                  <a:srgbClr val="FF0000"/>
                </a:solidFill>
              </a:rPr>
              <a:t>MODFLOW</a:t>
            </a:r>
            <a:r>
              <a:rPr lang="zh-CN" altLang="en-US" dirty="0" smtClean="0">
                <a:solidFill>
                  <a:srgbClr val="FF0000"/>
                </a:solidFill>
              </a:rPr>
              <a:t>耗时的</a:t>
            </a:r>
            <a:r>
              <a:rPr lang="en-US" altLang="zh-CN" dirty="0" smtClean="0">
                <a:solidFill>
                  <a:srgbClr val="FF0000"/>
                </a:solidFill>
              </a:rPr>
              <a:t>80%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100010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地下水模型的并行化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1500174"/>
            <a:ext cx="92869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MODFLOW</a:t>
            </a:r>
            <a:r>
              <a:rPr lang="zh-CN" altLang="en-US" sz="2000" dirty="0" smtClean="0"/>
              <a:t>模型的并行化文献见表</a:t>
            </a:r>
            <a:r>
              <a:rPr lang="en-US" sz="2000" dirty="0" smtClean="0"/>
              <a:t>2 </a:t>
            </a:r>
            <a:r>
              <a:rPr lang="zh-CN" altLang="en-US" sz="2000" dirty="0" smtClean="0"/>
              <a:t>（都是针对</a:t>
            </a:r>
            <a:r>
              <a:rPr lang="en-US" altLang="zh-CN" sz="2000" dirty="0" smtClean="0"/>
              <a:t>MODFLOW-2000/2005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800119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71546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MODFLOW</a:t>
            </a:r>
            <a:r>
              <a:rPr lang="zh-CN" altLang="en-US" sz="2800" b="1" dirty="0" smtClean="0"/>
              <a:t>模型的并行化介绍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785926"/>
            <a:ext cx="8643998" cy="3886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地下水模型的并行化组件有：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）将网格单元分解为子区域（</a:t>
            </a:r>
            <a:r>
              <a:rPr lang="en-US" sz="2800" dirty="0" smtClean="0"/>
              <a:t>blocks</a:t>
            </a:r>
            <a:r>
              <a:rPr lang="zh-CN" altLang="en-US" sz="2800" dirty="0" smtClean="0"/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）设置子区域之间的通信；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）并行化读写模型的文件（</a:t>
            </a:r>
            <a:r>
              <a:rPr lang="en-US" sz="2800" dirty="0" smtClean="0"/>
              <a:t>I/O</a:t>
            </a:r>
            <a:r>
              <a:rPr lang="zh-CN" altLang="en-US" sz="2800" dirty="0" smtClean="0"/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（</a:t>
            </a:r>
            <a:r>
              <a:rPr lang="en-US" sz="2800" dirty="0" smtClean="0"/>
              <a:t>4</a:t>
            </a:r>
            <a:r>
              <a:rPr lang="zh-CN" altLang="en-US" sz="2800" dirty="0" smtClean="0"/>
              <a:t>）线性求解器的并行化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具体细节参考附录</a:t>
            </a:r>
            <a:r>
              <a:rPr lang="en-US" sz="2800" dirty="0" smtClean="0"/>
              <a:t>A1</a:t>
            </a:r>
            <a:r>
              <a:rPr lang="zh-CN" altLang="en-US" sz="2800" dirty="0" smtClean="0"/>
              <a:t>；求解器的并行化参考附录</a:t>
            </a:r>
            <a:r>
              <a:rPr lang="en-US" sz="2800" dirty="0" smtClean="0"/>
              <a:t>A2</a:t>
            </a:r>
            <a:r>
              <a:rPr lang="en-US" sz="2800" dirty="0" smtClean="0"/>
              <a:t>.</a:t>
            </a:r>
            <a:endParaRPr lang="zh-CN" alt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00892" y="100010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区域分解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00174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区域分解的两种方法：（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）均匀分解；（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）正交递归二分（</a:t>
            </a:r>
            <a:r>
              <a:rPr lang="en-US" sz="2000" dirty="0" smtClean="0"/>
              <a:t>ORB</a:t>
            </a:r>
            <a:r>
              <a:rPr lang="zh-CN" altLang="en-US" sz="2000" dirty="0" smtClean="0"/>
              <a:t>）。</a:t>
            </a:r>
            <a:r>
              <a:rPr lang="en-US" sz="2000" dirty="0" smtClean="0"/>
              <a:t>ORB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ghost cell</a:t>
            </a:r>
            <a:r>
              <a:rPr lang="zh-CN" altLang="en-US" sz="2000" dirty="0" smtClean="0"/>
              <a:t>数目比均匀分解的多一个，但荷载均衡性更好，提高并行效率。</a:t>
            </a:r>
            <a:endParaRPr lang="en-US" altLang="zh-CN" sz="2000" dirty="0" smtClean="0"/>
          </a:p>
          <a:p>
            <a:r>
              <a:rPr lang="zh-CN" altLang="en-US" sz="2000" dirty="0" smtClean="0"/>
              <a:t>如</a:t>
            </a:r>
            <a:r>
              <a:rPr lang="zh-CN" altLang="en-US" sz="2000" dirty="0" smtClean="0"/>
              <a:t>图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，不规则区域由</a:t>
            </a:r>
            <a:r>
              <a:rPr lang="en-US" sz="2000" dirty="0" smtClean="0"/>
              <a:t>n</a:t>
            </a:r>
            <a:r>
              <a:rPr lang="en-US" sz="2000" baseline="-25000" dirty="0" smtClean="0"/>
              <a:t>r</a:t>
            </a:r>
            <a:r>
              <a:rPr lang="zh-CN" altLang="en-US" sz="2000" dirty="0" smtClean="0"/>
              <a:t>行，</a:t>
            </a:r>
            <a:r>
              <a:rPr lang="en-US" sz="2000" dirty="0" err="1" smtClean="0"/>
              <a:t>n</a:t>
            </a:r>
            <a:r>
              <a:rPr lang="en-US" sz="2000" baseline="-25000" dirty="0" err="1" smtClean="0"/>
              <a:t>l</a:t>
            </a:r>
            <a:r>
              <a:rPr lang="zh-CN" altLang="en-US" sz="2000" dirty="0" smtClean="0"/>
              <a:t>列组成，分解为</a:t>
            </a:r>
            <a:r>
              <a:rPr lang="en-US" sz="2000" dirty="0" smtClean="0"/>
              <a:t>P=4</a:t>
            </a:r>
            <a:r>
              <a:rPr lang="zh-CN" altLang="en-US" sz="2000" dirty="0" smtClean="0"/>
              <a:t>个分区</a:t>
            </a:r>
            <a:r>
              <a:rPr lang="zh-CN" altLang="en-US" sz="2000" dirty="0" smtClean="0"/>
              <a:t>。均匀</a:t>
            </a:r>
            <a:r>
              <a:rPr lang="zh-CN" altLang="en-US" sz="2000" dirty="0" smtClean="0"/>
              <a:t>分区和</a:t>
            </a:r>
            <a:r>
              <a:rPr lang="en-US" sz="2000" dirty="0" smtClean="0"/>
              <a:t>ORB</a:t>
            </a:r>
            <a:r>
              <a:rPr lang="zh-CN" altLang="en-US" sz="2000" dirty="0" smtClean="0"/>
              <a:t>，荷载不均衡度分别为</a:t>
            </a:r>
            <a:r>
              <a:rPr lang="en-US" sz="2000" dirty="0" smtClean="0"/>
              <a:t>1.48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1.0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5807" y="1000108"/>
            <a:ext cx="49648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MODFLOW</a:t>
            </a:r>
            <a:r>
              <a:rPr lang="zh-CN" altLang="en-US" sz="2800" b="1" dirty="0" smtClean="0"/>
              <a:t>模型的并行化介绍</a:t>
            </a:r>
            <a:endParaRPr lang="zh-CN" altLang="en-US" sz="2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89" y="2770593"/>
            <a:ext cx="6300439" cy="394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3286116" y="635795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均匀分解</a:t>
            </a:r>
            <a:endParaRPr lang="zh-CN" altLang="en-US" sz="2000" b="1" dirty="0"/>
          </a:p>
        </p:txBody>
      </p:sp>
      <p:sp>
        <p:nvSpPr>
          <p:cNvPr id="7" name="矩形 6"/>
          <p:cNvSpPr/>
          <p:nvPr/>
        </p:nvSpPr>
        <p:spPr>
          <a:xfrm>
            <a:off x="6286512" y="6386476"/>
            <a:ext cx="27927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/>
              <a:t>正交递归二分（</a:t>
            </a:r>
            <a:r>
              <a:rPr lang="en-US" sz="2000" b="1" dirty="0" smtClean="0"/>
              <a:t>ORB</a:t>
            </a:r>
            <a:r>
              <a:rPr lang="zh-CN" altLang="en-US" sz="2000" b="1" dirty="0" smtClean="0"/>
              <a:t>）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1655</Words>
  <Application>Microsoft Office PowerPoint</Application>
  <PresentationFormat>全屏显示(4:3)</PresentationFormat>
  <Paragraphs>74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MODFLOW6的MPI并行化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1735</cp:revision>
  <dcterms:created xsi:type="dcterms:W3CDTF">2013-04-15T12:17:00Z</dcterms:created>
  <dcterms:modified xsi:type="dcterms:W3CDTF">2023-03-22T07:00:50Z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