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509" r:id="rId2"/>
    <p:sldId id="510" r:id="rId3"/>
    <p:sldId id="511" r:id="rId4"/>
    <p:sldId id="512" r:id="rId5"/>
    <p:sldId id="513" r:id="rId6"/>
    <p:sldId id="514" r:id="rId7"/>
    <p:sldId id="515" r:id="rId8"/>
    <p:sldId id="516" r:id="rId9"/>
    <p:sldId id="517" r:id="rId10"/>
    <p:sldId id="518" r:id="rId11"/>
    <p:sldId id="519" r:id="rId12"/>
    <p:sldId id="520" r:id="rId13"/>
    <p:sldId id="521" r:id="rId14"/>
    <p:sldId id="522" r:id="rId15"/>
    <p:sldId id="523" r:id="rId16"/>
    <p:sldId id="524" r:id="rId17"/>
    <p:sldId id="508" r:id="rId18"/>
    <p:sldId id="525" r:id="rId19"/>
    <p:sldId id="526" r:id="rId20"/>
    <p:sldId id="527" r:id="rId21"/>
    <p:sldId id="528" r:id="rId22"/>
    <p:sldId id="529" r:id="rId23"/>
    <p:sldId id="530" r:id="rId24"/>
    <p:sldId id="531" r:id="rId25"/>
  </p:sldIdLst>
  <p:sldSz cx="9144000" cy="6858000" type="screen4x3"/>
  <p:notesSz cx="6815138" cy="99425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833FD"/>
    <a:srgbClr val="0D025E"/>
    <a:srgbClr val="FFFF00"/>
    <a:srgbClr val="996600"/>
    <a:srgbClr val="CC9900"/>
    <a:srgbClr val="993300"/>
    <a:srgbClr val="663300"/>
    <a:srgbClr val="000099"/>
    <a:srgbClr val="FF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85662" autoAdjust="0"/>
  </p:normalViewPr>
  <p:slideViewPr>
    <p:cSldViewPr>
      <p:cViewPr varScale="1">
        <p:scale>
          <a:sx n="93" d="100"/>
          <a:sy n="93" d="100"/>
        </p:scale>
        <p:origin x="-2070" y="-102"/>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18435" name="Rectangle 3"/>
          <p:cNvSpPr>
            <a:spLocks noGrp="1" noChangeArrowheads="1"/>
          </p:cNvSpPr>
          <p:nvPr>
            <p:ph type="dt" sz="quarter"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8436" name="Rectangle 4"/>
          <p:cNvSpPr>
            <a:spLocks noGrp="1" noChangeArrowheads="1"/>
          </p:cNvSpPr>
          <p:nvPr>
            <p:ph type="ftr" sz="quarter" idx="2"/>
          </p:nvPr>
        </p:nvSpPr>
        <p:spPr bwMode="auto">
          <a:xfrm>
            <a:off x="0" y="9444038"/>
            <a:ext cx="2952750" cy="496887"/>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18437" name="Rectangle 5"/>
          <p:cNvSpPr>
            <a:spLocks noGrp="1" noChangeArrowheads="1"/>
          </p:cNvSpPr>
          <p:nvPr>
            <p:ph type="sldNum" sz="quarter" idx="3"/>
          </p:nvPr>
        </p:nvSpPr>
        <p:spPr bwMode="auto">
          <a:xfrm>
            <a:off x="3860800" y="9444038"/>
            <a:ext cx="2952750" cy="496887"/>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1E6CA95-4958-4509-87B9-FC39E5A8DA9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60800" y="0"/>
            <a:ext cx="2952750" cy="4968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9D05E9F1-CF21-431F-88A4-FEEC5F0D442D}" type="datetimeFigureOut">
              <a:rPr lang="zh-CN" altLang="en-US"/>
              <a:pPr>
                <a:defRPr/>
              </a:pPr>
              <a:t>2023/1/2 Monday</a:t>
            </a:fld>
            <a:endParaRPr lang="zh-CN" altLang="en-US"/>
          </a:p>
        </p:txBody>
      </p:sp>
      <p:sp>
        <p:nvSpPr>
          <p:cNvPr id="4" name="幻灯片图像占位符 3"/>
          <p:cNvSpPr>
            <a:spLocks noGrp="1" noRot="1" noChangeAspect="1"/>
          </p:cNvSpPr>
          <p:nvPr>
            <p:ph type="sldImg" idx="2"/>
          </p:nvPr>
        </p:nvSpPr>
        <p:spPr>
          <a:xfrm>
            <a:off x="923925" y="746125"/>
            <a:ext cx="4968875"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038" y="4722813"/>
            <a:ext cx="5453062" cy="4473575"/>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4038"/>
            <a:ext cx="2952750" cy="4968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60800" y="9444038"/>
            <a:ext cx="2952750" cy="496887"/>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8616950E-41D1-4B4D-8AE9-F1D9AA0C0C3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72CD9CB-1579-4036-971B-36AE914D3364}"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A426090-B96A-4F6E-A8E0-C1CFEC78EE6C}"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E81208A-3FBA-40CC-BA61-DB2D362999EB}"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E31D658-35BE-463E-BD5C-EC760C74D9C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B01CC1-5EBD-41F2-BA84-1E0705029A7C}"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6F5249-0568-4E55-8780-275BEEC52ADF}"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45B51A5-3DA7-4CC4-A16C-B139C1AFF0E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A074C97-2F17-4304-9E99-6F9FED1E418B}"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4010797-A2A4-4F72-A6BA-67A41D2CB3F9}"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93569AE-2247-42C1-914F-F1AC3AD92C28}"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E037A07-A897-4C51-B04B-AC793CF1247D}"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462769D-1735-4705-8980-645DC85B044A}"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EDDF65A-6CAE-463B-A817-1A9FB30752EC}"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A335F113-C87B-4C1B-9453-090EDA77D997}" type="slidenum">
              <a:rPr lang="zh-CN" altLang="en-US"/>
              <a:pPr>
                <a:defRPr/>
              </a:pPr>
              <a:t>‹#›</a:t>
            </a:fld>
            <a:endParaRPr lang="en-US" altLang="zh-CN"/>
          </a:p>
        </p:txBody>
      </p:sp>
      <p:pic>
        <p:nvPicPr>
          <p:cNvPr id="1031" name="Picture 7" descr="ppt模板"/>
          <p:cNvPicPr>
            <a:picLocks noChangeAspect="1" noChangeArrowheads="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pic>
        <p:nvPicPr>
          <p:cNvPr id="1032" name="Picture 8" descr="中地大修改图片"/>
          <p:cNvPicPr>
            <a:picLocks noChangeAspect="1" noChangeArrowheads="1"/>
          </p:cNvPicPr>
          <p:nvPr/>
        </p:nvPicPr>
        <p:blipFill>
          <a:blip r:embed="rId16" cstate="print"/>
          <a:srcRect/>
          <a:stretch>
            <a:fillRect/>
          </a:stretch>
        </p:blipFill>
        <p:spPr bwMode="auto">
          <a:xfrm>
            <a:off x="0" y="0"/>
            <a:ext cx="9144000" cy="981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2050" name="Rectangle 2"/>
          <p:cNvSpPr>
            <a:spLocks noGrp="1" noChangeArrowheads="1"/>
          </p:cNvSpPr>
          <p:nvPr>
            <p:ph type="ctrTitle"/>
          </p:nvPr>
        </p:nvSpPr>
        <p:spPr>
          <a:xfrm>
            <a:off x="642910" y="1142984"/>
            <a:ext cx="7772400" cy="2592387"/>
          </a:xfrm>
          <a:noFill/>
        </p:spPr>
        <p:txBody>
          <a:bodyPr/>
          <a:lstStyle/>
          <a:p>
            <a:pPr eaLnBrk="1" hangingPunct="1">
              <a:lnSpc>
                <a:spcPct val="130000"/>
              </a:lnSpc>
            </a:pPr>
            <a:r>
              <a:rPr lang="en-US" altLang="zh-CN" sz="4800" dirty="0" smtClean="0">
                <a:solidFill>
                  <a:schemeClr val="tx1"/>
                </a:solidFill>
                <a:latin typeface="黑体" panose="02010609060101010101" pitchFamily="2" charset="-122"/>
                <a:ea typeface="黑体" panose="02010609060101010101" pitchFamily="2" charset="-122"/>
              </a:rPr>
              <a:t>MODFLOW6</a:t>
            </a:r>
            <a:r>
              <a:rPr lang="zh-CN" altLang="en-US" sz="4800" dirty="0" smtClean="0">
                <a:solidFill>
                  <a:schemeClr val="tx1"/>
                </a:solidFill>
                <a:latin typeface="黑体" panose="02010609060101010101" pitchFamily="2" charset="-122"/>
                <a:ea typeface="黑体" panose="02010609060101010101" pitchFamily="2" charset="-122"/>
              </a:rPr>
              <a:t>的输出</a:t>
            </a:r>
            <a:endParaRPr lang="en-US" altLang="zh-CN" sz="4800" dirty="0" smtClean="0">
              <a:solidFill>
                <a:schemeClr val="tx1"/>
              </a:solidFill>
              <a:latin typeface="黑体" panose="02010609060101010101" pitchFamily="2" charset="-122"/>
              <a:ea typeface="黑体" panose="02010609060101010101" pitchFamily="2" charset="-122"/>
            </a:endParaRPr>
          </a:p>
        </p:txBody>
      </p:sp>
      <p:sp>
        <p:nvSpPr>
          <p:cNvPr id="2051" name="Rectangle 3"/>
          <p:cNvSpPr>
            <a:spLocks noGrp="1" noChangeArrowheads="1"/>
          </p:cNvSpPr>
          <p:nvPr>
            <p:ph type="subTitle" idx="1"/>
          </p:nvPr>
        </p:nvSpPr>
        <p:spPr>
          <a:xfrm>
            <a:off x="1374775" y="4508500"/>
            <a:ext cx="6400800" cy="1512888"/>
          </a:xfrm>
          <a:noFill/>
        </p:spPr>
        <p:txBody>
          <a:bodyPr/>
          <a:lstStyle/>
          <a:p>
            <a:pPr eaLnBrk="1" hangingPunct="1">
              <a:lnSpc>
                <a:spcPct val="130000"/>
              </a:lnSpc>
              <a:defRPr/>
            </a:pPr>
            <a:endParaRPr lang="zh-CN" altLang="el-GR" dirty="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srcRect/>
          <a:stretch>
            <a:fillRect/>
          </a:stretch>
        </p:blipFill>
        <p:spPr bwMode="auto">
          <a:xfrm>
            <a:off x="214282" y="1857364"/>
            <a:ext cx="8496300" cy="1819275"/>
          </a:xfrm>
          <a:prstGeom prst="rect">
            <a:avLst/>
          </a:prstGeom>
          <a:noFill/>
          <a:ln w="9525">
            <a:noFill/>
            <a:miter lim="800000"/>
            <a:headEnd/>
            <a:tailEnd/>
          </a:ln>
          <a:effectLst/>
        </p:spPr>
      </p:pic>
      <p:sp>
        <p:nvSpPr>
          <p:cNvPr id="3" name="Rectangle 1"/>
          <p:cNvSpPr>
            <a:spLocks noChangeArrowheads="1"/>
          </p:cNvSpPr>
          <p:nvPr/>
        </p:nvSpPr>
        <p:spPr bwMode="auto">
          <a:xfrm>
            <a:off x="0" y="1000108"/>
            <a:ext cx="238911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6388" algn="l" defTabSz="914400" rtl="0" eaLnBrk="1" fontAlgn="base" latinLnBrk="0" hangingPunct="1">
              <a:lnSpc>
                <a:spcPct val="100000"/>
              </a:lnSpc>
              <a:spcBef>
                <a:spcPct val="0"/>
              </a:spcBef>
              <a:spcAft>
                <a:spcPct val="0"/>
              </a:spcAft>
              <a:buClrTx/>
              <a:buSzTx/>
              <a:buFontTx/>
              <a:buNone/>
              <a:tabLst/>
            </a:pPr>
            <a:r>
              <a:rPr kumimoji="0" lang="en-US" altLang="zh-CN" sz="280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DISU Grids</a:t>
            </a:r>
            <a:endParaRPr kumimoji="0" lang="en-US" altLang="zh-CN" sz="40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000108"/>
            <a:ext cx="2339102" cy="523220"/>
          </a:xfrm>
          <a:prstGeom prst="rect">
            <a:avLst/>
          </a:prstGeom>
        </p:spPr>
        <p:txBody>
          <a:bodyPr wrap="none">
            <a:spAutoFit/>
          </a:bodyPr>
          <a:lstStyle/>
          <a:p>
            <a:r>
              <a:rPr lang="zh-CN" altLang="en-US" sz="2800" dirty="0" smtClean="0">
                <a:latin typeface="黑体" pitchFamily="49" charset="-122"/>
                <a:ea typeface="黑体" pitchFamily="49" charset="-122"/>
              </a:rPr>
              <a:t>相关变量文件</a:t>
            </a:r>
            <a:endParaRPr lang="zh-CN" altLang="en-US" sz="2800" dirty="0">
              <a:latin typeface="黑体" pitchFamily="49" charset="-122"/>
              <a:ea typeface="黑体" pitchFamily="49" charset="-122"/>
            </a:endParaRPr>
          </a:p>
        </p:txBody>
      </p:sp>
      <p:sp>
        <p:nvSpPr>
          <p:cNvPr id="3" name="TextBox 2"/>
          <p:cNvSpPr txBox="1"/>
          <p:nvPr/>
        </p:nvSpPr>
        <p:spPr>
          <a:xfrm>
            <a:off x="0" y="1610859"/>
            <a:ext cx="9144000" cy="2246769"/>
          </a:xfrm>
          <a:prstGeom prst="rect">
            <a:avLst/>
          </a:prstGeom>
          <a:noFill/>
        </p:spPr>
        <p:txBody>
          <a:bodyPr wrap="square" rtlCol="0">
            <a:spAutoFit/>
          </a:bodyPr>
          <a:lstStyle/>
          <a:p>
            <a:r>
              <a:rPr lang="en-US" sz="2000" dirty="0" smtClean="0"/>
              <a:t>MODFLOW6</a:t>
            </a:r>
            <a:r>
              <a:rPr lang="zh-CN" altLang="en-US" sz="2000" dirty="0" smtClean="0"/>
              <a:t>中，对于</a:t>
            </a:r>
            <a:r>
              <a:rPr lang="en-US" sz="2000" dirty="0" smtClean="0"/>
              <a:t>GWF</a:t>
            </a:r>
            <a:r>
              <a:rPr lang="zh-CN" altLang="en-US" sz="2000" dirty="0" smtClean="0"/>
              <a:t>模型</a:t>
            </a:r>
            <a:r>
              <a:rPr lang="en-US" sz="2000" dirty="0" smtClean="0"/>
              <a:t>TEXT</a:t>
            </a:r>
            <a:r>
              <a:rPr lang="zh-CN" altLang="en-US" sz="2000" dirty="0" smtClean="0"/>
              <a:t>值定义为</a:t>
            </a:r>
            <a:r>
              <a:rPr lang="en-US" sz="2000" dirty="0" smtClean="0"/>
              <a:t>HEAD</a:t>
            </a:r>
            <a:r>
              <a:rPr lang="zh-CN" altLang="en-US" sz="2000" dirty="0" smtClean="0"/>
              <a:t>，</a:t>
            </a:r>
            <a:r>
              <a:rPr lang="en-US" sz="2000" dirty="0" smtClean="0"/>
              <a:t>GWT</a:t>
            </a:r>
            <a:r>
              <a:rPr lang="zh-CN" altLang="en-US" sz="2000" dirty="0" smtClean="0"/>
              <a:t>模型的</a:t>
            </a:r>
            <a:r>
              <a:rPr lang="en-US" sz="2000" dirty="0" smtClean="0"/>
              <a:t>TEXT</a:t>
            </a:r>
            <a:r>
              <a:rPr lang="zh-CN" altLang="en-US" sz="2000" dirty="0" smtClean="0"/>
              <a:t>值定义为</a:t>
            </a:r>
            <a:r>
              <a:rPr lang="en-US" sz="2000" dirty="0" smtClean="0"/>
              <a:t>CONECNTRATION</a:t>
            </a:r>
            <a:endParaRPr lang="zh-CN" altLang="en-US" sz="2000" dirty="0" smtClean="0"/>
          </a:p>
          <a:p>
            <a:r>
              <a:rPr lang="zh-CN" altLang="en-US" sz="2000" dirty="0" smtClean="0"/>
              <a:t>单元分配一个</a:t>
            </a:r>
            <a:r>
              <a:rPr lang="en-US" sz="2000" dirty="0" smtClean="0"/>
              <a:t>IDOMAIN</a:t>
            </a:r>
            <a:r>
              <a:rPr lang="zh-CN" altLang="en-US" sz="2000" dirty="0" smtClean="0"/>
              <a:t>值为</a:t>
            </a:r>
            <a:r>
              <a:rPr lang="en-US" sz="2000" dirty="0" smtClean="0"/>
              <a:t>0</a:t>
            </a:r>
            <a:r>
              <a:rPr lang="zh-CN" altLang="en-US" sz="2000" dirty="0" smtClean="0"/>
              <a:t>或</a:t>
            </a:r>
            <a:r>
              <a:rPr lang="en-US" sz="2000" dirty="0" smtClean="0"/>
              <a:t>1.0x10</a:t>
            </a:r>
            <a:r>
              <a:rPr lang="en-US" sz="2000" baseline="30000" dirty="0" smtClean="0"/>
              <a:t>30</a:t>
            </a:r>
            <a:r>
              <a:rPr lang="zh-CN" altLang="en-US" sz="2000" dirty="0" smtClean="0"/>
              <a:t>，干的单元分配为值</a:t>
            </a:r>
            <a:r>
              <a:rPr lang="en-US" sz="2000" dirty="0" smtClean="0"/>
              <a:t>-1.0x10</a:t>
            </a:r>
            <a:r>
              <a:rPr lang="en-US" sz="2000" baseline="30000" dirty="0" smtClean="0"/>
              <a:t>30</a:t>
            </a:r>
            <a:endParaRPr lang="zh-CN" altLang="en-US" sz="2000" dirty="0" smtClean="0"/>
          </a:p>
          <a:p>
            <a:r>
              <a:rPr lang="zh-CN" altLang="en-US" sz="2000" dirty="0" smtClean="0"/>
              <a:t>当使用</a:t>
            </a:r>
            <a:r>
              <a:rPr lang="en-US" sz="2000" dirty="0" smtClean="0"/>
              <a:t>Newton-</a:t>
            </a:r>
            <a:r>
              <a:rPr lang="en-US" sz="2000" dirty="0" err="1" smtClean="0"/>
              <a:t>Raphson</a:t>
            </a:r>
            <a:r>
              <a:rPr lang="zh-CN" altLang="en-US" sz="2000" dirty="0" smtClean="0"/>
              <a:t>公式时不使用干的单元值。</a:t>
            </a:r>
          </a:p>
          <a:p>
            <a:r>
              <a:rPr lang="en-US" sz="2000" dirty="0" smtClean="0">
                <a:solidFill>
                  <a:srgbClr val="FF0000"/>
                </a:solidFill>
              </a:rPr>
              <a:t>DIS Grids</a:t>
            </a:r>
            <a:endParaRPr lang="zh-CN" altLang="en-US" sz="2000" dirty="0" smtClean="0">
              <a:solidFill>
                <a:srgbClr val="FF0000"/>
              </a:solidFill>
            </a:endParaRPr>
          </a:p>
          <a:p>
            <a:r>
              <a:rPr lang="zh-CN" altLang="en-US" sz="2000" dirty="0" smtClean="0"/>
              <a:t>对每个驱动周期，时间步和层，数据保存为二进制输出文件，写出下面</a:t>
            </a:r>
            <a:r>
              <a:rPr lang="en-US" sz="2000" dirty="0" smtClean="0"/>
              <a:t>2</a:t>
            </a:r>
            <a:r>
              <a:rPr lang="zh-CN" altLang="en-US" sz="2000" dirty="0" smtClean="0"/>
              <a:t>个记录：</a:t>
            </a:r>
          </a:p>
          <a:p>
            <a:endParaRPr lang="zh-CN" altLang="en-US" sz="2000" dirty="0"/>
          </a:p>
        </p:txBody>
      </p:sp>
      <p:pic>
        <p:nvPicPr>
          <p:cNvPr id="4" name="图片 3"/>
          <p:cNvPicPr/>
          <p:nvPr/>
        </p:nvPicPr>
        <p:blipFill>
          <a:blip r:embed="rId2"/>
          <a:srcRect/>
          <a:stretch>
            <a:fillRect/>
          </a:stretch>
        </p:blipFill>
        <p:spPr bwMode="auto">
          <a:xfrm>
            <a:off x="2285984" y="3571876"/>
            <a:ext cx="4786346" cy="571504"/>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2285984" y="4429132"/>
            <a:ext cx="4271955" cy="2215934"/>
          </a:xfrm>
          <a:prstGeom prst="rect">
            <a:avLst/>
          </a:prstGeom>
          <a:noFill/>
          <a:ln w="9525">
            <a:noFill/>
            <a:miter lim="800000"/>
            <a:headEnd/>
            <a:tailEnd/>
          </a:ln>
          <a:effectLst/>
        </p:spPr>
      </p:pic>
      <p:sp>
        <p:nvSpPr>
          <p:cNvPr id="6" name="TextBox 5"/>
          <p:cNvSpPr txBox="1"/>
          <p:nvPr/>
        </p:nvSpPr>
        <p:spPr>
          <a:xfrm>
            <a:off x="1071538" y="4214818"/>
            <a:ext cx="1214446" cy="461665"/>
          </a:xfrm>
          <a:prstGeom prst="rect">
            <a:avLst/>
          </a:prstGeom>
          <a:noFill/>
        </p:spPr>
        <p:txBody>
          <a:bodyPr wrap="square" rtlCol="0">
            <a:spAutoFit/>
          </a:bodyPr>
          <a:lstStyle/>
          <a:p>
            <a:r>
              <a:rPr lang="zh-CN" altLang="en-US" sz="2400" dirty="0" smtClean="0"/>
              <a:t>其中，</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1000108"/>
            <a:ext cx="3571868" cy="523220"/>
          </a:xfrm>
          <a:prstGeom prst="rect">
            <a:avLst/>
          </a:prstGeom>
          <a:noFill/>
        </p:spPr>
        <p:txBody>
          <a:bodyPr wrap="square" rtlCol="0">
            <a:spAutoFit/>
          </a:bodyPr>
          <a:lstStyle/>
          <a:p>
            <a:r>
              <a:rPr lang="en-US" sz="2800" b="1" dirty="0" smtClean="0"/>
              <a:t>DIS</a:t>
            </a:r>
            <a:r>
              <a:rPr lang="en-US" altLang="zh-CN" sz="2800" b="1" dirty="0" smtClean="0"/>
              <a:t>V</a:t>
            </a:r>
            <a:r>
              <a:rPr lang="en-US" sz="2800" b="1" dirty="0" smtClean="0"/>
              <a:t> Grids</a:t>
            </a:r>
            <a:endParaRPr lang="zh-CN" altLang="en-US" sz="2800" dirty="0" smtClean="0"/>
          </a:p>
        </p:txBody>
      </p:sp>
      <p:sp>
        <p:nvSpPr>
          <p:cNvPr id="3" name="TextBox 2"/>
          <p:cNvSpPr txBox="1"/>
          <p:nvPr/>
        </p:nvSpPr>
        <p:spPr>
          <a:xfrm>
            <a:off x="0" y="1571612"/>
            <a:ext cx="9144000" cy="400110"/>
          </a:xfrm>
          <a:prstGeom prst="rect">
            <a:avLst/>
          </a:prstGeom>
          <a:noFill/>
        </p:spPr>
        <p:txBody>
          <a:bodyPr wrap="square" rtlCol="0">
            <a:spAutoFit/>
          </a:bodyPr>
          <a:lstStyle/>
          <a:p>
            <a:r>
              <a:rPr lang="zh-CN" altLang="en-US" sz="2000" dirty="0" smtClean="0"/>
              <a:t>对每个驱动周期，时间步和层，数据保存为二进制输出文件，写出下面</a:t>
            </a:r>
            <a:r>
              <a:rPr lang="en-US" sz="2000" dirty="0" smtClean="0"/>
              <a:t>2</a:t>
            </a:r>
            <a:r>
              <a:rPr lang="zh-CN" altLang="en-US" sz="2000" dirty="0" smtClean="0"/>
              <a:t>个记录</a:t>
            </a:r>
            <a:r>
              <a:rPr lang="zh-CN" altLang="en-US" sz="2000" dirty="0" smtClean="0"/>
              <a:t>：</a:t>
            </a:r>
            <a:endParaRPr lang="zh-CN" altLang="en-US" sz="2000" dirty="0" smtClean="0"/>
          </a:p>
        </p:txBody>
      </p:sp>
      <p:pic>
        <p:nvPicPr>
          <p:cNvPr id="2050" name="Picture 2"/>
          <p:cNvPicPr>
            <a:picLocks noChangeAspect="1" noChangeArrowheads="1"/>
          </p:cNvPicPr>
          <p:nvPr/>
        </p:nvPicPr>
        <p:blipFill>
          <a:blip r:embed="rId2"/>
          <a:srcRect/>
          <a:stretch>
            <a:fillRect/>
          </a:stretch>
        </p:blipFill>
        <p:spPr bwMode="auto">
          <a:xfrm>
            <a:off x="2071670" y="2071678"/>
            <a:ext cx="4972042" cy="317529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000108"/>
            <a:ext cx="2079415" cy="523220"/>
          </a:xfrm>
          <a:prstGeom prst="rect">
            <a:avLst/>
          </a:prstGeom>
        </p:spPr>
        <p:txBody>
          <a:bodyPr wrap="none">
            <a:spAutoFit/>
          </a:bodyPr>
          <a:lstStyle/>
          <a:p>
            <a:r>
              <a:rPr lang="en-US" sz="2800" b="1" dirty="0" smtClean="0"/>
              <a:t>DISU Grids</a:t>
            </a:r>
            <a:endParaRPr lang="zh-CN" altLang="en-US" sz="2800" b="1" dirty="0"/>
          </a:p>
        </p:txBody>
      </p:sp>
      <p:sp>
        <p:nvSpPr>
          <p:cNvPr id="3" name="TextBox 2"/>
          <p:cNvSpPr txBox="1"/>
          <p:nvPr/>
        </p:nvSpPr>
        <p:spPr>
          <a:xfrm>
            <a:off x="0" y="1571612"/>
            <a:ext cx="9144000" cy="400110"/>
          </a:xfrm>
          <a:prstGeom prst="rect">
            <a:avLst/>
          </a:prstGeom>
          <a:noFill/>
        </p:spPr>
        <p:txBody>
          <a:bodyPr wrap="square" rtlCol="0">
            <a:spAutoFit/>
          </a:bodyPr>
          <a:lstStyle/>
          <a:p>
            <a:r>
              <a:rPr lang="zh-CN" altLang="en-US" sz="2000" dirty="0" smtClean="0"/>
              <a:t>对每个驱动周期，时间步和层，数据保存为二进制输出文件，写出下面</a:t>
            </a:r>
            <a:r>
              <a:rPr lang="en-US" sz="2000" dirty="0" smtClean="0"/>
              <a:t>2</a:t>
            </a:r>
            <a:r>
              <a:rPr lang="zh-CN" altLang="en-US" sz="2000" dirty="0" smtClean="0"/>
              <a:t>个记录</a:t>
            </a:r>
            <a:r>
              <a:rPr lang="zh-CN" altLang="en-US" sz="2000" dirty="0" smtClean="0"/>
              <a:t>：</a:t>
            </a:r>
            <a:endParaRPr lang="zh-CN" altLang="en-US" sz="2000" dirty="0" smtClean="0"/>
          </a:p>
        </p:txBody>
      </p:sp>
      <p:pic>
        <p:nvPicPr>
          <p:cNvPr id="3074" name="Picture 2"/>
          <p:cNvPicPr>
            <a:picLocks noChangeAspect="1" noChangeArrowheads="1"/>
          </p:cNvPicPr>
          <p:nvPr/>
        </p:nvPicPr>
        <p:blipFill>
          <a:blip r:embed="rId2"/>
          <a:srcRect/>
          <a:stretch>
            <a:fillRect/>
          </a:stretch>
        </p:blipFill>
        <p:spPr bwMode="auto">
          <a:xfrm>
            <a:off x="1785919" y="2071678"/>
            <a:ext cx="5429288" cy="339218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1038509"/>
            <a:ext cx="8001024" cy="461665"/>
          </a:xfrm>
          <a:prstGeom prst="rect">
            <a:avLst/>
          </a:prstGeom>
          <a:noFill/>
        </p:spPr>
        <p:txBody>
          <a:bodyPr wrap="square" rtlCol="0">
            <a:spAutoFit/>
          </a:bodyPr>
          <a:lstStyle/>
          <a:p>
            <a:r>
              <a:rPr lang="zh-CN" altLang="en-US" sz="2400" dirty="0" smtClean="0">
                <a:latin typeface="黑体" pitchFamily="49" charset="-122"/>
                <a:ea typeface="黑体" pitchFamily="49" charset="-122"/>
              </a:rPr>
              <a:t>先进的水流和输移</a:t>
            </a:r>
            <a:r>
              <a:rPr lang="zh-CN" altLang="en-US" sz="2400" dirty="0" smtClean="0">
                <a:latin typeface="黑体" pitchFamily="49" charset="-122"/>
                <a:ea typeface="黑体" pitchFamily="49" charset="-122"/>
              </a:rPr>
              <a:t>软件包</a:t>
            </a:r>
            <a:endParaRPr lang="zh-CN" altLang="en-US" sz="2400" dirty="0" smtClean="0">
              <a:latin typeface="黑体" pitchFamily="49" charset="-122"/>
              <a:ea typeface="黑体" pitchFamily="49" charset="-122"/>
            </a:endParaRPr>
          </a:p>
        </p:txBody>
      </p:sp>
      <p:sp>
        <p:nvSpPr>
          <p:cNvPr id="3" name="TextBox 2"/>
          <p:cNvSpPr txBox="1"/>
          <p:nvPr/>
        </p:nvSpPr>
        <p:spPr>
          <a:xfrm>
            <a:off x="0" y="1571612"/>
            <a:ext cx="9144000" cy="1015663"/>
          </a:xfrm>
          <a:prstGeom prst="rect">
            <a:avLst/>
          </a:prstGeom>
          <a:noFill/>
        </p:spPr>
        <p:txBody>
          <a:bodyPr wrap="square" rtlCol="0">
            <a:spAutoFit/>
          </a:bodyPr>
          <a:lstStyle/>
          <a:p>
            <a:r>
              <a:rPr lang="en-US" sz="2000" dirty="0" smtClean="0"/>
              <a:t>GWF</a:t>
            </a:r>
            <a:r>
              <a:rPr lang="zh-CN" altLang="en-US" sz="2000" dirty="0" smtClean="0"/>
              <a:t>模型的</a:t>
            </a:r>
            <a:r>
              <a:rPr lang="en-US" sz="2000" dirty="0" smtClean="0"/>
              <a:t>LAK, SFR</a:t>
            </a:r>
            <a:r>
              <a:rPr lang="zh-CN" altLang="en-US" sz="2000" dirty="0" smtClean="0"/>
              <a:t>和</a:t>
            </a:r>
            <a:r>
              <a:rPr lang="en-US" sz="2000" dirty="0" smtClean="0"/>
              <a:t>MAW</a:t>
            </a:r>
            <a:r>
              <a:rPr lang="zh-CN" altLang="en-US" sz="2000" dirty="0" smtClean="0"/>
              <a:t>软件包，</a:t>
            </a:r>
            <a:r>
              <a:rPr lang="en-US" sz="2000" dirty="0" smtClean="0"/>
              <a:t>GWT</a:t>
            </a:r>
            <a:r>
              <a:rPr lang="zh-CN" altLang="en-US" sz="2000" dirty="0" smtClean="0"/>
              <a:t>模型的</a:t>
            </a:r>
            <a:r>
              <a:rPr lang="en-US" sz="2000" dirty="0" smtClean="0"/>
              <a:t>LKT, SFT, MWT</a:t>
            </a:r>
            <a:r>
              <a:rPr lang="zh-CN" altLang="en-US" sz="2000" dirty="0" smtClean="0"/>
              <a:t>和</a:t>
            </a:r>
            <a:r>
              <a:rPr lang="en-US" sz="2000" dirty="0" smtClean="0"/>
              <a:t>UZT</a:t>
            </a:r>
            <a:r>
              <a:rPr lang="zh-CN" altLang="en-US" sz="2000" dirty="0" smtClean="0"/>
              <a:t>软件包，的相关变量可保存为二进制文件。表</a:t>
            </a:r>
            <a:r>
              <a:rPr lang="en-US" sz="2000" dirty="0" smtClean="0"/>
              <a:t>33</a:t>
            </a:r>
            <a:r>
              <a:rPr lang="zh-CN" altLang="en-US" sz="2000" dirty="0" smtClean="0"/>
              <a:t>显示了这些软件包的相关变量的文本识别号与描述</a:t>
            </a:r>
            <a:r>
              <a:rPr lang="zh-CN" altLang="en-US" sz="2000" dirty="0" smtClean="0"/>
              <a:t>。</a:t>
            </a:r>
            <a:endParaRPr lang="zh-CN" altLang="en-US" sz="2000" dirty="0" smtClean="0"/>
          </a:p>
        </p:txBody>
      </p:sp>
      <p:pic>
        <p:nvPicPr>
          <p:cNvPr id="4098" name="Picture 2"/>
          <p:cNvPicPr>
            <a:picLocks noChangeAspect="1" noChangeArrowheads="1"/>
          </p:cNvPicPr>
          <p:nvPr/>
        </p:nvPicPr>
        <p:blipFill>
          <a:blip r:embed="rId2"/>
          <a:srcRect/>
          <a:stretch>
            <a:fillRect/>
          </a:stretch>
        </p:blipFill>
        <p:spPr bwMode="auto">
          <a:xfrm>
            <a:off x="714348" y="2643182"/>
            <a:ext cx="7850838" cy="400052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 y="1643050"/>
            <a:ext cx="9358378" cy="400110"/>
          </a:xfrm>
          <a:prstGeom prst="rect">
            <a:avLst/>
          </a:prstGeom>
        </p:spPr>
        <p:txBody>
          <a:bodyPr wrap="square">
            <a:spAutoFit/>
          </a:bodyPr>
          <a:lstStyle/>
          <a:p>
            <a:r>
              <a:rPr lang="zh-CN" altLang="en-US" sz="2000" dirty="0" smtClean="0"/>
              <a:t>对每个驱动周期，时间步和层，数据保存为二进制输出文件，写出下面</a:t>
            </a:r>
            <a:r>
              <a:rPr lang="en-US" sz="2000" dirty="0" smtClean="0"/>
              <a:t>2</a:t>
            </a:r>
            <a:r>
              <a:rPr lang="zh-CN" altLang="en-US" sz="2000" dirty="0" smtClean="0"/>
              <a:t>个记录：</a:t>
            </a:r>
            <a:endParaRPr lang="zh-CN" altLang="en-US" sz="2000" dirty="0"/>
          </a:p>
        </p:txBody>
      </p:sp>
      <p:sp>
        <p:nvSpPr>
          <p:cNvPr id="3" name="TextBox 2"/>
          <p:cNvSpPr txBox="1"/>
          <p:nvPr/>
        </p:nvSpPr>
        <p:spPr>
          <a:xfrm>
            <a:off x="71438" y="1038509"/>
            <a:ext cx="8001024" cy="461665"/>
          </a:xfrm>
          <a:prstGeom prst="rect">
            <a:avLst/>
          </a:prstGeom>
          <a:noFill/>
        </p:spPr>
        <p:txBody>
          <a:bodyPr wrap="square" rtlCol="0">
            <a:spAutoFit/>
          </a:bodyPr>
          <a:lstStyle/>
          <a:p>
            <a:r>
              <a:rPr lang="zh-CN" altLang="en-US" sz="2400" dirty="0" smtClean="0">
                <a:latin typeface="黑体" pitchFamily="49" charset="-122"/>
                <a:ea typeface="黑体" pitchFamily="49" charset="-122"/>
              </a:rPr>
              <a:t>先进的水流和输移</a:t>
            </a:r>
            <a:r>
              <a:rPr lang="zh-CN" altLang="en-US" sz="2400" dirty="0" smtClean="0">
                <a:latin typeface="黑体" pitchFamily="49" charset="-122"/>
                <a:ea typeface="黑体" pitchFamily="49" charset="-122"/>
              </a:rPr>
              <a:t>软件包</a:t>
            </a:r>
            <a:endParaRPr lang="zh-CN" altLang="en-US" sz="2400" dirty="0" smtClean="0">
              <a:latin typeface="黑体" pitchFamily="49" charset="-122"/>
              <a:ea typeface="黑体" pitchFamily="49" charset="-122"/>
            </a:endParaRPr>
          </a:p>
        </p:txBody>
      </p:sp>
      <p:pic>
        <p:nvPicPr>
          <p:cNvPr id="5122" name="Picture 2"/>
          <p:cNvPicPr>
            <a:picLocks noChangeAspect="1" noChangeArrowheads="1"/>
          </p:cNvPicPr>
          <p:nvPr/>
        </p:nvPicPr>
        <p:blipFill>
          <a:blip r:embed="rId2"/>
          <a:srcRect/>
          <a:stretch>
            <a:fillRect/>
          </a:stretch>
        </p:blipFill>
        <p:spPr bwMode="auto">
          <a:xfrm>
            <a:off x="1643041" y="2214554"/>
            <a:ext cx="5885131" cy="321471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06" y="1000108"/>
            <a:ext cx="2339102" cy="523220"/>
          </a:xfrm>
          <a:prstGeom prst="rect">
            <a:avLst/>
          </a:prstGeom>
        </p:spPr>
        <p:txBody>
          <a:bodyPr wrap="none">
            <a:spAutoFit/>
          </a:bodyPr>
          <a:lstStyle/>
          <a:p>
            <a:r>
              <a:rPr lang="zh-CN" altLang="en-US" sz="2800" b="1" dirty="0" smtClean="0"/>
              <a:t>模型收支文件</a:t>
            </a:r>
            <a:endParaRPr lang="zh-CN" altLang="en-US" sz="2800" b="1" dirty="0"/>
          </a:p>
        </p:txBody>
      </p:sp>
      <p:sp>
        <p:nvSpPr>
          <p:cNvPr id="3" name="TextBox 2"/>
          <p:cNvSpPr txBox="1"/>
          <p:nvPr/>
        </p:nvSpPr>
        <p:spPr>
          <a:xfrm>
            <a:off x="0" y="1571612"/>
            <a:ext cx="9144000" cy="4452566"/>
          </a:xfrm>
          <a:prstGeom prst="rect">
            <a:avLst/>
          </a:prstGeom>
          <a:noFill/>
        </p:spPr>
        <p:txBody>
          <a:bodyPr wrap="square" rtlCol="0">
            <a:spAutoFit/>
          </a:bodyPr>
          <a:lstStyle/>
          <a:p>
            <a:pPr>
              <a:lnSpc>
                <a:spcPct val="150000"/>
              </a:lnSpc>
              <a:buFont typeface="Arial" pitchFamily="34" charset="0"/>
              <a:buChar char="•"/>
            </a:pPr>
            <a:r>
              <a:rPr lang="en-US" sz="2400" dirty="0" smtClean="0"/>
              <a:t>MODFLOW6</a:t>
            </a:r>
            <a:r>
              <a:rPr lang="zh-CN" altLang="en-US" sz="2400" dirty="0" smtClean="0"/>
              <a:t>可选择性地输出</a:t>
            </a:r>
            <a:r>
              <a:rPr lang="zh-CN" altLang="en-US" sz="2400" dirty="0" smtClean="0">
                <a:solidFill>
                  <a:srgbClr val="FF0000"/>
                </a:solidFill>
              </a:rPr>
              <a:t>收支</a:t>
            </a:r>
            <a:r>
              <a:rPr lang="en-US" altLang="zh-CN" sz="2400" dirty="0" smtClean="0">
                <a:solidFill>
                  <a:srgbClr val="FF0000"/>
                </a:solidFill>
              </a:rPr>
              <a:t>(BUDGET)</a:t>
            </a:r>
            <a:r>
              <a:rPr lang="zh-CN" altLang="en-US" sz="2400" dirty="0" smtClean="0">
                <a:solidFill>
                  <a:srgbClr val="FF0000"/>
                </a:solidFill>
              </a:rPr>
              <a:t>文件</a:t>
            </a:r>
            <a:r>
              <a:rPr lang="zh-CN" altLang="en-US" sz="2400" dirty="0" smtClean="0"/>
              <a:t>，</a:t>
            </a:r>
            <a:r>
              <a:rPr lang="zh-CN" altLang="en-US" sz="2400" dirty="0" smtClean="0"/>
              <a:t>也称之为</a:t>
            </a:r>
            <a:r>
              <a:rPr lang="en-US" sz="2400" dirty="0" smtClean="0">
                <a:solidFill>
                  <a:srgbClr val="FF0000"/>
                </a:solidFill>
              </a:rPr>
              <a:t>cell-by-cell</a:t>
            </a:r>
            <a:r>
              <a:rPr lang="zh-CN" altLang="en-US" sz="2400" dirty="0" smtClean="0">
                <a:solidFill>
                  <a:srgbClr val="FF0000"/>
                </a:solidFill>
              </a:rPr>
              <a:t>水流</a:t>
            </a:r>
            <a:r>
              <a:rPr lang="zh-CN" altLang="en-US" sz="2400" dirty="0" smtClean="0"/>
              <a:t>文件。收支文件保存为二进制格式，可使用如</a:t>
            </a:r>
            <a:r>
              <a:rPr lang="en-US" sz="2400" dirty="0" smtClean="0">
                <a:solidFill>
                  <a:srgbClr val="FF0000"/>
                </a:solidFill>
              </a:rPr>
              <a:t>ZONEBUDGET</a:t>
            </a:r>
            <a:r>
              <a:rPr lang="zh-CN" altLang="en-US" sz="2400" dirty="0" smtClean="0">
                <a:solidFill>
                  <a:srgbClr val="FF0000"/>
                </a:solidFill>
              </a:rPr>
              <a:t>程序</a:t>
            </a:r>
            <a:r>
              <a:rPr lang="zh-CN" altLang="en-US" sz="2400" dirty="0" smtClean="0"/>
              <a:t>做后处理</a:t>
            </a:r>
            <a:r>
              <a:rPr lang="zh-CN" altLang="en-US" sz="2400" dirty="0" smtClean="0"/>
              <a:t>。</a:t>
            </a:r>
            <a:endParaRPr lang="en-US" altLang="zh-CN" sz="2400" dirty="0" smtClean="0"/>
          </a:p>
          <a:p>
            <a:pPr>
              <a:lnSpc>
                <a:spcPct val="150000"/>
              </a:lnSpc>
              <a:buFont typeface="Arial" pitchFamily="34" charset="0"/>
              <a:buChar char="•"/>
            </a:pPr>
            <a:r>
              <a:rPr lang="en-US" sz="2400" dirty="0" smtClean="0"/>
              <a:t>GWF</a:t>
            </a:r>
            <a:r>
              <a:rPr lang="zh-CN" altLang="en-US" sz="2400" dirty="0" smtClean="0"/>
              <a:t>和</a:t>
            </a:r>
            <a:r>
              <a:rPr lang="en-US" sz="2400" dirty="0" smtClean="0"/>
              <a:t>GWT</a:t>
            </a:r>
            <a:r>
              <a:rPr lang="zh-CN" altLang="en-US" sz="2400" dirty="0" smtClean="0"/>
              <a:t>模型的收支文件包含单元间水流和溶质流动、由于储水变化的流动、来自驱动软件包和先进的驱动软件的流动、与其他模型的交换流动等。收支文件的内容包含所有进出单元的流动</a:t>
            </a:r>
            <a:r>
              <a:rPr lang="zh-CN" altLang="en-US" sz="2400" dirty="0" smtClean="0"/>
              <a:t>。</a:t>
            </a:r>
            <a:endParaRPr lang="en-US" altLang="zh-CN" sz="2400" dirty="0" smtClean="0"/>
          </a:p>
          <a:p>
            <a:pPr>
              <a:lnSpc>
                <a:spcPct val="150000"/>
              </a:lnSpc>
              <a:buFont typeface="Arial" pitchFamily="34" charset="0"/>
              <a:buChar char="•"/>
            </a:pPr>
            <a:r>
              <a:rPr lang="zh-CN" altLang="en-US" sz="2400" dirty="0" smtClean="0"/>
              <a:t>用户</a:t>
            </a:r>
            <a:r>
              <a:rPr lang="zh-CN" altLang="en-US" sz="2400" dirty="0" smtClean="0"/>
              <a:t>必须激活</a:t>
            </a:r>
            <a:r>
              <a:rPr lang="en-US" sz="2400" dirty="0" smtClean="0">
                <a:solidFill>
                  <a:srgbClr val="FF0000"/>
                </a:solidFill>
              </a:rPr>
              <a:t>Output Control Package</a:t>
            </a:r>
            <a:r>
              <a:rPr lang="zh-CN" altLang="en-US" sz="2400" dirty="0" smtClean="0">
                <a:solidFill>
                  <a:srgbClr val="FF0000"/>
                </a:solidFill>
              </a:rPr>
              <a:t>和某软件包</a:t>
            </a:r>
            <a:r>
              <a:rPr lang="zh-CN" altLang="en-US" sz="2400" dirty="0" smtClean="0"/>
              <a:t>中的保存流动项开关</a:t>
            </a:r>
            <a:r>
              <a:rPr lang="zh-CN" altLang="en-US" sz="2400" dirty="0" smtClean="0"/>
              <a:t>。</a:t>
            </a:r>
            <a:endParaRPr lang="zh-CN" altLang="en-US" sz="24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1000108"/>
            <a:ext cx="266002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6388"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收支文件的格式</a:t>
            </a:r>
            <a:endParaRPr kumimoji="0" 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TextBox 2"/>
          <p:cNvSpPr txBox="1"/>
          <p:nvPr/>
        </p:nvSpPr>
        <p:spPr>
          <a:xfrm>
            <a:off x="0" y="1428736"/>
            <a:ext cx="9144000" cy="707886"/>
          </a:xfrm>
          <a:prstGeom prst="rect">
            <a:avLst/>
          </a:prstGeom>
          <a:noFill/>
        </p:spPr>
        <p:txBody>
          <a:bodyPr wrap="square" rtlCol="0">
            <a:spAutoFit/>
          </a:bodyPr>
          <a:lstStyle/>
          <a:p>
            <a:r>
              <a:rPr lang="zh-CN" altLang="en-US" sz="2000" dirty="0" smtClean="0"/>
              <a:t>下面介绍收支文件的一般形式，这样能创建工具读取收支文件。下面介绍不同网格类型的文件内容</a:t>
            </a:r>
            <a:r>
              <a:rPr lang="zh-CN" altLang="en-US" sz="2000" dirty="0" smtClean="0"/>
              <a:t>。</a:t>
            </a:r>
            <a:endParaRPr lang="zh-CN" altLang="en-US" sz="2000" dirty="0" smtClean="0"/>
          </a:p>
        </p:txBody>
      </p:sp>
      <p:pic>
        <p:nvPicPr>
          <p:cNvPr id="22530" name="Picture 2"/>
          <p:cNvPicPr>
            <a:picLocks noChangeAspect="1" noChangeArrowheads="1"/>
          </p:cNvPicPr>
          <p:nvPr/>
        </p:nvPicPr>
        <p:blipFill>
          <a:blip r:embed="rId2"/>
          <a:srcRect/>
          <a:stretch>
            <a:fillRect/>
          </a:stretch>
        </p:blipFill>
        <p:spPr bwMode="auto">
          <a:xfrm>
            <a:off x="2357454" y="1714488"/>
            <a:ext cx="5072066" cy="2755122"/>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2357421" y="4500570"/>
            <a:ext cx="5156267" cy="21431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srcRect/>
          <a:stretch>
            <a:fillRect/>
          </a:stretch>
        </p:blipFill>
        <p:spPr bwMode="auto">
          <a:xfrm>
            <a:off x="1690881" y="4339553"/>
            <a:ext cx="5381449" cy="2447009"/>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1619443" y="1428736"/>
            <a:ext cx="5072066" cy="2755122"/>
          </a:xfrm>
          <a:prstGeom prst="rect">
            <a:avLst/>
          </a:prstGeom>
          <a:noFill/>
          <a:ln w="9525">
            <a:noFill/>
            <a:miter lim="800000"/>
            <a:headEnd/>
            <a:tailEnd/>
          </a:ln>
          <a:effectLst/>
        </p:spPr>
      </p:pic>
      <p:sp>
        <p:nvSpPr>
          <p:cNvPr id="4" name="Rectangle 1"/>
          <p:cNvSpPr>
            <a:spLocks noChangeArrowheads="1"/>
          </p:cNvSpPr>
          <p:nvPr/>
        </p:nvSpPr>
        <p:spPr bwMode="auto">
          <a:xfrm>
            <a:off x="0" y="1000108"/>
            <a:ext cx="266002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6388"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收支文件的格式</a:t>
            </a:r>
            <a:endParaRPr kumimoji="0" lang="zh-CN" sz="3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285720" y="1214422"/>
            <a:ext cx="6717736" cy="46166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6388" algn="l" defTabSz="914400" rtl="0" eaLnBrk="1" fontAlgn="base" latinLnBrk="0" hangingPunct="1">
              <a:lnSpc>
                <a:spcPct val="150000"/>
              </a:lnSpc>
              <a:spcBef>
                <a:spcPct val="0"/>
              </a:spcBef>
              <a:spcAft>
                <a:spcPct val="0"/>
              </a:spcAft>
              <a:buClrTx/>
              <a:buSzTx/>
              <a:buFont typeface="Wingdings" pitchFamily="2" charset="2"/>
              <a:buChar char="n"/>
              <a:tabLst/>
            </a:pPr>
            <a:r>
              <a:rPr kumimoji="0" 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单元间流动</a:t>
            </a:r>
            <a:endParaRPr kumimoji="0" lang="zh-CN" sz="2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50000"/>
              </a:lnSpc>
              <a:spcBef>
                <a:spcPct val="0"/>
              </a:spcBef>
              <a:spcAft>
                <a:spcPct val="0"/>
              </a:spcAft>
              <a:buClrTx/>
              <a:buSzTx/>
              <a:buFont typeface="Wingdings" pitchFamily="2" charset="2"/>
              <a:buChar char="n"/>
              <a:tabLst/>
            </a:pPr>
            <a:r>
              <a:rPr kumimoji="0" 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离散类型的变化</a:t>
            </a:r>
            <a:endParaRPr kumimoji="0" lang="zh-CN" sz="2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50000"/>
              </a:lnSpc>
              <a:spcBef>
                <a:spcPct val="0"/>
              </a:spcBef>
              <a:spcAft>
                <a:spcPct val="0"/>
              </a:spcAft>
              <a:buClrTx/>
              <a:buSzTx/>
              <a:buFont typeface="Wingdings" pitchFamily="2" charset="2"/>
              <a:buChar char="n"/>
              <a:tabLst/>
            </a:pPr>
            <a:r>
              <a:rPr kumimoji="0" lang="en-US" altLang="zh-CN" sz="280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GWF</a:t>
            </a:r>
            <a:r>
              <a:rPr kumimoji="0" lang="zh-CN" altLang="en-US"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模型的收支文件内容</a:t>
            </a: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50000"/>
              </a:lnSpc>
              <a:spcBef>
                <a:spcPct val="0"/>
              </a:spcBef>
              <a:spcAft>
                <a:spcPct val="0"/>
              </a:spcAft>
              <a:buClrTx/>
              <a:buSzTx/>
              <a:buFont typeface="Wingdings" pitchFamily="2" charset="2"/>
              <a:buChar char="n"/>
              <a:tabLst/>
            </a:pPr>
            <a:r>
              <a:rPr lang="en-US" altLang="zh-CN" sz="2800" dirty="0" smtClean="0">
                <a:latin typeface="Times New Roman" pitchFamily="18" charset="0"/>
                <a:cs typeface="Times New Roman" pitchFamily="18" charset="0"/>
              </a:rPr>
              <a:t>GWF</a:t>
            </a:r>
            <a:r>
              <a:rPr lang="zh-CN" altLang="en-US" sz="2800" dirty="0" smtClean="0">
                <a:latin typeface="Times New Roman" pitchFamily="18" charset="0"/>
                <a:cs typeface="Times New Roman" pitchFamily="18" charset="0"/>
              </a:rPr>
              <a:t>模型的</a:t>
            </a:r>
            <a:r>
              <a:rPr lang="en-US" altLang="zh-CN" sz="2800" dirty="0" smtClean="0">
                <a:latin typeface="Times New Roman" pitchFamily="18" charset="0"/>
                <a:cs typeface="Times New Roman" pitchFamily="18" charset="0"/>
              </a:rPr>
              <a:t>CSUB</a:t>
            </a:r>
            <a:r>
              <a:rPr lang="zh-CN" altLang="en-US" sz="2800" dirty="0" smtClean="0">
                <a:latin typeface="Times New Roman" pitchFamily="18" charset="0"/>
                <a:cs typeface="Times New Roman" pitchFamily="18" charset="0"/>
              </a:rPr>
              <a:t>软件</a:t>
            </a:r>
            <a:endParaRPr lang="en-US" altLang="zh-CN" sz="2800" dirty="0" smtClean="0">
              <a:latin typeface="Times New Roman" pitchFamily="18" charset="0"/>
              <a:cs typeface="Times New Roman" pitchFamily="18" charset="0"/>
            </a:endParaRPr>
          </a:p>
          <a:p>
            <a:pPr marL="0" marR="0" lvl="0" indent="304800" algn="l" defTabSz="914400" rtl="0" eaLnBrk="0" fontAlgn="base" latinLnBrk="0" hangingPunct="0">
              <a:lnSpc>
                <a:spcPct val="150000"/>
              </a:lnSpc>
              <a:spcBef>
                <a:spcPct val="0"/>
              </a:spcBef>
              <a:spcAft>
                <a:spcPct val="0"/>
              </a:spcAft>
              <a:buClrTx/>
              <a:buSzTx/>
              <a:buFont typeface="Wingdings" pitchFamily="2" charset="2"/>
              <a:buChar char="n"/>
              <a:tabLst/>
            </a:pPr>
            <a:r>
              <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GWF</a:t>
            </a:r>
            <a:r>
              <a:rPr kumimoji="0" lang="zh-CN" altLang="en-US"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模型的</a:t>
            </a:r>
            <a:r>
              <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LAK, MAW, SFR</a:t>
            </a:r>
            <a:r>
              <a:rPr kumimoji="0" lang="zh-CN" altLang="en-US"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UZF</a:t>
            </a:r>
            <a:r>
              <a:rPr kumimoji="0" lang="zh-CN" altLang="en-US"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模型</a:t>
            </a:r>
            <a:endPar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304800" algn="l" defTabSz="914400" rtl="0" eaLnBrk="0" fontAlgn="base" latinLnBrk="0" hangingPunct="0">
              <a:lnSpc>
                <a:spcPct val="150000"/>
              </a:lnSpc>
              <a:spcBef>
                <a:spcPct val="0"/>
              </a:spcBef>
              <a:spcAft>
                <a:spcPct val="0"/>
              </a:spcAft>
              <a:buClrTx/>
              <a:buSzTx/>
              <a:buFont typeface="Wingdings" pitchFamily="2" charset="2"/>
              <a:buChar char="n"/>
              <a:tabLst/>
            </a:pPr>
            <a:r>
              <a:rPr lang="en-US" altLang="zh-CN" sz="2800" dirty="0" smtClean="0">
                <a:latin typeface="Times New Roman" pitchFamily="18" charset="0"/>
                <a:cs typeface="Times New Roman" pitchFamily="18" charset="0"/>
              </a:rPr>
              <a:t>GWT</a:t>
            </a:r>
            <a:r>
              <a:rPr lang="zh-CN" altLang="en-US" sz="2800" dirty="0" smtClean="0">
                <a:latin typeface="Times New Roman" pitchFamily="18" charset="0"/>
                <a:cs typeface="Times New Roman" pitchFamily="18" charset="0"/>
              </a:rPr>
              <a:t>模型的收支文件内容</a:t>
            </a:r>
            <a:endParaRPr lang="en-US" altLang="zh-CN" sz="2800" dirty="0" smtClean="0">
              <a:latin typeface="Times New Roman" pitchFamily="18" charset="0"/>
              <a:cs typeface="Times New Roman" pitchFamily="18" charset="0"/>
            </a:endParaRPr>
          </a:p>
          <a:p>
            <a:pPr marL="0" marR="0" lvl="0" indent="304800" algn="l" defTabSz="914400" rtl="0" eaLnBrk="0" fontAlgn="base" latinLnBrk="0" hangingPunct="0">
              <a:lnSpc>
                <a:spcPct val="150000"/>
              </a:lnSpc>
              <a:spcBef>
                <a:spcPct val="0"/>
              </a:spcBef>
              <a:spcAft>
                <a:spcPct val="0"/>
              </a:spcAft>
              <a:buClrTx/>
              <a:buSzTx/>
              <a:buFont typeface="Wingdings" pitchFamily="2" charset="2"/>
              <a:buChar char="n"/>
              <a:tabLst/>
            </a:pPr>
            <a:r>
              <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GWT</a:t>
            </a:r>
            <a:r>
              <a:rPr kumimoji="0" lang="zh-CN" altLang="en-US"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模型的</a:t>
            </a:r>
            <a:r>
              <a:rPr kumimoji="0" lang="en-US" altLang="zh-CN"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LAT,MWT,UZT</a:t>
            </a:r>
            <a:r>
              <a:rPr kumimoji="0" lang="zh-CN" altLang="en-US" sz="280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软件</a:t>
            </a:r>
            <a:endParaRPr kumimoji="0" lang="zh-CN" altLang="en-US" sz="28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06" y="1071546"/>
            <a:ext cx="6546985" cy="523220"/>
          </a:xfrm>
          <a:prstGeom prst="rect">
            <a:avLst/>
          </a:prstGeom>
        </p:spPr>
        <p:txBody>
          <a:bodyPr wrap="none">
            <a:spAutoFit/>
          </a:bodyPr>
          <a:lstStyle/>
          <a:p>
            <a:r>
              <a:rPr lang="en-US" sz="2800" b="1" dirty="0" smtClean="0"/>
              <a:t>GWF</a:t>
            </a:r>
            <a:r>
              <a:rPr lang="zh-CN" altLang="en-US" sz="2800" b="1" dirty="0" smtClean="0"/>
              <a:t>和</a:t>
            </a:r>
            <a:r>
              <a:rPr lang="en-US" sz="2800" b="1" dirty="0" smtClean="0"/>
              <a:t>GWT</a:t>
            </a:r>
            <a:r>
              <a:rPr lang="zh-CN" altLang="en-US" sz="2800" b="1" dirty="0" smtClean="0"/>
              <a:t>模型的二进制输出文件介绍</a:t>
            </a:r>
            <a:endParaRPr lang="zh-CN" altLang="en-US" sz="2800" b="1" dirty="0"/>
          </a:p>
        </p:txBody>
      </p:sp>
      <p:sp>
        <p:nvSpPr>
          <p:cNvPr id="3" name="TextBox 2"/>
          <p:cNvSpPr txBox="1"/>
          <p:nvPr/>
        </p:nvSpPr>
        <p:spPr>
          <a:xfrm>
            <a:off x="0" y="1714488"/>
            <a:ext cx="9144000" cy="4524315"/>
          </a:xfrm>
          <a:prstGeom prst="rect">
            <a:avLst/>
          </a:prstGeom>
          <a:noFill/>
        </p:spPr>
        <p:txBody>
          <a:bodyPr wrap="square" rtlCol="0">
            <a:spAutoFit/>
          </a:bodyPr>
          <a:lstStyle/>
          <a:p>
            <a:pPr algn="just"/>
            <a:r>
              <a:rPr lang="en-US" sz="2400" dirty="0" smtClean="0"/>
              <a:t>MODFLOW6</a:t>
            </a:r>
            <a:r>
              <a:rPr lang="zh-CN" altLang="en-US" sz="2400" dirty="0" smtClean="0"/>
              <a:t>计算结果可输出为二进制文件，有几种不同类型的二进制输出文件</a:t>
            </a:r>
            <a:r>
              <a:rPr lang="zh-CN" altLang="en-US" sz="2400" dirty="0" smtClean="0"/>
              <a:t>；</a:t>
            </a:r>
            <a:endParaRPr lang="en-US" altLang="zh-CN" sz="2400" dirty="0" smtClean="0"/>
          </a:p>
          <a:p>
            <a:pPr algn="just"/>
            <a:r>
              <a:rPr lang="zh-CN" altLang="en-US" sz="2400" dirty="0" smtClean="0"/>
              <a:t>（</a:t>
            </a:r>
            <a:r>
              <a:rPr lang="en-US" sz="2400" dirty="0" smtClean="0"/>
              <a:t>1</a:t>
            </a:r>
            <a:r>
              <a:rPr lang="zh-CN" altLang="en-US" sz="2400" dirty="0" smtClean="0"/>
              <a:t>）二进制网格文件，包含所有后处理程序的需要信息，快速重构模型网格及连接关系</a:t>
            </a:r>
            <a:r>
              <a:rPr lang="zh-CN" altLang="en-US" sz="2400" dirty="0" smtClean="0"/>
              <a:t>；</a:t>
            </a:r>
            <a:endParaRPr lang="en-US" altLang="zh-CN" sz="2400" dirty="0" smtClean="0"/>
          </a:p>
          <a:p>
            <a:pPr algn="just"/>
            <a:r>
              <a:rPr lang="zh-CN" altLang="en-US" sz="2400" dirty="0" smtClean="0"/>
              <a:t>（</a:t>
            </a:r>
            <a:r>
              <a:rPr lang="en-US" sz="2400" dirty="0" smtClean="0"/>
              <a:t>2</a:t>
            </a:r>
            <a:r>
              <a:rPr lang="zh-CN" altLang="en-US" sz="2400" dirty="0" smtClean="0"/>
              <a:t>）</a:t>
            </a:r>
            <a:r>
              <a:rPr lang="zh-CN" altLang="en-US" sz="2400" dirty="0" smtClean="0"/>
              <a:t>相关变量文件，</a:t>
            </a:r>
            <a:r>
              <a:rPr lang="zh-CN" altLang="en-US" sz="2400" dirty="0" smtClean="0"/>
              <a:t>包含</a:t>
            </a:r>
            <a:r>
              <a:rPr lang="zh-CN" altLang="en-US" sz="2400" dirty="0" smtClean="0"/>
              <a:t>模拟结果的二进制文件，如水头</a:t>
            </a:r>
            <a:r>
              <a:rPr lang="zh-CN" altLang="en-US" sz="2400" dirty="0" smtClean="0"/>
              <a:t>；</a:t>
            </a:r>
            <a:endParaRPr lang="en-US" altLang="zh-CN" sz="2400" dirty="0" smtClean="0"/>
          </a:p>
          <a:p>
            <a:pPr algn="just"/>
            <a:r>
              <a:rPr lang="zh-CN" altLang="en-US" sz="2400" dirty="0" smtClean="0"/>
              <a:t>（</a:t>
            </a:r>
            <a:r>
              <a:rPr lang="en-US" sz="2400" dirty="0" smtClean="0"/>
              <a:t>3</a:t>
            </a:r>
            <a:r>
              <a:rPr lang="zh-CN" altLang="en-US" sz="2400" dirty="0" smtClean="0"/>
              <a:t>）收支文件，包含连接单元之间的模拟水流和来自驱动软件的水流。</a:t>
            </a:r>
          </a:p>
          <a:p>
            <a:pPr algn="just"/>
            <a:r>
              <a:rPr lang="zh-CN" altLang="en-US" sz="2400" dirty="0" smtClean="0"/>
              <a:t>观测也写出到二进制输出文件。</a:t>
            </a:r>
          </a:p>
          <a:p>
            <a:pPr algn="just"/>
            <a:r>
              <a:rPr lang="zh-CN" altLang="en-US" sz="2400" dirty="0" smtClean="0"/>
              <a:t>输出变量为</a:t>
            </a:r>
            <a:r>
              <a:rPr lang="en-US" sz="2400" dirty="0" smtClean="0"/>
              <a:t>DOUBLE PRECISION</a:t>
            </a:r>
            <a:r>
              <a:rPr lang="zh-CN" altLang="en-US" sz="2400" dirty="0" smtClean="0"/>
              <a:t>变量和</a:t>
            </a:r>
            <a:r>
              <a:rPr lang="en-US" sz="2400" dirty="0" smtClean="0"/>
              <a:t>Integer</a:t>
            </a:r>
            <a:r>
              <a:rPr lang="zh-CN" altLang="en-US" sz="2400" dirty="0" smtClean="0"/>
              <a:t>变量。</a:t>
            </a:r>
          </a:p>
          <a:p>
            <a:pPr algn="just"/>
            <a:r>
              <a:rPr lang="zh-CN" altLang="en-US" sz="2400" dirty="0" smtClean="0"/>
              <a:t>二进制文件格式如后文介绍，输出频率</a:t>
            </a:r>
            <a:r>
              <a:rPr lang="zh-CN" altLang="en-US" sz="2400" dirty="0" smtClean="0"/>
              <a:t>和文件类型</a:t>
            </a:r>
            <a:r>
              <a:rPr lang="zh-CN" altLang="en-US" sz="2400" dirty="0" smtClean="0"/>
              <a:t>在</a:t>
            </a:r>
            <a:r>
              <a:rPr lang="en-US" sz="2400" dirty="0" smtClean="0"/>
              <a:t>Output Control Option</a:t>
            </a:r>
            <a:r>
              <a:rPr lang="zh-CN" altLang="en-US" sz="2400" dirty="0" smtClean="0"/>
              <a:t>和各个软件包输入文件中描述。</a:t>
            </a:r>
          </a:p>
          <a:p>
            <a:pPr algn="just"/>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071546"/>
            <a:ext cx="2339102" cy="523220"/>
          </a:xfrm>
          <a:prstGeom prst="rect">
            <a:avLst/>
          </a:prstGeom>
        </p:spPr>
        <p:txBody>
          <a:bodyPr wrap="none">
            <a:spAutoFit/>
          </a:bodyPr>
          <a:lstStyle/>
          <a:p>
            <a:r>
              <a:rPr lang="zh-CN" altLang="en-US" sz="2800" b="1" dirty="0" smtClean="0"/>
              <a:t>观测输出文件</a:t>
            </a:r>
            <a:endParaRPr lang="zh-CN" altLang="en-US" sz="2800" b="1" dirty="0"/>
          </a:p>
        </p:txBody>
      </p:sp>
      <p:sp>
        <p:nvSpPr>
          <p:cNvPr id="3" name="TextBox 2"/>
          <p:cNvSpPr txBox="1"/>
          <p:nvPr/>
        </p:nvSpPr>
        <p:spPr>
          <a:xfrm>
            <a:off x="0" y="1714488"/>
            <a:ext cx="9144000" cy="707886"/>
          </a:xfrm>
          <a:prstGeom prst="rect">
            <a:avLst/>
          </a:prstGeom>
          <a:noFill/>
        </p:spPr>
        <p:txBody>
          <a:bodyPr wrap="square" rtlCol="0">
            <a:spAutoFit/>
          </a:bodyPr>
          <a:lstStyle/>
          <a:p>
            <a:r>
              <a:rPr lang="zh-CN" altLang="en-US" sz="2000" dirty="0" smtClean="0"/>
              <a:t>当使用</a:t>
            </a:r>
            <a:r>
              <a:rPr lang="en-US" sz="2000" dirty="0" smtClean="0"/>
              <a:t>BINARY</a:t>
            </a:r>
            <a:r>
              <a:rPr lang="zh-CN" altLang="en-US" sz="2000" dirty="0" smtClean="0"/>
              <a:t>选项打开一个观测输出文件（见</a:t>
            </a:r>
            <a:r>
              <a:rPr lang="en-US" sz="2000" dirty="0" smtClean="0"/>
              <a:t>OBS</a:t>
            </a:r>
            <a:r>
              <a:rPr lang="zh-CN" altLang="en-US" sz="2000" dirty="0" smtClean="0"/>
              <a:t>工具），输出文件有如下形式。</a:t>
            </a:r>
            <a:r>
              <a:rPr lang="en-US" sz="2000" dirty="0" smtClean="0"/>
              <a:t>Record 1</a:t>
            </a:r>
            <a:r>
              <a:rPr lang="zh-CN" altLang="en-US" sz="2000" dirty="0" smtClean="0"/>
              <a:t>有</a:t>
            </a:r>
            <a:r>
              <a:rPr lang="en-US" sz="2000" dirty="0" smtClean="0"/>
              <a:t>100bytes</a:t>
            </a:r>
            <a:r>
              <a:rPr lang="zh-CN" altLang="en-US" sz="2000" dirty="0" smtClean="0"/>
              <a:t>长度</a:t>
            </a:r>
            <a:r>
              <a:rPr lang="zh-CN" altLang="en-US" sz="2000" dirty="0" smtClean="0"/>
              <a:t>。</a:t>
            </a:r>
            <a:endParaRPr lang="zh-CN" altLang="en-US" sz="2000" dirty="0" smtClean="0"/>
          </a:p>
        </p:txBody>
      </p:sp>
      <p:pic>
        <p:nvPicPr>
          <p:cNvPr id="7169" name="Picture 1"/>
          <p:cNvPicPr>
            <a:picLocks noChangeAspect="1" noChangeArrowheads="1"/>
          </p:cNvPicPr>
          <p:nvPr/>
        </p:nvPicPr>
        <p:blipFill>
          <a:blip r:embed="rId2"/>
          <a:srcRect/>
          <a:stretch>
            <a:fillRect/>
          </a:stretch>
        </p:blipFill>
        <p:spPr bwMode="auto">
          <a:xfrm>
            <a:off x="735627" y="2500306"/>
            <a:ext cx="7622587" cy="421484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000108"/>
            <a:ext cx="2339102" cy="461665"/>
          </a:xfrm>
          <a:prstGeom prst="rect">
            <a:avLst/>
          </a:prstGeom>
        </p:spPr>
        <p:txBody>
          <a:bodyPr wrap="none">
            <a:spAutoFit/>
          </a:bodyPr>
          <a:lstStyle/>
          <a:p>
            <a:r>
              <a:rPr lang="zh-CN" altLang="en-US" sz="2400" dirty="0" smtClean="0">
                <a:latin typeface="黑体" pitchFamily="49" charset="-122"/>
                <a:ea typeface="黑体" pitchFamily="49" charset="-122"/>
              </a:rPr>
              <a:t>二进制网格文件</a:t>
            </a:r>
            <a:endParaRPr lang="zh-CN" altLang="en-US" sz="2400" dirty="0">
              <a:latin typeface="黑体" pitchFamily="49" charset="-122"/>
              <a:ea typeface="黑体" pitchFamily="49" charset="-122"/>
            </a:endParaRPr>
          </a:p>
        </p:txBody>
      </p:sp>
      <p:sp>
        <p:nvSpPr>
          <p:cNvPr id="3" name="TextBox 2"/>
          <p:cNvSpPr txBox="1"/>
          <p:nvPr/>
        </p:nvSpPr>
        <p:spPr>
          <a:xfrm>
            <a:off x="0" y="1500174"/>
            <a:ext cx="9144000" cy="707886"/>
          </a:xfrm>
          <a:prstGeom prst="rect">
            <a:avLst/>
          </a:prstGeom>
          <a:noFill/>
        </p:spPr>
        <p:txBody>
          <a:bodyPr wrap="square" rtlCol="0">
            <a:spAutoFit/>
          </a:bodyPr>
          <a:lstStyle/>
          <a:p>
            <a:r>
              <a:rPr lang="zh-CN" altLang="en-US" sz="2000" dirty="0" smtClean="0"/>
              <a:t>文件后缀</a:t>
            </a:r>
            <a:r>
              <a:rPr lang="en-US" sz="2000" dirty="0" smtClean="0"/>
              <a:t>.</a:t>
            </a:r>
            <a:r>
              <a:rPr lang="en-US" sz="2000" dirty="0" err="1" smtClean="0"/>
              <a:t>grb</a:t>
            </a:r>
            <a:r>
              <a:rPr lang="zh-CN" altLang="en-US" sz="2000" dirty="0" smtClean="0"/>
              <a:t>，名称是离散输入文件名字。内容与离散软件包类型有关</a:t>
            </a:r>
            <a:r>
              <a:rPr lang="zh-CN" altLang="en-US" sz="2000" dirty="0" smtClean="0"/>
              <a:t>。</a:t>
            </a:r>
            <a:endParaRPr lang="en-US" altLang="zh-CN" sz="2000" dirty="0" smtClean="0"/>
          </a:p>
          <a:p>
            <a:r>
              <a:rPr lang="en-US" sz="2000" dirty="0" smtClean="0"/>
              <a:t>GWF</a:t>
            </a:r>
            <a:r>
              <a:rPr lang="zh-CN" altLang="en-US" sz="2000" dirty="0" smtClean="0"/>
              <a:t>模型输出二进制网格文件，</a:t>
            </a:r>
            <a:r>
              <a:rPr lang="en-US" sz="2000" dirty="0" smtClean="0"/>
              <a:t>GWT</a:t>
            </a:r>
            <a:r>
              <a:rPr lang="zh-CN" altLang="en-US" sz="2000" dirty="0" smtClean="0"/>
              <a:t>模型不会输出</a:t>
            </a:r>
            <a:r>
              <a:rPr lang="zh-CN" altLang="en-US" sz="2000" dirty="0" smtClean="0"/>
              <a:t>。</a:t>
            </a:r>
            <a:endParaRPr lang="zh-CN" altLang="en-US" sz="2000" dirty="0" smtClean="0"/>
          </a:p>
        </p:txBody>
      </p:sp>
      <p:pic>
        <p:nvPicPr>
          <p:cNvPr id="1026" name="Picture 2"/>
          <p:cNvPicPr>
            <a:picLocks noChangeAspect="1" noChangeArrowheads="1"/>
          </p:cNvPicPr>
          <p:nvPr/>
        </p:nvPicPr>
        <p:blipFill>
          <a:blip r:embed="rId2"/>
          <a:srcRect/>
          <a:stretch>
            <a:fillRect/>
          </a:stretch>
        </p:blipFill>
        <p:spPr bwMode="auto">
          <a:xfrm>
            <a:off x="1357290" y="2186087"/>
            <a:ext cx="6115050" cy="452906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00100" y="1714488"/>
            <a:ext cx="7643810" cy="4868379"/>
          </a:xfrm>
          <a:prstGeom prst="rect">
            <a:avLst/>
          </a:prstGeom>
          <a:noFill/>
          <a:ln w="9525">
            <a:noFill/>
            <a:miter lim="800000"/>
            <a:headEnd/>
            <a:tailEnd/>
          </a:ln>
          <a:effectLst/>
        </p:spPr>
      </p:pic>
      <p:sp>
        <p:nvSpPr>
          <p:cNvPr id="3" name="TextBox 2"/>
          <p:cNvSpPr txBox="1"/>
          <p:nvPr/>
        </p:nvSpPr>
        <p:spPr>
          <a:xfrm>
            <a:off x="285720" y="1071546"/>
            <a:ext cx="4000528" cy="523220"/>
          </a:xfrm>
          <a:prstGeom prst="rect">
            <a:avLst/>
          </a:prstGeom>
          <a:noFill/>
        </p:spPr>
        <p:txBody>
          <a:bodyPr wrap="square" rtlCol="0">
            <a:spAutoFit/>
          </a:bodyPr>
          <a:lstStyle/>
          <a:p>
            <a:r>
              <a:rPr lang="en-US" altLang="zh-CN" sz="2800" dirty="0" smtClean="0"/>
              <a:t>DIS Grid</a:t>
            </a:r>
            <a:endParaRPr lang="zh-CN"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071546"/>
            <a:ext cx="4000528" cy="523220"/>
          </a:xfrm>
          <a:prstGeom prst="rect">
            <a:avLst/>
          </a:prstGeom>
          <a:noFill/>
        </p:spPr>
        <p:txBody>
          <a:bodyPr wrap="square" rtlCol="0">
            <a:spAutoFit/>
          </a:bodyPr>
          <a:lstStyle/>
          <a:p>
            <a:r>
              <a:rPr lang="en-US" altLang="zh-CN" sz="2800" dirty="0" smtClean="0"/>
              <a:t>DISV Grid</a:t>
            </a:r>
            <a:endParaRPr lang="zh-CN" altLang="en-US" sz="2800" dirty="0"/>
          </a:p>
        </p:txBody>
      </p:sp>
      <p:sp>
        <p:nvSpPr>
          <p:cNvPr id="3" name="TextBox 2"/>
          <p:cNvSpPr txBox="1"/>
          <p:nvPr/>
        </p:nvSpPr>
        <p:spPr>
          <a:xfrm>
            <a:off x="0" y="1571612"/>
            <a:ext cx="9144000" cy="2862322"/>
          </a:xfrm>
          <a:prstGeom prst="rect">
            <a:avLst/>
          </a:prstGeom>
          <a:noFill/>
        </p:spPr>
        <p:txBody>
          <a:bodyPr wrap="square" rtlCol="0">
            <a:spAutoFit/>
          </a:bodyPr>
          <a:lstStyle/>
          <a:p>
            <a:pPr>
              <a:lnSpc>
                <a:spcPct val="150000"/>
              </a:lnSpc>
            </a:pPr>
            <a:r>
              <a:rPr lang="en-US" sz="2000" dirty="0" smtClean="0"/>
              <a:t>DISV</a:t>
            </a:r>
            <a:r>
              <a:rPr lang="zh-CN" altLang="en-US" sz="2000" dirty="0" smtClean="0"/>
              <a:t>网格的二进制网格文件包含关于节点和哪些节点组成一个单元的信息。存储各节点的</a:t>
            </a:r>
            <a:r>
              <a:rPr lang="en-US" sz="2000" dirty="0" err="1" smtClean="0"/>
              <a:t>x,y</a:t>
            </a:r>
            <a:r>
              <a:rPr lang="zh-CN" altLang="en-US" sz="2000" dirty="0" smtClean="0"/>
              <a:t>坐标，存储在</a:t>
            </a:r>
            <a:r>
              <a:rPr lang="en-US" sz="2000" dirty="0" smtClean="0"/>
              <a:t>VERTICES</a:t>
            </a:r>
            <a:r>
              <a:rPr lang="zh-CN" altLang="en-US" sz="2000" dirty="0" smtClean="0"/>
              <a:t>数组。组成所有单元的节点列表存储于</a:t>
            </a:r>
            <a:r>
              <a:rPr lang="en-US" sz="2000" dirty="0" smtClean="0"/>
              <a:t>JAVERT</a:t>
            </a:r>
            <a:r>
              <a:rPr lang="zh-CN" altLang="en-US" sz="2000" dirty="0" smtClean="0"/>
              <a:t>数组。</a:t>
            </a:r>
          </a:p>
          <a:p>
            <a:pPr>
              <a:lnSpc>
                <a:spcPct val="150000"/>
              </a:lnSpc>
            </a:pPr>
            <a:r>
              <a:rPr lang="zh-CN" altLang="en-US" sz="2000" dirty="0" smtClean="0"/>
              <a:t>使用</a:t>
            </a:r>
            <a:r>
              <a:rPr lang="en-US" sz="2000" dirty="0" smtClean="0"/>
              <a:t>IAVERT</a:t>
            </a:r>
            <a:r>
              <a:rPr lang="zh-CN" altLang="en-US" sz="2000" dirty="0" smtClean="0"/>
              <a:t>数组找到任意单元的节点列表。</a:t>
            </a:r>
          </a:p>
          <a:p>
            <a:pPr>
              <a:lnSpc>
                <a:spcPct val="150000"/>
              </a:lnSpc>
            </a:pPr>
            <a:r>
              <a:rPr lang="zh-CN" altLang="en-US" sz="2000" dirty="0" smtClean="0"/>
              <a:t>节点列表是“封闭的”，各单元的</a:t>
            </a:r>
            <a:r>
              <a:rPr lang="zh-CN" altLang="en-US" sz="2000" dirty="0" smtClean="0">
                <a:solidFill>
                  <a:srgbClr val="FF0000"/>
                </a:solidFill>
              </a:rPr>
              <a:t>第</a:t>
            </a:r>
            <a:r>
              <a:rPr lang="en-US" sz="2000" dirty="0" smtClean="0">
                <a:solidFill>
                  <a:srgbClr val="FF0000"/>
                </a:solidFill>
              </a:rPr>
              <a:t>1</a:t>
            </a:r>
            <a:r>
              <a:rPr lang="zh-CN" altLang="en-US" sz="2000" dirty="0" smtClean="0">
                <a:solidFill>
                  <a:srgbClr val="FF0000"/>
                </a:solidFill>
              </a:rPr>
              <a:t>个</a:t>
            </a:r>
            <a:r>
              <a:rPr lang="zh-CN" altLang="en-US" sz="2000" dirty="0" smtClean="0">
                <a:solidFill>
                  <a:srgbClr val="FF0000"/>
                </a:solidFill>
              </a:rPr>
              <a:t>节点编号等于</a:t>
            </a:r>
            <a:r>
              <a:rPr lang="zh-CN" altLang="en-US" sz="2000" dirty="0" smtClean="0">
                <a:solidFill>
                  <a:srgbClr val="FF0000"/>
                </a:solidFill>
              </a:rPr>
              <a:t>最后一个节点编号</a:t>
            </a:r>
            <a:r>
              <a:rPr lang="zh-CN" altLang="en-US" sz="2000" dirty="0" smtClean="0"/>
              <a:t>。</a:t>
            </a:r>
          </a:p>
          <a:p>
            <a:pPr>
              <a:lnSpc>
                <a:spcPct val="150000"/>
              </a:lnSpc>
            </a:pPr>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642910" y="3929066"/>
            <a:ext cx="5143500" cy="2781300"/>
          </a:xfrm>
          <a:prstGeom prst="rect">
            <a:avLst/>
          </a:prstGeom>
          <a:noFill/>
          <a:ln w="9525">
            <a:noFill/>
            <a:miter lim="800000"/>
            <a:headEnd/>
            <a:tailEnd/>
          </a:ln>
          <a:effectLst/>
        </p:spPr>
      </p:pic>
      <p:sp>
        <p:nvSpPr>
          <p:cNvPr id="5" name="TextBox 4"/>
          <p:cNvSpPr txBox="1"/>
          <p:nvPr/>
        </p:nvSpPr>
        <p:spPr>
          <a:xfrm>
            <a:off x="5857884" y="6215082"/>
            <a:ext cx="2928958" cy="400110"/>
          </a:xfrm>
          <a:prstGeom prst="rect">
            <a:avLst/>
          </a:prstGeom>
          <a:noFill/>
        </p:spPr>
        <p:txBody>
          <a:bodyPr wrap="square" rtlCol="0">
            <a:spAutoFit/>
          </a:bodyPr>
          <a:lstStyle/>
          <a:p>
            <a:r>
              <a:rPr lang="zh-CN" altLang="en-US" sz="2000" dirty="0" smtClean="0"/>
              <a:t>对单元做循环的伪代码</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84643"/>
            <a:ext cx="9144000" cy="1015663"/>
          </a:xfrm>
          <a:prstGeom prst="rect">
            <a:avLst/>
          </a:prstGeom>
          <a:noFill/>
        </p:spPr>
        <p:txBody>
          <a:bodyPr wrap="square" rtlCol="0">
            <a:spAutoFit/>
          </a:bodyPr>
          <a:lstStyle/>
          <a:p>
            <a:r>
              <a:rPr lang="zh-CN" altLang="en-US" sz="2000" dirty="0" smtClean="0"/>
              <a:t>在</a:t>
            </a:r>
            <a:r>
              <a:rPr lang="en-US" sz="2000" dirty="0" smtClean="0"/>
              <a:t>DISV</a:t>
            </a:r>
            <a:r>
              <a:rPr lang="zh-CN" altLang="en-US" sz="2000" dirty="0" smtClean="0"/>
              <a:t>二进制网格文件中还存储</a:t>
            </a:r>
            <a:r>
              <a:rPr lang="en-US" sz="2000" dirty="0" smtClean="0"/>
              <a:t>IA</a:t>
            </a:r>
            <a:r>
              <a:rPr lang="zh-CN" altLang="en-US" sz="2000" dirty="0" smtClean="0"/>
              <a:t>和</a:t>
            </a:r>
            <a:r>
              <a:rPr lang="en-US" sz="2000" dirty="0" smtClean="0"/>
              <a:t>JA</a:t>
            </a:r>
            <a:r>
              <a:rPr lang="zh-CN" altLang="en-US" sz="2000" dirty="0" smtClean="0"/>
              <a:t>数组。这些数组描述单元连接关系。</a:t>
            </a:r>
            <a:r>
              <a:rPr lang="en-US" sz="2000" dirty="0" smtClean="0"/>
              <a:t>JA</a:t>
            </a:r>
            <a:r>
              <a:rPr lang="zh-CN" altLang="en-US" sz="2000" dirty="0" smtClean="0"/>
              <a:t>数组中的连接直接对应使用</a:t>
            </a:r>
            <a:r>
              <a:rPr lang="en-US" sz="2000" dirty="0" smtClean="0"/>
              <a:t>FLOW-JA-FACE</a:t>
            </a:r>
            <a:r>
              <a:rPr lang="zh-CN" altLang="en-US" sz="2000" dirty="0" smtClean="0"/>
              <a:t>记录，写出到收支文件。</a:t>
            </a:r>
          </a:p>
          <a:p>
            <a:r>
              <a:rPr lang="en-US" sz="2000" dirty="0" smtClean="0"/>
              <a:t>DISV</a:t>
            </a:r>
            <a:r>
              <a:rPr lang="zh-CN" altLang="en-US" sz="2000" dirty="0" smtClean="0"/>
              <a:t>二进制网格文件的内容如下</a:t>
            </a:r>
            <a:r>
              <a:rPr lang="zh-CN" altLang="en-US" sz="2000" dirty="0" smtClean="0"/>
              <a:t>：</a:t>
            </a:r>
            <a:endParaRPr lang="zh-CN" altLang="en-US" sz="2000" dirty="0" smtClean="0"/>
          </a:p>
        </p:txBody>
      </p:sp>
      <p:sp>
        <p:nvSpPr>
          <p:cNvPr id="3" name="TextBox 2"/>
          <p:cNvSpPr txBox="1"/>
          <p:nvPr/>
        </p:nvSpPr>
        <p:spPr>
          <a:xfrm>
            <a:off x="142844" y="1000108"/>
            <a:ext cx="4000528" cy="523220"/>
          </a:xfrm>
          <a:prstGeom prst="rect">
            <a:avLst/>
          </a:prstGeom>
          <a:noFill/>
        </p:spPr>
        <p:txBody>
          <a:bodyPr wrap="square" rtlCol="0">
            <a:spAutoFit/>
          </a:bodyPr>
          <a:lstStyle/>
          <a:p>
            <a:r>
              <a:rPr lang="en-US" altLang="zh-CN" sz="2800" dirty="0" smtClean="0"/>
              <a:t>DISV Grid</a:t>
            </a:r>
            <a:endParaRPr lang="zh-CN" altLang="en-US" sz="2800" dirty="0"/>
          </a:p>
        </p:txBody>
      </p:sp>
      <p:pic>
        <p:nvPicPr>
          <p:cNvPr id="4098" name="Picture 2"/>
          <p:cNvPicPr>
            <a:picLocks noChangeAspect="1" noChangeArrowheads="1"/>
          </p:cNvPicPr>
          <p:nvPr/>
        </p:nvPicPr>
        <p:blipFill>
          <a:blip r:embed="rId2"/>
          <a:srcRect/>
          <a:stretch>
            <a:fillRect/>
          </a:stretch>
        </p:blipFill>
        <p:spPr bwMode="auto">
          <a:xfrm>
            <a:off x="1285852" y="2498336"/>
            <a:ext cx="6238876" cy="421681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000108"/>
            <a:ext cx="4000528" cy="523220"/>
          </a:xfrm>
          <a:prstGeom prst="rect">
            <a:avLst/>
          </a:prstGeom>
          <a:noFill/>
        </p:spPr>
        <p:txBody>
          <a:bodyPr wrap="square" rtlCol="0">
            <a:spAutoFit/>
          </a:bodyPr>
          <a:lstStyle/>
          <a:p>
            <a:r>
              <a:rPr lang="en-US" altLang="zh-CN" sz="2800" dirty="0" smtClean="0"/>
              <a:t>DISV Grid</a:t>
            </a:r>
            <a:endParaRPr lang="zh-CN" altLang="en-US" sz="2800" dirty="0"/>
          </a:p>
        </p:txBody>
      </p:sp>
      <p:pic>
        <p:nvPicPr>
          <p:cNvPr id="5122" name="Picture 2"/>
          <p:cNvPicPr>
            <a:picLocks noChangeAspect="1" noChangeArrowheads="1"/>
          </p:cNvPicPr>
          <p:nvPr/>
        </p:nvPicPr>
        <p:blipFill>
          <a:blip r:embed="rId2"/>
          <a:srcRect/>
          <a:stretch>
            <a:fillRect/>
          </a:stretch>
        </p:blipFill>
        <p:spPr bwMode="auto">
          <a:xfrm>
            <a:off x="2093062" y="928670"/>
            <a:ext cx="6765218" cy="586271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1000108"/>
            <a:ext cx="238911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6388" algn="l" defTabSz="914400" rtl="0" eaLnBrk="1" fontAlgn="base" latinLnBrk="0" hangingPunct="1">
              <a:lnSpc>
                <a:spcPct val="100000"/>
              </a:lnSpc>
              <a:spcBef>
                <a:spcPct val="0"/>
              </a:spcBef>
              <a:spcAft>
                <a:spcPct val="0"/>
              </a:spcAft>
              <a:buClrTx/>
              <a:buSzTx/>
              <a:buFontTx/>
              <a:buNone/>
              <a:tabLst/>
            </a:pPr>
            <a:r>
              <a:rPr kumimoji="0" lang="en-US" altLang="zh-CN" sz="280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DISU Grids</a:t>
            </a:r>
            <a:endParaRPr kumimoji="0" lang="en-US" altLang="zh-CN" sz="40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TextBox 2"/>
          <p:cNvSpPr txBox="1"/>
          <p:nvPr/>
        </p:nvSpPr>
        <p:spPr>
          <a:xfrm>
            <a:off x="0" y="1643050"/>
            <a:ext cx="9144000" cy="4455835"/>
          </a:xfrm>
          <a:prstGeom prst="rect">
            <a:avLst/>
          </a:prstGeom>
          <a:noFill/>
        </p:spPr>
        <p:txBody>
          <a:bodyPr wrap="square" rtlCol="0">
            <a:spAutoFit/>
          </a:bodyPr>
          <a:lstStyle/>
          <a:p>
            <a:pPr>
              <a:lnSpc>
                <a:spcPct val="150000"/>
              </a:lnSpc>
            </a:pPr>
            <a:r>
              <a:rPr lang="en-US" sz="2400" dirty="0" smtClean="0"/>
              <a:t>DISU</a:t>
            </a:r>
            <a:r>
              <a:rPr lang="zh-CN" altLang="en-US" sz="2400" dirty="0" smtClean="0"/>
              <a:t>网格的二进制网格文件包含关于节点和哪些节点组成一个单元的信息，但这与是否用户提供了</a:t>
            </a:r>
            <a:r>
              <a:rPr lang="en-US" sz="2400" dirty="0" smtClean="0"/>
              <a:t>DISU</a:t>
            </a:r>
            <a:r>
              <a:rPr lang="zh-CN" altLang="en-US" sz="2400" dirty="0" smtClean="0"/>
              <a:t>软件包的信息有关。除了在</a:t>
            </a:r>
            <a:r>
              <a:rPr lang="en-US" sz="2400" dirty="0" smtClean="0"/>
              <a:t>NPF</a:t>
            </a:r>
            <a:r>
              <a:rPr lang="zh-CN" altLang="en-US" sz="2400" dirty="0" smtClean="0"/>
              <a:t>软件包中指定了</a:t>
            </a:r>
            <a:r>
              <a:rPr lang="en-US" sz="2400" dirty="0" smtClean="0"/>
              <a:t>XT3D</a:t>
            </a:r>
            <a:r>
              <a:rPr lang="zh-CN" altLang="en-US" sz="2400" dirty="0" smtClean="0"/>
              <a:t>或</a:t>
            </a:r>
            <a:r>
              <a:rPr lang="en-US" sz="2400" dirty="0" smtClean="0"/>
              <a:t>SAVE_SPECIFIC_DISCHARGE</a:t>
            </a:r>
            <a:r>
              <a:rPr lang="zh-CN" altLang="en-US" sz="2400" dirty="0" smtClean="0"/>
              <a:t>选项以外，都不需要。存储各节点的</a:t>
            </a:r>
            <a:r>
              <a:rPr lang="en-US" sz="2400" dirty="0" err="1" smtClean="0"/>
              <a:t>x,y</a:t>
            </a:r>
            <a:r>
              <a:rPr lang="zh-CN" altLang="en-US" sz="2400" dirty="0" smtClean="0"/>
              <a:t>坐标，存储在</a:t>
            </a:r>
            <a:r>
              <a:rPr lang="en-US" sz="2400" dirty="0" smtClean="0"/>
              <a:t>VERTICES</a:t>
            </a:r>
            <a:r>
              <a:rPr lang="zh-CN" altLang="en-US" sz="2400" dirty="0" smtClean="0"/>
              <a:t>数组。组成所有单元的节点列表存储于</a:t>
            </a:r>
            <a:r>
              <a:rPr lang="en-US" sz="2400" dirty="0" smtClean="0"/>
              <a:t>JAVERT</a:t>
            </a:r>
            <a:r>
              <a:rPr lang="zh-CN" altLang="en-US" sz="2400" dirty="0" smtClean="0"/>
              <a:t>数组。使用</a:t>
            </a:r>
            <a:r>
              <a:rPr lang="en-US" sz="2400" dirty="0" smtClean="0"/>
              <a:t>IAVERT</a:t>
            </a:r>
            <a:r>
              <a:rPr lang="zh-CN" altLang="en-US" sz="2400" dirty="0" smtClean="0"/>
              <a:t>数组找到任意单元的节点列表。节点列表是“封闭的”，各单元的第</a:t>
            </a:r>
            <a:r>
              <a:rPr lang="en-US" sz="2400" dirty="0" smtClean="0"/>
              <a:t>1</a:t>
            </a:r>
            <a:r>
              <a:rPr lang="zh-CN" altLang="en-US" sz="2400" dirty="0" smtClean="0"/>
              <a:t>个节点等于最后一个节点编号。</a:t>
            </a:r>
          </a:p>
          <a:p>
            <a:pPr>
              <a:lnSpc>
                <a:spcPct val="150000"/>
              </a:lnSpc>
            </a:pP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2"/>
          <a:srcRect/>
          <a:stretch>
            <a:fillRect/>
          </a:stretch>
        </p:blipFill>
        <p:spPr bwMode="auto">
          <a:xfrm>
            <a:off x="2464131" y="0"/>
            <a:ext cx="6679870" cy="6858000"/>
          </a:xfrm>
          <a:prstGeom prst="rect">
            <a:avLst/>
          </a:prstGeom>
          <a:noFill/>
          <a:ln w="9525">
            <a:noFill/>
            <a:miter lim="800000"/>
            <a:headEnd/>
            <a:tailEnd/>
          </a:ln>
          <a:effectLst/>
        </p:spPr>
      </p:pic>
      <p:sp>
        <p:nvSpPr>
          <p:cNvPr id="3" name="Rectangle 1"/>
          <p:cNvSpPr>
            <a:spLocks noChangeArrowheads="1"/>
          </p:cNvSpPr>
          <p:nvPr/>
        </p:nvSpPr>
        <p:spPr bwMode="auto">
          <a:xfrm>
            <a:off x="0" y="1000108"/>
            <a:ext cx="238911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06388" algn="l" defTabSz="914400" rtl="0" eaLnBrk="1" fontAlgn="base" latinLnBrk="0" hangingPunct="1">
              <a:lnSpc>
                <a:spcPct val="100000"/>
              </a:lnSpc>
              <a:spcBef>
                <a:spcPct val="0"/>
              </a:spcBef>
              <a:spcAft>
                <a:spcPct val="0"/>
              </a:spcAft>
              <a:buClrTx/>
              <a:buSzTx/>
              <a:buFontTx/>
              <a:buNone/>
              <a:tabLst/>
            </a:pPr>
            <a:r>
              <a:rPr kumimoji="0" lang="en-US" altLang="zh-CN" sz="280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DISU Grids</a:t>
            </a:r>
            <a:endParaRPr kumimoji="0" lang="en-US" altLang="zh-CN" sz="40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813</Words>
  <Application>Microsoft Office PowerPoint</Application>
  <PresentationFormat>全屏显示(4:3)</PresentationFormat>
  <Paragraphs>57</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默认设计模板</vt:lpstr>
      <vt:lpstr>MODFLOW6的输出</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xbany</cp:lastModifiedBy>
  <cp:revision>1697</cp:revision>
  <dcterms:created xsi:type="dcterms:W3CDTF">2013-04-15T12:17:00Z</dcterms:created>
  <dcterms:modified xsi:type="dcterms:W3CDTF">2023-01-02T07:44:58Z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