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288-1299-43CF-B182-B00CD9C3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504ED-B92E-4E32-994F-EB7C8FA61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31E5-B071-48F8-9538-0B092E3E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1652-45AE-487C-A439-7A904149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B226-E6CA-4C77-90EC-9E7CD5BB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B88F-57A7-4B87-8C4E-7E0CB8D6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5487C-0488-451D-B277-EE8A4717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57A3-D9AD-40FC-826B-2C3E150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F308-9397-4618-917E-0936E1B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C138-FE83-437E-9536-4672AD64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4EFE5-FF26-4A21-8077-A0A5D5129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E0EED-9E25-4CB4-88B1-E45EAD75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7FFA-C59A-4BE3-9A21-CE9E2BC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4044-454C-487B-A119-CAABD05D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A1B-6AB8-406D-A641-4F40F9E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A219-9F7C-4DB9-8AFA-2952D33D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2F36-C48F-473B-95D0-491B9F8D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A48F-0C02-41D9-9511-5BB99B0E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68EA-49D4-43B9-894E-3A40489D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25E7-5438-4A51-B2DF-FE39331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5D-51BE-4612-ACC3-FC244627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9854-C683-4F13-A2A2-EF9FCE5A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BE90-9C51-458C-85EE-CD94A782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9488-E242-474D-B914-7DAA7F7C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50D9-84C1-4041-85A7-ADDFE26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9A67-4A88-49AA-9EFD-8DCE92E1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373A-58A2-4D08-A734-75F4CD3FF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46A54-4F00-4168-A4E7-1F07528B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F5B5-7336-433B-AC32-E8A45E35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67CD-6431-4195-ADD4-5FA0E794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C5E3-F65D-4668-8DF3-19704A81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1A47-373A-4C0C-8569-41D1252D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666-F664-43CD-A5AD-E75F6362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3CBE9-3A45-4ED4-8B17-1652FDF1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B5578-EB76-4A70-9B8B-0E5A57FEE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E6A0-1CCB-4754-8CBB-13F12A6E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313C0-CB02-4804-B1A6-819191BE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02B91-4E0C-40A8-AA5D-264EF807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444B0-9EEA-4F44-BB7A-0CD93F3F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748-2162-4A4A-B069-1E220114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953DF-7134-4186-B31A-AEE2C0A0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A67C1-F827-4460-86F0-2FADC86D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52FC-3014-4127-8E10-A61D33BE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30407-EF7B-4143-A1A0-BC353A19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34A32-5983-49BA-A0AB-AA763ED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43D1-B840-4AE6-B329-185E40AB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5185-75E5-40AA-8766-B177B4D6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B205-72A4-4A65-A2D3-65A40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1DAB-6438-4DD2-A6AB-31371C25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CEED-FD50-4D96-84A8-C003E928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9BED-E856-4B23-A382-E05C22F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E8B9-9EA6-4E69-A0DF-E00D8A6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091A-7886-4D5F-9439-F01917C5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781B1-CEF6-4E4B-8E30-56B7B2324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D56F-1DEE-4130-8F96-F203F125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11CB-1A81-4B89-8809-EB50689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3CDB-4428-44BE-8A12-2E7A8EE6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9A8B-BF2C-4212-BE08-92D22259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ED1DA-7151-4782-A76B-03AA1D27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68D62-5FFF-4897-8AC6-2E401F8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E027-DAFF-40CA-BDA7-CC537659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ABDC-42E7-4AB3-969E-B488F57A80E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4FC2-421B-4EF6-A094-3ABFBD79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2AB7-492B-4B36-ADD1-A7C2D293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E782-444E-496A-8DFD-BFAD65FCA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erkaik/modflow6-parallel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266A-32F7-4C71-B088-C34B3018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Parallel MODFLOW 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C907D-1044-466A-B524-94B057B1F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Jarno Verkaik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273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DDC4-AA80-4318-940F-F3B42A91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advanced</a:t>
            </a:r>
            <a:r>
              <a:rPr lang="nl-NL" dirty="0"/>
              <a:t>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F806-1A25-486C-B43A-CA518976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Mover</a:t>
            </a:r>
            <a:r>
              <a:rPr lang="nl-NL" sz="2400" dirty="0"/>
              <a:t> is </a:t>
            </a:r>
            <a:r>
              <a:rPr lang="nl-NL" sz="2400" dirty="0" err="1"/>
              <a:t>supported</a:t>
            </a:r>
            <a:r>
              <a:rPr lang="nl-NL" sz="2400" dirty="0"/>
              <a:t> (no </a:t>
            </a:r>
            <a:r>
              <a:rPr lang="nl-NL" sz="2400" dirty="0" err="1"/>
              <a:t>additional</a:t>
            </a:r>
            <a:r>
              <a:rPr lang="nl-NL" sz="2400" dirty="0"/>
              <a:t> input is </a:t>
            </a:r>
            <a:r>
              <a:rPr lang="nl-NL" sz="2400" dirty="0" err="1"/>
              <a:t>required</a:t>
            </a:r>
            <a:r>
              <a:rPr lang="nl-NL" sz="2400" dirty="0"/>
              <a:t>).</a:t>
            </a:r>
          </a:p>
          <a:p>
            <a:r>
              <a:rPr lang="nl-NL" sz="2400" dirty="0"/>
              <a:t>Multiple </a:t>
            </a:r>
            <a:r>
              <a:rPr lang="nl-NL" sz="2400" dirty="0" err="1"/>
              <a:t>solutions</a:t>
            </a:r>
            <a:r>
              <a:rPr lang="nl-NL" sz="2400" dirty="0"/>
              <a:t> are </a:t>
            </a:r>
            <a:r>
              <a:rPr lang="nl-NL" sz="2400" dirty="0" err="1"/>
              <a:t>supported</a:t>
            </a:r>
            <a:r>
              <a:rPr lang="nl-NL" sz="2400" dirty="0"/>
              <a:t> in parallel, </a:t>
            </a:r>
            <a:r>
              <a:rPr lang="nl-NL" sz="2400" dirty="0" err="1"/>
              <a:t>where</a:t>
            </a:r>
            <a:r>
              <a:rPr lang="nl-NL" sz="2400" dirty="0"/>
              <a:t> </a:t>
            </a:r>
            <a:r>
              <a:rPr lang="nl-NL" sz="2400" dirty="0" err="1"/>
              <a:t>each</a:t>
            </a:r>
            <a:r>
              <a:rPr lang="nl-NL" sz="2400" dirty="0"/>
              <a:t> solution </a:t>
            </a:r>
            <a:r>
              <a:rPr lang="nl-NL" sz="2400" dirty="0" err="1"/>
              <a:t>corresponds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a MPI </a:t>
            </a:r>
            <a:r>
              <a:rPr lang="nl-NL" sz="2400" dirty="0" err="1"/>
              <a:t>communicator</a:t>
            </a:r>
            <a:r>
              <a:rPr lang="nl-NL" sz="2400" dirty="0"/>
              <a:t> </a:t>
            </a:r>
            <a:r>
              <a:rPr lang="nl-NL" sz="2400" dirty="0" err="1"/>
              <a:t>group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2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E460-55B5-4BC8-909F-F4206B78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658A-2B28-44BF-A8EF-F8091DB9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MPI</a:t>
            </a:r>
          </a:p>
          <a:p>
            <a:r>
              <a:rPr lang="nl-NL" dirty="0"/>
              <a:t>Preparing model</a:t>
            </a:r>
          </a:p>
          <a:p>
            <a:r>
              <a:rPr lang="nl-NL" dirty="0"/>
              <a:t>Running model</a:t>
            </a:r>
          </a:p>
          <a:p>
            <a:r>
              <a:rPr lang="nl-NL" dirty="0"/>
              <a:t>More </a:t>
            </a:r>
            <a:r>
              <a:rPr lang="nl-NL" dirty="0" err="1"/>
              <a:t>advanced</a:t>
            </a:r>
            <a:r>
              <a:rPr lang="nl-NL" dirty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D99-0B83-4EB2-A9C9-4FA83A4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1FB2-B10B-4EA0-9FDC-D282539B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000" dirty="0"/>
              <a:t>Source: </a:t>
            </a:r>
            <a:r>
              <a:rPr lang="en-US" sz="2000" dirty="0">
                <a:hlinkClick r:id="rId2"/>
              </a:rPr>
              <a:t>https://github.com/verkaik/modflow6-parallel.git</a:t>
            </a:r>
            <a:endParaRPr lang="en-US" sz="2000" dirty="0"/>
          </a:p>
          <a:p>
            <a:r>
              <a:rPr lang="nl-NL" sz="2000" dirty="0"/>
              <a:t>Windows: </a:t>
            </a:r>
            <a:r>
              <a:rPr lang="nl-NL" sz="2000" dirty="0" err="1"/>
              <a:t>install</a:t>
            </a:r>
            <a:r>
              <a:rPr lang="nl-NL" sz="2000" dirty="0"/>
              <a:t> Microsoft MPI (or MPI-CH)</a:t>
            </a:r>
          </a:p>
          <a:p>
            <a:r>
              <a:rPr lang="nl-NL" sz="2000" dirty="0"/>
              <a:t>Visual Studio: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21731-5747-4139-B713-06CAE6EE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3179931"/>
            <a:ext cx="5510213" cy="3211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101C3-BC19-4D7C-8C4C-721527B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56" y="3179931"/>
            <a:ext cx="5510213" cy="32113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A87784-6128-48EE-AD3D-E7258F73966F}"/>
              </a:ext>
            </a:extLst>
          </p:cNvPr>
          <p:cNvSpPr/>
          <p:nvPr/>
        </p:nvSpPr>
        <p:spPr>
          <a:xfrm>
            <a:off x="3328987" y="4757028"/>
            <a:ext cx="2343150" cy="2150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34C43-BFD2-459D-8061-B3A5B61748B4}"/>
              </a:ext>
            </a:extLst>
          </p:cNvPr>
          <p:cNvSpPr/>
          <p:nvPr/>
        </p:nvSpPr>
        <p:spPr>
          <a:xfrm>
            <a:off x="9053512" y="3709278"/>
            <a:ext cx="1204913" cy="195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D99-0B83-4EB2-A9C9-4FA83A4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1FB2-B10B-4EA0-9FDC-D282539B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000" dirty="0"/>
              <a:t>Linux: e.g. </a:t>
            </a:r>
            <a:r>
              <a:rPr lang="nl-NL" sz="2000" dirty="0" err="1"/>
              <a:t>mpiifort</a:t>
            </a:r>
            <a:r>
              <a:rPr lang="nl-NL" sz="2000" dirty="0"/>
              <a:t> </a:t>
            </a:r>
            <a:r>
              <a:rPr lang="nl-NL" sz="2000" dirty="0" err="1"/>
              <a:t>using</a:t>
            </a:r>
            <a:r>
              <a:rPr lang="nl-NL" sz="2000" dirty="0"/>
              <a:t> </a:t>
            </a:r>
            <a:r>
              <a:rPr lang="nl-NL" sz="2000" dirty="0" err="1"/>
              <a:t>OpenMPI</a:t>
            </a:r>
            <a:r>
              <a:rPr lang="nl-NL" sz="2000" dirty="0"/>
              <a:t> or </a:t>
            </a:r>
            <a:r>
              <a:rPr lang="nl-NL" sz="2000" dirty="0" err="1"/>
              <a:t>MicroSoft</a:t>
            </a:r>
            <a:r>
              <a:rPr lang="nl-NL" sz="2000" dirty="0"/>
              <a:t> MPI (</a:t>
            </a:r>
            <a:r>
              <a:rPr lang="nl-NL" sz="2000" dirty="0" err="1"/>
              <a:t>see</a:t>
            </a:r>
            <a:r>
              <a:rPr lang="nl-NL" sz="2000" dirty="0"/>
              <a:t> e.g. module load </a:t>
            </a:r>
            <a:r>
              <a:rPr lang="nl-NL" sz="2000" dirty="0" err="1"/>
              <a:t>avail</a:t>
            </a:r>
            <a:r>
              <a:rPr lang="nl-NL" sz="2000" dirty="0"/>
              <a:t>)</a:t>
            </a:r>
          </a:p>
          <a:p>
            <a:r>
              <a:rPr lang="nl-NL" sz="2000" dirty="0" err="1"/>
              <a:t>Generate</a:t>
            </a:r>
            <a:r>
              <a:rPr lang="nl-NL" sz="2000" dirty="0"/>
              <a:t> </a:t>
            </a:r>
            <a:r>
              <a:rPr lang="nl-NL" sz="2000" dirty="0" err="1"/>
              <a:t>makefile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makegen.py: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603F9-3EBD-4FD5-B337-571880FB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543183"/>
            <a:ext cx="7848600" cy="410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5F65DB-664B-4413-86E8-6BE06DFE0E8E}"/>
              </a:ext>
            </a:extLst>
          </p:cNvPr>
          <p:cNvSpPr/>
          <p:nvPr/>
        </p:nvSpPr>
        <p:spPr>
          <a:xfrm>
            <a:off x="2019300" y="3263899"/>
            <a:ext cx="5994400" cy="2595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0B83-35CB-4368-BF2C-23FB189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Preparing model (</a:t>
            </a:r>
            <a:r>
              <a:rPr lang="nl-NL" dirty="0" err="1"/>
              <a:t>mfsim.nam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5740-BFE0-444F-902F-DEBC23DC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2400" dirty="0"/>
              <a:t>Set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cores</a:t>
            </a:r>
            <a:r>
              <a:rPr lang="nl-NL" sz="2400" dirty="0"/>
              <a:t> in </a:t>
            </a:r>
            <a:r>
              <a:rPr lang="nl-NL" sz="2400" dirty="0" err="1"/>
              <a:t>mfsim.nam</a:t>
            </a:r>
            <a:r>
              <a:rPr lang="nl-NL" sz="2400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nl-NL" sz="2000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400" dirty="0" err="1"/>
              <a:t>Assign</a:t>
            </a:r>
            <a:r>
              <a:rPr lang="nl-NL" sz="2400" dirty="0"/>
              <a:t> </a:t>
            </a:r>
            <a:r>
              <a:rPr lang="nl-NL" sz="2400" dirty="0" err="1"/>
              <a:t>each</a:t>
            </a:r>
            <a:r>
              <a:rPr lang="nl-NL" sz="2400" dirty="0"/>
              <a:t> GWF model </a:t>
            </a:r>
            <a:r>
              <a:rPr lang="nl-NL" sz="2400" dirty="0" err="1"/>
              <a:t>uniquely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a processor </a:t>
            </a:r>
            <a:r>
              <a:rPr lang="nl-NL" sz="2400" dirty="0" err="1"/>
              <a:t>core</a:t>
            </a:r>
            <a:r>
              <a:rPr lang="nl-NL" sz="2400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nl-NL" sz="2000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27FA4-9D8E-4B4B-8FE1-8F5C6E4B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85" y="2462667"/>
            <a:ext cx="3567999" cy="966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D2FCF-EC5D-4138-955E-B6C09EA5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85" y="4189710"/>
            <a:ext cx="3382941" cy="2428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24AF7-B6EA-4806-87C4-C63393F7C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29470" y="5259264"/>
            <a:ext cx="1985800" cy="289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B8DB3-F438-42DB-B7E2-B264A66FE5AC}"/>
              </a:ext>
            </a:extLst>
          </p:cNvPr>
          <p:cNvSpPr/>
          <p:nvPr/>
        </p:nvSpPr>
        <p:spPr>
          <a:xfrm>
            <a:off x="1703386" y="2931758"/>
            <a:ext cx="2728913" cy="217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D99-0B83-4EB2-A9C9-4FA83A42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1FB2-B10B-4EA0-9FDC-D282539B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/>
              <a:t>Linux: </a:t>
            </a:r>
            <a:r>
              <a:rPr lang="nl-NL" sz="2400" dirty="0" err="1"/>
              <a:t>use</a:t>
            </a:r>
            <a:r>
              <a:rPr lang="nl-NL" sz="2400" dirty="0"/>
              <a:t> batch script, e.g. </a:t>
            </a:r>
            <a:r>
              <a:rPr lang="nl-NL" sz="2400" dirty="0" err="1"/>
              <a:t>slurm</a:t>
            </a:r>
            <a:endParaRPr lang="nl-NL" sz="2400" dirty="0"/>
          </a:p>
          <a:p>
            <a:r>
              <a:rPr lang="nl-NL" sz="2400" dirty="0"/>
              <a:t>Windows: </a:t>
            </a:r>
            <a:r>
              <a:rPr lang="nl-NL" sz="2400" dirty="0" err="1"/>
              <a:t>using</a:t>
            </a:r>
            <a:r>
              <a:rPr lang="nl-NL" sz="2400" dirty="0"/>
              <a:t> </a:t>
            </a:r>
            <a:r>
              <a:rPr lang="nl-NL" sz="2400" dirty="0" err="1"/>
              <a:t>MicroSoft</a:t>
            </a:r>
            <a:r>
              <a:rPr lang="nl-NL" sz="2400" dirty="0"/>
              <a:t> MPI</a:t>
            </a:r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D2CF0-867F-4D67-997C-C24FDF69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40" y="3021013"/>
            <a:ext cx="9518663" cy="13255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0CA8D-439C-42A7-8D95-9923223B83D6}"/>
              </a:ext>
            </a:extLst>
          </p:cNvPr>
          <p:cNvCxnSpPr>
            <a:cxnSpLocks/>
          </p:cNvCxnSpPr>
          <p:nvPr/>
        </p:nvCxnSpPr>
        <p:spPr>
          <a:xfrm flipV="1">
            <a:off x="2296919" y="4346575"/>
            <a:ext cx="0" cy="687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B3AEC2-ECCB-4BCF-AE65-80A7B1CF4B7E}"/>
              </a:ext>
            </a:extLst>
          </p:cNvPr>
          <p:cNvSpPr txBox="1"/>
          <p:nvPr/>
        </p:nvSpPr>
        <p:spPr>
          <a:xfrm>
            <a:off x="1351788" y="503879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Number</a:t>
            </a:r>
            <a:r>
              <a:rPr lang="nl-NL" dirty="0">
                <a:solidFill>
                  <a:srgbClr val="FF0000"/>
                </a:solidFill>
              </a:rPr>
              <a:t> of </a:t>
            </a:r>
            <a:r>
              <a:rPr lang="nl-NL" dirty="0" err="1">
                <a:solidFill>
                  <a:srgbClr val="FF0000"/>
                </a:solidFill>
              </a:rPr>
              <a:t>cores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4798-E360-4EE1-9836-B6B1E2D8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advanced</a:t>
            </a:r>
            <a:r>
              <a:rPr lang="nl-NL" dirty="0"/>
              <a:t>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36AC-D6E4-4335-82DC-892468F8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Coarse</a:t>
            </a:r>
            <a:r>
              <a:rPr lang="nl-NL" sz="2400" dirty="0"/>
              <a:t> </a:t>
            </a:r>
            <a:r>
              <a:rPr lang="nl-NL" sz="2400" dirty="0" err="1"/>
              <a:t>grid</a:t>
            </a:r>
            <a:r>
              <a:rPr lang="nl-NL" sz="2400" dirty="0"/>
              <a:t> </a:t>
            </a:r>
            <a:r>
              <a:rPr lang="nl-NL" sz="2400" dirty="0" err="1"/>
              <a:t>correction</a:t>
            </a:r>
            <a:r>
              <a:rPr lang="nl-NL" sz="2400" dirty="0"/>
              <a:t> preconditioner (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supported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serial</a:t>
            </a:r>
            <a:r>
              <a:rPr lang="nl-NL" sz="2400" dirty="0"/>
              <a:t> run):</a:t>
            </a:r>
            <a:br>
              <a:rPr lang="nl-NL" sz="2400" dirty="0"/>
            </a:br>
            <a:br>
              <a:rPr lang="nl-NL" sz="2400" dirty="0"/>
            </a:br>
            <a:r>
              <a:rPr lang="nl-NL" sz="2000" dirty="0"/>
              <a:t>In </a:t>
            </a:r>
            <a:r>
              <a:rPr lang="nl-NL" sz="2000" dirty="0" err="1"/>
              <a:t>mfsim.nam</a:t>
            </a:r>
            <a:r>
              <a:rPr lang="nl-NL" sz="2000" dirty="0"/>
              <a:t>:</a:t>
            </a: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r>
              <a:rPr lang="nl-NL" sz="2000" dirty="0" err="1"/>
              <a:t>solmodels.asc.wrp</a:t>
            </a:r>
            <a:r>
              <a:rPr lang="nl-NL" sz="2000" dirty="0"/>
              <a:t>: </a:t>
            </a: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r>
              <a:rPr lang="nl-NL" sz="2000" dirty="0" err="1"/>
              <a:t>solmodels.asc</a:t>
            </a:r>
            <a:r>
              <a:rPr lang="nl-NL" sz="2000" dirty="0"/>
              <a:t>: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2A9E8-60F4-4AF2-A9F0-CA214B32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32" y="2576512"/>
            <a:ext cx="4911535" cy="601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3DBCA-D006-4F9F-87A4-FEA8FE6D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23" y="3679825"/>
            <a:ext cx="25622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FB9A1-581E-4673-A9BF-00ECB76E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23" y="4578100"/>
            <a:ext cx="760478" cy="191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A3B93-E5B4-4FB6-8862-D92A1E35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20145" y="5390832"/>
            <a:ext cx="1985800" cy="2893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60EBC-A9A3-4AF5-8056-21E9FFC84E04}"/>
              </a:ext>
            </a:extLst>
          </p:cNvPr>
          <p:cNvCxnSpPr>
            <a:cxnSpLocks/>
          </p:cNvCxnSpPr>
          <p:nvPr/>
        </p:nvCxnSpPr>
        <p:spPr>
          <a:xfrm flipH="1">
            <a:off x="4457701" y="5443652"/>
            <a:ext cx="7404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9EA2CF-162E-4449-B56C-7A70F6C26214}"/>
              </a:ext>
            </a:extLst>
          </p:cNvPr>
          <p:cNvSpPr txBox="1"/>
          <p:nvPr/>
        </p:nvSpPr>
        <p:spPr>
          <a:xfrm>
            <a:off x="5198108" y="52589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Assign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to</a:t>
            </a:r>
            <a:r>
              <a:rPr lang="nl-NL" dirty="0">
                <a:solidFill>
                  <a:srgbClr val="FF0000"/>
                </a:solidFill>
              </a:rPr>
              <a:t> processor </a:t>
            </a:r>
            <a:r>
              <a:rPr lang="nl-NL" dirty="0" err="1">
                <a:solidFill>
                  <a:srgbClr val="FF0000"/>
                </a:solidFill>
              </a:rPr>
              <a:t>core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5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4798-E360-4EE1-9836-B6B1E2D8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advanced</a:t>
            </a:r>
            <a:r>
              <a:rPr lang="nl-NL" dirty="0"/>
              <a:t>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36AC-D6E4-4335-82DC-892468F8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Block Jacobi preconditioner:</a:t>
            </a:r>
          </a:p>
          <a:p>
            <a:pPr lvl="1"/>
            <a:r>
              <a:rPr lang="nl-NL" sz="2000" dirty="0"/>
              <a:t>Default </a:t>
            </a:r>
            <a:r>
              <a:rPr lang="nl-NL" sz="2000" dirty="0" err="1"/>
              <a:t>for</a:t>
            </a:r>
            <a:r>
              <a:rPr lang="nl-NL" sz="2000" dirty="0"/>
              <a:t> parallel, </a:t>
            </a:r>
            <a:r>
              <a:rPr lang="nl-NL" sz="2000" dirty="0" err="1"/>
              <a:t>also</a:t>
            </a:r>
            <a:r>
              <a:rPr lang="nl-NL" sz="2000" dirty="0"/>
              <a:t> </a:t>
            </a:r>
            <a:r>
              <a:rPr lang="nl-NL" sz="2000" dirty="0" err="1"/>
              <a:t>supported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serial</a:t>
            </a:r>
            <a:endParaRPr lang="nl-NL" sz="2000" dirty="0"/>
          </a:p>
          <a:p>
            <a:pPr lvl="1"/>
            <a:r>
              <a:rPr lang="nl-NL" sz="2000" dirty="0"/>
              <a:t>For </a:t>
            </a:r>
            <a:r>
              <a:rPr lang="nl-NL" sz="2000" dirty="0" err="1"/>
              <a:t>testing</a:t>
            </a:r>
            <a:r>
              <a:rPr lang="nl-NL" sz="2000" dirty="0"/>
              <a:t> parallel vs. </a:t>
            </a:r>
            <a:r>
              <a:rPr lang="nl-NL" sz="2000" dirty="0" err="1"/>
              <a:t>serial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check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linear</a:t>
            </a:r>
            <a:r>
              <a:rPr lang="nl-NL" sz="2000" dirty="0"/>
              <a:t> </a:t>
            </a:r>
            <a:r>
              <a:rPr lang="nl-NL" sz="2000" dirty="0" err="1"/>
              <a:t>solver</a:t>
            </a:r>
            <a:r>
              <a:rPr lang="nl-NL" sz="2000" dirty="0"/>
              <a:t> </a:t>
            </a:r>
            <a:r>
              <a:rPr lang="nl-NL" sz="2000" dirty="0" err="1"/>
              <a:t>convergence</a:t>
            </a:r>
            <a:r>
              <a:rPr lang="nl-NL" sz="2000" dirty="0"/>
              <a:t> matches</a:t>
            </a:r>
          </a:p>
          <a:p>
            <a:pPr lvl="1"/>
            <a:r>
              <a:rPr lang="nl-NL" sz="2000" dirty="0" err="1"/>
              <a:t>Enable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option in IMS-file: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IMS option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viewing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convergence</a:t>
            </a:r>
            <a:r>
              <a:rPr lang="nl-NL" sz="2400" dirty="0"/>
              <a:t>: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0C009-84F8-4BC3-92AB-BBC0E204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60" y="5654675"/>
            <a:ext cx="2392299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613973-EA48-4BBF-A8E0-B2E26262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86" y="3523059"/>
            <a:ext cx="2329473" cy="11580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BF5762-27B8-4575-A275-69C6EA49326E}"/>
              </a:ext>
            </a:extLst>
          </p:cNvPr>
          <p:cNvSpPr/>
          <p:nvPr/>
        </p:nvSpPr>
        <p:spPr>
          <a:xfrm>
            <a:off x="2336647" y="4177152"/>
            <a:ext cx="2006753" cy="2043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FA3F0-ADE0-4BC2-952A-BADF0790B2DC}"/>
              </a:ext>
            </a:extLst>
          </p:cNvPr>
          <p:cNvSpPr/>
          <p:nvPr/>
        </p:nvSpPr>
        <p:spPr>
          <a:xfrm>
            <a:off x="3653248" y="5874366"/>
            <a:ext cx="851511" cy="2097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4798-E360-4EE1-9836-B6B1E2D8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advanced</a:t>
            </a:r>
            <a:r>
              <a:rPr lang="nl-NL" dirty="0"/>
              <a:t>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36AC-D6E4-4335-82DC-892468F8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Direct acces </a:t>
            </a:r>
            <a:r>
              <a:rPr lang="nl-NL" sz="2400" dirty="0" err="1"/>
              <a:t>binary</a:t>
            </a:r>
            <a:r>
              <a:rPr lang="nl-NL" sz="2400" dirty="0"/>
              <a:t> </a:t>
            </a:r>
            <a:r>
              <a:rPr lang="nl-NL" sz="2400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reducing</a:t>
            </a:r>
            <a:r>
              <a:rPr lang="nl-NL" sz="2400" dirty="0"/>
              <a:t> </a:t>
            </a:r>
            <a:r>
              <a:rPr lang="nl-NL" sz="2400" dirty="0" err="1"/>
              <a:t>number</a:t>
            </a:r>
            <a:r>
              <a:rPr lang="nl-NL" sz="2400" dirty="0"/>
              <a:t> of (</a:t>
            </a:r>
            <a:r>
              <a:rPr lang="nl-NL" sz="2400" dirty="0" err="1"/>
              <a:t>transient</a:t>
            </a:r>
            <a:r>
              <a:rPr lang="nl-NL" sz="2400" dirty="0"/>
              <a:t>) files:</a:t>
            </a:r>
          </a:p>
          <a:p>
            <a:endParaRPr lang="nl-NL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94344-772C-4B0F-9A2E-593DB4EB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4" y="3127375"/>
            <a:ext cx="8067675" cy="2105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C513D4-0CA8-4012-8762-AE1829297D88}"/>
              </a:ext>
            </a:extLst>
          </p:cNvPr>
          <p:cNvCxnSpPr>
            <a:cxnSpLocks/>
          </p:cNvCxnSpPr>
          <p:nvPr/>
        </p:nvCxnSpPr>
        <p:spPr>
          <a:xfrm>
            <a:off x="7696201" y="3721100"/>
            <a:ext cx="1" cy="6430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14DE51-7046-4FCB-9279-7912683FAFAC}"/>
              </a:ext>
            </a:extLst>
          </p:cNvPr>
          <p:cNvCxnSpPr>
            <a:cxnSpLocks/>
          </p:cNvCxnSpPr>
          <p:nvPr/>
        </p:nvCxnSpPr>
        <p:spPr>
          <a:xfrm>
            <a:off x="8750301" y="3721100"/>
            <a:ext cx="1" cy="6430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9CF4D9-9D9F-4783-912A-5A114E95DA3E}"/>
              </a:ext>
            </a:extLst>
          </p:cNvPr>
          <p:cNvSpPr txBox="1"/>
          <p:nvPr/>
        </p:nvSpPr>
        <p:spPr>
          <a:xfrm>
            <a:off x="6749288" y="2957582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Start </a:t>
            </a:r>
            <a:r>
              <a:rPr lang="nl-NL" dirty="0" err="1">
                <a:solidFill>
                  <a:srgbClr val="FF0000"/>
                </a:solidFill>
              </a:rPr>
              <a:t>position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in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61DB2-8944-4065-8C4F-19F53E2B18F9}"/>
              </a:ext>
            </a:extLst>
          </p:cNvPr>
          <p:cNvSpPr txBox="1"/>
          <p:nvPr/>
        </p:nvSpPr>
        <p:spPr>
          <a:xfrm>
            <a:off x="8434755" y="292179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End </a:t>
            </a:r>
            <a:r>
              <a:rPr lang="nl-NL" dirty="0" err="1">
                <a:solidFill>
                  <a:srgbClr val="FF0000"/>
                </a:solidFill>
              </a:rPr>
              <a:t>position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in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A027C-20C4-4652-9089-45E93F420E5F}"/>
              </a:ext>
            </a:extLst>
          </p:cNvPr>
          <p:cNvSpPr txBox="1"/>
          <p:nvPr/>
        </p:nvSpPr>
        <p:spPr>
          <a:xfrm>
            <a:off x="9888999" y="456416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Begin = </a:t>
            </a:r>
            <a:r>
              <a:rPr lang="nl-NL" dirty="0" err="1">
                <a:solidFill>
                  <a:srgbClr val="FF0000"/>
                </a:solidFill>
              </a:rPr>
              <a:t>position</a:t>
            </a:r>
            <a:r>
              <a:rPr lang="nl-NL" dirty="0">
                <a:solidFill>
                  <a:srgbClr val="FF0000"/>
                </a:solidFill>
              </a:rPr>
              <a:t>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A15A9-6058-4DCA-A4D5-7A995BC154F8}"/>
              </a:ext>
            </a:extLst>
          </p:cNvPr>
          <p:cNvSpPr txBox="1"/>
          <p:nvPr/>
        </p:nvSpPr>
        <p:spPr>
          <a:xfrm>
            <a:off x="3414139" y="396724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1 file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binary</a:t>
            </a:r>
            <a:r>
              <a:rPr lang="nl-NL" dirty="0">
                <a:solidFill>
                  <a:srgbClr val="FF0000"/>
                </a:solidFill>
              </a:rPr>
              <a:t> bulk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21877-B23E-46BC-97A1-2C48C5CAB8B7}"/>
              </a:ext>
            </a:extLst>
          </p:cNvPr>
          <p:cNvSpPr/>
          <p:nvPr/>
        </p:nvSpPr>
        <p:spPr>
          <a:xfrm>
            <a:off x="5473931" y="4404043"/>
            <a:ext cx="1866670" cy="6934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Parallel MODFLOW 6</vt:lpstr>
      <vt:lpstr>Content</vt:lpstr>
      <vt:lpstr>Compiling and linking</vt:lpstr>
      <vt:lpstr>Compiling and linking</vt:lpstr>
      <vt:lpstr>Preparing model (mfsim.nam)</vt:lpstr>
      <vt:lpstr>Running model</vt:lpstr>
      <vt:lpstr>More advanced options</vt:lpstr>
      <vt:lpstr>More advanced options</vt:lpstr>
      <vt:lpstr>More advanced options</vt:lpstr>
      <vt:lpstr>More advanced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MODFLOW 6</dc:title>
  <dc:creator>Jarno Verkaik</dc:creator>
  <cp:lastModifiedBy>Jarno Verkaik</cp:lastModifiedBy>
  <cp:revision>19</cp:revision>
  <dcterms:created xsi:type="dcterms:W3CDTF">2021-02-16T08:01:34Z</dcterms:created>
  <dcterms:modified xsi:type="dcterms:W3CDTF">2021-02-16T15:39:46Z</dcterms:modified>
</cp:coreProperties>
</file>