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08" r:id="rId3"/>
    <p:sldId id="509" r:id="rId4"/>
    <p:sldId id="510" r:id="rId5"/>
    <p:sldId id="511" r:id="rId6"/>
    <p:sldId id="512" r:id="rId7"/>
    <p:sldId id="513" r:id="rId8"/>
    <p:sldId id="516" r:id="rId9"/>
    <p:sldId id="517" r:id="rId10"/>
    <p:sldId id="518" r:id="rId11"/>
    <p:sldId id="519" r:id="rId12"/>
    <p:sldId id="514" r:id="rId13"/>
    <p:sldId id="515" r:id="rId14"/>
    <p:sldId id="520" r:id="rId15"/>
    <p:sldId id="522" r:id="rId16"/>
    <p:sldId id="523" r:id="rId17"/>
    <p:sldId id="524" r:id="rId18"/>
    <p:sldId id="521" r:id="rId19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833FD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5662" autoAdjust="0"/>
  </p:normalViewPr>
  <p:slideViewPr>
    <p:cSldViewPr>
      <p:cViewPr varScale="1">
        <p:scale>
          <a:sx n="93" d="100"/>
          <a:sy n="93" d="100"/>
        </p:scale>
        <p:origin x="-2070" y="-10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2023/4/19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777240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4800" dirty="0" err="1" smtClean="0"/>
              <a:t>LoopStructural</a:t>
            </a:r>
            <a:r>
              <a:rPr lang="en-US" sz="4800" smtClean="0"/>
              <a:t> </a:t>
            </a:r>
            <a:r>
              <a:rPr lang="en-US" sz="4800" smtClean="0"/>
              <a:t>1.0</a:t>
            </a:r>
            <a:br>
              <a:rPr lang="en-US" sz="4800" smtClean="0"/>
            </a:br>
            <a:r>
              <a:rPr lang="zh-CN" altLang="en-US" sz="4800" smtClean="0"/>
              <a:t>断层的隐式建模</a:t>
            </a:r>
            <a:endParaRPr lang="en-US" altLang="zh-CN" sz="48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4775" y="4508500"/>
            <a:ext cx="6400800" cy="1512888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Li</a:t>
            </a:r>
            <a:endParaRPr lang="zh-CN" altLang="el-GR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3578"/>
            <a:ext cx="9001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Lachlan </a:t>
            </a:r>
            <a:r>
              <a:rPr lang="en-US" sz="2000" dirty="0" err="1" smtClean="0"/>
              <a:t>Grose</a:t>
            </a:r>
            <a:r>
              <a:rPr lang="en-US" sz="2000" dirty="0" smtClean="0"/>
              <a:t>, et al. </a:t>
            </a:r>
            <a:r>
              <a:rPr lang="en-US" sz="2000" dirty="0" err="1" smtClean="0"/>
              <a:t>Modelling</a:t>
            </a:r>
            <a:r>
              <a:rPr lang="en-US" sz="2000" dirty="0" smtClean="0"/>
              <a:t> of faults in </a:t>
            </a:r>
            <a:r>
              <a:rPr lang="en-US" sz="2000" dirty="0" err="1" smtClean="0"/>
              <a:t>LoopStructural</a:t>
            </a:r>
            <a:r>
              <a:rPr lang="en-US" sz="2000" dirty="0" smtClean="0"/>
              <a:t> 1.0. </a:t>
            </a:r>
            <a:r>
              <a:rPr lang="en-US" sz="2000" dirty="0" err="1" smtClean="0"/>
              <a:t>Geosci</a:t>
            </a:r>
            <a:r>
              <a:rPr lang="en-US" sz="2000" dirty="0" smtClean="0"/>
              <a:t>. Model Dev., 14, 6197-6213, 2021.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109947"/>
            <a:ext cx="2928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3.1</a:t>
            </a:r>
            <a:r>
              <a:rPr lang="zh-CN" altLang="en-US" sz="2800" dirty="0" smtClean="0"/>
              <a:t>断层框架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1438" y="1785926"/>
            <a:ext cx="90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r>
              <a:rPr lang="zh-CN" altLang="en-US" sz="2400" dirty="0" smtClean="0"/>
              <a:t>个</a:t>
            </a:r>
            <a:r>
              <a:rPr lang="zh-CN" altLang="en-US" sz="2400" dirty="0" smtClean="0">
                <a:solidFill>
                  <a:srgbClr val="FF0000"/>
                </a:solidFill>
              </a:rPr>
              <a:t>局部方向向量</a:t>
            </a:r>
            <a:r>
              <a:rPr lang="zh-CN" altLang="en-US" sz="2400" dirty="0" smtClean="0"/>
              <a:t>由任意位置的断层框架的法向梯度隐式定义：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428868"/>
            <a:ext cx="242889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2876" y="4071942"/>
            <a:ext cx="90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然后，可在任意位置查询模型内的断层框架，</a:t>
            </a:r>
            <a:r>
              <a:rPr lang="zh-CN" altLang="en-US" sz="2400" dirty="0" smtClean="0">
                <a:solidFill>
                  <a:srgbClr val="FF0000"/>
                </a:solidFill>
              </a:rPr>
              <a:t>返回</a:t>
            </a:r>
            <a:r>
              <a:rPr lang="zh-CN" altLang="en-US" sz="2400" dirty="0" smtClean="0"/>
              <a:t>距断层中心的距离以及断层框架向量。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00108"/>
            <a:ext cx="1236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4</a:t>
            </a:r>
            <a:r>
              <a:rPr lang="zh-CN" altLang="en-US" sz="3200" b="1" dirty="0" smtClean="0"/>
              <a:t>实施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4305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一般的工作流与插值格式无关。使用</a:t>
            </a:r>
            <a:r>
              <a:rPr lang="en-US" sz="2400" dirty="0" err="1" smtClean="0"/>
              <a:t>LoopStructual</a:t>
            </a:r>
            <a:r>
              <a:rPr lang="zh-CN" altLang="en-US" sz="2400" dirty="0" smtClean="0"/>
              <a:t>的离散插值算法构建断层框架。使用离散插值算法，通过求解</a:t>
            </a:r>
            <a:r>
              <a:rPr lang="en-US" sz="2400" dirty="0" smtClean="0"/>
              <a:t>support</a:t>
            </a:r>
            <a:r>
              <a:rPr lang="zh-CN" altLang="en-US" sz="2400" dirty="0" smtClean="0"/>
              <a:t>定义插值问题的复杂度，而不是通过约束的数目。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2895897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4.1</a:t>
            </a:r>
            <a:r>
              <a:rPr lang="zh-CN" altLang="en-US" sz="2400" dirty="0" smtClean="0"/>
              <a:t>构建断层框架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使用下列流程，通过插值标量场，构建断层框架：</a:t>
            </a:r>
          </a:p>
          <a:p>
            <a:r>
              <a:rPr lang="en-US" sz="2000" dirty="0" smtClean="0"/>
              <a:t>1. Interpolate coordinate 0 to represent the geometry of the fault surface so that the </a:t>
            </a:r>
            <a:r>
              <a:rPr lang="en-US" sz="2000" dirty="0" err="1" smtClean="0"/>
              <a:t>isosurface</a:t>
            </a:r>
            <a:r>
              <a:rPr lang="en-US" sz="2000" dirty="0" smtClean="0"/>
              <a:t> of 0 contains the fault trace and the field is parallel to the orientation of the fault surface.</a:t>
            </a:r>
            <a:endParaRPr lang="zh-CN" altLang="en-US" sz="2000" dirty="0" smtClean="0"/>
          </a:p>
          <a:p>
            <a:r>
              <a:rPr lang="en-US" sz="2000" dirty="0" smtClean="0"/>
              <a:t>2. Interpolate coordinate 1 so that the direction of its gradient norm is orthogonal to the direction of the gradient norm of the fault surface and parallel to any kinematic indicators for the fault.</a:t>
            </a:r>
            <a:endParaRPr lang="zh-CN" altLang="en-US" sz="2000" dirty="0" smtClean="0"/>
          </a:p>
          <a:p>
            <a:r>
              <a:rPr lang="en-US" sz="2000" dirty="0" smtClean="0"/>
              <a:t>3. Interpolate coordinate 2 so that the direction of its gradient norm is orthogonal to the direction of the gradient norm of the fault surface field and to the fault slip direction field.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687" y="1000108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4.2</a:t>
            </a:r>
            <a:r>
              <a:rPr lang="zh-CN" altLang="en-US" sz="2800" dirty="0" smtClean="0"/>
              <a:t>三维断层位移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2876" y="1571612"/>
            <a:ext cx="8858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对归一化的断层框架坐标实施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个函数来定义断层滑动</a:t>
            </a:r>
            <a:r>
              <a:rPr lang="en-US" sz="2400" dirty="0" err="1" smtClean="0"/>
              <a:t>Godefroy</a:t>
            </a:r>
            <a:r>
              <a:rPr lang="en-US" sz="2400" dirty="0" smtClean="0"/>
              <a:t> et al. (2018)</a:t>
            </a:r>
            <a:r>
              <a:rPr lang="zh-CN" altLang="en-US" sz="2400" dirty="0" smtClean="0"/>
              <a:t>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00306"/>
            <a:ext cx="550072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71546"/>
            <a:ext cx="2642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4.3 Splay faults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18709"/>
            <a:ext cx="6215106" cy="252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402883"/>
            <a:ext cx="6715172" cy="2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86644" y="3681715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614364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929" y="1000108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</a:t>
            </a:r>
            <a:r>
              <a:rPr lang="zh-CN" altLang="en-US" sz="3200" b="1" dirty="0" smtClean="0"/>
              <a:t>案例研究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500562" y="1071546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5.1</a:t>
            </a:r>
            <a:r>
              <a:rPr lang="zh-CN" altLang="en-US" sz="2400" dirty="0" smtClean="0"/>
              <a:t>断层入侵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60629" y="1714488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一个合成的侵入体被一个平面的断层给错位。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500990" cy="445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929" y="1000108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</a:t>
            </a:r>
            <a:r>
              <a:rPr lang="zh-CN" altLang="en-US" sz="3200" b="1" dirty="0" smtClean="0"/>
              <a:t>案例研究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3857620" y="1071546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 Finite fault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725988"/>
            <a:ext cx="9001188" cy="270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929" y="1000108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</a:t>
            </a:r>
            <a:r>
              <a:rPr lang="zh-CN" altLang="en-US" sz="3200" b="1" dirty="0" smtClean="0"/>
              <a:t>案例研究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143372" y="1071546"/>
            <a:ext cx="2557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5.3 Thrust duplex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929718" cy="506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929" y="1000108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</a:t>
            </a:r>
            <a:r>
              <a:rPr lang="zh-CN" altLang="en-US" sz="3200" b="1" dirty="0" smtClean="0"/>
              <a:t>案例研究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071934" y="1000108"/>
            <a:ext cx="3214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5.4 Faulted fold series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7372345" cy="488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1000108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 </a:t>
            </a:r>
            <a:r>
              <a:rPr lang="zh-CN" altLang="en-US" sz="3200" b="1" dirty="0" smtClean="0"/>
              <a:t>三维建模方法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06" y="1714488"/>
            <a:ext cx="428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2.1</a:t>
            </a:r>
            <a:r>
              <a:rPr lang="zh-CN" altLang="en-US" sz="2800" dirty="0" smtClean="0"/>
              <a:t>表面表征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357430"/>
            <a:ext cx="9001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三维构造地质模型就是表征地下地质结构，其中地质单元或者使用边界面（上下接触面）</a:t>
            </a:r>
            <a:r>
              <a:rPr lang="en-US" sz="2400" dirty="0" smtClean="0"/>
              <a:t>(</a:t>
            </a:r>
            <a:r>
              <a:rPr lang="en-US" sz="2400" dirty="0" err="1" smtClean="0"/>
              <a:t>Wellmann</a:t>
            </a:r>
            <a:r>
              <a:rPr lang="en-US" sz="2400" dirty="0" smtClean="0"/>
              <a:t> and </a:t>
            </a:r>
            <a:r>
              <a:rPr lang="en-US" sz="2400" dirty="0" err="1" smtClean="0"/>
              <a:t>Caumon</a:t>
            </a:r>
            <a:r>
              <a:rPr lang="en-US" sz="2400" dirty="0" smtClean="0"/>
              <a:t>, 2018)</a:t>
            </a:r>
            <a:r>
              <a:rPr lang="zh-CN" altLang="en-US" sz="2400" dirty="0" smtClean="0"/>
              <a:t>，或者是预设的</a:t>
            </a:r>
            <a:r>
              <a:rPr lang="zh-CN" altLang="en-US" sz="2400" dirty="0" smtClean="0">
                <a:solidFill>
                  <a:srgbClr val="FF0000"/>
                </a:solidFill>
              </a:rPr>
              <a:t>支撑体</a:t>
            </a:r>
            <a:r>
              <a:rPr lang="en-US" sz="2400" dirty="0" smtClean="0">
                <a:solidFill>
                  <a:srgbClr val="FF0000"/>
                </a:solidFill>
              </a:rPr>
              <a:t>(support)</a:t>
            </a:r>
            <a:r>
              <a:rPr lang="zh-CN" altLang="en-US" sz="2400" dirty="0" smtClean="0"/>
              <a:t>的离散。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43050"/>
            <a:ext cx="9144000" cy="334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）显式建模</a:t>
            </a:r>
            <a:r>
              <a:rPr lang="en-US" sz="2400" dirty="0" smtClean="0"/>
              <a:t>(explicit modeling)</a:t>
            </a:r>
            <a:r>
              <a:rPr lang="zh-CN" altLang="en-US" sz="2400" dirty="0" smtClean="0"/>
              <a:t>：</a:t>
            </a:r>
            <a:r>
              <a:rPr lang="en-US" sz="2400" dirty="0" smtClean="0"/>
              <a:t>the geometry of surfaces are contained using a support that is collocated with the surface geometry. </a:t>
            </a:r>
            <a:r>
              <a:rPr lang="zh-CN" altLang="en-US" sz="2400" dirty="0" smtClean="0"/>
              <a:t>使用离散对象，如三角化表面、</a:t>
            </a:r>
            <a:r>
              <a:rPr lang="en-US" sz="2400" dirty="0" smtClean="0"/>
              <a:t>2D</a:t>
            </a:r>
            <a:r>
              <a:rPr lang="zh-CN" altLang="en-US" sz="2400" dirty="0" smtClean="0"/>
              <a:t>网格或参数化表面表征这些界面。通常，或者使用三角化数据点，或者使用插值算法创建光滑面拟合数据，来构建几何界面。显式界面表征意味着界面几何仅在界面位置处描述。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2876" y="1071546"/>
            <a:ext cx="428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2.1</a:t>
            </a:r>
            <a:r>
              <a:rPr lang="zh-CN" altLang="en-US" sz="2800" dirty="0" smtClean="0"/>
              <a:t>表面表征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1071546"/>
            <a:ext cx="428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2.1</a:t>
            </a:r>
            <a:r>
              <a:rPr lang="zh-CN" altLang="en-US" sz="2400" dirty="0" smtClean="0"/>
              <a:t>表面表征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1505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）隐式建模</a:t>
            </a:r>
            <a:r>
              <a:rPr lang="en-US" sz="2400" dirty="0" smtClean="0"/>
              <a:t>(implicit modeling)</a:t>
            </a:r>
            <a:r>
              <a:rPr lang="zh-CN" altLang="en-US" sz="2400" dirty="0" smtClean="0"/>
              <a:t>：使用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空间中的一个或几个标量场的等值面来表征地质界面的几何形体（如</a:t>
            </a:r>
            <a:r>
              <a:rPr lang="en-US" sz="2400" dirty="0" err="1" smtClean="0"/>
              <a:t>stratigraphic</a:t>
            </a:r>
            <a:r>
              <a:rPr lang="en-US" sz="2400" dirty="0" smtClean="0"/>
              <a:t> horizons and fault surfaces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Lajaunie</a:t>
            </a:r>
            <a:r>
              <a:rPr lang="en-US" sz="2400" dirty="0" smtClean="0">
                <a:solidFill>
                  <a:srgbClr val="FF0000"/>
                </a:solidFill>
              </a:rPr>
              <a:t> et al., 1997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。标量场的值表征距离一个参考平面的距离。也就是说，如果地质界面是整合接触</a:t>
            </a:r>
            <a:r>
              <a:rPr lang="en-US" sz="2400" dirty="0" smtClean="0"/>
              <a:t>(conformable)</a:t>
            </a:r>
            <a:r>
              <a:rPr lang="zh-CN" altLang="en-US" sz="2400" dirty="0" smtClean="0"/>
              <a:t>，由表征界面间相对厚度的标量场的等值面来描述。标量场的梯度是待建模表面的方向</a:t>
            </a:r>
            <a:r>
              <a:rPr lang="en-US" sz="2400" dirty="0" smtClean="0"/>
              <a:t>(orientation)</a:t>
            </a:r>
            <a:r>
              <a:rPr lang="zh-CN" altLang="en-US" sz="2400" dirty="0" smtClean="0"/>
              <a:t>。使用不同的插值方法构建这些标量场，如</a:t>
            </a:r>
            <a:r>
              <a:rPr lang="en-US" sz="2400" dirty="0" smtClean="0"/>
              <a:t>co-</a:t>
            </a:r>
            <a:r>
              <a:rPr lang="en-US" sz="2400" dirty="0" err="1" smtClean="0"/>
              <a:t>Kriging</a:t>
            </a:r>
            <a:r>
              <a:rPr lang="en-US" sz="2400" dirty="0" smtClean="0"/>
              <a:t>, </a:t>
            </a:r>
            <a:r>
              <a:rPr lang="zh-CN" altLang="en-US" sz="2400" dirty="0" smtClean="0"/>
              <a:t>径向基函数或在预定义的</a:t>
            </a:r>
            <a:r>
              <a:rPr lang="en-US" sz="2400" dirty="0" smtClean="0"/>
              <a:t>support</a:t>
            </a:r>
            <a:r>
              <a:rPr lang="zh-CN" altLang="en-US" sz="2400" dirty="0" smtClean="0"/>
              <a:t>上使用离散插值。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隐式建模偏差更小，可重复性更高，还可能生成反映地质不确定性的一套地质模型。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14876" y="1071546"/>
            <a:ext cx="3074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2.2</a:t>
            </a:r>
            <a:r>
              <a:rPr lang="zh-CN" altLang="en-US" sz="2400" dirty="0" smtClean="0"/>
              <a:t>隐式建模中的断层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406" y="1000108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 </a:t>
            </a:r>
            <a:r>
              <a:rPr lang="zh-CN" altLang="en-US" sz="3200" b="1" dirty="0" smtClean="0"/>
              <a:t>三维建模方法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43050"/>
            <a:ext cx="9429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种方法（见图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），用来在隐式界面描述中考虑断层：</a:t>
            </a:r>
          </a:p>
          <a:p>
            <a:r>
              <a:rPr lang="en-US" sz="2400" dirty="0" smtClean="0"/>
              <a:t>(1) interpolate fault domains using independent implicit functions</a:t>
            </a:r>
            <a:endParaRPr lang="zh-CN" altLang="en-US" sz="2400" dirty="0" smtClean="0"/>
          </a:p>
          <a:p>
            <a:r>
              <a:rPr lang="en-US" sz="2400" dirty="0" smtClean="0"/>
              <a:t>(2) incorporate the fault into the domain </a:t>
            </a:r>
            <a:r>
              <a:rPr lang="en-US" sz="2400" dirty="0" err="1" smtClean="0"/>
              <a:t>discretisation</a:t>
            </a:r>
            <a:endParaRPr lang="zh-CN" altLang="en-US" sz="2400" dirty="0" smtClean="0"/>
          </a:p>
          <a:p>
            <a:r>
              <a:rPr lang="en-US" sz="2400" dirty="0" smtClean="0"/>
              <a:t>(3) apply a fault operator to a surface already interpolated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429000"/>
            <a:ext cx="6276963" cy="294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8992" y="631503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GemPy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7620" y="1071546"/>
            <a:ext cx="3074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2.3</a:t>
            </a:r>
            <a:r>
              <a:rPr lang="zh-CN" altLang="en-US" sz="2400" dirty="0" smtClean="0"/>
              <a:t>已有方法的局限性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406" y="1000108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 </a:t>
            </a:r>
            <a:r>
              <a:rPr lang="zh-CN" altLang="en-US" sz="3200" b="1" dirty="0" smtClean="0"/>
              <a:t>三维建模方法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1571612"/>
            <a:ext cx="9001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/>
              <a:t>上述的已有地质建模方法都不能考虑断层动力机制，也不能将地质观测考虑到地质界面描述。</a:t>
            </a:r>
            <a:r>
              <a:rPr lang="en-US" sz="2000" dirty="0" smtClean="0"/>
              <a:t>Step function</a:t>
            </a:r>
            <a:r>
              <a:rPr lang="zh-CN" altLang="en-US" sz="2000" dirty="0" smtClean="0"/>
              <a:t>方法是有吸引力的，因为模型描述中考虑了断层，但不能捕捉某些断层的动力学过程，如：</a:t>
            </a:r>
            <a:r>
              <a:rPr lang="en-US" sz="2000" dirty="0" smtClean="0"/>
              <a:t>the angle of intersection between the fault and faulted surface is variable (e.g. fold series, or intrusions).</a:t>
            </a:r>
            <a:endParaRPr lang="zh-CN" alt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28934"/>
            <a:ext cx="551699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0694" y="614364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00662" y="3071810"/>
            <a:ext cx="3643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如图</a:t>
            </a:r>
            <a:r>
              <a:rPr lang="en-US" sz="2400" dirty="0" smtClean="0"/>
              <a:t>2a</a:t>
            </a:r>
            <a:r>
              <a:rPr lang="zh-CN" altLang="en-US" sz="2400" dirty="0" smtClean="0"/>
              <a:t>和图</a:t>
            </a:r>
            <a:r>
              <a:rPr lang="en-US" sz="2400" dirty="0" smtClean="0"/>
              <a:t>2c</a:t>
            </a:r>
            <a:r>
              <a:rPr lang="zh-CN" altLang="en-US" sz="2400" dirty="0" smtClean="0"/>
              <a:t>，褶皱序列和侵入体被逆断层错位。图</a:t>
            </a:r>
            <a:r>
              <a:rPr lang="en-US" sz="2400" dirty="0" smtClean="0"/>
              <a:t>2b</a:t>
            </a:r>
            <a:r>
              <a:rPr lang="zh-CN" altLang="en-US" sz="2400" dirty="0" smtClean="0"/>
              <a:t>和图</a:t>
            </a:r>
            <a:r>
              <a:rPr lang="en-US" sz="2400" dirty="0" smtClean="0"/>
              <a:t>2d</a:t>
            </a:r>
            <a:r>
              <a:rPr lang="zh-CN" altLang="en-US" sz="2400" dirty="0" smtClean="0"/>
              <a:t>显示了使用</a:t>
            </a:r>
            <a:r>
              <a:rPr lang="en-US" sz="2400" dirty="0" smtClean="0"/>
              <a:t>step function</a:t>
            </a:r>
            <a:r>
              <a:rPr lang="zh-CN" altLang="en-US" sz="2400" dirty="0" smtClean="0"/>
              <a:t>考虑断层。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6" y="1000108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 </a:t>
            </a:r>
            <a:r>
              <a:rPr lang="zh-CN" altLang="en-US" sz="3200" b="1" dirty="0" smtClean="0"/>
              <a:t>断层建模的动力学框架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620742"/>
            <a:ext cx="885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/>
              <a:t>修改</a:t>
            </a:r>
            <a:r>
              <a:rPr lang="en-US" sz="2400" dirty="0" smtClean="0"/>
              <a:t>Laurent et al. (2013) 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 </a:t>
            </a:r>
            <a:r>
              <a:rPr lang="en-US" sz="2400" dirty="0" err="1" smtClean="0"/>
              <a:t>Godefroy</a:t>
            </a:r>
            <a:r>
              <a:rPr lang="en-US" sz="2400" dirty="0" smtClean="0"/>
              <a:t> et al. (2018)</a:t>
            </a:r>
            <a:r>
              <a:rPr lang="zh-CN" altLang="en-US" sz="2400" dirty="0" smtClean="0"/>
              <a:t>的工作流，在隐式表征地质特征中考虑断层算子，</a:t>
            </a:r>
            <a:r>
              <a:rPr lang="zh-CN" altLang="en-US" sz="2400" dirty="0" smtClean="0">
                <a:solidFill>
                  <a:srgbClr val="FF0000"/>
                </a:solidFill>
              </a:rPr>
              <a:t>如图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/>
              <a:t>。算法流程：</a:t>
            </a:r>
          </a:p>
          <a:p>
            <a:pPr algn="just"/>
            <a:r>
              <a:rPr lang="en-US" sz="2400" dirty="0" smtClean="0"/>
              <a:t>1.building the fault frame, a curvilinear coordinate system representing the fault geometry</a:t>
            </a:r>
            <a:endParaRPr lang="zh-CN" altLang="en-US" sz="2400" dirty="0" smtClean="0"/>
          </a:p>
          <a:p>
            <a:pPr algn="just"/>
            <a:r>
              <a:rPr lang="en-US" sz="2400" dirty="0" smtClean="0"/>
              <a:t>2. defining the fault displacement within the model domain</a:t>
            </a:r>
            <a:endParaRPr lang="zh-CN" altLang="en-US" sz="2400" dirty="0" smtClean="0"/>
          </a:p>
          <a:p>
            <a:pPr algn="just"/>
            <a:r>
              <a:rPr lang="en-US" sz="2400" dirty="0" smtClean="0"/>
              <a:t>3. adding the fault kinematics to the implicit surface description</a:t>
            </a:r>
            <a:endParaRPr lang="zh-CN" alt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81904"/>
            <a:ext cx="8358214" cy="256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9256" y="1071546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3.1</a:t>
            </a:r>
            <a:r>
              <a:rPr lang="zh-CN" altLang="en-US" sz="2400" dirty="0" smtClean="0"/>
              <a:t>断层框架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406" y="1000108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 </a:t>
            </a:r>
            <a:r>
              <a:rPr lang="zh-CN" altLang="en-US" sz="3200" b="1" dirty="0" smtClean="0"/>
              <a:t>断层建模的动力学框架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7161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曲线坐标系统（断层框架）。</a:t>
            </a:r>
          </a:p>
          <a:p>
            <a:pPr algn="just"/>
            <a:r>
              <a:rPr lang="zh-CN" altLang="en-US" sz="2000" dirty="0" smtClean="0"/>
              <a:t>第一个坐标</a:t>
            </a:r>
            <a:r>
              <a:rPr lang="en-US" sz="2000" dirty="0" smtClean="0"/>
              <a:t>(</a:t>
            </a:r>
            <a:r>
              <a:rPr lang="en-US" sz="2000" i="1" dirty="0" smtClean="0"/>
              <a:t>f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表征距断层面的距离，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等值线</a:t>
            </a:r>
            <a:r>
              <a:rPr lang="zh-CN" altLang="en-US" sz="2000" dirty="0" smtClean="0"/>
              <a:t>表示断层面，可从断层面的观测数据插值得到，如</a:t>
            </a:r>
            <a:r>
              <a:rPr lang="en-US" sz="2000" dirty="0" smtClean="0"/>
              <a:t>strike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dip</a:t>
            </a:r>
            <a:r>
              <a:rPr lang="zh-CN" altLang="en-US" sz="2000" dirty="0" smtClean="0"/>
              <a:t>控制和断层面位置的观测（图</a:t>
            </a:r>
            <a:r>
              <a:rPr lang="en-US" sz="2000" dirty="0" smtClean="0"/>
              <a:t>4a</a:t>
            </a:r>
            <a:r>
              <a:rPr lang="zh-CN" altLang="en-US" sz="2000" dirty="0" smtClean="0"/>
              <a:t>）。</a:t>
            </a:r>
          </a:p>
          <a:p>
            <a:pPr algn="just"/>
            <a:r>
              <a:rPr lang="zh-CN" altLang="en-US" sz="2000" dirty="0" smtClean="0"/>
              <a:t>第二个坐标</a:t>
            </a:r>
            <a:r>
              <a:rPr lang="en-US" sz="2000" dirty="0" smtClean="0"/>
              <a:t>(</a:t>
            </a:r>
            <a:r>
              <a:rPr lang="en-US" sz="2000" i="1" dirty="0" smtClean="0"/>
              <a:t>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度量断层的位置方向，该场的梯度法向将与断层的任意动力学指标并行（即</a:t>
            </a:r>
            <a:r>
              <a:rPr lang="en-US" sz="2000" dirty="0" err="1" smtClean="0"/>
              <a:t>slickensides</a:t>
            </a:r>
            <a:r>
              <a:rPr lang="en-US" sz="2000" dirty="0" smtClean="0"/>
              <a:t>, stretching </a:t>
            </a:r>
            <a:r>
              <a:rPr lang="en-US" sz="2000" dirty="0" err="1" smtClean="0"/>
              <a:t>lineations</a:t>
            </a:r>
            <a:r>
              <a:rPr lang="zh-CN" altLang="en-US" sz="2000" dirty="0" smtClean="0"/>
              <a:t>）且与断层面也平行。</a:t>
            </a:r>
          </a:p>
          <a:p>
            <a:pPr algn="just"/>
            <a:r>
              <a:rPr lang="zh-CN" altLang="en-US" sz="2000" dirty="0" smtClean="0"/>
              <a:t>第二个坐标</a:t>
            </a:r>
            <a:r>
              <a:rPr lang="en-US" sz="2000" dirty="0" smtClean="0"/>
              <a:t>(</a:t>
            </a:r>
            <a:r>
              <a:rPr lang="en-US" sz="2000" i="1" dirty="0" smtClean="0"/>
              <a:t>f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度量断层范围方向上的距离（图</a:t>
            </a:r>
            <a:r>
              <a:rPr lang="en-US" sz="2000" dirty="0" smtClean="0"/>
              <a:t>4b</a:t>
            </a:r>
            <a:r>
              <a:rPr lang="zh-CN" altLang="en-US" sz="2000" dirty="0" smtClean="0"/>
              <a:t>中的绿线），该场的梯度方向与断层面</a:t>
            </a:r>
            <a:r>
              <a:rPr lang="en-US" sz="2000" dirty="0" smtClean="0"/>
              <a:t>(f0)</a:t>
            </a:r>
            <a:r>
              <a:rPr lang="zh-CN" altLang="en-US" sz="2000" dirty="0" smtClean="0"/>
              <a:t>的梯度法向正交，也与断层位移场</a:t>
            </a:r>
            <a:r>
              <a:rPr lang="en-US" sz="2000" dirty="0" smtClean="0"/>
              <a:t>(f1)</a:t>
            </a:r>
            <a:r>
              <a:rPr lang="zh-CN" altLang="en-US" sz="2000" dirty="0" smtClean="0"/>
              <a:t>正交。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827501"/>
            <a:ext cx="6072230" cy="281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572396" y="592933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971</Words>
  <Application>Microsoft Office PowerPoint</Application>
  <PresentationFormat>全屏显示(4:3)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LoopStructural 1.0 断层的隐式建模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xbany</cp:lastModifiedBy>
  <cp:revision>1717</cp:revision>
  <dcterms:created xsi:type="dcterms:W3CDTF">2013-04-15T12:17:00Z</dcterms:created>
  <dcterms:modified xsi:type="dcterms:W3CDTF">2023-04-19T06:15:56Z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