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512" r:id="rId3"/>
    <p:sldId id="513" r:id="rId4"/>
    <p:sldId id="514" r:id="rId5"/>
    <p:sldId id="515" r:id="rId6"/>
    <p:sldId id="508" r:id="rId7"/>
    <p:sldId id="509" r:id="rId8"/>
    <p:sldId id="510" r:id="rId9"/>
    <p:sldId id="511" r:id="rId10"/>
    <p:sldId id="516" r:id="rId11"/>
    <p:sldId id="517" r:id="rId12"/>
    <p:sldId id="518" r:id="rId13"/>
    <p:sldId id="522" r:id="rId14"/>
    <p:sldId id="519" r:id="rId15"/>
    <p:sldId id="520" r:id="rId16"/>
    <p:sldId id="521" r:id="rId17"/>
    <p:sldId id="532" r:id="rId18"/>
    <p:sldId id="524" r:id="rId19"/>
    <p:sldId id="525" r:id="rId20"/>
    <p:sldId id="534" r:id="rId21"/>
    <p:sldId id="526" r:id="rId22"/>
    <p:sldId id="527" r:id="rId23"/>
    <p:sldId id="533" r:id="rId24"/>
    <p:sldId id="528" r:id="rId25"/>
    <p:sldId id="529" r:id="rId26"/>
    <p:sldId id="535" r:id="rId27"/>
    <p:sldId id="530" r:id="rId28"/>
    <p:sldId id="531" r:id="rId29"/>
    <p:sldId id="536" r:id="rId30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833FD"/>
    <a:srgbClr val="0D025E"/>
    <a:srgbClr val="FFFF00"/>
    <a:srgbClr val="996600"/>
    <a:srgbClr val="CC9900"/>
    <a:srgbClr val="993300"/>
    <a:srgbClr val="663300"/>
    <a:srgbClr val="000099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0952" autoAdjust="0"/>
  </p:normalViewPr>
  <p:slideViewPr>
    <p:cSldViewPr>
      <p:cViewPr varScale="1">
        <p:scale>
          <a:sx n="99" d="100"/>
          <a:sy n="99" d="100"/>
        </p:scale>
        <p:origin x="-1890" y="-10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6CA95-4958-4509-87B9-FC39E5A8DA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05E9F1-CF21-431F-88A4-FEEC5F0D442D}" type="datetimeFigureOut">
              <a:rPr lang="zh-CN" altLang="en-US"/>
              <a:pPr>
                <a:defRPr/>
              </a:pPr>
              <a:t>2023/3/1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16950E-41D1-4B4D-8AE9-F1D9AA0C0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9CB-1579-4036-971B-36AE914D3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6090-B96A-4F6E-A8E0-C1CFEC78E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208A-3FBA-40CC-BA61-DB2D36299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D658-35BE-463E-BD5C-EC760C74D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1CC1-5EBD-41F2-BA84-1E070502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5249-0568-4E55-8780-275BEEC52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51A5-3DA7-4CC4-A16C-B139C1AFF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C97-2F17-4304-9E99-6F9FED1E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0797-A2A4-4F72-A6BA-67A41D2CB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69AE-2247-42C1-914F-F1AC3AD9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7A07-A897-4C51-B04B-AC793CF124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769D-1735-4705-8980-645DC85B0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F65A-6CAE-463B-A817-1A9FB3075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35F113-C87B-4C1B-9453-090EDA77D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中地大修改图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142984"/>
            <a:ext cx="7772400" cy="25923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4800" b="1" dirty="0" err="1" smtClean="0"/>
              <a:t>LoopStructural</a:t>
            </a:r>
            <a:r>
              <a:rPr lang="en-US" sz="4800" b="1" dirty="0" smtClean="0"/>
              <a:t> 1.0: </a:t>
            </a:r>
            <a:r>
              <a:rPr lang="zh-CN" altLang="en-US" sz="4800" b="1" dirty="0" smtClean="0"/>
              <a:t>时间感知的地质建模</a:t>
            </a:r>
            <a:endParaRPr lang="en-US" altLang="zh-CN" sz="48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4775" y="4508500"/>
            <a:ext cx="6400800" cy="1512888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li</a:t>
            </a:r>
            <a:endParaRPr lang="zh-CN" altLang="el-GR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3695514"/>
            <a:ext cx="3143272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Surface  </a:t>
            </a:r>
            <a:r>
              <a:rPr lang="zh-CN" altLang="en-US" sz="2000" dirty="0" smtClean="0"/>
              <a:t>表面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界面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Foliation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Orientation </a:t>
            </a:r>
            <a:r>
              <a:rPr lang="zh-CN" altLang="en-US" sz="2000" dirty="0" smtClean="0"/>
              <a:t>方位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Support ???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stratigraphy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48392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2.2</a:t>
            </a:r>
            <a:r>
              <a:rPr lang="zh-CN" altLang="en-US" sz="2800" dirty="0" smtClean="0"/>
              <a:t>模拟地质特征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355756" y="1071546"/>
            <a:ext cx="5573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2.2.1</a:t>
            </a:r>
            <a:r>
              <a:rPr lang="zh-CN" altLang="en-US" sz="2400" dirty="0" smtClean="0"/>
              <a:t>沉积层接触</a:t>
            </a:r>
            <a:r>
              <a:rPr lang="en-US" sz="2400" dirty="0" smtClean="0"/>
              <a:t>(</a:t>
            </a:r>
            <a:r>
              <a:rPr lang="en-US" sz="2400" dirty="0" err="1" smtClean="0"/>
              <a:t>Stratigraphic</a:t>
            </a:r>
            <a:r>
              <a:rPr lang="en-US" sz="2400" dirty="0" smtClean="0"/>
              <a:t> contacts)</a:t>
            </a: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6439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42844" y="4405978"/>
            <a:ext cx="90011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图</a:t>
            </a:r>
            <a:r>
              <a:rPr lang="en-US" sz="2400" dirty="0" smtClean="0"/>
              <a:t>2 </a:t>
            </a:r>
            <a:r>
              <a:rPr lang="zh-CN" altLang="en-US" sz="2400" dirty="0" smtClean="0"/>
              <a:t>不整合接触（红线）和地质界面（黑线）表征沉积历史的间断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一个不整合接触有不同可能的几何：</a:t>
            </a:r>
            <a:r>
              <a:rPr lang="en-US" sz="2400" dirty="0" smtClean="0"/>
              <a:t>(a) </a:t>
            </a:r>
            <a:r>
              <a:rPr lang="en-US" sz="2400" dirty="0" err="1" smtClean="0"/>
              <a:t>disconformity</a:t>
            </a:r>
            <a:r>
              <a:rPr lang="en-US" sz="2400" dirty="0" smtClean="0"/>
              <a:t>; (b) angular unconformity; (c) nonconformity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71546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2.2</a:t>
            </a:r>
            <a:r>
              <a:rPr lang="zh-CN" altLang="en-US" sz="2800" dirty="0" smtClean="0"/>
              <a:t>模拟地质特征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072198" y="1048392"/>
            <a:ext cx="2420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2.2.2</a:t>
            </a:r>
            <a:r>
              <a:rPr lang="zh-CN" altLang="en-US" sz="2800" dirty="0" smtClean="0"/>
              <a:t>构造框架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1438" y="5214950"/>
            <a:ext cx="907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sz="2400" dirty="0" smtClean="0"/>
              <a:t>3 (a) </a:t>
            </a:r>
            <a:r>
              <a:rPr lang="zh-CN" altLang="en-US" sz="2400" dirty="0" smtClean="0"/>
              <a:t>构造框架显示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个坐标方向上的等值面；</a:t>
            </a:r>
            <a:r>
              <a:rPr lang="en-US" sz="2400" dirty="0" smtClean="0"/>
              <a:t>(b) </a:t>
            </a:r>
            <a:r>
              <a:rPr lang="zh-CN" altLang="en-US" sz="2400" dirty="0" smtClean="0"/>
              <a:t>表征一个褶皱的构造框架</a:t>
            </a:r>
            <a:r>
              <a:rPr lang="en-US" sz="2400" dirty="0" smtClean="0"/>
              <a:t>; (c) </a:t>
            </a:r>
            <a:r>
              <a:rPr lang="zh-CN" altLang="en-US" sz="2400" dirty="0" smtClean="0"/>
              <a:t>表征断层几何体的构造框架</a:t>
            </a:r>
            <a:endParaRPr lang="zh-CN" altLang="en-US" sz="24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714488"/>
            <a:ext cx="9001156" cy="350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71546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2.2</a:t>
            </a:r>
            <a:r>
              <a:rPr lang="zh-CN" altLang="en-US" sz="2800" dirty="0" smtClean="0"/>
              <a:t>模拟地质特征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357950" y="1000108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2.2.3</a:t>
            </a:r>
            <a:r>
              <a:rPr lang="zh-CN" altLang="en-US" sz="2800" dirty="0" smtClean="0"/>
              <a:t>断层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1406" y="5145488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/>
              <a:t>图</a:t>
            </a:r>
            <a:r>
              <a:rPr lang="en-US" sz="2400" dirty="0" smtClean="0"/>
              <a:t>4 </a:t>
            </a:r>
            <a:r>
              <a:rPr lang="zh-CN" altLang="en-US" sz="2400" dirty="0" smtClean="0"/>
              <a:t>断层位移剖面</a:t>
            </a:r>
            <a:r>
              <a:rPr lang="en-US" sz="2400" dirty="0" smtClean="0"/>
              <a:t>: (a) </a:t>
            </a:r>
            <a:r>
              <a:rPr lang="zh-CN" altLang="en-US" sz="2400" dirty="0" smtClean="0"/>
              <a:t>恒定位移剖面</a:t>
            </a:r>
            <a:r>
              <a:rPr lang="en-US" sz="2400" dirty="0" smtClean="0"/>
              <a:t>; (b) </a:t>
            </a:r>
            <a:r>
              <a:rPr lang="zh-CN" altLang="en-US" sz="2400" dirty="0" smtClean="0"/>
              <a:t>无穷范围的断层位移，显示沿断层范围或在滑动方向上断层位移没有变化</a:t>
            </a:r>
            <a:r>
              <a:rPr lang="en-US" sz="2400" dirty="0" smtClean="0"/>
              <a:t>; (c) </a:t>
            </a:r>
            <a:r>
              <a:rPr lang="zh-CN" altLang="en-US" sz="2400" dirty="0" smtClean="0"/>
              <a:t>固定范围的断层位移，显示沿断层滑动方向的位移减小；</a:t>
            </a:r>
            <a:r>
              <a:rPr lang="en-US" sz="2400" dirty="0" smtClean="0"/>
              <a:t>(d) </a:t>
            </a:r>
            <a:r>
              <a:rPr lang="zh-CN" altLang="en-US" sz="2400" dirty="0" smtClean="0"/>
              <a:t>固定范围钟型断层位移剖面，保证沿断层范围方向或滑动方向上的断层未有</a:t>
            </a:r>
            <a:endParaRPr lang="zh-CN" altLang="en-US" sz="24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682662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71546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2.2</a:t>
            </a:r>
            <a:r>
              <a:rPr lang="zh-CN" altLang="en-US" sz="2800" dirty="0" smtClean="0"/>
              <a:t>模拟地质特征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6215074" y="1071546"/>
            <a:ext cx="1802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2.2.4 </a:t>
            </a:r>
            <a:r>
              <a:rPr lang="zh-CN" altLang="en-US" sz="2800" dirty="0" smtClean="0"/>
              <a:t>褶皱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42844" y="5143512"/>
            <a:ext cx="885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sz="2400" dirty="0" smtClean="0"/>
              <a:t>5 </a:t>
            </a:r>
            <a:r>
              <a:rPr lang="zh-CN" altLang="en-US" sz="2400" dirty="0" smtClean="0"/>
              <a:t>褶皱</a:t>
            </a:r>
            <a:r>
              <a:rPr lang="en-US" sz="2400" dirty="0" smtClean="0"/>
              <a:t>: (a) </a:t>
            </a:r>
            <a:r>
              <a:rPr lang="zh-CN" altLang="en-US" sz="2400" dirty="0" smtClean="0"/>
              <a:t>褶皱框架</a:t>
            </a:r>
            <a:r>
              <a:rPr lang="en-US" sz="2400" dirty="0" smtClean="0"/>
              <a:t>; (b1) </a:t>
            </a:r>
            <a:r>
              <a:rPr lang="zh-CN" altLang="en-US" sz="2400" dirty="0" smtClean="0"/>
              <a:t>褶皱框架方向矢量</a:t>
            </a:r>
            <a:r>
              <a:rPr lang="en-US" sz="2400" dirty="0" smtClean="0"/>
              <a:t>; (b2) </a:t>
            </a:r>
            <a:r>
              <a:rPr lang="zh-CN" altLang="en-US" sz="2400" dirty="0" smtClean="0"/>
              <a:t>褶皱轴向旋转角度定义的轴</a:t>
            </a:r>
            <a:r>
              <a:rPr lang="en-US" sz="2400" dirty="0" smtClean="0"/>
              <a:t>; (b3) </a:t>
            </a:r>
            <a:r>
              <a:rPr lang="zh-CN" altLang="en-US" sz="2400" dirty="0" smtClean="0"/>
              <a:t>绕褶皱轴旋转的褶皱臂定义的褶皱</a:t>
            </a:r>
            <a:r>
              <a:rPr lang="en-US" sz="2400" dirty="0" smtClean="0"/>
              <a:t>foliation</a:t>
            </a:r>
            <a:endParaRPr lang="zh-CN" altLang="en-US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32861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857364"/>
            <a:ext cx="583468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1000108"/>
            <a:ext cx="60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 </a:t>
            </a:r>
            <a:r>
              <a:rPr lang="en-US" sz="2800" dirty="0" err="1" smtClean="0"/>
              <a:t>LoopStructural</a:t>
            </a:r>
            <a:r>
              <a:rPr lang="zh-CN" altLang="en-US" sz="2800" dirty="0" smtClean="0"/>
              <a:t>的实施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3570" y="107154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3.1 Loop</a:t>
            </a:r>
            <a:r>
              <a:rPr lang="zh-CN" altLang="en-US" sz="2400" dirty="0" smtClean="0"/>
              <a:t>结构设计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714488"/>
            <a:ext cx="7215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Python3.6+</a:t>
            </a:r>
            <a:r>
              <a:rPr lang="zh-CN" altLang="en-US" sz="2400" dirty="0" smtClean="0"/>
              <a:t>，使用</a:t>
            </a:r>
            <a:r>
              <a:rPr lang="en-US" sz="2400" dirty="0" err="1" smtClean="0"/>
              <a:t>Numpy</a:t>
            </a:r>
            <a:r>
              <a:rPr lang="zh-CN" altLang="en-US" sz="2400" dirty="0" smtClean="0"/>
              <a:t>数据结构和操作。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5</a:t>
            </a:r>
            <a:r>
              <a:rPr lang="zh-CN" altLang="en-US" sz="2400" dirty="0" smtClean="0"/>
              <a:t>个子模块：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core</a:t>
            </a:r>
            <a:endParaRPr lang="zh-CN" altLang="en-US" sz="240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interpolation</a:t>
            </a:r>
            <a:endParaRPr lang="zh-CN" altLang="en-US" sz="240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datasets</a:t>
            </a:r>
            <a:endParaRPr lang="zh-CN" altLang="en-US" sz="240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/>
              <a:t>utils</a:t>
            </a:r>
            <a:endParaRPr lang="zh-CN" altLang="en-US" sz="240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visualization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1000108"/>
            <a:ext cx="60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 </a:t>
            </a:r>
            <a:r>
              <a:rPr lang="en-US" sz="2800" dirty="0" err="1" smtClean="0"/>
              <a:t>LoopStructural</a:t>
            </a:r>
            <a:r>
              <a:rPr lang="zh-CN" altLang="en-US" sz="2800" dirty="0" smtClean="0"/>
              <a:t>的实施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43636" y="1038509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3.1 Loop</a:t>
            </a:r>
            <a:r>
              <a:rPr lang="zh-CN" altLang="en-US" sz="2400" dirty="0" smtClean="0"/>
              <a:t>结构设计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06" y="1643050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/>
              <a:t>初始化实例，需要的参数：建模盒子边界的最大和最小范围，定义为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个独立向量，</a:t>
            </a:r>
            <a:r>
              <a:rPr lang="en-US" sz="2400" dirty="0" smtClean="0"/>
              <a:t>rescale</a:t>
            </a:r>
            <a:r>
              <a:rPr lang="zh-CN" altLang="en-US" sz="2400" dirty="0" smtClean="0"/>
              <a:t>系数：</a:t>
            </a:r>
          </a:p>
          <a:p>
            <a:pPr algn="just"/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500306"/>
            <a:ext cx="485778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406" y="3000372"/>
            <a:ext cx="9072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通过使用</a:t>
            </a:r>
            <a:r>
              <a:rPr lang="en-US" sz="2400" dirty="0" err="1" smtClean="0"/>
              <a:t>GeologicalModel</a:t>
            </a:r>
            <a:r>
              <a:rPr lang="zh-CN" altLang="en-US" sz="2400" dirty="0" smtClean="0"/>
              <a:t>的实例，增加不同的地质对象。插值算法中可考虑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种不同类型的观测：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value</a:t>
            </a:r>
            <a:endParaRPr lang="zh-CN" altLang="en-US" sz="2400" dirty="0" smtClean="0"/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gradient</a:t>
            </a:r>
            <a:endParaRPr lang="zh-CN" altLang="en-US" sz="2400" dirty="0" smtClean="0"/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tangent</a:t>
            </a:r>
            <a:endParaRPr lang="zh-CN" altLang="en-US" sz="2400" dirty="0" smtClean="0"/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norm</a:t>
            </a:r>
          </a:p>
          <a:p>
            <a:r>
              <a:rPr lang="zh-CN" altLang="en-US" sz="2400" dirty="0" smtClean="0"/>
              <a:t>与</a:t>
            </a:r>
            <a:r>
              <a:rPr lang="en-US" sz="2400" dirty="0" err="1" smtClean="0"/>
              <a:t>GeologicalModel</a:t>
            </a:r>
            <a:r>
              <a:rPr lang="zh-CN" altLang="en-US" sz="2400" dirty="0" smtClean="0"/>
              <a:t>相关的数据使用</a:t>
            </a:r>
            <a:r>
              <a:rPr lang="en-US" sz="2400" dirty="0" err="1" smtClean="0"/>
              <a:t>set_data</a:t>
            </a:r>
            <a:r>
              <a:rPr lang="en-US" sz="2400" dirty="0" smtClean="0"/>
              <a:t> (data)</a:t>
            </a:r>
            <a:r>
              <a:rPr lang="zh-CN" altLang="en-US" sz="2400" dirty="0" smtClean="0"/>
              <a:t>方法，其中</a:t>
            </a:r>
            <a:r>
              <a:rPr lang="en-US" sz="2400" dirty="0" smtClean="0"/>
              <a:t>data</a:t>
            </a:r>
            <a:r>
              <a:rPr lang="zh-CN" altLang="en-US" sz="2400" dirty="0" smtClean="0"/>
              <a:t>是</a:t>
            </a:r>
            <a:r>
              <a:rPr lang="en-US" sz="2400" dirty="0" smtClean="0"/>
              <a:t>pandas</a:t>
            </a:r>
            <a:r>
              <a:rPr lang="zh-CN" altLang="en-US" sz="2400" dirty="0" smtClean="0"/>
              <a:t>数据框架。向模型添加数据点时，将转换为模型的坐标系统。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48217" y="100010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3.2 </a:t>
            </a:r>
            <a:r>
              <a:rPr lang="zh-CN" altLang="en-US" sz="2800" dirty="0" smtClean="0"/>
              <a:t>添加地质对象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2876" y="1643050"/>
            <a:ext cx="90011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sz="2400" dirty="0" err="1" smtClean="0"/>
              <a:t>GeologicalFeatures</a:t>
            </a:r>
            <a:r>
              <a:rPr lang="zh-CN" altLang="en-US" sz="2400" dirty="0" smtClean="0"/>
              <a:t>表征所有的地质对象，包括：</a:t>
            </a:r>
            <a:r>
              <a:rPr lang="en-US" sz="2400" dirty="0" err="1" smtClean="0"/>
              <a:t>stratigraphy</a:t>
            </a:r>
            <a:r>
              <a:rPr lang="en-US" sz="2400" dirty="0" smtClean="0"/>
              <a:t>, faults, folding event, unconformities</a:t>
            </a:r>
            <a:r>
              <a:rPr lang="zh-CN" altLang="en-US" sz="2400" dirty="0" smtClean="0"/>
              <a:t>。一个</a:t>
            </a:r>
            <a:r>
              <a:rPr lang="en-US" sz="2400" dirty="0" err="1" smtClean="0"/>
              <a:t>GeologicalFeatures</a:t>
            </a:r>
            <a:r>
              <a:rPr lang="zh-CN" altLang="en-US" sz="2400" dirty="0" smtClean="0"/>
              <a:t>可以根据标量场的值</a:t>
            </a:r>
            <a:r>
              <a:rPr lang="en-US" sz="2400" dirty="0" smtClean="0"/>
              <a:t>and/or</a:t>
            </a:r>
            <a:r>
              <a:rPr lang="zh-CN" altLang="en-US" sz="2400" dirty="0" smtClean="0"/>
              <a:t>在某个位置上的标量场的梯度计算得到。</a:t>
            </a:r>
          </a:p>
          <a:p>
            <a:pPr>
              <a:buFont typeface="Wingdings" pitchFamily="2" charset="2"/>
              <a:buChar char="l"/>
            </a:pPr>
            <a:r>
              <a:rPr lang="en-US" sz="2400" dirty="0" err="1" smtClean="0"/>
              <a:t>GeologicalFeatures</a:t>
            </a:r>
            <a:r>
              <a:rPr lang="zh-CN" altLang="en-US" sz="2400" dirty="0" smtClean="0"/>
              <a:t>包含顺序的地质特征的集合，确定这些地质特征如何相互作用。</a:t>
            </a:r>
          </a:p>
          <a:p>
            <a:pPr>
              <a:buFont typeface="Wingdings" pitchFamily="2" charset="2"/>
              <a:buChar char="l"/>
            </a:pPr>
            <a:r>
              <a:rPr lang="en-US" sz="2400" dirty="0" err="1" smtClean="0"/>
              <a:t>GeologicalFeatures</a:t>
            </a:r>
            <a:r>
              <a:rPr lang="zh-CN" altLang="en-US" sz="2400" dirty="0" smtClean="0"/>
              <a:t>添加入</a:t>
            </a:r>
            <a:r>
              <a:rPr lang="en-US" sz="2400" dirty="0" err="1" smtClean="0"/>
              <a:t>GeologicalModel</a:t>
            </a:r>
            <a:r>
              <a:rPr lang="zh-CN" altLang="en-US" sz="2400" dirty="0" smtClean="0"/>
              <a:t>采用不同的方式，这要根据要模拟的地质特征类型。</a:t>
            </a:r>
          </a:p>
          <a:p>
            <a:pPr>
              <a:buFont typeface="Wingdings" pitchFamily="2" charset="2"/>
              <a:buChar char="l"/>
            </a:pPr>
            <a:r>
              <a:rPr lang="en-US" sz="2400" dirty="0" err="1" smtClean="0"/>
              <a:t>LoopStructural</a:t>
            </a:r>
            <a:r>
              <a:rPr lang="zh-CN" altLang="en-US" sz="2400" dirty="0" smtClean="0"/>
              <a:t>可以在相同模型中为不同的</a:t>
            </a:r>
            <a:r>
              <a:rPr lang="en-US" sz="2400" dirty="0" err="1" smtClean="0"/>
              <a:t>GeologicalFeatures</a:t>
            </a:r>
            <a:r>
              <a:rPr lang="zh-CN" altLang="en-US" sz="2400" dirty="0" smtClean="0"/>
              <a:t>指定不同的插值算法。通过为函数增加额外的关键词参数，指定插值算法和任何参数定义。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406" y="1000108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 </a:t>
            </a:r>
            <a:r>
              <a:rPr lang="en-US" sz="2800" dirty="0" err="1" smtClean="0"/>
              <a:t>LoopStructural</a:t>
            </a:r>
            <a:r>
              <a:rPr lang="zh-CN" altLang="en-US" sz="2800" dirty="0" smtClean="0"/>
              <a:t>的实施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1000108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 </a:t>
            </a:r>
            <a:r>
              <a:rPr lang="en-US" sz="2800" dirty="0" err="1" smtClean="0"/>
              <a:t>LoopStructural</a:t>
            </a:r>
            <a:r>
              <a:rPr lang="zh-CN" altLang="en-US" sz="2800" dirty="0" smtClean="0"/>
              <a:t>的实施</a:t>
            </a:r>
          </a:p>
        </p:txBody>
      </p:sp>
      <p:sp>
        <p:nvSpPr>
          <p:cNvPr id="3" name="矩形 2"/>
          <p:cNvSpPr/>
          <p:nvPr/>
        </p:nvSpPr>
        <p:spPr>
          <a:xfrm>
            <a:off x="5848217" y="100010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3.2 </a:t>
            </a:r>
            <a:r>
              <a:rPr lang="zh-CN" altLang="en-US" sz="2800" dirty="0" smtClean="0"/>
              <a:t>添加地质对象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3685" y="1571612"/>
            <a:ext cx="5365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表</a:t>
            </a:r>
            <a:r>
              <a:rPr lang="en-US" sz="2400" dirty="0" smtClean="0"/>
              <a:t>1 </a:t>
            </a:r>
            <a:r>
              <a:rPr lang="zh-CN" altLang="en-US" sz="2400" dirty="0" smtClean="0"/>
              <a:t>罗列了定义插值算法的可能参数。</a:t>
            </a:r>
            <a:endParaRPr lang="zh-CN" altLang="en-US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38246"/>
            <a:ext cx="7000924" cy="460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72264" y="1000108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3.3 </a:t>
            </a:r>
            <a:r>
              <a:rPr lang="zh-CN" altLang="en-US" sz="2800" dirty="0" smtClean="0"/>
              <a:t>模型输出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1406" y="1000108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 </a:t>
            </a:r>
            <a:r>
              <a:rPr lang="en-US" sz="2800" dirty="0" err="1" smtClean="0"/>
              <a:t>LoopStructural</a:t>
            </a:r>
            <a:r>
              <a:rPr lang="zh-CN" altLang="en-US" sz="2800" dirty="0" smtClean="0"/>
              <a:t>的实施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06" y="1571612"/>
            <a:ext cx="90010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/>
              <a:t>在地质模型的坐标矩阵上计算</a:t>
            </a:r>
            <a:r>
              <a:rPr lang="en-US" sz="2400" dirty="0" err="1" smtClean="0"/>
              <a:t>GeologicalModel</a:t>
            </a:r>
            <a:r>
              <a:rPr lang="zh-CN" altLang="en-US" sz="2400" dirty="0" smtClean="0"/>
              <a:t>。可以从一个</a:t>
            </a:r>
            <a:r>
              <a:rPr lang="en-US" sz="2400" dirty="0" err="1" smtClean="0"/>
              <a:t>GeologicalModel</a:t>
            </a:r>
            <a:r>
              <a:rPr lang="zh-CN" altLang="en-US" sz="2400" dirty="0" smtClean="0"/>
              <a:t>调用如下函数：</a:t>
            </a:r>
          </a:p>
          <a:p>
            <a:pPr algn="just"/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）为计算某位置处的</a:t>
            </a:r>
            <a:r>
              <a:rPr lang="zh-CN" altLang="en-US" sz="2400" dirty="0" smtClean="0">
                <a:solidFill>
                  <a:srgbClr val="FF0000"/>
                </a:solidFill>
              </a:rPr>
              <a:t>岩性值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lithology</a:t>
            </a:r>
            <a:r>
              <a:rPr lang="en-US" sz="2400" dirty="0" smtClean="0">
                <a:solidFill>
                  <a:srgbClr val="FF0000"/>
                </a:solidFill>
              </a:rPr>
              <a:t> value)</a:t>
            </a:r>
            <a:r>
              <a:rPr lang="zh-CN" altLang="en-US" sz="2400" dirty="0" smtClean="0"/>
              <a:t>，函数</a:t>
            </a:r>
            <a:r>
              <a:rPr lang="en-US" sz="2400" dirty="0" err="1" smtClean="0"/>
              <a:t>evaluate_model</a:t>
            </a:r>
            <a:r>
              <a:rPr lang="en-US" sz="2400" dirty="0" smtClean="0"/>
              <a:t>(xyz)</a:t>
            </a:r>
            <a:r>
              <a:rPr lang="zh-CN" altLang="en-US" sz="2400" dirty="0" smtClean="0"/>
              <a:t>返回包含</a:t>
            </a:r>
            <a:r>
              <a:rPr lang="zh-CN" altLang="en-US" sz="2400" dirty="0" smtClean="0">
                <a:solidFill>
                  <a:srgbClr val="FF0000"/>
                </a:solidFill>
              </a:rPr>
              <a:t>地层编号</a:t>
            </a:r>
            <a:r>
              <a:rPr lang="zh-CN" altLang="en-US" sz="2400" dirty="0" smtClean="0"/>
              <a:t>的整型</a:t>
            </a:r>
            <a:r>
              <a:rPr lang="en-US" sz="2400" dirty="0" smtClean="0"/>
              <a:t>ID</a:t>
            </a:r>
            <a:r>
              <a:rPr lang="zh-CN" altLang="en-US" sz="2400" dirty="0" smtClean="0"/>
              <a:t>的</a:t>
            </a:r>
            <a:r>
              <a:rPr lang="en-US" sz="2400" dirty="0" err="1" smtClean="0"/>
              <a:t>numpy</a:t>
            </a:r>
            <a:r>
              <a:rPr lang="zh-CN" altLang="en-US" sz="2400" dirty="0" smtClean="0"/>
              <a:t>数组，定义为地层纵列。</a:t>
            </a:r>
          </a:p>
          <a:p>
            <a:pPr algn="just"/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）为计算某位置处的</a:t>
            </a:r>
            <a:r>
              <a:rPr lang="en-US" sz="2400" dirty="0" err="1" smtClean="0">
                <a:solidFill>
                  <a:srgbClr val="FF0000"/>
                </a:solidFill>
              </a:rPr>
              <a:t>GeologicalFeature</a:t>
            </a:r>
            <a:r>
              <a:rPr lang="zh-CN" altLang="en-US" sz="2400" dirty="0" smtClean="0">
                <a:solidFill>
                  <a:srgbClr val="FF0000"/>
                </a:solidFill>
              </a:rPr>
              <a:t>的值</a:t>
            </a:r>
            <a:r>
              <a:rPr lang="zh-CN" altLang="en-US" sz="2400" dirty="0" smtClean="0"/>
              <a:t>，函数</a:t>
            </a:r>
            <a:r>
              <a:rPr lang="en-US" sz="2400" dirty="0" err="1" smtClean="0"/>
              <a:t>evalute_feature_value</a:t>
            </a:r>
            <a:r>
              <a:rPr lang="en-US" sz="2400" dirty="0" smtClean="0"/>
              <a:t>(</a:t>
            </a:r>
            <a:r>
              <a:rPr lang="en-US" sz="2400" dirty="0" err="1" smtClean="0"/>
              <a:t>feature_name</a:t>
            </a:r>
            <a:r>
              <a:rPr lang="en-US" sz="2400" dirty="0" smtClean="0"/>
              <a:t>, xyz)</a:t>
            </a:r>
            <a:r>
              <a:rPr lang="zh-CN" altLang="en-US" sz="2400" dirty="0" smtClean="0"/>
              <a:t>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表征地质特征的标量场的值。</a:t>
            </a:r>
          </a:p>
          <a:p>
            <a:pPr algn="just"/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）为计算</a:t>
            </a:r>
            <a:r>
              <a:rPr lang="en-US" sz="2400" dirty="0" err="1" smtClean="0">
                <a:solidFill>
                  <a:srgbClr val="FF0000"/>
                </a:solidFill>
              </a:rPr>
              <a:t>GeologicalFeature</a:t>
            </a:r>
            <a:r>
              <a:rPr lang="zh-CN" altLang="en-US" sz="2400" dirty="0" smtClean="0">
                <a:solidFill>
                  <a:srgbClr val="FF0000"/>
                </a:solidFill>
              </a:rPr>
              <a:t>的梯度</a:t>
            </a:r>
            <a:r>
              <a:rPr lang="zh-CN" altLang="en-US" sz="2400" dirty="0" smtClean="0"/>
              <a:t>，可以调用</a:t>
            </a:r>
            <a:r>
              <a:rPr lang="en-US" sz="2400" dirty="0" err="1" smtClean="0"/>
              <a:t>evaluate_feature_gradient</a:t>
            </a:r>
            <a:r>
              <a:rPr lang="en-US" sz="2400" dirty="0" smtClean="0"/>
              <a:t>(</a:t>
            </a:r>
            <a:r>
              <a:rPr lang="en-US" sz="2400" dirty="0" err="1" smtClean="0"/>
              <a:t>feature_name</a:t>
            </a:r>
            <a:r>
              <a:rPr lang="en-US" sz="2400" dirty="0" smtClean="0"/>
              <a:t>, xyz)</a:t>
            </a:r>
            <a:r>
              <a:rPr lang="zh-CN" altLang="en-US" sz="2400" dirty="0" smtClean="0"/>
              <a:t>。</a:t>
            </a:r>
          </a:p>
          <a:p>
            <a:pPr algn="just"/>
            <a:r>
              <a:rPr lang="zh-CN" altLang="en-US" sz="2400" dirty="0" smtClean="0"/>
              <a:t>三角化表面可以从</a:t>
            </a:r>
            <a:r>
              <a:rPr lang="en-US" sz="2400" dirty="0" err="1" smtClean="0"/>
              <a:t>GeologicalFeature</a:t>
            </a:r>
            <a:r>
              <a:rPr lang="zh-CN" altLang="en-US" sz="2400" dirty="0" smtClean="0"/>
              <a:t>提取，然后输出到常用的网格格式，如：</a:t>
            </a:r>
            <a:r>
              <a:rPr lang="en-US" sz="2400" dirty="0" smtClean="0">
                <a:solidFill>
                  <a:srgbClr val="FF0000"/>
                </a:solidFill>
              </a:rPr>
              <a:t>VTK (.</a:t>
            </a:r>
            <a:r>
              <a:rPr lang="en-US" sz="2400" dirty="0" err="1" smtClean="0">
                <a:solidFill>
                  <a:srgbClr val="FF0000"/>
                </a:solidFill>
              </a:rPr>
              <a:t>vtk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或</a:t>
            </a:r>
            <a:r>
              <a:rPr lang="en-US" sz="2400" dirty="0" err="1" smtClean="0">
                <a:solidFill>
                  <a:srgbClr val="FF0000"/>
                </a:solidFill>
              </a:rPr>
              <a:t>Wavefront</a:t>
            </a:r>
            <a:r>
              <a:rPr lang="en-US" sz="2400" dirty="0" smtClean="0">
                <a:solidFill>
                  <a:srgbClr val="FF0000"/>
                </a:solidFill>
              </a:rPr>
              <a:t> (.</a:t>
            </a:r>
            <a:r>
              <a:rPr lang="en-US" sz="2400" dirty="0" err="1" smtClean="0">
                <a:solidFill>
                  <a:srgbClr val="FF0000"/>
                </a:solidFill>
              </a:rPr>
              <a:t>obj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r>
              <a:rPr lang="zh-CN" altLang="en-US" sz="2400" dirty="0" smtClean="0"/>
              <a:t>这些表面可以输入到外部软件，如</a:t>
            </a:r>
            <a:r>
              <a:rPr lang="en-US" sz="2400" dirty="0" err="1" smtClean="0"/>
              <a:t>ParaView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1000108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 </a:t>
            </a:r>
            <a:r>
              <a:rPr lang="en-US" sz="2800" dirty="0" err="1" smtClean="0"/>
              <a:t>LoopStructural</a:t>
            </a:r>
            <a:r>
              <a:rPr lang="zh-CN" altLang="en-US" sz="2800" dirty="0" smtClean="0"/>
              <a:t>的实施</a:t>
            </a:r>
          </a:p>
        </p:txBody>
      </p:sp>
      <p:sp>
        <p:nvSpPr>
          <p:cNvPr id="3" name="矩形 2"/>
          <p:cNvSpPr/>
          <p:nvPr/>
        </p:nvSpPr>
        <p:spPr>
          <a:xfrm>
            <a:off x="6000760" y="100010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3.4 </a:t>
            </a:r>
            <a:r>
              <a:rPr lang="zh-CN" altLang="en-US" sz="2800" dirty="0" smtClean="0"/>
              <a:t>模型可视化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2876" y="1643050"/>
            <a:ext cx="89297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LoopStructural</a:t>
            </a:r>
            <a:r>
              <a:rPr lang="zh-CN" altLang="en-US" sz="2400" dirty="0" smtClean="0"/>
              <a:t>有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种可视化工具（</a:t>
            </a:r>
            <a:r>
              <a:rPr lang="en-US" sz="2400" dirty="0" err="1" smtClean="0"/>
              <a:t>LoopStructural.visualization</a:t>
            </a:r>
            <a:r>
              <a:rPr lang="zh-CN" altLang="en-US" sz="2400" dirty="0" smtClean="0"/>
              <a:t>模块）：</a:t>
            </a:r>
          </a:p>
          <a:p>
            <a:pPr algn="just"/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sz="2400" dirty="0" err="1" smtClean="0"/>
              <a:t>LavaVuModelViewer</a:t>
            </a:r>
            <a:r>
              <a:rPr lang="zh-CN" altLang="en-US" sz="2400" dirty="0" smtClean="0"/>
              <a:t>：</a:t>
            </a:r>
            <a:r>
              <a:rPr lang="en-US" sz="2400" dirty="0" err="1" smtClean="0">
                <a:solidFill>
                  <a:srgbClr val="FF0000"/>
                </a:solidFill>
              </a:rPr>
              <a:t>LavaVu</a:t>
            </a:r>
            <a:r>
              <a:rPr lang="en-US" sz="2400" dirty="0" smtClean="0">
                <a:solidFill>
                  <a:srgbClr val="FF0000"/>
                </a:solidFill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</a:rPr>
              <a:t>Kaluza</a:t>
            </a:r>
            <a:r>
              <a:rPr lang="en-US" sz="2400" dirty="0" smtClean="0">
                <a:solidFill>
                  <a:srgbClr val="FF0000"/>
                </a:solidFill>
              </a:rPr>
              <a:t> et al., 2020)</a:t>
            </a:r>
            <a:r>
              <a:rPr lang="zh-CN" altLang="en-US" sz="2400" dirty="0" smtClean="0">
                <a:solidFill>
                  <a:srgbClr val="FF0000"/>
                </a:solidFill>
              </a:rPr>
              <a:t>交互式</a:t>
            </a:r>
            <a:r>
              <a:rPr lang="zh-CN" altLang="en-US" sz="2400" dirty="0" smtClean="0"/>
              <a:t>可视化，使用</a:t>
            </a:r>
            <a:r>
              <a:rPr lang="en-US" sz="2400" dirty="0" err="1" smtClean="0"/>
              <a:t>LavaVu</a:t>
            </a:r>
            <a:r>
              <a:rPr lang="zh-CN" altLang="en-US" sz="2400" dirty="0" smtClean="0"/>
              <a:t>显示三角化表面，表征地质界面及描述隐函数的标量场。</a:t>
            </a:r>
          </a:p>
          <a:p>
            <a:pPr algn="just"/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sz="2400" dirty="0" err="1" smtClean="0"/>
              <a:t>MapView</a:t>
            </a:r>
            <a:r>
              <a:rPr lang="zh-CN" altLang="en-US" sz="2400" dirty="0" smtClean="0"/>
              <a:t>：使用</a:t>
            </a:r>
            <a:r>
              <a:rPr lang="en-US" sz="2400" dirty="0" err="1" smtClean="0"/>
              <a:t>matplotlib</a:t>
            </a:r>
            <a:r>
              <a:rPr lang="zh-CN" altLang="en-US" sz="2400" dirty="0" smtClean="0"/>
              <a:t>做</a:t>
            </a:r>
            <a:r>
              <a:rPr lang="en-US" sz="2400" dirty="0" smtClean="0"/>
              <a:t>2D</a:t>
            </a:r>
            <a:r>
              <a:rPr lang="zh-CN" altLang="en-US" sz="2400" dirty="0" smtClean="0"/>
              <a:t>可视化（断面，地图），从得到的地质模型创建一个地质图。使用</a:t>
            </a:r>
            <a:r>
              <a:rPr lang="en-US" sz="2400" dirty="0" smtClean="0">
                <a:solidFill>
                  <a:srgbClr val="FF0000"/>
                </a:solidFill>
              </a:rPr>
              <a:t>strike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sz="2400" dirty="0" smtClean="0">
                <a:solidFill>
                  <a:srgbClr val="FF0000"/>
                </a:solidFill>
              </a:rPr>
              <a:t>dip</a:t>
            </a:r>
            <a:r>
              <a:rPr lang="zh-CN" altLang="en-US" sz="2400" dirty="0" smtClean="0"/>
              <a:t>符号绘制接触的位置和方位。在地图面上计算标量场，绘制等值线或将地质模型绘制到地图上。</a:t>
            </a:r>
          </a:p>
          <a:p>
            <a:pPr algn="just"/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sz="2400" dirty="0" err="1" smtClean="0"/>
              <a:t>FoldRotationAnglePlotter</a:t>
            </a:r>
            <a:r>
              <a:rPr lang="zh-CN" altLang="en-US" sz="2400" dirty="0" smtClean="0"/>
              <a:t>：生成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制图和</a:t>
            </a:r>
            <a:r>
              <a:rPr lang="en-US" sz="2400" dirty="0" smtClean="0"/>
              <a:t>S-</a:t>
            </a:r>
            <a:r>
              <a:rPr lang="en-US" sz="2400" dirty="0" err="1" smtClean="0"/>
              <a:t>variogram</a:t>
            </a:r>
            <a:r>
              <a:rPr lang="zh-CN" altLang="en-US" sz="2400" dirty="0" smtClean="0"/>
              <a:t>制图的可视化模块，展示褶皱地质特征。使用</a:t>
            </a:r>
            <a:r>
              <a:rPr lang="en-US" sz="2400" dirty="0" err="1" smtClean="0"/>
              <a:t>matplotlib</a:t>
            </a:r>
            <a:r>
              <a:rPr lang="zh-CN" altLang="en-US" sz="2400" dirty="0" smtClean="0"/>
              <a:t>绘制。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1785926"/>
            <a:ext cx="9286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本文侧重软件架构和实施的介绍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sz="2400" dirty="0" smtClean="0"/>
              <a:t>time-aware</a:t>
            </a:r>
            <a:r>
              <a:rPr lang="en-US" sz="2400" dirty="0" smtClean="0"/>
              <a:t>: </a:t>
            </a:r>
            <a:r>
              <a:rPr lang="zh-CN" altLang="en-US" sz="2400" dirty="0" smtClean="0"/>
              <a:t>时间感知的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本文介绍</a:t>
            </a:r>
            <a:r>
              <a:rPr lang="en-US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种插值算法</a:t>
            </a:r>
            <a:r>
              <a:rPr lang="zh-CN" altLang="en-US" sz="2400" dirty="0" smtClean="0"/>
              <a:t>，包括：</a:t>
            </a:r>
            <a:endParaRPr lang="en-US" altLang="zh-CN" sz="2400" dirty="0" smtClean="0"/>
          </a:p>
          <a:p>
            <a:r>
              <a:rPr lang="en-US" sz="2400" dirty="0" smtClean="0"/>
              <a:t>3</a:t>
            </a:r>
            <a:r>
              <a:rPr lang="zh-CN" altLang="en-US" sz="2400" dirty="0" smtClean="0"/>
              <a:t>个离散插值算法和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个多项式趋势插值算法，用于相同的建模设计。</a:t>
            </a:r>
            <a:endParaRPr lang="en-US" altLang="zh-CN" sz="2400" dirty="0" smtClean="0"/>
          </a:p>
          <a:p>
            <a:r>
              <a:rPr lang="en-US" altLang="zh-CN" sz="2400" dirty="0" err="1" smtClean="0">
                <a:ea typeface="黑体" pitchFamily="49" charset="-122"/>
                <a:cs typeface="Times New Roman" pitchFamily="18" charset="0"/>
              </a:rPr>
              <a:t>LoopStructural</a:t>
            </a:r>
            <a:r>
              <a:rPr lang="en-US" altLang="zh-CN" sz="2400" dirty="0" smtClean="0">
                <a:ea typeface="黑体" pitchFamily="49" charset="-122"/>
                <a:cs typeface="Times New Roman" pitchFamily="18" charset="0"/>
              </a:rPr>
              <a:t> 1.0</a:t>
            </a:r>
            <a:r>
              <a:rPr lang="zh-CN" altLang="en-US" sz="2400" dirty="0" smtClean="0"/>
              <a:t>可对不同的</a:t>
            </a:r>
            <a:r>
              <a:rPr lang="zh-CN" altLang="en-US" sz="2400" dirty="0" smtClean="0">
                <a:solidFill>
                  <a:srgbClr val="FF0000"/>
                </a:solidFill>
              </a:rPr>
              <a:t>地质对象</a:t>
            </a:r>
            <a:r>
              <a:rPr lang="zh-CN" altLang="en-US" sz="2400" dirty="0" smtClean="0"/>
              <a:t>，如</a:t>
            </a:r>
            <a:r>
              <a:rPr lang="en-US" sz="2400" dirty="0" smtClean="0"/>
              <a:t>conformable </a:t>
            </a:r>
            <a:r>
              <a:rPr lang="en-US" sz="2400" dirty="0" smtClean="0"/>
              <a:t>foliations</a:t>
            </a:r>
            <a:r>
              <a:rPr lang="zh-CN" altLang="en-US" sz="2400" dirty="0" smtClean="0"/>
              <a:t>，断层</a:t>
            </a:r>
            <a:r>
              <a:rPr lang="zh-CN" altLang="en-US" sz="2400" dirty="0" smtClean="0"/>
              <a:t>面和不整合接触，混合使用不同的算法。</a:t>
            </a:r>
            <a:endParaRPr lang="en-US" altLang="zh-CN" sz="2400" dirty="0" smtClean="0"/>
          </a:p>
          <a:p>
            <a:r>
              <a:rPr lang="zh-CN" altLang="en-US" sz="2400" dirty="0" smtClean="0"/>
              <a:t>使用时间感知方法在建模中考虑地质特征，就是</a:t>
            </a:r>
            <a:r>
              <a:rPr lang="zh-CN" altLang="en-US" sz="2400" dirty="0" smtClean="0">
                <a:solidFill>
                  <a:srgbClr val="FF0000"/>
                </a:solidFill>
              </a:rPr>
              <a:t>最现代的特征最先建模，用来约束更古代的地质特整体的几何建模</a:t>
            </a:r>
            <a:r>
              <a:rPr lang="zh-CN" altLang="en-US" sz="2400" dirty="0" smtClean="0"/>
              <a:t>。</a:t>
            </a:r>
          </a:p>
          <a:p>
            <a:endParaRPr lang="zh-CN" altLang="en-US" sz="2400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88702" y="1071546"/>
            <a:ext cx="6555000" cy="92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6348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LoopStructural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  <a:cs typeface="Times New Roman" pitchFamily="18" charset="0"/>
              </a:rPr>
              <a:t> 1.0: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时间感知的地质建模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488" y="5002612"/>
            <a:ext cx="628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>
                <a:solidFill>
                  <a:srgbClr val="FF0000"/>
                </a:solidFill>
              </a:rPr>
              <a:t>图</a:t>
            </a:r>
            <a:r>
              <a:rPr lang="en-US" sz="2400" dirty="0" smtClean="0">
                <a:solidFill>
                  <a:srgbClr val="FF0000"/>
                </a:solidFill>
              </a:rPr>
              <a:t>6 </a:t>
            </a:r>
            <a:r>
              <a:rPr lang="zh-CN" altLang="en-US" sz="2400" dirty="0" smtClean="0"/>
              <a:t>展示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个等值面使用不同插值算法生成的合成表面：</a:t>
            </a:r>
            <a:r>
              <a:rPr lang="en-US" altLang="zh-CN" sz="2400" dirty="0" smtClean="0"/>
              <a:t> (a)</a:t>
            </a:r>
            <a:r>
              <a:rPr lang="zh-CN" altLang="en-US" sz="2400" dirty="0" smtClean="0"/>
              <a:t>输入数据</a:t>
            </a:r>
            <a:r>
              <a:rPr lang="en-US" altLang="zh-CN" sz="2400" dirty="0" smtClean="0"/>
              <a:t>; (b) 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PLI</a:t>
            </a:r>
            <a:r>
              <a:rPr lang="zh-CN" altLang="en-US" sz="2400" dirty="0" smtClean="0"/>
              <a:t>插值的表面</a:t>
            </a:r>
            <a:r>
              <a:rPr lang="en-US" altLang="zh-CN" sz="2400" dirty="0" smtClean="0"/>
              <a:t>; (c) 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FDI</a:t>
            </a:r>
            <a:r>
              <a:rPr lang="zh-CN" altLang="en-US" sz="2400" dirty="0" smtClean="0"/>
              <a:t>插值生成的表面</a:t>
            </a:r>
            <a:r>
              <a:rPr lang="en-US" altLang="zh-CN" sz="2400" dirty="0" smtClean="0"/>
              <a:t>; (d) 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SurfE</a:t>
            </a:r>
            <a:r>
              <a:rPr lang="zh-CN" altLang="en-US" sz="2400" dirty="0" smtClean="0"/>
              <a:t>插值的表面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1428736"/>
            <a:ext cx="2643174" cy="24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4577" y="1428736"/>
            <a:ext cx="285330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1735" y="1428737"/>
            <a:ext cx="2806545" cy="271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2" y="4071942"/>
            <a:ext cx="2781306" cy="260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142844" y="928670"/>
            <a:ext cx="1346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4 </a:t>
            </a:r>
            <a:r>
              <a:rPr lang="zh-CN" altLang="en-US" sz="3200" dirty="0" smtClean="0"/>
              <a:t>示例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500694" y="928670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4.1</a:t>
            </a:r>
            <a:r>
              <a:rPr lang="zh-CN" altLang="en-US" sz="2800" dirty="0" smtClean="0"/>
              <a:t>隐式表面建模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00108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4</a:t>
            </a:r>
            <a:r>
              <a:rPr lang="zh-CN" altLang="en-US" sz="3200" dirty="0" smtClean="0"/>
              <a:t>示例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1438" y="1571612"/>
            <a:ext cx="9001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/>
              <a:t>图</a:t>
            </a:r>
            <a:r>
              <a:rPr lang="en-US" sz="2000" dirty="0" smtClean="0"/>
              <a:t>6a</a:t>
            </a:r>
            <a:r>
              <a:rPr lang="zh-CN" altLang="en-US" sz="2000" dirty="0" smtClean="0"/>
              <a:t>显示数据点，图</a:t>
            </a:r>
            <a:r>
              <a:rPr lang="en-US" sz="2000" dirty="0" smtClean="0"/>
              <a:t>6b</a:t>
            </a:r>
            <a:r>
              <a:rPr lang="zh-CN" altLang="en-US" sz="2000" dirty="0" smtClean="0"/>
              <a:t>、图</a:t>
            </a:r>
            <a:r>
              <a:rPr lang="en-US" sz="2000" dirty="0" smtClean="0"/>
              <a:t>6c</a:t>
            </a:r>
            <a:r>
              <a:rPr lang="zh-CN" altLang="en-US" sz="2000" dirty="0" smtClean="0"/>
              <a:t>和图</a:t>
            </a:r>
            <a:r>
              <a:rPr lang="en-US" sz="2000" dirty="0" smtClean="0"/>
              <a:t>6d</a:t>
            </a:r>
            <a:r>
              <a:rPr lang="zh-CN" altLang="en-US" sz="2000" dirty="0" smtClean="0"/>
              <a:t>显示使用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种默认的插值算法生成的表面</a:t>
            </a:r>
            <a:r>
              <a:rPr lang="en-US" sz="2000" dirty="0" smtClean="0"/>
              <a:t>(PLI, FDI, </a:t>
            </a:r>
            <a:r>
              <a:rPr lang="en-US" sz="2000" dirty="0" err="1" smtClean="0"/>
              <a:t>SurfE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。</a:t>
            </a:r>
          </a:p>
          <a:p>
            <a:pPr algn="just"/>
            <a:r>
              <a:rPr lang="zh-CN" altLang="en-US" sz="2000" dirty="0" smtClean="0"/>
              <a:t>当使用离散插值时，调整约束的权重通常对建模结果影响最大。如图</a:t>
            </a:r>
            <a:r>
              <a:rPr lang="en-US" sz="2000" dirty="0" smtClean="0"/>
              <a:t>7, ……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9964" y="2571744"/>
            <a:ext cx="6731060" cy="409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00108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4</a:t>
            </a:r>
            <a:r>
              <a:rPr lang="zh-CN" altLang="en-US" sz="3200" dirty="0" smtClean="0"/>
              <a:t>示例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286248" y="1000108"/>
            <a:ext cx="4216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4.2 </a:t>
            </a:r>
            <a:r>
              <a:rPr lang="zh-CN" altLang="en-US" sz="2800" dirty="0" smtClean="0"/>
              <a:t>模拟褶皱：类型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推理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39412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357694"/>
            <a:ext cx="7943874" cy="231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260" y="986837"/>
            <a:ext cx="1518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4 </a:t>
            </a:r>
            <a:r>
              <a:rPr lang="zh-CN" altLang="en-US" sz="3200" dirty="0" smtClean="0"/>
              <a:t>示例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929190" y="1000108"/>
            <a:ext cx="3802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4.3 </a:t>
            </a:r>
            <a:r>
              <a:rPr lang="zh-CN" altLang="en-US" sz="2800" dirty="0" smtClean="0"/>
              <a:t>与</a:t>
            </a:r>
            <a:r>
              <a:rPr lang="en-US" sz="2800" dirty="0" smtClean="0"/>
              <a:t>map2loop</a:t>
            </a:r>
            <a:r>
              <a:rPr lang="zh-CN" altLang="en-US" sz="2800" dirty="0" smtClean="0"/>
              <a:t>的整合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1643050"/>
            <a:ext cx="90725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/>
              <a:t>使用</a:t>
            </a:r>
            <a:r>
              <a:rPr lang="en-US" sz="2400" dirty="0" smtClean="0"/>
              <a:t>map2loop (</a:t>
            </a:r>
            <a:r>
              <a:rPr lang="en-US" sz="2400" dirty="0" err="1" smtClean="0"/>
              <a:t>Jessell</a:t>
            </a:r>
            <a:r>
              <a:rPr lang="en-US" sz="2400" dirty="0" smtClean="0"/>
              <a:t> et al., 2021)</a:t>
            </a:r>
            <a:r>
              <a:rPr lang="zh-CN" altLang="en-US" sz="2400" dirty="0" smtClean="0"/>
              <a:t>作为前处理程序，从区域性地质调查图、国家地层数据和全球</a:t>
            </a:r>
            <a:r>
              <a:rPr lang="en-US" sz="2400" dirty="0" smtClean="0"/>
              <a:t>DEM</a:t>
            </a:r>
            <a:r>
              <a:rPr lang="zh-CN" altLang="en-US" sz="2400" dirty="0" smtClean="0"/>
              <a:t>，生成输入数据集。</a:t>
            </a:r>
          </a:p>
          <a:p>
            <a:pPr algn="just"/>
            <a:r>
              <a:rPr lang="en-US" sz="2400" dirty="0" smtClean="0"/>
              <a:t>map2loop</a:t>
            </a:r>
            <a:r>
              <a:rPr lang="zh-CN" altLang="en-US" sz="2400" dirty="0" smtClean="0"/>
              <a:t>创建一套</a:t>
            </a:r>
            <a:r>
              <a:rPr lang="en-US" sz="2400" dirty="0" smtClean="0"/>
              <a:t>augmented</a:t>
            </a:r>
            <a:r>
              <a:rPr lang="zh-CN" altLang="en-US" sz="2400" dirty="0" smtClean="0"/>
              <a:t>数据文件，用于在</a:t>
            </a:r>
            <a:r>
              <a:rPr lang="en-US" sz="2400" dirty="0" err="1" smtClean="0"/>
              <a:t>LoopStructural</a:t>
            </a:r>
            <a:r>
              <a:rPr lang="zh-CN" altLang="en-US" sz="2400" dirty="0" smtClean="0"/>
              <a:t>中构建地质模型。</a:t>
            </a:r>
          </a:p>
          <a:p>
            <a:pPr algn="just"/>
            <a:r>
              <a:rPr lang="zh-CN" altLang="en-US" sz="2400" dirty="0" smtClean="0"/>
              <a:t>类方法</a:t>
            </a:r>
            <a:r>
              <a:rPr lang="en-US" sz="2400" dirty="0" smtClean="0">
                <a:solidFill>
                  <a:srgbClr val="FF0000"/>
                </a:solidFill>
              </a:rPr>
              <a:t>GeologicalModel.from_map2loop_directory(m2l_directory, **</a:t>
            </a:r>
            <a:r>
              <a:rPr lang="en-US" sz="2400" dirty="0" err="1" smtClean="0">
                <a:solidFill>
                  <a:srgbClr val="FF0000"/>
                </a:solidFill>
              </a:rPr>
              <a:t>kwargs</a:t>
            </a:r>
            <a:r>
              <a:rPr lang="en-US" sz="2400" dirty="0" smtClean="0">
                <a:solidFill>
                  <a:srgbClr val="FF0000"/>
                </a:solidFill>
              </a:rPr>
              <a:t>))</a:t>
            </a:r>
            <a:r>
              <a:rPr lang="zh-CN" altLang="en-US" sz="2400" dirty="0" smtClean="0"/>
              <a:t>，从一个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输出根目录，创建一个</a:t>
            </a:r>
            <a:r>
              <a:rPr lang="en-US" sz="2400" dirty="0" err="1" smtClean="0"/>
              <a:t>GeologicalModel</a:t>
            </a:r>
            <a:r>
              <a:rPr lang="zh-CN" altLang="en-US" sz="2400" dirty="0" smtClean="0"/>
              <a:t>实例。</a:t>
            </a:r>
          </a:p>
          <a:p>
            <a:pPr algn="just"/>
            <a:r>
              <a:rPr lang="zh-CN" altLang="en-US" sz="2400" dirty="0" smtClean="0"/>
              <a:t>下面通过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个实际案例展示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与</a:t>
            </a:r>
            <a:r>
              <a:rPr lang="en-US" sz="2400" dirty="0" err="1" smtClean="0"/>
              <a:t>LoopStructural</a:t>
            </a:r>
            <a:r>
              <a:rPr lang="zh-CN" altLang="en-US" sz="2400" dirty="0" smtClean="0"/>
              <a:t>间的接口：</a:t>
            </a:r>
          </a:p>
          <a:p>
            <a:pPr algn="just"/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Flinders Ranges in South Australia</a:t>
            </a:r>
            <a:endParaRPr lang="zh-CN" altLang="en-US" sz="2400" dirty="0" smtClean="0"/>
          </a:p>
          <a:p>
            <a:pPr algn="just"/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sz="2400" dirty="0" smtClean="0"/>
              <a:t>Hamersley region in Western Australia</a:t>
            </a:r>
            <a:endParaRPr lang="zh-CN" altLang="en-US" sz="2400" dirty="0" smtClean="0"/>
          </a:p>
          <a:p>
            <a:pPr algn="just"/>
            <a:r>
              <a:rPr lang="zh-CN" altLang="en-US" sz="2400" dirty="0" smtClean="0"/>
              <a:t>第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个案例展示对大的区域性模型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与</a:t>
            </a:r>
            <a:r>
              <a:rPr lang="en-US" sz="2400" dirty="0" err="1" smtClean="0"/>
              <a:t>LoopStructural</a:t>
            </a:r>
            <a:r>
              <a:rPr lang="zh-CN" altLang="en-US" sz="2400" dirty="0" smtClean="0"/>
              <a:t>间的接口。</a:t>
            </a:r>
          </a:p>
          <a:p>
            <a:pPr algn="just"/>
            <a:r>
              <a:rPr lang="zh-CN" altLang="en-US" sz="2400" dirty="0" smtClean="0"/>
              <a:t>第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个案例展示如何修改生成输入数据集的概念模型。</a:t>
            </a:r>
          </a:p>
          <a:p>
            <a:pPr algn="just"/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986837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4</a:t>
            </a:r>
            <a:r>
              <a:rPr lang="zh-CN" altLang="en-US" sz="3200" dirty="0" smtClean="0"/>
              <a:t>示例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929190" y="1000108"/>
            <a:ext cx="3802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4.3 </a:t>
            </a:r>
            <a:r>
              <a:rPr lang="zh-CN" altLang="en-US" sz="2800" dirty="0" smtClean="0"/>
              <a:t>与</a:t>
            </a:r>
            <a:r>
              <a:rPr lang="en-US" sz="2800" dirty="0" smtClean="0"/>
              <a:t>map2loop</a:t>
            </a:r>
            <a:r>
              <a:rPr lang="zh-CN" altLang="en-US" sz="2800" dirty="0" smtClean="0"/>
              <a:t>的整合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" y="157161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第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个案例</a:t>
            </a:r>
            <a:r>
              <a:rPr lang="zh-CN" altLang="en-US" sz="2400" dirty="0" smtClean="0"/>
              <a:t>：模型面积</a:t>
            </a:r>
            <a:r>
              <a:rPr lang="en-US" sz="2400" dirty="0" smtClean="0"/>
              <a:t>85 km x 53 km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FF0000"/>
                </a:solidFill>
              </a:rPr>
              <a:t>图</a:t>
            </a:r>
            <a:r>
              <a:rPr lang="en-US" sz="2400" dirty="0" smtClean="0">
                <a:solidFill>
                  <a:srgbClr val="FF0000"/>
                </a:solidFill>
              </a:rPr>
              <a:t>12a</a:t>
            </a:r>
            <a:r>
              <a:rPr lang="zh-CN" altLang="en-US" sz="2400" dirty="0" smtClean="0"/>
              <a:t>展示层序单元；</a:t>
            </a:r>
            <a:r>
              <a:rPr lang="zh-CN" altLang="en-US" sz="2400" dirty="0" smtClean="0">
                <a:solidFill>
                  <a:srgbClr val="FF0000"/>
                </a:solidFill>
              </a:rPr>
              <a:t>图</a:t>
            </a:r>
            <a:r>
              <a:rPr lang="en-US" sz="2400" dirty="0" smtClean="0">
                <a:solidFill>
                  <a:srgbClr val="FF0000"/>
                </a:solidFill>
              </a:rPr>
              <a:t>12b</a:t>
            </a:r>
            <a:r>
              <a:rPr lang="zh-CN" altLang="en-US" sz="2400" dirty="0" smtClean="0"/>
              <a:t>展示地质图中的露头地质，没有任何地质单元的地图表示浅层</a:t>
            </a:r>
            <a:r>
              <a:rPr lang="en-US" sz="2400" dirty="0" smtClean="0"/>
              <a:t>Tertiary and Quaternary</a:t>
            </a:r>
            <a:r>
              <a:rPr lang="zh-CN" altLang="en-US" sz="2400" dirty="0" smtClean="0"/>
              <a:t>覆盖。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从露头地质单元提取基部接触，计算分层厚度。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3070415"/>
            <a:ext cx="8929718" cy="293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00076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建模工作流都封装在</a:t>
            </a:r>
            <a:r>
              <a:rPr lang="en-US" sz="2000" dirty="0" smtClean="0"/>
              <a:t>GeologicalModel.from_map2loop_directory(m2l_directory, **</a:t>
            </a:r>
            <a:r>
              <a:rPr lang="en-US" sz="2000" dirty="0" err="1" smtClean="0"/>
              <a:t>kwargs</a:t>
            </a:r>
            <a:r>
              <a:rPr lang="en-US" sz="2000" dirty="0" smtClean="0"/>
              <a:t>))</a:t>
            </a:r>
            <a:r>
              <a:rPr lang="zh-CN" altLang="en-US" sz="2000" dirty="0" smtClean="0"/>
              <a:t>类方法，意味着无需任何用户输入就能生成地质模型。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00108"/>
            <a:ext cx="1346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4 </a:t>
            </a:r>
            <a:r>
              <a:rPr lang="zh-CN" altLang="en-US" sz="3200" dirty="0" smtClean="0"/>
              <a:t>示例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929190" y="1000108"/>
            <a:ext cx="3802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4.3 </a:t>
            </a:r>
            <a:r>
              <a:rPr lang="zh-CN" altLang="en-US" sz="2800" dirty="0" smtClean="0"/>
              <a:t>与</a:t>
            </a:r>
            <a:r>
              <a:rPr lang="en-US" sz="2800" dirty="0" smtClean="0"/>
              <a:t>map2loop</a:t>
            </a:r>
            <a:r>
              <a:rPr lang="zh-CN" altLang="en-US" sz="2800" dirty="0" smtClean="0"/>
              <a:t>的整合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1571612"/>
            <a:ext cx="9144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生成的地质模型</a:t>
            </a:r>
            <a:r>
              <a:rPr lang="zh-CN" altLang="en-US" sz="2000" dirty="0" smtClean="0">
                <a:solidFill>
                  <a:srgbClr val="FF0000"/>
                </a:solidFill>
              </a:rPr>
              <a:t>如图</a:t>
            </a:r>
            <a:r>
              <a:rPr lang="en-US" sz="2000" dirty="0" smtClean="0">
                <a:solidFill>
                  <a:srgbClr val="FF0000"/>
                </a:solidFill>
              </a:rPr>
              <a:t>13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FF0000"/>
                </a:solidFill>
              </a:rPr>
              <a:t>表面</a:t>
            </a:r>
            <a:r>
              <a:rPr lang="zh-CN" altLang="en-US" sz="2000" dirty="0" smtClean="0"/>
              <a:t>表征一个地层组的基底，使用分层列着色（图</a:t>
            </a:r>
            <a:r>
              <a:rPr lang="en-US" sz="2000" dirty="0" smtClean="0"/>
              <a:t>12a</a:t>
            </a:r>
            <a:r>
              <a:rPr lang="zh-CN" altLang="en-US" sz="2000" dirty="0" smtClean="0"/>
              <a:t>）。模型中的断层使用</a:t>
            </a:r>
            <a:r>
              <a:rPr lang="en-US" sz="2000" dirty="0" smtClean="0"/>
              <a:t>50000</a:t>
            </a:r>
            <a:r>
              <a:rPr lang="zh-CN" altLang="en-US" sz="2000" dirty="0" smtClean="0"/>
              <a:t>个单元的笛卡尔网格插值，使用</a:t>
            </a:r>
            <a:r>
              <a:rPr lang="en-US" sz="2000" dirty="0" smtClean="0"/>
              <a:t>FDI</a:t>
            </a:r>
            <a:r>
              <a:rPr lang="zh-CN" altLang="en-US" sz="2000" dirty="0" smtClean="0"/>
              <a:t>插值算法，插值矩阵使用</a:t>
            </a:r>
            <a:r>
              <a:rPr lang="en-US" sz="2000" dirty="0" err="1" smtClean="0"/>
              <a:t>pyamg</a:t>
            </a:r>
            <a:r>
              <a:rPr lang="zh-CN" altLang="en-US" sz="2000" dirty="0" smtClean="0"/>
              <a:t>多重网格求解器。层序使用更细的网格（</a:t>
            </a:r>
            <a:r>
              <a:rPr lang="en-US" sz="2000" dirty="0" smtClean="0"/>
              <a:t>50</a:t>
            </a:r>
            <a:r>
              <a:rPr lang="zh-CN" altLang="en-US" sz="2000" dirty="0" smtClean="0"/>
              <a:t>万个单元），使用</a:t>
            </a:r>
            <a:r>
              <a:rPr lang="en-US" sz="2000" dirty="0" smtClean="0"/>
              <a:t>FDI</a:t>
            </a:r>
            <a:r>
              <a:rPr lang="zh-CN" altLang="en-US" sz="2000" dirty="0" smtClean="0"/>
              <a:t>插值及</a:t>
            </a:r>
            <a:r>
              <a:rPr lang="en-US" sz="2000" dirty="0" err="1" smtClean="0"/>
              <a:t>pyamg</a:t>
            </a:r>
            <a:r>
              <a:rPr lang="zh-CN" altLang="en-US" sz="2000" dirty="0" smtClean="0"/>
              <a:t>。</a:t>
            </a:r>
            <a:r>
              <a:rPr lang="en-US" sz="2000" dirty="0" smtClean="0"/>
              <a:t>i7</a:t>
            </a:r>
            <a:r>
              <a:rPr lang="zh-CN" altLang="en-US" sz="2000" dirty="0" smtClean="0"/>
              <a:t>处理器的笔记本（</a:t>
            </a:r>
            <a:r>
              <a:rPr lang="en-US" sz="2000" dirty="0" smtClean="0"/>
              <a:t>32Gb</a:t>
            </a:r>
            <a:r>
              <a:rPr lang="zh-CN" altLang="en-US" sz="2000" dirty="0" smtClean="0"/>
              <a:t>内存），使用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花费近</a:t>
            </a:r>
            <a:r>
              <a:rPr lang="en-US" sz="2000" dirty="0" smtClean="0"/>
              <a:t>1min</a:t>
            </a:r>
            <a:r>
              <a:rPr lang="zh-CN" altLang="en-US" sz="2000" dirty="0" smtClean="0"/>
              <a:t>处理数据，渲染笛卡尔网格</a:t>
            </a:r>
            <a:r>
              <a:rPr lang="en-US" sz="2000" dirty="0" smtClean="0"/>
              <a:t>(200x2000x100)</a:t>
            </a:r>
            <a:r>
              <a:rPr lang="zh-CN" altLang="en-US" sz="2000" dirty="0" smtClean="0"/>
              <a:t>的表面花费</a:t>
            </a:r>
            <a:r>
              <a:rPr lang="en-US" sz="2000" dirty="0" smtClean="0"/>
              <a:t>3min</a:t>
            </a:r>
            <a:r>
              <a:rPr lang="zh-CN" altLang="en-US" sz="2000" dirty="0" smtClean="0"/>
              <a:t>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149" y="3143248"/>
            <a:ext cx="6234685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00108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4</a:t>
            </a:r>
            <a:r>
              <a:rPr lang="zh-CN" altLang="en-US" sz="3200" dirty="0" smtClean="0"/>
              <a:t>示例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929190" y="1000108"/>
            <a:ext cx="3802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4.3 </a:t>
            </a:r>
            <a:r>
              <a:rPr lang="zh-CN" altLang="en-US" sz="2800" dirty="0" smtClean="0"/>
              <a:t>与</a:t>
            </a:r>
            <a:r>
              <a:rPr lang="en-US" sz="2800" dirty="0" smtClean="0"/>
              <a:t>map2loop</a:t>
            </a:r>
            <a:r>
              <a:rPr lang="zh-CN" altLang="en-US" sz="2800" dirty="0" smtClean="0"/>
              <a:t>的整合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1751476"/>
            <a:ext cx="9144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个案例：使用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处理小范围的</a:t>
            </a:r>
            <a:r>
              <a:rPr lang="en-US" sz="2400" dirty="0" smtClean="0"/>
              <a:t>Turner Syncline in the Hamersley region </a:t>
            </a:r>
            <a:r>
              <a:rPr lang="en-US" sz="2400" dirty="0" err="1" smtClean="0"/>
              <a:t>inWestern</a:t>
            </a:r>
            <a:r>
              <a:rPr lang="en-US" sz="2400" dirty="0" smtClean="0"/>
              <a:t> Australia</a:t>
            </a:r>
            <a:r>
              <a:rPr lang="zh-CN" altLang="en-US" sz="2400" dirty="0" smtClean="0"/>
              <a:t>，数据由</a:t>
            </a:r>
            <a:r>
              <a:rPr lang="en-US" sz="2400" dirty="0" smtClean="0"/>
              <a:t>Geological Survey of Western Australia</a:t>
            </a:r>
            <a:r>
              <a:rPr lang="zh-CN" altLang="en-US" sz="2400" dirty="0" smtClean="0"/>
              <a:t>提供。模型范围</a:t>
            </a:r>
            <a:r>
              <a:rPr lang="en-US" sz="2400" dirty="0" smtClean="0"/>
              <a:t>12km x 13km</a:t>
            </a:r>
            <a:r>
              <a:rPr lang="zh-CN" altLang="en-US" sz="2400" dirty="0" smtClean="0"/>
              <a:t>，包含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个断层。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默认假设断层是垂直的、纯</a:t>
            </a:r>
            <a:r>
              <a:rPr lang="en-US" sz="2400" dirty="0" smtClean="0"/>
              <a:t>dip</a:t>
            </a:r>
            <a:r>
              <a:rPr lang="zh-CN" altLang="en-US" sz="2400" dirty="0" smtClean="0"/>
              <a:t>滑动、通过分析断层单元的地图模式计算</a:t>
            </a:r>
            <a:r>
              <a:rPr lang="en-US" sz="2400" dirty="0" smtClean="0"/>
              <a:t>hanging wall</a:t>
            </a:r>
            <a:r>
              <a:rPr lang="zh-CN" altLang="en-US" sz="2400" dirty="0" smtClean="0"/>
              <a:t>与位移（参考</a:t>
            </a:r>
            <a:r>
              <a:rPr lang="en-US" sz="2400" dirty="0" err="1" smtClean="0"/>
              <a:t>Jessell</a:t>
            </a:r>
            <a:r>
              <a:rPr lang="en-US" sz="2400" dirty="0" smtClean="0"/>
              <a:t> et al., 2021</a:t>
            </a:r>
            <a:r>
              <a:rPr lang="zh-CN" altLang="en-US" sz="2400" dirty="0" smtClean="0"/>
              <a:t>）。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图</a:t>
            </a:r>
            <a:r>
              <a:rPr lang="en-US" sz="2400" dirty="0" smtClean="0">
                <a:solidFill>
                  <a:srgbClr val="FF0000"/>
                </a:solidFill>
              </a:rPr>
              <a:t>14</a:t>
            </a:r>
            <a:r>
              <a:rPr lang="zh-CN" altLang="en-US" sz="2400" dirty="0" smtClean="0"/>
              <a:t>显示生成的地质模型，包括断层滑动向量和断层平面。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00108"/>
            <a:ext cx="1346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5 </a:t>
            </a:r>
            <a:r>
              <a:rPr lang="zh-CN" altLang="en-US" sz="3200" dirty="0" smtClean="0"/>
              <a:t>讨论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93026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）时间感知的地质建模，采用与地质事件发生的相反顺序添加地质特征，这样能捕捉复杂构造几何，这种方法用于模拟</a:t>
            </a:r>
            <a:r>
              <a:rPr lang="en-US" sz="2000" dirty="0" smtClean="0">
                <a:solidFill>
                  <a:srgbClr val="FF0000"/>
                </a:solidFill>
              </a:rPr>
              <a:t>refolded</a:t>
            </a:r>
            <a:r>
              <a:rPr lang="zh-CN" altLang="en-US" sz="2000" dirty="0" smtClean="0">
                <a:solidFill>
                  <a:srgbClr val="FF0000"/>
                </a:solidFill>
              </a:rPr>
              <a:t>褶皱（图</a:t>
            </a:r>
            <a:r>
              <a:rPr lang="en-US" sz="2000" dirty="0" smtClean="0">
                <a:solidFill>
                  <a:srgbClr val="FF0000"/>
                </a:solidFill>
              </a:rPr>
              <a:t>11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sz="2000" dirty="0" err="1" smtClean="0"/>
              <a:t>LoopStructural</a:t>
            </a:r>
            <a:r>
              <a:rPr lang="zh-CN" altLang="en-US" sz="2000" dirty="0" smtClean="0"/>
              <a:t>提供了灵活的开源实施隐式地质建模算法工作流。这意味着可以开发新的隐式建模算法与工具，比如从外部网格生成代码导入</a:t>
            </a:r>
            <a:r>
              <a:rPr lang="en-US" sz="2000" dirty="0" err="1" smtClean="0"/>
              <a:t>LoopStructural</a:t>
            </a:r>
            <a:r>
              <a:rPr lang="zh-CN" altLang="en-US" sz="2000" dirty="0" smtClean="0"/>
              <a:t>，使用一个二次开发的类重写四面体网格类。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）反问题，模拟地质建模中的不确定性。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从开放的地质调查数据（层序数据集、</a:t>
            </a:r>
            <a:r>
              <a:rPr lang="en-US" sz="2000" dirty="0" smtClean="0"/>
              <a:t>DTM</a:t>
            </a:r>
            <a:r>
              <a:rPr lang="zh-CN" altLang="en-US" sz="2000" dirty="0" smtClean="0"/>
              <a:t>、地质</a:t>
            </a:r>
            <a:r>
              <a:rPr lang="en-US" sz="2000" dirty="0" err="1" smtClean="0"/>
              <a:t>shapefile</a:t>
            </a:r>
            <a:r>
              <a:rPr lang="zh-CN" altLang="en-US" sz="2000" dirty="0" smtClean="0"/>
              <a:t>、构造线和构造观测）生成增强数据集。从数据处理到模型渲染需要约</a:t>
            </a:r>
            <a:r>
              <a:rPr lang="en-US" sz="2000" dirty="0" smtClean="0"/>
              <a:t>10min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5</a:t>
            </a:r>
            <a:r>
              <a:rPr lang="zh-CN" altLang="en-US" sz="2000" dirty="0" smtClean="0"/>
              <a:t>）断层位移剖面的优化。断层滑移向量和断层倾角由概念模型或观测数据定义，但是指定约束断层滑移的具体的概率函数是有挑战的，与具体的地质问题有关，即当观测数据充足时，可使用</a:t>
            </a:r>
            <a:r>
              <a:rPr lang="en-US" sz="2000" dirty="0" err="1" smtClean="0"/>
              <a:t>Godefroy</a:t>
            </a:r>
            <a:r>
              <a:rPr lang="en-US" sz="2000" dirty="0" smtClean="0"/>
              <a:t> et al. (2018b)???</a:t>
            </a:r>
            <a:r>
              <a:rPr lang="zh-CN" altLang="en-US" sz="2000" dirty="0" smtClean="0"/>
              <a:t>的方法并从插值中分离部分数据；但是当处理典型的区域性比例尺地图层时，大部分观测仅在地表附近，约束</a:t>
            </a:r>
            <a:r>
              <a:rPr lang="en-US" sz="2000" dirty="0" smtClean="0"/>
              <a:t>3D</a:t>
            </a:r>
            <a:r>
              <a:rPr lang="zh-CN" altLang="en-US" sz="2000" dirty="0" smtClean="0"/>
              <a:t>地质几何是有限的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3154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附录</a:t>
            </a:r>
            <a:r>
              <a:rPr lang="en-US" sz="2800" dirty="0" smtClean="0"/>
              <a:t>A 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四面体</a:t>
            </a:r>
            <a:r>
              <a:rPr lang="zh-CN" altLang="en-US" sz="2800" dirty="0" smtClean="0"/>
              <a:t>网格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6115061" cy="270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429132"/>
            <a:ext cx="6657990" cy="2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48392"/>
            <a:ext cx="5828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附录</a:t>
            </a:r>
            <a:r>
              <a:rPr lang="en-US" sz="2800" dirty="0" smtClean="0"/>
              <a:t>B </a:t>
            </a:r>
            <a:r>
              <a:rPr lang="zh-CN" altLang="en-US" sz="2800" dirty="0" smtClean="0"/>
              <a:t>立方体单元内的</a:t>
            </a:r>
            <a:r>
              <a:rPr lang="en-US" sz="2800" dirty="0" err="1" smtClean="0"/>
              <a:t>trilinear</a:t>
            </a:r>
            <a:r>
              <a:rPr lang="zh-CN" altLang="en-US" sz="2800" dirty="0" smtClean="0"/>
              <a:t>插值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14282" y="1714488"/>
            <a:ext cx="885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隐式函数，可使用形函数</a:t>
            </a:r>
            <a:r>
              <a:rPr lang="en-US" sz="2400" dirty="0" smtClean="0"/>
              <a:t>(N</a:t>
            </a:r>
            <a:r>
              <a:rPr lang="en-US" sz="2400" baseline="-25000" dirty="0" smtClean="0"/>
              <a:t>0,…7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相对单元的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个节点描述：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45529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70" y="1785926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不同地质特征之间的拓扑关系，诸如：</a:t>
            </a:r>
            <a:r>
              <a:rPr lang="en-US" sz="2000" dirty="0" smtClean="0"/>
              <a:t>horizons, faults interactions, intrusions and unconformities</a:t>
            </a:r>
            <a:r>
              <a:rPr lang="zh-CN" altLang="en-US" sz="2000" dirty="0" smtClean="0"/>
              <a:t>，对不同的模型组件使用多种隐式函数。</a:t>
            </a:r>
          </a:p>
          <a:p>
            <a:r>
              <a:rPr lang="zh-CN" altLang="en-US" sz="2000" dirty="0" smtClean="0"/>
              <a:t>隐式建模有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种方法：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数据支持</a:t>
            </a:r>
            <a:r>
              <a:rPr lang="zh-CN" altLang="en-US" sz="2000" dirty="0" smtClean="0"/>
              <a:t>的方法：在数据点处，计算基函数</a:t>
            </a:r>
            <a:r>
              <a:rPr lang="en-US" sz="2000" dirty="0" smtClean="0"/>
              <a:t>(</a:t>
            </a:r>
            <a:r>
              <a:rPr lang="en-US" sz="2000" dirty="0" err="1" smtClean="0"/>
              <a:t>Lajaunie</a:t>
            </a:r>
            <a:r>
              <a:rPr lang="en-US" sz="2000" dirty="0" smtClean="0"/>
              <a:t> et al., 1997)</a:t>
            </a:r>
            <a:endParaRPr lang="zh-CN" altLang="en-US" sz="2000" dirty="0" smtClean="0"/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FF0000"/>
                </a:solidFill>
              </a:rPr>
              <a:t>离散插值</a:t>
            </a:r>
            <a:r>
              <a:rPr lang="zh-CN" altLang="en-US" sz="2000" dirty="0" smtClean="0"/>
              <a:t>的方法，基函数在预定义的</a:t>
            </a:r>
            <a:r>
              <a:rPr lang="en-US" sz="2000" dirty="0" smtClean="0">
                <a:solidFill>
                  <a:srgbClr val="FF0000"/>
                </a:solidFill>
              </a:rPr>
              <a:t>support</a:t>
            </a:r>
            <a:r>
              <a:rPr lang="zh-CN" altLang="en-US" sz="2000" dirty="0" smtClean="0"/>
              <a:t>上。</a:t>
            </a:r>
          </a:p>
          <a:p>
            <a:r>
              <a:rPr lang="zh-CN" altLang="en-US" sz="2000" dirty="0" smtClean="0"/>
              <a:t>商业软件（如</a:t>
            </a:r>
            <a:r>
              <a:rPr lang="en-US" sz="2000" dirty="0" smtClean="0"/>
              <a:t>Petrel, Leapfrog</a:t>
            </a:r>
            <a:r>
              <a:rPr lang="zh-CN" altLang="en-US" sz="2000" dirty="0" smtClean="0"/>
              <a:t>等）使用的建模算法，一般仅提供一种插值算法，难以比较不同插值格式的效果；并且是“黑盒子”算法，修改算法参数的功能有限，无法了解算法是怎么实施的。</a:t>
            </a:r>
            <a:endParaRPr lang="en-US" altLang="zh-CN" sz="2000" dirty="0" smtClean="0"/>
          </a:p>
          <a:p>
            <a:r>
              <a:rPr lang="zh-CN" altLang="en-US" sz="2000" dirty="0" smtClean="0"/>
              <a:t>最近，开源的</a:t>
            </a:r>
            <a:r>
              <a:rPr lang="en-US" sz="2000" dirty="0" err="1" smtClean="0">
                <a:solidFill>
                  <a:srgbClr val="FF0000"/>
                </a:solidFill>
              </a:rPr>
              <a:t>GemPy</a:t>
            </a:r>
            <a:r>
              <a:rPr lang="zh-CN" altLang="en-US" sz="2000" dirty="0" smtClean="0">
                <a:solidFill>
                  <a:srgbClr val="FF0000"/>
                </a:solidFill>
              </a:rPr>
              <a:t>库</a:t>
            </a:r>
            <a:r>
              <a:rPr lang="en-US" sz="2000" dirty="0" smtClean="0">
                <a:solidFill>
                  <a:srgbClr val="FF0000"/>
                </a:solidFill>
              </a:rPr>
              <a:t> (de la </a:t>
            </a:r>
            <a:r>
              <a:rPr lang="en-US" sz="2000" dirty="0" err="1" smtClean="0">
                <a:solidFill>
                  <a:srgbClr val="FF0000"/>
                </a:solidFill>
              </a:rPr>
              <a:t>Varga</a:t>
            </a:r>
            <a:r>
              <a:rPr lang="en-US" sz="2000" dirty="0" smtClean="0">
                <a:solidFill>
                  <a:srgbClr val="FF0000"/>
                </a:solidFill>
              </a:rPr>
              <a:t> et al., 2019)</a:t>
            </a:r>
            <a:r>
              <a:rPr lang="zh-CN" altLang="en-US" sz="2000" dirty="0" smtClean="0"/>
              <a:t>使用高性能计算库，实施</a:t>
            </a:r>
            <a:r>
              <a:rPr lang="zh-CN" altLang="en-US" sz="2000" dirty="0" smtClean="0">
                <a:solidFill>
                  <a:srgbClr val="FF0000"/>
                </a:solidFill>
              </a:rPr>
              <a:t>双</a:t>
            </a:r>
            <a:r>
              <a:rPr lang="en-US" sz="2000" dirty="0" smtClean="0">
                <a:solidFill>
                  <a:srgbClr val="FF0000"/>
                </a:solidFill>
              </a:rPr>
              <a:t>co-</a:t>
            </a:r>
            <a:r>
              <a:rPr lang="en-US" sz="2000" dirty="0" err="1" smtClean="0">
                <a:solidFill>
                  <a:srgbClr val="FF0000"/>
                </a:solidFill>
              </a:rPr>
              <a:t>Kriging</a:t>
            </a:r>
            <a:r>
              <a:rPr lang="zh-CN" altLang="en-US" sz="2000" dirty="0" smtClean="0">
                <a:solidFill>
                  <a:srgbClr val="FF0000"/>
                </a:solidFill>
              </a:rPr>
              <a:t>隐式插值</a:t>
            </a:r>
            <a:r>
              <a:rPr lang="zh-CN" altLang="en-US" sz="2000" dirty="0" smtClean="0"/>
              <a:t>算法，还有基于</a:t>
            </a:r>
            <a:r>
              <a:rPr lang="zh-CN" altLang="en-US" sz="2000" dirty="0" smtClean="0">
                <a:solidFill>
                  <a:srgbClr val="FF0000"/>
                </a:solidFill>
              </a:rPr>
              <a:t>机器学习</a:t>
            </a:r>
            <a:r>
              <a:rPr lang="zh-CN" altLang="en-US" sz="2000" dirty="0" smtClean="0"/>
              <a:t>的隐式建模插值。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sz="2000" dirty="0" err="1" smtClean="0"/>
              <a:t>LoopStructural</a:t>
            </a:r>
            <a:r>
              <a:rPr lang="zh-CN" altLang="en-US" sz="2000" dirty="0" smtClean="0"/>
              <a:t>，基于</a:t>
            </a:r>
            <a:r>
              <a:rPr lang="en-US" sz="2000" dirty="0" smtClean="0"/>
              <a:t>Laurent et al. (2016) and </a:t>
            </a:r>
            <a:r>
              <a:rPr lang="en-US" sz="2000" dirty="0" err="1" smtClean="0"/>
              <a:t>Grose</a:t>
            </a:r>
            <a:r>
              <a:rPr lang="en-US" sz="2000" dirty="0" smtClean="0"/>
              <a:t> et al. (2017, 2018, 2019)</a:t>
            </a:r>
            <a:r>
              <a:rPr lang="zh-CN" altLang="en-US" sz="2000" dirty="0" smtClean="0"/>
              <a:t>的不断贡献，实施</a:t>
            </a:r>
            <a:r>
              <a:rPr lang="en-US" sz="2000" dirty="0" smtClean="0"/>
              <a:t>3D</a:t>
            </a:r>
            <a:r>
              <a:rPr lang="zh-CN" altLang="en-US" sz="2000" dirty="0" smtClean="0"/>
              <a:t>地质建模。核心库依赖于</a:t>
            </a:r>
            <a:r>
              <a:rPr lang="en-US" sz="2000" dirty="0" err="1" smtClean="0">
                <a:solidFill>
                  <a:srgbClr val="FF0000"/>
                </a:solidFill>
              </a:rPr>
              <a:t>SciPy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numpy</a:t>
            </a:r>
            <a:r>
              <a:rPr lang="en-US" sz="2000" dirty="0" smtClean="0">
                <a:solidFill>
                  <a:srgbClr val="FF0000"/>
                </a:solidFill>
              </a:rPr>
              <a:t>, pandas</a:t>
            </a:r>
            <a:r>
              <a:rPr lang="zh-CN" altLang="en-US" sz="2000" dirty="0" smtClean="0"/>
              <a:t>和一些科学计算的</a:t>
            </a:r>
            <a:r>
              <a:rPr lang="en-US" sz="2000" dirty="0" smtClean="0"/>
              <a:t>Python</a:t>
            </a:r>
            <a:r>
              <a:rPr lang="zh-CN" altLang="en-US" sz="2000" dirty="0" smtClean="0"/>
              <a:t>库；可视化模块使用</a:t>
            </a:r>
            <a:r>
              <a:rPr lang="en-US" sz="2000" dirty="0" err="1" smtClean="0">
                <a:solidFill>
                  <a:srgbClr val="FF0000"/>
                </a:solidFill>
              </a:rPr>
              <a:t>LavaVu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Kaluza</a:t>
            </a:r>
            <a:r>
              <a:rPr lang="en-US" sz="2000" dirty="0" smtClean="0"/>
              <a:t> et al., 2020)</a:t>
            </a:r>
            <a:r>
              <a:rPr lang="zh-CN" altLang="en-US" sz="2000" dirty="0" smtClean="0"/>
              <a:t>，一个小型的</a:t>
            </a:r>
            <a:r>
              <a:rPr lang="en-US" sz="2000" dirty="0" smtClean="0"/>
              <a:t>OpenGL</a:t>
            </a:r>
            <a:r>
              <a:rPr lang="zh-CN" altLang="en-US" sz="2000" dirty="0" smtClean="0"/>
              <a:t>可视化软件包，允许在</a:t>
            </a:r>
            <a:r>
              <a:rPr lang="en-US" sz="2000" dirty="0" err="1" smtClean="0">
                <a:solidFill>
                  <a:srgbClr val="FF0000"/>
                </a:solidFill>
              </a:rPr>
              <a:t>Jupyter</a:t>
            </a:r>
            <a:r>
              <a:rPr lang="en-US" sz="2000" dirty="0" smtClean="0">
                <a:solidFill>
                  <a:srgbClr val="FF0000"/>
                </a:solidFill>
              </a:rPr>
              <a:t> Notebook</a:t>
            </a:r>
            <a:r>
              <a:rPr lang="zh-CN" altLang="en-US" sz="2000" dirty="0" smtClean="0"/>
              <a:t>环境中可视化模型。</a:t>
            </a:r>
          </a:p>
          <a:p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1406" y="1000108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引言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1071546"/>
            <a:ext cx="442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材料与方法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85926"/>
            <a:ext cx="9144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2.1</a:t>
            </a:r>
            <a:r>
              <a:rPr lang="zh-CN" altLang="en-US" sz="2800" dirty="0" smtClean="0"/>
              <a:t>隐式界面建模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隐式表面建模使用函数</a:t>
            </a:r>
            <a:r>
              <a:rPr lang="en-US" sz="2400" i="1" dirty="0" smtClean="0"/>
              <a:t>f</a:t>
            </a:r>
            <a:r>
              <a:rPr lang="en-US" sz="2400" dirty="0" smtClean="0"/>
              <a:t>(xyz)</a:t>
            </a:r>
            <a:r>
              <a:rPr lang="zh-CN" altLang="en-US" sz="2400" dirty="0" smtClean="0"/>
              <a:t>表征地质特征的几何。使用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种方法：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）使用局参考水平面的距离作为标量场；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）势场方法。</a:t>
            </a:r>
          </a:p>
          <a:p>
            <a:r>
              <a:rPr lang="zh-CN" altLang="en-US" sz="2400" dirty="0" smtClean="0"/>
              <a:t>隐函数使用基函数的加权形式表征：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有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种方法近似隐函数：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）使用离散公式的插值，其中</a:t>
            </a:r>
            <a:r>
              <a:rPr lang="en-US" sz="2400" i="1" dirty="0" smtClean="0"/>
              <a:t>N</a:t>
            </a:r>
            <a:r>
              <a:rPr lang="zh-CN" altLang="en-US" sz="2400" dirty="0" smtClean="0"/>
              <a:t>定义为某种网格；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）数据支持的基函数方法，其中</a:t>
            </a:r>
            <a:r>
              <a:rPr lang="en-US" sz="2400" i="1" dirty="0" smtClean="0"/>
              <a:t>N</a:t>
            </a:r>
            <a:r>
              <a:rPr lang="zh-CN" altLang="en-US" sz="2400" dirty="0" smtClean="0"/>
              <a:t>为数据点的数目。</a:t>
            </a:r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429000"/>
            <a:ext cx="271464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928670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2.1</a:t>
            </a:r>
            <a:r>
              <a:rPr lang="zh-CN" altLang="en-US" sz="2800" dirty="0" smtClean="0"/>
              <a:t>隐式界面建模</a:t>
            </a:r>
          </a:p>
        </p:txBody>
      </p:sp>
      <p:sp>
        <p:nvSpPr>
          <p:cNvPr id="3" name="矩形 2"/>
          <p:cNvSpPr/>
          <p:nvPr/>
        </p:nvSpPr>
        <p:spPr>
          <a:xfrm>
            <a:off x="6186521" y="967071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2.1.1</a:t>
            </a:r>
            <a:r>
              <a:rPr lang="zh-CN" altLang="en-US" sz="2400" dirty="0" smtClean="0"/>
              <a:t>输入数据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406" y="1428736"/>
            <a:ext cx="50006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/>
              <a:t>在</a:t>
            </a:r>
            <a:r>
              <a:rPr lang="en-US" sz="2000" dirty="0" smtClean="0"/>
              <a:t>3D</a:t>
            </a:r>
            <a:r>
              <a:rPr lang="zh-CN" altLang="en-US" sz="2000" dirty="0" smtClean="0"/>
              <a:t>建模中考虑地质观测可分为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种：</a:t>
            </a:r>
          </a:p>
          <a:p>
            <a:pPr algn="just"/>
            <a:r>
              <a:rPr lang="zh-CN" altLang="en-US" sz="2000" dirty="0" smtClean="0"/>
              <a:t>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）描述地质特征方位</a:t>
            </a:r>
            <a:r>
              <a:rPr lang="en-US" sz="2000" dirty="0" smtClean="0"/>
              <a:t>(Orientation)</a:t>
            </a:r>
            <a:r>
              <a:rPr lang="zh-CN" altLang="en-US" sz="2000" dirty="0" smtClean="0"/>
              <a:t>的观测，如：</a:t>
            </a:r>
            <a:r>
              <a:rPr lang="en-US" sz="2000" dirty="0" smtClean="0"/>
              <a:t>on contact and off contact</a:t>
            </a:r>
            <a:endParaRPr lang="zh-CN" altLang="en-US" sz="2000" dirty="0" smtClean="0"/>
          </a:p>
          <a:p>
            <a:pPr algn="just"/>
            <a:r>
              <a:rPr lang="zh-CN" altLang="en-US" sz="2000" dirty="0" smtClean="0"/>
              <a:t>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）描述地质特征位置的观测（</a:t>
            </a:r>
            <a:r>
              <a:rPr lang="en-US" sz="2000" dirty="0" smtClean="0"/>
              <a:t>cumulative thickness for conformable </a:t>
            </a:r>
            <a:r>
              <a:rPr lang="en-US" sz="2000" dirty="0" err="1" smtClean="0"/>
              <a:t>stratigraphic</a:t>
            </a:r>
            <a:r>
              <a:rPr lang="en-US" sz="2000" dirty="0" smtClean="0"/>
              <a:t> horizons, or location of fault surface</a:t>
            </a:r>
            <a:r>
              <a:rPr lang="zh-CN" altLang="en-US" sz="2000" dirty="0" smtClean="0"/>
              <a:t>）</a:t>
            </a:r>
          </a:p>
          <a:p>
            <a:pPr algn="just"/>
            <a:r>
              <a:rPr lang="zh-CN" altLang="en-US" sz="2000" dirty="0" smtClean="0"/>
              <a:t>在地质图中，</a:t>
            </a:r>
            <a:r>
              <a:rPr lang="en-US" sz="2000" dirty="0" smtClean="0">
                <a:solidFill>
                  <a:srgbClr val="FF0000"/>
                </a:solidFill>
              </a:rPr>
              <a:t>location observations </a:t>
            </a:r>
            <a:r>
              <a:rPr lang="en-US" sz="2000" dirty="0" smtClean="0"/>
              <a:t>may be the trace of a geological surface on the geological map, or a single point observation at an outcrop or from a borehole. </a:t>
            </a:r>
            <a:endParaRPr lang="zh-CN" altLang="en-US" sz="2000" dirty="0" smtClean="0"/>
          </a:p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Orientation observations </a:t>
            </a:r>
            <a:r>
              <a:rPr lang="en-US" sz="2000" dirty="0" smtClean="0"/>
              <a:t>generally record a geometrical property of the surface – e.g. a vector that is tangential to the plane or the vector that is normal to the plane (black and dashed arrows in Fig. 1).</a:t>
            </a:r>
            <a:endParaRPr lang="zh-CN" altLang="en-US" sz="2000" dirty="0" smtClean="0"/>
          </a:p>
          <a:p>
            <a:pPr algn="just"/>
            <a:endParaRPr lang="zh-CN" altLang="en-US" sz="2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571612"/>
            <a:ext cx="4143372" cy="171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2066" y="3286124"/>
            <a:ext cx="40719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sz="2000" dirty="0" smtClean="0"/>
              <a:t>1 </a:t>
            </a:r>
            <a:r>
              <a:rPr lang="zh-CN" altLang="en-US" sz="2000" dirty="0" smtClean="0"/>
              <a:t>显示不同类型插值约束的示意图，在</a:t>
            </a:r>
            <a:r>
              <a:rPr lang="en-US" sz="2000" dirty="0" smtClean="0"/>
              <a:t>2D</a:t>
            </a:r>
            <a:r>
              <a:rPr lang="zh-CN" altLang="en-US" sz="2000" dirty="0" smtClean="0"/>
              <a:t>上实施隐式插值格式。有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个界面：值为</a:t>
            </a:r>
            <a:r>
              <a:rPr lang="en-US" sz="2000" dirty="0" smtClean="0"/>
              <a:t>0</a:t>
            </a:r>
            <a:r>
              <a:rPr lang="zh-CN" altLang="en-US" sz="2000" dirty="0" smtClean="0"/>
              <a:t>的参考面，值为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的临近界面。这里展示了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类约束：</a:t>
            </a:r>
            <a:r>
              <a:rPr lang="en-US" sz="2000" dirty="0" smtClean="0"/>
              <a:t>(1) </a:t>
            </a:r>
            <a:r>
              <a:rPr lang="zh-CN" altLang="en-US" sz="2000" dirty="0" smtClean="0"/>
              <a:t>标量场法向约束标量场的方位以及该位置处的隐函数的范数；</a:t>
            </a:r>
            <a:r>
              <a:rPr lang="en-US" sz="2000" dirty="0" smtClean="0"/>
              <a:t>(2)</a:t>
            </a:r>
            <a:r>
              <a:rPr lang="zh-CN" altLang="en-US" sz="2000" dirty="0" smtClean="0"/>
              <a:t>标量场值约束控制标量场的值；</a:t>
            </a:r>
            <a:r>
              <a:rPr lang="en-US" sz="2000" dirty="0" smtClean="0"/>
              <a:t>(3)</a:t>
            </a:r>
            <a:r>
              <a:rPr lang="zh-CN" altLang="en-US" sz="2000" dirty="0" smtClean="0"/>
              <a:t>切向约束仅约束隐函数的方位，不约束范数。修改自</a:t>
            </a:r>
            <a:r>
              <a:rPr lang="en-US" sz="2000" dirty="0" smtClean="0"/>
              <a:t>Hillier et al. (2014)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1142984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2.1.1</a:t>
            </a:r>
            <a:r>
              <a:rPr lang="zh-CN" altLang="en-US" sz="2400" dirty="0" smtClean="0"/>
              <a:t>输入数据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32" y="1737921"/>
            <a:ext cx="37147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当使用势场方法建模时，通过法向控制点的大小推测标量场。</a:t>
            </a:r>
          </a:p>
          <a:p>
            <a:r>
              <a:rPr lang="zh-CN" altLang="en-US" sz="2400" dirty="0" smtClean="0"/>
              <a:t>使用符号距离方法时，观测值定义标量场，有效控制层厚度。</a:t>
            </a:r>
          </a:p>
          <a:p>
            <a:r>
              <a:rPr lang="zh-CN" altLang="en-US" sz="2400" dirty="0" smtClean="0"/>
              <a:t>方位约束，要么控制方位的分量，即：指定函数的梯度应该与观测点以及隐函数的梯度法向正交。</a:t>
            </a:r>
          </a:p>
          <a:p>
            <a:r>
              <a:rPr lang="zh-CN" altLang="en-US" sz="2400" dirty="0" smtClean="0"/>
              <a:t>在模型中的一个位置处，所有地质观测约束隐函数的一个分量：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000108"/>
            <a:ext cx="542925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9058" y="3286124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图</a:t>
            </a:r>
            <a:r>
              <a:rPr lang="en-US" sz="2400" dirty="0" smtClean="0"/>
              <a:t>1</a:t>
            </a:r>
            <a:endParaRPr lang="zh-CN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7620" y="4071942"/>
            <a:ext cx="52149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）地质特征位置的观测将约束标量场 </a:t>
            </a:r>
            <a:r>
              <a:rPr lang="en-US" sz="2000" i="1" dirty="0" smtClean="0"/>
              <a:t>f</a:t>
            </a:r>
            <a:r>
              <a:rPr lang="en-US" sz="2000" dirty="0" smtClean="0"/>
              <a:t>(</a:t>
            </a:r>
            <a:r>
              <a:rPr lang="en-US" sz="2000" i="1" dirty="0" err="1" smtClean="0"/>
              <a:t>x,y,z</a:t>
            </a:r>
            <a:r>
              <a:rPr lang="en-US" sz="2000" dirty="0" smtClean="0"/>
              <a:t>)=</a:t>
            </a:r>
            <a:r>
              <a:rPr lang="en-US" sz="2000" i="1" dirty="0" smtClean="0"/>
              <a:t>v</a:t>
            </a:r>
            <a:r>
              <a:rPr lang="zh-CN" altLang="en-US" sz="2000" dirty="0" smtClean="0"/>
              <a:t>的值。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）接触方位观测可以：</a:t>
            </a:r>
            <a:endParaRPr lang="en-US" altLang="zh-CN" sz="2000" dirty="0" smtClean="0"/>
          </a:p>
          <a:p>
            <a:r>
              <a:rPr lang="en-US" sz="2000" dirty="0" smtClean="0"/>
              <a:t>1) </a:t>
            </a:r>
            <a:r>
              <a:rPr lang="zh-CN" altLang="en-US" sz="2000" dirty="0" smtClean="0"/>
              <a:t>约束函数的偏微分</a:t>
            </a:r>
            <a:r>
              <a:rPr lang="en-US" sz="2000" dirty="0" smtClean="0"/>
              <a:t> </a:t>
            </a:r>
            <a:endParaRPr lang="zh-CN" altLang="en-US" sz="2000" dirty="0" smtClean="0"/>
          </a:p>
          <a:p>
            <a:r>
              <a:rPr lang="en-US" sz="2000" dirty="0" smtClean="0"/>
              <a:t>2) </a:t>
            </a:r>
            <a:r>
              <a:rPr lang="zh-CN" altLang="en-US" sz="2000" dirty="0" smtClean="0"/>
              <a:t>约束与接触平行的一个向量</a:t>
            </a:r>
            <a:r>
              <a:rPr lang="en-US" sz="2000" dirty="0" smtClean="0"/>
              <a:t> 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072074"/>
            <a:ext cx="1003991" cy="17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9403" y="5389154"/>
            <a:ext cx="1121687" cy="18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86380" y="1000108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2.1.2 </a:t>
            </a:r>
            <a:r>
              <a:rPr lang="zh-CN" altLang="en-US" sz="2400" dirty="0" smtClean="0"/>
              <a:t>分段线性插值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1406" y="976954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2.1</a:t>
            </a:r>
            <a:r>
              <a:rPr lang="zh-CN" altLang="en-US" sz="2800" dirty="0" smtClean="0"/>
              <a:t>隐式界面建模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71612"/>
            <a:ext cx="900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由在</a:t>
            </a:r>
            <a:r>
              <a:rPr lang="en-US" sz="2000" dirty="0" smtClean="0"/>
              <a:t>3D</a:t>
            </a:r>
            <a:r>
              <a:rPr lang="zh-CN" altLang="en-US" sz="2000" dirty="0" smtClean="0"/>
              <a:t>四面体网格上分段线性函数定义体标量场。</a:t>
            </a:r>
            <a:r>
              <a:rPr lang="en-US" sz="2000" dirty="0" err="1" smtClean="0"/>
              <a:t>LoopStructural</a:t>
            </a:r>
            <a:r>
              <a:rPr lang="zh-CN" altLang="en-US" sz="2000" dirty="0" smtClean="0"/>
              <a:t>创建</a:t>
            </a:r>
            <a:r>
              <a:rPr lang="en-US" sz="2000" dirty="0" smtClean="0"/>
              <a:t>3D</a:t>
            </a:r>
            <a:r>
              <a:rPr lang="zh-CN" altLang="en-US" sz="2000" dirty="0" smtClean="0"/>
              <a:t>四面体网格是通过分割一个规则笛卡尔网格为四面体网格，其中一个立方体分为</a:t>
            </a:r>
            <a:r>
              <a:rPr lang="en-US" sz="2000" dirty="0" smtClean="0"/>
              <a:t>5</a:t>
            </a:r>
            <a:r>
              <a:rPr lang="zh-CN" altLang="en-US" sz="2000" dirty="0" smtClean="0"/>
              <a:t>个四面体（见附录</a:t>
            </a:r>
            <a:r>
              <a:rPr lang="en-US" sz="2000" dirty="0" smtClean="0"/>
              <a:t>A</a:t>
            </a:r>
            <a:r>
              <a:rPr lang="zh-CN" altLang="en-US" sz="2000" dirty="0" smtClean="0"/>
              <a:t>）。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14282" y="2680737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2.1.3</a:t>
            </a:r>
            <a:r>
              <a:rPr lang="zh-CN" altLang="en-US" smtClean="0"/>
              <a:t>有限差分插值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282" y="3252241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2.1.4</a:t>
            </a:r>
            <a:r>
              <a:rPr lang="zh-CN" altLang="en-US" dirty="0" smtClean="0"/>
              <a:t>求解离散插值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4282" y="3823745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2.1.5</a:t>
            </a:r>
            <a:r>
              <a:rPr lang="zh-CN" altLang="en-US" dirty="0" smtClean="0"/>
              <a:t>数据支持的插值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32" y="4292750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使用相同位置处的基函数作为数据点做隐式面建模。</a:t>
            </a:r>
          </a:p>
          <a:p>
            <a:r>
              <a:rPr lang="en-US" dirty="0" err="1" smtClean="0"/>
              <a:t>LoopStructural</a:t>
            </a:r>
            <a:r>
              <a:rPr lang="zh-CN" altLang="en-US" dirty="0" smtClean="0"/>
              <a:t>使用</a:t>
            </a:r>
            <a:r>
              <a:rPr lang="en-US" dirty="0" err="1" smtClean="0"/>
              <a:t>SurfE</a:t>
            </a:r>
            <a:r>
              <a:rPr lang="en-US" dirty="0" smtClean="0"/>
              <a:t>, C++</a:t>
            </a:r>
            <a:r>
              <a:rPr lang="zh-CN" altLang="en-US" dirty="0" smtClean="0"/>
              <a:t>程序，实施通用型径向基函数插值。</a:t>
            </a:r>
            <a:r>
              <a:rPr lang="en-US" dirty="0" err="1" smtClean="0"/>
              <a:t>SurfE</a:t>
            </a:r>
            <a:r>
              <a:rPr lang="zh-CN" altLang="en-US" dirty="0" smtClean="0"/>
              <a:t>有</a:t>
            </a:r>
            <a:r>
              <a:rPr lang="en-US" dirty="0" smtClean="0"/>
              <a:t>3</a:t>
            </a:r>
            <a:r>
              <a:rPr lang="zh-CN" altLang="en-US" dirty="0" smtClean="0"/>
              <a:t>种隐式表面重构：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）使用径向基函数的符号距离插值；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）使用双</a:t>
            </a:r>
            <a:r>
              <a:rPr lang="en-US" dirty="0" smtClean="0"/>
              <a:t>Co-</a:t>
            </a:r>
            <a:r>
              <a:rPr lang="en-US" dirty="0" err="1" smtClean="0"/>
              <a:t>Kriging</a:t>
            </a:r>
            <a:r>
              <a:rPr lang="zh-CN" altLang="en-US" dirty="0" smtClean="0"/>
              <a:t>的势场插值；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）对各个面使用独立的标量场的符号距离插值。</a:t>
            </a:r>
          </a:p>
          <a:p>
            <a:r>
              <a:rPr lang="en-US" dirty="0" err="1" smtClean="0"/>
              <a:t>LoopStructural</a:t>
            </a:r>
            <a:r>
              <a:rPr lang="zh-CN" altLang="en-US" dirty="0" smtClean="0"/>
              <a:t>与</a:t>
            </a:r>
            <a:r>
              <a:rPr lang="en-US" dirty="0" err="1" smtClean="0"/>
              <a:t>SurfE</a:t>
            </a:r>
            <a:r>
              <a:rPr lang="zh-CN" altLang="en-US" dirty="0" smtClean="0"/>
              <a:t>的接口允许用户使用所有的插值参数，这也包括了可使用更多复杂的求解器以及插值中添加光滑参数。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142984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2.2</a:t>
            </a:r>
            <a:r>
              <a:rPr lang="zh-CN" altLang="en-US" sz="2800" dirty="0" smtClean="0"/>
              <a:t>模拟地质特征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785926"/>
            <a:ext cx="8858312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在地质模型中，岩石几何的软件相互作用，有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种</a:t>
            </a:r>
            <a:r>
              <a:rPr lang="zh-CN" altLang="en-US" sz="2400" dirty="0" smtClean="0"/>
              <a:t>方法：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）分层接触</a:t>
            </a:r>
            <a:r>
              <a:rPr lang="en-US" sz="2400" dirty="0" smtClean="0"/>
              <a:t>--</a:t>
            </a:r>
            <a:r>
              <a:rPr lang="zh-CN" altLang="en-US" sz="2400" dirty="0" smtClean="0"/>
              <a:t>沉积层之间的接触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）断层接触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）侵入接触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这些地质界面可以被变形构造影响，诸如 </a:t>
            </a:r>
            <a:r>
              <a:rPr lang="en-US" sz="2400" dirty="0" smtClean="0"/>
              <a:t>folds, faults and shear zones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endParaRPr lang="zh-CN" altLang="en-US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2614</Words>
  <Application>Microsoft Office PowerPoint</Application>
  <PresentationFormat>全屏显示(4:3)</PresentationFormat>
  <Paragraphs>163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默认设计模板</vt:lpstr>
      <vt:lpstr>LoopStructural 1.0: 时间感知的地质建模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xbany</cp:lastModifiedBy>
  <cp:revision>1783</cp:revision>
  <dcterms:created xsi:type="dcterms:W3CDTF">2013-04-15T12:17:00Z</dcterms:created>
  <dcterms:modified xsi:type="dcterms:W3CDTF">2023-03-01T03:33:36Z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