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ustom.xml" ContentType="application/vnd.openxmlformats-officedocument.custom-propertie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9"/>
  </p:notesMasterIdLst>
  <p:handoutMasterIdLst>
    <p:handoutMasterId r:id="rId30"/>
  </p:handoutMasterIdLst>
  <p:sldIdLst>
    <p:sldId id="256" r:id="rId2"/>
    <p:sldId id="529" r:id="rId3"/>
    <p:sldId id="530" r:id="rId4"/>
    <p:sldId id="531" r:id="rId5"/>
    <p:sldId id="532" r:id="rId6"/>
    <p:sldId id="533" r:id="rId7"/>
    <p:sldId id="534" r:id="rId8"/>
    <p:sldId id="535" r:id="rId9"/>
    <p:sldId id="509" r:id="rId10"/>
    <p:sldId id="528" r:id="rId11"/>
    <p:sldId id="510" r:id="rId12"/>
    <p:sldId id="511" r:id="rId13"/>
    <p:sldId id="512" r:id="rId14"/>
    <p:sldId id="513" r:id="rId15"/>
    <p:sldId id="514" r:id="rId16"/>
    <p:sldId id="516" r:id="rId17"/>
    <p:sldId id="515" r:id="rId18"/>
    <p:sldId id="517" r:id="rId19"/>
    <p:sldId id="518" r:id="rId20"/>
    <p:sldId id="519" r:id="rId21"/>
    <p:sldId id="520" r:id="rId22"/>
    <p:sldId id="521" r:id="rId23"/>
    <p:sldId id="522" r:id="rId24"/>
    <p:sldId id="523" r:id="rId25"/>
    <p:sldId id="524" r:id="rId26"/>
    <p:sldId id="525" r:id="rId27"/>
    <p:sldId id="526" r:id="rId28"/>
  </p:sldIdLst>
  <p:sldSz cx="9144000" cy="6858000" type="screen4x3"/>
  <p:notesSz cx="6815138" cy="9942513"/>
  <p:defaultTextStyle>
    <a:defPPr>
      <a:defRPr lang="zh-CN"/>
    </a:defPPr>
    <a:lvl1pPr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fontAlgn="base">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3833FD"/>
    <a:srgbClr val="0D025E"/>
    <a:srgbClr val="FFFF00"/>
    <a:srgbClr val="996600"/>
    <a:srgbClr val="CC9900"/>
    <a:srgbClr val="993300"/>
    <a:srgbClr val="663300"/>
    <a:srgbClr val="000099"/>
    <a:srgbClr val="FF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vertBarState="maximized">
    <p:restoredLeft sz="15620" autoAdjust="0"/>
    <p:restoredTop sz="85662" autoAdjust="0"/>
  </p:normalViewPr>
  <p:slideViewPr>
    <p:cSldViewPr>
      <p:cViewPr>
        <p:scale>
          <a:sx n="75" d="100"/>
          <a:sy n="75" d="100"/>
        </p:scale>
        <p:origin x="-60" y="-2694"/>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8434" name="Rectangle 2"/>
          <p:cNvSpPr>
            <a:spLocks noGrp="1" noChangeArrowheads="1"/>
          </p:cNvSpPr>
          <p:nvPr>
            <p:ph type="hdr" sz="quarter"/>
          </p:nvPr>
        </p:nvSpPr>
        <p:spPr bwMode="auto">
          <a:xfrm>
            <a:off x="0" y="0"/>
            <a:ext cx="2952750" cy="496888"/>
          </a:xfrm>
          <a:prstGeom prst="rect">
            <a:avLst/>
          </a:prstGeom>
          <a:noFill/>
          <a:ln w="9525">
            <a:noFill/>
            <a:miter lim="800000"/>
          </a:ln>
          <a:effectLst/>
        </p:spPr>
        <p:txBody>
          <a:bodyPr vert="horz" wrap="square" lIns="91440" tIns="45720" rIns="91440" bIns="45720" numCol="1" anchor="t" anchorCtr="0" compatLnSpc="1"/>
          <a:lstStyle>
            <a:lvl1pPr>
              <a:defRPr sz="1200">
                <a:latin typeface="Arial" panose="020B0604020202020204" pitchFamily="34" charset="0"/>
                <a:ea typeface="宋体" panose="02010600030101010101" pitchFamily="2" charset="-122"/>
              </a:defRPr>
            </a:lvl1pPr>
          </a:lstStyle>
          <a:p>
            <a:pPr>
              <a:defRPr/>
            </a:pPr>
            <a:endParaRPr lang="zh-CN" altLang="en-US"/>
          </a:p>
        </p:txBody>
      </p:sp>
      <p:sp>
        <p:nvSpPr>
          <p:cNvPr id="18435" name="Rectangle 3"/>
          <p:cNvSpPr>
            <a:spLocks noGrp="1" noChangeArrowheads="1"/>
          </p:cNvSpPr>
          <p:nvPr>
            <p:ph type="dt" sz="quarter" idx="1"/>
          </p:nvPr>
        </p:nvSpPr>
        <p:spPr bwMode="auto">
          <a:xfrm>
            <a:off x="3860800" y="0"/>
            <a:ext cx="2952750" cy="496888"/>
          </a:xfrm>
          <a:prstGeom prst="rect">
            <a:avLst/>
          </a:prstGeom>
          <a:noFill/>
          <a:ln w="9525">
            <a:noFill/>
            <a:miter lim="800000"/>
          </a:ln>
          <a:effectLst/>
        </p:spPr>
        <p:txBody>
          <a:bodyPr vert="horz" wrap="square" lIns="91440" tIns="45720" rIns="91440" bIns="45720" numCol="1" anchor="t" anchorCtr="0" compatLnSpc="1"/>
          <a:lstStyle>
            <a:lvl1pPr algn="r">
              <a:defRPr sz="1200">
                <a:latin typeface="Arial" panose="020B0604020202020204" pitchFamily="34" charset="0"/>
                <a:ea typeface="宋体" panose="02010600030101010101" pitchFamily="2" charset="-122"/>
              </a:defRPr>
            </a:lvl1pPr>
          </a:lstStyle>
          <a:p>
            <a:pPr>
              <a:defRPr/>
            </a:pPr>
            <a:endParaRPr lang="en-US" altLang="zh-CN"/>
          </a:p>
        </p:txBody>
      </p:sp>
      <p:sp>
        <p:nvSpPr>
          <p:cNvPr id="18436" name="Rectangle 4"/>
          <p:cNvSpPr>
            <a:spLocks noGrp="1" noChangeArrowheads="1"/>
          </p:cNvSpPr>
          <p:nvPr>
            <p:ph type="ftr" sz="quarter" idx="2"/>
          </p:nvPr>
        </p:nvSpPr>
        <p:spPr bwMode="auto">
          <a:xfrm>
            <a:off x="0" y="9444038"/>
            <a:ext cx="2952750" cy="496887"/>
          </a:xfrm>
          <a:prstGeom prst="rect">
            <a:avLst/>
          </a:prstGeom>
          <a:noFill/>
          <a:ln w="9525">
            <a:noFill/>
            <a:miter lim="800000"/>
          </a:ln>
          <a:effectLst/>
        </p:spPr>
        <p:txBody>
          <a:bodyPr vert="horz" wrap="square" lIns="91440" tIns="45720" rIns="91440" bIns="45720" numCol="1" anchor="b" anchorCtr="0" compatLnSpc="1"/>
          <a:lstStyle>
            <a:lvl1pPr>
              <a:defRPr sz="1200">
                <a:latin typeface="Arial" panose="020B0604020202020204" pitchFamily="34" charset="0"/>
                <a:ea typeface="宋体" panose="02010600030101010101" pitchFamily="2" charset="-122"/>
              </a:defRPr>
            </a:lvl1pPr>
          </a:lstStyle>
          <a:p>
            <a:pPr>
              <a:defRPr/>
            </a:pPr>
            <a:endParaRPr lang="en-US" altLang="zh-CN"/>
          </a:p>
        </p:txBody>
      </p:sp>
      <p:sp>
        <p:nvSpPr>
          <p:cNvPr id="18437" name="Rectangle 5"/>
          <p:cNvSpPr>
            <a:spLocks noGrp="1" noChangeArrowheads="1"/>
          </p:cNvSpPr>
          <p:nvPr>
            <p:ph type="sldNum" sz="quarter" idx="3"/>
          </p:nvPr>
        </p:nvSpPr>
        <p:spPr bwMode="auto">
          <a:xfrm>
            <a:off x="3860800" y="9444038"/>
            <a:ext cx="2952750" cy="496887"/>
          </a:xfrm>
          <a:prstGeom prst="rect">
            <a:avLst/>
          </a:prstGeom>
          <a:noFill/>
          <a:ln w="9525">
            <a:noFill/>
            <a:miter lim="800000"/>
          </a:ln>
          <a:effectLst/>
        </p:spPr>
        <p:txBody>
          <a:bodyPr vert="horz" wrap="square" lIns="91440" tIns="45720" rIns="91440" bIns="45720" numCol="1" anchor="b" anchorCtr="0" compatLnSpc="1"/>
          <a:lstStyle>
            <a:lvl1pPr algn="r">
              <a:defRPr sz="1200">
                <a:latin typeface="Arial" panose="020B0604020202020204" pitchFamily="34" charset="0"/>
                <a:ea typeface="宋体" panose="02010600030101010101" pitchFamily="2" charset="-122"/>
              </a:defRPr>
            </a:lvl1pPr>
          </a:lstStyle>
          <a:p>
            <a:pPr>
              <a:defRPr/>
            </a:pPr>
            <a:fld id="{01E6CA95-4958-4509-87B9-FC39E5A8DA94}" type="slidenum">
              <a:rPr lang="zh-CN" altLang="en-US"/>
              <a:pPr>
                <a:defRPr/>
              </a:pPr>
              <a:t>‹#›</a:t>
            </a:fld>
            <a:endParaRPr lang="en-US" altLang="zh-CN"/>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52750" cy="496888"/>
          </a:xfrm>
          <a:prstGeom prst="rect">
            <a:avLst/>
          </a:prstGeom>
        </p:spPr>
        <p:txBody>
          <a:bodyPr vert="horz" lIns="91440" tIns="45720" rIns="91440" bIns="45720" rtlCol="0"/>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3" name="日期占位符 2"/>
          <p:cNvSpPr>
            <a:spLocks noGrp="1"/>
          </p:cNvSpPr>
          <p:nvPr>
            <p:ph type="dt" idx="1"/>
          </p:nvPr>
        </p:nvSpPr>
        <p:spPr>
          <a:xfrm>
            <a:off x="3860800" y="0"/>
            <a:ext cx="2952750" cy="496888"/>
          </a:xfrm>
          <a:prstGeom prst="rect">
            <a:avLst/>
          </a:prstGeom>
        </p:spPr>
        <p:txBody>
          <a:bodyPr vert="horz" lIns="91440" tIns="45720" rIns="91440" bIns="45720" rtlCol="0"/>
          <a:lstStyle>
            <a:lvl1pPr algn="r">
              <a:defRPr sz="1200">
                <a:latin typeface="Arial" panose="020B0604020202020204" pitchFamily="34" charset="0"/>
                <a:ea typeface="宋体" panose="02010600030101010101" pitchFamily="2" charset="-122"/>
              </a:defRPr>
            </a:lvl1pPr>
          </a:lstStyle>
          <a:p>
            <a:pPr>
              <a:defRPr/>
            </a:pPr>
            <a:fld id="{9D05E9F1-CF21-431F-88A4-FEEC5F0D442D}" type="datetimeFigureOut">
              <a:rPr lang="zh-CN" altLang="en-US"/>
              <a:pPr>
                <a:defRPr/>
              </a:pPr>
              <a:t>2023/4/11 Tuesday</a:t>
            </a:fld>
            <a:endParaRPr lang="zh-CN" altLang="en-US"/>
          </a:p>
        </p:txBody>
      </p:sp>
      <p:sp>
        <p:nvSpPr>
          <p:cNvPr id="4" name="幻灯片图像占位符 3"/>
          <p:cNvSpPr>
            <a:spLocks noGrp="1" noRot="1" noChangeAspect="1"/>
          </p:cNvSpPr>
          <p:nvPr>
            <p:ph type="sldImg" idx="2"/>
          </p:nvPr>
        </p:nvSpPr>
        <p:spPr>
          <a:xfrm>
            <a:off x="923925" y="746125"/>
            <a:ext cx="4968875" cy="372745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1038" y="4722813"/>
            <a:ext cx="5453062" cy="4473575"/>
          </a:xfrm>
          <a:prstGeom prst="rect">
            <a:avLst/>
          </a:prstGeom>
        </p:spPr>
        <p:txBody>
          <a:bodyPr vert="horz" lIns="91440" tIns="45720" rIns="91440" bIns="45720" rtlCol="0">
            <a:normAutofit/>
          </a:bodyPr>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9444038"/>
            <a:ext cx="2952750" cy="496887"/>
          </a:xfrm>
          <a:prstGeom prst="rect">
            <a:avLst/>
          </a:prstGeom>
        </p:spPr>
        <p:txBody>
          <a:bodyPr vert="horz" lIns="91440" tIns="45720" rIns="91440" bIns="45720" rtlCol="0" anchor="b"/>
          <a:lstStyle>
            <a:lvl1pPr algn="l">
              <a:defRPr sz="1200">
                <a:latin typeface="Arial" panose="020B0604020202020204" pitchFamily="34" charset="0"/>
                <a:ea typeface="宋体" panose="02010600030101010101" pitchFamily="2" charset="-122"/>
              </a:defRPr>
            </a:lvl1pPr>
          </a:lstStyle>
          <a:p>
            <a:pPr>
              <a:defRPr/>
            </a:pPr>
            <a:endParaRPr lang="zh-CN" altLang="en-US"/>
          </a:p>
        </p:txBody>
      </p:sp>
      <p:sp>
        <p:nvSpPr>
          <p:cNvPr id="7" name="灯片编号占位符 6"/>
          <p:cNvSpPr>
            <a:spLocks noGrp="1"/>
          </p:cNvSpPr>
          <p:nvPr>
            <p:ph type="sldNum" sz="quarter" idx="5"/>
          </p:nvPr>
        </p:nvSpPr>
        <p:spPr>
          <a:xfrm>
            <a:off x="3860800" y="9444038"/>
            <a:ext cx="2952750" cy="496887"/>
          </a:xfrm>
          <a:prstGeom prst="rect">
            <a:avLst/>
          </a:prstGeom>
        </p:spPr>
        <p:txBody>
          <a:bodyPr vert="horz" lIns="91440" tIns="45720" rIns="91440" bIns="45720" rtlCol="0" anchor="b"/>
          <a:lstStyle>
            <a:lvl1pPr algn="r">
              <a:defRPr sz="1200">
                <a:latin typeface="Arial" panose="020B0604020202020204" pitchFamily="34" charset="0"/>
                <a:ea typeface="宋体" panose="02010600030101010101" pitchFamily="2" charset="-122"/>
              </a:defRPr>
            </a:lvl1pPr>
          </a:lstStyle>
          <a:p>
            <a:pPr>
              <a:defRPr/>
            </a:pPr>
            <a:fld id="{8616950E-41D1-4B4D-8AE9-F1D9AA0C0C3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en-US" sz="1200" dirty="0" smtClean="0">
                <a:solidFill>
                  <a:srgbClr val="FF0000"/>
                </a:solidFill>
              </a:rPr>
              <a:t>The idea is to interpolate the scalar field given that some points have the same but unknown scalar value (points of the same interface), and that either the gradient of the scalar field or a direction orthogonal to this gradient is known at other points.)</a:t>
            </a:r>
            <a:endParaRPr lang="zh-CN" altLang="en-US" dirty="0"/>
          </a:p>
        </p:txBody>
      </p:sp>
      <p:sp>
        <p:nvSpPr>
          <p:cNvPr id="4" name="灯片编号占位符 3"/>
          <p:cNvSpPr>
            <a:spLocks noGrp="1"/>
          </p:cNvSpPr>
          <p:nvPr>
            <p:ph type="sldNum" sz="quarter" idx="10"/>
          </p:nvPr>
        </p:nvSpPr>
        <p:spPr/>
        <p:txBody>
          <a:bodyPr/>
          <a:lstStyle/>
          <a:p>
            <a:pPr>
              <a:defRPr/>
            </a:pPr>
            <a:fld id="{8616950E-41D1-4B4D-8AE9-F1D9AA0C0C3B}" type="slidenum">
              <a:rPr lang="zh-CN" altLang="en-US" smtClean="0"/>
              <a:pPr>
                <a:defRPr/>
              </a:pPr>
              <a:t>4</a:t>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472CD9CB-1579-4036-971B-36AE914D3364}" type="slidenum">
              <a:rPr lang="zh-CN" altLang="en-US"/>
              <a:pPr>
                <a:defRPr/>
              </a:pPr>
              <a:t>‹#›</a:t>
            </a:fld>
            <a:endParaRPr lang="en-US"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A426090-B96A-4F6E-A8E0-C1CFEC78EE6C}" type="slidenum">
              <a:rPr lang="zh-CN" altLang="en-US"/>
              <a:pPr>
                <a:defRPr/>
              </a:pPr>
              <a:t>‹#›</a:t>
            </a:fld>
            <a:endParaRPr lang="en-US"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5E81208A-3FBA-40CC-BA61-DB2D362999EB}" type="slidenum">
              <a:rPr lang="zh-CN" altLang="en-US"/>
              <a:pPr>
                <a:defRPr/>
              </a:pPr>
              <a:t>‹#›</a:t>
            </a:fld>
            <a:endParaRPr lang="en-US" alt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5851525"/>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1E31D658-35BE-463E-BD5C-EC760C74D9C3}" type="slidenum">
              <a:rPr lang="zh-CN" altLang="en-US"/>
              <a:pPr>
                <a:defRPr/>
              </a:pPr>
              <a:t>‹#›</a:t>
            </a:fld>
            <a:endParaRPr lang="en-US" alt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dgm" preserve="1">
  <p:cSld name="标题和图示或组织结构图">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smtClean="0"/>
              <a:t>单击此处编辑母版标题样式</a:t>
            </a:r>
            <a:endParaRPr lang="zh-CN" altLang="en-US"/>
          </a:p>
        </p:txBody>
      </p:sp>
      <p:sp>
        <p:nvSpPr>
          <p:cNvPr id="3" name="SmartArt 占位符 2"/>
          <p:cNvSpPr>
            <a:spLocks noGrp="1"/>
          </p:cNvSpPr>
          <p:nvPr>
            <p:ph type="pic" idx="1"/>
          </p:nvPr>
        </p:nvSpPr>
        <p:spPr>
          <a:xfrm>
            <a:off x="457200" y="1600200"/>
            <a:ext cx="8229600" cy="4525963"/>
          </a:xfrm>
        </p:spPr>
        <p:txBody>
          <a:bodyPr/>
          <a:lstStyle/>
          <a:p>
            <a:pPr lvl="0"/>
            <a:endParaRPr lang="zh-CN" altLang="en-US" noProof="0" smtClean="0"/>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83B01CC1-5EBD-41F2-BA84-1E0705029A7C}" type="slidenum">
              <a:rPr lang="zh-CN" altLang="en-US"/>
              <a:pPr>
                <a:defRPr/>
              </a:pPr>
              <a:t>‹#›</a:t>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E86F5249-0568-4E55-8780-275BEEC52ADF}" type="slidenum">
              <a:rPr lang="zh-CN" altLang="en-US"/>
              <a:pPr>
                <a:defRPr/>
              </a:pPr>
              <a:t>‹#›</a:t>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p:txBody>
          <a:bodyPr/>
          <a:lstStyle>
            <a:lvl1pPr>
              <a:defRPr/>
            </a:lvl1pPr>
          </a:lstStyle>
          <a:p>
            <a:pPr>
              <a:defRPr/>
            </a:pPr>
            <a:fld id="{F45B51A5-3DA7-4CC4-A16C-B139C1AFF0E9}" type="slidenum">
              <a:rPr lang="zh-CN" altLang="en-US"/>
              <a:pPr>
                <a:defRPr/>
              </a:pPr>
              <a:t>‹#›</a:t>
            </a:fld>
            <a:endParaRPr lang="en-US"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A074C97-2F17-4304-9E99-6F9FED1E418B}" type="slidenum">
              <a:rPr lang="zh-CN" altLang="en-US"/>
              <a:pPr>
                <a:defRPr/>
              </a:pPr>
              <a:t>‹#›</a:t>
            </a:fld>
            <a:endParaRPr lang="en-US"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p:txBody>
          <a:bodyPr/>
          <a:lstStyle>
            <a:lvl1pPr>
              <a:defRPr/>
            </a:lvl1pPr>
          </a:lstStyle>
          <a:p>
            <a:pPr>
              <a:defRPr/>
            </a:pPr>
            <a:fld id="{94010797-A2A4-4F72-A6BA-67A41D2CB3F9}" type="slidenum">
              <a:rPr lang="zh-CN" altLang="en-US"/>
              <a:pPr>
                <a:defRPr/>
              </a:pPr>
              <a:t>‹#›</a:t>
            </a:fld>
            <a:endParaRPr lang="en-US"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p:txBody>
          <a:bodyPr/>
          <a:lstStyle>
            <a:lvl1pPr>
              <a:defRPr/>
            </a:lvl1pPr>
          </a:lstStyle>
          <a:p>
            <a:pPr>
              <a:defRPr/>
            </a:pPr>
            <a:fld id="{E93569AE-2247-42C1-914F-F1AC3AD92C28}" type="slidenum">
              <a:rPr lang="zh-CN" altLang="en-US"/>
              <a:pPr>
                <a:defRPr/>
              </a:pPr>
              <a:t>‹#›</a:t>
            </a:fld>
            <a:endParaRPr lang="en-US"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p:txBody>
          <a:bodyPr/>
          <a:lstStyle>
            <a:lvl1pPr>
              <a:defRPr/>
            </a:lvl1pPr>
          </a:lstStyle>
          <a:p>
            <a:pPr>
              <a:defRPr/>
            </a:pPr>
            <a:fld id="{CE037A07-A897-4C51-B04B-AC793CF1247D}" type="slidenum">
              <a:rPr lang="zh-CN" altLang="en-US"/>
              <a:pPr>
                <a:defRPr/>
              </a:pPr>
              <a:t>‹#›</a:t>
            </a:fld>
            <a:endParaRPr lang="en-US"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6462769D-1735-4705-8980-645DC85B044A}" type="slidenum">
              <a:rPr lang="zh-CN" altLang="en-US"/>
              <a:pPr>
                <a:defRPr/>
              </a:pPr>
              <a:t>‹#›</a:t>
            </a:fld>
            <a:endParaRPr lang="en-US"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CEDDF65A-6CAE-463B-A817-1A9FB30752EC}" type="slidenum">
              <a:rPr lang="zh-CN" altLang="en-US"/>
              <a:pPr>
                <a:defRPr/>
              </a:pPr>
              <a:t>‹#›</a:t>
            </a:fld>
            <a:endParaRPr lang="en-US"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w="9525">
            <a:noFill/>
            <a:miter lim="800000"/>
          </a:ln>
        </p:spPr>
        <p:txBody>
          <a:bodyPr vert="horz" wrap="square" lIns="91440" tIns="45720" rIns="91440" bIns="45720" numCol="1" anchor="t" anchorCtr="0" compatLnSpc="1"/>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w="9525">
            <a:noFill/>
            <a:miter lim="800000"/>
          </a:ln>
          <a:effectLst/>
        </p:spPr>
        <p:txBody>
          <a:bodyPr vert="horz" wrap="square" lIns="91440" tIns="45720" rIns="91440" bIns="45720" numCol="1" anchor="t" anchorCtr="0" compatLnSpc="1"/>
          <a:lstStyle>
            <a:lvl1pPr>
              <a:defRPr sz="1400">
                <a:latin typeface="Arial" panose="020B0604020202020204" pitchFamily="34" charset="0"/>
                <a:ea typeface="宋体" panose="02010600030101010101" pitchFamily="2" charset="-122"/>
              </a:defRPr>
            </a:lvl1pPr>
          </a:lstStyle>
          <a:p>
            <a:pPr>
              <a:defRPr/>
            </a:pPr>
            <a:endParaRPr lang="en-US" altLang="zh-CN"/>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w="9525">
            <a:noFill/>
            <a:miter lim="800000"/>
          </a:ln>
          <a:effectLst/>
        </p:spPr>
        <p:txBody>
          <a:bodyPr vert="horz" wrap="square" lIns="91440" tIns="45720" rIns="91440" bIns="45720" numCol="1" anchor="t" anchorCtr="0" compatLnSpc="1"/>
          <a:lstStyle>
            <a:lvl1pPr algn="ctr">
              <a:defRPr sz="1400">
                <a:latin typeface="Arial" panose="020B0604020202020204" pitchFamily="34" charset="0"/>
                <a:ea typeface="宋体" panose="02010600030101010101" pitchFamily="2" charset="-122"/>
              </a:defRPr>
            </a:lvl1pPr>
          </a:lstStyle>
          <a:p>
            <a:pPr>
              <a:defRPr/>
            </a:pPr>
            <a:endParaRPr lang="en-US" altLang="zh-CN"/>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w="9525">
            <a:noFill/>
            <a:miter lim="800000"/>
          </a:ln>
          <a:effectLst/>
        </p:spPr>
        <p:txBody>
          <a:bodyPr vert="horz" wrap="square" lIns="91440" tIns="45720" rIns="91440" bIns="45720" numCol="1" anchor="t" anchorCtr="0" compatLnSpc="1"/>
          <a:lstStyle>
            <a:lvl1pPr algn="r">
              <a:defRPr sz="1400">
                <a:latin typeface="Arial" panose="020B0604020202020204" pitchFamily="34" charset="0"/>
                <a:ea typeface="宋体" panose="02010600030101010101" pitchFamily="2" charset="-122"/>
              </a:defRPr>
            </a:lvl1pPr>
          </a:lstStyle>
          <a:p>
            <a:pPr>
              <a:defRPr/>
            </a:pPr>
            <a:fld id="{A335F113-C87B-4C1B-9453-090EDA77D997}" type="slidenum">
              <a:rPr lang="zh-CN" altLang="en-US"/>
              <a:pPr>
                <a:defRPr/>
              </a:pPr>
              <a:t>‹#›</a:t>
            </a:fld>
            <a:endParaRPr lang="en-US" altLang="zh-CN"/>
          </a:p>
        </p:txBody>
      </p:sp>
      <p:pic>
        <p:nvPicPr>
          <p:cNvPr id="1031" name="Picture 7" descr="ppt模板"/>
          <p:cNvPicPr>
            <a:picLocks noChangeAspect="1" noChangeArrowheads="1"/>
          </p:cNvPicPr>
          <p:nvPr/>
        </p:nvPicPr>
        <p:blipFill>
          <a:blip r:embed="rId15" cstate="print"/>
          <a:srcRect/>
          <a:stretch>
            <a:fillRect/>
          </a:stretch>
        </p:blipFill>
        <p:spPr bwMode="auto">
          <a:xfrm>
            <a:off x="0" y="0"/>
            <a:ext cx="9144000" cy="6858000"/>
          </a:xfrm>
          <a:prstGeom prst="rect">
            <a:avLst/>
          </a:prstGeom>
          <a:noFill/>
          <a:ln w="9525">
            <a:noFill/>
            <a:miter lim="800000"/>
            <a:headEnd/>
            <a:tailEnd/>
          </a:ln>
        </p:spPr>
      </p:pic>
      <p:pic>
        <p:nvPicPr>
          <p:cNvPr id="1032" name="Picture 8" descr="中地大修改图片"/>
          <p:cNvPicPr>
            <a:picLocks noChangeAspect="1" noChangeArrowheads="1"/>
          </p:cNvPicPr>
          <p:nvPr/>
        </p:nvPicPr>
        <p:blipFill>
          <a:blip r:embed="rId16" cstate="print"/>
          <a:srcRect/>
          <a:stretch>
            <a:fillRect/>
          </a:stretch>
        </p:blipFill>
        <p:spPr bwMode="auto">
          <a:xfrm>
            <a:off x="0" y="0"/>
            <a:ext cx="9144000" cy="9810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eaLnBrk="0" fontAlgn="base" hangingPunct="0">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直接连接符 3"/>
          <p:cNvCxnSpPr/>
          <p:nvPr/>
        </p:nvCxnSpPr>
        <p:spPr>
          <a:xfrm>
            <a:off x="0" y="0"/>
            <a:ext cx="914400" cy="0"/>
          </a:xfrm>
          <a:prstGeom prst="line">
            <a:avLst/>
          </a:prstGeom>
          <a:ln w="0" cap="flat" cmpd="sng" algn="ctr">
            <a:solidFill>
              <a:srgbClr val="FBFFFF"/>
            </a:solidFill>
            <a:prstDash val="solid"/>
            <a:round/>
            <a:headEnd type="none" w="med" len="med"/>
            <a:tailEnd type="none" w="med" len="med"/>
          </a:ln>
          <a:effectLst/>
        </p:spPr>
        <p:style>
          <a:lnRef idx="1">
            <a:schemeClr val="accent1"/>
          </a:lnRef>
          <a:fillRef idx="0">
            <a:schemeClr val="accent1"/>
          </a:fillRef>
          <a:effectRef idx="0">
            <a:schemeClr val="accent1"/>
          </a:effectRef>
          <a:fontRef idx="minor">
            <a:schemeClr val="tx1"/>
          </a:fontRef>
        </p:style>
      </p:cxnSp>
      <p:sp>
        <p:nvSpPr>
          <p:cNvPr id="2050" name="Rectangle 2"/>
          <p:cNvSpPr>
            <a:spLocks noGrp="1" noChangeArrowheads="1"/>
          </p:cNvSpPr>
          <p:nvPr>
            <p:ph type="ctrTitle"/>
          </p:nvPr>
        </p:nvSpPr>
        <p:spPr>
          <a:xfrm>
            <a:off x="642910" y="1142984"/>
            <a:ext cx="7772400" cy="2592387"/>
          </a:xfrm>
          <a:noFill/>
        </p:spPr>
        <p:txBody>
          <a:bodyPr/>
          <a:lstStyle/>
          <a:p>
            <a:pPr eaLnBrk="1" hangingPunct="1">
              <a:lnSpc>
                <a:spcPct val="130000"/>
              </a:lnSpc>
            </a:pPr>
            <a:r>
              <a:rPr lang="en-US" altLang="zh-CN" sz="4800" dirty="0" err="1" smtClean="0">
                <a:solidFill>
                  <a:schemeClr val="tx1"/>
                </a:solidFill>
                <a:latin typeface="黑体" panose="02010609060101010101" pitchFamily="2" charset="-122"/>
                <a:ea typeface="黑体" panose="02010609060101010101" pitchFamily="2" charset="-122"/>
              </a:rPr>
              <a:t>LoopStructural</a:t>
            </a:r>
            <a:r>
              <a:rPr lang="zh-CN" altLang="en-US" sz="4800" dirty="0" smtClean="0">
                <a:solidFill>
                  <a:schemeClr val="tx1"/>
                </a:solidFill>
                <a:latin typeface="黑体" panose="02010609060101010101" pitchFamily="2" charset="-122"/>
                <a:ea typeface="黑体" panose="02010609060101010101" pitchFamily="2" charset="-122"/>
              </a:rPr>
              <a:t>的</a:t>
            </a:r>
            <a:r>
              <a:rPr lang="zh-CN" altLang="en-US" sz="4800" dirty="0" smtClean="0">
                <a:solidFill>
                  <a:srgbClr val="FF0000"/>
                </a:solidFill>
                <a:latin typeface="黑体" panose="02010609060101010101" pitchFamily="2" charset="-122"/>
                <a:ea typeface="黑体" panose="02010609060101010101" pitchFamily="2" charset="-122"/>
              </a:rPr>
              <a:t>低层级</a:t>
            </a:r>
            <a:r>
              <a:rPr lang="zh-CN" altLang="en-US" sz="4800" dirty="0" smtClean="0">
                <a:solidFill>
                  <a:schemeClr val="tx1"/>
                </a:solidFill>
                <a:latin typeface="黑体" panose="02010609060101010101" pitchFamily="2" charset="-122"/>
                <a:ea typeface="黑体" panose="02010609060101010101" pitchFamily="2" charset="-122"/>
              </a:rPr>
              <a:t>数据输入准备</a:t>
            </a:r>
            <a:endParaRPr lang="en-US" altLang="zh-CN" sz="4800" dirty="0" smtClean="0">
              <a:solidFill>
                <a:schemeClr val="tx1"/>
              </a:solidFill>
              <a:latin typeface="黑体" panose="02010609060101010101" pitchFamily="2" charset="-122"/>
              <a:ea typeface="黑体" panose="02010609060101010101" pitchFamily="2" charset="-122"/>
            </a:endParaRPr>
          </a:p>
        </p:txBody>
      </p:sp>
      <p:sp>
        <p:nvSpPr>
          <p:cNvPr id="2051" name="Rectangle 3"/>
          <p:cNvSpPr>
            <a:spLocks noGrp="1" noChangeArrowheads="1"/>
          </p:cNvSpPr>
          <p:nvPr>
            <p:ph type="subTitle" idx="1"/>
          </p:nvPr>
        </p:nvSpPr>
        <p:spPr>
          <a:xfrm>
            <a:off x="1374775" y="4508500"/>
            <a:ext cx="6400800" cy="1512888"/>
          </a:xfrm>
          <a:noFill/>
        </p:spPr>
        <p:txBody>
          <a:bodyPr/>
          <a:lstStyle/>
          <a:p>
            <a:pPr eaLnBrk="1" hangingPunct="1">
              <a:lnSpc>
                <a:spcPct val="130000"/>
              </a:lnSpc>
              <a:defRPr/>
            </a:pPr>
            <a:r>
              <a:rPr lang="en-US" altLang="zh-CN" dirty="0" err="1" smtClean="0">
                <a:latin typeface="黑体" panose="02010609060101010101" pitchFamily="2" charset="-122"/>
                <a:ea typeface="黑体" panose="02010609060101010101" pitchFamily="2" charset="-122"/>
              </a:rPr>
              <a:t>li</a:t>
            </a:r>
            <a:endParaRPr lang="zh-CN" altLang="el-GR" dirty="0" smtClean="0">
              <a:latin typeface="黑体" panose="02010609060101010101" pitchFamily="2" charset="-122"/>
              <a:ea typeface="黑体" panose="02010609060101010101" pitchFamily="2"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p:cNvSpPr txBox="1"/>
          <p:nvPr/>
        </p:nvSpPr>
        <p:spPr>
          <a:xfrm>
            <a:off x="357158" y="1071546"/>
            <a:ext cx="7215206" cy="6186309"/>
          </a:xfrm>
          <a:prstGeom prst="rect">
            <a:avLst/>
          </a:prstGeom>
          <a:noFill/>
        </p:spPr>
        <p:txBody>
          <a:bodyPr wrap="square" rtlCol="0">
            <a:spAutoFit/>
          </a:bodyPr>
          <a:lstStyle/>
          <a:p>
            <a:pPr>
              <a:lnSpc>
                <a:spcPct val="150000"/>
              </a:lnSpc>
            </a:pPr>
            <a:r>
              <a:rPr lang="zh-CN" altLang="en-US" sz="2400" dirty="0" smtClean="0"/>
              <a:t>总结，</a:t>
            </a:r>
            <a:r>
              <a:rPr lang="en-US" sz="2400" dirty="0" err="1" smtClean="0"/>
              <a:t>LoopStructural</a:t>
            </a:r>
            <a:r>
              <a:rPr lang="zh-CN" altLang="en-US" sz="2400" dirty="0" smtClean="0"/>
              <a:t>输入就是要准备：</a:t>
            </a:r>
          </a:p>
          <a:p>
            <a:pPr lvl="0">
              <a:lnSpc>
                <a:spcPct val="150000"/>
              </a:lnSpc>
              <a:buFont typeface="Arial" pitchFamily="34" charset="0"/>
              <a:buChar char="•"/>
            </a:pPr>
            <a:r>
              <a:rPr lang="en-US" sz="2400" dirty="0" err="1" smtClean="0"/>
              <a:t>stratigraphic</a:t>
            </a:r>
            <a:r>
              <a:rPr lang="en-US" sz="2400" dirty="0" smtClean="0"/>
              <a:t> contacts</a:t>
            </a:r>
            <a:r>
              <a:rPr lang="zh-CN" altLang="en-US" sz="2400" dirty="0" smtClean="0"/>
              <a:t>（地层接触）</a:t>
            </a:r>
          </a:p>
          <a:p>
            <a:pPr lvl="0">
              <a:lnSpc>
                <a:spcPct val="150000"/>
              </a:lnSpc>
              <a:buFont typeface="Arial" pitchFamily="34" charset="0"/>
              <a:buChar char="•"/>
            </a:pPr>
            <a:r>
              <a:rPr lang="en-US" sz="2400" dirty="0" err="1" smtClean="0"/>
              <a:t>stratigraphic</a:t>
            </a:r>
            <a:r>
              <a:rPr lang="en-US" sz="2400" dirty="0" smtClean="0"/>
              <a:t> orientations</a:t>
            </a:r>
            <a:r>
              <a:rPr lang="zh-CN" altLang="en-US" sz="2400" dirty="0" smtClean="0"/>
              <a:t>（地层方向）</a:t>
            </a:r>
          </a:p>
          <a:p>
            <a:pPr lvl="0">
              <a:lnSpc>
                <a:spcPct val="150000"/>
              </a:lnSpc>
              <a:buFont typeface="Arial" pitchFamily="34" charset="0"/>
              <a:buChar char="•"/>
            </a:pPr>
            <a:r>
              <a:rPr lang="en-US" sz="2400" dirty="0" err="1" smtClean="0"/>
              <a:t>stratigraphic</a:t>
            </a:r>
            <a:r>
              <a:rPr lang="en-US" sz="2400" dirty="0" smtClean="0"/>
              <a:t> thickness</a:t>
            </a:r>
            <a:r>
              <a:rPr lang="zh-CN" altLang="en-US" sz="2400" dirty="0" smtClean="0"/>
              <a:t>（地层厚度）</a:t>
            </a:r>
          </a:p>
          <a:p>
            <a:pPr lvl="0">
              <a:lnSpc>
                <a:spcPct val="150000"/>
              </a:lnSpc>
              <a:buFont typeface="Arial" pitchFamily="34" charset="0"/>
              <a:buChar char="•"/>
            </a:pPr>
            <a:r>
              <a:rPr lang="en-US" sz="2400" dirty="0" err="1" smtClean="0"/>
              <a:t>stratigraphic</a:t>
            </a:r>
            <a:r>
              <a:rPr lang="en-US" sz="2400" dirty="0" smtClean="0"/>
              <a:t> order</a:t>
            </a:r>
            <a:r>
              <a:rPr lang="zh-CN" altLang="en-US" sz="2400" dirty="0" smtClean="0"/>
              <a:t>（地层顺序）</a:t>
            </a:r>
          </a:p>
          <a:p>
            <a:pPr>
              <a:lnSpc>
                <a:spcPct val="150000"/>
              </a:lnSpc>
            </a:pPr>
            <a:r>
              <a:rPr lang="zh-CN" altLang="en-US" sz="2400" dirty="0" smtClean="0"/>
              <a:t>为构建地层平面模型，需要：</a:t>
            </a:r>
          </a:p>
          <a:p>
            <a:pPr lvl="0">
              <a:lnSpc>
                <a:spcPct val="150000"/>
              </a:lnSpc>
              <a:buFont typeface="Arial" pitchFamily="34" charset="0"/>
              <a:buChar char="•"/>
            </a:pPr>
            <a:r>
              <a:rPr lang="en-US" sz="2400" dirty="0" smtClean="0"/>
              <a:t>fault locations</a:t>
            </a:r>
            <a:r>
              <a:rPr lang="zh-CN" altLang="en-US" sz="2400" dirty="0" smtClean="0"/>
              <a:t>（断层位置）</a:t>
            </a:r>
          </a:p>
          <a:p>
            <a:pPr lvl="0">
              <a:lnSpc>
                <a:spcPct val="150000"/>
              </a:lnSpc>
              <a:buFont typeface="Arial" pitchFamily="34" charset="0"/>
              <a:buChar char="•"/>
            </a:pPr>
            <a:r>
              <a:rPr lang="en-US" sz="2400" dirty="0" smtClean="0"/>
              <a:t>fault orientations</a:t>
            </a:r>
            <a:r>
              <a:rPr lang="zh-CN" altLang="en-US" sz="2400" dirty="0" smtClean="0"/>
              <a:t>（断层方向）</a:t>
            </a:r>
          </a:p>
          <a:p>
            <a:pPr lvl="0">
              <a:lnSpc>
                <a:spcPct val="150000"/>
              </a:lnSpc>
              <a:buFont typeface="Arial" pitchFamily="34" charset="0"/>
              <a:buChar char="•"/>
            </a:pPr>
            <a:r>
              <a:rPr lang="en-US" sz="2400" dirty="0" smtClean="0"/>
              <a:t>fault properties</a:t>
            </a:r>
            <a:r>
              <a:rPr lang="zh-CN" altLang="en-US" sz="2400" dirty="0" smtClean="0"/>
              <a:t>（断层属性）</a:t>
            </a:r>
          </a:p>
          <a:p>
            <a:pPr lvl="0">
              <a:lnSpc>
                <a:spcPct val="150000"/>
              </a:lnSpc>
              <a:buFont typeface="Arial" pitchFamily="34" charset="0"/>
              <a:buChar char="•"/>
            </a:pPr>
            <a:r>
              <a:rPr lang="en-US" sz="2400" dirty="0" smtClean="0"/>
              <a:t>fault edges</a:t>
            </a:r>
            <a:r>
              <a:rPr lang="zh-CN" altLang="en-US" sz="2400" dirty="0" smtClean="0"/>
              <a:t>（断层边界）</a:t>
            </a:r>
          </a:p>
          <a:p>
            <a:pPr>
              <a:lnSpc>
                <a:spcPct val="150000"/>
              </a:lnSpc>
            </a:pPr>
            <a:endParaRPr lang="zh-CN" altLang="en-US" sz="2400" dirty="0"/>
          </a:p>
        </p:txBody>
      </p:sp>
      <p:pic>
        <p:nvPicPr>
          <p:cNvPr id="1026" name="Picture 2"/>
          <p:cNvPicPr>
            <a:picLocks noChangeAspect="1" noChangeArrowheads="1"/>
          </p:cNvPicPr>
          <p:nvPr/>
        </p:nvPicPr>
        <p:blipFill>
          <a:blip r:embed="rId2"/>
          <a:srcRect/>
          <a:stretch>
            <a:fillRect/>
          </a:stretch>
        </p:blipFill>
        <p:spPr bwMode="auto">
          <a:xfrm>
            <a:off x="5214942" y="2955346"/>
            <a:ext cx="3857620" cy="3688364"/>
          </a:xfrm>
          <a:prstGeom prst="rect">
            <a:avLst/>
          </a:prstGeom>
          <a:noFill/>
          <a:ln w="9525">
            <a:noFill/>
            <a:miter lim="800000"/>
            <a:headEnd/>
            <a:tailEnd/>
          </a:ln>
          <a:effec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428660" y="1000108"/>
            <a:ext cx="8215370" cy="5909310"/>
          </a:xfrm>
          <a:prstGeom prst="rect">
            <a:avLst/>
          </a:prstGeom>
          <a:noFill/>
        </p:spPr>
        <p:txBody>
          <a:bodyPr wrap="square" rtlCol="0">
            <a:spAutoFit/>
          </a:bodyPr>
          <a:lstStyle/>
          <a:p>
            <a:r>
              <a:rPr lang="en-US" altLang="zh-CN" dirty="0" smtClean="0"/>
              <a:t>##############################</a:t>
            </a:r>
          </a:p>
          <a:p>
            <a:r>
              <a:rPr lang="en-US" altLang="zh-CN" dirty="0" smtClean="0"/>
              <a:t>#    Read </a:t>
            </a:r>
            <a:r>
              <a:rPr lang="en-US" altLang="zh-CN" dirty="0" err="1" smtClean="0"/>
              <a:t>stratigraphy</a:t>
            </a:r>
            <a:r>
              <a:rPr lang="en-US" altLang="zh-CN" dirty="0" smtClean="0"/>
              <a:t> from </a:t>
            </a:r>
            <a:r>
              <a:rPr lang="en-US" altLang="zh-CN" dirty="0" err="1" smtClean="0"/>
              <a:t>csv</a:t>
            </a:r>
            <a:endParaRPr lang="en-US" altLang="zh-CN" dirty="0" smtClean="0"/>
          </a:p>
          <a:p>
            <a:r>
              <a:rPr lang="en-US" altLang="zh-CN" dirty="0" smtClean="0"/>
              <a:t># ~~~~~~~~~~~~~~~~~~~~~~~~~~</a:t>
            </a:r>
          </a:p>
          <a:p>
            <a:r>
              <a:rPr lang="en-US" altLang="zh-CN" dirty="0" smtClean="0"/>
              <a:t>(    </a:t>
            </a:r>
          </a:p>
          <a:p>
            <a:r>
              <a:rPr lang="en-US" altLang="zh-CN" dirty="0" smtClean="0"/>
              <a:t>contacts,   </a:t>
            </a:r>
          </a:p>
          <a:p>
            <a:r>
              <a:rPr lang="en-US" altLang="zh-CN" dirty="0" err="1" smtClean="0"/>
              <a:t>stratigraphic_orientations</a:t>
            </a:r>
            <a:r>
              <a:rPr lang="en-US" altLang="zh-CN" dirty="0" smtClean="0"/>
              <a:t>,    </a:t>
            </a:r>
          </a:p>
          <a:p>
            <a:r>
              <a:rPr lang="en-US" altLang="zh-CN" dirty="0" err="1" smtClean="0"/>
              <a:t>stratigraphic_thickness</a:t>
            </a:r>
            <a:r>
              <a:rPr lang="en-US" altLang="zh-CN" dirty="0" smtClean="0"/>
              <a:t>,    </a:t>
            </a:r>
          </a:p>
          <a:p>
            <a:r>
              <a:rPr lang="en-US" altLang="zh-CN" dirty="0" err="1" smtClean="0"/>
              <a:t>stratigraphic_order</a:t>
            </a:r>
            <a:r>
              <a:rPr lang="en-US" altLang="zh-CN" dirty="0" smtClean="0"/>
              <a:t>,   </a:t>
            </a:r>
          </a:p>
          <a:p>
            <a:r>
              <a:rPr lang="en-US" altLang="zh-CN" dirty="0" err="1" smtClean="0"/>
              <a:t>bbox</a:t>
            </a:r>
            <a:r>
              <a:rPr lang="en-US" altLang="zh-CN" dirty="0" smtClean="0"/>
              <a:t>,    </a:t>
            </a:r>
          </a:p>
          <a:p>
            <a:r>
              <a:rPr lang="en-US" altLang="zh-CN" dirty="0" err="1" smtClean="0"/>
              <a:t>fault_locations</a:t>
            </a:r>
            <a:r>
              <a:rPr lang="en-US" altLang="zh-CN" dirty="0" smtClean="0"/>
              <a:t>,    </a:t>
            </a:r>
          </a:p>
          <a:p>
            <a:r>
              <a:rPr lang="en-US" altLang="zh-CN" dirty="0" err="1" smtClean="0"/>
              <a:t>fault_orientations</a:t>
            </a:r>
            <a:r>
              <a:rPr lang="en-US" altLang="zh-CN" dirty="0" smtClean="0"/>
              <a:t>,    </a:t>
            </a:r>
          </a:p>
          <a:p>
            <a:r>
              <a:rPr lang="en-US" altLang="zh-CN" dirty="0" err="1" smtClean="0"/>
              <a:t>fault_properties</a:t>
            </a:r>
            <a:r>
              <a:rPr lang="en-US" altLang="zh-CN" dirty="0" smtClean="0"/>
              <a:t>,    </a:t>
            </a:r>
          </a:p>
          <a:p>
            <a:r>
              <a:rPr lang="en-US" altLang="zh-CN" dirty="0" err="1" smtClean="0"/>
              <a:t>fault_edges</a:t>
            </a:r>
            <a:r>
              <a:rPr lang="en-US" altLang="zh-CN" dirty="0" smtClean="0"/>
              <a:t>,) </a:t>
            </a:r>
          </a:p>
          <a:p>
            <a:r>
              <a:rPr lang="en-US" altLang="zh-CN" dirty="0" smtClean="0">
                <a:solidFill>
                  <a:srgbClr val="FF0000"/>
                </a:solidFill>
              </a:rPr>
              <a:t>= </a:t>
            </a:r>
            <a:r>
              <a:rPr lang="en-US" altLang="zh-CN" dirty="0" err="1" smtClean="0">
                <a:solidFill>
                  <a:srgbClr val="FF0000"/>
                </a:solidFill>
              </a:rPr>
              <a:t>load_geological_map_data</a:t>
            </a:r>
            <a:r>
              <a:rPr lang="en-US" altLang="zh-CN" dirty="0" smtClean="0">
                <a:solidFill>
                  <a:srgbClr val="FF0000"/>
                </a:solidFill>
              </a:rPr>
              <a:t>()               # </a:t>
            </a:r>
            <a:r>
              <a:rPr lang="zh-CN" altLang="en-US" dirty="0" smtClean="0">
                <a:solidFill>
                  <a:srgbClr val="FF0000"/>
                </a:solidFill>
              </a:rPr>
              <a:t>见：</a:t>
            </a:r>
            <a:r>
              <a:rPr lang="en-US" altLang="zh-CN" dirty="0" smtClean="0">
                <a:solidFill>
                  <a:srgbClr val="FF0000"/>
                </a:solidFill>
              </a:rPr>
              <a:t>_</a:t>
            </a:r>
            <a:r>
              <a:rPr lang="en-US" altLang="zh-CN" dirty="0" err="1" smtClean="0">
                <a:solidFill>
                  <a:srgbClr val="FF0000"/>
                </a:solidFill>
              </a:rPr>
              <a:t>base.py</a:t>
            </a:r>
            <a:endParaRPr lang="en-US" altLang="zh-CN" dirty="0" smtClean="0">
              <a:solidFill>
                <a:srgbClr val="FF0000"/>
              </a:solidFill>
            </a:endParaRPr>
          </a:p>
          <a:p>
            <a:endParaRPr lang="en-US" altLang="zh-CN" dirty="0" smtClean="0"/>
          </a:p>
          <a:p>
            <a:r>
              <a:rPr lang="en-US" altLang="zh-CN" dirty="0" smtClean="0"/>
              <a:t>thicknesses = </a:t>
            </a:r>
            <a:r>
              <a:rPr lang="en-US" altLang="zh-CN" dirty="0" err="1" smtClean="0"/>
              <a:t>dict</a:t>
            </a:r>
            <a:r>
              <a:rPr lang="en-US" altLang="zh-CN" dirty="0" smtClean="0"/>
              <a:t>(    </a:t>
            </a:r>
          </a:p>
          <a:p>
            <a:r>
              <a:rPr lang="en-US" altLang="zh-CN" dirty="0" smtClean="0"/>
              <a:t>	zip(        </a:t>
            </a:r>
          </a:p>
          <a:p>
            <a:r>
              <a:rPr lang="en-US" altLang="zh-CN" dirty="0" smtClean="0"/>
              <a:t>		list(</a:t>
            </a:r>
            <a:r>
              <a:rPr lang="en-US" altLang="zh-CN" dirty="0" err="1" smtClean="0"/>
              <a:t>stratigraphic_thickness</a:t>
            </a:r>
            <a:r>
              <a:rPr lang="en-US" altLang="zh-CN" dirty="0" smtClean="0"/>
              <a:t>["name"]),        				list(</a:t>
            </a:r>
            <a:r>
              <a:rPr lang="en-US" altLang="zh-CN" dirty="0" err="1" smtClean="0"/>
              <a:t>stratigraphic_thickness</a:t>
            </a:r>
            <a:r>
              <a:rPr lang="en-US" altLang="zh-CN" dirty="0" smtClean="0"/>
              <a:t>["thickness"]),    </a:t>
            </a:r>
          </a:p>
          <a:p>
            <a:r>
              <a:rPr lang="en-US" altLang="zh-CN" dirty="0" smtClean="0"/>
              <a:t>	)</a:t>
            </a:r>
          </a:p>
          <a:p>
            <a:r>
              <a:rPr lang="en-US" altLang="zh-CN" dirty="0" smtClean="0"/>
              <a:t>)</a:t>
            </a:r>
            <a:endParaRPr lang="zh-CN" altLang="en-US" dirty="0"/>
          </a:p>
        </p:txBody>
      </p:sp>
      <p:sp>
        <p:nvSpPr>
          <p:cNvPr id="3" name="矩形 2"/>
          <p:cNvSpPr/>
          <p:nvPr/>
        </p:nvSpPr>
        <p:spPr>
          <a:xfrm>
            <a:off x="4429156" y="5000636"/>
            <a:ext cx="4572000" cy="646331"/>
          </a:xfrm>
          <a:prstGeom prst="rect">
            <a:avLst/>
          </a:prstGeom>
        </p:spPr>
        <p:txBody>
          <a:bodyPr>
            <a:spAutoFit/>
          </a:bodyPr>
          <a:lstStyle/>
          <a:p>
            <a:r>
              <a:rPr lang="en-US" altLang="zh-CN" dirty="0" smtClean="0">
                <a:solidFill>
                  <a:srgbClr val="FF0000"/>
                </a:solidFill>
              </a:rPr>
              <a:t># </a:t>
            </a:r>
            <a:r>
              <a:rPr lang="zh-CN" altLang="en-US" dirty="0" smtClean="0">
                <a:solidFill>
                  <a:srgbClr val="FF0000"/>
                </a:solidFill>
              </a:rPr>
              <a:t>通过应用 </a:t>
            </a:r>
            <a:r>
              <a:rPr lang="en-US" altLang="zh-CN" dirty="0" err="1" smtClean="0">
                <a:solidFill>
                  <a:srgbClr val="FF0000"/>
                </a:solidFill>
              </a:rPr>
              <a:t>dict</a:t>
            </a:r>
            <a:r>
              <a:rPr lang="en-US" altLang="zh-CN" dirty="0" smtClean="0">
                <a:solidFill>
                  <a:srgbClr val="FF0000"/>
                </a:solidFill>
              </a:rPr>
              <a:t>() </a:t>
            </a:r>
            <a:r>
              <a:rPr lang="zh-CN" altLang="en-US" dirty="0" smtClean="0">
                <a:solidFill>
                  <a:srgbClr val="FF0000"/>
                </a:solidFill>
              </a:rPr>
              <a:t>函数和 </a:t>
            </a:r>
            <a:r>
              <a:rPr lang="en-US" altLang="zh-CN" dirty="0" smtClean="0">
                <a:solidFill>
                  <a:srgbClr val="FF0000"/>
                </a:solidFill>
              </a:rPr>
              <a:t>zip() </a:t>
            </a:r>
            <a:r>
              <a:rPr lang="zh-CN" altLang="en-US" dirty="0" smtClean="0">
                <a:solidFill>
                  <a:srgbClr val="FF0000"/>
                </a:solidFill>
              </a:rPr>
              <a:t>函数，可将两个列表</a:t>
            </a:r>
            <a:r>
              <a:rPr lang="en-US" altLang="zh-CN" dirty="0" smtClean="0">
                <a:solidFill>
                  <a:srgbClr val="FF0000"/>
                </a:solidFill>
              </a:rPr>
              <a:t>List</a:t>
            </a:r>
            <a:r>
              <a:rPr lang="zh-CN" altLang="en-US" dirty="0" smtClean="0">
                <a:solidFill>
                  <a:srgbClr val="FF0000"/>
                </a:solidFill>
              </a:rPr>
              <a:t>转换为对应的字典。</a:t>
            </a:r>
            <a:endParaRPr lang="zh-CN" altLang="en-US" dirty="0">
              <a:solidFill>
                <a:srgbClr val="FF0000"/>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36596" y="1000108"/>
            <a:ext cx="1435008" cy="461665"/>
          </a:xfrm>
          <a:prstGeom prst="rect">
            <a:avLst/>
          </a:prstGeom>
        </p:spPr>
        <p:txBody>
          <a:bodyPr wrap="none">
            <a:spAutoFit/>
          </a:bodyPr>
          <a:lstStyle/>
          <a:p>
            <a:r>
              <a:rPr lang="en-US" altLang="zh-CN" sz="2400" dirty="0" smtClean="0">
                <a:solidFill>
                  <a:srgbClr val="FF0000"/>
                </a:solidFill>
              </a:rPr>
              <a:t>_</a:t>
            </a:r>
            <a:r>
              <a:rPr lang="en-US" altLang="zh-CN" sz="2400" dirty="0" err="1" smtClean="0">
                <a:solidFill>
                  <a:srgbClr val="FF0000"/>
                </a:solidFill>
              </a:rPr>
              <a:t>base.py</a:t>
            </a:r>
            <a:endParaRPr lang="zh-CN" altLang="en-US" sz="2400" dirty="0"/>
          </a:p>
        </p:txBody>
      </p:sp>
      <p:sp>
        <p:nvSpPr>
          <p:cNvPr id="3" name="矩形 2"/>
          <p:cNvSpPr/>
          <p:nvPr/>
        </p:nvSpPr>
        <p:spPr>
          <a:xfrm>
            <a:off x="571472" y="1643050"/>
            <a:ext cx="5715024" cy="646331"/>
          </a:xfrm>
          <a:prstGeom prst="rect">
            <a:avLst/>
          </a:prstGeom>
        </p:spPr>
        <p:txBody>
          <a:bodyPr wrap="square">
            <a:spAutoFit/>
          </a:bodyPr>
          <a:lstStyle/>
          <a:p>
            <a:r>
              <a:rPr lang="en-US" altLang="zh-CN" dirty="0" smtClean="0"/>
              <a:t>def </a:t>
            </a:r>
            <a:r>
              <a:rPr lang="en-US" altLang="zh-CN" dirty="0" err="1" smtClean="0"/>
              <a:t>load_claudius</a:t>
            </a:r>
            <a:r>
              <a:rPr lang="en-US" altLang="zh-CN" dirty="0" smtClean="0"/>
              <a:t>():    </a:t>
            </a:r>
          </a:p>
          <a:p>
            <a:r>
              <a:rPr lang="en-US" altLang="zh-CN" dirty="0" smtClean="0"/>
              <a:t>     """Model dataset sampled from </a:t>
            </a:r>
            <a:r>
              <a:rPr lang="en-US" altLang="zh-CN" dirty="0" smtClean="0">
                <a:solidFill>
                  <a:srgbClr val="FF0000"/>
                </a:solidFill>
              </a:rPr>
              <a:t>3D seismic data</a:t>
            </a:r>
            <a:endParaRPr lang="zh-CN" altLang="en-US" dirty="0">
              <a:solidFill>
                <a:srgbClr val="FF0000"/>
              </a:solidFill>
            </a:endParaRPr>
          </a:p>
        </p:txBody>
      </p:sp>
      <p:sp>
        <p:nvSpPr>
          <p:cNvPr id="4" name="矩形 3"/>
          <p:cNvSpPr/>
          <p:nvPr/>
        </p:nvSpPr>
        <p:spPr>
          <a:xfrm>
            <a:off x="571472" y="2500306"/>
            <a:ext cx="5786462" cy="646331"/>
          </a:xfrm>
          <a:prstGeom prst="rect">
            <a:avLst/>
          </a:prstGeom>
        </p:spPr>
        <p:txBody>
          <a:bodyPr wrap="square">
            <a:spAutoFit/>
          </a:bodyPr>
          <a:lstStyle/>
          <a:p>
            <a:r>
              <a:rPr lang="en-US" altLang="zh-CN" dirty="0" smtClean="0"/>
              <a:t>def </a:t>
            </a:r>
            <a:r>
              <a:rPr lang="en-US" altLang="zh-CN" dirty="0" err="1" smtClean="0"/>
              <a:t>load_noddy_single_fold</a:t>
            </a:r>
            <a:r>
              <a:rPr lang="en-US" altLang="zh-CN" dirty="0" smtClean="0"/>
              <a:t>():   </a:t>
            </a:r>
          </a:p>
          <a:p>
            <a:r>
              <a:rPr lang="en-US" altLang="zh-CN" dirty="0" smtClean="0"/>
              <a:t>     """Model dataset for plunging cylindrical fold</a:t>
            </a:r>
            <a:endParaRPr lang="zh-CN" altLang="en-US" dirty="0"/>
          </a:p>
        </p:txBody>
      </p:sp>
      <p:sp>
        <p:nvSpPr>
          <p:cNvPr id="5" name="矩形 4"/>
          <p:cNvSpPr/>
          <p:nvPr/>
        </p:nvSpPr>
        <p:spPr>
          <a:xfrm>
            <a:off x="642910" y="3357562"/>
            <a:ext cx="5357834" cy="646331"/>
          </a:xfrm>
          <a:prstGeom prst="rect">
            <a:avLst/>
          </a:prstGeom>
        </p:spPr>
        <p:txBody>
          <a:bodyPr wrap="square">
            <a:spAutoFit/>
          </a:bodyPr>
          <a:lstStyle/>
          <a:p>
            <a:r>
              <a:rPr lang="en-US" altLang="zh-CN" dirty="0" smtClean="0"/>
              <a:t>def </a:t>
            </a:r>
            <a:r>
              <a:rPr lang="en-US" altLang="zh-CN" dirty="0" err="1" smtClean="0"/>
              <a:t>load_intrusion</a:t>
            </a:r>
            <a:r>
              <a:rPr lang="en-US" altLang="zh-CN" dirty="0" smtClean="0"/>
              <a:t>():    </a:t>
            </a:r>
          </a:p>
          <a:p>
            <a:r>
              <a:rPr lang="en-US" altLang="zh-CN" dirty="0" smtClean="0"/>
              <a:t>    """Model dataset for a faulted intrusion</a:t>
            </a:r>
            <a:endParaRPr lang="zh-CN" altLang="en-US" dirty="0"/>
          </a:p>
        </p:txBody>
      </p:sp>
      <p:sp>
        <p:nvSpPr>
          <p:cNvPr id="6" name="矩形 5"/>
          <p:cNvSpPr/>
          <p:nvPr/>
        </p:nvSpPr>
        <p:spPr>
          <a:xfrm>
            <a:off x="642910" y="4214818"/>
            <a:ext cx="7643866" cy="646331"/>
          </a:xfrm>
          <a:prstGeom prst="rect">
            <a:avLst/>
          </a:prstGeom>
        </p:spPr>
        <p:txBody>
          <a:bodyPr wrap="square">
            <a:spAutoFit/>
          </a:bodyPr>
          <a:lstStyle/>
          <a:p>
            <a:r>
              <a:rPr lang="en-US" altLang="zh-CN" dirty="0" smtClean="0"/>
              <a:t>def </a:t>
            </a:r>
            <a:r>
              <a:rPr lang="en-US" altLang="zh-CN" dirty="0" err="1" smtClean="0"/>
              <a:t>load_unconformity</a:t>
            </a:r>
            <a:r>
              <a:rPr lang="en-US" altLang="zh-CN" dirty="0" smtClean="0"/>
              <a:t>():    </a:t>
            </a:r>
          </a:p>
          <a:p>
            <a:r>
              <a:rPr lang="en-US" altLang="zh-CN" dirty="0" smtClean="0"/>
              <a:t>    """Model dataset sampled for a model containing an unconformity</a:t>
            </a:r>
            <a:endParaRPr lang="zh-CN" altLang="en-US" dirty="0"/>
          </a:p>
        </p:txBody>
      </p:sp>
      <p:sp>
        <p:nvSpPr>
          <p:cNvPr id="7" name="矩形 6"/>
          <p:cNvSpPr/>
          <p:nvPr/>
        </p:nvSpPr>
        <p:spPr>
          <a:xfrm>
            <a:off x="714348" y="5140123"/>
            <a:ext cx="7429552" cy="646331"/>
          </a:xfrm>
          <a:prstGeom prst="rect">
            <a:avLst/>
          </a:prstGeom>
        </p:spPr>
        <p:txBody>
          <a:bodyPr wrap="squar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a:p>
            <a:r>
              <a:rPr lang="en-US" altLang="zh-CN" dirty="0" smtClean="0">
                <a:solidFill>
                  <a:srgbClr val="FF0000"/>
                </a:solidFill>
              </a:rPr>
              <a:t>    """An example dataset to use the </a:t>
            </a:r>
            <a:r>
              <a:rPr lang="en-US" altLang="zh-CN" dirty="0" err="1" smtClean="0">
                <a:solidFill>
                  <a:srgbClr val="FF0000"/>
                </a:solidFill>
              </a:rPr>
              <a:t>processinput</a:t>
            </a:r>
            <a:r>
              <a:rPr lang="en-US" altLang="zh-CN" dirty="0" smtClean="0">
                <a:solidFill>
                  <a:srgbClr val="FF0000"/>
                </a:solidFill>
              </a:rPr>
              <a:t> data class</a:t>
            </a:r>
            <a:endParaRPr lang="zh-CN" altLang="en-US" dirty="0">
              <a:solidFill>
                <a:srgbClr val="FF0000"/>
              </a:solidFill>
            </a:endParaRPr>
          </a:p>
        </p:txBody>
      </p:sp>
      <p:sp>
        <p:nvSpPr>
          <p:cNvPr id="8" name="矩形 7"/>
          <p:cNvSpPr/>
          <p:nvPr/>
        </p:nvSpPr>
        <p:spPr>
          <a:xfrm>
            <a:off x="714348" y="5997379"/>
            <a:ext cx="8286808" cy="646331"/>
          </a:xfrm>
          <a:prstGeom prst="rect">
            <a:avLst/>
          </a:prstGeom>
        </p:spPr>
        <p:txBody>
          <a:bodyPr wrap="square">
            <a:spAutoFit/>
          </a:bodyPr>
          <a:lstStyle/>
          <a:p>
            <a:r>
              <a:rPr lang="en-US" altLang="zh-CN" dirty="0" smtClean="0"/>
              <a:t>def </a:t>
            </a:r>
            <a:r>
              <a:rPr lang="en-US" altLang="zh-CN" dirty="0" err="1" smtClean="0"/>
              <a:t>load_fault_trace</a:t>
            </a:r>
            <a:r>
              <a:rPr lang="en-US" altLang="zh-CN" dirty="0" smtClean="0"/>
              <a:t>():    </a:t>
            </a:r>
          </a:p>
          <a:p>
            <a:r>
              <a:rPr lang="en-US" altLang="zh-CN" dirty="0" smtClean="0"/>
              <a:t>    “”“Load the fault trace dataset, requires </a:t>
            </a:r>
            <a:r>
              <a:rPr lang="en-US" altLang="zh-CN" dirty="0" err="1" smtClean="0"/>
              <a:t>geopandas</a:t>
            </a:r>
            <a:r>
              <a:rPr lang="en-US" altLang="zh-CN" dirty="0" smtClean="0"/>
              <a:t>       </a:t>
            </a:r>
            <a:r>
              <a:rPr lang="zh-CN" altLang="en-US" dirty="0" smtClean="0">
                <a:solidFill>
                  <a:srgbClr val="FF0000"/>
                </a:solidFill>
              </a:rPr>
              <a:t>读取</a:t>
            </a:r>
            <a:r>
              <a:rPr lang="en-US" altLang="zh-CN" dirty="0" err="1" smtClean="0">
                <a:solidFill>
                  <a:srgbClr val="FF0000"/>
                </a:solidFill>
              </a:rPr>
              <a:t>shapefile</a:t>
            </a:r>
            <a:r>
              <a:rPr lang="zh-CN" altLang="en-US" dirty="0" smtClean="0">
                <a:solidFill>
                  <a:srgbClr val="FF0000"/>
                </a:solidFill>
              </a:rPr>
              <a:t>文件</a:t>
            </a:r>
            <a:endParaRPr lang="zh-CN" altLang="en-US" dirty="0">
              <a:solidFill>
                <a:srgbClr val="FF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114298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3" name="矩形 2"/>
          <p:cNvSpPr/>
          <p:nvPr/>
        </p:nvSpPr>
        <p:spPr>
          <a:xfrm>
            <a:off x="214282" y="1714488"/>
            <a:ext cx="9072594" cy="923330"/>
          </a:xfrm>
          <a:prstGeom prst="rect">
            <a:avLst/>
          </a:prstGeom>
        </p:spPr>
        <p:txBody>
          <a:bodyPr wrap="square">
            <a:spAutoFit/>
          </a:bodyPr>
          <a:lstStyle/>
          <a:p>
            <a:r>
              <a:rPr lang="en-US" altLang="zh-CN" dirty="0" smtClean="0"/>
              <a:t> </a:t>
            </a:r>
            <a:r>
              <a:rPr lang="en-US" altLang="zh-CN" dirty="0" err="1" smtClean="0"/>
              <a:t>module_path</a:t>
            </a:r>
            <a:r>
              <a:rPr lang="en-US" altLang="zh-CN" dirty="0" smtClean="0"/>
              <a:t> = </a:t>
            </a:r>
            <a:r>
              <a:rPr lang="en-US" altLang="zh-CN" dirty="0" err="1" smtClean="0"/>
              <a:t>dirname</a:t>
            </a:r>
            <a:r>
              <a:rPr lang="en-US" altLang="zh-CN" dirty="0" smtClean="0"/>
              <a:t>(__file__)    </a:t>
            </a:r>
          </a:p>
          <a:p>
            <a:r>
              <a:rPr lang="en-US" altLang="zh-CN" dirty="0" smtClean="0"/>
              <a:t> contacts = </a:t>
            </a:r>
            <a:r>
              <a:rPr lang="en-US" altLang="zh-CN" dirty="0" err="1" smtClean="0"/>
              <a:t>pd.read_csv</a:t>
            </a:r>
            <a:r>
              <a:rPr lang="en-US" altLang="zh-CN" dirty="0" smtClean="0"/>
              <a:t>(join(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solidFill>
                  <a:srgbClr val="FF0000"/>
                </a:solidFill>
              </a:rPr>
              <a:t>/contacts.csv</a:t>
            </a:r>
            <a:r>
              <a:rPr lang="en-US" altLang="zh-CN" dirty="0" smtClean="0"/>
              <a:t>"))    )</a:t>
            </a:r>
            <a:endParaRPr lang="zh-CN" altLang="en-US" dirty="0"/>
          </a:p>
        </p:txBody>
      </p:sp>
      <p:pic>
        <p:nvPicPr>
          <p:cNvPr id="3074" name="Picture 2"/>
          <p:cNvPicPr>
            <a:picLocks noChangeAspect="1" noChangeArrowheads="1"/>
          </p:cNvPicPr>
          <p:nvPr/>
        </p:nvPicPr>
        <p:blipFill>
          <a:blip r:embed="rId2"/>
          <a:srcRect/>
          <a:stretch>
            <a:fillRect/>
          </a:stretch>
        </p:blipFill>
        <p:spPr bwMode="auto">
          <a:xfrm>
            <a:off x="71406" y="2855340"/>
            <a:ext cx="9001156" cy="3073990"/>
          </a:xfrm>
          <a:prstGeom prst="rect">
            <a:avLst/>
          </a:prstGeom>
          <a:noFill/>
          <a:ln w="9525">
            <a:noFill/>
            <a:miter lim="800000"/>
            <a:headEnd/>
            <a:tailEnd/>
          </a:ln>
          <a:effectLst/>
        </p:spPr>
      </p:pic>
      <p:sp>
        <p:nvSpPr>
          <p:cNvPr id="5" name="TextBox 4"/>
          <p:cNvSpPr txBox="1"/>
          <p:nvPr/>
        </p:nvSpPr>
        <p:spPr>
          <a:xfrm>
            <a:off x="785786" y="6215082"/>
            <a:ext cx="6643734" cy="461665"/>
          </a:xfrm>
          <a:prstGeom prst="rect">
            <a:avLst/>
          </a:prstGeom>
          <a:noFill/>
        </p:spPr>
        <p:txBody>
          <a:bodyPr wrap="square" rtlCol="0">
            <a:spAutoFit/>
          </a:bodyPr>
          <a:lstStyle/>
          <a:p>
            <a:r>
              <a:rPr lang="zh-CN" altLang="en-US" sz="2400" dirty="0" smtClean="0"/>
              <a:t>接触面？ 岩石地层单元？  </a:t>
            </a:r>
            <a:r>
              <a:rPr lang="en-US" altLang="zh-CN" sz="2400" dirty="0" smtClean="0"/>
              <a:t>Formation/Group</a:t>
            </a:r>
            <a:endParaRPr lang="zh-CN" altLang="en-US" sz="24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4282" y="114298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4" name="矩形 3"/>
          <p:cNvSpPr/>
          <p:nvPr/>
        </p:nvSpPr>
        <p:spPr>
          <a:xfrm>
            <a:off x="214282" y="1714488"/>
            <a:ext cx="8786874" cy="646331"/>
          </a:xfrm>
          <a:prstGeom prst="rect">
            <a:avLst/>
          </a:prstGeom>
        </p:spPr>
        <p:txBody>
          <a:bodyPr wrap="square">
            <a:spAutoFit/>
          </a:bodyPr>
          <a:lstStyle/>
          <a:p>
            <a:r>
              <a:rPr lang="en-US" altLang="zh-CN" dirty="0" smtClean="0"/>
              <a:t> </a:t>
            </a:r>
            <a:r>
              <a:rPr lang="en-US" altLang="zh-CN" dirty="0" err="1" smtClean="0"/>
              <a:t>stratigraphic_orientations</a:t>
            </a:r>
            <a:r>
              <a:rPr lang="en-US" altLang="zh-CN" dirty="0" smtClean="0"/>
              <a:t> = </a:t>
            </a:r>
            <a:r>
              <a:rPr lang="en-US" altLang="zh-CN" dirty="0" err="1" smtClean="0"/>
              <a:t>pd.read_csv</a:t>
            </a:r>
            <a:r>
              <a:rPr lang="en-US" altLang="zh-CN" dirty="0" smtClean="0"/>
              <a:t>(        join(            </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solidFill>
                  <a:srgbClr val="FF0000"/>
                </a:solidFill>
              </a:rPr>
              <a:t>/stratigraphic_orientations.cs</a:t>
            </a:r>
            <a:r>
              <a:rPr lang="en-US" altLang="zh-CN" dirty="0" smtClean="0"/>
              <a:t>v")        )    )</a:t>
            </a:r>
            <a:endParaRPr lang="zh-CN" altLang="en-US" dirty="0"/>
          </a:p>
        </p:txBody>
      </p:sp>
      <p:pic>
        <p:nvPicPr>
          <p:cNvPr id="4099" name="Picture 3"/>
          <p:cNvPicPr>
            <a:picLocks noChangeAspect="1" noChangeArrowheads="1"/>
          </p:cNvPicPr>
          <p:nvPr/>
        </p:nvPicPr>
        <p:blipFill>
          <a:blip r:embed="rId2"/>
          <a:srcRect l="1550"/>
          <a:stretch>
            <a:fillRect/>
          </a:stretch>
        </p:blipFill>
        <p:spPr bwMode="auto">
          <a:xfrm>
            <a:off x="71374" y="2643182"/>
            <a:ext cx="9072658" cy="2987697"/>
          </a:xfrm>
          <a:prstGeom prst="rect">
            <a:avLst/>
          </a:prstGeom>
          <a:noFill/>
          <a:ln w="9525">
            <a:noFill/>
            <a:miter lim="800000"/>
            <a:headEnd/>
            <a:tailEnd/>
          </a:ln>
          <a:effectLst/>
        </p:spPr>
      </p:pic>
      <p:sp>
        <p:nvSpPr>
          <p:cNvPr id="6" name="TextBox 5"/>
          <p:cNvSpPr txBox="1"/>
          <p:nvPr/>
        </p:nvSpPr>
        <p:spPr>
          <a:xfrm>
            <a:off x="857224" y="5929330"/>
            <a:ext cx="4714908" cy="461665"/>
          </a:xfrm>
          <a:prstGeom prst="rect">
            <a:avLst/>
          </a:prstGeom>
          <a:noFill/>
        </p:spPr>
        <p:txBody>
          <a:bodyPr wrap="square" rtlCol="0">
            <a:spAutoFit/>
          </a:bodyPr>
          <a:lstStyle/>
          <a:p>
            <a:r>
              <a:rPr lang="zh-CN" altLang="en-US" sz="2400" dirty="0" smtClean="0"/>
              <a:t>地层层理参数？</a:t>
            </a:r>
            <a:endParaRPr lang="zh-CN" altLang="en-US" sz="24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3" name="矩形 2"/>
          <p:cNvSpPr/>
          <p:nvPr/>
        </p:nvSpPr>
        <p:spPr>
          <a:xfrm>
            <a:off x="214282" y="1428736"/>
            <a:ext cx="8929718" cy="1200329"/>
          </a:xfrm>
          <a:prstGeom prst="rect">
            <a:avLst/>
          </a:prstGeom>
        </p:spPr>
        <p:txBody>
          <a:bodyPr wrap="square">
            <a:spAutoFit/>
          </a:bodyPr>
          <a:lstStyle/>
          <a:p>
            <a:r>
              <a:rPr lang="en-US" altLang="zh-CN" dirty="0" smtClean="0"/>
              <a:t> </a:t>
            </a:r>
            <a:r>
              <a:rPr lang="en-US" altLang="zh-CN" dirty="0" err="1" smtClean="0"/>
              <a:t>stratigraphic_thickness</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t>/</a:t>
            </a:r>
            <a:r>
              <a:rPr lang="en-US" altLang="zh-CN" dirty="0" smtClean="0">
                <a:solidFill>
                  <a:srgbClr val="FF0000"/>
                </a:solidFill>
              </a:rPr>
              <a:t>stratigraphic_thickness.csv</a:t>
            </a:r>
            <a:r>
              <a:rPr lang="en-US" altLang="zh-CN" dirty="0" smtClean="0"/>
              <a:t>")),        </a:t>
            </a:r>
          </a:p>
          <a:p>
            <a:r>
              <a:rPr lang="en-US" altLang="zh-CN" dirty="0" smtClean="0"/>
              <a:t>	</a:t>
            </a:r>
            <a:r>
              <a:rPr lang="en-US" altLang="zh-CN" dirty="0" err="1" smtClean="0"/>
              <a:t>skiprows</a:t>
            </a:r>
            <a:r>
              <a:rPr lang="en-US" altLang="zh-CN" dirty="0" smtClean="0"/>
              <a:t>=1,        </a:t>
            </a:r>
          </a:p>
          <a:p>
            <a:r>
              <a:rPr lang="en-US" altLang="zh-CN" dirty="0" smtClean="0"/>
              <a:t>	names=["name", "thickness"],    )</a:t>
            </a:r>
            <a:endParaRPr lang="zh-CN" altLang="en-US" dirty="0"/>
          </a:p>
        </p:txBody>
      </p:sp>
      <p:pic>
        <p:nvPicPr>
          <p:cNvPr id="5123" name="Picture 3"/>
          <p:cNvPicPr>
            <a:picLocks noChangeAspect="1" noChangeArrowheads="1"/>
          </p:cNvPicPr>
          <p:nvPr/>
        </p:nvPicPr>
        <p:blipFill>
          <a:blip r:embed="rId2"/>
          <a:srcRect/>
          <a:stretch>
            <a:fillRect/>
          </a:stretch>
        </p:blipFill>
        <p:spPr bwMode="auto">
          <a:xfrm>
            <a:off x="785786" y="2714620"/>
            <a:ext cx="7613675" cy="3957407"/>
          </a:xfrm>
          <a:prstGeom prst="rect">
            <a:avLst/>
          </a:prstGeom>
          <a:noFill/>
          <a:ln w="9525">
            <a:noFill/>
            <a:miter lim="800000"/>
            <a:headEnd/>
            <a:tailEnd/>
          </a:ln>
          <a:effectLst/>
        </p:spPr>
      </p:pic>
      <p:sp>
        <p:nvSpPr>
          <p:cNvPr id="6" name="TextBox 5"/>
          <p:cNvSpPr txBox="1"/>
          <p:nvPr/>
        </p:nvSpPr>
        <p:spPr>
          <a:xfrm>
            <a:off x="5643570" y="5429264"/>
            <a:ext cx="2714644" cy="523220"/>
          </a:xfrm>
          <a:prstGeom prst="rect">
            <a:avLst/>
          </a:prstGeom>
          <a:noFill/>
        </p:spPr>
        <p:txBody>
          <a:bodyPr wrap="square" rtlCol="0">
            <a:spAutoFit/>
          </a:bodyPr>
          <a:lstStyle/>
          <a:p>
            <a:r>
              <a:rPr lang="zh-CN" altLang="en-US" sz="2800" dirty="0" smtClean="0"/>
              <a:t>地层厚度</a:t>
            </a:r>
            <a:endParaRPr lang="zh-CN" altLang="en-US" sz="28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142844" y="1500174"/>
            <a:ext cx="9001156" cy="1200329"/>
          </a:xfrm>
          <a:prstGeom prst="rect">
            <a:avLst/>
          </a:prstGeom>
        </p:spPr>
        <p:txBody>
          <a:bodyPr wrap="square">
            <a:spAutoFit/>
          </a:bodyPr>
          <a:lstStyle/>
          <a:p>
            <a:r>
              <a:rPr lang="en-US" altLang="zh-CN" dirty="0" smtClean="0"/>
              <a:t> </a:t>
            </a:r>
            <a:r>
              <a:rPr lang="en-US" altLang="zh-CN" dirty="0" err="1" smtClean="0"/>
              <a:t>stratigraphic_order</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a:t>
            </a:r>
          </a:p>
          <a:p>
            <a:r>
              <a:rPr lang="en-US" altLang="zh-CN" dirty="0" smtClean="0"/>
              <a:t>	 Path("data/</a:t>
            </a:r>
            <a:r>
              <a:rPr lang="en-US" altLang="zh-CN" dirty="0" err="1" smtClean="0"/>
              <a:t>geological_map_data</a:t>
            </a:r>
            <a:r>
              <a:rPr lang="en-US" altLang="zh-CN" dirty="0" smtClean="0">
                <a:solidFill>
                  <a:srgbClr val="FF0000"/>
                </a:solidFill>
              </a:rPr>
              <a:t>/stratigraphic_order.csv</a:t>
            </a:r>
            <a:r>
              <a:rPr lang="en-US" altLang="zh-CN" dirty="0" smtClean="0"/>
              <a:t>")),        </a:t>
            </a:r>
          </a:p>
          <a:p>
            <a:r>
              <a:rPr lang="en-US" altLang="zh-CN" dirty="0" smtClean="0"/>
              <a:t>	 </a:t>
            </a:r>
            <a:r>
              <a:rPr lang="en-US" altLang="zh-CN" dirty="0" err="1" smtClean="0"/>
              <a:t>skiprows</a:t>
            </a:r>
            <a:r>
              <a:rPr lang="en-US" altLang="zh-CN" dirty="0" smtClean="0"/>
              <a:t>=1,        </a:t>
            </a:r>
          </a:p>
          <a:p>
            <a:r>
              <a:rPr lang="en-US" altLang="zh-CN" dirty="0" smtClean="0"/>
              <a:t>	 names=["order", "unit name"],    )</a:t>
            </a:r>
            <a:endParaRPr lang="zh-CN" altLang="en-US" dirty="0"/>
          </a:p>
        </p:txBody>
      </p:sp>
      <p:sp>
        <p:nvSpPr>
          <p:cNvPr id="3" name="矩形 2"/>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pic>
        <p:nvPicPr>
          <p:cNvPr id="6146" name="Picture 2"/>
          <p:cNvPicPr>
            <a:picLocks noChangeAspect="1" noChangeArrowheads="1"/>
          </p:cNvPicPr>
          <p:nvPr/>
        </p:nvPicPr>
        <p:blipFill>
          <a:blip r:embed="rId2"/>
          <a:srcRect/>
          <a:stretch>
            <a:fillRect/>
          </a:stretch>
        </p:blipFill>
        <p:spPr bwMode="auto">
          <a:xfrm>
            <a:off x="863602" y="2847887"/>
            <a:ext cx="7208860" cy="3867261"/>
          </a:xfrm>
          <a:prstGeom prst="rect">
            <a:avLst/>
          </a:prstGeom>
          <a:noFill/>
          <a:ln w="9525">
            <a:noFill/>
            <a:miter lim="800000"/>
            <a:headEnd/>
            <a:tailEnd/>
          </a:ln>
          <a:effectLst/>
        </p:spPr>
      </p:pic>
      <p:sp>
        <p:nvSpPr>
          <p:cNvPr id="5" name="TextBox 4"/>
          <p:cNvSpPr txBox="1"/>
          <p:nvPr/>
        </p:nvSpPr>
        <p:spPr>
          <a:xfrm>
            <a:off x="4643438" y="5715016"/>
            <a:ext cx="4286248" cy="830997"/>
          </a:xfrm>
          <a:prstGeom prst="rect">
            <a:avLst/>
          </a:prstGeom>
          <a:noFill/>
        </p:spPr>
        <p:txBody>
          <a:bodyPr wrap="square" rtlCol="0">
            <a:spAutoFit/>
          </a:bodyPr>
          <a:lstStyle/>
          <a:p>
            <a:r>
              <a:rPr lang="zh-CN" altLang="en-US" sz="2400" dirty="0" smtClean="0"/>
              <a:t>地层</a:t>
            </a:r>
            <a:r>
              <a:rPr lang="en-US" altLang="zh-CN" sz="2400" dirty="0" smtClean="0"/>
              <a:t>group</a:t>
            </a:r>
            <a:r>
              <a:rPr lang="zh-CN" altLang="en-US" sz="2400" dirty="0" smtClean="0"/>
              <a:t>，及组内的</a:t>
            </a:r>
            <a:r>
              <a:rPr lang="en-US" altLang="zh-CN" sz="2400" dirty="0" smtClean="0"/>
              <a:t>formation</a:t>
            </a:r>
            <a:r>
              <a:rPr lang="zh-CN" altLang="en-US" sz="2400" dirty="0" smtClean="0"/>
              <a:t>编号及单元名称</a:t>
            </a:r>
            <a:endParaRPr lang="zh-CN" altLang="en-US" sz="24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a:srcRect/>
          <a:stretch>
            <a:fillRect/>
          </a:stretch>
        </p:blipFill>
        <p:spPr bwMode="auto">
          <a:xfrm>
            <a:off x="571472" y="3714752"/>
            <a:ext cx="7288318" cy="1000132"/>
          </a:xfrm>
          <a:prstGeom prst="rect">
            <a:avLst/>
          </a:prstGeom>
          <a:noFill/>
          <a:ln w="9525">
            <a:noFill/>
            <a:miter lim="800000"/>
            <a:headEnd/>
            <a:tailEnd/>
          </a:ln>
          <a:effectLst/>
        </p:spPr>
      </p:pic>
      <p:sp>
        <p:nvSpPr>
          <p:cNvPr id="3" name="矩形 2"/>
          <p:cNvSpPr/>
          <p:nvPr/>
        </p:nvSpPr>
        <p:spPr>
          <a:xfrm>
            <a:off x="500034" y="1785926"/>
            <a:ext cx="7072346" cy="1477328"/>
          </a:xfrm>
          <a:prstGeom prst="rect">
            <a:avLst/>
          </a:prstGeom>
        </p:spPr>
        <p:txBody>
          <a:bodyPr wrap="square">
            <a:spAutoFit/>
          </a:bodyPr>
          <a:lstStyle/>
          <a:p>
            <a:r>
              <a:rPr lang="en-US" altLang="zh-CN" dirty="0" smtClean="0"/>
              <a:t> </a:t>
            </a:r>
            <a:r>
              <a:rPr lang="en-US" altLang="zh-CN" dirty="0" err="1" smtClean="0"/>
              <a:t>bbox</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t>/</a:t>
            </a:r>
            <a:r>
              <a:rPr lang="en-US" altLang="zh-CN" dirty="0" smtClean="0">
                <a:solidFill>
                  <a:srgbClr val="FF0000"/>
                </a:solidFill>
              </a:rPr>
              <a:t>bbox.csv</a:t>
            </a:r>
            <a:r>
              <a:rPr lang="en-US" altLang="zh-CN" dirty="0" smtClean="0"/>
              <a:t>")),        </a:t>
            </a:r>
          </a:p>
          <a:p>
            <a:r>
              <a:rPr lang="en-US" altLang="zh-CN" dirty="0" smtClean="0"/>
              <a:t>	</a:t>
            </a:r>
            <a:r>
              <a:rPr lang="en-US" altLang="zh-CN" dirty="0" err="1" smtClean="0"/>
              <a:t>index_col</a:t>
            </a:r>
            <a:r>
              <a:rPr lang="en-US" altLang="zh-CN" dirty="0" smtClean="0"/>
              <a:t>=0,        </a:t>
            </a:r>
          </a:p>
          <a:p>
            <a:r>
              <a:rPr lang="en-US" altLang="zh-CN" dirty="0" smtClean="0"/>
              <a:t>	header=None,        </a:t>
            </a:r>
          </a:p>
          <a:p>
            <a:r>
              <a:rPr lang="en-US" altLang="zh-CN" dirty="0" smtClean="0"/>
              <a:t>	names=["X", "Y", "Z"],    )</a:t>
            </a:r>
            <a:endParaRPr lang="zh-CN" altLang="en-US" dirty="0"/>
          </a:p>
        </p:txBody>
      </p:sp>
      <p:sp>
        <p:nvSpPr>
          <p:cNvPr id="4" name="矩形 3"/>
          <p:cNvSpPr/>
          <p:nvPr/>
        </p:nvSpPr>
        <p:spPr>
          <a:xfrm>
            <a:off x="56579" y="1071546"/>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5" name="TextBox 4"/>
          <p:cNvSpPr txBox="1"/>
          <p:nvPr/>
        </p:nvSpPr>
        <p:spPr>
          <a:xfrm>
            <a:off x="571472" y="5072074"/>
            <a:ext cx="5500726" cy="1200329"/>
          </a:xfrm>
          <a:prstGeom prst="rect">
            <a:avLst/>
          </a:prstGeom>
          <a:noFill/>
        </p:spPr>
        <p:txBody>
          <a:bodyPr wrap="square" rtlCol="0">
            <a:spAutoFit/>
          </a:bodyPr>
          <a:lstStyle/>
          <a:p>
            <a:r>
              <a:rPr lang="zh-CN" altLang="en-US" sz="2400" dirty="0" smtClean="0"/>
              <a:t>纵向坐标的正负号表示什么？</a:t>
            </a:r>
            <a:endParaRPr lang="en-US" altLang="zh-CN" sz="2400" dirty="0" smtClean="0"/>
          </a:p>
          <a:p>
            <a:r>
              <a:rPr lang="zh-CN" altLang="en-US" sz="2400" dirty="0" smtClean="0"/>
              <a:t>地层纵坐标可以是正的？</a:t>
            </a:r>
            <a:endParaRPr lang="en-US" altLang="zh-CN" sz="2400" dirty="0" smtClean="0"/>
          </a:p>
          <a:p>
            <a:r>
              <a:rPr lang="zh-CN" altLang="en-US" sz="2400" dirty="0" smtClean="0"/>
              <a:t>负数表示深度？</a:t>
            </a:r>
            <a:endParaRPr lang="zh-CN" altLang="en-US" sz="24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85720" y="1643050"/>
            <a:ext cx="7072346" cy="923330"/>
          </a:xfrm>
          <a:prstGeom prst="rect">
            <a:avLst/>
          </a:prstGeom>
        </p:spPr>
        <p:txBody>
          <a:bodyPr wrap="square">
            <a:spAutoFit/>
          </a:bodyPr>
          <a:lstStyle/>
          <a:p>
            <a:r>
              <a:rPr lang="en-US" altLang="zh-CN" dirty="0" smtClean="0"/>
              <a:t> </a:t>
            </a:r>
            <a:r>
              <a:rPr lang="en-US" altLang="zh-CN" dirty="0" err="1" smtClean="0"/>
              <a:t>fault_properties</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t>/</a:t>
            </a:r>
            <a:r>
              <a:rPr lang="en-US" altLang="zh-CN" dirty="0" smtClean="0">
                <a:solidFill>
                  <a:srgbClr val="FF0000"/>
                </a:solidFill>
              </a:rPr>
              <a:t>fault_displacement.csv</a:t>
            </a:r>
            <a:r>
              <a:rPr lang="en-US" altLang="zh-CN" dirty="0" smtClean="0"/>
              <a:t>")),</a:t>
            </a:r>
          </a:p>
          <a:p>
            <a:r>
              <a:rPr lang="en-US" altLang="zh-CN" dirty="0" smtClean="0"/>
              <a:t>       	</a:t>
            </a:r>
            <a:r>
              <a:rPr lang="en-US" altLang="zh-CN" dirty="0" err="1" smtClean="0"/>
              <a:t>index_col</a:t>
            </a:r>
            <a:r>
              <a:rPr lang="en-US" altLang="zh-CN" dirty="0" smtClean="0"/>
              <a:t>=0,    )</a:t>
            </a:r>
            <a:endParaRPr lang="zh-CN" altLang="en-US" dirty="0"/>
          </a:p>
        </p:txBody>
      </p:sp>
      <p:sp>
        <p:nvSpPr>
          <p:cNvPr id="3" name="矩形 2"/>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pic>
        <p:nvPicPr>
          <p:cNvPr id="7170" name="Picture 2"/>
          <p:cNvPicPr>
            <a:picLocks noChangeAspect="1" noChangeArrowheads="1"/>
          </p:cNvPicPr>
          <p:nvPr/>
        </p:nvPicPr>
        <p:blipFill>
          <a:blip r:embed="rId2"/>
          <a:srcRect/>
          <a:stretch>
            <a:fillRect/>
          </a:stretch>
        </p:blipFill>
        <p:spPr bwMode="auto">
          <a:xfrm>
            <a:off x="595320" y="2928934"/>
            <a:ext cx="5048250" cy="2457450"/>
          </a:xfrm>
          <a:prstGeom prst="rect">
            <a:avLst/>
          </a:prstGeom>
          <a:noFill/>
          <a:ln w="9525">
            <a:noFill/>
            <a:miter lim="800000"/>
            <a:headEnd/>
            <a:tailEnd/>
          </a:ln>
          <a:effectLst/>
        </p:spPr>
      </p:pic>
      <p:sp>
        <p:nvSpPr>
          <p:cNvPr id="5" name="TextBox 4"/>
          <p:cNvSpPr txBox="1"/>
          <p:nvPr/>
        </p:nvSpPr>
        <p:spPr>
          <a:xfrm>
            <a:off x="452444" y="5786454"/>
            <a:ext cx="4857784" cy="523220"/>
          </a:xfrm>
          <a:prstGeom prst="rect">
            <a:avLst/>
          </a:prstGeom>
          <a:noFill/>
        </p:spPr>
        <p:txBody>
          <a:bodyPr wrap="square" rtlCol="0">
            <a:spAutoFit/>
          </a:bodyPr>
          <a:lstStyle/>
          <a:p>
            <a:r>
              <a:rPr lang="zh-CN" altLang="en-US" sz="2800" dirty="0" smtClean="0"/>
              <a:t>断层的位移？</a:t>
            </a:r>
            <a:endParaRPr lang="zh-CN" altLang="en-US" sz="28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57158" y="1428736"/>
            <a:ext cx="8786842" cy="1754326"/>
          </a:xfrm>
          <a:prstGeom prst="rect">
            <a:avLst/>
          </a:prstGeom>
        </p:spPr>
        <p:txBody>
          <a:bodyPr wrap="square">
            <a:spAutoFit/>
          </a:bodyPr>
          <a:lstStyle/>
          <a:p>
            <a:r>
              <a:rPr lang="en-US" altLang="zh-CN" dirty="0" smtClean="0"/>
              <a:t> </a:t>
            </a:r>
            <a:r>
              <a:rPr lang="en-US" altLang="zh-CN" dirty="0" err="1" smtClean="0"/>
              <a:t>fault_edges</a:t>
            </a:r>
            <a:r>
              <a:rPr lang="en-US" altLang="zh-CN" dirty="0" smtClean="0"/>
              <a:t> = []    with open(        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solidFill>
                  <a:srgbClr val="FF0000"/>
                </a:solidFill>
              </a:rPr>
              <a:t>/fault_edges.txt</a:t>
            </a:r>
            <a:r>
              <a:rPr lang="en-US" altLang="zh-CN" dirty="0" smtClean="0"/>
              <a:t>")), "r" ) as f:       </a:t>
            </a:r>
          </a:p>
          <a:p>
            <a:r>
              <a:rPr lang="en-US" altLang="zh-CN" dirty="0" smtClean="0"/>
              <a:t> 	for l in </a:t>
            </a:r>
            <a:r>
              <a:rPr lang="en-US" altLang="zh-CN" dirty="0" err="1" smtClean="0"/>
              <a:t>f.read</a:t>
            </a:r>
            <a:r>
              <a:rPr lang="en-US" altLang="zh-CN" dirty="0" smtClean="0"/>
              <a:t>().split("\n"):            </a:t>
            </a:r>
          </a:p>
          <a:p>
            <a:r>
              <a:rPr lang="en-US" altLang="zh-CN" dirty="0" smtClean="0"/>
              <a:t>		faults = </a:t>
            </a:r>
            <a:r>
              <a:rPr lang="en-US" altLang="zh-CN" dirty="0" err="1" smtClean="0"/>
              <a:t>l.split</a:t>
            </a:r>
            <a:r>
              <a:rPr lang="en-US" altLang="zh-CN" dirty="0" smtClean="0"/>
              <a:t>(",")           </a:t>
            </a:r>
          </a:p>
          <a:p>
            <a:r>
              <a:rPr lang="en-US" altLang="zh-CN" dirty="0" smtClean="0"/>
              <a:t>		 if </a:t>
            </a:r>
            <a:r>
              <a:rPr lang="en-US" altLang="zh-CN" dirty="0" err="1" smtClean="0"/>
              <a:t>len</a:t>
            </a:r>
            <a:r>
              <a:rPr lang="en-US" altLang="zh-CN" dirty="0" smtClean="0"/>
              <a:t>(faults) == 2:                </a:t>
            </a:r>
          </a:p>
          <a:p>
            <a:r>
              <a:rPr lang="en-US" altLang="zh-CN" dirty="0" smtClean="0"/>
              <a:t>			</a:t>
            </a:r>
            <a:r>
              <a:rPr lang="en-US" altLang="zh-CN" dirty="0" err="1" smtClean="0"/>
              <a:t>fault_edges.append</a:t>
            </a:r>
            <a:r>
              <a:rPr lang="en-US" altLang="zh-CN" dirty="0" smtClean="0"/>
              <a:t>((faults[0], faults[1]))</a:t>
            </a:r>
            <a:endParaRPr lang="zh-CN" altLang="en-US" dirty="0"/>
          </a:p>
        </p:txBody>
      </p:sp>
      <p:sp>
        <p:nvSpPr>
          <p:cNvPr id="3" name="矩形 2"/>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pic>
        <p:nvPicPr>
          <p:cNvPr id="8194" name="Picture 2"/>
          <p:cNvPicPr>
            <a:picLocks noChangeAspect="1" noChangeArrowheads="1"/>
          </p:cNvPicPr>
          <p:nvPr/>
        </p:nvPicPr>
        <p:blipFill>
          <a:blip r:embed="rId2"/>
          <a:srcRect/>
          <a:stretch>
            <a:fillRect/>
          </a:stretch>
        </p:blipFill>
        <p:spPr bwMode="auto">
          <a:xfrm>
            <a:off x="785786" y="3857628"/>
            <a:ext cx="3886200" cy="838200"/>
          </a:xfrm>
          <a:prstGeom prst="rect">
            <a:avLst/>
          </a:prstGeom>
          <a:noFill/>
          <a:ln w="9525">
            <a:noFill/>
            <a:miter lim="800000"/>
            <a:headEnd/>
            <a:tailEnd/>
          </a:ln>
          <a:effectLst/>
        </p:spPr>
      </p:pic>
      <p:sp>
        <p:nvSpPr>
          <p:cNvPr id="5" name="TextBox 4"/>
          <p:cNvSpPr txBox="1"/>
          <p:nvPr/>
        </p:nvSpPr>
        <p:spPr>
          <a:xfrm>
            <a:off x="785786" y="5214950"/>
            <a:ext cx="4786346" cy="523220"/>
          </a:xfrm>
          <a:prstGeom prst="rect">
            <a:avLst/>
          </a:prstGeom>
          <a:noFill/>
        </p:spPr>
        <p:txBody>
          <a:bodyPr wrap="square" rtlCol="0">
            <a:spAutoFit/>
          </a:bodyPr>
          <a:lstStyle/>
          <a:p>
            <a:r>
              <a:rPr lang="zh-CN" altLang="en-US" sz="2800" dirty="0" smtClean="0"/>
              <a:t>断层边界？</a:t>
            </a:r>
            <a:endParaRPr lang="zh-CN" altLang="en-US"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0" y="1785926"/>
            <a:ext cx="9144000" cy="3785652"/>
          </a:xfrm>
          <a:prstGeom prst="rect">
            <a:avLst/>
          </a:prstGeom>
          <a:noFill/>
        </p:spPr>
        <p:txBody>
          <a:bodyPr wrap="square" rtlCol="0">
            <a:spAutoFit/>
          </a:bodyPr>
          <a:lstStyle/>
          <a:p>
            <a:r>
              <a:rPr lang="zh-CN" altLang="en-US" sz="2400" dirty="0" smtClean="0"/>
              <a:t>描述地质对象的</a:t>
            </a:r>
            <a:r>
              <a:rPr lang="en-US" sz="2400" dirty="0" smtClean="0"/>
              <a:t>3D</a:t>
            </a:r>
            <a:r>
              <a:rPr lang="zh-CN" altLang="en-US" sz="2400" dirty="0" smtClean="0"/>
              <a:t>几何特征是理解和模拟地质过程的基础。地质模型是由界面</a:t>
            </a:r>
            <a:r>
              <a:rPr lang="en-US" sz="2400" dirty="0" smtClean="0"/>
              <a:t>(interface, surface)</a:t>
            </a:r>
            <a:r>
              <a:rPr lang="zh-CN" altLang="en-US" sz="2400" dirty="0" smtClean="0"/>
              <a:t>边界约束和由断层</a:t>
            </a:r>
            <a:r>
              <a:rPr lang="en-US" sz="2400" dirty="0" smtClean="0"/>
              <a:t>(surface)</a:t>
            </a:r>
            <a:r>
              <a:rPr lang="zh-CN" altLang="en-US" sz="2400" dirty="0" smtClean="0"/>
              <a:t>切断的一套</a:t>
            </a:r>
            <a:r>
              <a:rPr lang="en-US" sz="2400" dirty="0" smtClean="0"/>
              <a:t>formations (volumes)</a:t>
            </a:r>
            <a:r>
              <a:rPr lang="zh-CN" altLang="en-US" sz="2400" dirty="0" smtClean="0"/>
              <a:t>。断层不一定约束</a:t>
            </a:r>
            <a:r>
              <a:rPr lang="en-US" sz="2400" dirty="0" smtClean="0"/>
              <a:t>formation</a:t>
            </a:r>
            <a:r>
              <a:rPr lang="zh-CN" altLang="en-US" sz="2400" dirty="0" smtClean="0"/>
              <a:t>。</a:t>
            </a:r>
          </a:p>
          <a:p>
            <a:r>
              <a:rPr lang="en-US" sz="2400" dirty="0" smtClean="0"/>
              <a:t>3D</a:t>
            </a:r>
            <a:r>
              <a:rPr lang="zh-CN" altLang="en-US" sz="2400" dirty="0" smtClean="0"/>
              <a:t>制图学的一般目标是：（</a:t>
            </a:r>
            <a:r>
              <a:rPr lang="en-US" sz="2400" dirty="0" smtClean="0"/>
              <a:t>1</a:t>
            </a:r>
            <a:r>
              <a:rPr lang="zh-CN" altLang="en-US" sz="2400" dirty="0" smtClean="0"/>
              <a:t>）几何正确：是由已知的几何特征拟合的；（</a:t>
            </a:r>
            <a:r>
              <a:rPr lang="en-US" sz="2400" dirty="0" smtClean="0"/>
              <a:t>2</a:t>
            </a:r>
            <a:r>
              <a:rPr lang="zh-CN" altLang="en-US" sz="2400" dirty="0" smtClean="0"/>
              <a:t>）拓扑上一致：不同地质对象的组成之间的关系得到正确反映；（</a:t>
            </a:r>
            <a:r>
              <a:rPr lang="en-US" sz="2400" dirty="0" smtClean="0"/>
              <a:t>3</a:t>
            </a:r>
            <a:r>
              <a:rPr lang="zh-CN" altLang="en-US" sz="2400" dirty="0" smtClean="0"/>
              <a:t>）地质上是真实的。</a:t>
            </a:r>
            <a:endParaRPr lang="en-US" altLang="zh-CN" sz="2400" dirty="0" smtClean="0"/>
          </a:p>
          <a:p>
            <a:r>
              <a:rPr lang="zh-CN" altLang="en-US" sz="2400" dirty="0" smtClean="0"/>
              <a:t>当数据点足够且地质界面相对简单时，经典的地质统计学方法是有效的。而数据稀疏和地质体复杂时，需要为各种地质类型发展特殊的方法。一些插值方法，如</a:t>
            </a:r>
            <a:r>
              <a:rPr lang="en-US" sz="2400" dirty="0" smtClean="0"/>
              <a:t>Discrete Smooth Interpolation, Bezier surface</a:t>
            </a:r>
            <a:r>
              <a:rPr lang="zh-CN" altLang="en-US" sz="2400" dirty="0" smtClean="0"/>
              <a:t>已应用于几何表面模拟。</a:t>
            </a:r>
          </a:p>
        </p:txBody>
      </p:sp>
      <p:sp>
        <p:nvSpPr>
          <p:cNvPr id="3" name="TextBox 2"/>
          <p:cNvSpPr txBox="1"/>
          <p:nvPr/>
        </p:nvSpPr>
        <p:spPr>
          <a:xfrm>
            <a:off x="142844" y="6058935"/>
            <a:ext cx="8358214" cy="584775"/>
          </a:xfrm>
          <a:prstGeom prst="rect">
            <a:avLst/>
          </a:prstGeom>
          <a:noFill/>
        </p:spPr>
        <p:txBody>
          <a:bodyPr wrap="square" rtlCol="0">
            <a:spAutoFit/>
          </a:bodyPr>
          <a:lstStyle/>
          <a:p>
            <a:r>
              <a:rPr lang="en-US" sz="1600" dirty="0" err="1" smtClean="0"/>
              <a:t>Lajaunie</a:t>
            </a:r>
            <a:r>
              <a:rPr lang="en-US" sz="1600" dirty="0" smtClean="0"/>
              <a:t> C., </a:t>
            </a:r>
            <a:r>
              <a:rPr lang="en-US" sz="1600" dirty="0" err="1" smtClean="0"/>
              <a:t>Courrioux</a:t>
            </a:r>
            <a:r>
              <a:rPr lang="en-US" sz="1600" dirty="0" smtClean="0"/>
              <a:t> G., Manuel L.1997. Foliation fields and 3D cartography in geology: Principles of a method based on potential interpolation, Math. Geol. 29: 571-584.</a:t>
            </a:r>
            <a:endParaRPr lang="zh-CN" altLang="en-US" sz="1600" dirty="0"/>
          </a:p>
        </p:txBody>
      </p:sp>
      <p:sp>
        <p:nvSpPr>
          <p:cNvPr id="4" name="TextBox 3"/>
          <p:cNvSpPr txBox="1"/>
          <p:nvPr/>
        </p:nvSpPr>
        <p:spPr>
          <a:xfrm>
            <a:off x="214282" y="1058275"/>
            <a:ext cx="3429024" cy="584775"/>
          </a:xfrm>
          <a:prstGeom prst="rect">
            <a:avLst/>
          </a:prstGeom>
          <a:noFill/>
        </p:spPr>
        <p:txBody>
          <a:bodyPr wrap="square" rtlCol="0">
            <a:spAutoFit/>
          </a:bodyPr>
          <a:lstStyle/>
          <a:p>
            <a:r>
              <a:rPr lang="zh-CN" altLang="en-US" sz="3200" dirty="0" smtClean="0">
                <a:latin typeface="黑体" pitchFamily="49" charset="-122"/>
                <a:ea typeface="黑体" pitchFamily="49" charset="-122"/>
              </a:rPr>
              <a:t>构造地质模型</a:t>
            </a:r>
            <a:endParaRPr lang="zh-CN" altLang="en-US" sz="3200" dirty="0">
              <a:latin typeface="黑体" pitchFamily="49" charset="-122"/>
              <a:ea typeface="黑体" pitchFamily="49" charset="-122"/>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3" name="矩形 2"/>
          <p:cNvSpPr/>
          <p:nvPr/>
        </p:nvSpPr>
        <p:spPr>
          <a:xfrm>
            <a:off x="428596" y="1500174"/>
            <a:ext cx="7358098" cy="646331"/>
          </a:xfrm>
          <a:prstGeom prst="rect">
            <a:avLst/>
          </a:prstGeom>
        </p:spPr>
        <p:txBody>
          <a:bodyPr wrap="square">
            <a:spAutoFit/>
          </a:bodyPr>
          <a:lstStyle/>
          <a:p>
            <a:r>
              <a:rPr lang="en-US" altLang="zh-CN" dirty="0" smtClean="0"/>
              <a:t> </a:t>
            </a:r>
            <a:r>
              <a:rPr lang="en-US" altLang="zh-CN" dirty="0" err="1" smtClean="0"/>
              <a:t>fault_locations</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 </a:t>
            </a:r>
          </a:p>
          <a:p>
            <a:r>
              <a:rPr lang="en-US" altLang="zh-CN" dirty="0" smtClean="0"/>
              <a:t>	Path("data/</a:t>
            </a:r>
            <a:r>
              <a:rPr lang="en-US" altLang="zh-CN" dirty="0" err="1" smtClean="0"/>
              <a:t>geological_map_data</a:t>
            </a:r>
            <a:r>
              <a:rPr lang="en-US" altLang="zh-CN" dirty="0" smtClean="0">
                <a:solidFill>
                  <a:srgbClr val="FF0000"/>
                </a:solidFill>
              </a:rPr>
              <a:t>/fault_locations.csv</a:t>
            </a:r>
            <a:r>
              <a:rPr lang="en-US" altLang="zh-CN" dirty="0" smtClean="0"/>
              <a:t>"))    )</a:t>
            </a:r>
            <a:endParaRPr lang="zh-CN" altLang="en-US" dirty="0"/>
          </a:p>
        </p:txBody>
      </p:sp>
      <p:pic>
        <p:nvPicPr>
          <p:cNvPr id="9218" name="Picture 2"/>
          <p:cNvPicPr>
            <a:picLocks noChangeAspect="1" noChangeArrowheads="1"/>
          </p:cNvPicPr>
          <p:nvPr/>
        </p:nvPicPr>
        <p:blipFill>
          <a:blip r:embed="rId2"/>
          <a:srcRect/>
          <a:stretch>
            <a:fillRect/>
          </a:stretch>
        </p:blipFill>
        <p:spPr bwMode="auto">
          <a:xfrm>
            <a:off x="428596" y="2357430"/>
            <a:ext cx="7786742" cy="3839202"/>
          </a:xfrm>
          <a:prstGeom prst="rect">
            <a:avLst/>
          </a:prstGeom>
          <a:noFill/>
          <a:ln w="9525">
            <a:noFill/>
            <a:miter lim="800000"/>
            <a:headEnd/>
            <a:tailEnd/>
          </a:ln>
          <a:effectLst/>
        </p:spPr>
      </p:pic>
      <p:sp>
        <p:nvSpPr>
          <p:cNvPr id="5" name="TextBox 4"/>
          <p:cNvSpPr txBox="1"/>
          <p:nvPr/>
        </p:nvSpPr>
        <p:spPr>
          <a:xfrm>
            <a:off x="642910" y="6072206"/>
            <a:ext cx="2571768" cy="584775"/>
          </a:xfrm>
          <a:prstGeom prst="rect">
            <a:avLst/>
          </a:prstGeom>
          <a:noFill/>
        </p:spPr>
        <p:txBody>
          <a:bodyPr wrap="square" rtlCol="0">
            <a:spAutoFit/>
          </a:bodyPr>
          <a:lstStyle/>
          <a:p>
            <a:r>
              <a:rPr lang="en-US" altLang="zh-CN" sz="3200" dirty="0" smtClean="0">
                <a:solidFill>
                  <a:srgbClr val="FF0000"/>
                </a:solidFill>
              </a:rPr>
              <a:t>……</a:t>
            </a:r>
            <a:endParaRPr lang="zh-CN" altLang="en-US" sz="3200" dirty="0">
              <a:solidFill>
                <a:srgbClr val="FF0000"/>
              </a:solidFill>
            </a:endParaRPr>
          </a:p>
        </p:txBody>
      </p:sp>
      <p:sp>
        <p:nvSpPr>
          <p:cNvPr id="6" name="TextBox 5"/>
          <p:cNvSpPr txBox="1"/>
          <p:nvPr/>
        </p:nvSpPr>
        <p:spPr>
          <a:xfrm>
            <a:off x="4214810" y="6215082"/>
            <a:ext cx="3714776" cy="461665"/>
          </a:xfrm>
          <a:prstGeom prst="rect">
            <a:avLst/>
          </a:prstGeom>
          <a:noFill/>
        </p:spPr>
        <p:txBody>
          <a:bodyPr wrap="square" rtlCol="0">
            <a:spAutoFit/>
          </a:bodyPr>
          <a:lstStyle/>
          <a:p>
            <a:r>
              <a:rPr lang="zh-CN" altLang="en-US" sz="2400" dirty="0" smtClean="0"/>
              <a:t>最后</a:t>
            </a:r>
            <a:r>
              <a:rPr lang="en-US" altLang="zh-CN" sz="2400" dirty="0" smtClean="0"/>
              <a:t>1</a:t>
            </a:r>
            <a:r>
              <a:rPr lang="zh-CN" altLang="en-US" sz="2400" dirty="0" smtClean="0"/>
              <a:t>列都是</a:t>
            </a:r>
            <a:r>
              <a:rPr lang="en-US" altLang="zh-CN" sz="2400" dirty="0" smtClean="0"/>
              <a:t>0</a:t>
            </a:r>
            <a:endParaRPr lang="zh-CN" altLang="en-US" sz="24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32" y="1059404"/>
            <a:ext cx="3801041" cy="369332"/>
          </a:xfrm>
          <a:prstGeom prst="rect">
            <a:avLst/>
          </a:prstGeom>
        </p:spPr>
        <p:txBody>
          <a:bodyPr wrap="none">
            <a:spAutoFit/>
          </a:bodyPr>
          <a:lstStyle/>
          <a:p>
            <a:r>
              <a:rPr lang="en-US" altLang="zh-CN" dirty="0" smtClean="0">
                <a:solidFill>
                  <a:srgbClr val="FF0000"/>
                </a:solidFill>
              </a:rPr>
              <a:t>def </a:t>
            </a:r>
            <a:r>
              <a:rPr lang="en-US" altLang="zh-CN" dirty="0" err="1" smtClean="0">
                <a:solidFill>
                  <a:srgbClr val="FF0000"/>
                </a:solidFill>
              </a:rPr>
              <a:t>load_geological_map_data</a:t>
            </a:r>
            <a:r>
              <a:rPr lang="en-US" altLang="zh-CN" dirty="0" smtClean="0">
                <a:solidFill>
                  <a:srgbClr val="FF0000"/>
                </a:solidFill>
              </a:rPr>
              <a:t>():    </a:t>
            </a:r>
          </a:p>
        </p:txBody>
      </p:sp>
      <p:sp>
        <p:nvSpPr>
          <p:cNvPr id="3" name="矩形 2"/>
          <p:cNvSpPr/>
          <p:nvPr/>
        </p:nvSpPr>
        <p:spPr>
          <a:xfrm>
            <a:off x="571472" y="1571612"/>
            <a:ext cx="7000908" cy="923330"/>
          </a:xfrm>
          <a:prstGeom prst="rect">
            <a:avLst/>
          </a:prstGeom>
        </p:spPr>
        <p:txBody>
          <a:bodyPr wrap="square">
            <a:spAutoFit/>
          </a:bodyPr>
          <a:lstStyle/>
          <a:p>
            <a:r>
              <a:rPr lang="en-US" altLang="zh-CN" dirty="0" smtClean="0"/>
              <a:t> </a:t>
            </a:r>
            <a:r>
              <a:rPr lang="en-US" altLang="zh-CN" dirty="0" err="1" smtClean="0"/>
              <a:t>fault_orientations</a:t>
            </a:r>
            <a:r>
              <a:rPr lang="en-US" altLang="zh-CN" dirty="0" smtClean="0"/>
              <a:t> = </a:t>
            </a:r>
            <a:r>
              <a:rPr lang="en-US" altLang="zh-CN" dirty="0" err="1" smtClean="0"/>
              <a:t>pd.read_csv</a:t>
            </a:r>
            <a:r>
              <a:rPr lang="en-US" altLang="zh-CN" dirty="0" smtClean="0"/>
              <a:t>(        join(</a:t>
            </a:r>
            <a:r>
              <a:rPr lang="en-US" altLang="zh-CN" dirty="0" err="1" smtClean="0"/>
              <a:t>module_path</a:t>
            </a:r>
            <a:r>
              <a:rPr lang="en-US" altLang="zh-CN" dirty="0" smtClean="0"/>
              <a:t>,</a:t>
            </a:r>
          </a:p>
          <a:p>
            <a:r>
              <a:rPr lang="en-US" altLang="zh-CN" dirty="0" smtClean="0"/>
              <a:t>	Path("data/</a:t>
            </a:r>
            <a:r>
              <a:rPr lang="en-US" altLang="zh-CN" dirty="0" err="1" smtClean="0"/>
              <a:t>geological_map_data</a:t>
            </a:r>
            <a:r>
              <a:rPr lang="en-US" altLang="zh-CN" dirty="0" smtClean="0"/>
              <a:t>/</a:t>
            </a:r>
            <a:r>
              <a:rPr lang="en-US" altLang="zh-CN" dirty="0" smtClean="0">
                <a:solidFill>
                  <a:srgbClr val="FF0000"/>
                </a:solidFill>
              </a:rPr>
              <a:t>fault_orientations.csv</a:t>
            </a:r>
            <a:r>
              <a:rPr lang="en-US" altLang="zh-CN" dirty="0" smtClean="0"/>
              <a:t>"))    )</a:t>
            </a:r>
            <a:endParaRPr lang="zh-CN" altLang="en-US" dirty="0"/>
          </a:p>
        </p:txBody>
      </p:sp>
      <p:pic>
        <p:nvPicPr>
          <p:cNvPr id="10242" name="Picture 2"/>
          <p:cNvPicPr>
            <a:picLocks noChangeAspect="1" noChangeArrowheads="1"/>
          </p:cNvPicPr>
          <p:nvPr/>
        </p:nvPicPr>
        <p:blipFill>
          <a:blip r:embed="rId2"/>
          <a:srcRect/>
          <a:stretch>
            <a:fillRect/>
          </a:stretch>
        </p:blipFill>
        <p:spPr bwMode="auto">
          <a:xfrm>
            <a:off x="0" y="2714620"/>
            <a:ext cx="11930114" cy="3350417"/>
          </a:xfrm>
          <a:prstGeom prst="rect">
            <a:avLst/>
          </a:prstGeom>
          <a:noFill/>
          <a:ln w="9525">
            <a:noFill/>
            <a:miter lim="800000"/>
            <a:headEnd/>
            <a:tailEnd/>
          </a:ln>
          <a:effectLst/>
        </p:spPr>
      </p:pic>
      <p:sp>
        <p:nvSpPr>
          <p:cNvPr id="5" name="TextBox 4"/>
          <p:cNvSpPr txBox="1"/>
          <p:nvPr/>
        </p:nvSpPr>
        <p:spPr>
          <a:xfrm>
            <a:off x="642910" y="6072206"/>
            <a:ext cx="2571768" cy="584775"/>
          </a:xfrm>
          <a:prstGeom prst="rect">
            <a:avLst/>
          </a:prstGeom>
          <a:noFill/>
        </p:spPr>
        <p:txBody>
          <a:bodyPr wrap="square" rtlCol="0">
            <a:spAutoFit/>
          </a:bodyPr>
          <a:lstStyle/>
          <a:p>
            <a:r>
              <a:rPr lang="en-US" altLang="zh-CN" sz="3200" dirty="0" smtClean="0">
                <a:solidFill>
                  <a:srgbClr val="FF0000"/>
                </a:solidFill>
              </a:rPr>
              <a:t>……</a:t>
            </a:r>
            <a:endParaRPr lang="zh-CN" altLang="en-US" sz="3200" dirty="0">
              <a:solidFill>
                <a:srgbClr val="FF0000"/>
              </a:solidFill>
            </a:endParaRPr>
          </a:p>
        </p:txBody>
      </p:sp>
      <p:sp>
        <p:nvSpPr>
          <p:cNvPr id="6" name="TextBox 5"/>
          <p:cNvSpPr txBox="1"/>
          <p:nvPr/>
        </p:nvSpPr>
        <p:spPr>
          <a:xfrm>
            <a:off x="3714744" y="6143644"/>
            <a:ext cx="3929090" cy="523220"/>
          </a:xfrm>
          <a:prstGeom prst="rect">
            <a:avLst/>
          </a:prstGeom>
          <a:noFill/>
        </p:spPr>
        <p:txBody>
          <a:bodyPr wrap="square" rtlCol="0">
            <a:spAutoFit/>
          </a:bodyPr>
          <a:lstStyle/>
          <a:p>
            <a:r>
              <a:rPr lang="zh-CN" altLang="en-US" sz="2800" dirty="0" smtClean="0"/>
              <a:t>断层的方向？</a:t>
            </a:r>
            <a:endParaRPr lang="zh-CN" altLang="en-US" sz="28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38" y="1785926"/>
            <a:ext cx="9144032" cy="2862322"/>
          </a:xfrm>
          <a:prstGeom prst="rect">
            <a:avLst/>
          </a:prstGeom>
          <a:noFill/>
        </p:spPr>
        <p:txBody>
          <a:bodyPr wrap="square" rtlCol="0">
            <a:spAutoFit/>
          </a:bodyPr>
          <a:lstStyle/>
          <a:p>
            <a:pPr>
              <a:lnSpc>
                <a:spcPct val="150000"/>
              </a:lnSpc>
            </a:pPr>
            <a:r>
              <a:rPr lang="zh-CN" altLang="en-US" sz="2400" dirty="0" smtClean="0"/>
              <a:t>上面的底层的</a:t>
            </a:r>
            <a:r>
              <a:rPr lang="zh-CN" altLang="en-US" sz="2400" dirty="0" smtClean="0">
                <a:solidFill>
                  <a:srgbClr val="FF0000"/>
                </a:solidFill>
              </a:rPr>
              <a:t>断层参数和地层参数</a:t>
            </a:r>
            <a:r>
              <a:rPr lang="zh-CN" altLang="en-US" sz="2400" dirty="0" smtClean="0"/>
              <a:t>，</a:t>
            </a:r>
            <a:r>
              <a:rPr lang="en-US" altLang="zh-CN" sz="2400" dirty="0" smtClean="0"/>
              <a:t>map2loop</a:t>
            </a:r>
            <a:r>
              <a:rPr lang="zh-CN" altLang="en-US" sz="2400" dirty="0" smtClean="0"/>
              <a:t>可以基于</a:t>
            </a:r>
            <a:r>
              <a:rPr lang="en-US" altLang="zh-CN" sz="2400" dirty="0" err="1" smtClean="0"/>
              <a:t>ArcGIS</a:t>
            </a:r>
            <a:r>
              <a:rPr lang="zh-CN" altLang="en-US" sz="2400" dirty="0" smtClean="0"/>
              <a:t>的</a:t>
            </a:r>
            <a:r>
              <a:rPr lang="en-US" altLang="zh-CN" sz="2400" dirty="0" err="1" smtClean="0"/>
              <a:t>shapefile</a:t>
            </a:r>
            <a:r>
              <a:rPr lang="zh-CN" altLang="en-US" sz="2400" dirty="0" smtClean="0"/>
              <a:t>文件的自动解译（降低大量的工作耗时</a:t>
            </a:r>
            <a:r>
              <a:rPr lang="en-US" altLang="zh-CN" sz="2400" dirty="0" smtClean="0"/>
              <a:t>, days </a:t>
            </a:r>
            <a:r>
              <a:rPr lang="en-US" altLang="zh-CN" sz="2400" dirty="0" smtClean="0">
                <a:sym typeface="Wingdings" pitchFamily="2" charset="2"/>
              </a:rPr>
              <a:t> hours</a:t>
            </a:r>
            <a:r>
              <a:rPr lang="zh-CN" altLang="en-US" sz="2400" dirty="0" smtClean="0"/>
              <a:t>），但是使用的是</a:t>
            </a:r>
            <a:r>
              <a:rPr lang="zh-CN" altLang="en-US" sz="2400" dirty="0" smtClean="0">
                <a:solidFill>
                  <a:srgbClr val="FF0000"/>
                </a:solidFill>
              </a:rPr>
              <a:t>澳大利亚有公开的数字地质图</a:t>
            </a:r>
            <a:r>
              <a:rPr lang="zh-CN" altLang="en-US" sz="2400" dirty="0" smtClean="0"/>
              <a:t>。</a:t>
            </a:r>
            <a:endParaRPr lang="en-US" altLang="zh-CN" sz="2400" dirty="0" smtClean="0"/>
          </a:p>
          <a:p>
            <a:pPr>
              <a:lnSpc>
                <a:spcPct val="150000"/>
              </a:lnSpc>
            </a:pPr>
            <a:r>
              <a:rPr lang="zh-CN" altLang="en-US" sz="2400" dirty="0" smtClean="0"/>
              <a:t>用于中国区域的地质建模，需要研究</a:t>
            </a:r>
            <a:r>
              <a:rPr lang="zh-CN" altLang="en-US" sz="2400" dirty="0" smtClean="0">
                <a:solidFill>
                  <a:srgbClr val="FF0000"/>
                </a:solidFill>
              </a:rPr>
              <a:t>李晨阳</a:t>
            </a:r>
            <a:r>
              <a:rPr lang="en-US" altLang="zh-CN" sz="2400" dirty="0" smtClean="0">
                <a:solidFill>
                  <a:srgbClr val="FF0000"/>
                </a:solidFill>
              </a:rPr>
              <a:t>(2019)</a:t>
            </a:r>
            <a:r>
              <a:rPr lang="zh-CN" altLang="en-US" sz="2400" dirty="0" smtClean="0"/>
              <a:t>的公开数据库的内容。</a:t>
            </a:r>
            <a:endParaRPr lang="zh-CN" altLang="en-US" sz="2400" dirty="0"/>
          </a:p>
        </p:txBody>
      </p:sp>
      <p:sp>
        <p:nvSpPr>
          <p:cNvPr id="3" name="TextBox 2"/>
          <p:cNvSpPr txBox="1"/>
          <p:nvPr/>
        </p:nvSpPr>
        <p:spPr>
          <a:xfrm>
            <a:off x="71470" y="4857760"/>
            <a:ext cx="9144000" cy="707886"/>
          </a:xfrm>
          <a:prstGeom prst="rect">
            <a:avLst/>
          </a:prstGeom>
          <a:noFill/>
        </p:spPr>
        <p:txBody>
          <a:bodyPr wrap="square" rtlCol="0">
            <a:spAutoFit/>
          </a:bodyPr>
          <a:lstStyle/>
          <a:p>
            <a:pPr lvl="0"/>
            <a:r>
              <a:rPr lang="zh-CN" altLang="en-US" sz="2000" dirty="0" smtClean="0"/>
              <a:t>李晨阳，王新春，何春珍，吴轩，孔昭煜，李晓蕾</a:t>
            </a:r>
            <a:r>
              <a:rPr lang="en-US" sz="2000" dirty="0" smtClean="0"/>
              <a:t>. 2019. </a:t>
            </a:r>
            <a:r>
              <a:rPr lang="zh-CN" altLang="en-US" sz="2000" dirty="0" smtClean="0"/>
              <a:t>全国</a:t>
            </a:r>
            <a:r>
              <a:rPr lang="en-US" sz="2000" dirty="0" smtClean="0"/>
              <a:t>1</a:t>
            </a:r>
            <a:r>
              <a:rPr lang="zh-CN" altLang="en-US" sz="2000" dirty="0" smtClean="0"/>
              <a:t>∶</a:t>
            </a:r>
            <a:r>
              <a:rPr lang="en-US" sz="2000" dirty="0" smtClean="0"/>
              <a:t>200 000</a:t>
            </a:r>
            <a:r>
              <a:rPr lang="zh-CN" altLang="en-US" sz="2000" dirty="0" smtClean="0"/>
              <a:t>数字地质图（公开版）空间数据库</a:t>
            </a:r>
            <a:r>
              <a:rPr lang="en-US" sz="2000" dirty="0" smtClean="0"/>
              <a:t>. </a:t>
            </a:r>
            <a:r>
              <a:rPr lang="zh-CN" altLang="en-US" sz="2000" dirty="0" smtClean="0"/>
              <a:t>中国地质，</a:t>
            </a:r>
            <a:r>
              <a:rPr lang="en-US" sz="2000" dirty="0" smtClean="0"/>
              <a:t>46(S1): 1-10.</a:t>
            </a:r>
            <a:endParaRPr lang="zh-CN" altLang="en-US" sz="2000" dirty="0" smtClean="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C:\Users\Administrator\Desktop\微信图片_20230315083333.jpg"/>
          <p:cNvPicPr>
            <a:picLocks noChangeAspect="1" noChangeArrowheads="1"/>
          </p:cNvPicPr>
          <p:nvPr/>
        </p:nvPicPr>
        <p:blipFill>
          <a:blip r:embed="rId2"/>
          <a:srcRect/>
          <a:stretch>
            <a:fillRect/>
          </a:stretch>
        </p:blipFill>
        <p:spPr bwMode="auto">
          <a:xfrm>
            <a:off x="308191" y="1000108"/>
            <a:ext cx="8478651" cy="5643602"/>
          </a:xfrm>
          <a:prstGeom prst="rect">
            <a:avLst/>
          </a:prstGeom>
          <a:noFill/>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500034" y="1966929"/>
            <a:ext cx="8286750" cy="3819525"/>
          </a:xfrm>
          <a:prstGeom prst="rect">
            <a:avLst/>
          </a:prstGeom>
          <a:noFill/>
          <a:ln w="9525">
            <a:noFill/>
            <a:miter lim="800000"/>
            <a:headEnd/>
            <a:tailEnd/>
          </a:ln>
          <a:effectLst/>
        </p:spPr>
      </p:pic>
      <p:sp>
        <p:nvSpPr>
          <p:cNvPr id="3" name="TextBox 2"/>
          <p:cNvSpPr txBox="1"/>
          <p:nvPr/>
        </p:nvSpPr>
        <p:spPr>
          <a:xfrm>
            <a:off x="214282" y="1071546"/>
            <a:ext cx="6500858" cy="461665"/>
          </a:xfrm>
          <a:prstGeom prst="rect">
            <a:avLst/>
          </a:prstGeom>
          <a:noFill/>
        </p:spPr>
        <p:txBody>
          <a:bodyPr wrap="square" rtlCol="0">
            <a:spAutoFit/>
          </a:bodyPr>
          <a:lstStyle/>
          <a:p>
            <a:r>
              <a:rPr lang="en-US" altLang="zh-CN" sz="2400" dirty="0" smtClean="0"/>
              <a:t>Petrel</a:t>
            </a:r>
            <a:r>
              <a:rPr lang="zh-CN" altLang="en-US" sz="2400" dirty="0" smtClean="0"/>
              <a:t>解译的断层数据文件输出格式</a:t>
            </a:r>
            <a:endParaRPr lang="zh-CN" altLang="en-US" sz="2400" dirty="0"/>
          </a:p>
        </p:txBody>
      </p:sp>
      <p:cxnSp>
        <p:nvCxnSpPr>
          <p:cNvPr id="5" name="直接箭头连接符 4"/>
          <p:cNvCxnSpPr/>
          <p:nvPr/>
        </p:nvCxnSpPr>
        <p:spPr>
          <a:xfrm rot="10800000">
            <a:off x="5786446" y="2857496"/>
            <a:ext cx="571504" cy="5000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 name="直接箭头连接符 6"/>
          <p:cNvCxnSpPr/>
          <p:nvPr/>
        </p:nvCxnSpPr>
        <p:spPr>
          <a:xfrm rot="10800000">
            <a:off x="5214942" y="4000504"/>
            <a:ext cx="571504" cy="500066"/>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a:stretch>
            <a:fillRect/>
          </a:stretch>
        </p:blipFill>
        <p:spPr bwMode="auto">
          <a:xfrm>
            <a:off x="285720" y="2357430"/>
            <a:ext cx="8643998" cy="4324458"/>
          </a:xfrm>
          <a:prstGeom prst="rect">
            <a:avLst/>
          </a:prstGeom>
          <a:noFill/>
          <a:ln w="9525">
            <a:noFill/>
            <a:miter lim="800000"/>
            <a:headEnd/>
            <a:tailEnd/>
          </a:ln>
          <a:effectLst/>
        </p:spPr>
      </p:pic>
      <p:sp>
        <p:nvSpPr>
          <p:cNvPr id="3" name="TextBox 2"/>
          <p:cNvSpPr txBox="1"/>
          <p:nvPr/>
        </p:nvSpPr>
        <p:spPr>
          <a:xfrm>
            <a:off x="285720" y="1071546"/>
            <a:ext cx="8572560" cy="707886"/>
          </a:xfrm>
          <a:prstGeom prst="rect">
            <a:avLst/>
          </a:prstGeom>
          <a:noFill/>
        </p:spPr>
        <p:txBody>
          <a:bodyPr wrap="square" rtlCol="0">
            <a:spAutoFit/>
          </a:bodyPr>
          <a:lstStyle/>
          <a:p>
            <a:r>
              <a:rPr lang="zh-CN" altLang="en-US" sz="2000" dirty="0" smtClean="0"/>
              <a:t>第八列是点号，代表一条连续解释的线条，就是一个</a:t>
            </a:r>
            <a:r>
              <a:rPr lang="en-US" altLang="zh-CN" sz="2000" dirty="0" smtClean="0"/>
              <a:t>INLINE</a:t>
            </a:r>
            <a:r>
              <a:rPr lang="zh-CN" altLang="en-US" sz="2000" dirty="0" smtClean="0"/>
              <a:t>剖面里解释了多条断层线  每解释一条就会有一个数字编号  表示一条连续解释的断层线</a:t>
            </a:r>
            <a:endParaRPr lang="zh-CN" altLang="en-US" sz="2000" dirty="0"/>
          </a:p>
        </p:txBody>
      </p:sp>
      <p:sp>
        <p:nvSpPr>
          <p:cNvPr id="4" name="矩形 3"/>
          <p:cNvSpPr/>
          <p:nvPr/>
        </p:nvSpPr>
        <p:spPr>
          <a:xfrm>
            <a:off x="3071834" y="1885882"/>
            <a:ext cx="5143504" cy="400110"/>
          </a:xfrm>
          <a:prstGeom prst="rect">
            <a:avLst/>
          </a:prstGeom>
        </p:spPr>
        <p:txBody>
          <a:bodyPr wrap="square">
            <a:spAutoFit/>
          </a:bodyPr>
          <a:lstStyle/>
          <a:p>
            <a:r>
              <a:rPr lang="en-US" altLang="zh-CN" sz="2000" dirty="0" smtClean="0">
                <a:solidFill>
                  <a:srgbClr val="FF0000"/>
                </a:solidFill>
              </a:rPr>
              <a:t>XYZ</a:t>
            </a:r>
            <a:r>
              <a:rPr lang="zh-CN" altLang="en-US" sz="2000" dirty="0" smtClean="0">
                <a:solidFill>
                  <a:srgbClr val="FF0000"/>
                </a:solidFill>
              </a:rPr>
              <a:t>坐标、断层的名称</a:t>
            </a:r>
            <a:r>
              <a:rPr lang="en-US" altLang="zh-CN" sz="2000" dirty="0" smtClean="0">
                <a:solidFill>
                  <a:srgbClr val="FF0000"/>
                </a:solidFill>
              </a:rPr>
              <a:t>(</a:t>
            </a:r>
            <a:r>
              <a:rPr lang="en-US" altLang="zh-CN" sz="2000" dirty="0" err="1" smtClean="0">
                <a:solidFill>
                  <a:srgbClr val="FF0000"/>
                </a:solidFill>
              </a:rPr>
              <a:t>Feature_name</a:t>
            </a:r>
            <a:r>
              <a:rPr lang="en-US" altLang="zh-CN" sz="2000" dirty="0" smtClean="0">
                <a:solidFill>
                  <a:srgbClr val="FF0000"/>
                </a:solidFill>
              </a:rPr>
              <a:t>)</a:t>
            </a:r>
            <a:endParaRPr lang="zh-CN" altLang="en-US" sz="2000" dirty="0">
              <a:solidFill>
                <a:srgbClr val="FF0000"/>
              </a:solidFil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58275"/>
            <a:ext cx="3429024" cy="584775"/>
          </a:xfrm>
          <a:prstGeom prst="rect">
            <a:avLst/>
          </a:prstGeom>
          <a:noFill/>
        </p:spPr>
        <p:txBody>
          <a:bodyPr wrap="square" rtlCol="0">
            <a:spAutoFit/>
          </a:bodyPr>
          <a:lstStyle/>
          <a:p>
            <a:r>
              <a:rPr lang="zh-CN" altLang="en-US" sz="3200" dirty="0" smtClean="0">
                <a:latin typeface="黑体" pitchFamily="49" charset="-122"/>
                <a:ea typeface="黑体" pitchFamily="49" charset="-122"/>
              </a:rPr>
              <a:t>构造地质模型</a:t>
            </a:r>
            <a:endParaRPr lang="zh-CN" altLang="en-US" sz="3200" dirty="0">
              <a:latin typeface="黑体" pitchFamily="49" charset="-122"/>
              <a:ea typeface="黑体" pitchFamily="49" charset="-122"/>
            </a:endParaRPr>
          </a:p>
        </p:txBody>
      </p:sp>
      <p:sp>
        <p:nvSpPr>
          <p:cNvPr id="3" name="矩形 2"/>
          <p:cNvSpPr/>
          <p:nvPr/>
        </p:nvSpPr>
        <p:spPr>
          <a:xfrm>
            <a:off x="214314" y="1857364"/>
            <a:ext cx="8929718" cy="2308324"/>
          </a:xfrm>
          <a:prstGeom prst="rect">
            <a:avLst/>
          </a:prstGeom>
        </p:spPr>
        <p:txBody>
          <a:bodyPr wrap="square">
            <a:spAutoFit/>
          </a:bodyPr>
          <a:lstStyle/>
          <a:p>
            <a:r>
              <a:rPr lang="en-US" sz="2400" dirty="0" err="1" smtClean="0"/>
              <a:t>Lajaunie</a:t>
            </a:r>
            <a:r>
              <a:rPr lang="en-US" sz="2400" dirty="0" smtClean="0"/>
              <a:t>, et al. (1997)</a:t>
            </a:r>
            <a:r>
              <a:rPr lang="zh-CN" altLang="en-US" sz="2400" dirty="0" smtClean="0"/>
              <a:t>建立了一种方法：当已知一个或多个界面上的点，以及可获取额外的平面方向</a:t>
            </a:r>
            <a:r>
              <a:rPr lang="en-US" sz="2400" dirty="0" smtClean="0"/>
              <a:t>(plane orientation)</a:t>
            </a:r>
            <a:r>
              <a:rPr lang="zh-CN" altLang="en-US" sz="2400" dirty="0" smtClean="0"/>
              <a:t>数据。这些方向数据不必属于某个界面，但假设采样来自地质构造</a:t>
            </a:r>
            <a:r>
              <a:rPr lang="en-US" sz="2400" dirty="0" smtClean="0"/>
              <a:t>(sedimentary plane, foliation, cleavage plane)</a:t>
            </a:r>
            <a:r>
              <a:rPr lang="zh-CN" altLang="en-US" sz="2400" dirty="0" smtClean="0"/>
              <a:t>。地质建模问题就是：构造穿过各界面上已知点的面</a:t>
            </a:r>
            <a:r>
              <a:rPr lang="en-US" sz="2400" dirty="0" smtClean="0"/>
              <a:t>(surface)</a:t>
            </a:r>
            <a:r>
              <a:rPr lang="zh-CN" altLang="en-US" sz="2400" dirty="0" smtClean="0"/>
              <a:t>，并且与方向数据兼容。</a:t>
            </a:r>
            <a:endParaRPr lang="zh-CN" altLang="en-US" sz="2400" dirty="0"/>
          </a:p>
        </p:txBody>
      </p:sp>
      <p:sp>
        <p:nvSpPr>
          <p:cNvPr id="4" name="矩形 3"/>
          <p:cNvSpPr/>
          <p:nvPr/>
        </p:nvSpPr>
        <p:spPr>
          <a:xfrm>
            <a:off x="285720" y="4429132"/>
            <a:ext cx="8715436" cy="1938992"/>
          </a:xfrm>
          <a:prstGeom prst="rect">
            <a:avLst/>
          </a:prstGeom>
        </p:spPr>
        <p:txBody>
          <a:bodyPr wrap="square">
            <a:spAutoFit/>
          </a:bodyPr>
          <a:lstStyle/>
          <a:p>
            <a:r>
              <a:rPr lang="zh-CN" altLang="en-US" sz="2400" b="1" dirty="0" smtClean="0"/>
              <a:t>适合条件</a:t>
            </a:r>
          </a:p>
          <a:p>
            <a:r>
              <a:rPr lang="zh-CN" altLang="en-US" sz="2400" dirty="0" smtClean="0"/>
              <a:t>（</a:t>
            </a:r>
            <a:r>
              <a:rPr lang="en-US" sz="2400" dirty="0" smtClean="0"/>
              <a:t>1</a:t>
            </a:r>
            <a:r>
              <a:rPr lang="zh-CN" altLang="en-US" sz="2400" dirty="0" smtClean="0"/>
              <a:t>）假设待模拟的面属于一组近似符合叶理构造</a:t>
            </a:r>
            <a:r>
              <a:rPr lang="en-US" sz="2400" dirty="0" smtClean="0"/>
              <a:t>(foliation)</a:t>
            </a:r>
            <a:r>
              <a:rPr lang="zh-CN" altLang="en-US" sz="2400" dirty="0" smtClean="0"/>
              <a:t>场的平行面。</a:t>
            </a:r>
          </a:p>
          <a:p>
            <a:r>
              <a:rPr lang="zh-CN" altLang="en-US" sz="2400" dirty="0" smtClean="0"/>
              <a:t>（</a:t>
            </a:r>
            <a:r>
              <a:rPr lang="en-US" sz="2400" dirty="0" smtClean="0"/>
              <a:t>2</a:t>
            </a:r>
            <a:r>
              <a:rPr lang="zh-CN" altLang="en-US" sz="2400" dirty="0" smtClean="0"/>
              <a:t>）假设一些方向数据可以转换为矢量数据。因此，从地质学角度看，必须已知某些位置上构造的</a:t>
            </a:r>
            <a:r>
              <a:rPr lang="en-US" sz="2400" dirty="0" smtClean="0"/>
              <a:t>polarity</a:t>
            </a:r>
            <a:r>
              <a:rPr lang="zh-CN" altLang="en-US" sz="2400" dirty="0" smtClean="0"/>
              <a:t>。</a:t>
            </a:r>
            <a:endParaRPr lang="zh-CN" altLang="en-US" sz="24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71406" y="1058275"/>
            <a:ext cx="3429024" cy="584775"/>
          </a:xfrm>
          <a:prstGeom prst="rect">
            <a:avLst/>
          </a:prstGeom>
          <a:noFill/>
        </p:spPr>
        <p:txBody>
          <a:bodyPr wrap="square" rtlCol="0">
            <a:spAutoFit/>
          </a:bodyPr>
          <a:lstStyle/>
          <a:p>
            <a:r>
              <a:rPr lang="zh-CN" altLang="en-US" sz="3200" dirty="0" smtClean="0">
                <a:latin typeface="黑体" pitchFamily="49" charset="-122"/>
                <a:ea typeface="黑体" pitchFamily="49" charset="-122"/>
              </a:rPr>
              <a:t>构造地质模型</a:t>
            </a:r>
            <a:endParaRPr lang="zh-CN" altLang="en-US" sz="3200" dirty="0">
              <a:latin typeface="黑体" pitchFamily="49" charset="-122"/>
              <a:ea typeface="黑体" pitchFamily="49" charset="-122"/>
            </a:endParaRPr>
          </a:p>
        </p:txBody>
      </p:sp>
      <p:sp>
        <p:nvSpPr>
          <p:cNvPr id="4" name="TextBox 3"/>
          <p:cNvSpPr txBox="1"/>
          <p:nvPr/>
        </p:nvSpPr>
        <p:spPr>
          <a:xfrm>
            <a:off x="142876" y="2387640"/>
            <a:ext cx="8858280" cy="3970318"/>
          </a:xfrm>
          <a:prstGeom prst="rect">
            <a:avLst/>
          </a:prstGeom>
          <a:noFill/>
        </p:spPr>
        <p:txBody>
          <a:bodyPr wrap="square" rtlCol="0">
            <a:spAutoFit/>
          </a:bodyPr>
          <a:lstStyle/>
          <a:p>
            <a:pPr>
              <a:lnSpc>
                <a:spcPct val="150000"/>
              </a:lnSpc>
            </a:pPr>
            <a:r>
              <a:rPr lang="zh-CN" altLang="en-US" sz="2400" dirty="0" smtClean="0"/>
              <a:t>隐式地质建模的基本原理基于以下思路：空间上定义的</a:t>
            </a:r>
            <a:r>
              <a:rPr lang="zh-CN" altLang="en-US" sz="2400" dirty="0" smtClean="0">
                <a:solidFill>
                  <a:srgbClr val="FF0000"/>
                </a:solidFill>
              </a:rPr>
              <a:t>标量场</a:t>
            </a:r>
            <a:r>
              <a:rPr lang="zh-CN" altLang="en-US" sz="2400" dirty="0" smtClean="0"/>
              <a:t>，其梯度与方向数据正交。</a:t>
            </a:r>
          </a:p>
          <a:p>
            <a:pPr>
              <a:lnSpc>
                <a:spcPct val="150000"/>
              </a:lnSpc>
            </a:pPr>
            <a:r>
              <a:rPr lang="zh-CN" altLang="en-US" sz="2400" b="1" dirty="0" smtClean="0"/>
              <a:t>插值标量场：</a:t>
            </a:r>
            <a:endParaRPr lang="en-US" altLang="zh-CN" sz="2400" b="1" dirty="0" smtClean="0"/>
          </a:p>
          <a:p>
            <a:pPr>
              <a:lnSpc>
                <a:spcPct val="150000"/>
              </a:lnSpc>
            </a:pPr>
            <a:r>
              <a:rPr lang="en-US" altLang="zh-CN" sz="2400" dirty="0" smtClean="0">
                <a:solidFill>
                  <a:srgbClr val="FF0000"/>
                </a:solidFill>
              </a:rPr>
              <a:t>(1) </a:t>
            </a:r>
            <a:r>
              <a:rPr lang="zh-CN" altLang="en-US" sz="2400" dirty="0" smtClean="0">
                <a:solidFill>
                  <a:srgbClr val="FF0000"/>
                </a:solidFill>
              </a:rPr>
              <a:t>界面的一些点</a:t>
            </a:r>
            <a:r>
              <a:rPr lang="zh-CN" altLang="en-US" sz="2400" dirty="0" smtClean="0"/>
              <a:t>有与</a:t>
            </a:r>
            <a:r>
              <a:rPr lang="zh-CN" altLang="en-US" sz="2400" dirty="0" smtClean="0">
                <a:solidFill>
                  <a:srgbClr val="FF0000"/>
                </a:solidFill>
              </a:rPr>
              <a:t>另一些点</a:t>
            </a:r>
            <a:r>
              <a:rPr lang="zh-CN" altLang="en-US" sz="2400" dirty="0" smtClean="0"/>
              <a:t>相同的，但未知的标量值；</a:t>
            </a:r>
            <a:endParaRPr lang="en-US" altLang="zh-CN" sz="2400" dirty="0" smtClean="0"/>
          </a:p>
          <a:p>
            <a:pPr>
              <a:lnSpc>
                <a:spcPct val="150000"/>
              </a:lnSpc>
            </a:pPr>
            <a:r>
              <a:rPr lang="en-US" altLang="zh-CN" sz="2400" dirty="0" smtClean="0"/>
              <a:t>(2</a:t>
            </a:r>
            <a:r>
              <a:rPr lang="en-US" altLang="zh-CN" sz="2400" smtClean="0"/>
              <a:t>) </a:t>
            </a:r>
            <a:r>
              <a:rPr lang="zh-CN" altLang="en-US" sz="2400" smtClean="0">
                <a:solidFill>
                  <a:srgbClr val="FF0000"/>
                </a:solidFill>
              </a:rPr>
              <a:t>相同</a:t>
            </a:r>
            <a:r>
              <a:rPr lang="zh-CN" altLang="en-US" sz="2400" dirty="0" smtClean="0">
                <a:solidFill>
                  <a:srgbClr val="FF0000"/>
                </a:solidFill>
              </a:rPr>
              <a:t>界面上的</a:t>
            </a:r>
            <a:r>
              <a:rPr lang="zh-CN" altLang="en-US" sz="2400" b="1" dirty="0" smtClean="0">
                <a:solidFill>
                  <a:srgbClr val="FF0000"/>
                </a:solidFill>
              </a:rPr>
              <a:t>另一些点</a:t>
            </a:r>
            <a:r>
              <a:rPr lang="zh-CN" altLang="en-US" sz="2400" dirty="0" smtClean="0"/>
              <a:t>：已知标量场的梯度，或已知与该梯度正交的方向（角度）。</a:t>
            </a:r>
            <a:endParaRPr lang="zh-CN" altLang="en-US" sz="2400" dirty="0" smtClean="0">
              <a:solidFill>
                <a:srgbClr val="FF0000"/>
              </a:solidFill>
            </a:endParaRPr>
          </a:p>
          <a:p>
            <a:pPr>
              <a:lnSpc>
                <a:spcPct val="150000"/>
              </a:lnSpc>
            </a:pPr>
            <a:r>
              <a:rPr lang="zh-CN" altLang="en-US" sz="2400" dirty="0" smtClean="0"/>
              <a:t>最终，</a:t>
            </a:r>
            <a:r>
              <a:rPr lang="zh-CN" altLang="en-US" sz="2400" dirty="0" smtClean="0">
                <a:solidFill>
                  <a:srgbClr val="FF0000"/>
                </a:solidFill>
              </a:rPr>
              <a:t>模型面</a:t>
            </a:r>
            <a:r>
              <a:rPr lang="zh-CN" altLang="en-US" sz="2400" dirty="0" smtClean="0"/>
              <a:t>由</a:t>
            </a:r>
            <a:r>
              <a:rPr lang="zh-CN" altLang="en-US" sz="2400" dirty="0" smtClean="0">
                <a:solidFill>
                  <a:srgbClr val="FF0000"/>
                </a:solidFill>
              </a:rPr>
              <a:t>插值场的等值面</a:t>
            </a:r>
            <a:r>
              <a:rPr lang="zh-CN" altLang="en-US" sz="2400" dirty="0" smtClean="0"/>
              <a:t>表征。</a:t>
            </a:r>
            <a:endParaRPr lang="zh-CN" altLang="en-US" sz="2400" dirty="0"/>
          </a:p>
        </p:txBody>
      </p:sp>
      <p:sp>
        <p:nvSpPr>
          <p:cNvPr id="5" name="矩形 4"/>
          <p:cNvSpPr/>
          <p:nvPr/>
        </p:nvSpPr>
        <p:spPr>
          <a:xfrm>
            <a:off x="142844" y="1714488"/>
            <a:ext cx="1620957" cy="523220"/>
          </a:xfrm>
          <a:prstGeom prst="rect">
            <a:avLst/>
          </a:prstGeom>
        </p:spPr>
        <p:txBody>
          <a:bodyPr wrap="none">
            <a:spAutoFit/>
          </a:bodyPr>
          <a:lstStyle/>
          <a:p>
            <a:r>
              <a:rPr lang="zh-CN" altLang="en-US" sz="2800" dirty="0" smtClean="0">
                <a:latin typeface="黑体" pitchFamily="49" charset="-122"/>
                <a:ea typeface="黑体" pitchFamily="49" charset="-122"/>
              </a:rPr>
              <a:t>基本原理</a:t>
            </a:r>
            <a:endParaRPr lang="en-US" altLang="zh-CN" sz="2800" dirty="0" smtClean="0">
              <a:latin typeface="黑体" pitchFamily="49" charset="-122"/>
              <a:ea typeface="黑体" pitchFamily="49" charset="-122"/>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58275"/>
            <a:ext cx="3429024" cy="584775"/>
          </a:xfrm>
          <a:prstGeom prst="rect">
            <a:avLst/>
          </a:prstGeom>
          <a:noFill/>
        </p:spPr>
        <p:txBody>
          <a:bodyPr wrap="square" rtlCol="0">
            <a:spAutoFit/>
          </a:bodyPr>
          <a:lstStyle/>
          <a:p>
            <a:r>
              <a:rPr lang="zh-CN" altLang="en-US" sz="3200" dirty="0" smtClean="0">
                <a:latin typeface="黑体" pitchFamily="49" charset="-122"/>
                <a:ea typeface="黑体" pitchFamily="49" charset="-122"/>
              </a:rPr>
              <a:t>构造地质模型</a:t>
            </a:r>
            <a:endParaRPr lang="zh-CN" altLang="en-US" sz="3200" dirty="0">
              <a:latin typeface="黑体" pitchFamily="49" charset="-122"/>
              <a:ea typeface="黑体" pitchFamily="49" charset="-122"/>
            </a:endParaRPr>
          </a:p>
        </p:txBody>
      </p:sp>
      <p:sp>
        <p:nvSpPr>
          <p:cNvPr id="3" name="TextBox 2"/>
          <p:cNvSpPr txBox="1"/>
          <p:nvPr/>
        </p:nvSpPr>
        <p:spPr>
          <a:xfrm>
            <a:off x="71406" y="1857364"/>
            <a:ext cx="9001156" cy="3898568"/>
          </a:xfrm>
          <a:prstGeom prst="rect">
            <a:avLst/>
          </a:prstGeom>
          <a:noFill/>
        </p:spPr>
        <p:txBody>
          <a:bodyPr wrap="square" rtlCol="0">
            <a:spAutoFit/>
          </a:bodyPr>
          <a:lstStyle/>
          <a:p>
            <a:pPr algn="just">
              <a:lnSpc>
                <a:spcPct val="150000"/>
              </a:lnSpc>
            </a:pPr>
            <a:r>
              <a:rPr lang="zh-CN" altLang="en-US" sz="2400" dirty="0" smtClean="0"/>
              <a:t>隐式建模的</a:t>
            </a:r>
            <a:r>
              <a:rPr lang="zh-CN" altLang="en-US" sz="2400" dirty="0" smtClean="0">
                <a:solidFill>
                  <a:srgbClr val="FF0000"/>
                </a:solidFill>
              </a:rPr>
              <a:t>优势</a:t>
            </a:r>
            <a:r>
              <a:rPr lang="zh-CN" altLang="en-US" sz="2400" dirty="0" smtClean="0"/>
              <a:t>是：在一些插值算法中，联合使用不同类型的独立的地质信息，包括：界面上的已知点、其他点上的方向数据以及梯度数据。该方法的另一个特性是：可以模拟一组面，同时考虑不同界面上所有的已知点。</a:t>
            </a:r>
          </a:p>
          <a:p>
            <a:pPr algn="just">
              <a:lnSpc>
                <a:spcPct val="150000"/>
              </a:lnSpc>
            </a:pPr>
            <a:r>
              <a:rPr lang="zh-CN" altLang="en-US" sz="2400" dirty="0" smtClean="0">
                <a:solidFill>
                  <a:srgbClr val="FF0000"/>
                </a:solidFill>
              </a:rPr>
              <a:t>缺点</a:t>
            </a:r>
            <a:r>
              <a:rPr lang="zh-CN" altLang="en-US" sz="2400" dirty="0" smtClean="0"/>
              <a:t>是：模型需要是规则的</a:t>
            </a:r>
            <a:r>
              <a:rPr lang="en-US" sz="2400" dirty="0" smtClean="0"/>
              <a:t>(regularity)</a:t>
            </a:r>
            <a:r>
              <a:rPr lang="zh-CN" altLang="en-US" sz="2400" dirty="0" smtClean="0"/>
              <a:t>。奇异性</a:t>
            </a:r>
            <a:r>
              <a:rPr lang="en-US" sz="2400" dirty="0" smtClean="0"/>
              <a:t>(singularity)</a:t>
            </a:r>
            <a:r>
              <a:rPr lang="zh-CN" altLang="en-US" sz="2400" dirty="0" smtClean="0"/>
              <a:t>，比如</a:t>
            </a:r>
            <a:r>
              <a:rPr lang="zh-CN" altLang="en-US" sz="2400" dirty="0" smtClean="0">
                <a:solidFill>
                  <a:srgbClr val="FF0000"/>
                </a:solidFill>
              </a:rPr>
              <a:t>不可微分的断层（不连续体）</a:t>
            </a:r>
            <a:r>
              <a:rPr lang="zh-CN" altLang="en-US" sz="2400" dirty="0" smtClean="0"/>
              <a:t>需要做特殊的修正；还需要做模型（不确定性）评估。</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000108"/>
            <a:ext cx="2714612" cy="523220"/>
          </a:xfrm>
          <a:prstGeom prst="rect">
            <a:avLst/>
          </a:prstGeom>
          <a:noFill/>
        </p:spPr>
        <p:txBody>
          <a:bodyPr wrap="square" rtlCol="0">
            <a:spAutoFit/>
          </a:bodyPr>
          <a:lstStyle/>
          <a:p>
            <a:r>
              <a:rPr lang="en-US" altLang="zh-CN" sz="2800" dirty="0" smtClean="0">
                <a:solidFill>
                  <a:srgbClr val="FF0000"/>
                </a:solidFill>
              </a:rPr>
              <a:t>fault_trace.shp</a:t>
            </a:r>
            <a:endParaRPr lang="zh-CN" altLang="en-US" sz="2800" dirty="0">
              <a:solidFill>
                <a:srgbClr val="FF0000"/>
              </a:solidFill>
            </a:endParaRPr>
          </a:p>
        </p:txBody>
      </p:sp>
      <p:pic>
        <p:nvPicPr>
          <p:cNvPr id="1026" name="Picture 2"/>
          <p:cNvPicPr>
            <a:picLocks noChangeAspect="1" noChangeArrowheads="1"/>
          </p:cNvPicPr>
          <p:nvPr/>
        </p:nvPicPr>
        <p:blipFill>
          <a:blip r:embed="rId2"/>
          <a:srcRect/>
          <a:stretch>
            <a:fillRect/>
          </a:stretch>
        </p:blipFill>
        <p:spPr bwMode="auto">
          <a:xfrm>
            <a:off x="4479353" y="962008"/>
            <a:ext cx="4664679" cy="5753140"/>
          </a:xfrm>
          <a:prstGeom prst="rect">
            <a:avLst/>
          </a:prstGeom>
          <a:noFill/>
          <a:ln w="9525">
            <a:noFill/>
            <a:miter lim="800000"/>
            <a:headEnd/>
            <a:tailEnd/>
          </a:ln>
          <a:effectLst/>
        </p:spPr>
      </p:pic>
      <p:sp>
        <p:nvSpPr>
          <p:cNvPr id="4" name="TextBox 3"/>
          <p:cNvSpPr txBox="1"/>
          <p:nvPr/>
        </p:nvSpPr>
        <p:spPr>
          <a:xfrm>
            <a:off x="0" y="1571612"/>
            <a:ext cx="6572264" cy="646331"/>
          </a:xfrm>
          <a:prstGeom prst="rect">
            <a:avLst/>
          </a:prstGeom>
          <a:noFill/>
        </p:spPr>
        <p:txBody>
          <a:bodyPr wrap="square" rtlCol="0">
            <a:spAutoFit/>
          </a:bodyPr>
          <a:lstStyle/>
          <a:p>
            <a:r>
              <a:rPr lang="en-US" altLang="zh-CN" dirty="0" smtClean="0"/>
              <a:t>E:\Reservoir_modelling\GeoModelling\LOOP\Examples\_auto_examples_python\3_fault\ </a:t>
            </a:r>
            <a:r>
              <a:rPr lang="en-US" altLang="zh-CN" dirty="0" smtClean="0"/>
              <a:t>fault_network.py    </a:t>
            </a:r>
            <a:r>
              <a:rPr lang="zh-CN" altLang="en-US" dirty="0" smtClean="0"/>
              <a:t>的输入数据来源</a:t>
            </a:r>
            <a:endParaRPr lang="zh-CN" altLang="en-US" dirty="0"/>
          </a:p>
        </p:txBody>
      </p:sp>
      <p:sp>
        <p:nvSpPr>
          <p:cNvPr id="5" name="TextBox 4"/>
          <p:cNvSpPr txBox="1"/>
          <p:nvPr/>
        </p:nvSpPr>
        <p:spPr>
          <a:xfrm>
            <a:off x="0" y="2428868"/>
            <a:ext cx="8643966" cy="4247317"/>
          </a:xfrm>
          <a:prstGeom prst="rect">
            <a:avLst/>
          </a:prstGeom>
          <a:noFill/>
        </p:spPr>
        <p:txBody>
          <a:bodyPr wrap="square" rtlCol="0">
            <a:spAutoFit/>
          </a:bodyPr>
          <a:lstStyle/>
          <a:p>
            <a:r>
              <a:rPr lang="en-US" altLang="zh-CN" dirty="0" smtClean="0">
                <a:solidFill>
                  <a:srgbClr val="FF0000"/>
                </a:solidFill>
              </a:rPr>
              <a:t>def </a:t>
            </a:r>
            <a:r>
              <a:rPr lang="en-US" altLang="zh-CN" dirty="0" err="1" smtClean="0">
                <a:solidFill>
                  <a:srgbClr val="FF0000"/>
                </a:solidFill>
              </a:rPr>
              <a:t>load_fault_trace</a:t>
            </a:r>
            <a:r>
              <a:rPr lang="en-US" altLang="zh-CN" dirty="0" smtClean="0">
                <a:solidFill>
                  <a:srgbClr val="FF0000"/>
                </a:solidFill>
              </a:rPr>
              <a:t>():   </a:t>
            </a:r>
            <a:endParaRPr lang="en-US" altLang="zh-CN" dirty="0" smtClean="0">
              <a:solidFill>
                <a:srgbClr val="FF0000"/>
              </a:solidFill>
            </a:endParaRPr>
          </a:p>
          <a:p>
            <a:r>
              <a:rPr lang="en-US" altLang="zh-CN" dirty="0" smtClean="0"/>
              <a:t> </a:t>
            </a:r>
            <a:r>
              <a:rPr lang="en-US" altLang="zh-CN" dirty="0" smtClean="0"/>
              <a:t>"""Load the fault trace dataset, requires </a:t>
            </a:r>
            <a:r>
              <a:rPr lang="en-US" altLang="zh-CN" dirty="0" err="1" smtClean="0"/>
              <a:t>geopandas</a:t>
            </a:r>
            <a:r>
              <a:rPr lang="en-US" altLang="zh-CN" dirty="0" smtClean="0"/>
              <a:t>    </a:t>
            </a:r>
            <a:endParaRPr lang="en-US" altLang="zh-CN" dirty="0" smtClean="0"/>
          </a:p>
          <a:p>
            <a:r>
              <a:rPr lang="en-US" altLang="zh-CN" dirty="0" smtClean="0"/>
              <a:t>Returns    </a:t>
            </a:r>
          </a:p>
          <a:p>
            <a:r>
              <a:rPr lang="en-US" altLang="zh-CN" dirty="0" smtClean="0"/>
              <a:t>-------    </a:t>
            </a:r>
          </a:p>
          <a:p>
            <a:r>
              <a:rPr lang="en-US" altLang="zh-CN" dirty="0" err="1" smtClean="0"/>
              <a:t>GeoDataFrame</a:t>
            </a:r>
            <a:r>
              <a:rPr lang="en-US" altLang="zh-CN" dirty="0" smtClean="0"/>
              <a:t>     </a:t>
            </a:r>
          </a:p>
          <a:p>
            <a:r>
              <a:rPr lang="en-US" altLang="zh-CN" dirty="0" smtClean="0"/>
              <a:t>   </a:t>
            </a:r>
            <a:r>
              <a:rPr lang="en-US" altLang="zh-CN" dirty="0" err="1" smtClean="0"/>
              <a:t>dataframe</a:t>
            </a:r>
            <a:r>
              <a:rPr lang="en-US" altLang="zh-CN" dirty="0" smtClean="0"/>
              <a:t> of a </a:t>
            </a:r>
            <a:r>
              <a:rPr lang="en-US" altLang="zh-CN" dirty="0" err="1" smtClean="0"/>
              <a:t>shapefile</a:t>
            </a:r>
            <a:r>
              <a:rPr lang="en-US" altLang="zh-CN" dirty="0" smtClean="0"/>
              <a:t> for two faults    """  </a:t>
            </a:r>
            <a:endParaRPr lang="en-US" altLang="zh-CN" dirty="0" smtClean="0"/>
          </a:p>
          <a:p>
            <a:endParaRPr lang="en-US" altLang="zh-CN" dirty="0" smtClean="0"/>
          </a:p>
          <a:p>
            <a:r>
              <a:rPr lang="en-US" altLang="zh-CN" dirty="0" smtClean="0"/>
              <a:t> import </a:t>
            </a:r>
            <a:r>
              <a:rPr lang="en-US" altLang="zh-CN" dirty="0" err="1" smtClean="0"/>
              <a:t>geopandas</a:t>
            </a:r>
            <a:r>
              <a:rPr lang="en-US" altLang="zh-CN" dirty="0" smtClean="0"/>
              <a:t>    </a:t>
            </a:r>
            <a:endParaRPr lang="en-US" altLang="zh-CN" dirty="0" smtClean="0"/>
          </a:p>
          <a:p>
            <a:r>
              <a:rPr lang="en-US" altLang="zh-CN" dirty="0" smtClean="0"/>
              <a:t> </a:t>
            </a:r>
            <a:r>
              <a:rPr lang="en-US" altLang="zh-CN" dirty="0" err="1" smtClean="0"/>
              <a:t>module_path</a:t>
            </a:r>
            <a:r>
              <a:rPr lang="en-US" altLang="zh-CN" dirty="0" smtClean="0"/>
              <a:t> </a:t>
            </a:r>
            <a:r>
              <a:rPr lang="en-US" altLang="zh-CN" dirty="0" smtClean="0"/>
              <a:t>= </a:t>
            </a:r>
            <a:r>
              <a:rPr lang="en-US" altLang="zh-CN" dirty="0" err="1" smtClean="0"/>
              <a:t>dirname</a:t>
            </a:r>
            <a:r>
              <a:rPr lang="en-US" altLang="zh-CN" dirty="0" smtClean="0"/>
              <a:t>(__file__)   </a:t>
            </a:r>
            <a:endParaRPr lang="en-US" altLang="zh-CN" dirty="0" smtClean="0"/>
          </a:p>
          <a:p>
            <a:endParaRPr lang="en-US" altLang="zh-CN" dirty="0" smtClean="0"/>
          </a:p>
          <a:p>
            <a:r>
              <a:rPr lang="en-US" altLang="zh-CN" dirty="0" err="1" smtClean="0"/>
              <a:t>fault_trace</a:t>
            </a:r>
            <a:r>
              <a:rPr lang="en-US" altLang="zh-CN" dirty="0" smtClean="0"/>
              <a:t> </a:t>
            </a:r>
            <a:r>
              <a:rPr lang="en-US" altLang="zh-CN" dirty="0" smtClean="0"/>
              <a:t>= </a:t>
            </a:r>
            <a:r>
              <a:rPr lang="en-US" altLang="zh-CN" dirty="0" err="1" smtClean="0"/>
              <a:t>geopandas.read_file</a:t>
            </a:r>
            <a:r>
              <a:rPr lang="en-US" altLang="zh-CN" dirty="0" smtClean="0"/>
              <a:t>(       </a:t>
            </a:r>
            <a:endParaRPr lang="en-US" altLang="zh-CN" dirty="0" smtClean="0"/>
          </a:p>
          <a:p>
            <a:r>
              <a:rPr lang="en-US" altLang="zh-CN" dirty="0" smtClean="0">
                <a:solidFill>
                  <a:srgbClr val="FF0000"/>
                </a:solidFill>
              </a:rPr>
              <a:t>  </a:t>
            </a:r>
            <a:r>
              <a:rPr lang="en-US" altLang="zh-CN" dirty="0" smtClean="0">
                <a:solidFill>
                  <a:srgbClr val="FF0000"/>
                </a:solidFill>
              </a:rPr>
              <a:t>   </a:t>
            </a:r>
            <a:r>
              <a:rPr lang="en-US" altLang="zh-CN" dirty="0" smtClean="0">
                <a:solidFill>
                  <a:srgbClr val="FF0000"/>
                </a:solidFill>
              </a:rPr>
              <a:t>join(</a:t>
            </a:r>
            <a:r>
              <a:rPr lang="en-US" altLang="zh-CN" dirty="0" err="1" smtClean="0">
                <a:solidFill>
                  <a:srgbClr val="FF0000"/>
                </a:solidFill>
              </a:rPr>
              <a:t>module_path</a:t>
            </a:r>
            <a:r>
              <a:rPr lang="en-US" altLang="zh-CN" dirty="0" smtClean="0">
                <a:solidFill>
                  <a:srgbClr val="FF0000"/>
                </a:solidFill>
              </a:rPr>
              <a:t>, </a:t>
            </a:r>
            <a:r>
              <a:rPr lang="en-US" altLang="zh-CN" dirty="0" smtClean="0">
                <a:solidFill>
                  <a:srgbClr val="FF0000"/>
                </a:solidFill>
              </a:rPr>
              <a:t>Path</a:t>
            </a:r>
            <a:r>
              <a:rPr lang="en-US" altLang="zh-CN" dirty="0" smtClean="0">
                <a:solidFill>
                  <a:srgbClr val="FF0000"/>
                </a:solidFill>
              </a:rPr>
              <a:t>("data/</a:t>
            </a:r>
            <a:r>
              <a:rPr lang="en-US" altLang="zh-CN" dirty="0" err="1" smtClean="0">
                <a:solidFill>
                  <a:srgbClr val="FF0000"/>
                </a:solidFill>
              </a:rPr>
              <a:t>fault_trace</a:t>
            </a:r>
            <a:r>
              <a:rPr lang="en-US" altLang="zh-CN" dirty="0" smtClean="0">
                <a:solidFill>
                  <a:srgbClr val="FF0000"/>
                </a:solidFill>
              </a:rPr>
              <a:t>/fault_trace.shp"))   </a:t>
            </a:r>
            <a:endParaRPr lang="en-US" altLang="zh-CN" dirty="0" smtClean="0">
              <a:solidFill>
                <a:srgbClr val="FF0000"/>
              </a:solidFill>
            </a:endParaRPr>
          </a:p>
          <a:p>
            <a:r>
              <a:rPr lang="en-US" altLang="zh-CN" dirty="0" smtClean="0"/>
              <a:t> </a:t>
            </a:r>
            <a:r>
              <a:rPr lang="en-US" altLang="zh-CN" dirty="0" smtClean="0"/>
              <a:t>)  </a:t>
            </a:r>
            <a:endParaRPr lang="en-US" altLang="zh-CN" dirty="0" smtClean="0"/>
          </a:p>
          <a:p>
            <a:endParaRPr lang="en-US" altLang="zh-CN" dirty="0" smtClean="0"/>
          </a:p>
          <a:p>
            <a:r>
              <a:rPr lang="en-US" altLang="zh-CN" dirty="0" smtClean="0"/>
              <a:t>  </a:t>
            </a:r>
            <a:r>
              <a:rPr lang="en-US" altLang="zh-CN" dirty="0" smtClean="0"/>
              <a:t>return </a:t>
            </a:r>
            <a:r>
              <a:rPr lang="en-US" altLang="zh-CN" dirty="0" err="1" smtClean="0"/>
              <a:t>fault_trace</a:t>
            </a:r>
            <a:endParaRPr lang="zh-CN" alt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142844" y="1000108"/>
            <a:ext cx="2714612" cy="523220"/>
          </a:xfrm>
          <a:prstGeom prst="rect">
            <a:avLst/>
          </a:prstGeom>
          <a:noFill/>
        </p:spPr>
        <p:txBody>
          <a:bodyPr wrap="square" rtlCol="0">
            <a:spAutoFit/>
          </a:bodyPr>
          <a:lstStyle/>
          <a:p>
            <a:r>
              <a:rPr lang="en-US" altLang="zh-CN" sz="2800" dirty="0" smtClean="0">
                <a:solidFill>
                  <a:srgbClr val="FF0000"/>
                </a:solidFill>
              </a:rPr>
              <a:t>fault_trace.shp</a:t>
            </a:r>
            <a:endParaRPr lang="zh-CN" altLang="en-US" sz="2800" dirty="0">
              <a:solidFill>
                <a:srgbClr val="FF0000"/>
              </a:solidFill>
            </a:endParaRPr>
          </a:p>
        </p:txBody>
      </p:sp>
      <p:sp>
        <p:nvSpPr>
          <p:cNvPr id="4" name="TextBox 3"/>
          <p:cNvSpPr txBox="1"/>
          <p:nvPr/>
        </p:nvSpPr>
        <p:spPr>
          <a:xfrm>
            <a:off x="142876" y="1643050"/>
            <a:ext cx="8858280" cy="2308324"/>
          </a:xfrm>
          <a:prstGeom prst="rect">
            <a:avLst/>
          </a:prstGeom>
          <a:noFill/>
        </p:spPr>
        <p:txBody>
          <a:bodyPr wrap="square" rtlCol="0">
            <a:spAutoFit/>
          </a:bodyPr>
          <a:lstStyle/>
          <a:p>
            <a:pPr>
              <a:lnSpc>
                <a:spcPct val="150000"/>
              </a:lnSpc>
            </a:pPr>
            <a:r>
              <a:rPr lang="zh-CN" altLang="en-US" sz="2400" dirty="0" smtClean="0"/>
              <a:t>构建断层的地质模型，关于断层的最低标准的输入要求包括：</a:t>
            </a:r>
            <a:endParaRPr lang="en-US" altLang="zh-CN" sz="2400" dirty="0" smtClean="0"/>
          </a:p>
          <a:p>
            <a:pPr>
              <a:lnSpc>
                <a:spcPct val="150000"/>
              </a:lnSpc>
            </a:pPr>
            <a:r>
              <a:rPr lang="zh-CN" altLang="en-US" sz="2400" dirty="0" smtClean="0"/>
              <a:t>断层的</a:t>
            </a:r>
            <a:r>
              <a:rPr lang="en-US" altLang="zh-CN" sz="2400" dirty="0" smtClean="0"/>
              <a:t>XYZ</a:t>
            </a:r>
            <a:r>
              <a:rPr lang="zh-CN" altLang="en-US" sz="2400" dirty="0" smtClean="0"/>
              <a:t>坐标、断层名称</a:t>
            </a:r>
            <a:r>
              <a:rPr lang="en-US" altLang="zh-CN" sz="2400" dirty="0" smtClean="0"/>
              <a:t>(name)</a:t>
            </a:r>
            <a:r>
              <a:rPr lang="zh-CN" altLang="en-US" sz="2400" dirty="0" smtClean="0"/>
              <a:t>、断层连接关系</a:t>
            </a:r>
            <a:r>
              <a:rPr lang="en-US" altLang="zh-CN" sz="2400" dirty="0" smtClean="0"/>
              <a:t>(</a:t>
            </a:r>
            <a:r>
              <a:rPr lang="zh-CN" altLang="en-US" sz="2400" dirty="0" smtClean="0"/>
              <a:t>名称对</a:t>
            </a:r>
            <a:r>
              <a:rPr lang="en-US" altLang="zh-CN" sz="2400" dirty="0" smtClean="0"/>
              <a:t>)</a:t>
            </a:r>
            <a:r>
              <a:rPr lang="zh-CN" altLang="en-US" sz="2400" dirty="0" smtClean="0"/>
              <a:t>、断层位移</a:t>
            </a:r>
            <a:endParaRPr lang="en-US" altLang="zh-CN" sz="2400" dirty="0" smtClean="0"/>
          </a:p>
          <a:p>
            <a:pPr>
              <a:lnSpc>
                <a:spcPct val="150000"/>
              </a:lnSpc>
            </a:pPr>
            <a:endParaRPr lang="zh-CN" alt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14282" y="1000108"/>
            <a:ext cx="8929718" cy="523220"/>
          </a:xfrm>
          <a:prstGeom prst="rect">
            <a:avLst/>
          </a:prstGeom>
          <a:noFill/>
        </p:spPr>
        <p:txBody>
          <a:bodyPr wrap="square" rtlCol="0">
            <a:spAutoFit/>
          </a:bodyPr>
          <a:lstStyle/>
          <a:p>
            <a:r>
              <a:rPr lang="en-US" altLang="zh-CN" sz="2800" dirty="0" err="1" smtClean="0"/>
              <a:t>geological_map_data</a:t>
            </a:r>
            <a:r>
              <a:rPr lang="en-US" altLang="zh-CN" sz="2800" dirty="0" smtClean="0"/>
              <a:t> </a:t>
            </a:r>
            <a:r>
              <a:rPr lang="zh-CN" altLang="en-US" sz="2800" dirty="0" smtClean="0"/>
              <a:t>（读取最底层的地质数据）</a:t>
            </a:r>
            <a:endParaRPr lang="zh-CN" altLang="en-US" sz="2800" dirty="0"/>
          </a:p>
        </p:txBody>
      </p:sp>
      <p:pic>
        <p:nvPicPr>
          <p:cNvPr id="2050" name="Picture 2"/>
          <p:cNvPicPr>
            <a:picLocks noChangeAspect="1" noChangeArrowheads="1"/>
          </p:cNvPicPr>
          <p:nvPr/>
        </p:nvPicPr>
        <p:blipFill>
          <a:blip r:embed="rId2"/>
          <a:srcRect/>
          <a:stretch>
            <a:fillRect/>
          </a:stretch>
        </p:blipFill>
        <p:spPr bwMode="auto">
          <a:xfrm>
            <a:off x="-32" y="1643050"/>
            <a:ext cx="3357586" cy="4843906"/>
          </a:xfrm>
          <a:prstGeom prst="rect">
            <a:avLst/>
          </a:prstGeom>
          <a:noFill/>
          <a:ln w="9525">
            <a:noFill/>
            <a:miter lim="800000"/>
            <a:headEnd/>
            <a:tailEnd/>
          </a:ln>
          <a:effectLst/>
        </p:spPr>
      </p:pic>
      <p:sp>
        <p:nvSpPr>
          <p:cNvPr id="4" name="TextBox 3"/>
          <p:cNvSpPr txBox="1"/>
          <p:nvPr/>
        </p:nvSpPr>
        <p:spPr>
          <a:xfrm>
            <a:off x="3357554" y="1956753"/>
            <a:ext cx="5643570" cy="4401205"/>
          </a:xfrm>
          <a:prstGeom prst="rect">
            <a:avLst/>
          </a:prstGeom>
          <a:noFill/>
        </p:spPr>
        <p:txBody>
          <a:bodyPr wrap="square" rtlCol="0">
            <a:spAutoFit/>
          </a:bodyPr>
          <a:lstStyle/>
          <a:p>
            <a:pPr algn="just"/>
            <a:r>
              <a:rPr lang="en-US" sz="2000" dirty="0" smtClean="0"/>
              <a:t>There is a disconnect between the input data required by 3D </a:t>
            </a:r>
            <a:r>
              <a:rPr lang="en-US" sz="2000" dirty="0" err="1" smtClean="0"/>
              <a:t>modelling</a:t>
            </a:r>
            <a:r>
              <a:rPr lang="en-US" sz="2000" dirty="0" smtClean="0"/>
              <a:t> software and a geological map. In </a:t>
            </a:r>
            <a:r>
              <a:rPr lang="en-US" sz="2000" dirty="0" err="1" smtClean="0"/>
              <a:t>LoopStructural</a:t>
            </a:r>
            <a:r>
              <a:rPr lang="en-US" sz="2000" dirty="0" smtClean="0"/>
              <a:t> the geological model is a collection of implicit functions that can be mapped to the distribution of </a:t>
            </a:r>
            <a:r>
              <a:rPr lang="en-US" sz="2000" dirty="0" err="1" smtClean="0"/>
              <a:t>stratigraphic</a:t>
            </a:r>
            <a:r>
              <a:rPr lang="en-US" sz="2000" dirty="0" smtClean="0"/>
              <a:t> units and the location of fault surfaces. Each implicit function is approximated from the observations of the </a:t>
            </a:r>
            <a:r>
              <a:rPr lang="en-US" sz="2000" dirty="0" err="1" smtClean="0"/>
              <a:t>stratigraphy</a:t>
            </a:r>
            <a:r>
              <a:rPr lang="en-US" sz="2000" dirty="0" smtClean="0"/>
              <a:t>, this requires grouping conformable geological units together as a single implicit function, mapping the different </a:t>
            </a:r>
            <a:r>
              <a:rPr lang="en-US" sz="2000" dirty="0" err="1" smtClean="0"/>
              <a:t>stratigraphic</a:t>
            </a:r>
            <a:r>
              <a:rPr lang="en-US" sz="2000" dirty="0" smtClean="0"/>
              <a:t> horizons to a value of the implicit function and determining the relationship with geological structures such as faults.</a:t>
            </a:r>
            <a:endParaRPr lang="zh-CN" altLang="en-US" sz="2000" dirty="0"/>
          </a:p>
        </p:txBody>
      </p:sp>
    </p:spTree>
  </p:cSld>
  <p:clrMapOvr>
    <a:masterClrMapping/>
  </p:clrMapOvr>
</p:sld>
</file>

<file path=ppt/theme/theme1.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2060"/>
        </a:solidFill>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1736</TotalTime>
  <Words>1316</Words>
  <Application>Microsoft Office PowerPoint</Application>
  <PresentationFormat>全屏显示(4:3)</PresentationFormat>
  <Paragraphs>149</Paragraphs>
  <Slides>27</Slides>
  <Notes>1</Notes>
  <HiddenSlides>0</HiddenSlides>
  <MMClips>0</MMClips>
  <ScaleCrop>false</ScaleCrop>
  <HeadingPairs>
    <vt:vector size="4" baseType="variant">
      <vt:variant>
        <vt:lpstr>主题</vt:lpstr>
      </vt:variant>
      <vt:variant>
        <vt:i4>1</vt:i4>
      </vt:variant>
      <vt:variant>
        <vt:lpstr>幻灯片标题</vt:lpstr>
      </vt:variant>
      <vt:variant>
        <vt:i4>27</vt:i4>
      </vt:variant>
    </vt:vector>
  </HeadingPairs>
  <TitlesOfParts>
    <vt:vector size="28" baseType="lpstr">
      <vt:lpstr>默认设计模板</vt:lpstr>
      <vt:lpstr>LoopStructural的低层级数据输入准备</vt:lpstr>
      <vt:lpstr>幻灯片 2</vt:lpstr>
      <vt:lpstr>幻灯片 3</vt:lpstr>
      <vt:lpstr>幻灯片 4</vt:lpstr>
      <vt:lpstr>幻灯片 5</vt:lpstr>
      <vt:lpstr>幻灯片 6</vt:lpstr>
      <vt:lpstr>幻灯片 7</vt:lpstr>
      <vt:lpstr>幻灯片 8</vt:lpstr>
      <vt:lpstr>幻灯片 9</vt:lpstr>
      <vt:lpstr>幻灯片 10</vt:lpstr>
      <vt:lpstr>幻灯片 11</vt:lpstr>
      <vt:lpstr>幻灯片 12</vt:lpstr>
      <vt:lpstr>幻灯片 13</vt:lpstr>
      <vt:lpstr>幻灯片 14</vt:lpstr>
      <vt:lpstr>幻灯片 15</vt:lpstr>
      <vt:lpstr>幻灯片 16</vt:lpstr>
      <vt:lpstr>幻灯片 17</vt:lpstr>
      <vt:lpstr>幻灯片 18</vt:lpstr>
      <vt:lpstr>幻灯片 19</vt:lpstr>
      <vt:lpstr>幻灯片 20</vt:lpstr>
      <vt:lpstr>幻灯片 21</vt:lpstr>
      <vt:lpstr>幻灯片 22</vt:lpstr>
      <vt:lpstr>幻灯片 23</vt:lpstr>
      <vt:lpstr>幻灯片 24</vt:lpstr>
      <vt:lpstr>幻灯片 25</vt:lpstr>
      <vt:lpstr>幻灯片 26</vt:lpstr>
      <vt:lpstr>幻灯片 27</vt:lpstr>
    </vt:vector>
  </TitlesOfParts>
  <Company>Lenovo</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幻灯片 1</dc:title>
  <dc:creator>lenovo</dc:creator>
  <cp:lastModifiedBy>xbany</cp:lastModifiedBy>
  <cp:revision>1764</cp:revision>
  <dcterms:created xsi:type="dcterms:W3CDTF">2013-04-15T12:17:00Z</dcterms:created>
  <dcterms:modified xsi:type="dcterms:W3CDTF">2023-04-11T09:23:12Z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2052-11.1.0.8597</vt:lpwstr>
  </property>
</Properties>
</file>