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508" r:id="rId3"/>
    <p:sldId id="509" r:id="rId4"/>
    <p:sldId id="510" r:id="rId5"/>
    <p:sldId id="511" r:id="rId6"/>
    <p:sldId id="512" r:id="rId7"/>
    <p:sldId id="544" r:id="rId8"/>
    <p:sldId id="545" r:id="rId9"/>
    <p:sldId id="546" r:id="rId10"/>
    <p:sldId id="513" r:id="rId11"/>
    <p:sldId id="543" r:id="rId12"/>
    <p:sldId id="556" r:id="rId13"/>
    <p:sldId id="516" r:id="rId14"/>
    <p:sldId id="517" r:id="rId15"/>
    <p:sldId id="518" r:id="rId16"/>
    <p:sldId id="547" r:id="rId17"/>
    <p:sldId id="514" r:id="rId18"/>
    <p:sldId id="519" r:id="rId19"/>
    <p:sldId id="515" r:id="rId20"/>
    <p:sldId id="520" r:id="rId21"/>
    <p:sldId id="521" r:id="rId22"/>
    <p:sldId id="522" r:id="rId23"/>
    <p:sldId id="548" r:id="rId24"/>
    <p:sldId id="554" r:id="rId25"/>
    <p:sldId id="555" r:id="rId26"/>
    <p:sldId id="523" r:id="rId27"/>
    <p:sldId id="526" r:id="rId28"/>
    <p:sldId id="550" r:id="rId29"/>
    <p:sldId id="527" r:id="rId30"/>
    <p:sldId id="528" r:id="rId31"/>
    <p:sldId id="524" r:id="rId32"/>
    <p:sldId id="525" r:id="rId33"/>
    <p:sldId id="530" r:id="rId34"/>
    <p:sldId id="551" r:id="rId35"/>
    <p:sldId id="552" r:id="rId36"/>
    <p:sldId id="531" r:id="rId37"/>
    <p:sldId id="532" r:id="rId38"/>
    <p:sldId id="533" r:id="rId39"/>
    <p:sldId id="534" r:id="rId40"/>
    <p:sldId id="553" r:id="rId41"/>
    <p:sldId id="535" r:id="rId42"/>
    <p:sldId id="536" r:id="rId43"/>
    <p:sldId id="537" r:id="rId44"/>
    <p:sldId id="542" r:id="rId45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3FD"/>
    <a:srgbClr val="0000FF"/>
    <a:srgbClr val="0D025E"/>
    <a:srgbClr val="FFFF00"/>
    <a:srgbClr val="996600"/>
    <a:srgbClr val="CC9900"/>
    <a:srgbClr val="993300"/>
    <a:srgbClr val="663300"/>
    <a:srgbClr val="000099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5662" autoAdjust="0"/>
  </p:normalViewPr>
  <p:slideViewPr>
    <p:cSldViewPr>
      <p:cViewPr varScale="1">
        <p:scale>
          <a:sx n="93" d="100"/>
          <a:sy n="93" d="100"/>
        </p:scale>
        <p:origin x="-2070" y="-10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6CA95-4958-4509-87B9-FC39E5A8DA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05E9F1-CF21-431F-88A4-FEEC5F0D442D}" type="datetimeFigureOut">
              <a:rPr lang="zh-CN" altLang="en-US"/>
              <a:pPr>
                <a:defRPr/>
              </a:pPr>
              <a:t>2023/4/18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16950E-41D1-4B4D-8AE9-F1D9AA0C0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西澳大利亚的钻孔数据： 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GSWA Drill hole database, http://www.dmp.wa.gov.au/geoview, last access:9 August 2021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公开的。但是我国的钻孔数据都是保密的。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6950E-41D1-4B4D-8AE9-F1D9AA0C0C3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6950E-41D1-4B4D-8AE9-F1D9AA0C0C3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Fault_clip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6950E-41D1-4B4D-8AE9-F1D9AA0C0C3B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Fold_clip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6950E-41D1-4B4D-8AE9-F1D9AA0C0C3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地质露头的数据集？</a:t>
            </a:r>
            <a:endParaRPr lang="en-US" altLang="zh-CN" dirty="0" smtClean="0"/>
          </a:p>
          <a:p>
            <a:r>
              <a:rPr lang="en-US" altLang="zh-CN" dirty="0" smtClean="0"/>
              <a:t>Structure_clip.shp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6950E-41D1-4B4D-8AE9-F1D9AA0C0C3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层序信息的</a:t>
            </a:r>
            <a:r>
              <a:rPr lang="en-US" altLang="zh-CN" dirty="0" err="1" smtClean="0"/>
              <a:t>shapefile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6950E-41D1-4B4D-8AE9-F1D9AA0C0C3B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9CB-1579-4036-971B-36AE914D3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6090-B96A-4F6E-A8E0-C1CFEC78E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208A-3FBA-40CC-BA61-DB2D36299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D658-35BE-463E-BD5C-EC760C74D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1CC1-5EBD-41F2-BA84-1E070502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5249-0568-4E55-8780-275BEEC52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51A5-3DA7-4CC4-A16C-B139C1AFF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C97-2F17-4304-9E99-6F9FED1E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0797-A2A4-4F72-A6BA-67A41D2CB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69AE-2247-42C1-914F-F1AC3AD9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7A07-A897-4C51-B04B-AC793CF124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769D-1735-4705-8980-645DC85B0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F65A-6CAE-463B-A817-1A9FB3075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35F113-C87B-4C1B-9453-090EDA77D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中地大修改图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op3D/ensemble_generator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142984"/>
            <a:ext cx="7772400" cy="25923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4800" b="1" dirty="0" smtClean="0"/>
              <a:t>map2loop 1.0 </a:t>
            </a:r>
            <a:br>
              <a:rPr lang="en-US" sz="4800" b="1" dirty="0" smtClean="0"/>
            </a:br>
            <a:r>
              <a:rPr lang="en-US" sz="4800" b="1" dirty="0" smtClean="0"/>
              <a:t>map2model 1.0</a:t>
            </a:r>
            <a:endParaRPr lang="en-US" altLang="zh-CN" sz="48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4775" y="4508500"/>
            <a:ext cx="6400800" cy="1512888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li</a:t>
            </a:r>
            <a:endParaRPr lang="zh-CN" altLang="el-GR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2173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2 </a:t>
            </a:r>
            <a:r>
              <a:rPr lang="zh-CN" altLang="en-US" sz="3200" b="1" dirty="0" smtClean="0"/>
              <a:t>输入数据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438" y="1643050"/>
            <a:ext cx="9001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使用</a:t>
            </a:r>
            <a:r>
              <a:rPr lang="en-US" sz="2400" dirty="0" smtClean="0"/>
              <a:t>2016 1:50</a:t>
            </a:r>
            <a:r>
              <a:rPr lang="zh-CN" altLang="en-US" sz="2400" dirty="0" smtClean="0"/>
              <a:t>万解译的西澳大利亚的基岩地质图以及</a:t>
            </a:r>
            <a:r>
              <a:rPr lang="en-US" sz="2400" dirty="0" smtClean="0">
                <a:solidFill>
                  <a:srgbClr val="FF0000"/>
                </a:solidFill>
              </a:rPr>
              <a:t>WAROX</a:t>
            </a:r>
            <a:r>
              <a:rPr lang="zh-CN" altLang="en-US" sz="2400" dirty="0" smtClean="0">
                <a:solidFill>
                  <a:srgbClr val="FF0000"/>
                </a:solidFill>
              </a:rPr>
              <a:t>露头</a:t>
            </a:r>
            <a:r>
              <a:rPr lang="zh-CN" altLang="en-US" sz="2400" dirty="0" smtClean="0"/>
              <a:t>数据库，构建</a:t>
            </a:r>
            <a:r>
              <a:rPr lang="en-US" sz="2400" dirty="0" smtClean="0"/>
              <a:t>Hamersley Region of Western Australia</a:t>
            </a:r>
            <a:r>
              <a:rPr lang="zh-CN" altLang="en-US" sz="2400" dirty="0" smtClean="0"/>
              <a:t>地区的</a:t>
            </a:r>
            <a:r>
              <a:rPr lang="en-US" altLang="zh-CN" sz="2400" dirty="0" smtClean="0"/>
              <a:t>first-pass</a:t>
            </a:r>
            <a:r>
              <a:rPr lang="zh-CN" altLang="en-US" sz="2400" dirty="0" smtClean="0"/>
              <a:t>模型（图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5935824"/>
            <a:ext cx="9072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sz="2000" dirty="0" smtClean="0"/>
              <a:t>1 </a:t>
            </a:r>
            <a:r>
              <a:rPr lang="zh-CN" altLang="en-US" sz="2000" dirty="0" smtClean="0"/>
              <a:t>输入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6</a:t>
            </a:r>
            <a:r>
              <a:rPr lang="zh-CN" altLang="en-US" sz="2000" dirty="0" smtClean="0"/>
              <a:t>类输入</a:t>
            </a:r>
            <a:r>
              <a:rPr lang="en-US" sz="2000" dirty="0" smtClean="0"/>
              <a:t>: (a) </a:t>
            </a:r>
            <a:r>
              <a:rPr lang="zh-CN" altLang="en-US" sz="2000" dirty="0" smtClean="0"/>
              <a:t>基岩地质图</a:t>
            </a:r>
            <a:r>
              <a:rPr lang="en-US" sz="2000" dirty="0" smtClean="0"/>
              <a:t>(1:50</a:t>
            </a:r>
            <a:r>
              <a:rPr lang="zh-CN" altLang="en-US" sz="2000" dirty="0" smtClean="0"/>
              <a:t>万</a:t>
            </a:r>
            <a:r>
              <a:rPr lang="en-US" sz="2000" dirty="0" smtClean="0"/>
              <a:t>); (b) </a:t>
            </a:r>
            <a:r>
              <a:rPr lang="zh-CN" altLang="en-US" sz="2000" dirty="0" smtClean="0"/>
              <a:t>前</a:t>
            </a:r>
            <a:r>
              <a:rPr lang="en-US" sz="2000" dirty="0" smtClean="0"/>
              <a:t>7</a:t>
            </a:r>
            <a:r>
              <a:rPr lang="zh-CN" altLang="en-US" sz="2000" dirty="0" smtClean="0"/>
              <a:t>类的层序关系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(c) SRTM DTM</a:t>
            </a:r>
            <a:endParaRPr lang="zh-CN" altLang="en-US" sz="200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2984"/>
            <a:ext cx="421516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071942"/>
            <a:ext cx="3857652" cy="172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286280" y="1285860"/>
            <a:ext cx="4857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组成有：</a:t>
            </a:r>
            <a:r>
              <a:rPr lang="en-US" sz="2400" dirty="0" err="1" smtClean="0"/>
              <a:t>Archean</a:t>
            </a:r>
            <a:r>
              <a:rPr lang="zh-CN" altLang="en-US" sz="2400" dirty="0" smtClean="0"/>
              <a:t>褶皱和覆盖在</a:t>
            </a:r>
            <a:r>
              <a:rPr lang="en-US" sz="2400" dirty="0" err="1" smtClean="0"/>
              <a:t>Archean</a:t>
            </a:r>
            <a:r>
              <a:rPr lang="zh-CN" altLang="en-US" sz="2400" dirty="0" smtClean="0"/>
              <a:t>基础之上的</a:t>
            </a:r>
            <a:r>
              <a:rPr lang="en-US" sz="2400" dirty="0" err="1" smtClean="0"/>
              <a:t>Proterozoic</a:t>
            </a:r>
            <a:r>
              <a:rPr lang="en-US" sz="2400" dirty="0" smtClean="0"/>
              <a:t>(</a:t>
            </a:r>
            <a:r>
              <a:rPr lang="zh-CN" altLang="en-US" sz="2400" dirty="0" smtClean="0"/>
              <a:t>元古代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地层，被</a:t>
            </a:r>
            <a:r>
              <a:rPr lang="en-US" sz="2400" dirty="0" smtClean="0"/>
              <a:t>50 NW-SE</a:t>
            </a:r>
            <a:r>
              <a:rPr lang="zh-CN" altLang="en-US" sz="2400" dirty="0" smtClean="0"/>
              <a:t>方向的，形成</a:t>
            </a:r>
            <a:r>
              <a:rPr lang="en-US" sz="2400" dirty="0" err="1" smtClean="0"/>
              <a:t>Nanjilgardy</a:t>
            </a:r>
            <a:r>
              <a:rPr lang="zh-CN" altLang="en-US" sz="2400" dirty="0" smtClean="0"/>
              <a:t>断层系统的一部分断层切割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04" y="1142983"/>
            <a:ext cx="1866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500174"/>
            <a:ext cx="3805236" cy="311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06" y="5935824"/>
            <a:ext cx="9072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sz="2000" dirty="0" smtClean="0"/>
              <a:t>1 </a:t>
            </a:r>
            <a:r>
              <a:rPr lang="zh-CN" altLang="en-US" sz="2000" dirty="0" smtClean="0"/>
              <a:t>输入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6</a:t>
            </a:r>
            <a:r>
              <a:rPr lang="zh-CN" altLang="en-US" sz="2000" dirty="0" smtClean="0"/>
              <a:t>类输入</a:t>
            </a:r>
            <a:r>
              <a:rPr lang="en-US" sz="2000" dirty="0" smtClean="0"/>
              <a:t>: (a) </a:t>
            </a:r>
            <a:r>
              <a:rPr lang="zh-CN" altLang="en-US" sz="2000" dirty="0" smtClean="0"/>
              <a:t>基岩地质图</a:t>
            </a:r>
            <a:r>
              <a:rPr lang="en-US" sz="2000" dirty="0" smtClean="0"/>
              <a:t>(1:50</a:t>
            </a:r>
            <a:r>
              <a:rPr lang="zh-CN" altLang="en-US" sz="2000" dirty="0" smtClean="0"/>
              <a:t>万</a:t>
            </a:r>
            <a:r>
              <a:rPr lang="en-US" sz="2000" dirty="0" smtClean="0"/>
              <a:t>); (b) </a:t>
            </a:r>
            <a:r>
              <a:rPr lang="zh-CN" altLang="en-US" sz="2000" dirty="0" smtClean="0"/>
              <a:t>前</a:t>
            </a:r>
            <a:r>
              <a:rPr lang="en-US" sz="2000" dirty="0" smtClean="0"/>
              <a:t>7</a:t>
            </a:r>
            <a:r>
              <a:rPr lang="zh-CN" altLang="en-US" sz="2000" dirty="0" smtClean="0"/>
              <a:t>类的层序关系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(c) SRTM DTM</a:t>
            </a:r>
            <a:endParaRPr lang="zh-CN" altLang="en-US" sz="20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8" y="1643050"/>
            <a:ext cx="8929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map2loop</a:t>
            </a:r>
            <a:r>
              <a:rPr lang="zh-CN" altLang="en-US" sz="2000" dirty="0" smtClean="0"/>
              <a:t>使用</a:t>
            </a:r>
            <a:r>
              <a:rPr lang="en-US" sz="2000" dirty="0" err="1" smtClean="0"/>
              <a:t>Geopandas</a:t>
            </a:r>
            <a:r>
              <a:rPr lang="zh-CN" altLang="en-US" sz="2000" dirty="0" smtClean="0"/>
              <a:t>库从几种格式（</a:t>
            </a:r>
            <a:r>
              <a:rPr lang="en-US" sz="2000" dirty="0" err="1" smtClean="0"/>
              <a:t>shapefiles</a:t>
            </a:r>
            <a:r>
              <a:rPr lang="en-US" sz="2000" dirty="0" smtClean="0"/>
              <a:t>, MapInfo tab, JSON</a:t>
            </a:r>
            <a:r>
              <a:rPr lang="zh-CN" altLang="en-US" sz="2000" dirty="0" smtClean="0"/>
              <a:t>）文件加载数据，地理空间数据可以是任意标准的参考坐标系统（</a:t>
            </a:r>
            <a:r>
              <a:rPr lang="en-US" sz="2000" dirty="0" smtClean="0"/>
              <a:t>EPSG</a:t>
            </a:r>
            <a:r>
              <a:rPr lang="zh-CN" altLang="en-US" sz="2000" dirty="0" smtClean="0"/>
              <a:t>）。使用这些库加载和转换输入的地质几何和属性（表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）。</a:t>
            </a:r>
          </a:p>
        </p:txBody>
      </p:sp>
      <p:sp>
        <p:nvSpPr>
          <p:cNvPr id="3" name="矩形 2"/>
          <p:cNvSpPr/>
          <p:nvPr/>
        </p:nvSpPr>
        <p:spPr>
          <a:xfrm>
            <a:off x="40553" y="1000108"/>
            <a:ext cx="2173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2 </a:t>
            </a:r>
            <a:r>
              <a:rPr lang="zh-CN" altLang="en-US" sz="3200" b="1" dirty="0" smtClean="0"/>
              <a:t>输入数据</a:t>
            </a:r>
            <a:endParaRPr lang="zh-CN" altLang="en-US" sz="32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786058"/>
            <a:ext cx="8986868" cy="48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402" y="3357562"/>
            <a:ext cx="770912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43050"/>
            <a:ext cx="9001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map2loop</a:t>
            </a:r>
            <a:r>
              <a:rPr lang="zh-CN" altLang="en-US" sz="2000" dirty="0" smtClean="0"/>
              <a:t>与</a:t>
            </a:r>
            <a:r>
              <a:rPr lang="en-US" sz="2000" dirty="0" smtClean="0"/>
              <a:t>map2model</a:t>
            </a:r>
            <a:r>
              <a:rPr lang="zh-CN" altLang="en-US" sz="2000" dirty="0" smtClean="0"/>
              <a:t>使用的</a:t>
            </a:r>
            <a:r>
              <a:rPr lang="en-US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种输入数据</a:t>
            </a:r>
            <a:r>
              <a:rPr lang="zh-CN" altLang="en-US" sz="2000" dirty="0" smtClean="0"/>
              <a:t>（图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），这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个库使用一个配置文件，用户指定</a:t>
            </a:r>
            <a:r>
              <a:rPr lang="en-US" sz="2000" dirty="0" smtClean="0"/>
              <a:t>GIS</a:t>
            </a:r>
            <a:r>
              <a:rPr lang="zh-CN" altLang="en-US" sz="2000" dirty="0" smtClean="0"/>
              <a:t>层的哪个场。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</a:t>
            </a:r>
            <a:r>
              <a:rPr lang="zh-CN" altLang="en-US" sz="2000" dirty="0" smtClean="0"/>
              <a:t>帮助用户从输入层创建</a:t>
            </a:r>
            <a:r>
              <a:rPr lang="en-US" sz="2000" dirty="0" smtClean="0">
                <a:solidFill>
                  <a:srgbClr val="FF0000"/>
                </a:solidFill>
              </a:rPr>
              <a:t>HJSON</a:t>
            </a:r>
            <a:r>
              <a:rPr lang="zh-CN" altLang="en-US" sz="2000" dirty="0" smtClean="0">
                <a:solidFill>
                  <a:srgbClr val="FF0000"/>
                </a:solidFill>
              </a:rPr>
              <a:t>格式</a:t>
            </a:r>
            <a:r>
              <a:rPr lang="zh-CN" altLang="en-US" sz="2000" dirty="0" smtClean="0"/>
              <a:t>的配置文件（</a:t>
            </a:r>
            <a:r>
              <a:rPr lang="en-US" sz="2000" dirty="0" smtClean="0">
                <a:solidFill>
                  <a:srgbClr val="FF0000"/>
                </a:solidFill>
              </a:rPr>
              <a:t>Utility 1 – </a:t>
            </a:r>
            <a:r>
              <a:rPr lang="en-US" sz="2000" dirty="0" err="1" smtClean="0">
                <a:solidFill>
                  <a:srgbClr val="FF0000"/>
                </a:solidFill>
              </a:rPr>
              <a:t>Configfilegenerator.ipynb</a:t>
            </a:r>
            <a:r>
              <a:rPr lang="zh-CN" altLang="en-US" sz="2000" dirty="0" smtClean="0"/>
              <a:t>）。</a:t>
            </a:r>
            <a:r>
              <a:rPr lang="en-US" sz="2000" dirty="0" smtClean="0"/>
              <a:t>map2loop</a:t>
            </a:r>
            <a:r>
              <a:rPr lang="zh-CN" altLang="en-US" sz="2000" dirty="0" smtClean="0">
                <a:solidFill>
                  <a:srgbClr val="FF0000"/>
                </a:solidFill>
              </a:rPr>
              <a:t>需要的最低输入数据</a:t>
            </a:r>
            <a:r>
              <a:rPr lang="zh-CN" altLang="en-US" sz="2000" dirty="0" smtClean="0"/>
              <a:t>见附录</a:t>
            </a:r>
            <a:r>
              <a:rPr lang="en-US" sz="2000" dirty="0" smtClean="0"/>
              <a:t>A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40553" y="1000108"/>
            <a:ext cx="2173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2 </a:t>
            </a:r>
            <a:r>
              <a:rPr lang="zh-CN" altLang="en-US" sz="3200" b="1" dirty="0" smtClean="0"/>
              <a:t>输入数据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54" y="1028626"/>
            <a:ext cx="9286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2.1 </a:t>
            </a:r>
            <a:r>
              <a:rPr lang="en-US" sz="2400" dirty="0" err="1" smtClean="0"/>
              <a:t>Chronostratigraphic</a:t>
            </a:r>
            <a:r>
              <a:rPr lang="en-US" sz="2400" dirty="0" smtClean="0"/>
              <a:t> Polygon </a:t>
            </a:r>
            <a:r>
              <a:rPr lang="zh-CN" altLang="en-US" sz="2400" dirty="0" smtClean="0"/>
              <a:t>（必须）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sz="2400" dirty="0" err="1" smtClean="0"/>
              <a:t>MultiPolygon</a:t>
            </a:r>
            <a:r>
              <a:rPr lang="en-US" sz="2400" dirty="0" smtClean="0"/>
              <a:t> layer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406" y="1742439"/>
            <a:ext cx="90725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layer may contain a mixture of single Polygons, </a:t>
            </a:r>
            <a:r>
              <a:rPr lang="en-US" sz="2000" dirty="0" err="1" smtClean="0"/>
              <a:t>MultiPolygons</a:t>
            </a:r>
            <a:r>
              <a:rPr lang="en-US" sz="2000" dirty="0" smtClean="0"/>
              <a:t> (sets of Polygons with the same non-spatial attributes), and or Polygons with holes (also stored as </a:t>
            </a:r>
            <a:r>
              <a:rPr lang="en-US" sz="2000" dirty="0" err="1" smtClean="0"/>
              <a:t>MultiPolygons</a:t>
            </a:r>
            <a:r>
              <a:rPr lang="en-US" sz="2000" dirty="0" smtClean="0"/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图</a:t>
            </a:r>
            <a:r>
              <a:rPr lang="en-US" sz="2000" dirty="0" smtClean="0">
                <a:solidFill>
                  <a:srgbClr val="FF0000"/>
                </a:solidFill>
              </a:rPr>
              <a:t>3)</a:t>
            </a:r>
            <a:r>
              <a:rPr lang="zh-CN" altLang="en-US" sz="2000" dirty="0" smtClean="0"/>
              <a:t>。这些对象作为</a:t>
            </a:r>
            <a:r>
              <a:rPr lang="en-US" sz="2000" dirty="0" err="1" smtClean="0"/>
              <a:t>Geopandas</a:t>
            </a:r>
            <a:r>
              <a:rPr lang="zh-CN" altLang="en-US" sz="2000" dirty="0" smtClean="0"/>
              <a:t>数据对象。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每个</a:t>
            </a:r>
            <a:r>
              <a:rPr lang="en-US" sz="2000" dirty="0" smtClean="0"/>
              <a:t>Polygon</a:t>
            </a:r>
            <a:r>
              <a:rPr lang="zh-CN" altLang="en-US" sz="2000" dirty="0" smtClean="0"/>
              <a:t>需要包含如下元素：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）定义节点的有序封闭循环</a:t>
            </a:r>
            <a:r>
              <a:rPr lang="en-US" sz="2000" i="1" dirty="0" smtClean="0"/>
              <a:t>x y</a:t>
            </a:r>
            <a:r>
              <a:rPr lang="zh-CN" altLang="en-US" sz="2000" dirty="0" smtClean="0"/>
              <a:t>坐标的列表；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）层序编号或更低层级（如</a:t>
            </a:r>
            <a:r>
              <a:rPr lang="en-US" sz="2000" dirty="0" smtClean="0"/>
              <a:t>formation, member</a:t>
            </a:r>
            <a:r>
              <a:rPr lang="zh-CN" altLang="en-US" sz="2000" dirty="0" smtClean="0"/>
              <a:t>）的名称，称之为</a:t>
            </a:r>
            <a:r>
              <a:rPr lang="en-US" sz="2000" dirty="0" smtClean="0"/>
              <a:t>"units"</a:t>
            </a:r>
            <a:endParaRPr lang="zh-CN" altLang="en-US" sz="2000" dirty="0" smtClean="0"/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）一个或更多高层级的层序定义（如</a:t>
            </a:r>
            <a:r>
              <a:rPr lang="en-US" sz="2000" dirty="0" smtClean="0"/>
              <a:t>group, </a:t>
            </a:r>
            <a:r>
              <a:rPr lang="en-US" sz="2000" dirty="0" err="1" smtClean="0"/>
              <a:t>supergroup</a:t>
            </a:r>
            <a:r>
              <a:rPr lang="en-US" sz="2000" dirty="0" smtClean="0"/>
              <a:t>, </a:t>
            </a:r>
            <a:r>
              <a:rPr lang="en-US" sz="2000" dirty="0" err="1" smtClean="0"/>
              <a:t>spuersuite</a:t>
            </a:r>
            <a:r>
              <a:rPr lang="en-US" sz="2000" dirty="0" smtClean="0"/>
              <a:t>, province</a:t>
            </a:r>
            <a:r>
              <a:rPr lang="zh-CN" altLang="en-US" sz="2000" dirty="0" smtClean="0"/>
              <a:t>），称之为</a:t>
            </a:r>
            <a:r>
              <a:rPr lang="en-US" sz="2000" dirty="0" smtClean="0"/>
              <a:t>"groups"</a:t>
            </a:r>
            <a:endParaRPr lang="zh-CN" altLang="en-US" sz="2000" dirty="0" smtClean="0"/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）一个或更多岩性描述，有助于确定</a:t>
            </a:r>
            <a:r>
              <a:rPr lang="en-US" sz="2000" dirty="0" smtClean="0"/>
              <a:t>unit</a:t>
            </a:r>
            <a:r>
              <a:rPr lang="zh-CN" altLang="en-US" sz="2000" dirty="0" smtClean="0"/>
              <a:t>是否是火山、基石或其他类型的侵入体或其他类型的沉积岩？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5</a:t>
            </a:r>
            <a:r>
              <a:rPr lang="zh-CN" altLang="en-US" sz="2000" dirty="0" smtClean="0"/>
              <a:t>）可选地（但重要的）：细尺度层序单元的最大和最小估计年代。</a:t>
            </a:r>
          </a:p>
          <a:p>
            <a:r>
              <a:rPr lang="zh-CN" altLang="en-US" sz="2000" dirty="0" smtClean="0"/>
              <a:t>基岩地质图包含各</a:t>
            </a:r>
            <a:r>
              <a:rPr lang="en-US" sz="2000" dirty="0" smtClean="0"/>
              <a:t>formation</a:t>
            </a:r>
            <a:r>
              <a:rPr lang="zh-CN" altLang="en-US" sz="2000" dirty="0" smtClean="0"/>
              <a:t>的最大和最小年代，但是由于缺少绝对的地质年代约束，一个</a:t>
            </a:r>
            <a:r>
              <a:rPr lang="en-US" sz="2000" dirty="0" smtClean="0"/>
              <a:t>group</a:t>
            </a:r>
            <a:r>
              <a:rPr lang="zh-CN" altLang="en-US" sz="2000" dirty="0" smtClean="0"/>
              <a:t>内共享相同的范围。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54" y="1028626"/>
            <a:ext cx="8215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2.1 </a:t>
            </a:r>
            <a:r>
              <a:rPr lang="en-US" sz="2400" dirty="0" err="1" smtClean="0"/>
              <a:t>Chronostratigraphic</a:t>
            </a:r>
            <a:r>
              <a:rPr lang="en-US" sz="2400" dirty="0" smtClean="0"/>
              <a:t> Polygon </a:t>
            </a:r>
            <a:r>
              <a:rPr lang="zh-CN" altLang="en-US" sz="2400" dirty="0" smtClean="0"/>
              <a:t>和 </a:t>
            </a:r>
            <a:r>
              <a:rPr lang="en-US" sz="2400" dirty="0" err="1" smtClean="0"/>
              <a:t>MultiPolygon</a:t>
            </a:r>
            <a:r>
              <a:rPr lang="en-US" sz="2400" dirty="0" smtClean="0"/>
              <a:t> layer</a:t>
            </a:r>
            <a:endParaRPr lang="zh-CN" altLang="en-US" sz="2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11037"/>
            <a:ext cx="4857784" cy="36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70" y="5143512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sz="2000" dirty="0" smtClean="0"/>
              <a:t>3 </a:t>
            </a:r>
            <a:r>
              <a:rPr lang="zh-CN" altLang="en-US" sz="2000" dirty="0" smtClean="0"/>
              <a:t>地质图中使用的几何单元：</a:t>
            </a:r>
            <a:r>
              <a:rPr lang="en-US" sz="2000" dirty="0" smtClean="0"/>
              <a:t>B, C, D</a:t>
            </a:r>
            <a:r>
              <a:rPr lang="zh-CN" altLang="en-US" sz="2000" dirty="0" smtClean="0"/>
              <a:t>是层序</a:t>
            </a:r>
            <a:r>
              <a:rPr lang="en-US" sz="2000" dirty="0" smtClean="0"/>
              <a:t>Polygon</a:t>
            </a:r>
            <a:r>
              <a:rPr lang="zh-CN" altLang="en-US" sz="2000" dirty="0" smtClean="0"/>
              <a:t>，由节点的</a:t>
            </a:r>
            <a:r>
              <a:rPr lang="en-US" sz="2000" dirty="0" err="1" smtClean="0"/>
              <a:t>xy</a:t>
            </a:r>
            <a:r>
              <a:rPr lang="zh-CN" altLang="en-US" sz="2000" dirty="0" smtClean="0"/>
              <a:t>坐标定义。</a:t>
            </a:r>
            <a:r>
              <a:rPr lang="en-US" sz="2000" dirty="0" smtClean="0"/>
              <a:t>A</a:t>
            </a:r>
            <a:r>
              <a:rPr lang="zh-CN" altLang="en-US" sz="2000" dirty="0" smtClean="0"/>
              <a:t>是一个</a:t>
            </a:r>
            <a:r>
              <a:rPr lang="en-US" sz="2000" dirty="0" err="1" smtClean="0"/>
              <a:t>MultiPolygon</a:t>
            </a:r>
            <a:r>
              <a:rPr lang="zh-CN" altLang="en-US" sz="2000" dirty="0" smtClean="0"/>
              <a:t>，因为其包含一个洞。</a:t>
            </a:r>
            <a:r>
              <a:rPr lang="en-US" sz="2000" dirty="0" smtClean="0"/>
              <a:t>E</a:t>
            </a:r>
            <a:r>
              <a:rPr lang="zh-CN" altLang="en-US" sz="2000" dirty="0" smtClean="0"/>
              <a:t>是一个断层</a:t>
            </a:r>
            <a:r>
              <a:rPr lang="en-US" sz="2000" dirty="0" err="1" smtClean="0"/>
              <a:t>Polyline</a:t>
            </a:r>
            <a:r>
              <a:rPr lang="zh-CN" altLang="en-US" sz="2000" dirty="0" smtClean="0"/>
              <a:t>。</a:t>
            </a:r>
            <a:r>
              <a:rPr lang="en-US" sz="2000" dirty="0" smtClean="0"/>
              <a:t>F, G</a:t>
            </a:r>
            <a:r>
              <a:rPr lang="zh-CN" altLang="en-US" sz="2000" dirty="0" smtClean="0"/>
              <a:t>是断层</a:t>
            </a:r>
            <a:r>
              <a:rPr lang="en-US" sz="2000" dirty="0" err="1" smtClean="0"/>
              <a:t>MultiPolyline</a:t>
            </a:r>
            <a:r>
              <a:rPr lang="zh-CN" altLang="en-US" sz="2000" dirty="0" smtClean="0"/>
              <a:t>，描述相同断层的片段（断层</a:t>
            </a:r>
            <a:r>
              <a:rPr lang="en-US" sz="2000" dirty="0" smtClean="0"/>
              <a:t>E</a:t>
            </a:r>
            <a:r>
              <a:rPr lang="zh-CN" altLang="en-US" sz="2000" dirty="0" smtClean="0"/>
              <a:t>也是）。构造观测（层理测量）是</a:t>
            </a:r>
            <a:r>
              <a:rPr lang="en-US" sz="2000" dirty="0" smtClean="0"/>
              <a:t>Point</a:t>
            </a:r>
            <a:r>
              <a:rPr lang="zh-CN" altLang="en-US" sz="2000" dirty="0" smtClean="0"/>
              <a:t>类型。所有几何单元可能拥有多个属性，通过增加栅格的</a:t>
            </a:r>
            <a:r>
              <a:rPr lang="en-US" sz="2000" dirty="0" smtClean="0"/>
              <a:t>DTM</a:t>
            </a:r>
            <a:r>
              <a:rPr lang="zh-CN" altLang="en-US" sz="2000" dirty="0" smtClean="0"/>
              <a:t>信息，被转换为</a:t>
            </a:r>
            <a:r>
              <a:rPr lang="en-US" sz="2000" dirty="0" smtClean="0"/>
              <a:t>3D</a:t>
            </a:r>
            <a:r>
              <a:rPr lang="zh-CN" altLang="en-US" sz="2000" dirty="0" smtClean="0"/>
              <a:t>几何单元。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16" y="1000108"/>
            <a:ext cx="6740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2.2 Fault </a:t>
            </a:r>
            <a:r>
              <a:rPr lang="en-US" sz="2400" dirty="0" err="1" smtClean="0"/>
              <a:t>Polyline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（必须）和</a:t>
            </a:r>
            <a:r>
              <a:rPr lang="en-US" sz="2400" dirty="0" smtClean="0"/>
              <a:t> </a:t>
            </a:r>
            <a:r>
              <a:rPr lang="en-US" sz="2400" dirty="0" err="1" smtClean="0"/>
              <a:t>MultiPolyline</a:t>
            </a:r>
            <a:r>
              <a:rPr lang="en-US" sz="2400" dirty="0" smtClean="0"/>
              <a:t> layer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438" y="1690767"/>
            <a:ext cx="9001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该矢量层描述在</a:t>
            </a:r>
            <a:r>
              <a:rPr lang="en-US" sz="2400" dirty="0" smtClean="0"/>
              <a:t>surface</a:t>
            </a:r>
            <a:r>
              <a:rPr lang="zh-CN" altLang="en-US" sz="2400" dirty="0" smtClean="0"/>
              <a:t>处的断层或窄的剪切带的位置、方向和位移信息。</a:t>
            </a:r>
          </a:p>
          <a:p>
            <a:r>
              <a:rPr lang="zh-CN" altLang="en-US" sz="2400" dirty="0" smtClean="0"/>
              <a:t>该层由</a:t>
            </a:r>
            <a:r>
              <a:rPr lang="en-US" sz="2400" dirty="0" err="1" smtClean="0"/>
              <a:t>MultiPolylines</a:t>
            </a:r>
            <a:r>
              <a:rPr lang="zh-CN" altLang="en-US" sz="2400" dirty="0" smtClean="0"/>
              <a:t>（具有相同非空间属性的</a:t>
            </a:r>
            <a:r>
              <a:rPr lang="en-US" sz="2400" dirty="0" err="1" smtClean="0"/>
              <a:t>Polylines</a:t>
            </a:r>
            <a:r>
              <a:rPr lang="zh-CN" altLang="en-US" sz="2400" dirty="0" smtClean="0"/>
              <a:t>组）混合组成。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将</a:t>
            </a:r>
            <a:r>
              <a:rPr lang="en-US" sz="2400" dirty="0" err="1" smtClean="0"/>
              <a:t>MultiPolylines</a:t>
            </a:r>
            <a:r>
              <a:rPr lang="zh-CN" altLang="en-US" sz="2400" dirty="0" smtClean="0"/>
              <a:t>分解为分离的</a:t>
            </a:r>
            <a:r>
              <a:rPr lang="en-US" sz="2400" dirty="0" err="1" smtClean="0"/>
              <a:t>Polylines</a:t>
            </a:r>
            <a:r>
              <a:rPr lang="zh-CN" altLang="en-US" sz="2400" dirty="0" smtClean="0"/>
              <a:t>，允许正确实施断层长度和方向的分析。比用户定义长度还短的断层给过滤掉，降低模型的复杂度。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各</a:t>
            </a:r>
            <a:r>
              <a:rPr lang="en-US" sz="2400" dirty="0" err="1" smtClean="0">
                <a:solidFill>
                  <a:srgbClr val="FF0000"/>
                </a:solidFill>
              </a:rPr>
              <a:t>Polyline</a:t>
            </a:r>
            <a:r>
              <a:rPr lang="zh-CN" altLang="en-US" sz="2400" dirty="0" smtClean="0"/>
              <a:t>需要包含如下元素：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）定义节点的顺序开放循环</a:t>
            </a:r>
            <a:r>
              <a:rPr lang="en-US" sz="2400" dirty="0" err="1" smtClean="0"/>
              <a:t>xy</a:t>
            </a:r>
            <a:r>
              <a:rPr lang="zh-CN" altLang="en-US" sz="2400" dirty="0" smtClean="0"/>
              <a:t>坐标列表；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）唯一的识别号，以某种方式标记断层；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）在中点处存储断层的倾角和倾角方向（或走向）。</a:t>
            </a:r>
          </a:p>
          <a:p>
            <a:r>
              <a:rPr lang="zh-CN" altLang="en-US" sz="2400" dirty="0" smtClean="0"/>
              <a:t>使用</a:t>
            </a:r>
            <a:r>
              <a:rPr lang="en-US" sz="2400" dirty="0" smtClean="0"/>
              <a:t>1:50</a:t>
            </a:r>
            <a:r>
              <a:rPr lang="zh-CN" altLang="en-US" sz="2400" dirty="0" smtClean="0"/>
              <a:t>万的地质图，由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过滤提取断层。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0108"/>
            <a:ext cx="6106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2.3  Fold axial trace </a:t>
            </a:r>
            <a:r>
              <a:rPr lang="en-US" sz="2400" dirty="0" err="1" smtClean="0"/>
              <a:t>Polyline</a:t>
            </a:r>
            <a:r>
              <a:rPr lang="en-US" sz="2400" dirty="0" smtClean="0"/>
              <a:t> layer </a:t>
            </a:r>
            <a:r>
              <a:rPr lang="zh-CN" altLang="en-US" sz="2400" dirty="0" smtClean="0"/>
              <a:t>（可选）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5143512"/>
            <a:ext cx="942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map2loop</a:t>
            </a:r>
            <a:r>
              <a:rPr lang="zh-CN" altLang="en-US" sz="2400" dirty="0" smtClean="0"/>
              <a:t>过滤地质图，提取褶皱轴向轨迹。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217" y="1000108"/>
            <a:ext cx="4860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2.4 Bedding orientation point layer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438" y="1643050"/>
            <a:ext cx="90725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该矢量层</a:t>
            </a:r>
            <a:r>
              <a:rPr lang="zh-CN" altLang="en-US" sz="2400" dirty="0" smtClean="0">
                <a:solidFill>
                  <a:srgbClr val="FF0000"/>
                </a:solidFill>
              </a:rPr>
              <a:t>描述层理的局部方向</a:t>
            </a:r>
            <a:r>
              <a:rPr lang="zh-CN" altLang="en-US" sz="2400" dirty="0" smtClean="0"/>
              <a:t>，一般不包含在地质图内，但可以从单独的数据库或地质野薄找到。还可以通过航拍图像解译或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点分析得到。</a:t>
            </a:r>
          </a:p>
          <a:p>
            <a:r>
              <a:rPr lang="zh-CN" altLang="en-US" sz="2400" dirty="0" smtClean="0"/>
              <a:t>各点应包含如下元素：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）定义</a:t>
            </a:r>
            <a:r>
              <a:rPr lang="en-US" sz="2400" dirty="0" smtClean="0"/>
              <a:t>Point</a:t>
            </a:r>
            <a:r>
              <a:rPr lang="zh-CN" altLang="en-US" sz="2400" dirty="0" smtClean="0"/>
              <a:t>的单个</a:t>
            </a:r>
            <a:r>
              <a:rPr lang="en-US" sz="2400" i="1" dirty="0" err="1" smtClean="0"/>
              <a:t>xy</a:t>
            </a:r>
            <a:r>
              <a:rPr lang="zh-CN" altLang="en-US" sz="2400" dirty="0" smtClean="0"/>
              <a:t>坐标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）倾角信息；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）倾角方向或走向信息，这里称为</a:t>
            </a:r>
            <a:r>
              <a:rPr lang="en-US" sz="2400" dirty="0" smtClean="0"/>
              <a:t>"azimuth"</a:t>
            </a:r>
            <a:r>
              <a:rPr lang="zh-CN" altLang="en-US" sz="2400" dirty="0" smtClean="0"/>
              <a:t>以避免混淆；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）层理的</a:t>
            </a:r>
            <a:r>
              <a:rPr lang="en-US" sz="2400" dirty="0" smtClean="0"/>
              <a:t>Polarity (upright or overturned)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sz="2400" dirty="0" smtClean="0">
                <a:solidFill>
                  <a:srgbClr val="FF0000"/>
                </a:solidFill>
              </a:rPr>
              <a:t>2016 WAROX</a:t>
            </a:r>
            <a:r>
              <a:rPr lang="zh-CN" altLang="en-US" sz="2400" dirty="0" smtClean="0">
                <a:solidFill>
                  <a:srgbClr val="FF0000"/>
                </a:solidFill>
              </a:rPr>
              <a:t>露头数据集。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1643050"/>
            <a:ext cx="9072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map2model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项目旨在：改进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地质建模部分工作流，主要是从地质图数据到建模的转换，这是</a:t>
            </a:r>
            <a:r>
              <a:rPr lang="zh-CN" altLang="en-US" sz="2400" dirty="0" smtClean="0">
                <a:solidFill>
                  <a:srgbClr val="FF0000"/>
                </a:solidFill>
              </a:rPr>
              <a:t>最耗时的部分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hours to days</a:t>
            </a:r>
            <a:r>
              <a:rPr lang="zh-CN" altLang="en-US" sz="2400" dirty="0" smtClean="0"/>
              <a:t>），属于预建模过程。转换不是唯一的，与选择使用何种地质特征的参数以及联合源数据集的方法有关。</a:t>
            </a:r>
          </a:p>
          <a:p>
            <a:r>
              <a:rPr lang="en-US" sz="2400" dirty="0" smtClean="0"/>
              <a:t>map2model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加速地质建模，特别是考虑到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Speed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Reproducibility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separation of data, concepts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interpretations.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71406" y="1000108"/>
            <a:ext cx="242889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1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前言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53" y="1000108"/>
            <a:ext cx="4424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2.5 Reference </a:t>
            </a:r>
            <a:r>
              <a:rPr lang="en-US" sz="2800" dirty="0" err="1" smtClean="0"/>
              <a:t>stratigraphy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1438" y="1571612"/>
            <a:ext cx="90011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Australian </a:t>
            </a:r>
            <a:r>
              <a:rPr lang="en-US" sz="2000" dirty="0" err="1" smtClean="0"/>
              <a:t>Stratigraphic</a:t>
            </a:r>
            <a:r>
              <a:rPr lang="en-US" sz="2000" dirty="0" smtClean="0"/>
              <a:t> Units Database, ASUD</a:t>
            </a:r>
            <a:r>
              <a:rPr lang="zh-CN" altLang="en-US" sz="2000" dirty="0" smtClean="0"/>
              <a:t>，可以下载</a:t>
            </a:r>
            <a:r>
              <a:rPr lang="zh-CN" altLang="en-US" sz="2000" dirty="0" smtClean="0">
                <a:solidFill>
                  <a:srgbClr val="3833FD"/>
                </a:solidFill>
              </a:rPr>
              <a:t>组</a:t>
            </a:r>
            <a:r>
              <a:rPr lang="en-US" altLang="zh-CN" sz="2000" dirty="0" smtClean="0">
                <a:solidFill>
                  <a:srgbClr val="3833FD"/>
                </a:solidFill>
              </a:rPr>
              <a:t>(formation)</a:t>
            </a:r>
            <a:r>
              <a:rPr lang="zh-CN" altLang="en-US" sz="2000" dirty="0" smtClean="0"/>
              <a:t>的</a:t>
            </a:r>
            <a:r>
              <a:rPr lang="zh-CN" altLang="en-US" sz="2000" dirty="0" smtClean="0">
                <a:solidFill>
                  <a:srgbClr val="FF0000"/>
                </a:solidFill>
              </a:rPr>
              <a:t>层级及上层</a:t>
            </a:r>
            <a:r>
              <a:rPr lang="zh-CN" altLang="en-US" sz="2000" dirty="0" smtClean="0"/>
              <a:t>的层序细节信息，如</a:t>
            </a:r>
            <a:r>
              <a:rPr lang="en-US" sz="2000" dirty="0" smtClean="0"/>
              <a:t>2.1</a:t>
            </a:r>
            <a:r>
              <a:rPr lang="zh-CN" altLang="en-US" sz="2000" dirty="0" smtClean="0"/>
              <a:t>节提到的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最大</a:t>
            </a:r>
            <a:r>
              <a:rPr lang="en-US" sz="2000" dirty="0" smtClean="0">
                <a:solidFill>
                  <a:srgbClr val="FF0000"/>
                </a:solidFill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</a:rPr>
              <a:t>最小年代的</a:t>
            </a:r>
            <a:r>
              <a:rPr lang="en-US" sz="2000" dirty="0" smtClean="0">
                <a:solidFill>
                  <a:srgbClr val="FF0000"/>
                </a:solidFill>
              </a:rPr>
              <a:t>Polygon</a:t>
            </a:r>
            <a:r>
              <a:rPr lang="zh-CN" altLang="en-US" sz="2000" dirty="0" smtClean="0"/>
              <a:t>。层序信息一般</a:t>
            </a:r>
            <a:r>
              <a:rPr lang="zh-CN" altLang="en-US" sz="2000" dirty="0" smtClean="0">
                <a:solidFill>
                  <a:srgbClr val="FF0000"/>
                </a:solidFill>
              </a:rPr>
              <a:t>没有空间信息</a:t>
            </a:r>
            <a:r>
              <a:rPr lang="zh-CN" altLang="en-US" sz="2000" dirty="0" smtClean="0"/>
              <a:t>，但假设映射的层序年代</a:t>
            </a:r>
            <a:r>
              <a:rPr lang="en-US" sz="2000" dirty="0" smtClean="0"/>
              <a:t>Polygon</a:t>
            </a:r>
            <a:r>
              <a:rPr lang="zh-CN" altLang="en-US" sz="2000" dirty="0" smtClean="0"/>
              <a:t>与</a:t>
            </a:r>
            <a:r>
              <a:rPr lang="en-US" sz="2000" dirty="0" smtClean="0"/>
              <a:t>ASUD</a:t>
            </a:r>
            <a:r>
              <a:rPr lang="zh-CN" altLang="en-US" sz="2000" dirty="0" smtClean="0"/>
              <a:t>的编码相同，如此得到层序关系（如</a:t>
            </a:r>
            <a:r>
              <a:rPr lang="en-US" sz="2000" dirty="0" smtClean="0"/>
              <a:t>A overlies B</a:t>
            </a:r>
            <a:r>
              <a:rPr lang="zh-CN" altLang="en-US" sz="2000" dirty="0" smtClean="0"/>
              <a:t>），</a:t>
            </a:r>
            <a:r>
              <a:rPr lang="en-US" sz="2000" dirty="0" smtClean="0"/>
              <a:t>map2model</a:t>
            </a:r>
            <a:r>
              <a:rPr lang="zh-CN" altLang="en-US" sz="2000" dirty="0" smtClean="0"/>
              <a:t>执行拓扑分析，这样有助于定义地图区域上的局部层序。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目前从</a:t>
            </a:r>
            <a:r>
              <a:rPr lang="en-US" sz="2000" dirty="0" smtClean="0"/>
              <a:t>ASUD</a:t>
            </a:r>
            <a:r>
              <a:rPr lang="zh-CN" altLang="en-US" sz="2000" dirty="0" smtClean="0"/>
              <a:t>数据集（定义相邻层序关系对</a:t>
            </a:r>
            <a:r>
              <a:rPr lang="en-US" sz="2000" dirty="0" smtClean="0"/>
              <a:t>, A overlies B</a:t>
            </a:r>
            <a:r>
              <a:rPr lang="zh-CN" altLang="en-US" sz="2000" dirty="0" smtClean="0"/>
              <a:t>）密集提取，来定义局部层序（图</a:t>
            </a:r>
            <a:r>
              <a:rPr lang="en-US" sz="2000" dirty="0" smtClean="0"/>
              <a:t>1b</a:t>
            </a:r>
            <a:r>
              <a:rPr lang="zh-CN" altLang="en-US" sz="2000" dirty="0" smtClean="0"/>
              <a:t>）。</a:t>
            </a:r>
          </a:p>
          <a:p>
            <a:endParaRPr lang="zh-CN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071942"/>
            <a:ext cx="4214842" cy="188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57620" y="6039169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1(b)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0108"/>
            <a:ext cx="343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2.6 Digital terrain model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857488" y="3071810"/>
            <a:ext cx="2249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SRTM 90m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71" y="1028626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2.7 </a:t>
            </a:r>
            <a:r>
              <a:rPr lang="zh-CN" altLang="en-US" sz="2400" dirty="0" smtClean="0"/>
              <a:t>输入数据的校验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928802"/>
            <a:ext cx="8786874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首先，将数据剪切到建模区域；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然后，检查新的层，确保有足够的层理数据，因为使用的算法需要至少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个方向插值，得到完整的层理方向场；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然后，检查是否地质</a:t>
            </a:r>
            <a:r>
              <a:rPr lang="en-US" sz="2400" dirty="0" smtClean="0"/>
              <a:t>Polygon</a:t>
            </a:r>
            <a:r>
              <a:rPr lang="zh-CN" altLang="en-US" sz="2400" dirty="0" smtClean="0"/>
              <a:t>文件有数据。没有数据，则出错。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" y="1000108"/>
            <a:ext cx="9144000" cy="5613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116" y="1000108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3 </a:t>
            </a:r>
            <a:r>
              <a:rPr lang="zh-CN" altLang="en-US" sz="3200" b="1" dirty="0" smtClean="0"/>
              <a:t>方法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406" y="1636835"/>
            <a:ext cx="90011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map2loop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map2model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融合节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的输入数据，生成一系列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csv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, 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geotiff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sz="2400" dirty="0" err="1" smtClean="0">
                <a:latin typeface="黑体" pitchFamily="49" charset="-122"/>
                <a:ea typeface="黑体" pitchFamily="49" charset="-122"/>
              </a:rPr>
              <a:t>gml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格式的输出，可直接用于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3D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地质建模或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2D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研究的分析数据源。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map2model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实施地质图的空间和时间拓扑分析</a:t>
            </a:r>
            <a:r>
              <a:rPr lang="zh-CN" altLang="en-US" sz="2400" dirty="0" smtClean="0"/>
              <a:t>：断层</a:t>
            </a:r>
            <a:r>
              <a:rPr lang="en-US" sz="2400" dirty="0" smtClean="0"/>
              <a:t>-</a:t>
            </a:r>
            <a:r>
              <a:rPr lang="zh-CN" altLang="en-US" sz="2400" dirty="0" smtClean="0"/>
              <a:t>断层交互、断层地层交互和局部地层分析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map2loop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进一步细化分析结果，融入非地图数据源信息，如地层数据集，作用是封装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map2model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，并实施其他计算。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关键计算的伪代码见附录</a:t>
            </a: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维建模引擎用到的具体输出见</a:t>
            </a: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</a:t>
            </a:r>
            <a:r>
              <a:rPr 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116" y="1000108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3 </a:t>
            </a:r>
            <a:r>
              <a:rPr lang="zh-CN" altLang="en-US" sz="3200" b="1" dirty="0" smtClean="0"/>
              <a:t>方法</a:t>
            </a:r>
            <a:endParaRPr lang="zh-CN" alt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1643050"/>
            <a:ext cx="9139237" cy="362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5500702"/>
            <a:ext cx="871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表</a:t>
            </a:r>
            <a:r>
              <a:rPr lang="en-US" sz="2400" dirty="0" smtClean="0"/>
              <a:t>3 </a:t>
            </a:r>
            <a:r>
              <a:rPr lang="en-US" sz="2400" dirty="0" err="1" smtClean="0"/>
              <a:t>Gempy</a:t>
            </a:r>
            <a:r>
              <a:rPr lang="zh-CN" altLang="en-US" sz="2400" dirty="0" smtClean="0"/>
              <a:t>与</a:t>
            </a:r>
            <a:r>
              <a:rPr lang="en-US" sz="2400" dirty="0" err="1" smtClean="0"/>
              <a:t>LoopStructural</a:t>
            </a:r>
            <a:r>
              <a:rPr lang="zh-CN" altLang="en-US" sz="2400" dirty="0" smtClean="0"/>
              <a:t>建模引擎输入数据的比较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8429652" cy="462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221554" y="1071546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3 </a:t>
            </a:r>
            <a:r>
              <a:rPr lang="zh-CN" altLang="en-US" sz="3200" b="1" dirty="0" smtClean="0"/>
              <a:t>方法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677461"/>
            <a:ext cx="9215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sz="2000" dirty="0" smtClean="0"/>
              <a:t>4 GIS</a:t>
            </a:r>
            <a:r>
              <a:rPr lang="zh-CN" altLang="en-US" sz="2000" dirty="0" smtClean="0"/>
              <a:t>地图层</a:t>
            </a:r>
            <a:r>
              <a:rPr lang="en-US" sz="2000" dirty="0" smtClean="0"/>
              <a:t>, Web</a:t>
            </a:r>
            <a:r>
              <a:rPr lang="zh-CN" altLang="en-US" sz="2000" dirty="0" smtClean="0"/>
              <a:t>服务器和地层数据库提供的数据流输入（椭圆框），处理后的数据（矩形）是整合输入数据和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工作流得到的。</a:t>
            </a:r>
            <a:r>
              <a:rPr lang="en-US" sz="2000" dirty="0" smtClean="0"/>
              <a:t>map2model</a:t>
            </a:r>
            <a:r>
              <a:rPr lang="zh-CN" altLang="en-US" sz="2000" dirty="0" smtClean="0"/>
              <a:t>处理拓扑关系分析：断层</a:t>
            </a:r>
            <a:r>
              <a:rPr lang="en-US" sz="2000" dirty="0" smtClean="0"/>
              <a:t>-</a:t>
            </a:r>
            <a:r>
              <a:rPr lang="zh-CN" altLang="en-US" sz="2000" dirty="0" smtClean="0"/>
              <a:t>断层相交、断层</a:t>
            </a:r>
            <a:r>
              <a:rPr lang="en-US" sz="2000" dirty="0" smtClean="0"/>
              <a:t>-</a:t>
            </a:r>
            <a:r>
              <a:rPr lang="zh-CN" altLang="en-US" sz="2000" dirty="0" smtClean="0"/>
              <a:t>地层相交和局部的地层分析，所有其他计算都是由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管理的。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38509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3.1 </a:t>
            </a:r>
            <a:r>
              <a:rPr lang="zh-CN" altLang="en-US" sz="2800" dirty="0" smtClean="0"/>
              <a:t>位置输出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1406" y="1627519"/>
            <a:ext cx="9001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map2loop</a:t>
            </a:r>
            <a:r>
              <a:rPr lang="zh-CN" altLang="en-US" sz="2000" dirty="0" smtClean="0"/>
              <a:t>算法输出的第一类建模约束提供位置性数据，即定义一种地质特征的</a:t>
            </a:r>
            <a:r>
              <a:rPr lang="en-US" sz="2000" dirty="0" err="1" smtClean="0"/>
              <a:t>x,y,z</a:t>
            </a:r>
            <a:r>
              <a:rPr lang="zh-CN" altLang="en-US" sz="2000" dirty="0" smtClean="0"/>
              <a:t>位置，包括断层、侵入体及层序接触的位置。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665027" y="2928934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3.1.1 DTM</a:t>
            </a:r>
            <a:endParaRPr lang="zh-CN" altLang="en-US" sz="2400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57158" y="3357562"/>
            <a:ext cx="4562467" cy="279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3.1.2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基岩接触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3.1.3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断层位置及维度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3.1.4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褶皱轴向迹的位置及维度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3.1.5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局部单元厚度</a:t>
            </a:r>
            <a:endParaRPr kumimoji="0" lang="zh-CN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3.1.6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局部断层位移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3.1 </a:t>
            </a:r>
            <a:r>
              <a:rPr lang="zh-CN" altLang="en-US" sz="2800" dirty="0" smtClean="0"/>
              <a:t>位置输出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57884" y="1000108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3.1.6 </a:t>
            </a:r>
            <a:r>
              <a:rPr lang="zh-CN" altLang="en-US" sz="2400" dirty="0" smtClean="0"/>
              <a:t>局部断层位移</a:t>
            </a:r>
            <a:endParaRPr lang="zh-CN" altLang="en-US" sz="24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45624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643050"/>
            <a:ext cx="43624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7290" y="4610409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图</a:t>
            </a:r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1000108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3.2 </a:t>
            </a:r>
            <a:r>
              <a:rPr lang="zh-CN" altLang="en-US" sz="2800" dirty="0" smtClean="0"/>
              <a:t>梯度输出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57818" y="1071546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3.2.3 </a:t>
            </a:r>
            <a:r>
              <a:rPr lang="zh-CN" altLang="en-US" sz="2400" dirty="0" smtClean="0"/>
              <a:t>断层方向</a:t>
            </a:r>
            <a:endParaRPr lang="zh-CN" altLang="en-US" sz="24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9051" y="1571612"/>
            <a:ext cx="3653543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357950" y="5500702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406" y="1000108"/>
            <a:ext cx="242889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1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前言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" y="1714488"/>
            <a:ext cx="9144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Jessell</a:t>
            </a:r>
            <a:r>
              <a:rPr lang="en-US" sz="2400" dirty="0" smtClean="0"/>
              <a:t> et al. (2014)</a:t>
            </a:r>
            <a:r>
              <a:rPr lang="zh-CN" altLang="en-US" sz="2400" dirty="0" smtClean="0"/>
              <a:t>将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地质建模分为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种场景：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local-scale (mine) models</a:t>
            </a:r>
            <a:endParaRPr lang="zh-CN" altLang="en-US" sz="2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regional-scale sedimentary basins  (</a:t>
            </a:r>
            <a:r>
              <a:rPr lang="en-US" sz="2400" dirty="0" err="1" smtClean="0"/>
              <a:t>HyVR</a:t>
            </a:r>
            <a:r>
              <a:rPr lang="en-US" sz="2400" dirty="0" smtClean="0"/>
              <a:t>)</a:t>
            </a:r>
            <a:endParaRPr lang="zh-CN" altLang="en-US" sz="2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regional-scale hard-rock </a:t>
            </a:r>
            <a:r>
              <a:rPr lang="en-US" sz="2400" dirty="0" err="1" smtClean="0">
                <a:solidFill>
                  <a:srgbClr val="FF0000"/>
                </a:solidFill>
              </a:rPr>
              <a:t>terranes</a:t>
            </a:r>
            <a:r>
              <a:rPr lang="en-US" sz="2400" dirty="0" smtClean="0">
                <a:solidFill>
                  <a:srgbClr val="FF0000"/>
                </a:solidFill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</a:rPr>
              <a:t>GemPy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large-scale (crustal or </a:t>
            </a:r>
            <a:r>
              <a:rPr lang="en-US" sz="2400" dirty="0" err="1" smtClean="0"/>
              <a:t>lithospheric</a:t>
            </a:r>
            <a:r>
              <a:rPr lang="en-US" sz="2400" dirty="0" smtClean="0"/>
              <a:t>) models</a:t>
            </a:r>
          </a:p>
          <a:p>
            <a:pPr marL="342900" lvl="0" indent="-342900">
              <a:buFont typeface="+mj-lt"/>
              <a:buAutoNum type="arabicPeriod"/>
            </a:pPr>
            <a:endParaRPr lang="en-US" altLang="zh-CN" sz="2400" dirty="0" smtClean="0"/>
          </a:p>
          <a:p>
            <a:pPr marL="342900" lvl="0" indent="-342900">
              <a:buFont typeface="+mj-lt"/>
              <a:buAutoNum type="arabicPeriod"/>
            </a:pPr>
            <a:endParaRPr lang="zh-CN" altLang="en-US" sz="2400" dirty="0" smtClean="0"/>
          </a:p>
          <a:p>
            <a:r>
              <a:rPr lang="en-US" sz="2400" dirty="0" err="1" smtClean="0"/>
              <a:t>LoopStructural</a:t>
            </a:r>
            <a:r>
              <a:rPr lang="zh-CN" altLang="en-US" sz="2400" dirty="0" smtClean="0"/>
              <a:t>着眼于</a:t>
            </a:r>
            <a:r>
              <a:rPr lang="en-US" sz="2400" dirty="0" smtClean="0"/>
              <a:t>hard-rock</a:t>
            </a:r>
            <a:r>
              <a:rPr lang="zh-CN" altLang="en-US" sz="2400" dirty="0" smtClean="0"/>
              <a:t>区域建模场景，相比矿山和沉积盆地来说，</a:t>
            </a:r>
            <a:r>
              <a:rPr lang="en-US" sz="2400" dirty="0" smtClean="0">
                <a:solidFill>
                  <a:srgbClr val="FF0000"/>
                </a:solidFill>
              </a:rPr>
              <a:t>data-poor</a:t>
            </a:r>
            <a:r>
              <a:rPr lang="zh-CN" altLang="en-US" sz="2400" dirty="0" smtClean="0"/>
              <a:t>。地下的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地质的最佳预测因子是包含在地质图中的信息以及</a:t>
            </a:r>
            <a:r>
              <a:rPr lang="zh-CN" altLang="en-US" sz="2400" dirty="0" smtClean="0">
                <a:solidFill>
                  <a:srgbClr val="FF0000"/>
                </a:solidFill>
              </a:rPr>
              <a:t>测井</a:t>
            </a:r>
            <a:r>
              <a:rPr lang="en-US" sz="2400" dirty="0" smtClean="0">
                <a:solidFill>
                  <a:srgbClr val="FF0000"/>
                </a:solidFill>
              </a:rPr>
              <a:t>(logged well)</a:t>
            </a:r>
            <a:r>
              <a:rPr lang="zh-CN" altLang="en-US" sz="24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400" dirty="0" smtClean="0"/>
              <a:t>（如果可获取的话）。</a:t>
            </a:r>
            <a:endParaRPr lang="en-US" altLang="zh-CN" sz="2400" dirty="0" smtClean="0"/>
          </a:p>
          <a:p>
            <a:r>
              <a:rPr lang="zh-CN" altLang="en-US" sz="2400" dirty="0" smtClean="0"/>
              <a:t>不幸的是，除了沉积盆地外，钻井</a:t>
            </a:r>
            <a:r>
              <a:rPr lang="en-US" sz="2400" dirty="0" smtClean="0"/>
              <a:t>(drill hole)</a:t>
            </a:r>
            <a:r>
              <a:rPr lang="zh-CN" altLang="en-US" sz="2400" dirty="0" smtClean="0"/>
              <a:t>都</a:t>
            </a:r>
            <a:r>
              <a:rPr lang="zh-CN" altLang="en-US" sz="2400" dirty="0" smtClean="0">
                <a:solidFill>
                  <a:srgbClr val="FF0000"/>
                </a:solidFill>
              </a:rPr>
              <a:t>太浅</a:t>
            </a:r>
            <a:r>
              <a:rPr lang="zh-CN" altLang="en-US" sz="2400" dirty="0" smtClean="0"/>
              <a:t>，不能提供在区域尺度上的约束，通常还</a:t>
            </a:r>
            <a:r>
              <a:rPr lang="zh-CN" altLang="en-US" sz="2400" dirty="0" smtClean="0">
                <a:solidFill>
                  <a:srgbClr val="FF0000"/>
                </a:solidFill>
              </a:rPr>
              <a:t>缺少层序信息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1000108"/>
            <a:ext cx="2220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3.3 </a:t>
            </a:r>
            <a:r>
              <a:rPr lang="zh-CN" altLang="en-US" sz="2800" dirty="0" smtClean="0"/>
              <a:t>拓扑输出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572132" y="1000108"/>
            <a:ext cx="3286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3.3.1 </a:t>
            </a:r>
            <a:r>
              <a:rPr lang="zh-CN" altLang="en-US" sz="2400" dirty="0" smtClean="0"/>
              <a:t>局部层序</a:t>
            </a:r>
            <a:endParaRPr lang="zh-CN" altLang="en-US" sz="2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571612"/>
            <a:ext cx="5510872" cy="439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836" y="6072206"/>
            <a:ext cx="557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图</a:t>
            </a:r>
            <a:r>
              <a:rPr lang="en-US" altLang="zh-CN" sz="2000" dirty="0" smtClean="0"/>
              <a:t>6 map2model</a:t>
            </a:r>
            <a:r>
              <a:rPr lang="zh-CN" altLang="en-US" sz="2000" dirty="0" smtClean="0"/>
              <a:t>提取的拓扑关系（层序关系）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32" y="1857364"/>
            <a:ext cx="34289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map2loop</a:t>
            </a:r>
            <a:r>
              <a:rPr lang="zh-CN" altLang="en-US" sz="2000" dirty="0" smtClean="0"/>
              <a:t>使用</a:t>
            </a:r>
            <a:r>
              <a:rPr lang="en-US" sz="2000" dirty="0" smtClean="0"/>
              <a:t>map2model C++</a:t>
            </a:r>
            <a:r>
              <a:rPr lang="zh-CN" altLang="en-US" sz="2000" dirty="0" smtClean="0"/>
              <a:t>库，从地质图提取当地层序、构造和侵入关系。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sz="2000" dirty="0" smtClean="0"/>
              <a:t>map2model</a:t>
            </a:r>
            <a:r>
              <a:rPr lang="zh-CN" altLang="en-US" sz="2000" dirty="0" smtClean="0"/>
              <a:t>使用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提供的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个图层：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层序年代</a:t>
            </a:r>
            <a:r>
              <a:rPr lang="en-US" sz="2000" dirty="0" smtClean="0"/>
              <a:t>Polygon</a:t>
            </a:r>
            <a:r>
              <a:rPr lang="zh-CN" altLang="en-US" sz="2000" dirty="0" smtClean="0"/>
              <a:t>层（</a:t>
            </a:r>
            <a:r>
              <a:rPr lang="en-US" sz="2000" dirty="0" smtClean="0"/>
              <a:t>2.1</a:t>
            </a:r>
            <a:r>
              <a:rPr lang="zh-CN" altLang="en-US" sz="2000" dirty="0" smtClean="0"/>
              <a:t>节）</a:t>
            </a: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zh-CN" altLang="en-US" sz="2000" dirty="0" smtClean="0"/>
              <a:t>断层</a:t>
            </a:r>
            <a:r>
              <a:rPr lang="en-US" sz="2000" dirty="0" err="1" smtClean="0"/>
              <a:t>Polyline</a:t>
            </a:r>
            <a:r>
              <a:rPr lang="zh-CN" altLang="en-US" sz="2000" dirty="0" smtClean="0"/>
              <a:t>层（</a:t>
            </a:r>
            <a:r>
              <a:rPr lang="en-US" sz="2000" dirty="0" smtClean="0"/>
              <a:t>2.2</a:t>
            </a:r>
            <a:r>
              <a:rPr lang="zh-CN" altLang="en-US" sz="2000" dirty="0" smtClean="0"/>
              <a:t>节）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32" y="4857760"/>
            <a:ext cx="3929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map2loop</a:t>
            </a:r>
            <a:r>
              <a:rPr lang="zh-CN" altLang="en-US" sz="2000" dirty="0" smtClean="0"/>
              <a:t>的输出是层序表</a:t>
            </a:r>
            <a:r>
              <a:rPr lang="en-US" sz="2000" dirty="0" smtClean="0"/>
              <a:t>(</a:t>
            </a:r>
            <a:r>
              <a:rPr lang="en-US" sz="2000" dirty="0" err="1" smtClean="0"/>
              <a:t>csv</a:t>
            </a:r>
            <a:r>
              <a:rPr lang="zh-CN" altLang="en-US" sz="2000" dirty="0" smtClean="0"/>
              <a:t>格式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，定义</a:t>
            </a:r>
            <a:r>
              <a:rPr lang="en-US" sz="2000" dirty="0" smtClean="0"/>
              <a:t>Unit</a:t>
            </a:r>
            <a:r>
              <a:rPr lang="zh-CN" altLang="en-US" sz="2000" dirty="0" smtClean="0"/>
              <a:t>与</a:t>
            </a:r>
            <a:r>
              <a:rPr lang="en-US" sz="2000" dirty="0" smtClean="0"/>
              <a:t>Group</a:t>
            </a:r>
            <a:r>
              <a:rPr lang="zh-CN" altLang="en-US" sz="2000" dirty="0" smtClean="0"/>
              <a:t>的顺序，以及一个表格（哪个</a:t>
            </a:r>
            <a:r>
              <a:rPr lang="en-US" sz="2000" dirty="0" smtClean="0"/>
              <a:t>groups</a:t>
            </a:r>
            <a:r>
              <a:rPr lang="zh-CN" altLang="en-US" sz="2000" dirty="0" smtClean="0"/>
              <a:t>形成待插值的</a:t>
            </a:r>
            <a:r>
              <a:rPr lang="en-US" sz="2000" dirty="0" smtClean="0"/>
              <a:t>super-group</a:t>
            </a:r>
            <a:r>
              <a:rPr lang="zh-CN" altLang="en-US" sz="2000" dirty="0" smtClean="0"/>
              <a:t>）。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86058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3.5 </a:t>
            </a:r>
            <a:r>
              <a:rPr lang="zh-CN" altLang="en-US" sz="2400" dirty="0" smtClean="0"/>
              <a:t>使用</a:t>
            </a:r>
            <a:r>
              <a:rPr lang="en-US" sz="2400" dirty="0" smtClean="0"/>
              <a:t>map2lopp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map2model</a:t>
            </a:r>
            <a:r>
              <a:rPr lang="zh-CN" altLang="en-US" sz="2400" dirty="0" smtClean="0"/>
              <a:t>处理数据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建模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-32" y="3298828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2</a:t>
            </a:r>
            <a:r>
              <a:rPr lang="zh-CN" altLang="en-US" sz="2400" dirty="0" smtClean="0"/>
              <a:t>个开源库处理的数据比一定是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建模有关的，但</a:t>
            </a:r>
            <a:r>
              <a:rPr lang="zh-CN" altLang="en-US" sz="2400" dirty="0" smtClean="0">
                <a:solidFill>
                  <a:srgbClr val="FF0000"/>
                </a:solidFill>
              </a:rPr>
              <a:t>对地质背景区域分析提供有用的数据</a:t>
            </a:r>
            <a:r>
              <a:rPr lang="zh-CN" altLang="en-US" sz="2400" dirty="0" smtClean="0"/>
              <a:t>。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map2loop</a:t>
            </a:r>
            <a:r>
              <a:rPr lang="zh-CN" altLang="en-US" sz="2400" dirty="0" smtClean="0"/>
              <a:t>与</a:t>
            </a:r>
            <a:r>
              <a:rPr lang="en-US" sz="2400" dirty="0" smtClean="0"/>
              <a:t>map2model</a:t>
            </a:r>
            <a:r>
              <a:rPr lang="zh-CN" altLang="en-US" sz="2400" dirty="0" smtClean="0"/>
              <a:t>的输出提供所有构建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地质模型</a:t>
            </a:r>
            <a:r>
              <a:rPr lang="en-US" sz="2400" dirty="0" smtClean="0"/>
              <a:t>(</a:t>
            </a:r>
            <a:r>
              <a:rPr lang="en-US" sz="2400" dirty="0" err="1" smtClean="0"/>
              <a:t>GemPy</a:t>
            </a:r>
            <a:r>
              <a:rPr lang="zh-CN" altLang="en-US" sz="2400" dirty="0" smtClean="0"/>
              <a:t>与</a:t>
            </a:r>
            <a:r>
              <a:rPr lang="en-US" sz="2400" dirty="0" err="1" smtClean="0"/>
              <a:t>LoopStructural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需要的信息。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dirty="0" smtClean="0"/>
              <a:t>数分钟完成建模，降低地质学家的通过地质建模做地质分析的入门障碍。</a:t>
            </a:r>
          </a:p>
        </p:txBody>
      </p:sp>
      <p:sp>
        <p:nvSpPr>
          <p:cNvPr id="4" name="矩形 3"/>
          <p:cNvSpPr/>
          <p:nvPr/>
        </p:nvSpPr>
        <p:spPr>
          <a:xfrm>
            <a:off x="-32" y="1000108"/>
            <a:ext cx="4804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3.4 </a:t>
            </a:r>
            <a:r>
              <a:rPr lang="zh-CN" altLang="en-US" sz="2400" dirty="0" smtClean="0"/>
              <a:t>处理</a:t>
            </a:r>
            <a:r>
              <a:rPr lang="en-US" sz="2400" dirty="0" smtClean="0"/>
              <a:t>(</a:t>
            </a:r>
            <a:r>
              <a:rPr lang="en-US" sz="2400" dirty="0" err="1" smtClean="0"/>
              <a:t>Augumented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数据的验证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14282" y="1571612"/>
            <a:ext cx="87868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自动完成最终所有处理后数据的检验，确保没有</a:t>
            </a:r>
            <a:r>
              <a:rPr lang="en-US" sz="2400" dirty="0" smtClean="0"/>
              <a:t>orphan</a:t>
            </a:r>
            <a:r>
              <a:rPr lang="zh-CN" altLang="en-US" sz="2400" dirty="0" smtClean="0"/>
              <a:t>数据。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4 </a:t>
            </a:r>
            <a:r>
              <a:rPr lang="zh-CN" altLang="en-US" sz="3200" b="1" dirty="0" smtClean="0"/>
              <a:t>结果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5929322" y="1000108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4.1</a:t>
            </a:r>
            <a:r>
              <a:rPr lang="zh-CN" altLang="en-US" sz="2400" dirty="0" smtClean="0"/>
              <a:t>位置计算的结果</a:t>
            </a:r>
            <a:endParaRPr lang="zh-CN" altLang="en-US" sz="24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759824"/>
            <a:ext cx="4500594" cy="488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84061"/>
            <a:ext cx="4572000" cy="503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714612" y="1285860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7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4 </a:t>
            </a:r>
            <a:r>
              <a:rPr lang="zh-CN" altLang="en-US" sz="3200" b="1" dirty="0" smtClean="0"/>
              <a:t>结果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5929322" y="1000108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4.2</a:t>
            </a:r>
            <a:r>
              <a:rPr lang="zh-CN" altLang="en-US" sz="2400" dirty="0" smtClean="0"/>
              <a:t>梯度计算的结果</a:t>
            </a:r>
            <a:endParaRPr lang="zh-CN" altLang="en-US" sz="24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571612"/>
            <a:ext cx="530026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1519246"/>
            <a:ext cx="3214710" cy="2945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57818" y="5342295"/>
            <a:ext cx="3428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sz="2000" dirty="0" smtClean="0"/>
              <a:t>8 </a:t>
            </a:r>
            <a:r>
              <a:rPr lang="zh-CN" altLang="en-US" sz="2000" dirty="0" smtClean="0"/>
              <a:t>从地质图求得的梯度信息，放大到</a:t>
            </a:r>
            <a:r>
              <a:rPr lang="en-US" sz="2000" dirty="0" smtClean="0"/>
              <a:t>Brockman</a:t>
            </a:r>
            <a:r>
              <a:rPr lang="zh-CN" altLang="en-US" sz="2000" dirty="0" smtClean="0"/>
              <a:t>向斜</a:t>
            </a:r>
            <a:r>
              <a:rPr lang="en-US" sz="2000" dirty="0" smtClean="0"/>
              <a:t>(syncline)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86248" y="928670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4 </a:t>
            </a:r>
            <a:r>
              <a:rPr lang="zh-CN" altLang="en-US" sz="3200" b="1" dirty="0" smtClean="0"/>
              <a:t>结果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5786446" y="1000108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4.3 </a:t>
            </a:r>
            <a:r>
              <a:rPr lang="zh-CN" altLang="en-US" sz="2400" dirty="0" smtClean="0"/>
              <a:t>拓扑计算的结果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00364" y="6286520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sz="2000" dirty="0" smtClean="0"/>
              <a:t>9 </a:t>
            </a:r>
            <a:r>
              <a:rPr lang="zh-CN" altLang="en-US" sz="2000" dirty="0" smtClean="0"/>
              <a:t>从地质图求得的拓扑信息：</a:t>
            </a:r>
            <a:r>
              <a:rPr lang="en-US" sz="2000" dirty="0" smtClean="0"/>
              <a:t>(a) </a:t>
            </a:r>
            <a:r>
              <a:rPr lang="zh-CN" altLang="en-US" sz="2000" dirty="0" smtClean="0"/>
              <a:t>层序年代关系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188716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1428736"/>
            <a:ext cx="3143272" cy="321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428736"/>
            <a:ext cx="4048134" cy="198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19668" y="3488764"/>
            <a:ext cx="4124332" cy="279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4 </a:t>
            </a:r>
            <a:r>
              <a:rPr lang="zh-CN" altLang="en-US" sz="3200" b="1" dirty="0" smtClean="0"/>
              <a:t>结果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5357818" y="1071546"/>
            <a:ext cx="3467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4.4 </a:t>
            </a:r>
            <a:r>
              <a:rPr lang="zh-CN" altLang="en-US" sz="2400" dirty="0" smtClean="0"/>
              <a:t>三维模型计算的结果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85786" y="5572140"/>
            <a:ext cx="771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sz="2400" dirty="0" smtClean="0"/>
              <a:t>10 </a:t>
            </a:r>
            <a:r>
              <a:rPr lang="en-US" sz="2400" dirty="0" err="1" smtClean="0"/>
              <a:t>LoopStructural</a:t>
            </a:r>
            <a:r>
              <a:rPr lang="zh-CN" altLang="en-US" sz="2400" dirty="0" smtClean="0"/>
              <a:t>和</a:t>
            </a:r>
            <a:r>
              <a:rPr lang="en-US" sz="2400" dirty="0" err="1" smtClean="0"/>
              <a:t>GemPy</a:t>
            </a:r>
            <a:r>
              <a:rPr lang="zh-CN" altLang="en-US" sz="2400" dirty="0" smtClean="0"/>
              <a:t>最终构建的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地质模型</a:t>
            </a:r>
            <a:endParaRPr lang="zh-CN" altLang="en-US" sz="2400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643050"/>
            <a:ext cx="4429156" cy="316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092" y="1677592"/>
            <a:ext cx="4714908" cy="310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1071538" y="4834606"/>
            <a:ext cx="252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LoopStructural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6357950" y="4786322"/>
            <a:ext cx="1382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/>
              <a:t>GemPy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678" y="1000108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 </a:t>
            </a:r>
            <a:r>
              <a:rPr lang="zh-CN" altLang="en-US" sz="3200" b="1" dirty="0" smtClean="0"/>
              <a:t>讨论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6215074" y="1071546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5.1 </a:t>
            </a:r>
            <a:r>
              <a:rPr lang="zh-CN" altLang="en-US" sz="2400" dirty="0" smtClean="0"/>
              <a:t>对计算的改进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9322" y="1000108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5.2 </a:t>
            </a:r>
            <a:r>
              <a:rPr lang="zh-CN" altLang="en-US" sz="2400" dirty="0" smtClean="0"/>
              <a:t>三维建模的局限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8678" y="1000108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 </a:t>
            </a:r>
            <a:r>
              <a:rPr lang="zh-CN" altLang="en-US" sz="3200" b="1" dirty="0" smtClean="0"/>
              <a:t>讨论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71406" y="1681451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5.2.1 </a:t>
            </a:r>
            <a:r>
              <a:rPr lang="zh-CN" altLang="en-US" sz="2400" dirty="0" smtClean="0"/>
              <a:t>数据不充足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438" y="2214554"/>
            <a:ext cx="90011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1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基岩地质数据的获取</a:t>
            </a:r>
            <a:r>
              <a:rPr lang="zh-CN" altLang="en-US" sz="2400" dirty="0" smtClean="0"/>
              <a:t>：（数字化）地质图仅能提供潜在的地表信息，表层地质图不能为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模型提供足够的信息。很多地区，地表覆盖阻碍基岩地质的观测，此时没有地质图可以解构。随着很多地区的地球物理数据集变的可获取，产出了基岩顶部的解译地质图，以及覆盖</a:t>
            </a:r>
            <a:r>
              <a:rPr lang="en-US" sz="2400" dirty="0" smtClean="0"/>
              <a:t>-</a:t>
            </a:r>
            <a:r>
              <a:rPr lang="zh-CN" altLang="en-US" sz="2400" dirty="0" smtClean="0"/>
              <a:t>基岩界面几何的计算（如澳大利亚的</a:t>
            </a:r>
            <a:r>
              <a:rPr lang="en-US" sz="2400" dirty="0" smtClean="0"/>
              <a:t>GSWA</a:t>
            </a:r>
            <a:r>
              <a:rPr lang="zh-CN" altLang="en-US" sz="2400" dirty="0" smtClean="0"/>
              <a:t>）。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的示例代码展示了，如何合并这些数据，来代替地表地质，作为地质建模的输入，但这对</a:t>
            </a:r>
            <a:r>
              <a:rPr lang="en-US" sz="2400" dirty="0" smtClean="0"/>
              <a:t>Hamersley</a:t>
            </a:r>
            <a:r>
              <a:rPr lang="zh-CN" altLang="en-US" sz="2400" dirty="0" smtClean="0"/>
              <a:t>案例不需要。</a:t>
            </a:r>
            <a:r>
              <a:rPr lang="en-US" sz="2400" dirty="0" smtClean="0"/>
              <a:t>Loop</a:t>
            </a:r>
            <a:r>
              <a:rPr lang="zh-CN" altLang="en-US" sz="2400" dirty="0" smtClean="0"/>
              <a:t>项有将地球物理数据整合入</a:t>
            </a:r>
            <a:r>
              <a:rPr lang="en-US" sz="2400" dirty="0" smtClean="0"/>
              <a:t>LOOP</a:t>
            </a:r>
            <a:r>
              <a:rPr lang="zh-CN" altLang="en-US" sz="2400" dirty="0" smtClean="0"/>
              <a:t>的工具</a:t>
            </a:r>
            <a:r>
              <a:rPr lang="en-US" sz="2400" dirty="0" smtClean="0"/>
              <a:t>(</a:t>
            </a:r>
            <a:r>
              <a:rPr lang="en-US" sz="2400" dirty="0" err="1" smtClean="0"/>
              <a:t>Tomofast</a:t>
            </a:r>
            <a:r>
              <a:rPr lang="en-US" sz="2400" dirty="0" smtClean="0"/>
              <a:t>-x v1.0, Giraud et al., 2021)</a:t>
            </a:r>
            <a:r>
              <a:rPr lang="zh-CN" altLang="en-US" sz="2400" dirty="0" smtClean="0"/>
              <a:t>，但不在本文讨论范围内。</a:t>
            </a:r>
          </a:p>
          <a:p>
            <a:pPr algn="just"/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9322" y="1000108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5.2 </a:t>
            </a:r>
            <a:r>
              <a:rPr lang="zh-CN" altLang="en-US" sz="2400" dirty="0" smtClean="0"/>
              <a:t>三维建模的局限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8678" y="1000108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 </a:t>
            </a:r>
            <a:r>
              <a:rPr lang="zh-CN" altLang="en-US" sz="3200" b="1" dirty="0" smtClean="0"/>
              <a:t>讨论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71406" y="1600130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5.2.1 </a:t>
            </a:r>
            <a:r>
              <a:rPr lang="zh-CN" altLang="en-US" sz="2400" dirty="0" smtClean="0"/>
              <a:t>数据不充足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438" y="2214554"/>
            <a:ext cx="9001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地球物理数据的约束及地质学家的经验融入</a:t>
            </a:r>
            <a:r>
              <a:rPr lang="zh-CN" altLang="en-US" sz="2400" dirty="0" smtClean="0"/>
              <a:t>：还需要解译的断面数据来约束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地质，但是即使有诸如地球物理数据、或者地震数据解译、或者重磁校验等的约束，仍然相比地表数据的约束要差。如果地震数据可获取，解译经验是偏差的显著来源。钻孔数据目前尚未考虑在本工作流中（</a:t>
            </a:r>
            <a:r>
              <a:rPr lang="en-US" altLang="zh-CN" sz="2400" dirty="0" smtClean="0">
                <a:solidFill>
                  <a:srgbClr val="FF0000"/>
                </a:solidFill>
              </a:rPr>
              <a:t>dh2loop, </a:t>
            </a:r>
            <a:r>
              <a:rPr lang="en-US" sz="2400" dirty="0" smtClean="0"/>
              <a:t>Joshi et al., 2021</a:t>
            </a:r>
            <a:r>
              <a:rPr lang="zh-CN" altLang="en-US" sz="2400" dirty="0" smtClean="0"/>
              <a:t>的工具可集成）。</a:t>
            </a:r>
            <a:endParaRPr lang="en-US" altLang="zh-CN" sz="2400" dirty="0" smtClean="0"/>
          </a:p>
          <a:p>
            <a:r>
              <a:rPr lang="zh-CN" altLang="en-US" sz="2400" dirty="0" smtClean="0"/>
              <a:t>地质学家绘制的</a:t>
            </a:r>
            <a:r>
              <a:rPr lang="zh-CN" altLang="en-US" sz="2400" dirty="0" smtClean="0">
                <a:solidFill>
                  <a:srgbClr val="FF0000"/>
                </a:solidFill>
              </a:rPr>
              <a:t>没有地球物理约束</a:t>
            </a:r>
            <a:r>
              <a:rPr lang="zh-CN" altLang="en-US" sz="2400" dirty="0" smtClean="0"/>
              <a:t>的断面图依赖</a:t>
            </a:r>
            <a:r>
              <a:rPr lang="zh-CN" altLang="en-US" sz="2400" dirty="0" smtClean="0">
                <a:solidFill>
                  <a:srgbClr val="FF0000"/>
                </a:solidFill>
              </a:rPr>
              <a:t>两种信息源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457200" indent="-457200">
              <a:buAutoNum type="arabicParenBoth"/>
            </a:pPr>
            <a:r>
              <a:rPr lang="zh-CN" altLang="en-US" sz="2400" dirty="0" smtClean="0"/>
              <a:t>地质图，将来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会提供当量信息；</a:t>
            </a:r>
            <a:endParaRPr lang="en-US" altLang="zh-CN" sz="2400" dirty="0" smtClean="0"/>
          </a:p>
          <a:p>
            <a:pPr marL="457200" indent="-457200">
              <a:buAutoNum type="arabicParenBoth"/>
            </a:pPr>
            <a:r>
              <a:rPr lang="zh-CN" altLang="en-US" sz="2400" dirty="0" smtClean="0"/>
              <a:t>地质学家的经验，这难以程序化，是一个很大的挑战。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目前没有利用一定置信度的接触和断层的数据（传统地质图上的虚线</a:t>
            </a:r>
            <a:r>
              <a:rPr lang="en-US" sz="2400" dirty="0" smtClean="0"/>
              <a:t>)</a:t>
            </a:r>
            <a:r>
              <a:rPr lang="zh-CN" altLang="en-US" sz="2400" dirty="0" smtClean="0"/>
              <a:t>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28926" y="1000108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5.2 </a:t>
            </a:r>
            <a:r>
              <a:rPr lang="zh-CN" altLang="en-US" sz="2400" dirty="0" smtClean="0"/>
              <a:t>三维建模的局限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8678" y="928670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 </a:t>
            </a:r>
            <a:r>
              <a:rPr lang="zh-CN" altLang="en-US" sz="3200" b="1" dirty="0" smtClean="0"/>
              <a:t>讨论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6500826" y="1000108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5.2.1 </a:t>
            </a:r>
            <a:r>
              <a:rPr lang="zh-CN" altLang="en-US" sz="2400" dirty="0" smtClean="0"/>
              <a:t>数据不充足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150017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</a:t>
            </a:r>
            <a:r>
              <a:rPr lang="zh-CN" altLang="en-US" sz="2400" dirty="0" smtClean="0"/>
              <a:t>、不是所有的地图都符合层序年代逻辑，例如</a:t>
            </a:r>
            <a:r>
              <a:rPr lang="zh-CN" altLang="en-US" sz="2400" dirty="0" smtClean="0">
                <a:solidFill>
                  <a:srgbClr val="FF0000"/>
                </a:solidFill>
              </a:rPr>
              <a:t>图</a:t>
            </a:r>
            <a:r>
              <a:rPr lang="en-US" sz="2400" dirty="0" smtClean="0">
                <a:solidFill>
                  <a:srgbClr val="FF0000"/>
                </a:solidFill>
              </a:rPr>
              <a:t>11</a:t>
            </a:r>
            <a:r>
              <a:rPr lang="zh-CN" altLang="en-US" sz="2400" dirty="0" smtClean="0"/>
              <a:t>，</a:t>
            </a:r>
          </a:p>
          <a:p>
            <a:r>
              <a:rPr lang="en-US" sz="2400" dirty="0" smtClean="0"/>
              <a:t>4</a:t>
            </a:r>
            <a:r>
              <a:rPr lang="zh-CN" altLang="en-US" sz="2400" dirty="0" smtClean="0"/>
              <a:t>、制图早期，接触位置是很难定义的，因此一种方法要回避一块使用多个接触，</a:t>
            </a:r>
            <a:r>
              <a:rPr lang="en-US" sz="2400" dirty="0" smtClean="0">
                <a:solidFill>
                  <a:srgbClr val="FF0000"/>
                </a:solidFill>
              </a:rPr>
              <a:t>SURFE</a:t>
            </a:r>
            <a:r>
              <a:rPr lang="zh-CN" altLang="en-US" sz="2400" dirty="0" smtClean="0">
                <a:solidFill>
                  <a:srgbClr val="FF0000"/>
                </a:solidFill>
              </a:rPr>
              <a:t>软件</a:t>
            </a:r>
            <a:r>
              <a:rPr lang="zh-CN" altLang="en-US" sz="2400" dirty="0" smtClean="0"/>
              <a:t>允许不预定义接触位置的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建模。</a:t>
            </a:r>
          </a:p>
          <a:p>
            <a:r>
              <a:rPr lang="en-US" sz="2400" dirty="0" smtClean="0"/>
              <a:t>5</a:t>
            </a:r>
            <a:r>
              <a:rPr lang="zh-CN" altLang="en-US" sz="2400" dirty="0" smtClean="0"/>
              <a:t>、对于埋藏在盆地或风化层下面的地质，基于地图的方法可能就不合适了。地质学家很擅长构建这种缺乏数据的区域地质图，尽管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地质模型的验证常受限于稀少的钻孔数据，此时模型可能是错误的，但很难说为什么。</a:t>
            </a:r>
          </a:p>
          <a:p>
            <a:r>
              <a:rPr lang="en-US" sz="2400" dirty="0" smtClean="0"/>
              <a:t>6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以数码形式的地质数据的获取</a:t>
            </a:r>
            <a:r>
              <a:rPr lang="zh-CN" altLang="en-US" sz="2400" dirty="0" smtClean="0"/>
              <a:t>：各国家存储的地质调查数据及露头数据库的格式都不同，还可能根本就没有数据提供，除了地质图。对于露头数据库，有些国家就不开放。因此，建立对各类算法需要的</a:t>
            </a:r>
            <a:r>
              <a:rPr lang="zh-CN" altLang="en-US" sz="2400" dirty="0" smtClean="0">
                <a:solidFill>
                  <a:srgbClr val="FF0000"/>
                </a:solidFill>
              </a:rPr>
              <a:t>“最低数据标准”</a:t>
            </a:r>
            <a:r>
              <a:rPr lang="zh-CN" altLang="en-US" sz="2400" dirty="0" smtClean="0"/>
              <a:t>。</a:t>
            </a:r>
          </a:p>
          <a:p>
            <a:endParaRPr lang="zh-CN" altLang="en-US" sz="2400" dirty="0"/>
          </a:p>
        </p:txBody>
      </p:sp>
      <p:pic>
        <p:nvPicPr>
          <p:cNvPr id="6" name="图片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5214950"/>
            <a:ext cx="471490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00430" y="5286388"/>
            <a:ext cx="6000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 </a:t>
            </a:r>
            <a:r>
              <a:rPr lang="zh-CN" altLang="en-US" dirty="0" smtClean="0"/>
              <a:t>带层序编号和岩石类型信息的地质多边形（必须的）</a:t>
            </a:r>
          </a:p>
          <a:p>
            <a:r>
              <a:rPr lang="en-US" dirty="0" smtClean="0"/>
              <a:t>(2) </a:t>
            </a:r>
            <a:r>
              <a:rPr lang="zh-CN" altLang="en-US" dirty="0" smtClean="0"/>
              <a:t>断层多段线（必须的）</a:t>
            </a:r>
          </a:p>
          <a:p>
            <a:r>
              <a:rPr lang="en-US" dirty="0" smtClean="0"/>
              <a:t>(3) </a:t>
            </a:r>
            <a:r>
              <a:rPr lang="zh-CN" altLang="en-US" dirty="0" smtClean="0"/>
              <a:t>层理</a:t>
            </a:r>
            <a:r>
              <a:rPr lang="en-US" dirty="0" smtClean="0"/>
              <a:t>dip</a:t>
            </a:r>
            <a:r>
              <a:rPr lang="zh-CN" altLang="en-US" dirty="0" smtClean="0"/>
              <a:t>（</a:t>
            </a:r>
            <a:r>
              <a:rPr lang="en-US" dirty="0" smtClean="0"/>
              <a:t>dip</a:t>
            </a:r>
            <a:r>
              <a:rPr lang="zh-CN" altLang="en-US" dirty="0" smtClean="0"/>
              <a:t>和</a:t>
            </a:r>
            <a:r>
              <a:rPr lang="en-US" dirty="0" smtClean="0"/>
              <a:t>dip</a:t>
            </a:r>
            <a:r>
              <a:rPr lang="zh-CN" altLang="en-US" dirty="0" smtClean="0"/>
              <a:t>方向的点）（必须的）</a:t>
            </a:r>
          </a:p>
          <a:p>
            <a:r>
              <a:rPr lang="en-US" dirty="0" smtClean="0"/>
              <a:t>(4) </a:t>
            </a:r>
            <a:r>
              <a:rPr lang="zh-CN" altLang="en-US" dirty="0" smtClean="0"/>
              <a:t>矿物沉积层（可选）</a:t>
            </a:r>
          </a:p>
          <a:p>
            <a:r>
              <a:rPr lang="en-US" dirty="0" smtClean="0"/>
              <a:t>(5) </a:t>
            </a:r>
            <a:r>
              <a:rPr lang="zh-CN" altLang="en-US" dirty="0" smtClean="0"/>
              <a:t>褶皱轴向迹层（可选）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406" y="1000108"/>
            <a:ext cx="242889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1 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黑体" pitchFamily="49" charset="-122"/>
                <a:cs typeface="Times New Roman" pitchFamily="18" charset="0"/>
              </a:rPr>
              <a:t>前言</a:t>
            </a:r>
            <a:endParaRPr kumimoji="0" lang="zh-CN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8" y="1714488"/>
            <a:ext cx="90725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地质图提供：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 smtClean="0"/>
              <a:t>主要几何数据：如层序接触位置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 smtClean="0"/>
              <a:t>次级几何数据：局部地质层组</a:t>
            </a:r>
            <a:r>
              <a:rPr lang="en-US" sz="2000" dirty="0" smtClean="0"/>
              <a:t>(formation)</a:t>
            </a:r>
            <a:r>
              <a:rPr lang="zh-CN" altLang="en-US" sz="2000" dirty="0" smtClean="0"/>
              <a:t>厚度</a:t>
            </a:r>
          </a:p>
          <a:p>
            <a:pPr marL="457200" lvl="0" indent="-457200">
              <a:buFont typeface="+mj-lt"/>
              <a:buAutoNum type="arabicPeriod"/>
            </a:pPr>
            <a:r>
              <a:rPr lang="zh-CN" altLang="en-US" sz="2000" dirty="0" smtClean="0"/>
              <a:t>断层和层序拓扑信息</a:t>
            </a:r>
            <a:endParaRPr lang="en-US" altLang="zh-CN" sz="2000" dirty="0" smtClean="0"/>
          </a:p>
          <a:p>
            <a:pPr marL="457200" lvl="0" indent="-457200"/>
            <a:endParaRPr lang="zh-CN" altLang="en-US" sz="2000" dirty="0" smtClean="0"/>
          </a:p>
          <a:p>
            <a:r>
              <a:rPr lang="en-US" sz="2000" dirty="0" smtClean="0"/>
              <a:t>map2model</a:t>
            </a:r>
            <a:r>
              <a:rPr lang="zh-CN" altLang="en-US" sz="2000" dirty="0" smtClean="0"/>
              <a:t>为</a:t>
            </a:r>
            <a:r>
              <a:rPr lang="en-US" sz="2000" dirty="0" err="1" smtClean="0"/>
              <a:t>GemPy</a:t>
            </a:r>
            <a:r>
              <a:rPr lang="zh-CN" altLang="en-US" sz="2000" dirty="0" smtClean="0"/>
              <a:t>和</a:t>
            </a:r>
            <a:r>
              <a:rPr lang="en-US" sz="2000" dirty="0" err="1" smtClean="0"/>
              <a:t>LoopStructural</a:t>
            </a:r>
            <a:r>
              <a:rPr lang="zh-CN" altLang="en-US" sz="2000" dirty="0" smtClean="0"/>
              <a:t>提供完整的输入文件。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 smtClean="0"/>
              <a:t>输入地质建模的数据源还有</a:t>
            </a:r>
            <a:r>
              <a:rPr lang="zh-CN" altLang="en-US" sz="2000" dirty="0" smtClean="0">
                <a:solidFill>
                  <a:srgbClr val="FF0000"/>
                </a:solidFill>
              </a:rPr>
              <a:t>卫星数据</a:t>
            </a:r>
            <a:r>
              <a:rPr lang="en-US" sz="2000" dirty="0" smtClean="0"/>
              <a:t>(</a:t>
            </a:r>
            <a:r>
              <a:rPr lang="en-US" sz="2000" dirty="0" err="1" smtClean="0"/>
              <a:t>Wellmann</a:t>
            </a:r>
            <a:r>
              <a:rPr lang="en-US" sz="2000" dirty="0" smtClean="0"/>
              <a:t> et al., 2019)</a:t>
            </a:r>
            <a:r>
              <a:rPr lang="zh-CN" altLang="en-US" sz="2000" dirty="0" smtClean="0"/>
              <a:t>以及</a:t>
            </a:r>
            <a:r>
              <a:rPr lang="zh-CN" altLang="en-US" sz="2000" dirty="0" smtClean="0">
                <a:solidFill>
                  <a:srgbClr val="FF0000"/>
                </a:solidFill>
              </a:rPr>
              <a:t>从钻孔直接自动提取的信息 </a:t>
            </a:r>
            <a:r>
              <a:rPr lang="en-US" sz="2000" dirty="0" smtClean="0"/>
              <a:t>(dh2loop, Joshi et al., 2021)</a:t>
            </a:r>
            <a:r>
              <a:rPr lang="zh-CN" altLang="en-US" sz="2000" dirty="0" smtClean="0"/>
              <a:t>，但不在本文讨论范围内。</a:t>
            </a:r>
            <a:endParaRPr lang="en-US" altLang="zh-CN" sz="2000" dirty="0" smtClean="0"/>
          </a:p>
          <a:p>
            <a:r>
              <a:rPr lang="en-US" sz="2000" dirty="0" smtClean="0"/>
              <a:t>map2loop</a:t>
            </a:r>
            <a:r>
              <a:rPr lang="zh-CN" altLang="en-US" sz="2000" dirty="0" smtClean="0"/>
              <a:t>是依赖于</a:t>
            </a:r>
            <a:r>
              <a:rPr lang="en-US" sz="2000" dirty="0" smtClean="0"/>
              <a:t>map2model</a:t>
            </a:r>
            <a:r>
              <a:rPr lang="zh-CN" altLang="en-US" sz="2000" dirty="0" smtClean="0"/>
              <a:t>，但独立开发的，依赖于外部开源库有：</a:t>
            </a:r>
            <a:r>
              <a:rPr lang="en-US" sz="2000" dirty="0" err="1" smtClean="0"/>
              <a:t>Geopandas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管理矢量格式的地理空间数据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sz="2000" dirty="0" err="1" smtClean="0"/>
              <a:t>Rasterio</a:t>
            </a:r>
            <a:r>
              <a:rPr lang="en-US" sz="2000" dirty="0" smtClean="0"/>
              <a:t> (</a:t>
            </a:r>
            <a:r>
              <a:rPr lang="zh-CN" altLang="en-US" sz="2000" dirty="0" smtClean="0"/>
              <a:t>管理栅格格式的地理空间数据</a:t>
            </a:r>
            <a:r>
              <a:rPr lang="en-US" sz="2000" dirty="0" smtClean="0"/>
              <a:t>), </a:t>
            </a:r>
            <a:r>
              <a:rPr lang="en-US" sz="2000" dirty="0" err="1" smtClean="0"/>
              <a:t>Networkx</a:t>
            </a:r>
            <a:r>
              <a:rPr lang="zh-CN" altLang="en-US" sz="2000" dirty="0" smtClean="0"/>
              <a:t>（管理网络图）和</a:t>
            </a:r>
            <a:r>
              <a:rPr lang="en-US" sz="2000" dirty="0" smtClean="0"/>
              <a:t>Shapely(</a:t>
            </a:r>
            <a:r>
              <a:rPr lang="zh-CN" altLang="en-US" sz="2000" dirty="0" smtClean="0"/>
              <a:t>管理</a:t>
            </a:r>
            <a:r>
              <a:rPr lang="en-US" sz="2000" dirty="0" smtClean="0"/>
              <a:t>2D</a:t>
            </a:r>
            <a:r>
              <a:rPr lang="zh-CN" altLang="en-US" sz="2000" dirty="0" smtClean="0"/>
              <a:t>计算几何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。</a:t>
            </a:r>
          </a:p>
          <a:p>
            <a:endParaRPr lang="en-US" altLang="zh-CN" sz="2000" dirty="0" smtClean="0"/>
          </a:p>
          <a:p>
            <a:r>
              <a:rPr lang="en-US" sz="1600" dirty="0" err="1" smtClean="0"/>
              <a:t>Wellmann</a:t>
            </a:r>
            <a:r>
              <a:rPr lang="en-US" sz="1600" dirty="0" smtClean="0"/>
              <a:t>, J. F., </a:t>
            </a:r>
            <a:r>
              <a:rPr lang="en-US" sz="1600" dirty="0" err="1" smtClean="0"/>
              <a:t>Schaaf</a:t>
            </a:r>
            <a:r>
              <a:rPr lang="en-US" sz="1600" dirty="0" smtClean="0"/>
              <a:t>, A., de la </a:t>
            </a:r>
            <a:r>
              <a:rPr lang="en-US" sz="1600" dirty="0" err="1" smtClean="0"/>
              <a:t>Varga</a:t>
            </a:r>
            <a:r>
              <a:rPr lang="en-US" sz="1600" dirty="0" smtClean="0"/>
              <a:t>, M., and von </a:t>
            </a:r>
            <a:r>
              <a:rPr lang="en-US" sz="1600" dirty="0" err="1" smtClean="0"/>
              <a:t>Hagke</a:t>
            </a:r>
            <a:r>
              <a:rPr lang="en-US" sz="1600" dirty="0" smtClean="0"/>
              <a:t>, C.: From Google Earth to 3D Geology Problem 2: Seeing Below the Surface of the Digital Earth, Developments in Structural Geology and Tectonics, 5, 189</a:t>
            </a:r>
            <a:r>
              <a:rPr lang="en-US" altLang="zh-CN" sz="1600" dirty="0" smtClean="0"/>
              <a:t>-</a:t>
            </a:r>
            <a:r>
              <a:rPr lang="en-US" sz="1600" dirty="0" smtClean="0"/>
              <a:t>204, 2019.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50" y="1000108"/>
            <a:ext cx="5205430" cy="561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72264" y="1071546"/>
            <a:ext cx="2408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5.2.2</a:t>
            </a:r>
            <a:r>
              <a:rPr lang="zh-CN" altLang="en-US" sz="2400" dirty="0" smtClean="0"/>
              <a:t>数据质量差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928926" y="1000108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5.2 </a:t>
            </a:r>
            <a:r>
              <a:rPr lang="zh-CN" altLang="en-US" sz="2400" dirty="0" smtClean="0"/>
              <a:t>三维建模的局限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78678" y="928670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 </a:t>
            </a:r>
            <a:r>
              <a:rPr lang="zh-CN" altLang="en-US" sz="3200" b="1" dirty="0" smtClean="0"/>
              <a:t>讨论</a:t>
            </a:r>
            <a:endParaRPr lang="zh-CN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78592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地质图信息错误导致如图</a:t>
            </a:r>
            <a:r>
              <a:rPr lang="en-US" sz="2400" dirty="0" smtClean="0"/>
              <a:t>8b</a:t>
            </a:r>
            <a:r>
              <a:rPr lang="zh-CN" altLang="en-US" sz="2400" dirty="0" smtClean="0"/>
              <a:t>的错误的封闭断层。</a:t>
            </a:r>
          </a:p>
          <a:p>
            <a:r>
              <a:rPr lang="zh-CN" altLang="en-US" sz="2400" dirty="0" smtClean="0"/>
              <a:t>如果输入地图中层序信息是错误的，可以做些地图逻辑分析，如</a:t>
            </a:r>
            <a:r>
              <a:rPr lang="en-US" sz="2400" dirty="0" smtClean="0"/>
              <a:t>3.3.2</a:t>
            </a:r>
            <a:r>
              <a:rPr lang="zh-CN" altLang="en-US" sz="2400" dirty="0" smtClean="0"/>
              <a:t>节描述的。</a:t>
            </a:r>
          </a:p>
          <a:p>
            <a:r>
              <a:rPr lang="zh-CN" altLang="en-US" sz="2400" dirty="0" smtClean="0"/>
              <a:t>如果使用解构数据构建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模型失败了，可能是输入数据的不一致导致的，但模型不能告诉是哪个数据造成的错误，因此以后还需要一个健壮的地图校验程序，提供正确建模的指导。目前，重合</a:t>
            </a:r>
            <a:r>
              <a:rPr lang="en-US" sz="2400" dirty="0" smtClean="0"/>
              <a:t>Polygons</a:t>
            </a:r>
            <a:r>
              <a:rPr lang="zh-CN" altLang="en-US" sz="2400" dirty="0" smtClean="0"/>
              <a:t>和</a:t>
            </a:r>
            <a:r>
              <a:rPr lang="en-US" sz="2400" dirty="0" err="1" smtClean="0"/>
              <a:t>Polylines</a:t>
            </a:r>
            <a:r>
              <a:rPr lang="zh-CN" altLang="en-US" sz="2400" dirty="0" smtClean="0"/>
              <a:t>之间的节点的小的不匹配是可接受的。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1670" y="1000108"/>
            <a:ext cx="2852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5.2 </a:t>
            </a:r>
            <a:r>
              <a:rPr lang="zh-CN" altLang="en-US" sz="2400" dirty="0" smtClean="0"/>
              <a:t>三维建模的局限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78678" y="928670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 </a:t>
            </a:r>
            <a:r>
              <a:rPr lang="zh-CN" altLang="en-US" sz="3200" b="1" dirty="0" smtClean="0"/>
              <a:t>讨论</a:t>
            </a:r>
            <a:endParaRPr lang="zh-CN" altLang="en-US" sz="3200" b="1" dirty="0"/>
          </a:p>
        </p:txBody>
      </p:sp>
      <p:sp>
        <p:nvSpPr>
          <p:cNvPr id="4" name="矩形 3"/>
          <p:cNvSpPr/>
          <p:nvPr/>
        </p:nvSpPr>
        <p:spPr>
          <a:xfrm>
            <a:off x="-32" y="1643050"/>
            <a:ext cx="5232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5.2.3</a:t>
            </a:r>
            <a:r>
              <a:rPr lang="zh-CN" altLang="en-US" sz="2400" dirty="0" smtClean="0"/>
              <a:t>数据的错误解构</a:t>
            </a:r>
            <a:r>
              <a:rPr lang="en-US" sz="2400" dirty="0" smtClean="0"/>
              <a:t>(deconstruction)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143116"/>
            <a:ext cx="9001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map2loop</a:t>
            </a:r>
            <a:r>
              <a:rPr lang="zh-CN" altLang="en-US" sz="2400" dirty="0" smtClean="0"/>
              <a:t>在解构地图数据过程中做了很多简化。可以自动检验断层位移和单元厚度的计算，保证沿着一个断面或接触的一致性。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en-US" sz="2400" dirty="0" smtClean="0"/>
              <a:t>5.2.4</a:t>
            </a:r>
            <a:r>
              <a:rPr lang="zh-CN" altLang="en-US" sz="2400" dirty="0" smtClean="0"/>
              <a:t>不完备的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建模算法</a:t>
            </a:r>
          </a:p>
          <a:p>
            <a:r>
              <a:rPr lang="en-US" sz="2400" dirty="0" smtClean="0"/>
              <a:t>map2loop</a:t>
            </a:r>
            <a:r>
              <a:rPr lang="zh-CN" altLang="en-US" sz="2400" dirty="0" smtClean="0"/>
              <a:t>不能生成满意的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地质模型的最后一个原因是：模拟系统本身不能很好地考虑所有类型的地质场景。隐式建模的模拟引擎在</a:t>
            </a:r>
            <a:r>
              <a:rPr lang="en-US" sz="2400" dirty="0" smtClean="0"/>
              <a:t>well-defined</a:t>
            </a:r>
            <a:r>
              <a:rPr lang="zh-CN" altLang="en-US" sz="2400" dirty="0" smtClean="0"/>
              <a:t>和变形不大的层序的区域，工作很好，尽管</a:t>
            </a:r>
            <a:r>
              <a:rPr lang="en-US" sz="2400" dirty="0" err="1" smtClean="0"/>
              <a:t>LoopStructural</a:t>
            </a:r>
            <a:r>
              <a:rPr lang="zh-CN" altLang="en-US" sz="2400" dirty="0" smtClean="0"/>
              <a:t>也可以处理</a:t>
            </a:r>
            <a:r>
              <a:rPr lang="en-US" sz="2400" dirty="0" smtClean="0"/>
              <a:t>poly-deformed</a:t>
            </a:r>
            <a:r>
              <a:rPr lang="zh-CN" altLang="en-US" sz="2400" dirty="0" smtClean="0"/>
              <a:t>的阶地。一旦</a:t>
            </a:r>
            <a:r>
              <a:rPr lang="en-US" sz="2400" dirty="0" smtClean="0"/>
              <a:t>overprinting</a:t>
            </a:r>
            <a:r>
              <a:rPr lang="zh-CN" altLang="en-US" sz="2400" dirty="0" smtClean="0"/>
              <a:t>构造很重要，隐式建模需要越来越多的信息（通常是解译后的数据，不是原始数据），来浮现地质学家设想的地质模型。地质学家头脑中的概念模型可称为</a:t>
            </a:r>
            <a:r>
              <a:rPr lang="en-US" sz="2400" dirty="0" smtClean="0"/>
              <a:t>“</a:t>
            </a:r>
            <a:r>
              <a:rPr lang="zh-CN" altLang="en-US" sz="2400" dirty="0" smtClean="0"/>
              <a:t>先验的概念</a:t>
            </a:r>
            <a:r>
              <a:rPr lang="en-US" sz="2400" dirty="0" smtClean="0"/>
              <a:t>”</a:t>
            </a:r>
            <a:r>
              <a:rPr lang="zh-CN" altLang="en-US" sz="2400" dirty="0" smtClean="0"/>
              <a:t>，这很难编成程序。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9124" y="1000108"/>
            <a:ext cx="257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5.3 </a:t>
            </a:r>
            <a:r>
              <a:rPr lang="zh-CN" altLang="en-US" sz="2800" dirty="0" smtClean="0"/>
              <a:t>将来的工作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78678" y="928670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5 </a:t>
            </a:r>
            <a:r>
              <a:rPr lang="zh-CN" altLang="en-US" sz="3200" b="1" dirty="0" smtClean="0"/>
              <a:t>讨论</a:t>
            </a:r>
            <a:endParaRPr lang="zh-CN" alt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71612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）随机模型系综生成器：</a:t>
            </a:r>
            <a:r>
              <a:rPr lang="en-US" sz="2000" dirty="0" smtClean="0">
                <a:hlinkClick r:id="rId2"/>
              </a:rPr>
              <a:t>https://github.com/Loop3D/ensemble_generator</a:t>
            </a:r>
            <a:r>
              <a:rPr lang="zh-CN" altLang="en-US" sz="20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）批量的地质建模（</a:t>
            </a:r>
            <a:r>
              <a:rPr lang="en-US" sz="2000" dirty="0" smtClean="0"/>
              <a:t>1000</a:t>
            </a:r>
            <a:r>
              <a:rPr lang="zh-CN" altLang="en-US" sz="2000" dirty="0" smtClean="0"/>
              <a:t>个建模与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个建模的时间是差不多的）。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sz="2000" dirty="0" err="1" smtClean="0"/>
              <a:t>GemPy</a:t>
            </a:r>
            <a:r>
              <a:rPr lang="zh-CN" altLang="en-US" sz="2000" dirty="0" smtClean="0"/>
              <a:t>有自己的先进的框架分析不确定性。下一步，封装数据提取、</a:t>
            </a:r>
            <a:r>
              <a:rPr lang="en-US" sz="2000" dirty="0" smtClean="0"/>
              <a:t>3D</a:t>
            </a:r>
            <a:r>
              <a:rPr lang="zh-CN" altLang="en-US" sz="2000" dirty="0" smtClean="0"/>
              <a:t>地质建模、地球物理正反演工作流到</a:t>
            </a:r>
            <a:r>
              <a:rPr lang="en-US" sz="2000" dirty="0" smtClean="0"/>
              <a:t>Bayesian</a:t>
            </a:r>
            <a:r>
              <a:rPr lang="zh-CN" altLang="en-US" sz="2000" dirty="0" smtClean="0"/>
              <a:t>分析框架，因此所有建模、不确定度定量化和联合地质</a:t>
            </a:r>
            <a:r>
              <a:rPr lang="en-US" sz="2000" dirty="0" smtClean="0"/>
              <a:t>-</a:t>
            </a:r>
            <a:r>
              <a:rPr lang="zh-CN" altLang="en-US" sz="2000" dirty="0" smtClean="0"/>
              <a:t>地球物理反演决策的累积影响可以统一的方式进行分析。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）集成自动提取钻孔数据信息</a:t>
            </a:r>
            <a:r>
              <a:rPr lang="en-US" sz="2000" dirty="0" smtClean="0"/>
              <a:t>(Joshi et al., 2021)</a:t>
            </a:r>
            <a:r>
              <a:rPr lang="zh-CN" altLang="en-US" sz="2000" dirty="0" smtClean="0"/>
              <a:t>和考虑</a:t>
            </a:r>
            <a:r>
              <a:rPr lang="en-US" sz="2000" dirty="0" smtClean="0"/>
              <a:t>sill-like</a:t>
            </a:r>
            <a:r>
              <a:rPr lang="zh-CN" altLang="en-US" sz="2000" dirty="0" smtClean="0"/>
              <a:t>侵入接触</a:t>
            </a:r>
            <a:r>
              <a:rPr lang="en-US" sz="2000" dirty="0" smtClean="0"/>
              <a:t>(Alvarado-</a:t>
            </a:r>
            <a:r>
              <a:rPr lang="en-US" sz="2000" dirty="0" err="1" smtClean="0"/>
              <a:t>Neves</a:t>
            </a:r>
            <a:r>
              <a:rPr lang="en-US" sz="2000" dirty="0" smtClean="0"/>
              <a:t> et al., 2020)</a:t>
            </a:r>
            <a:r>
              <a:rPr lang="zh-CN" altLang="en-US" sz="20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sz="2000" dirty="0" smtClean="0"/>
              <a:t>5</a:t>
            </a:r>
            <a:r>
              <a:rPr lang="zh-CN" altLang="en-US" sz="2000" dirty="0" smtClean="0"/>
              <a:t>）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及相关代码，需要管理更多种类的数据数据集，比如钻孔和剖面数据（已经在进行了）。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（</a:t>
            </a:r>
            <a:r>
              <a:rPr lang="en-US" sz="2000" dirty="0" smtClean="0"/>
              <a:t>6</a:t>
            </a:r>
            <a:r>
              <a:rPr lang="zh-CN" altLang="en-US" sz="2000" dirty="0" smtClean="0"/>
              <a:t>）最大的挑战还是融入</a:t>
            </a:r>
            <a:r>
              <a:rPr lang="zh-CN" altLang="en-US" sz="2000" dirty="0" smtClean="0">
                <a:solidFill>
                  <a:srgbClr val="FF0000"/>
                </a:solidFill>
              </a:rPr>
              <a:t>地质学家的先验概念</a:t>
            </a:r>
            <a:r>
              <a:rPr lang="zh-CN" altLang="en-US" sz="2000" dirty="0" smtClean="0"/>
              <a:t>到解构工作流</a:t>
            </a:r>
            <a:r>
              <a:rPr lang="en-US" sz="2000" dirty="0" smtClean="0"/>
              <a:t>(</a:t>
            </a:r>
            <a:r>
              <a:rPr lang="en-US" sz="2000" dirty="0" err="1" smtClean="0"/>
              <a:t>Jessell</a:t>
            </a:r>
            <a:r>
              <a:rPr lang="en-US" sz="2000" dirty="0" smtClean="0"/>
              <a:t>, 2021)</a:t>
            </a:r>
            <a:r>
              <a:rPr lang="zh-CN" altLang="en-US" sz="2000" dirty="0" smtClean="0"/>
              <a:t>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0108"/>
            <a:ext cx="2173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2 </a:t>
            </a:r>
            <a:r>
              <a:rPr lang="zh-CN" altLang="en-US" sz="3200" b="1" dirty="0" smtClean="0"/>
              <a:t>输入数据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32" y="1571612"/>
            <a:ext cx="92869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input</a:t>
            </a:r>
            <a:r>
              <a:rPr lang="zh-CN" altLang="en-US" sz="2400" dirty="0" smtClean="0"/>
              <a:t>指对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map2model</a:t>
            </a:r>
            <a:r>
              <a:rPr lang="zh-CN" altLang="en-US" sz="2400" dirty="0" smtClean="0"/>
              <a:t>的输入。</a:t>
            </a:r>
            <a:r>
              <a:rPr lang="en-US" sz="2400" dirty="0" smtClean="0"/>
              <a:t>augmented data</a:t>
            </a:r>
            <a:r>
              <a:rPr lang="zh-CN" altLang="en-US" sz="2400" dirty="0" smtClean="0"/>
              <a:t>是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的产品。      </a:t>
            </a:r>
            <a:r>
              <a:rPr lang="en-US" sz="2400" dirty="0" smtClean="0"/>
              <a:t>augmented data</a:t>
            </a:r>
            <a:r>
              <a:rPr lang="zh-CN" altLang="en-US" sz="2400" dirty="0" smtClean="0"/>
              <a:t>是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地质建模的输入。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所有与</a:t>
            </a:r>
            <a:r>
              <a:rPr lang="en-US" sz="2400" dirty="0" smtClean="0"/>
              <a:t>map2model</a:t>
            </a:r>
            <a:r>
              <a:rPr lang="zh-CN" altLang="en-US" sz="2400" dirty="0" smtClean="0"/>
              <a:t>库相关的输入和输出都封装在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库中。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地质图的信息分为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类几何数据：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位置相关数据，如：断层、侵入体与层序接触的位置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梯度数据，如：接触或断层的倾角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时空拓扑数据，如：断层之间以及层序单元之间的年代关系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map2loop</a:t>
            </a:r>
            <a:r>
              <a:rPr lang="zh-CN" altLang="en-US" sz="2400" dirty="0" smtClean="0"/>
              <a:t>导入不同的数据集（手工非常费劲），输出一些标准格式文件</a:t>
            </a:r>
            <a:r>
              <a:rPr lang="en-US" sz="2400" dirty="0" smtClean="0"/>
              <a:t>(GML), </a:t>
            </a:r>
            <a:r>
              <a:rPr lang="en-US" sz="2400" dirty="0" err="1" smtClean="0"/>
              <a:t>csv</a:t>
            </a:r>
            <a:r>
              <a:rPr lang="en-US" sz="2400" dirty="0" smtClean="0"/>
              <a:t>, </a:t>
            </a:r>
            <a:r>
              <a:rPr lang="en-US" sz="2400" dirty="0" err="1" smtClean="0"/>
              <a:t>geotiff</a:t>
            </a:r>
            <a:r>
              <a:rPr lang="en-US" sz="2400" dirty="0" smtClean="0"/>
              <a:t>, ESRI </a:t>
            </a:r>
            <a:r>
              <a:rPr lang="en-US" sz="2400" dirty="0" err="1" smtClean="0"/>
              <a:t>shapefile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553" y="1000108"/>
            <a:ext cx="1927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2 </a:t>
            </a:r>
            <a:r>
              <a:rPr lang="zh-CN" altLang="en-US" sz="2800" b="1" dirty="0" smtClean="0"/>
              <a:t>输入数据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-32" y="150017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一旦输入参数定义了，整个工作流是自动化的，因此需要实现决定选择哪些参数（</a:t>
            </a:r>
            <a:r>
              <a:rPr lang="zh-CN" altLang="en-US" sz="2000" dirty="0" smtClean="0">
                <a:solidFill>
                  <a:srgbClr val="FF0000"/>
                </a:solidFill>
              </a:rPr>
              <a:t>表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</a:rPr>
              <a:t>为参数列表</a:t>
            </a:r>
            <a:r>
              <a:rPr lang="zh-CN" altLang="en-US" sz="2000" dirty="0" smtClean="0"/>
              <a:t>）。整个工作流</a:t>
            </a:r>
            <a:r>
              <a:rPr lang="zh-CN" altLang="en-US" sz="2000" dirty="0" smtClean="0">
                <a:solidFill>
                  <a:srgbClr val="FF0000"/>
                </a:solidFill>
              </a:rPr>
              <a:t>如图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。</a:t>
            </a:r>
            <a:r>
              <a:rPr lang="zh-CN" altLang="en-US" sz="2000" dirty="0" smtClean="0"/>
              <a:t>一旦生成配置文件以及在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控制脚本中定义工作流控制参数，所有接下来的操作都是自动化的，从访问输入数据到使用</a:t>
            </a:r>
            <a:r>
              <a:rPr lang="en-US" sz="2000" dirty="0" err="1" smtClean="0"/>
              <a:t>GemPy</a:t>
            </a:r>
            <a:r>
              <a:rPr lang="zh-CN" altLang="en-US" sz="2000" dirty="0" smtClean="0"/>
              <a:t>或</a:t>
            </a:r>
            <a:r>
              <a:rPr lang="en-US" sz="2000" dirty="0" err="1" smtClean="0"/>
              <a:t>LoopStructural</a:t>
            </a:r>
            <a:r>
              <a:rPr lang="zh-CN" altLang="en-US" sz="2000" dirty="0" smtClean="0"/>
              <a:t>构建</a:t>
            </a:r>
            <a:r>
              <a:rPr lang="en-US" sz="2000" dirty="0" smtClean="0"/>
              <a:t>3D</a:t>
            </a:r>
            <a:r>
              <a:rPr lang="zh-CN" altLang="en-US" sz="2000" dirty="0" smtClean="0"/>
              <a:t>模型。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89" y="1000108"/>
            <a:ext cx="822797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76" y="5715016"/>
            <a:ext cx="9001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sz="2000" dirty="0" smtClean="0"/>
              <a:t>2 </a:t>
            </a:r>
            <a:r>
              <a:rPr lang="zh-CN" altLang="en-US" sz="2000" dirty="0" smtClean="0"/>
              <a:t>自动化工作流：一旦创建了配置文件和在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控制脚本中定义了工作流参数</a:t>
            </a:r>
            <a:r>
              <a:rPr lang="en-US" sz="2000" dirty="0" smtClean="0"/>
              <a:t>(</a:t>
            </a:r>
            <a:r>
              <a:rPr lang="zh-CN" altLang="en-US" sz="2000" dirty="0" smtClean="0"/>
              <a:t>表</a:t>
            </a:r>
            <a:r>
              <a:rPr lang="en-US" sz="2000" dirty="0" smtClean="0"/>
              <a:t>1)</a:t>
            </a:r>
            <a:r>
              <a:rPr lang="zh-CN" altLang="en-US" sz="2000" dirty="0" smtClean="0"/>
              <a:t>，所有虚线框内的步骤完全自动化，没有手动干扰。更细节的工作流见</a:t>
            </a:r>
            <a:r>
              <a:rPr lang="zh-CN" altLang="en-US" sz="2000" dirty="0" smtClean="0">
                <a:solidFill>
                  <a:srgbClr val="FF0000"/>
                </a:solidFill>
              </a:rPr>
              <a:t>图</a:t>
            </a:r>
            <a:r>
              <a:rPr lang="en-US" sz="2000" dirty="0" smtClean="0">
                <a:solidFill>
                  <a:srgbClr val="FF0000"/>
                </a:solidFill>
              </a:rPr>
              <a:t>4</a:t>
            </a:r>
            <a:r>
              <a:rPr lang="zh-CN" altLang="en-US" sz="2000" dirty="0" smtClean="0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572560" cy="568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506167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3217</Words>
  <Application>Microsoft Office PowerPoint</Application>
  <PresentationFormat>全屏显示(4:3)</PresentationFormat>
  <Paragraphs>203</Paragraphs>
  <Slides>44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默认设计模板</vt:lpstr>
      <vt:lpstr>map2loop 1.0  map2model 1.0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xbany</cp:lastModifiedBy>
  <cp:revision>1827</cp:revision>
  <dcterms:created xsi:type="dcterms:W3CDTF">2013-04-15T12:17:00Z</dcterms:created>
  <dcterms:modified xsi:type="dcterms:W3CDTF">2023-04-18T01:08:00Z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