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256" r:id="rId2"/>
    <p:sldId id="508" r:id="rId3"/>
    <p:sldId id="517" r:id="rId4"/>
    <p:sldId id="518" r:id="rId5"/>
    <p:sldId id="519" r:id="rId6"/>
    <p:sldId id="520" r:id="rId7"/>
    <p:sldId id="521" r:id="rId8"/>
    <p:sldId id="523" r:id="rId9"/>
    <p:sldId id="524" r:id="rId10"/>
    <p:sldId id="525" r:id="rId11"/>
    <p:sldId id="526" r:id="rId12"/>
    <p:sldId id="527" r:id="rId13"/>
    <p:sldId id="509" r:id="rId14"/>
    <p:sldId id="510" r:id="rId15"/>
    <p:sldId id="531" r:id="rId16"/>
    <p:sldId id="532" r:id="rId17"/>
    <p:sldId id="533" r:id="rId18"/>
    <p:sldId id="534" r:id="rId19"/>
    <p:sldId id="535" r:id="rId20"/>
    <p:sldId id="536" r:id="rId21"/>
    <p:sldId id="537" r:id="rId22"/>
    <p:sldId id="538" r:id="rId23"/>
    <p:sldId id="512" r:id="rId24"/>
    <p:sldId id="541" r:id="rId25"/>
    <p:sldId id="513" r:id="rId26"/>
    <p:sldId id="514" r:id="rId27"/>
    <p:sldId id="528" r:id="rId28"/>
    <p:sldId id="542" r:id="rId29"/>
    <p:sldId id="515" r:id="rId30"/>
    <p:sldId id="529" r:id="rId31"/>
    <p:sldId id="530" r:id="rId32"/>
    <p:sldId id="543" r:id="rId33"/>
    <p:sldId id="544" r:id="rId34"/>
    <p:sldId id="545" r:id="rId35"/>
  </p:sldIdLst>
  <p:sldSz cx="9144000" cy="6858000" type="screen4x3"/>
  <p:notesSz cx="6815138" cy="99425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833FD"/>
    <a:srgbClr val="0000FF"/>
    <a:srgbClr val="0D025E"/>
    <a:srgbClr val="FFFF00"/>
    <a:srgbClr val="996600"/>
    <a:srgbClr val="CC9900"/>
    <a:srgbClr val="993300"/>
    <a:srgbClr val="663300"/>
    <a:srgbClr val="000099"/>
    <a:srgbClr val="FF33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 autoAdjust="0"/>
    <p:restoredTop sz="85662" autoAdjust="0"/>
  </p:normalViewPr>
  <p:slideViewPr>
    <p:cSldViewPr>
      <p:cViewPr varScale="1">
        <p:scale>
          <a:sx n="93" d="100"/>
          <a:sy n="93" d="100"/>
        </p:scale>
        <p:origin x="-2070" y="-102"/>
      </p:cViewPr>
      <p:guideLst>
        <p:guide orient="horz" pos="2160"/>
        <p:guide pos="290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60800" y="0"/>
            <a:ext cx="2952750" cy="49688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60800" y="9444038"/>
            <a:ext cx="2952750" cy="49688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01E6CA95-4958-4509-87B9-FC39E5A8DA9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60800" y="0"/>
            <a:ext cx="29527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9D05E9F1-CF21-431F-88A4-FEEC5F0D442D}" type="datetimeFigureOut">
              <a:rPr lang="zh-CN" altLang="en-US"/>
              <a:pPr>
                <a:defRPr/>
              </a:pPr>
              <a:t>2023/4/4 Tuesday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23925" y="746125"/>
            <a:ext cx="4968875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1038" y="4722813"/>
            <a:ext cx="5453062" cy="4473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60800" y="9444038"/>
            <a:ext cx="295275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8616950E-41D1-4B4D-8AE9-F1D9AA0C0C3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这些地质图文件</a:t>
            </a:r>
            <a:r>
              <a:rPr lang="en-US" altLang="zh-CN" dirty="0" smtClean="0"/>
              <a:t>(</a:t>
            </a:r>
            <a:r>
              <a:rPr lang="en-US" altLang="zh-CN" dirty="0" err="1" smtClean="0"/>
              <a:t>shapefile</a:t>
            </a:r>
            <a:r>
              <a:rPr lang="en-US" altLang="zh-CN" dirty="0" smtClean="0"/>
              <a:t>, Raster)</a:t>
            </a:r>
            <a:r>
              <a:rPr lang="zh-CN" altLang="en-US" dirty="0" smtClean="0"/>
              <a:t>可以获取吗？类似</a:t>
            </a:r>
            <a:r>
              <a:rPr lang="en-US" altLang="zh-CN" dirty="0" smtClean="0"/>
              <a:t>ASUD</a:t>
            </a:r>
            <a:r>
              <a:rPr lang="zh-CN" altLang="en-US" dirty="0" smtClean="0"/>
              <a:t>的地质数据集</a:t>
            </a:r>
            <a:r>
              <a:rPr lang="en-US" altLang="zh-CN" dirty="0" smtClean="0"/>
              <a:t>.</a:t>
            </a:r>
          </a:p>
          <a:p>
            <a:r>
              <a:rPr lang="zh-CN" altLang="en-US" dirty="0" smtClean="0"/>
              <a:t>我们国家的地质图数据，是否包含了层序关系的信息？</a:t>
            </a:r>
            <a:endParaRPr lang="en-US" altLang="zh-CN" dirty="0" smtClean="0"/>
          </a:p>
          <a:p>
            <a:r>
              <a:rPr lang="zh-CN" altLang="en-US" dirty="0" smtClean="0"/>
              <a:t>岩石地层划分：群</a:t>
            </a:r>
            <a:r>
              <a:rPr lang="en-US" altLang="zh-CN" dirty="0" smtClean="0"/>
              <a:t>(group)-</a:t>
            </a:r>
            <a:r>
              <a:rPr lang="zh-CN" altLang="en-US" dirty="0" smtClean="0"/>
              <a:t>组</a:t>
            </a:r>
            <a:r>
              <a:rPr lang="en-US" altLang="zh-CN" dirty="0" smtClean="0"/>
              <a:t>(formation)-</a:t>
            </a:r>
            <a:r>
              <a:rPr lang="zh-CN" altLang="en-US" dirty="0" smtClean="0"/>
              <a:t>段</a:t>
            </a:r>
            <a:r>
              <a:rPr lang="en-US" altLang="zh-CN" dirty="0" smtClean="0"/>
              <a:t>(member)-</a:t>
            </a:r>
            <a:r>
              <a:rPr lang="zh-CN" altLang="en-US" dirty="0" smtClean="0"/>
              <a:t>层</a:t>
            </a:r>
            <a:r>
              <a:rPr lang="en-US" altLang="zh-CN" dirty="0" smtClean="0"/>
              <a:t>(bed)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3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Fault_clip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8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 smtClean="0"/>
              <a:t>Fold_clip</a:t>
            </a:r>
            <a:r>
              <a:rPr lang="zh-CN" altLang="en-US" dirty="0" smtClean="0"/>
              <a:t>文件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地质露头的数据集？</a:t>
            </a:r>
            <a:endParaRPr lang="en-US" altLang="zh-CN" dirty="0" smtClean="0"/>
          </a:p>
          <a:p>
            <a:r>
              <a:rPr lang="en-US" altLang="zh-CN" dirty="0" smtClean="0"/>
              <a:t>Structure_clip.shp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10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层序信息的</a:t>
            </a:r>
            <a:r>
              <a:rPr lang="en-US" altLang="zh-CN" dirty="0" err="1" smtClean="0"/>
              <a:t>shapefile</a:t>
            </a:r>
            <a:r>
              <a:rPr lang="zh-CN" altLang="en-US" dirty="0" smtClean="0"/>
              <a:t>文件。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16950E-41D1-4B4D-8AE9-F1D9AA0C0C3B}" type="slidenum">
              <a:rPr lang="zh-CN" altLang="en-US" smtClean="0"/>
              <a:pPr>
                <a:defRPr/>
              </a:pPr>
              <a:t>11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2CD9CB-1579-4036-971B-36AE914D3364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426090-B96A-4F6E-A8E0-C1CFEC78EE6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81208A-3FBA-40CC-BA61-DB2D362999E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E31D658-35BE-463E-BD5C-EC760C74D9C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dgm" preserve="1">
  <p:cSld name="标题和图示或组织结构图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SmartArt 占位符 2"/>
          <p:cNvSpPr>
            <a:spLocks noGrp="1"/>
          </p:cNvSpPr>
          <p:nvPr>
            <p:ph type="pic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0"/>
            <a:endParaRPr lang="zh-CN" alt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B01CC1-5EBD-41F2-BA84-1E0705029A7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6F5249-0568-4E55-8780-275BEEC52AD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5B51A5-3DA7-4CC4-A16C-B139C1AFF0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A074C97-2F17-4304-9E99-6F9FED1E418B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4010797-A2A4-4F72-A6BA-67A41D2CB3F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3569AE-2247-42C1-914F-F1AC3AD92C2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037A07-A897-4C51-B04B-AC793CF1247D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62769D-1735-4705-8980-645DC85B044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EDDF65A-6CAE-463B-A817-1A9FB30752E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smtClean="0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A335F113-C87B-4C1B-9453-090EDA77D99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1031" name="Picture 7" descr="ppt模板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32" name="Picture 8" descr="中地大修改图片"/>
          <p:cNvPicPr>
            <a:picLocks noChangeAspect="1" noChangeArrowheads="1"/>
          </p:cNvPicPr>
          <p:nvPr/>
        </p:nvPicPr>
        <p:blipFill>
          <a:blip r:embed="rId16" cstate="print"/>
          <a:srcRect/>
          <a:stretch>
            <a:fillRect/>
          </a:stretch>
        </p:blipFill>
        <p:spPr bwMode="auto">
          <a:xfrm>
            <a:off x="0" y="0"/>
            <a:ext cx="9144000" cy="981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://dcc.cgs.gov.cn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mailto:geodb@mail.cgs.gov.cn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/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ln w="0" cap="flat" cmpd="sng" algn="ctr">
            <a:solidFill>
              <a:srgbClr val="FBFFF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57158" y="1142984"/>
            <a:ext cx="8501090" cy="2592387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altLang="zh-CN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map2loop-Notebook</a:t>
            </a:r>
            <a:r>
              <a:rPr lang="zh-CN" altLang="en-US" sz="4800" dirty="0" smtClean="0">
                <a:solidFill>
                  <a:schemeClr val="tx1"/>
                </a:solidFill>
                <a:latin typeface="黑体" panose="02010609060101010101" pitchFamily="2" charset="-122"/>
                <a:ea typeface="黑体" panose="02010609060101010101" pitchFamily="2" charset="-122"/>
              </a:rPr>
              <a:t>的地质数据</a:t>
            </a:r>
            <a:endParaRPr lang="en-US" altLang="zh-CN" sz="4800" dirty="0" smtClean="0">
              <a:solidFill>
                <a:schemeClr val="tx1"/>
              </a:solidFill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4775" y="4508500"/>
            <a:ext cx="6400800" cy="1512888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defRPr/>
            </a:pPr>
            <a:r>
              <a:rPr lang="en-US" altLang="zh-CN" dirty="0" err="1" smtClean="0">
                <a:latin typeface="黑体" panose="02010609060101010101" pitchFamily="2" charset="-122"/>
                <a:ea typeface="黑体" panose="02010609060101010101" pitchFamily="2" charset="-122"/>
              </a:rPr>
              <a:t>li</a:t>
            </a:r>
            <a:endParaRPr lang="zh-CN" altLang="el-GR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217" y="1000108"/>
            <a:ext cx="486062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2.4 Bedding orientation point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643050"/>
            <a:ext cx="907256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该矢量层</a:t>
            </a:r>
            <a:r>
              <a:rPr lang="zh-CN" altLang="en-US" sz="2400" dirty="0" smtClean="0">
                <a:solidFill>
                  <a:srgbClr val="FF0000"/>
                </a:solidFill>
              </a:rPr>
              <a:t>描述层理的局部方向</a:t>
            </a:r>
            <a:r>
              <a:rPr lang="zh-CN" altLang="en-US" sz="2400" dirty="0" smtClean="0"/>
              <a:t>，一般不包含在地质图内，但可以从单独的数据库或地质野薄找到。还可以通过航拍图像解译或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点分析得到。</a:t>
            </a:r>
          </a:p>
          <a:p>
            <a:r>
              <a:rPr lang="zh-CN" altLang="en-US" sz="2400" dirty="0" smtClean="0"/>
              <a:t>各点应包含如下元素：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）定义</a:t>
            </a:r>
            <a:r>
              <a:rPr lang="en-US" sz="2400" dirty="0" smtClean="0"/>
              <a:t>Point</a:t>
            </a:r>
            <a:r>
              <a:rPr lang="zh-CN" altLang="en-US" sz="2400" dirty="0" smtClean="0"/>
              <a:t>的单个</a:t>
            </a:r>
            <a:r>
              <a:rPr lang="en-US" sz="2400" i="1" dirty="0" err="1" smtClean="0"/>
              <a:t>xy</a:t>
            </a:r>
            <a:r>
              <a:rPr lang="zh-CN" altLang="en-US" sz="2400" dirty="0" smtClean="0"/>
              <a:t>坐标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）倾角信息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）倾角方向或走向信息，这里称为</a:t>
            </a:r>
            <a:r>
              <a:rPr lang="en-US" sz="2400" dirty="0" smtClean="0"/>
              <a:t>“azimuth”</a:t>
            </a:r>
            <a:r>
              <a:rPr lang="zh-CN" altLang="en-US" sz="2400" dirty="0" smtClean="0"/>
              <a:t>，以避免混淆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4</a:t>
            </a:r>
            <a:r>
              <a:rPr lang="zh-CN" altLang="en-US" sz="2400" dirty="0" smtClean="0"/>
              <a:t>）层理的</a:t>
            </a:r>
            <a:r>
              <a:rPr lang="en-US" sz="2400" dirty="0" smtClean="0"/>
              <a:t>Polarity (upright or overturned)</a:t>
            </a:r>
            <a:endParaRPr lang="en-US" altLang="zh-CN" sz="2400" dirty="0" smtClean="0"/>
          </a:p>
          <a:p>
            <a:endParaRPr lang="zh-CN" altLang="en-US" sz="2400" dirty="0" smtClean="0"/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使用</a:t>
            </a:r>
            <a:r>
              <a:rPr lang="en-US" sz="2400" dirty="0" smtClean="0">
                <a:solidFill>
                  <a:srgbClr val="FF0000"/>
                </a:solidFill>
              </a:rPr>
              <a:t>2016 WAROX</a:t>
            </a:r>
            <a:r>
              <a:rPr lang="zh-CN" altLang="en-US" sz="2400" dirty="0" smtClean="0">
                <a:solidFill>
                  <a:srgbClr val="FF0000"/>
                </a:solidFill>
              </a:rPr>
              <a:t>露头数据集。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5953" y="1000108"/>
            <a:ext cx="44246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/>
              <a:t>2.5 Reference </a:t>
            </a:r>
            <a:r>
              <a:rPr lang="en-US" sz="2800" dirty="0" err="1" smtClean="0"/>
              <a:t>stratigraphy</a:t>
            </a:r>
            <a:endParaRPr lang="zh-CN" alt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571612"/>
            <a:ext cx="9001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Australian </a:t>
            </a:r>
            <a:r>
              <a:rPr lang="en-US" sz="2000" dirty="0" err="1" smtClean="0"/>
              <a:t>Stratigraphic</a:t>
            </a:r>
            <a:r>
              <a:rPr lang="en-US" sz="2000" dirty="0" smtClean="0"/>
              <a:t> Units Database, ASUD</a:t>
            </a:r>
            <a:r>
              <a:rPr lang="zh-CN" altLang="en-US" sz="2000" dirty="0" smtClean="0"/>
              <a:t>，可以下载</a:t>
            </a:r>
            <a:r>
              <a:rPr lang="zh-CN" altLang="en-US" sz="2000" dirty="0" smtClean="0">
                <a:solidFill>
                  <a:srgbClr val="3833FD"/>
                </a:solidFill>
              </a:rPr>
              <a:t>组</a:t>
            </a:r>
            <a:r>
              <a:rPr lang="en-US" altLang="zh-CN" sz="2000" dirty="0" smtClean="0">
                <a:solidFill>
                  <a:srgbClr val="3833FD"/>
                </a:solidFill>
              </a:rPr>
              <a:t>(formation)</a:t>
            </a:r>
            <a:r>
              <a:rPr lang="zh-CN" altLang="en-US" sz="2000" dirty="0" smtClean="0"/>
              <a:t>的</a:t>
            </a:r>
            <a:r>
              <a:rPr lang="zh-CN" altLang="en-US" sz="2000" dirty="0" smtClean="0">
                <a:solidFill>
                  <a:srgbClr val="FF0000"/>
                </a:solidFill>
              </a:rPr>
              <a:t>层级及上层</a:t>
            </a:r>
            <a:r>
              <a:rPr lang="zh-CN" altLang="en-US" sz="2000" dirty="0" smtClean="0"/>
              <a:t>的层序细节信息，如</a:t>
            </a:r>
            <a:r>
              <a:rPr lang="en-US" sz="2000" dirty="0" smtClean="0"/>
              <a:t>2.1</a:t>
            </a:r>
            <a:r>
              <a:rPr lang="zh-CN" altLang="en-US" sz="2000" dirty="0" smtClean="0"/>
              <a:t>节提到的</a:t>
            </a:r>
            <a:r>
              <a:rPr lang="zh-CN" altLang="en-US" sz="2000" dirty="0" smtClean="0">
                <a:solidFill>
                  <a:srgbClr val="FF0000"/>
                </a:solidFill>
              </a:rPr>
              <a:t>最大</a:t>
            </a:r>
            <a:r>
              <a:rPr lang="en-US" sz="2000" dirty="0" smtClean="0">
                <a:solidFill>
                  <a:srgbClr val="FF0000"/>
                </a:solidFill>
              </a:rPr>
              <a:t>-</a:t>
            </a:r>
            <a:r>
              <a:rPr lang="zh-CN" altLang="en-US" sz="2000" dirty="0" smtClean="0">
                <a:solidFill>
                  <a:srgbClr val="FF0000"/>
                </a:solidFill>
              </a:rPr>
              <a:t>最小年代的</a:t>
            </a:r>
            <a:r>
              <a:rPr lang="en-US" sz="20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000" dirty="0" smtClean="0"/>
              <a:t>。层序信息一般</a:t>
            </a:r>
            <a:r>
              <a:rPr lang="zh-CN" altLang="en-US" sz="2000" dirty="0" smtClean="0">
                <a:solidFill>
                  <a:srgbClr val="FF0000"/>
                </a:solidFill>
              </a:rPr>
              <a:t>没有空间信息</a:t>
            </a:r>
            <a:r>
              <a:rPr lang="zh-CN" altLang="en-US" sz="2000" dirty="0" smtClean="0"/>
              <a:t>，但假设映射的层序年代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ASUD</a:t>
            </a:r>
            <a:r>
              <a:rPr lang="zh-CN" altLang="en-US" sz="2000" dirty="0" smtClean="0"/>
              <a:t>的编码相同，如此得到层序关系（如</a:t>
            </a:r>
            <a:r>
              <a:rPr lang="en-US" sz="2000" dirty="0" smtClean="0"/>
              <a:t>A overlies B</a:t>
            </a:r>
            <a:r>
              <a:rPr lang="zh-CN" altLang="en-US" sz="2000" dirty="0" smtClean="0"/>
              <a:t>），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执行拓扑分析，这样有助于定义地图区域上的局部层序。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目前从</a:t>
            </a:r>
            <a:r>
              <a:rPr lang="en-US" sz="2000" dirty="0" smtClean="0"/>
              <a:t>ASUD</a:t>
            </a:r>
            <a:r>
              <a:rPr lang="zh-CN" altLang="en-US" sz="2000" dirty="0" smtClean="0"/>
              <a:t>数据集（定义相邻层序关系对</a:t>
            </a:r>
            <a:r>
              <a:rPr lang="en-US" sz="2000" dirty="0" smtClean="0"/>
              <a:t>, A overlies B</a:t>
            </a:r>
            <a:r>
              <a:rPr lang="zh-CN" altLang="en-US" sz="2000" dirty="0" smtClean="0"/>
              <a:t>）密集提取，来定义局部层序（图</a:t>
            </a:r>
            <a:r>
              <a:rPr lang="en-US" sz="2000" dirty="0" smtClean="0"/>
              <a:t>1b</a:t>
            </a:r>
            <a:r>
              <a:rPr lang="zh-CN" altLang="en-US" sz="2000" dirty="0" smtClean="0"/>
              <a:t>）。</a:t>
            </a:r>
            <a:endParaRPr lang="zh-CN" altLang="en-US" sz="2000" dirty="0"/>
          </a:p>
        </p:txBody>
      </p:sp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4071942"/>
            <a:ext cx="4214842" cy="1886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3857620" y="6039169"/>
            <a:ext cx="31432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图</a:t>
            </a:r>
            <a:r>
              <a:rPr lang="en-US" altLang="zh-CN" sz="2400" dirty="0" smtClean="0"/>
              <a:t>1(b)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343876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2.6 Digital terrain model</a:t>
            </a:r>
            <a:endParaRPr lang="zh-CN" altLang="en-US" sz="2400" dirty="0"/>
          </a:p>
        </p:txBody>
      </p:sp>
      <p:sp>
        <p:nvSpPr>
          <p:cNvPr id="3" name="矩形 2"/>
          <p:cNvSpPr/>
          <p:nvPr/>
        </p:nvSpPr>
        <p:spPr>
          <a:xfrm>
            <a:off x="357158" y="1643050"/>
            <a:ext cx="2249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 smtClean="0"/>
              <a:t>SRTM 90m</a:t>
            </a:r>
            <a:endParaRPr lang="zh-CN" altLang="en-US" sz="32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3401" y="1000108"/>
            <a:ext cx="73661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map2loop-Jupyter Notebook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自备数据集 说明</a:t>
            </a:r>
            <a:endParaRPr lang="zh-CN" altLang="en-US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428736"/>
            <a:ext cx="8358246" cy="518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14282" y="6286520"/>
            <a:ext cx="39290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/>
              <a:t>ArcGIS</a:t>
            </a:r>
            <a:r>
              <a:rPr lang="en-US" altLang="zh-CN" sz="2000" dirty="0" smtClean="0"/>
              <a:t> 10.0 </a:t>
            </a:r>
            <a:r>
              <a:rPr lang="zh-CN" altLang="en-US" sz="2000" dirty="0" smtClean="0"/>
              <a:t>打开数据集的界面</a:t>
            </a:r>
            <a:endParaRPr lang="zh-CN" altLang="en-US" sz="2000" dirty="0"/>
          </a:p>
        </p:txBody>
      </p:sp>
      <p:cxnSp>
        <p:nvCxnSpPr>
          <p:cNvPr id="6" name="直接箭头连接符 5"/>
          <p:cNvCxnSpPr/>
          <p:nvPr/>
        </p:nvCxnSpPr>
        <p:spPr>
          <a:xfrm>
            <a:off x="1357290" y="2143116"/>
            <a:ext cx="500066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857356" y="1928802"/>
            <a:ext cx="2000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Bedding point</a:t>
            </a:r>
            <a:endParaRPr lang="zh-CN" altLang="en-US" dirty="0"/>
          </a:p>
        </p:txBody>
      </p:sp>
      <p:cxnSp>
        <p:nvCxnSpPr>
          <p:cNvPr id="9" name="直接箭头连接符 8"/>
          <p:cNvCxnSpPr/>
          <p:nvPr/>
        </p:nvCxnSpPr>
        <p:spPr>
          <a:xfrm>
            <a:off x="1357290" y="2357430"/>
            <a:ext cx="500066" cy="1588"/>
          </a:xfrm>
          <a:prstGeom prst="straightConnector1">
            <a:avLst/>
          </a:prstGeom>
          <a:ln w="158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857356" y="2214554"/>
            <a:ext cx="22145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矿物沉积层 </a:t>
            </a:r>
            <a:endParaRPr lang="zh-CN" alt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214678" y="192880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必须的</a:t>
            </a:r>
            <a:endParaRPr lang="zh-CN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142976" y="235743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可选的</a:t>
            </a:r>
            <a:endParaRPr lang="zh-CN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142976" y="291679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必须的</a:t>
            </a:r>
            <a:endParaRPr lang="zh-CN" alt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1214414" y="3429000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必须的</a:t>
            </a:r>
            <a:endParaRPr lang="zh-CN" alt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3071802" y="2214554"/>
            <a:ext cx="1214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可选的</a:t>
            </a:r>
            <a:endParaRPr lang="zh-CN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142976" y="2643182"/>
            <a:ext cx="1357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 smtClean="0"/>
              <a:t>必须的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28" y="1630741"/>
            <a:ext cx="3584578" cy="4155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237581" y="5857892"/>
            <a:ext cx="297709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500kibg_colours.csv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5143504" y="2071678"/>
            <a:ext cx="198483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>
                <a:solidFill>
                  <a:srgbClr val="FF0000"/>
                </a:solidFill>
              </a:rPr>
              <a:t>geol_clip.shp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857364"/>
            <a:ext cx="9072626" cy="3296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8215338" y="5286388"/>
            <a:ext cx="8572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/>
              <a:t>Group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2786050" y="2214554"/>
            <a:ext cx="1857388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8143900" y="2214554"/>
            <a:ext cx="928726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275032" cy="29289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072198" y="1857364"/>
            <a:ext cx="1071570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215074" y="5000636"/>
            <a:ext cx="107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code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29037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1" cy="30373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4857752" y="2214554"/>
            <a:ext cx="2714644" cy="264320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292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0" y="1857364"/>
            <a:ext cx="4500562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1000100" y="5214950"/>
            <a:ext cx="57864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 smtClean="0"/>
              <a:t>Supergroup</a:t>
            </a:r>
            <a:r>
              <a:rPr lang="en-US" altLang="zh-CN" dirty="0" smtClean="0"/>
              <a:t> – group – formation – member -bed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85720" y="1571612"/>
            <a:ext cx="8572560" cy="3240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map2loop-Jupyter Notebook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中的示例代码，需要的数据集，一个是从</a:t>
            </a:r>
            <a:r>
              <a:rPr lang="en-US" altLang="zh-CN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ASUD</a:t>
            </a: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上自动下载的，一个是自备的数据集（下面介绍）。</a:t>
            </a:r>
            <a:endParaRPr lang="en-US" altLang="zh-CN" sz="2800" dirty="0" smtClean="0">
              <a:latin typeface="黑体" panose="02010609060101010101" pitchFamily="2" charset="-122"/>
              <a:ea typeface="黑体" panose="02010609060101010101" pitchFamily="2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800" dirty="0" smtClean="0">
                <a:latin typeface="黑体" panose="02010609060101010101" pitchFamily="2" charset="-122"/>
                <a:ea typeface="黑体" panose="02010609060101010101" pitchFamily="2" charset="-122"/>
              </a:rPr>
              <a:t>需要理解我国的地质数据下载及包含的信息，这个很重要。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 r="14961"/>
          <a:stretch>
            <a:fillRect/>
          </a:stretch>
        </p:blipFill>
        <p:spPr bwMode="auto">
          <a:xfrm>
            <a:off x="500034" y="1714488"/>
            <a:ext cx="7715304" cy="31187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320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0" y="2071678"/>
            <a:ext cx="1428728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38509"/>
            <a:ext cx="86439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(1) </a:t>
            </a:r>
            <a:r>
              <a:rPr lang="zh-CN" altLang="en-US" sz="2800" dirty="0" smtClean="0">
                <a:solidFill>
                  <a:srgbClr val="FF0000"/>
                </a:solidFill>
              </a:rPr>
              <a:t>带层序编号和岩石类型信息的</a:t>
            </a:r>
            <a:r>
              <a:rPr lang="en-US" altLang="zh-CN" sz="2800" dirty="0" smtClean="0">
                <a:solidFill>
                  <a:srgbClr val="FF0000"/>
                </a:solidFill>
              </a:rPr>
              <a:t>Polygon</a:t>
            </a:r>
            <a:r>
              <a:rPr lang="zh-CN" altLang="en-US" sz="2800" dirty="0" smtClean="0">
                <a:solidFill>
                  <a:srgbClr val="FF0000"/>
                </a:solidFill>
              </a:rPr>
              <a:t>（必须的）</a:t>
            </a:r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381" y="1857364"/>
            <a:ext cx="9084619" cy="3042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1357290" y="2071678"/>
            <a:ext cx="1000132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5" name="矩形 4"/>
          <p:cNvSpPr/>
          <p:nvPr/>
        </p:nvSpPr>
        <p:spPr>
          <a:xfrm>
            <a:off x="3214678" y="2000240"/>
            <a:ext cx="1000132" cy="300039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572364" y="5286388"/>
            <a:ext cx="157163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err="1" smtClean="0">
                <a:solidFill>
                  <a:srgbClr val="FF0000"/>
                </a:solidFill>
              </a:rPr>
              <a:t>shape_area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8143868" y="2143116"/>
            <a:ext cx="1000132" cy="28575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(2) </a:t>
            </a:r>
            <a:r>
              <a:rPr lang="zh-CN" altLang="en-US" sz="2800" dirty="0" smtClean="0">
                <a:solidFill>
                  <a:srgbClr val="FF0000"/>
                </a:solidFill>
              </a:rPr>
              <a:t>断层多段线（必须的）</a:t>
            </a:r>
          </a:p>
        </p:txBody>
      </p:sp>
      <p:sp>
        <p:nvSpPr>
          <p:cNvPr id="3" name="矩形 2"/>
          <p:cNvSpPr/>
          <p:nvPr/>
        </p:nvSpPr>
        <p:spPr>
          <a:xfrm>
            <a:off x="5465450" y="976954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faults_clip.shp</a:t>
            </a:r>
            <a:endParaRPr lang="zh-CN" altLang="en-US" sz="2800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85926"/>
            <a:ext cx="9144000" cy="29340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2500298" y="2143116"/>
            <a:ext cx="928694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7143768" y="2143116"/>
            <a:ext cx="500066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7" name="矩形 6"/>
          <p:cNvSpPr/>
          <p:nvPr/>
        </p:nvSpPr>
        <p:spPr>
          <a:xfrm>
            <a:off x="8358214" y="2143116"/>
            <a:ext cx="714380" cy="25003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10001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(2) </a:t>
            </a:r>
            <a:r>
              <a:rPr lang="zh-CN" altLang="en-US" sz="2800" dirty="0" smtClean="0">
                <a:solidFill>
                  <a:srgbClr val="FF0000"/>
                </a:solidFill>
              </a:rPr>
              <a:t>断层多段线（必须的）</a:t>
            </a:r>
          </a:p>
        </p:txBody>
      </p:sp>
      <p:sp>
        <p:nvSpPr>
          <p:cNvPr id="3" name="矩形 2"/>
          <p:cNvSpPr/>
          <p:nvPr/>
        </p:nvSpPr>
        <p:spPr>
          <a:xfrm>
            <a:off x="5465450" y="976954"/>
            <a:ext cx="246413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faults_clip.shp</a:t>
            </a:r>
            <a:endParaRPr lang="zh-CN" altLang="en-US" sz="2800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 l="9375"/>
          <a:stretch>
            <a:fillRect/>
          </a:stretch>
        </p:blipFill>
        <p:spPr bwMode="auto">
          <a:xfrm>
            <a:off x="285720" y="1785926"/>
            <a:ext cx="8286775" cy="40239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4098" y="1000108"/>
            <a:ext cx="753122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(3) </a:t>
            </a:r>
            <a:r>
              <a:rPr lang="zh-CN" altLang="en-US" sz="2800" dirty="0" smtClean="0">
                <a:solidFill>
                  <a:srgbClr val="FF0000"/>
                </a:solidFill>
              </a:rPr>
              <a:t>层理倾角（</a:t>
            </a:r>
            <a:r>
              <a:rPr lang="en-US" sz="2800" dirty="0" smtClean="0">
                <a:solidFill>
                  <a:srgbClr val="FF0000"/>
                </a:solidFill>
              </a:rPr>
              <a:t>dip</a:t>
            </a:r>
            <a:r>
              <a:rPr lang="zh-CN" altLang="en-US" sz="2800" dirty="0" smtClean="0">
                <a:solidFill>
                  <a:srgbClr val="FF0000"/>
                </a:solidFill>
              </a:rPr>
              <a:t>和</a:t>
            </a:r>
            <a:r>
              <a:rPr lang="en-US" sz="2800" dirty="0" smtClean="0">
                <a:solidFill>
                  <a:srgbClr val="FF0000"/>
                </a:solidFill>
              </a:rPr>
              <a:t>dip</a:t>
            </a:r>
            <a:r>
              <a:rPr lang="zh-CN" altLang="en-US" sz="2800" dirty="0" smtClean="0">
                <a:solidFill>
                  <a:srgbClr val="FF0000"/>
                </a:solidFill>
              </a:rPr>
              <a:t>方向的点）（必须的） </a:t>
            </a:r>
            <a:endParaRPr lang="zh-CN" altLang="en-US" sz="2800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500174"/>
            <a:ext cx="5897758" cy="50720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6357950" y="1752889"/>
            <a:ext cx="259878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dirty="0" smtClean="0"/>
              <a:t>structure_clip.shp</a:t>
            </a:r>
            <a:endParaRPr lang="zh-CN" altLang="en-US" sz="2400" dirty="0"/>
          </a:p>
        </p:txBody>
      </p:sp>
      <p:sp>
        <p:nvSpPr>
          <p:cNvPr id="5" name="矩形 4"/>
          <p:cNvSpPr/>
          <p:nvPr/>
        </p:nvSpPr>
        <p:spPr>
          <a:xfrm>
            <a:off x="1285852" y="2143116"/>
            <a:ext cx="500066" cy="400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3071802" y="2143116"/>
            <a:ext cx="642942" cy="40005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048392"/>
            <a:ext cx="392909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rgbClr val="3833FD"/>
                </a:solidFill>
              </a:rPr>
              <a:t>(4) </a:t>
            </a:r>
            <a:r>
              <a:rPr lang="zh-CN" altLang="en-US" sz="2800" dirty="0" smtClean="0">
                <a:solidFill>
                  <a:srgbClr val="3833FD"/>
                </a:solidFill>
              </a:rPr>
              <a:t>矿物沉积层（可选）</a:t>
            </a:r>
          </a:p>
        </p:txBody>
      </p:sp>
      <p:sp>
        <p:nvSpPr>
          <p:cNvPr id="3" name="矩形 2"/>
          <p:cNvSpPr/>
          <p:nvPr/>
        </p:nvSpPr>
        <p:spPr>
          <a:xfrm>
            <a:off x="5715008" y="1071546"/>
            <a:ext cx="296587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800" dirty="0" smtClean="0"/>
              <a:t>mindeps_clip.shp</a:t>
            </a:r>
            <a:endParaRPr lang="zh-CN" altLang="en-US" sz="28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8235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38" y="1000108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>
                <a:solidFill>
                  <a:srgbClr val="3833FD"/>
                </a:solidFill>
              </a:rPr>
              <a:t>(5) </a:t>
            </a:r>
            <a:r>
              <a:rPr lang="zh-CN" altLang="en-US" sz="2800" dirty="0" smtClean="0">
                <a:solidFill>
                  <a:srgbClr val="3833FD"/>
                </a:solidFill>
              </a:rPr>
              <a:t>褶皱轴向轨迹层（可选）</a:t>
            </a:r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172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6858" y="4214818"/>
            <a:ext cx="8904298" cy="12144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矩形 4"/>
          <p:cNvSpPr/>
          <p:nvPr/>
        </p:nvSpPr>
        <p:spPr>
          <a:xfrm>
            <a:off x="5286380" y="2071678"/>
            <a:ext cx="1500198" cy="15001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  <p:sp>
        <p:nvSpPr>
          <p:cNvPr id="6" name="矩形 5"/>
          <p:cNvSpPr/>
          <p:nvPr/>
        </p:nvSpPr>
        <p:spPr>
          <a:xfrm>
            <a:off x="214282" y="4214818"/>
            <a:ext cx="500066" cy="12858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1000108"/>
            <a:ext cx="9144000" cy="4002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矩形 2"/>
          <p:cNvSpPr/>
          <p:nvPr/>
        </p:nvSpPr>
        <p:spPr>
          <a:xfrm>
            <a:off x="214282" y="6000768"/>
            <a:ext cx="6858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 smtClean="0"/>
              <a:t>https://asud.ga.gov.au/search-stratigraphic-units</a:t>
            </a:r>
            <a:endParaRPr lang="zh-CN" alt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1357290" y="5143512"/>
            <a:ext cx="72152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 smtClean="0"/>
              <a:t>西澳大利亚的地层单元数据集 </a:t>
            </a:r>
            <a:r>
              <a:rPr lang="en-US" altLang="zh-CN" sz="2800" b="1" dirty="0" smtClean="0"/>
              <a:t>(ASUD)</a:t>
            </a:r>
            <a:endParaRPr lang="zh-CN" altLang="en-US" sz="28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06" y="1857364"/>
            <a:ext cx="9001156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 smtClean="0"/>
              <a:t>中科院地质所地质科学数据共享网</a:t>
            </a:r>
            <a:endParaRPr lang="en-US" altLang="zh-CN" dirty="0" smtClean="0"/>
          </a:p>
          <a:p>
            <a:r>
              <a:rPr lang="en-US" altLang="zh-CN" dirty="0" smtClean="0"/>
              <a:t>http://www.geoscience.cn/index.htm#/portal/</a:t>
            </a:r>
            <a:r>
              <a:rPr lang="zh-CN" altLang="en-US" dirty="0" smtClean="0"/>
              <a:t>很多链接无效，有的地质数据，如地学断面数据集，给提供</a:t>
            </a:r>
            <a:r>
              <a:rPr lang="en-US" altLang="zh-CN" dirty="0" smtClean="0"/>
              <a:t>jpg</a:t>
            </a:r>
            <a:r>
              <a:rPr lang="zh-CN" altLang="en-US" dirty="0" smtClean="0"/>
              <a:t>格式的图片。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地质云</a:t>
            </a:r>
            <a:r>
              <a:rPr lang="en-US" altLang="zh-CN" dirty="0" smtClean="0"/>
              <a:t>3.0</a:t>
            </a:r>
          </a:p>
          <a:p>
            <a:r>
              <a:rPr lang="zh-CN" altLang="en-US" dirty="0" smtClean="0"/>
              <a:t>不知道怎么检索和下载。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国家地球系统科学数据中心</a:t>
            </a:r>
            <a:endParaRPr lang="en-US" altLang="zh-CN" dirty="0" smtClean="0"/>
          </a:p>
          <a:p>
            <a:r>
              <a:rPr lang="en-US" altLang="zh-CN" dirty="0" smtClean="0"/>
              <a:t>http://www.geodata.cn/</a:t>
            </a:r>
            <a:r>
              <a:rPr lang="zh-CN" altLang="en-US" dirty="0" smtClean="0"/>
              <a:t>数据很老，且都要付费。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地质科学数据出版系统（全国地质资料馆，中国地质调查局</a:t>
            </a:r>
            <a:r>
              <a:rPr lang="zh-CN" altLang="en-US" sz="2400" dirty="0" smtClean="0"/>
              <a:t>）  </a:t>
            </a:r>
            <a:r>
              <a:rPr lang="en-US" altLang="zh-CN" sz="2400" dirty="0" smtClean="0">
                <a:solidFill>
                  <a:srgbClr val="FF0000"/>
                </a:solidFill>
              </a:rPr>
              <a:t>-- </a:t>
            </a:r>
            <a:r>
              <a:rPr lang="zh-CN" altLang="en-US" sz="2400" dirty="0" smtClean="0">
                <a:solidFill>
                  <a:srgbClr val="FF0000"/>
                </a:solidFill>
              </a:rPr>
              <a:t>这个最靠谱</a:t>
            </a:r>
            <a:r>
              <a:rPr lang="en-US" altLang="zh-CN" sz="2400" dirty="0" smtClean="0">
                <a:solidFill>
                  <a:srgbClr val="FF0000"/>
                </a:solidFill>
              </a:rPr>
              <a:t>!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zh-CN" altLang="en-US" dirty="0" smtClean="0"/>
              <a:t>数据服务系统</a:t>
            </a:r>
            <a:r>
              <a:rPr lang="en-US" altLang="zh-CN" dirty="0" smtClean="0"/>
              <a:t>:   </a:t>
            </a:r>
            <a:r>
              <a:rPr lang="en-US" altLang="zh-CN" dirty="0" smtClean="0">
                <a:hlinkClick r:id="rId2"/>
              </a:rPr>
              <a:t>http://dcc.cgs.gov.cn/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李晨阳，王新春，何春珍，吴轩，孔昭煜，李晓蕾</a:t>
            </a:r>
            <a:r>
              <a:rPr lang="en-US" altLang="zh-CN" dirty="0" smtClean="0"/>
              <a:t>. 2019. </a:t>
            </a:r>
            <a:r>
              <a:rPr lang="zh-CN" altLang="en-US" dirty="0" smtClean="0"/>
              <a:t>全国</a:t>
            </a:r>
            <a:r>
              <a:rPr lang="en-US" altLang="zh-CN" dirty="0" smtClean="0"/>
              <a:t>1:200000 </a:t>
            </a:r>
            <a:r>
              <a:rPr lang="zh-CN" altLang="en-US" dirty="0" smtClean="0"/>
              <a:t>数字地质图（公开版）空间数据库</a:t>
            </a:r>
            <a:r>
              <a:rPr lang="en-US" altLang="zh-CN" dirty="0" smtClean="0"/>
              <a:t>.</a:t>
            </a:r>
            <a:r>
              <a:rPr lang="zh-CN" altLang="en-US" dirty="0" smtClean="0"/>
              <a:t>中国地质，</a:t>
            </a:r>
            <a:r>
              <a:rPr lang="en-US" altLang="zh-CN" dirty="0" smtClean="0"/>
              <a:t>46(S1):1-10.</a:t>
            </a:r>
            <a:endParaRPr lang="zh-CN" alt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1071546"/>
            <a:ext cx="735811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我们国家的地质数据中心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06" y="5935824"/>
            <a:ext cx="892975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 smtClean="0"/>
              <a:t>图</a:t>
            </a:r>
            <a:r>
              <a:rPr lang="en-US" sz="2000" dirty="0" smtClean="0"/>
              <a:t>1 </a:t>
            </a:r>
            <a:r>
              <a:rPr lang="zh-CN" altLang="en-US" sz="2000" dirty="0" smtClean="0"/>
              <a:t>输入</a:t>
            </a:r>
            <a:r>
              <a:rPr lang="en-US" sz="2000" dirty="0" smtClean="0"/>
              <a:t>map2loop</a:t>
            </a:r>
            <a:r>
              <a:rPr lang="zh-CN" altLang="en-US" sz="2000" dirty="0" smtClean="0"/>
              <a:t>的</a:t>
            </a:r>
            <a:r>
              <a:rPr lang="en-US" sz="2000" dirty="0" smtClean="0"/>
              <a:t>6</a:t>
            </a:r>
            <a:r>
              <a:rPr lang="zh-CN" altLang="en-US" sz="2000" dirty="0" smtClean="0"/>
              <a:t>类输入</a:t>
            </a:r>
            <a:r>
              <a:rPr lang="en-US" sz="2000" dirty="0" smtClean="0"/>
              <a:t>: (a) </a:t>
            </a:r>
            <a:r>
              <a:rPr lang="zh-CN" altLang="en-US" sz="2000" dirty="0" smtClean="0"/>
              <a:t>基岩地质图</a:t>
            </a:r>
            <a:r>
              <a:rPr lang="en-US" sz="2000" dirty="0" smtClean="0"/>
              <a:t>(1:50</a:t>
            </a:r>
            <a:r>
              <a:rPr lang="zh-CN" altLang="en-US" sz="2000" dirty="0" smtClean="0"/>
              <a:t>万</a:t>
            </a:r>
            <a:r>
              <a:rPr lang="en-US" sz="2000" dirty="0" smtClean="0"/>
              <a:t>); (b) </a:t>
            </a:r>
            <a:r>
              <a:rPr lang="zh-CN" altLang="en-US" sz="2000" dirty="0" smtClean="0"/>
              <a:t>前</a:t>
            </a:r>
            <a:r>
              <a:rPr lang="en-US" sz="2000" dirty="0" smtClean="0"/>
              <a:t>7</a:t>
            </a:r>
            <a:r>
              <a:rPr lang="zh-CN" altLang="en-US" sz="2000" dirty="0" smtClean="0"/>
              <a:t>类的层序关系</a:t>
            </a:r>
            <a:r>
              <a:rPr lang="en-US" sz="2000" dirty="0" smtClean="0"/>
              <a:t>; </a:t>
            </a:r>
          </a:p>
          <a:p>
            <a:r>
              <a:rPr lang="en-US" sz="2000" dirty="0" smtClean="0"/>
              <a:t>                                                 (c) SRTM DTM</a:t>
            </a:r>
            <a:endParaRPr lang="zh-CN" altLang="en-US" sz="2000" dirty="0" smtClean="0"/>
          </a:p>
        </p:txBody>
      </p:sp>
      <p:pic>
        <p:nvPicPr>
          <p:cNvPr id="317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1614" y="1000108"/>
            <a:ext cx="4959014" cy="2857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57158" y="4203075"/>
            <a:ext cx="3857652" cy="1726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705496" y="1071546"/>
            <a:ext cx="18669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1749" name="Picture 5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695986" y="1428736"/>
            <a:ext cx="3233732" cy="264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TextBox 6"/>
          <p:cNvSpPr txBox="1"/>
          <p:nvPr/>
        </p:nvSpPr>
        <p:spPr>
          <a:xfrm>
            <a:off x="4143372" y="5110475"/>
            <a:ext cx="45005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从</a:t>
            </a:r>
            <a:r>
              <a:rPr lang="en-US" altLang="zh-CN" sz="2400" dirty="0" smtClean="0"/>
              <a:t>ASUD</a:t>
            </a:r>
            <a:r>
              <a:rPr lang="zh-CN" altLang="en-US" sz="2400" dirty="0" smtClean="0"/>
              <a:t>提取的</a:t>
            </a:r>
            <a:r>
              <a:rPr lang="zh-CN" altLang="en-US" sz="2400" dirty="0" smtClean="0">
                <a:solidFill>
                  <a:srgbClr val="FF0000"/>
                </a:solidFill>
              </a:rPr>
              <a:t>二分层序关系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43668" y="4071942"/>
            <a:ext cx="3000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 smtClean="0">
                <a:latin typeface="黑体" pitchFamily="49" charset="-122"/>
                <a:ea typeface="黑体" pitchFamily="49" charset="-122"/>
              </a:rPr>
              <a:t>SRTM 90m </a:t>
            </a:r>
            <a:r>
              <a:rPr lang="zh-CN" altLang="en-US" sz="2000" dirty="0" smtClean="0">
                <a:latin typeface="黑体" pitchFamily="49" charset="-122"/>
                <a:ea typeface="黑体" pitchFamily="49" charset="-122"/>
              </a:rPr>
              <a:t>栅格数据</a:t>
            </a:r>
            <a:endParaRPr lang="zh-CN" altLang="en-US" sz="2000" dirty="0"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857224" y="3429000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向斜</a:t>
            </a:r>
            <a:endParaRPr lang="zh-CN" altLang="en-US" sz="1100" dirty="0"/>
          </a:p>
        </p:txBody>
      </p:sp>
      <p:sp>
        <p:nvSpPr>
          <p:cNvPr id="10" name="TextBox 9"/>
          <p:cNvSpPr txBox="1"/>
          <p:nvPr/>
        </p:nvSpPr>
        <p:spPr>
          <a:xfrm>
            <a:off x="857224" y="3286124"/>
            <a:ext cx="7858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100" dirty="0" smtClean="0"/>
              <a:t>背斜</a:t>
            </a:r>
            <a:endParaRPr lang="zh-CN" altLang="en-US" sz="1100" dirty="0"/>
          </a:p>
        </p:txBody>
      </p:sp>
      <p:sp>
        <p:nvSpPr>
          <p:cNvPr id="11" name="TextBox 10"/>
          <p:cNvSpPr txBox="1"/>
          <p:nvPr/>
        </p:nvSpPr>
        <p:spPr>
          <a:xfrm>
            <a:off x="357158" y="3764165"/>
            <a:ext cx="121444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/>
              <a:t>层理点</a:t>
            </a:r>
            <a:endParaRPr lang="zh-CN" alt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333280" y="1071546"/>
            <a:ext cx="4667876" cy="43577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矩形 3"/>
          <p:cNvSpPr/>
          <p:nvPr/>
        </p:nvSpPr>
        <p:spPr>
          <a:xfrm>
            <a:off x="500002" y="5572140"/>
            <a:ext cx="864399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 smtClean="0"/>
              <a:t>http://dcc.ngac.org.cn/?ssoguid=34db329ec1d3406388868e692ba821be</a:t>
            </a:r>
            <a:endParaRPr lang="zh-CN" altLang="en-US" dirty="0"/>
          </a:p>
        </p:txBody>
      </p:sp>
      <p:sp>
        <p:nvSpPr>
          <p:cNvPr id="5" name="矩形 4"/>
          <p:cNvSpPr/>
          <p:nvPr/>
        </p:nvSpPr>
        <p:spPr>
          <a:xfrm>
            <a:off x="142844" y="1071546"/>
            <a:ext cx="27494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000" dirty="0" smtClean="0"/>
              <a:t>地质科学数据出版系统</a:t>
            </a:r>
            <a:endParaRPr lang="zh-CN" alt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0" y="1500174"/>
            <a:ext cx="4643438" cy="29495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联系地址：北京市西城区阜外大街</a:t>
            </a:r>
            <a:r>
              <a:rPr lang="en-US" altLang="zh-CN" dirty="0" smtClean="0"/>
              <a:t>45</a:t>
            </a:r>
            <a:r>
              <a:rPr lang="zh-CN" altLang="en-US" dirty="0" smtClean="0"/>
              <a:t>号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电　话：</a:t>
            </a:r>
            <a:r>
              <a:rPr lang="en-US" altLang="zh-CN" dirty="0" smtClean="0"/>
              <a:t>010-58584343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邮　编：</a:t>
            </a:r>
            <a:r>
              <a:rPr lang="en-US" altLang="zh-CN" dirty="0" smtClean="0"/>
              <a:t>100037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E-</a:t>
            </a:r>
            <a:r>
              <a:rPr lang="en-US" dirty="0" err="1" smtClean="0"/>
              <a:t>mail：</a:t>
            </a:r>
            <a:r>
              <a:rPr lang="en-US" dirty="0" err="1" smtClean="0">
                <a:hlinkClick r:id="rId3"/>
              </a:rPr>
              <a:t>geodb@mail.cgs.gov.cn</a:t>
            </a:r>
            <a:endParaRPr lang="en-US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传　真：</a:t>
            </a:r>
            <a:r>
              <a:rPr lang="en-US" altLang="zh-CN" dirty="0" smtClean="0"/>
              <a:t>010-58584400</a:t>
            </a:r>
          </a:p>
          <a:p>
            <a:pPr>
              <a:lnSpc>
                <a:spcPct val="150000"/>
              </a:lnSpc>
            </a:pPr>
            <a:r>
              <a:rPr lang="zh-CN" altLang="en-US" dirty="0" smtClean="0"/>
              <a:t>地质资料馆网址：</a:t>
            </a:r>
            <a:r>
              <a:rPr lang="en-US" dirty="0" smtClean="0"/>
              <a:t>http://www.ngac.org.cn/</a:t>
            </a:r>
          </a:p>
          <a:p>
            <a:pPr>
              <a:lnSpc>
                <a:spcPct val="150000"/>
              </a:lnSpc>
            </a:pP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2" y="1071546"/>
            <a:ext cx="9149986" cy="4429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596" y="1000108"/>
            <a:ext cx="8275637" cy="2657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00034" y="3857628"/>
            <a:ext cx="2552700" cy="2543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3286116" y="3929066"/>
            <a:ext cx="2495550" cy="249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143636" y="3857628"/>
            <a:ext cx="2581275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71406" y="1048392"/>
            <a:ext cx="63579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MapGIS</a:t>
            </a:r>
            <a:r>
              <a:rPr lang="en-US" altLang="zh-CN" sz="2800" dirty="0" smtClean="0"/>
              <a:t> to </a:t>
            </a:r>
            <a:r>
              <a:rPr lang="en-US" altLang="zh-CN" sz="2800" dirty="0" err="1" smtClean="0"/>
              <a:t>ArcGIS</a:t>
            </a:r>
            <a:endParaRPr lang="zh-CN" altLang="en-US" sz="2800" dirty="0"/>
          </a:p>
        </p:txBody>
      </p:sp>
      <p:sp>
        <p:nvSpPr>
          <p:cNvPr id="6" name="TextBox 5"/>
          <p:cNvSpPr txBox="1"/>
          <p:nvPr/>
        </p:nvSpPr>
        <p:spPr>
          <a:xfrm>
            <a:off x="2928926" y="2428868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MapGIS</a:t>
            </a:r>
            <a:endParaRPr lang="zh-CN" altLang="en-US" sz="2800" dirty="0"/>
          </a:p>
        </p:txBody>
      </p:sp>
      <p:sp>
        <p:nvSpPr>
          <p:cNvPr id="7" name="TextBox 6"/>
          <p:cNvSpPr txBox="1"/>
          <p:nvPr/>
        </p:nvSpPr>
        <p:spPr>
          <a:xfrm>
            <a:off x="5143504" y="2395831"/>
            <a:ext cx="17859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 smtClean="0"/>
              <a:t>ArcGIS</a:t>
            </a:r>
            <a:endParaRPr lang="zh-CN" altLang="en-US" sz="2800" dirty="0"/>
          </a:p>
        </p:txBody>
      </p:sp>
      <p:sp>
        <p:nvSpPr>
          <p:cNvPr id="8" name="TextBox 7"/>
          <p:cNvSpPr txBox="1"/>
          <p:nvPr/>
        </p:nvSpPr>
        <p:spPr>
          <a:xfrm>
            <a:off x="571472" y="3429000"/>
            <a:ext cx="22145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 smtClean="0"/>
              <a:t>矢量格式</a:t>
            </a:r>
            <a:endParaRPr lang="zh-CN" alt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3357554" y="3786190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WL</a:t>
            </a:r>
            <a:endParaRPr lang="zh-CN" alt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3286116" y="314324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WT</a:t>
            </a:r>
            <a:endParaRPr lang="zh-CN" altLang="en-US" sz="2400" dirty="0"/>
          </a:p>
        </p:txBody>
      </p:sp>
      <p:sp>
        <p:nvSpPr>
          <p:cNvPr id="11" name="TextBox 10"/>
          <p:cNvSpPr txBox="1"/>
          <p:nvPr/>
        </p:nvSpPr>
        <p:spPr>
          <a:xfrm>
            <a:off x="3357554" y="4572008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WP</a:t>
            </a:r>
            <a:endParaRPr lang="zh-CN" altLang="en-US" sz="2400" dirty="0"/>
          </a:p>
        </p:txBody>
      </p:sp>
      <p:sp>
        <p:nvSpPr>
          <p:cNvPr id="12" name="TextBox 11"/>
          <p:cNvSpPr txBox="1"/>
          <p:nvPr/>
        </p:nvSpPr>
        <p:spPr>
          <a:xfrm>
            <a:off x="5214942" y="3110211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Point</a:t>
            </a:r>
            <a:endParaRPr lang="zh-CN" alt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86380" y="3824591"/>
            <a:ext cx="12858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err="1" smtClean="0"/>
              <a:t>Polyline</a:t>
            </a:r>
            <a:endParaRPr lang="zh-CN" altLang="en-US" sz="2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86380" y="4538971"/>
            <a:ext cx="17145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 smtClean="0"/>
              <a:t>Polygon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32" y="928670"/>
            <a:ext cx="377539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 smtClean="0">
                <a:latin typeface="黑体" pitchFamily="49" charset="-122"/>
                <a:ea typeface="黑体" pitchFamily="49" charset="-122"/>
              </a:rPr>
              <a:t>“最低输入数据标准”</a:t>
            </a:r>
            <a:endParaRPr lang="zh-CN" altLang="en-US" sz="2800" dirty="0">
              <a:latin typeface="黑体" pitchFamily="49" charset="-122"/>
              <a:ea typeface="黑体" pitchFamily="49" charset="-122"/>
            </a:endParaRPr>
          </a:p>
        </p:txBody>
      </p:sp>
      <p:pic>
        <p:nvPicPr>
          <p:cNvPr id="3" name="图片 2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58" y="1714488"/>
            <a:ext cx="6858016" cy="1928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357158" y="3906758"/>
            <a:ext cx="892975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地质图（矢量格式）：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(1) </a:t>
            </a:r>
            <a:r>
              <a:rPr lang="zh-CN" altLang="en-US" sz="2400" dirty="0" smtClean="0">
                <a:solidFill>
                  <a:srgbClr val="FF0000"/>
                </a:solidFill>
              </a:rPr>
              <a:t>带层序编号和岩石类型信息的多边形（必须的）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(2) </a:t>
            </a:r>
            <a:r>
              <a:rPr lang="zh-CN" altLang="en-US" sz="2400" dirty="0" smtClean="0">
                <a:solidFill>
                  <a:srgbClr val="FF0000"/>
                </a:solidFill>
              </a:rPr>
              <a:t>断层多段线（必须的）</a:t>
            </a:r>
          </a:p>
          <a:p>
            <a:r>
              <a:rPr lang="en-US" sz="2400" dirty="0" smtClean="0">
                <a:solidFill>
                  <a:srgbClr val="FF0000"/>
                </a:solidFill>
              </a:rPr>
              <a:t>(3) </a:t>
            </a:r>
            <a:r>
              <a:rPr lang="zh-CN" altLang="en-US" sz="2400" dirty="0" smtClean="0">
                <a:solidFill>
                  <a:srgbClr val="FF0000"/>
                </a:solidFill>
              </a:rPr>
              <a:t>层理</a:t>
            </a:r>
            <a:r>
              <a:rPr lang="en-US" sz="2400" dirty="0" smtClean="0">
                <a:solidFill>
                  <a:srgbClr val="FF0000"/>
                </a:solidFill>
              </a:rPr>
              <a:t>dip</a:t>
            </a:r>
            <a:r>
              <a:rPr lang="zh-CN" altLang="en-US" sz="2400" dirty="0" smtClean="0">
                <a:solidFill>
                  <a:srgbClr val="FF0000"/>
                </a:solidFill>
              </a:rPr>
              <a:t>（</a:t>
            </a:r>
            <a:r>
              <a:rPr lang="en-US" sz="2400" dirty="0" smtClean="0">
                <a:solidFill>
                  <a:srgbClr val="FF0000"/>
                </a:solidFill>
              </a:rPr>
              <a:t>dip</a:t>
            </a:r>
            <a:r>
              <a:rPr lang="zh-CN" altLang="en-US" sz="2400" dirty="0" smtClean="0">
                <a:solidFill>
                  <a:srgbClr val="FF0000"/>
                </a:solidFill>
              </a:rPr>
              <a:t>和</a:t>
            </a:r>
            <a:r>
              <a:rPr lang="en-US" sz="2400" dirty="0" smtClean="0">
                <a:solidFill>
                  <a:srgbClr val="FF0000"/>
                </a:solidFill>
              </a:rPr>
              <a:t>dip</a:t>
            </a:r>
            <a:r>
              <a:rPr lang="zh-CN" altLang="en-US" sz="2400" dirty="0" smtClean="0">
                <a:solidFill>
                  <a:srgbClr val="FF0000"/>
                </a:solidFill>
              </a:rPr>
              <a:t>方向的点）（必须的） </a:t>
            </a:r>
            <a:r>
              <a:rPr lang="en-US" altLang="zh-CN" sz="2400" dirty="0" smtClean="0">
                <a:solidFill>
                  <a:srgbClr val="FF0000"/>
                </a:solidFill>
              </a:rPr>
              <a:t>bedding point</a:t>
            </a:r>
            <a:endParaRPr lang="zh-CN" altLang="en-US" sz="2400" dirty="0" smtClean="0">
              <a:solidFill>
                <a:srgbClr val="FF0000"/>
              </a:solidFill>
            </a:endParaRPr>
          </a:p>
          <a:p>
            <a:r>
              <a:rPr lang="en-US" sz="2400" dirty="0" smtClean="0">
                <a:solidFill>
                  <a:srgbClr val="3833FD"/>
                </a:solidFill>
              </a:rPr>
              <a:t>(4) </a:t>
            </a:r>
            <a:r>
              <a:rPr lang="zh-CN" altLang="en-US" sz="2400" dirty="0" smtClean="0">
                <a:solidFill>
                  <a:srgbClr val="3833FD"/>
                </a:solidFill>
              </a:rPr>
              <a:t>矿物沉积层（可选）       </a:t>
            </a:r>
            <a:r>
              <a:rPr lang="en-US" altLang="zh-CN" sz="2400" dirty="0" err="1" smtClean="0">
                <a:solidFill>
                  <a:srgbClr val="3833FD"/>
                </a:solidFill>
              </a:rPr>
              <a:t>mindeps</a:t>
            </a:r>
            <a:r>
              <a:rPr lang="en-US" altLang="zh-CN" sz="2400" dirty="0" smtClean="0">
                <a:solidFill>
                  <a:srgbClr val="3833FD"/>
                </a:solidFill>
              </a:rPr>
              <a:t> point</a:t>
            </a:r>
            <a:endParaRPr lang="zh-CN" altLang="en-US" sz="2400" dirty="0" smtClean="0">
              <a:solidFill>
                <a:srgbClr val="3833FD"/>
              </a:solidFill>
            </a:endParaRPr>
          </a:p>
          <a:p>
            <a:r>
              <a:rPr lang="en-US" sz="2400" dirty="0" smtClean="0">
                <a:solidFill>
                  <a:srgbClr val="3833FD"/>
                </a:solidFill>
              </a:rPr>
              <a:t>(5) </a:t>
            </a:r>
            <a:r>
              <a:rPr lang="zh-CN" altLang="en-US" sz="2400" dirty="0" smtClean="0">
                <a:solidFill>
                  <a:srgbClr val="3833FD"/>
                </a:solidFill>
              </a:rPr>
              <a:t>褶皱轴向轨迹层（可选）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1438" y="1643050"/>
            <a:ext cx="892971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map2loop</a:t>
            </a:r>
            <a:r>
              <a:rPr lang="zh-CN" altLang="en-US" sz="2000" dirty="0" smtClean="0"/>
              <a:t>使用</a:t>
            </a:r>
            <a:r>
              <a:rPr lang="en-US" sz="2000" dirty="0" err="1" smtClean="0"/>
              <a:t>Geopandas</a:t>
            </a:r>
            <a:r>
              <a:rPr lang="zh-CN" altLang="en-US" sz="2000" dirty="0" smtClean="0"/>
              <a:t>库从几种格式（</a:t>
            </a:r>
            <a:r>
              <a:rPr lang="en-US" sz="2000" dirty="0" err="1" smtClean="0"/>
              <a:t>shapefiles</a:t>
            </a:r>
            <a:r>
              <a:rPr lang="en-US" sz="2000" dirty="0" smtClean="0"/>
              <a:t>, MapInfo tab, JSON</a:t>
            </a:r>
            <a:r>
              <a:rPr lang="zh-CN" altLang="en-US" sz="2000" dirty="0" smtClean="0"/>
              <a:t>）文件加载数据，地理空间数据可以是任意标准的</a:t>
            </a:r>
            <a:r>
              <a:rPr lang="zh-CN" altLang="en-US" sz="2000" dirty="0" smtClean="0">
                <a:solidFill>
                  <a:srgbClr val="FF0000"/>
                </a:solidFill>
              </a:rPr>
              <a:t>参考坐标系统（</a:t>
            </a:r>
            <a:r>
              <a:rPr lang="en-US" sz="2000" dirty="0" smtClean="0">
                <a:solidFill>
                  <a:srgbClr val="FF0000"/>
                </a:solidFill>
              </a:rPr>
              <a:t>EPSG</a:t>
            </a:r>
            <a:r>
              <a:rPr lang="zh-CN" altLang="en-US" sz="2000" dirty="0" smtClean="0">
                <a:solidFill>
                  <a:srgbClr val="FF0000"/>
                </a:solidFill>
              </a:rPr>
              <a:t>）</a:t>
            </a:r>
            <a:r>
              <a:rPr lang="zh-CN" altLang="en-US" sz="2000" dirty="0" smtClean="0"/>
              <a:t>。使用这些库加载和转换输入的地质几何和属性（表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）。</a:t>
            </a:r>
          </a:p>
        </p:txBody>
      </p:sp>
      <p:sp>
        <p:nvSpPr>
          <p:cNvPr id="3" name="矩形 2"/>
          <p:cNvSpPr/>
          <p:nvPr/>
        </p:nvSpPr>
        <p:spPr>
          <a:xfrm>
            <a:off x="40553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  <p:pic>
        <p:nvPicPr>
          <p:cNvPr id="4097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2786058"/>
            <a:ext cx="8986868" cy="4837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57224" y="3214686"/>
            <a:ext cx="7709126" cy="22145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7" name="直接箭头连接符 6"/>
          <p:cNvCxnSpPr/>
          <p:nvPr/>
        </p:nvCxnSpPr>
        <p:spPr>
          <a:xfrm>
            <a:off x="285720" y="3857628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箭头连接符 7"/>
          <p:cNvCxnSpPr/>
          <p:nvPr/>
        </p:nvCxnSpPr>
        <p:spPr>
          <a:xfrm>
            <a:off x="285720" y="4641858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箭头连接符 8"/>
          <p:cNvCxnSpPr/>
          <p:nvPr/>
        </p:nvCxnSpPr>
        <p:spPr>
          <a:xfrm>
            <a:off x="285720" y="5143512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285720" y="4143380"/>
            <a:ext cx="642942" cy="1588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1643050"/>
            <a:ext cx="900115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/>
              <a:t>map2loop</a:t>
            </a:r>
            <a:r>
              <a:rPr lang="zh-CN" altLang="en-US" sz="2000" dirty="0" smtClean="0"/>
              <a:t>与</a:t>
            </a:r>
            <a:r>
              <a:rPr lang="en-US" sz="2000" dirty="0" smtClean="0"/>
              <a:t>map2model</a:t>
            </a:r>
            <a:r>
              <a:rPr lang="zh-CN" altLang="en-US" sz="2000" dirty="0" smtClean="0"/>
              <a:t>使用的</a:t>
            </a:r>
            <a:r>
              <a:rPr lang="en-US" sz="2000" dirty="0" smtClean="0">
                <a:solidFill>
                  <a:srgbClr val="FF0000"/>
                </a:solidFill>
              </a:rPr>
              <a:t>6</a:t>
            </a:r>
            <a:r>
              <a:rPr lang="zh-CN" altLang="en-US" sz="2000" dirty="0" smtClean="0">
                <a:solidFill>
                  <a:srgbClr val="FF0000"/>
                </a:solidFill>
              </a:rPr>
              <a:t>种输入数据</a:t>
            </a:r>
            <a:r>
              <a:rPr lang="zh-CN" altLang="en-US" sz="2000" dirty="0" smtClean="0"/>
              <a:t>（图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），这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个库使用一个配置文件，用户指定</a:t>
            </a:r>
            <a:r>
              <a:rPr lang="en-US" sz="2000" dirty="0" smtClean="0"/>
              <a:t>GIS</a:t>
            </a:r>
            <a:r>
              <a:rPr lang="zh-CN" altLang="en-US" sz="2000" dirty="0" smtClean="0"/>
              <a:t>层的哪个场。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Notebook</a:t>
            </a:r>
            <a:r>
              <a:rPr lang="zh-CN" altLang="en-US" sz="2000" dirty="0" smtClean="0"/>
              <a:t>帮助用户从输入层创建</a:t>
            </a:r>
            <a:r>
              <a:rPr lang="en-US" sz="2000" dirty="0" smtClean="0">
                <a:solidFill>
                  <a:srgbClr val="FF0000"/>
                </a:solidFill>
              </a:rPr>
              <a:t>HJSON</a:t>
            </a:r>
            <a:r>
              <a:rPr lang="zh-CN" altLang="en-US" sz="2000" dirty="0" smtClean="0">
                <a:solidFill>
                  <a:srgbClr val="FF0000"/>
                </a:solidFill>
              </a:rPr>
              <a:t>格式</a:t>
            </a:r>
            <a:r>
              <a:rPr lang="zh-CN" altLang="en-US" sz="2000" dirty="0" smtClean="0"/>
              <a:t>的配置文件（</a:t>
            </a:r>
            <a:r>
              <a:rPr lang="en-US" sz="2000" dirty="0" smtClean="0">
                <a:solidFill>
                  <a:srgbClr val="FF0000"/>
                </a:solidFill>
              </a:rPr>
              <a:t>Utility 1 – </a:t>
            </a:r>
            <a:r>
              <a:rPr lang="en-US" sz="2000" dirty="0" err="1" smtClean="0">
                <a:solidFill>
                  <a:srgbClr val="FF0000"/>
                </a:solidFill>
              </a:rPr>
              <a:t>Configfilegenerator.ipynb</a:t>
            </a:r>
            <a:r>
              <a:rPr lang="zh-CN" altLang="en-US" sz="2000" dirty="0" smtClean="0"/>
              <a:t>）。</a:t>
            </a:r>
            <a:r>
              <a:rPr lang="en-US" sz="2000" dirty="0" smtClean="0"/>
              <a:t>map2loop</a:t>
            </a:r>
            <a:r>
              <a:rPr lang="zh-CN" altLang="en-US" sz="2000" dirty="0" smtClean="0">
                <a:solidFill>
                  <a:srgbClr val="FF0000"/>
                </a:solidFill>
              </a:rPr>
              <a:t>需要的最低输入数据</a:t>
            </a:r>
            <a:r>
              <a:rPr lang="zh-CN" altLang="en-US" sz="2000" dirty="0" smtClean="0"/>
              <a:t>见附录</a:t>
            </a:r>
            <a:r>
              <a:rPr lang="en-US" sz="2000" dirty="0" smtClean="0"/>
              <a:t>A</a:t>
            </a:r>
            <a:r>
              <a:rPr lang="zh-CN" altLang="en-US" sz="2000" dirty="0" smtClean="0"/>
              <a:t>。</a:t>
            </a:r>
          </a:p>
        </p:txBody>
      </p:sp>
      <p:sp>
        <p:nvSpPr>
          <p:cNvPr id="3" name="矩形 2"/>
          <p:cNvSpPr/>
          <p:nvPr/>
        </p:nvSpPr>
        <p:spPr>
          <a:xfrm>
            <a:off x="40553" y="1000108"/>
            <a:ext cx="217399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 smtClean="0"/>
              <a:t>2 </a:t>
            </a:r>
            <a:r>
              <a:rPr lang="zh-CN" altLang="en-US" sz="3200" b="1" dirty="0" smtClean="0"/>
              <a:t>输入数据</a:t>
            </a:r>
            <a:endParaRPr lang="zh-CN" altLang="en-US" sz="3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71454" y="1028626"/>
            <a:ext cx="92868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2.1 </a:t>
            </a:r>
            <a:r>
              <a:rPr lang="en-US" sz="2400" dirty="0" err="1" smtClean="0"/>
              <a:t>Chronostratigraphic</a:t>
            </a:r>
            <a:r>
              <a:rPr lang="en-US" sz="2400" dirty="0" smtClean="0"/>
              <a:t> Polygon </a:t>
            </a:r>
            <a:r>
              <a:rPr lang="zh-CN" altLang="en-US" sz="2400" dirty="0" smtClean="0"/>
              <a:t>（必须）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和 </a:t>
            </a:r>
            <a:r>
              <a:rPr lang="en-US" sz="2400" dirty="0" err="1" smtClean="0"/>
              <a:t>MultiPolygon</a:t>
            </a:r>
            <a:r>
              <a:rPr lang="en-US" sz="2400" dirty="0" smtClean="0"/>
              <a:t>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06" y="1742439"/>
            <a:ext cx="9072594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 layer may contain a mixture of single Polygons, </a:t>
            </a:r>
            <a:r>
              <a:rPr lang="en-US" sz="2000" dirty="0" err="1" smtClean="0"/>
              <a:t>MultiPolygons</a:t>
            </a:r>
            <a:r>
              <a:rPr lang="en-US" sz="2000" dirty="0" smtClean="0"/>
              <a:t> (sets of Polygons with the same non-spatial attributes), and or Polygons with holes (also stored as </a:t>
            </a:r>
            <a:r>
              <a:rPr lang="en-US" sz="2000" dirty="0" err="1" smtClean="0"/>
              <a:t>MultiPolygons</a:t>
            </a:r>
            <a:r>
              <a:rPr lang="en-US" sz="2000" dirty="0" smtClean="0"/>
              <a:t>, </a:t>
            </a:r>
            <a:r>
              <a:rPr lang="zh-CN" altLang="en-US" sz="2000" dirty="0" smtClean="0">
                <a:solidFill>
                  <a:srgbClr val="FF0000"/>
                </a:solidFill>
              </a:rPr>
              <a:t>图</a:t>
            </a:r>
            <a:r>
              <a:rPr lang="en-US" sz="2000" dirty="0" smtClean="0">
                <a:solidFill>
                  <a:srgbClr val="FF0000"/>
                </a:solidFill>
              </a:rPr>
              <a:t>3)</a:t>
            </a:r>
            <a:r>
              <a:rPr lang="zh-CN" altLang="en-US" sz="2000" dirty="0" smtClean="0"/>
              <a:t>。这些对象作为</a:t>
            </a:r>
            <a:r>
              <a:rPr lang="en-US" sz="2000" dirty="0" err="1" smtClean="0"/>
              <a:t>Geopandas</a:t>
            </a:r>
            <a:r>
              <a:rPr lang="zh-CN" altLang="en-US" sz="2000" dirty="0" smtClean="0"/>
              <a:t>数据对象。</a:t>
            </a:r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zh-CN" altLang="en-US" sz="2000" dirty="0" smtClean="0"/>
              <a:t>每个</a:t>
            </a:r>
            <a:r>
              <a:rPr lang="en-US" sz="2000" dirty="0" smtClean="0"/>
              <a:t>Polygon</a:t>
            </a:r>
            <a:r>
              <a:rPr lang="zh-CN" altLang="en-US" sz="2000" dirty="0" smtClean="0"/>
              <a:t>需要包含如下元素：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1</a:t>
            </a:r>
            <a:r>
              <a:rPr lang="zh-CN" altLang="en-US" sz="2000" dirty="0" smtClean="0"/>
              <a:t>）定义节点的有序封闭循环</a:t>
            </a:r>
            <a:r>
              <a:rPr lang="en-US" sz="2000" i="1" dirty="0" smtClean="0"/>
              <a:t>x y</a:t>
            </a:r>
            <a:r>
              <a:rPr lang="zh-CN" altLang="en-US" sz="2000" dirty="0" smtClean="0"/>
              <a:t>坐标的列表；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2</a:t>
            </a:r>
            <a:r>
              <a:rPr lang="zh-CN" altLang="en-US" sz="2000" dirty="0" smtClean="0"/>
              <a:t>）层序编号或更低层级（如</a:t>
            </a:r>
            <a:r>
              <a:rPr lang="en-US" sz="2000" dirty="0" smtClean="0"/>
              <a:t>formation, member</a:t>
            </a:r>
            <a:r>
              <a:rPr lang="zh-CN" altLang="en-US" sz="2000" dirty="0" smtClean="0"/>
              <a:t>）的名称，称之为</a:t>
            </a:r>
            <a:r>
              <a:rPr lang="en-US" sz="2000" dirty="0" smtClean="0"/>
              <a:t>"units"</a:t>
            </a:r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3</a:t>
            </a:r>
            <a:r>
              <a:rPr lang="zh-CN" altLang="en-US" sz="2000" dirty="0" smtClean="0"/>
              <a:t>）一个或更多高层级的层序定义（如</a:t>
            </a:r>
            <a:r>
              <a:rPr lang="en-US" sz="2000" dirty="0" smtClean="0"/>
              <a:t>group, </a:t>
            </a:r>
            <a:r>
              <a:rPr lang="en-US" sz="2000" dirty="0" err="1" smtClean="0"/>
              <a:t>supergroup</a:t>
            </a:r>
            <a:r>
              <a:rPr lang="en-US" sz="2000" dirty="0" smtClean="0"/>
              <a:t>, </a:t>
            </a:r>
            <a:r>
              <a:rPr lang="en-US" sz="2000" dirty="0" err="1" smtClean="0"/>
              <a:t>spuersuite</a:t>
            </a:r>
            <a:r>
              <a:rPr lang="en-US" sz="2000" dirty="0" smtClean="0"/>
              <a:t>, province</a:t>
            </a:r>
            <a:r>
              <a:rPr lang="zh-CN" altLang="en-US" sz="2000" dirty="0" smtClean="0"/>
              <a:t>），称之为</a:t>
            </a:r>
            <a:r>
              <a:rPr lang="en-US" sz="2000" dirty="0" smtClean="0"/>
              <a:t>"groups"</a:t>
            </a:r>
            <a:endParaRPr lang="zh-CN" altLang="en-US" sz="2000" dirty="0" smtClean="0"/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4</a:t>
            </a:r>
            <a:r>
              <a:rPr lang="zh-CN" altLang="en-US" sz="2000" dirty="0" smtClean="0"/>
              <a:t>）一个或更多岩性描述，有助于确定</a:t>
            </a:r>
            <a:r>
              <a:rPr lang="en-US" sz="2000" dirty="0" smtClean="0"/>
              <a:t>unit</a:t>
            </a:r>
            <a:r>
              <a:rPr lang="zh-CN" altLang="en-US" sz="2000" dirty="0" smtClean="0"/>
              <a:t>是否是火山、基石或其他类型的侵入体或其他类型的沉积岩？</a:t>
            </a:r>
          </a:p>
          <a:p>
            <a:r>
              <a:rPr lang="zh-CN" altLang="en-US" sz="2000" dirty="0" smtClean="0"/>
              <a:t>（</a:t>
            </a:r>
            <a:r>
              <a:rPr lang="en-US" sz="2000" dirty="0" smtClean="0"/>
              <a:t>5</a:t>
            </a:r>
            <a:r>
              <a:rPr lang="zh-CN" altLang="en-US" sz="2000" dirty="0" smtClean="0"/>
              <a:t>）</a:t>
            </a:r>
            <a:r>
              <a:rPr lang="zh-CN" altLang="en-US" sz="2000" dirty="0" smtClean="0">
                <a:solidFill>
                  <a:srgbClr val="FF0000"/>
                </a:solidFill>
              </a:rPr>
              <a:t>可选地</a:t>
            </a:r>
            <a:r>
              <a:rPr lang="zh-CN" altLang="en-US" sz="2000" dirty="0" smtClean="0"/>
              <a:t>（但重要的）：细尺度层序单元的最大和最小估计年代。</a:t>
            </a:r>
          </a:p>
          <a:p>
            <a:r>
              <a:rPr lang="zh-CN" altLang="en-US" sz="2000" dirty="0" smtClean="0"/>
              <a:t>基岩地质图包含各</a:t>
            </a:r>
            <a:r>
              <a:rPr lang="en-US" sz="2000" dirty="0" smtClean="0"/>
              <a:t>formation</a:t>
            </a:r>
            <a:r>
              <a:rPr lang="zh-CN" altLang="en-US" sz="2000" dirty="0" smtClean="0"/>
              <a:t>的最大和最小年代，但是由于缺少绝对的地质年代约束，一个</a:t>
            </a:r>
            <a:r>
              <a:rPr lang="en-US" sz="2000" dirty="0" smtClean="0"/>
              <a:t>group</a:t>
            </a:r>
            <a:r>
              <a:rPr lang="zh-CN" altLang="en-US" sz="2000" dirty="0" smtClean="0"/>
              <a:t>内共享相同的范围。</a:t>
            </a:r>
          </a:p>
          <a:p>
            <a:endParaRPr lang="zh-CN" alt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9816" y="1000108"/>
            <a:ext cx="674094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2.2 Fault </a:t>
            </a:r>
            <a:r>
              <a:rPr lang="en-US" sz="2400" dirty="0" err="1" smtClean="0"/>
              <a:t>Polyline</a:t>
            </a:r>
            <a:r>
              <a:rPr lang="en-US" sz="2400" dirty="0" smtClean="0"/>
              <a:t> </a:t>
            </a:r>
            <a:r>
              <a:rPr lang="zh-CN" altLang="en-US" sz="2400" dirty="0" smtClean="0"/>
              <a:t>（必须）和</a:t>
            </a:r>
            <a:r>
              <a:rPr lang="en-US" sz="2400" dirty="0" smtClean="0"/>
              <a:t> </a:t>
            </a:r>
            <a:r>
              <a:rPr lang="en-US" sz="2400" dirty="0" err="1" smtClean="0"/>
              <a:t>MultiPolyline</a:t>
            </a:r>
            <a:r>
              <a:rPr lang="en-US" sz="2400" dirty="0" smtClean="0"/>
              <a:t> layer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71438" y="1690767"/>
            <a:ext cx="90011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 smtClean="0"/>
              <a:t>该矢量层描述在</a:t>
            </a:r>
            <a:r>
              <a:rPr lang="en-US" sz="2400" dirty="0" smtClean="0"/>
              <a:t>surface</a:t>
            </a:r>
            <a:r>
              <a:rPr lang="zh-CN" altLang="en-US" sz="2400" dirty="0" smtClean="0"/>
              <a:t>处的断层或窄的剪切带的位置、方向和位移信息。</a:t>
            </a:r>
          </a:p>
          <a:p>
            <a:r>
              <a:rPr lang="zh-CN" altLang="en-US" sz="2400" dirty="0" smtClean="0"/>
              <a:t>该层由</a:t>
            </a:r>
            <a:r>
              <a:rPr lang="en-US" sz="2400" dirty="0" err="1" smtClean="0"/>
              <a:t>MultiPolylines</a:t>
            </a:r>
            <a:r>
              <a:rPr lang="zh-CN" altLang="en-US" sz="2400" dirty="0" smtClean="0"/>
              <a:t>（具有相同非空间属性的</a:t>
            </a:r>
            <a:r>
              <a:rPr lang="en-US" sz="2400" dirty="0" err="1" smtClean="0"/>
              <a:t>Polylines</a:t>
            </a:r>
            <a:r>
              <a:rPr lang="zh-CN" altLang="en-US" sz="2400" dirty="0" smtClean="0"/>
              <a:t>组）混合组成。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将</a:t>
            </a:r>
            <a:r>
              <a:rPr lang="en-US" sz="2400" dirty="0" err="1" smtClean="0"/>
              <a:t>MultiPolylines</a:t>
            </a:r>
            <a:r>
              <a:rPr lang="zh-CN" altLang="en-US" sz="2400" dirty="0" smtClean="0"/>
              <a:t>分解为分离的</a:t>
            </a:r>
            <a:r>
              <a:rPr lang="en-US" sz="2400" dirty="0" err="1" smtClean="0"/>
              <a:t>Polylines</a:t>
            </a:r>
            <a:r>
              <a:rPr lang="zh-CN" altLang="en-US" sz="2400" dirty="0" smtClean="0"/>
              <a:t>，允许正确实施断层长度和方向的分析。比用户定义长度还短的断层给过滤掉，降低模型的复杂度。</a:t>
            </a:r>
          </a:p>
          <a:p>
            <a:r>
              <a:rPr lang="zh-CN" altLang="en-US" sz="2400" dirty="0" smtClean="0">
                <a:solidFill>
                  <a:srgbClr val="FF0000"/>
                </a:solidFill>
              </a:rPr>
              <a:t>各</a:t>
            </a:r>
            <a:r>
              <a:rPr lang="en-US" sz="2400" dirty="0" err="1" smtClean="0">
                <a:solidFill>
                  <a:srgbClr val="FF0000"/>
                </a:solidFill>
              </a:rPr>
              <a:t>Polyline</a:t>
            </a:r>
            <a:r>
              <a:rPr lang="zh-CN" altLang="en-US" sz="2400" dirty="0" smtClean="0"/>
              <a:t>需要包含如下元素：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1</a:t>
            </a:r>
            <a:r>
              <a:rPr lang="zh-CN" altLang="en-US" sz="2400" dirty="0" smtClean="0"/>
              <a:t>）定义节点的顺序开放循环</a:t>
            </a:r>
            <a:r>
              <a:rPr lang="en-US" sz="2400" dirty="0" err="1" smtClean="0"/>
              <a:t>xy</a:t>
            </a:r>
            <a:r>
              <a:rPr lang="zh-CN" altLang="en-US" sz="2400" dirty="0" smtClean="0"/>
              <a:t>坐标列表；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2</a:t>
            </a:r>
            <a:r>
              <a:rPr lang="zh-CN" altLang="en-US" sz="2400" dirty="0" smtClean="0"/>
              <a:t>）唯一的识别号，以某种方式标记断层；</a:t>
            </a:r>
          </a:p>
          <a:p>
            <a:r>
              <a:rPr lang="zh-CN" altLang="en-US" sz="2400" dirty="0" smtClean="0"/>
              <a:t>（</a:t>
            </a:r>
            <a:r>
              <a:rPr lang="en-US" sz="2400" dirty="0" smtClean="0"/>
              <a:t>3</a:t>
            </a:r>
            <a:r>
              <a:rPr lang="zh-CN" altLang="en-US" sz="2400" dirty="0" smtClean="0"/>
              <a:t>）在中点处存储断层的倾角和倾角方向（或走向）。</a:t>
            </a:r>
          </a:p>
          <a:p>
            <a:r>
              <a:rPr lang="zh-CN" altLang="en-US" sz="2400" dirty="0" smtClean="0"/>
              <a:t>使用</a:t>
            </a:r>
            <a:r>
              <a:rPr lang="en-US" sz="2400" dirty="0" smtClean="0"/>
              <a:t>1:50</a:t>
            </a:r>
            <a:r>
              <a:rPr lang="zh-CN" altLang="en-US" sz="2400" dirty="0" smtClean="0"/>
              <a:t>万的地质图，由</a:t>
            </a:r>
            <a:r>
              <a:rPr lang="en-US" sz="2400" dirty="0" smtClean="0"/>
              <a:t>map2loop</a:t>
            </a:r>
            <a:r>
              <a:rPr lang="zh-CN" altLang="en-US" sz="2400" dirty="0" smtClean="0"/>
              <a:t>过滤提取断层。</a:t>
            </a:r>
          </a:p>
          <a:p>
            <a:endParaRPr lang="zh-CN" alt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1000108"/>
            <a:ext cx="610615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 smtClean="0"/>
              <a:t>2.3  Fold axial trace </a:t>
            </a:r>
            <a:r>
              <a:rPr lang="en-US" sz="2400" dirty="0" err="1" smtClean="0"/>
              <a:t>Polyline</a:t>
            </a:r>
            <a:r>
              <a:rPr lang="en-US" sz="2400" dirty="0" smtClean="0"/>
              <a:t> layer </a:t>
            </a:r>
            <a:r>
              <a:rPr lang="zh-CN" altLang="en-US" sz="2400" dirty="0" smtClean="0"/>
              <a:t>（可选）</a:t>
            </a:r>
            <a:endParaRPr lang="zh-CN" alt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42844" y="5143512"/>
            <a:ext cx="94298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map2loop</a:t>
            </a:r>
            <a:r>
              <a:rPr lang="zh-CN" altLang="en-US" sz="2400" dirty="0" smtClean="0"/>
              <a:t>过滤地质图，提取褶皱轴向轨迹。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2060"/>
        </a:solidFill>
      </a:spPr>
      <a:bodyPr rtlCol="0" anchor="ctr"/>
      <a:lstStyle>
        <a:defPPr algn="ctr">
          <a:defRPr dirty="0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1756</TotalTime>
  <Words>1373</Words>
  <Application>Microsoft Office PowerPoint</Application>
  <PresentationFormat>全屏显示(4:3)</PresentationFormat>
  <Paragraphs>137</Paragraphs>
  <Slides>34</Slides>
  <Notes>5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34</vt:i4>
      </vt:variant>
    </vt:vector>
  </HeadingPairs>
  <TitlesOfParts>
    <vt:vector size="35" baseType="lpstr">
      <vt:lpstr>默认设计模板</vt:lpstr>
      <vt:lpstr>map2loop-Notebook的地质数据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  <vt:lpstr>幻灯片 17</vt:lpstr>
      <vt:lpstr>幻灯片 18</vt:lpstr>
      <vt:lpstr>幻灯片 19</vt:lpstr>
      <vt:lpstr>幻灯片 20</vt:lpstr>
      <vt:lpstr>幻灯片 21</vt:lpstr>
      <vt:lpstr>幻灯片 22</vt:lpstr>
      <vt:lpstr>幻灯片 23</vt:lpstr>
      <vt:lpstr>幻灯片 24</vt:lpstr>
      <vt:lpstr>幻灯片 25</vt:lpstr>
      <vt:lpstr>幻灯片 26</vt:lpstr>
      <vt:lpstr>幻灯片 27</vt:lpstr>
      <vt:lpstr>幻灯片 28</vt:lpstr>
      <vt:lpstr>幻灯片 29</vt:lpstr>
      <vt:lpstr>幻灯片 30</vt:lpstr>
      <vt:lpstr>幻灯片 31</vt:lpstr>
      <vt:lpstr>幻灯片 32</vt:lpstr>
      <vt:lpstr>幻灯片 33</vt:lpstr>
      <vt:lpstr>幻灯片 34</vt:lpstr>
    </vt:vector>
  </TitlesOfParts>
  <Company>Lenovo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lenovo</dc:creator>
  <cp:lastModifiedBy>xbany</cp:lastModifiedBy>
  <cp:revision>1770</cp:revision>
  <dcterms:created xsi:type="dcterms:W3CDTF">2013-04-15T12:17:00Z</dcterms:created>
  <dcterms:modified xsi:type="dcterms:W3CDTF">2023-04-04T00:52:59Z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2052-11.1.0.8597</vt:lpwstr>
  </property>
</Properties>
</file>