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5"/>
  </p:notesMasterIdLst>
  <p:handoutMasterIdLst>
    <p:handoutMasterId r:id="rId26"/>
  </p:handoutMasterIdLst>
  <p:sldIdLst>
    <p:sldId id="277" r:id="rId3"/>
    <p:sldId id="267" r:id="rId4"/>
    <p:sldId id="308" r:id="rId5"/>
    <p:sldId id="309" r:id="rId6"/>
    <p:sldId id="330" r:id="rId7"/>
    <p:sldId id="282" r:id="rId8"/>
    <p:sldId id="310" r:id="rId9"/>
    <p:sldId id="314" r:id="rId10"/>
    <p:sldId id="315" r:id="rId11"/>
    <p:sldId id="331" r:id="rId12"/>
    <p:sldId id="316" r:id="rId13"/>
    <p:sldId id="318" r:id="rId14"/>
    <p:sldId id="320" r:id="rId15"/>
    <p:sldId id="319" r:id="rId16"/>
    <p:sldId id="321" r:id="rId17"/>
    <p:sldId id="322" r:id="rId18"/>
    <p:sldId id="323" r:id="rId19"/>
    <p:sldId id="283" r:id="rId20"/>
    <p:sldId id="326" r:id="rId21"/>
    <p:sldId id="327" r:id="rId22"/>
    <p:sldId id="292" r:id="rId23"/>
    <p:sldId id="3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9" autoAdjust="0"/>
    <p:restoredTop sz="74345" autoAdjust="0"/>
  </p:normalViewPr>
  <p:slideViewPr>
    <p:cSldViewPr snapToGrid="0">
      <p:cViewPr varScale="1">
        <p:scale>
          <a:sx n="87" d="100"/>
          <a:sy n="87" d="100"/>
        </p:scale>
        <p:origin x="1188" y="5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5-07T22:50:35.63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10/22/2017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10/22/2017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my</a:t>
            </a:r>
            <a:r>
              <a:rPr lang="en-US" baseline="0" dirty="0"/>
              <a:t> final project topic is RTMS timer data mining.  </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a:t>
            </a:fld>
            <a:endParaRPr lang="en-US"/>
          </a:p>
        </p:txBody>
      </p:sp>
    </p:spTree>
    <p:extLst>
      <p:ext uri="{BB962C8B-B14F-4D97-AF65-F5344CB8AC3E}">
        <p14:creationId xmlns:p14="http://schemas.microsoft.com/office/powerpoint/2010/main" val="3570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of </a:t>
            </a:r>
            <a:r>
              <a:rPr lang="en-US" sz="1200" b="0" i="0" kern="1200" dirty="0" err="1">
                <a:solidFill>
                  <a:schemeClr val="tx1"/>
                </a:solidFill>
                <a:effectLst/>
                <a:latin typeface="+mn-lt"/>
                <a:ea typeface="+mn-ea"/>
                <a:cs typeface="+mn-cs"/>
              </a:rPr>
              <a:t>Apriori</a:t>
            </a:r>
            <a:r>
              <a:rPr lang="en-US" sz="1200" b="0" i="0" kern="1200" dirty="0">
                <a:solidFill>
                  <a:schemeClr val="tx1"/>
                </a:solidFill>
                <a:effectLst/>
                <a:latin typeface="+mn-lt"/>
                <a:ea typeface="+mn-ea"/>
                <a:cs typeface="+mn-cs"/>
              </a:rPr>
              <a:t> gives us rules. Relative Support is the frequency, Confidence measures how often is the rule correct. Lift measures how much more likely someone do</a:t>
            </a:r>
            <a:r>
              <a:rPr lang="en-US" sz="1200" b="0" i="0" kern="1200" baseline="0" dirty="0">
                <a:solidFill>
                  <a:schemeClr val="tx1"/>
                </a:solidFill>
                <a:effectLst/>
                <a:latin typeface="+mn-lt"/>
                <a:ea typeface="+mn-ea"/>
                <a:cs typeface="+mn-cs"/>
              </a:rPr>
              <a:t> something</a:t>
            </a:r>
            <a:r>
              <a:rPr lang="en-US" sz="1200" b="0" i="0" kern="1200" dirty="0">
                <a:solidFill>
                  <a:schemeClr val="tx1"/>
                </a:solidFill>
                <a:effectLst/>
                <a:latin typeface="+mn-lt"/>
                <a:ea typeface="+mn-ea"/>
                <a:cs typeface="+mn-cs"/>
              </a:rPr>
              <a:t> relative to typical rate given user</a:t>
            </a:r>
            <a:r>
              <a:rPr lang="en-US" sz="1200" b="0" i="0" kern="1200" baseline="0" dirty="0">
                <a:solidFill>
                  <a:schemeClr val="tx1"/>
                </a:solidFill>
                <a:effectLst/>
                <a:latin typeface="+mn-lt"/>
                <a:ea typeface="+mn-ea"/>
                <a:cs typeface="+mn-cs"/>
              </a:rPr>
              <a:t> perform another task.</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Relative Support = Count(X)/N  is the frequency.</a:t>
            </a:r>
            <a:endParaRPr lang="en-US" dirty="0"/>
          </a:p>
          <a:p>
            <a:r>
              <a:rPr lang="en-US" sz="1200" b="0" i="0" kern="1200" dirty="0">
                <a:solidFill>
                  <a:schemeClr val="tx1"/>
                </a:solidFill>
                <a:effectLst/>
                <a:latin typeface="+mn-lt"/>
                <a:ea typeface="+mn-ea"/>
                <a:cs typeface="+mn-cs"/>
              </a:rPr>
              <a:t>Confidence(X-&gt;Y) = (support(X,Y))/(support(X))  </a:t>
            </a:r>
          </a:p>
          <a:p>
            <a:r>
              <a:rPr lang="en-US" sz="1200" b="0" i="0" kern="1200" dirty="0">
                <a:solidFill>
                  <a:schemeClr val="tx1"/>
                </a:solidFill>
                <a:effectLst/>
                <a:latin typeface="+mn-lt"/>
                <a:ea typeface="+mn-ea"/>
                <a:cs typeface="+mn-cs"/>
              </a:rPr>
              <a:t>Lift = Confidence/Support</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10</a:t>
            </a:fld>
            <a:endParaRPr lang="en-US"/>
          </a:p>
        </p:txBody>
      </p:sp>
    </p:spTree>
    <p:extLst>
      <p:ext uri="{BB962C8B-B14F-4D97-AF65-F5344CB8AC3E}">
        <p14:creationId xmlns:p14="http://schemas.microsoft.com/office/powerpoint/2010/main" val="2706932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visualizations of the top ten rules</a:t>
            </a:r>
            <a:r>
              <a:rPr lang="en-US" baseline="0" dirty="0"/>
              <a:t> out of 31 returned.  Color is the lift.  The darker the color the higher lift.</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11</a:t>
            </a:fld>
            <a:endParaRPr lang="en-US"/>
          </a:p>
        </p:txBody>
      </p:sp>
    </p:spTree>
    <p:extLst>
      <p:ext uri="{BB962C8B-B14F-4D97-AF65-F5344CB8AC3E}">
        <p14:creationId xmlns:p14="http://schemas.microsoft.com/office/powerpoint/2010/main" val="162085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know users use a few of the timers much more than others.  </a:t>
            </a:r>
            <a:r>
              <a:rPr lang="en-US" dirty="0"/>
              <a:t>I</a:t>
            </a:r>
            <a:r>
              <a:rPr lang="en-US" baseline="0" dirty="0"/>
              <a:t> want to create user profiles from user timer frequencies.  First I need to create a sparse matrix of 11,375 user and 75 timers.  I used </a:t>
            </a:r>
            <a:r>
              <a:rPr lang="en-US" baseline="0" dirty="0" err="1"/>
              <a:t>cbind</a:t>
            </a:r>
            <a:r>
              <a:rPr lang="en-US" baseline="0" dirty="0"/>
              <a:t> method to combine columns and rows.  Then add frequencies from the user timer name table properties. </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12</a:t>
            </a:fld>
            <a:endParaRPr lang="en-US"/>
          </a:p>
        </p:txBody>
      </p:sp>
    </p:spTree>
    <p:extLst>
      <p:ext uri="{BB962C8B-B14F-4D97-AF65-F5344CB8AC3E}">
        <p14:creationId xmlns:p14="http://schemas.microsoft.com/office/powerpoint/2010/main" val="1794060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will test the number of clusters from 3 to 9.  I will use five methods to find K: use visualization, examine </a:t>
            </a:r>
            <a:r>
              <a:rPr lang="en-US" baseline="0" dirty="0" err="1"/>
              <a:t>Betweeness</a:t>
            </a:r>
            <a:r>
              <a:rPr lang="en-US" baseline="0" dirty="0"/>
              <a:t> ratio (find highest) and </a:t>
            </a:r>
            <a:r>
              <a:rPr lang="en-US" baseline="0" dirty="0" err="1"/>
              <a:t>Withinss</a:t>
            </a:r>
            <a:r>
              <a:rPr lang="en-US" baseline="0" dirty="0"/>
              <a:t> ratio (find lowest), create “Elbow method” graphs from sum of </a:t>
            </a:r>
            <a:r>
              <a:rPr lang="en-US" baseline="0" dirty="0" err="1"/>
              <a:t>betweenss</a:t>
            </a:r>
            <a:r>
              <a:rPr lang="en-US" baseline="0" dirty="0"/>
              <a:t> and sum of </a:t>
            </a:r>
            <a:r>
              <a:rPr lang="en-US" baseline="0" dirty="0" err="1"/>
              <a:t>withiness</a:t>
            </a:r>
            <a:r>
              <a:rPr lang="en-US" baseline="0" dirty="0"/>
              <a:t>, use pseudo-F statistic to find the largest value, use FPC library to return best k.  I end up picked K = 3.</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13</a:t>
            </a:fld>
            <a:endParaRPr lang="en-US"/>
          </a:p>
        </p:txBody>
      </p:sp>
    </p:spTree>
    <p:extLst>
      <p:ext uri="{BB962C8B-B14F-4D97-AF65-F5344CB8AC3E}">
        <p14:creationId xmlns:p14="http://schemas.microsoft.com/office/powerpoint/2010/main" val="162223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plot</a:t>
            </a:r>
            <a:r>
              <a:rPr lang="en-US" baseline="0" dirty="0"/>
              <a:t> shows three distinctive clusters.  The elbow plot shows k = 3 and k = 6 are good selections.</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14</a:t>
            </a:fld>
            <a:endParaRPr lang="en-US"/>
          </a:p>
        </p:txBody>
      </p:sp>
    </p:spTree>
    <p:extLst>
      <p:ext uri="{BB962C8B-B14F-4D97-AF65-F5344CB8AC3E}">
        <p14:creationId xmlns:p14="http://schemas.microsoft.com/office/powerpoint/2010/main" val="3373693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three clusters makes sense because we have three user profiles.  The casual users are doctors and nurses that most likely only read those pages.</a:t>
            </a:r>
          </a:p>
          <a:p>
            <a:r>
              <a:rPr lang="en-US" baseline="0" dirty="0"/>
              <a:t>The heavy users who are utilization review nurses that use clinical review functionalities.  The median users who are discharge nurses that use it only to discharge patients.</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15</a:t>
            </a:fld>
            <a:endParaRPr lang="en-US"/>
          </a:p>
        </p:txBody>
      </p:sp>
    </p:spTree>
    <p:extLst>
      <p:ext uri="{BB962C8B-B14F-4D97-AF65-F5344CB8AC3E}">
        <p14:creationId xmlns:p14="http://schemas.microsoft.com/office/powerpoint/2010/main" val="1578323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75</a:t>
            </a:r>
            <a:r>
              <a:rPr lang="en-US" baseline="0" dirty="0"/>
              <a:t> timers in user transactions can we use PCA to reduce dimensions.  Curse of dimensionality come into play.</a:t>
            </a:r>
            <a:endParaRPr lang="en-US" dirty="0"/>
          </a:p>
          <a:p>
            <a:r>
              <a:rPr lang="en-US" dirty="0"/>
              <a:t>PCA helps reduce the number of variables/dimensions from the model.  Can we use a</a:t>
            </a:r>
            <a:r>
              <a:rPr lang="en-US" baseline="0" dirty="0"/>
              <a:t> few principal components then apply clustering to the user data?</a:t>
            </a:r>
          </a:p>
          <a:p>
            <a:r>
              <a:rPr lang="en-US" baseline="0" dirty="0"/>
              <a:t>Variance explained graphs show first few PCA components explains most of the difference.  Elbow plot picks 3 PCA components.</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16</a:t>
            </a:fld>
            <a:endParaRPr lang="en-US"/>
          </a:p>
        </p:txBody>
      </p:sp>
    </p:spTree>
    <p:extLst>
      <p:ext uri="{BB962C8B-B14F-4D97-AF65-F5344CB8AC3E}">
        <p14:creationId xmlns:p14="http://schemas.microsoft.com/office/powerpoint/2010/main" val="2291947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 was able to pick up four engineers</a:t>
            </a:r>
            <a:r>
              <a:rPr lang="en-US" baseline="0" dirty="0"/>
              <a:t> and one test engineer from 11,375 users.  In a sense, test engineers are testing our pages much differently than average users.  </a:t>
            </a:r>
          </a:p>
          <a:p>
            <a:endParaRPr lang="en-US" baseline="0" dirty="0"/>
          </a:p>
        </p:txBody>
      </p:sp>
      <p:sp>
        <p:nvSpPr>
          <p:cNvPr id="4" name="Slide Number Placeholder 3"/>
          <p:cNvSpPr>
            <a:spLocks noGrp="1"/>
          </p:cNvSpPr>
          <p:nvPr>
            <p:ph type="sldNum" sz="quarter" idx="10"/>
          </p:nvPr>
        </p:nvSpPr>
        <p:spPr/>
        <p:txBody>
          <a:bodyPr/>
          <a:lstStyle/>
          <a:p>
            <a:fld id="{68322CDD-9D6C-4F63-9EC2-648226624108}" type="slidenum">
              <a:rPr lang="en-US" smtClean="0"/>
              <a:t>17</a:t>
            </a:fld>
            <a:endParaRPr lang="en-US"/>
          </a:p>
        </p:txBody>
      </p:sp>
    </p:spTree>
    <p:extLst>
      <p:ext uri="{BB962C8B-B14F-4D97-AF65-F5344CB8AC3E}">
        <p14:creationId xmlns:p14="http://schemas.microsoft.com/office/powerpoint/2010/main" val="21762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I</a:t>
            </a:r>
            <a:r>
              <a:rPr lang="en-US" baseline="0" dirty="0"/>
              <a:t> tried all three unsupervised learning methods. Next I want to use supervised learning method to classify slowness defined as greater than 2 seconds. </a:t>
            </a:r>
            <a:r>
              <a:rPr lang="en-US" dirty="0"/>
              <a:t>First</a:t>
            </a:r>
            <a:r>
              <a:rPr lang="en-US" baseline="0" dirty="0"/>
              <a:t> I want to use  decision tree on data set.  Next I create dummy variables from decision tree, and convert date time to a number of seconds from begin date time for logistic regression model.  Next I used Naïve Bayes to fit the data set.</a:t>
            </a:r>
          </a:p>
          <a:p>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18</a:t>
            </a:fld>
            <a:endParaRPr lang="en-US"/>
          </a:p>
        </p:txBody>
      </p:sp>
    </p:spTree>
    <p:extLst>
      <p:ext uri="{BB962C8B-B14F-4D97-AF65-F5344CB8AC3E}">
        <p14:creationId xmlns:p14="http://schemas.microsoft.com/office/powerpoint/2010/main" val="2145508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decision</a:t>
            </a:r>
            <a:r>
              <a:rPr lang="en-US" baseline="0" dirty="0"/>
              <a:t> tree model using 10 cross validations.  The decision tree shows the timer name, end date time nodes are causing slowness.  Obviously certain timer care slower just because the amount of data.  Maybe certain time of the date with heavy usage cause slowness, certain nodes have better hardware or connections than others.</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19</a:t>
            </a:fld>
            <a:endParaRPr lang="en-US"/>
          </a:p>
        </p:txBody>
      </p:sp>
    </p:spTree>
    <p:extLst>
      <p:ext uri="{BB962C8B-B14F-4D97-AF65-F5344CB8AC3E}">
        <p14:creationId xmlns:p14="http://schemas.microsoft.com/office/powerpoint/2010/main" val="61597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home works</a:t>
            </a:r>
            <a:r>
              <a:rPr lang="en-US" baseline="0" dirty="0"/>
              <a:t> all worked very well for the particular models we wanted to use.</a:t>
            </a:r>
          </a:p>
          <a:p>
            <a:r>
              <a:rPr lang="en-US" dirty="0"/>
              <a:t>I thought it would be very interesting to </a:t>
            </a:r>
            <a:r>
              <a:rPr lang="en-US" baseline="0" dirty="0"/>
              <a:t>collect some real time data, bigger data set, and test it.</a:t>
            </a:r>
          </a:p>
          <a:p>
            <a:r>
              <a:rPr lang="en-US" baseline="0" dirty="0"/>
              <a:t>I work on software used by hospital doctors and nurses to manage resources, write documentation, discharges.  RTMS timer data is collected at real time.  User clicks are tracked and response time are saved to a database.  From this data I want to understand user profiles, user workflows, and what caused slowness.</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2</a:t>
            </a:fld>
            <a:endParaRPr lang="en-US"/>
          </a:p>
        </p:txBody>
      </p:sp>
    </p:spTree>
    <p:extLst>
      <p:ext uri="{BB962C8B-B14F-4D97-AF65-F5344CB8AC3E}">
        <p14:creationId xmlns:p14="http://schemas.microsoft.com/office/powerpoint/2010/main" val="7956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results of three classification models.  Notice the sensitivity are pretty low but</a:t>
            </a:r>
            <a:r>
              <a:rPr lang="en-US" baseline="0" dirty="0"/>
              <a:t> overall accuracy is high.  This is because most of timers are within 2 seconds.  So it is harder to predict those small percentage of timers that  are greater than 2 seconds.  Kappa ratio shows Decision Tree is a OK model.</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20</a:t>
            </a:fld>
            <a:endParaRPr lang="en-US"/>
          </a:p>
        </p:txBody>
      </p:sp>
    </p:spTree>
    <p:extLst>
      <p:ext uri="{BB962C8B-B14F-4D97-AF65-F5344CB8AC3E}">
        <p14:creationId xmlns:p14="http://schemas.microsoft.com/office/powerpoint/2010/main" val="1148274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three groups of clustering users.  PCA even picked up test engineers vs regular users.</a:t>
            </a:r>
          </a:p>
          <a:p>
            <a:r>
              <a:rPr lang="en-US" dirty="0" err="1"/>
              <a:t>Apriori</a:t>
            </a:r>
            <a:r>
              <a:rPr lang="en-US" dirty="0"/>
              <a:t> on user transaction data gives</a:t>
            </a:r>
            <a:r>
              <a:rPr lang="en-US" baseline="0" dirty="0"/>
              <a:t> us predictable user workflow with high confidence and lift.  </a:t>
            </a:r>
            <a:endParaRPr lang="en-US" dirty="0"/>
          </a:p>
          <a:p>
            <a:r>
              <a:rPr lang="en-US" dirty="0"/>
              <a:t>With different thresholds I can get </a:t>
            </a:r>
            <a:r>
              <a:rPr lang="en-US" baseline="0" dirty="0"/>
              <a:t>different models.  Most of the timers are less than 2 seconds. </a:t>
            </a:r>
            <a:r>
              <a:rPr lang="en-US" dirty="0"/>
              <a:t>Accuracy and specificity is high. </a:t>
            </a:r>
            <a:r>
              <a:rPr lang="en-US" baseline="0" dirty="0"/>
              <a:t> If I move the threshold lower then I will have a higher sensitivity model.</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21</a:t>
            </a:fld>
            <a:endParaRPr lang="en-US"/>
          </a:p>
        </p:txBody>
      </p:sp>
    </p:spTree>
    <p:extLst>
      <p:ext uri="{BB962C8B-B14F-4D97-AF65-F5344CB8AC3E}">
        <p14:creationId xmlns:p14="http://schemas.microsoft.com/office/powerpoint/2010/main" val="3327939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s I was learning data mining in this class I remember reading Eric Siegel’s “Predictive Analytics” book. I spent a lot of time debugging my code, reading documentation, googling for answers.  It is very time consuming and I will keep remember this quote from “</a:t>
            </a:r>
            <a:r>
              <a:rPr lang="en-US" baseline="0" dirty="0" err="1"/>
              <a:t>PragmaticTheory</a:t>
            </a:r>
            <a:r>
              <a:rPr lang="en-US" baseline="0" dirty="0"/>
              <a:t>” and don’t give up my code too early.</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22</a:t>
            </a:fld>
            <a:endParaRPr lang="en-US"/>
          </a:p>
        </p:txBody>
      </p:sp>
    </p:spTree>
    <p:extLst>
      <p:ext uri="{BB962C8B-B14F-4D97-AF65-F5344CB8AC3E}">
        <p14:creationId xmlns:p14="http://schemas.microsoft.com/office/powerpoint/2010/main" val="188191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exported the data set on</a:t>
            </a:r>
            <a:r>
              <a:rPr lang="en-US" baseline="0" dirty="0"/>
              <a:t> April 24th.  It contains the timer data from the week of April 17</a:t>
            </a:r>
            <a:r>
              <a:rPr lang="en-US" baseline="30000" dirty="0"/>
              <a:t>th</a:t>
            </a:r>
            <a:r>
              <a:rPr lang="en-US" baseline="0" dirty="0"/>
              <a:t>.  It just happened to be exactly one million rows 277MB of data.  Some of the useful columns are list here.</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3</a:t>
            </a:fld>
            <a:endParaRPr lang="en-US"/>
          </a:p>
        </p:txBody>
      </p:sp>
    </p:spTree>
    <p:extLst>
      <p:ext uri="{BB962C8B-B14F-4D97-AF65-F5344CB8AC3E}">
        <p14:creationId xmlns:p14="http://schemas.microsoft.com/office/powerpoint/2010/main" val="385649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step data cleaning.  I have to remove some attributes are empty or missing.  Here is a </a:t>
            </a:r>
            <a:r>
              <a:rPr lang="en-US" sz="1200" b="0" i="0" kern="1200" dirty="0">
                <a:solidFill>
                  <a:schemeClr val="tx1"/>
                </a:solidFill>
                <a:effectLst/>
                <a:latin typeface="+mn-lt"/>
                <a:ea typeface="+mn-ea"/>
                <a:cs typeface="+mn-cs"/>
              </a:rPr>
              <a:t>Aggregations</a:t>
            </a:r>
            <a:r>
              <a:rPr lang="en-US" sz="1200" b="0" i="0" kern="1200" baseline="0" dirty="0">
                <a:solidFill>
                  <a:schemeClr val="tx1"/>
                </a:solidFill>
                <a:effectLst/>
                <a:latin typeface="+mn-lt"/>
                <a:ea typeface="+mn-ea"/>
                <a:cs typeface="+mn-cs"/>
              </a:rPr>
              <a:t> for missing values</a:t>
            </a:r>
            <a:r>
              <a:rPr lang="en-US" dirty="0"/>
              <a:t> plot</a:t>
            </a:r>
            <a:r>
              <a:rPr lang="en-US" baseline="0" dirty="0"/>
              <a:t> from VIM package.  The red are missing values.</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4</a:t>
            </a:fld>
            <a:endParaRPr lang="en-US"/>
          </a:p>
        </p:txBody>
      </p:sp>
    </p:spTree>
    <p:extLst>
      <p:ext uri="{BB962C8B-B14F-4D97-AF65-F5344CB8AC3E}">
        <p14:creationId xmlns:p14="http://schemas.microsoft.com/office/powerpoint/2010/main" val="1806067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 found class example on how to write data to a transaction then read it,  and I found way to combine user and timer name to user timer frequency data. Convert end date time string to a number made regression run faster.  I will get into the details next.</a:t>
            </a:r>
          </a:p>
          <a:p>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5</a:t>
            </a:fld>
            <a:endParaRPr lang="en-US"/>
          </a:p>
        </p:txBody>
      </p:sp>
    </p:spTree>
    <p:extLst>
      <p:ext uri="{BB962C8B-B14F-4D97-AF65-F5344CB8AC3E}">
        <p14:creationId xmlns:p14="http://schemas.microsoft.com/office/powerpoint/2010/main" val="124902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I spent most time on unsupervised learning methods.  I used</a:t>
            </a:r>
            <a:r>
              <a:rPr lang="en-US" baseline="0" dirty="0"/>
              <a:t> hierarchical clustering, association rules </a:t>
            </a:r>
            <a:r>
              <a:rPr lang="en-US" baseline="0" dirty="0" err="1"/>
              <a:t>Apriori</a:t>
            </a:r>
            <a:r>
              <a:rPr lang="en-US" baseline="0" dirty="0"/>
              <a:t>, and k-means clustering.</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6</a:t>
            </a:fld>
            <a:endParaRPr lang="en-US"/>
          </a:p>
        </p:txBody>
      </p:sp>
    </p:spTree>
    <p:extLst>
      <p:ext uri="{BB962C8B-B14F-4D97-AF65-F5344CB8AC3E}">
        <p14:creationId xmlns:p14="http://schemas.microsoft.com/office/powerpoint/2010/main" val="163589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aggregate function to get</a:t>
            </a:r>
            <a:r>
              <a:rPr lang="en-US" baseline="0" dirty="0"/>
              <a:t> average time per timer name.  Then I create a dendrogram by average time per timer name.  I picked k = 4 from reading the dissimilarity matrix height.</a:t>
            </a:r>
          </a:p>
          <a:p>
            <a:r>
              <a:rPr lang="en-US" baseline="0" dirty="0"/>
              <a:t>The left most group are two upload report timer, the next four are larger data load, the third group from left are CAP timer which does not track time, the fourth group are faster timers.</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7</a:t>
            </a:fld>
            <a:endParaRPr lang="en-US"/>
          </a:p>
        </p:txBody>
      </p:sp>
    </p:spTree>
    <p:extLst>
      <p:ext uri="{BB962C8B-B14F-4D97-AF65-F5344CB8AC3E}">
        <p14:creationId xmlns:p14="http://schemas.microsoft.com/office/powerpoint/2010/main" val="2804166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do association rule,</a:t>
            </a:r>
            <a:r>
              <a:rPr lang="en-US" baseline="0" dirty="0"/>
              <a:t> I need to convert to user transaction data.  I c</a:t>
            </a:r>
            <a:r>
              <a:rPr lang="en-US" dirty="0"/>
              <a:t>reate a empty data frame of one column.</a:t>
            </a:r>
            <a:r>
              <a:rPr lang="en-US" baseline="0" dirty="0"/>
              <a:t>  Then f</a:t>
            </a:r>
            <a:r>
              <a:rPr lang="en-US" dirty="0"/>
              <a:t>or each user</a:t>
            </a:r>
            <a:r>
              <a:rPr lang="en-US" baseline="0" dirty="0"/>
              <a:t> I get unique timer names then paste them together and insert it to the data frame.</a:t>
            </a:r>
            <a:endParaRPr lang="en-US" dirty="0"/>
          </a:p>
          <a:p>
            <a:r>
              <a:rPr lang="en-US" dirty="0"/>
              <a:t>With</a:t>
            </a:r>
            <a:r>
              <a:rPr lang="en-US" baseline="0" dirty="0"/>
              <a:t> 11,375 user transaction data set I can run </a:t>
            </a:r>
            <a:r>
              <a:rPr lang="en-US" baseline="0" dirty="0" err="1"/>
              <a:t>Apriori</a:t>
            </a:r>
            <a:r>
              <a:rPr lang="en-US" baseline="0" dirty="0"/>
              <a:t> on it.</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8</a:t>
            </a:fld>
            <a:endParaRPr lang="en-US"/>
          </a:p>
        </p:txBody>
      </p:sp>
    </p:spTree>
    <p:extLst>
      <p:ext uri="{BB962C8B-B14F-4D97-AF65-F5344CB8AC3E}">
        <p14:creationId xmlns:p14="http://schemas.microsoft.com/office/powerpoint/2010/main" val="151464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sample of 100 transactions. Rows are 11,375 users, columns are 75 timers.  There are some of the timers never used, some used almost every time. It is a sparse matrix.  </a:t>
            </a:r>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9</a:t>
            </a:fld>
            <a:endParaRPr lang="en-US"/>
          </a:p>
        </p:txBody>
      </p:sp>
    </p:spTree>
    <p:extLst>
      <p:ext uri="{BB962C8B-B14F-4D97-AF65-F5344CB8AC3E}">
        <p14:creationId xmlns:p14="http://schemas.microsoft.com/office/powerpoint/2010/main" val="3469401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10" name="Rectangle 9"/>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601" y="2514600"/>
            <a:ext cx="347472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9" name="Rectangle 8"/>
          <p:cNvSpPr/>
          <p:nvPr/>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600" y="2514600"/>
            <a:ext cx="3474720"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a:off x="0" y="6257036"/>
            <a:ext cx="12192000" cy="54864"/>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000">
                <a:solidFill>
                  <a:schemeClr val="tx1"/>
                </a:solidFill>
              </a:defRPr>
            </a:lvl1pPr>
          </a:lstStyle>
          <a:p>
            <a:endParaRPr lang="en-US"/>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0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RTMS Timer Data Mining</a:t>
            </a:r>
          </a:p>
        </p:txBody>
      </p:sp>
      <p:sp>
        <p:nvSpPr>
          <p:cNvPr id="3" name="Subtitle 2"/>
          <p:cNvSpPr>
            <a:spLocks noGrp="1"/>
          </p:cNvSpPr>
          <p:nvPr>
            <p:ph type="subTitle" idx="1"/>
          </p:nvPr>
        </p:nvSpPr>
        <p:spPr/>
        <p:txBody>
          <a:bodyPr/>
          <a:lstStyle/>
          <a:p>
            <a:r>
              <a:rPr lang="en-US" dirty="0"/>
              <a:t>Leonardo Ji - APPLIED DATA MINING (BIA 6301)</a:t>
            </a:r>
          </a:p>
          <a:p>
            <a:endParaRPr lang="en-US" dirty="0"/>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35266307"/>
              </p:ext>
            </p:extLst>
          </p:nvPr>
        </p:nvGraphicFramePr>
        <p:xfrm>
          <a:off x="1295400" y="1828800"/>
          <a:ext cx="9601200" cy="1828800"/>
        </p:xfrm>
        <a:graphic>
          <a:graphicData uri="http://schemas.openxmlformats.org/drawingml/2006/table">
            <a:tbl>
              <a:tblPr firstRow="1" bandRow="1">
                <a:tableStyleId>{9DCAF9ED-07DC-4A11-8D7F-57B35C25682E}</a:tableStyleId>
              </a:tblPr>
              <a:tblGrid>
                <a:gridCol w="1920240">
                  <a:extLst>
                    <a:ext uri="{9D8B030D-6E8A-4147-A177-3AD203B41FA5}">
                      <a16:colId xmlns:a16="http://schemas.microsoft.com/office/drawing/2014/main" val="2211297905"/>
                    </a:ext>
                  </a:extLst>
                </a:gridCol>
                <a:gridCol w="1920240">
                  <a:extLst>
                    <a:ext uri="{9D8B030D-6E8A-4147-A177-3AD203B41FA5}">
                      <a16:colId xmlns:a16="http://schemas.microsoft.com/office/drawing/2014/main" val="709156411"/>
                    </a:ext>
                  </a:extLst>
                </a:gridCol>
                <a:gridCol w="1920240">
                  <a:extLst>
                    <a:ext uri="{9D8B030D-6E8A-4147-A177-3AD203B41FA5}">
                      <a16:colId xmlns:a16="http://schemas.microsoft.com/office/drawing/2014/main" val="602717431"/>
                    </a:ext>
                  </a:extLst>
                </a:gridCol>
                <a:gridCol w="1920240">
                  <a:extLst>
                    <a:ext uri="{9D8B030D-6E8A-4147-A177-3AD203B41FA5}">
                      <a16:colId xmlns:a16="http://schemas.microsoft.com/office/drawing/2014/main" val="1562247699"/>
                    </a:ext>
                  </a:extLst>
                </a:gridCol>
                <a:gridCol w="1920240">
                  <a:extLst>
                    <a:ext uri="{9D8B030D-6E8A-4147-A177-3AD203B41FA5}">
                      <a16:colId xmlns:a16="http://schemas.microsoft.com/office/drawing/2014/main" val="2106981522"/>
                    </a:ext>
                  </a:extLst>
                </a:gridCol>
              </a:tblGrid>
              <a:tr h="370840">
                <a:tc>
                  <a:txBody>
                    <a:bodyPr/>
                    <a:lstStyle/>
                    <a:p>
                      <a:r>
                        <a:rPr lang="en-US" dirty="0"/>
                        <a:t>LHS</a:t>
                      </a:r>
                    </a:p>
                  </a:txBody>
                  <a:tcPr/>
                </a:tc>
                <a:tc>
                  <a:txBody>
                    <a:bodyPr/>
                    <a:lstStyle/>
                    <a:p>
                      <a:r>
                        <a:rPr lang="en-US" dirty="0"/>
                        <a:t>RHS</a:t>
                      </a:r>
                    </a:p>
                  </a:txBody>
                  <a:tcPr/>
                </a:tc>
                <a:tc>
                  <a:txBody>
                    <a:bodyPr/>
                    <a:lstStyle/>
                    <a:p>
                      <a:r>
                        <a:rPr lang="en-US" dirty="0"/>
                        <a:t>Support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Confidence</a:t>
                      </a:r>
                    </a:p>
                    <a:p>
                      <a:endParaRPr lang="en-US" dirty="0"/>
                    </a:p>
                  </a:txBody>
                  <a:tcPr/>
                </a:tc>
                <a:tc>
                  <a:txBody>
                    <a:bodyPr/>
                    <a:lstStyle/>
                    <a:p>
                      <a:r>
                        <a:rPr lang="en-US" sz="1800" b="1" i="0" kern="1200" dirty="0">
                          <a:solidFill>
                            <a:schemeClr val="lt1"/>
                          </a:solidFill>
                          <a:effectLst/>
                          <a:latin typeface="+mn-lt"/>
                          <a:ea typeface="+mn-ea"/>
                          <a:cs typeface="+mn-cs"/>
                        </a:rPr>
                        <a:t>Lift</a:t>
                      </a:r>
                      <a:endParaRPr lang="en-US" b="1" dirty="0"/>
                    </a:p>
                  </a:txBody>
                  <a:tcPr/>
                </a:tc>
                <a:extLst>
                  <a:ext uri="{0D108BD9-81ED-4DB2-BD59-A6C34878D82A}">
                    <a16:rowId xmlns:a16="http://schemas.microsoft.com/office/drawing/2014/main" val="621604956"/>
                  </a:ext>
                </a:extLst>
              </a:tr>
              <a:tr h="370840">
                <a:tc>
                  <a:txBody>
                    <a:bodyPr/>
                    <a:lstStyle/>
                    <a:p>
                      <a:r>
                        <a:rPr lang="en-US" dirty="0"/>
                        <a:t>MODIFY MANUAL CLINICAL REVIEW</a:t>
                      </a:r>
                    </a:p>
                  </a:txBody>
                  <a:tcPr/>
                </a:tc>
                <a:tc>
                  <a:txBody>
                    <a:bodyPr/>
                    <a:lstStyle/>
                    <a:p>
                      <a:r>
                        <a:rPr lang="en-US" dirty="0"/>
                        <a:t>UTILIZATION_MANAGEMENT - LOAD COMPONENT</a:t>
                      </a:r>
                    </a:p>
                  </a:txBody>
                  <a:tcPr/>
                </a:tc>
                <a:tc>
                  <a:txBody>
                    <a:bodyPr/>
                    <a:lstStyle/>
                    <a:p>
                      <a:r>
                        <a:rPr lang="en-US" dirty="0"/>
                        <a:t>0.12</a:t>
                      </a:r>
                    </a:p>
                  </a:txBody>
                  <a:tcPr/>
                </a:tc>
                <a:tc>
                  <a:txBody>
                    <a:bodyPr/>
                    <a:lstStyle/>
                    <a:p>
                      <a:r>
                        <a:rPr lang="en-US" dirty="0"/>
                        <a:t>0.99</a:t>
                      </a:r>
                    </a:p>
                  </a:txBody>
                  <a:tcPr/>
                </a:tc>
                <a:tc>
                  <a:txBody>
                    <a:bodyPr/>
                    <a:lstStyle/>
                    <a:p>
                      <a:r>
                        <a:rPr lang="en-US" dirty="0"/>
                        <a:t>1.25</a:t>
                      </a:r>
                    </a:p>
                  </a:txBody>
                  <a:tcPr/>
                </a:tc>
                <a:extLst>
                  <a:ext uri="{0D108BD9-81ED-4DB2-BD59-A6C34878D82A}">
                    <a16:rowId xmlns:a16="http://schemas.microsoft.com/office/drawing/2014/main" val="119271232"/>
                  </a:ext>
                </a:extLst>
              </a:tr>
            </a:tbl>
          </a:graphicData>
        </a:graphic>
      </p:graphicFrame>
    </p:spTree>
    <p:extLst>
      <p:ext uri="{BB962C8B-B14F-4D97-AF65-F5344CB8AC3E}">
        <p14:creationId xmlns:p14="http://schemas.microsoft.com/office/powerpoint/2010/main" val="81746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of 31 Rules  (support = 0.1, confidence = 0.9, </a:t>
            </a:r>
            <a:r>
              <a:rPr lang="en-US" dirty="0" err="1"/>
              <a:t>minlen</a:t>
            </a:r>
            <a:r>
              <a:rPr lang="en-US" dirty="0"/>
              <a:t> = 2)</a:t>
            </a:r>
          </a:p>
        </p:txBody>
      </p:sp>
      <p:pic>
        <p:nvPicPr>
          <p:cNvPr id="4" name="Content Placeholder 3"/>
          <p:cNvPicPr>
            <a:picLocks noGrp="1" noChangeAspect="1"/>
          </p:cNvPicPr>
          <p:nvPr>
            <p:ph idx="1"/>
          </p:nvPr>
        </p:nvPicPr>
        <p:blipFill>
          <a:blip r:embed="rId3"/>
          <a:stretch>
            <a:fillRect/>
          </a:stretch>
        </p:blipFill>
        <p:spPr>
          <a:xfrm>
            <a:off x="947055" y="1523999"/>
            <a:ext cx="4789715" cy="4618257"/>
          </a:xfrm>
          <a:prstGeom prst="rect">
            <a:avLst/>
          </a:prstGeom>
        </p:spPr>
      </p:pic>
      <p:pic>
        <p:nvPicPr>
          <p:cNvPr id="9" name="Content Placeholder 6"/>
          <p:cNvPicPr>
            <a:picLocks noChangeAspect="1"/>
          </p:cNvPicPr>
          <p:nvPr/>
        </p:nvPicPr>
        <p:blipFill>
          <a:blip r:embed="rId4"/>
          <a:stretch>
            <a:fillRect/>
          </a:stretch>
        </p:blipFill>
        <p:spPr>
          <a:xfrm>
            <a:off x="6357258" y="1523999"/>
            <a:ext cx="5127171" cy="4618257"/>
          </a:xfrm>
          <a:prstGeom prst="rect">
            <a:avLst/>
          </a:prstGeom>
        </p:spPr>
      </p:pic>
    </p:spTree>
    <p:extLst>
      <p:ext uri="{BB962C8B-B14F-4D97-AF65-F5344CB8AC3E}">
        <p14:creationId xmlns:p14="http://schemas.microsoft.com/office/powerpoint/2010/main" val="144429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KMean</a:t>
            </a:r>
            <a:r>
              <a:rPr lang="en-US" dirty="0"/>
              <a:t> Clustering by user timer frequencies</a:t>
            </a:r>
          </a:p>
        </p:txBody>
      </p:sp>
      <p:sp>
        <p:nvSpPr>
          <p:cNvPr id="3" name="Content Placeholder 2"/>
          <p:cNvSpPr>
            <a:spLocks noGrp="1"/>
          </p:cNvSpPr>
          <p:nvPr>
            <p:ph idx="1"/>
          </p:nvPr>
        </p:nvSpPr>
        <p:spPr/>
        <p:txBody>
          <a:bodyPr/>
          <a:lstStyle/>
          <a:p>
            <a:r>
              <a:rPr lang="en-US" dirty="0"/>
              <a:t>Combine to user timer to frequencies</a:t>
            </a:r>
          </a:p>
          <a:p>
            <a:r>
              <a:rPr lang="en-US" dirty="0"/>
              <a:t>Create a sparse matrix of 11,375 users and 75 timers</a:t>
            </a:r>
          </a:p>
          <a:p>
            <a:pPr lvl="1"/>
            <a:r>
              <a:rPr lang="en-US" dirty="0"/>
              <a:t>Get table property of a dense matrix user and timer</a:t>
            </a:r>
          </a:p>
          <a:p>
            <a:pPr lvl="1"/>
            <a:r>
              <a:rPr lang="en-US" dirty="0"/>
              <a:t>Use </a:t>
            </a:r>
            <a:r>
              <a:rPr lang="en-US" dirty="0" err="1"/>
              <a:t>cbind</a:t>
            </a:r>
            <a:r>
              <a:rPr lang="en-US" dirty="0"/>
              <a:t>() to combine columns and rows</a:t>
            </a:r>
          </a:p>
          <a:p>
            <a:pPr lvl="1"/>
            <a:r>
              <a:rPr lang="en-US" dirty="0"/>
              <a:t>Add frequencies from table property</a:t>
            </a:r>
          </a:p>
          <a:p>
            <a:endParaRPr lang="en-US" dirty="0"/>
          </a:p>
        </p:txBody>
      </p:sp>
    </p:spTree>
    <p:extLst>
      <p:ext uri="{BB962C8B-B14F-4D97-AF65-F5344CB8AC3E}">
        <p14:creationId xmlns:p14="http://schemas.microsoft.com/office/powerpoint/2010/main" val="217843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Tested K = 3 to 9</a:t>
            </a:r>
          </a:p>
        </p:txBody>
      </p:sp>
      <p:sp>
        <p:nvSpPr>
          <p:cNvPr id="3" name="Content Placeholder 2"/>
          <p:cNvSpPr>
            <a:spLocks noGrp="1"/>
          </p:cNvSpPr>
          <p:nvPr>
            <p:ph idx="1"/>
          </p:nvPr>
        </p:nvSpPr>
        <p:spPr/>
        <p:txBody>
          <a:bodyPr/>
          <a:lstStyle/>
          <a:p>
            <a:r>
              <a:rPr lang="en-US" dirty="0"/>
              <a:t>Use visualization  (all looks good)</a:t>
            </a:r>
          </a:p>
          <a:p>
            <a:r>
              <a:rPr lang="en-US" dirty="0"/>
              <a:t>Examine the Separation and Cohesion ratios   (k =9)</a:t>
            </a:r>
          </a:p>
          <a:p>
            <a:r>
              <a:rPr lang="en-US" dirty="0"/>
              <a:t>Use the “Elbow Method”  (k = 3)</a:t>
            </a:r>
          </a:p>
          <a:p>
            <a:r>
              <a:rPr lang="en-US" dirty="0"/>
              <a:t>Use pseudo-F statistic  (k = 3)</a:t>
            </a:r>
          </a:p>
          <a:p>
            <a:r>
              <a:rPr lang="en-US" dirty="0"/>
              <a:t>Use FPC library’s </a:t>
            </a:r>
            <a:r>
              <a:rPr lang="en-US" dirty="0" err="1"/>
              <a:t>Kmeansruns</a:t>
            </a:r>
            <a:r>
              <a:rPr lang="en-US" dirty="0"/>
              <a:t> (</a:t>
            </a:r>
            <a:r>
              <a:rPr lang="en-US" dirty="0" err="1"/>
              <a:t>bestk</a:t>
            </a:r>
            <a:r>
              <a:rPr lang="en-US" dirty="0"/>
              <a:t> = 3)</a:t>
            </a:r>
          </a:p>
          <a:p>
            <a:endParaRPr lang="en-US" dirty="0"/>
          </a:p>
          <a:p>
            <a:endParaRPr lang="en-US" dirty="0"/>
          </a:p>
        </p:txBody>
      </p:sp>
    </p:spTree>
    <p:extLst>
      <p:ext uri="{BB962C8B-B14F-4D97-AF65-F5344CB8AC3E}">
        <p14:creationId xmlns:p14="http://schemas.microsoft.com/office/powerpoint/2010/main" val="374626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Picked K = 3</a:t>
            </a:r>
          </a:p>
        </p:txBody>
      </p:sp>
      <p:pic>
        <p:nvPicPr>
          <p:cNvPr id="4" name="Content Placeholder 3"/>
          <p:cNvPicPr>
            <a:picLocks noGrp="1" noChangeAspect="1"/>
          </p:cNvPicPr>
          <p:nvPr>
            <p:ph idx="1"/>
          </p:nvPr>
        </p:nvPicPr>
        <p:blipFill>
          <a:blip r:embed="rId3"/>
          <a:stretch>
            <a:fillRect/>
          </a:stretch>
        </p:blipFill>
        <p:spPr>
          <a:xfrm>
            <a:off x="509700" y="1703544"/>
            <a:ext cx="3563170" cy="2198985"/>
          </a:xfrm>
          <a:prstGeom prst="rect">
            <a:avLst/>
          </a:prstGeom>
        </p:spPr>
      </p:pic>
      <p:pic>
        <p:nvPicPr>
          <p:cNvPr id="5" name="Picture 4"/>
          <p:cNvPicPr>
            <a:picLocks noChangeAspect="1"/>
          </p:cNvPicPr>
          <p:nvPr/>
        </p:nvPicPr>
        <p:blipFill>
          <a:blip r:embed="rId4"/>
          <a:stretch>
            <a:fillRect/>
          </a:stretch>
        </p:blipFill>
        <p:spPr>
          <a:xfrm>
            <a:off x="8171631" y="3684466"/>
            <a:ext cx="3563169" cy="2198985"/>
          </a:xfrm>
          <a:prstGeom prst="rect">
            <a:avLst/>
          </a:prstGeom>
        </p:spPr>
      </p:pic>
      <p:pic>
        <p:nvPicPr>
          <p:cNvPr id="6" name="Picture 5"/>
          <p:cNvPicPr>
            <a:picLocks noChangeAspect="1"/>
          </p:cNvPicPr>
          <p:nvPr/>
        </p:nvPicPr>
        <p:blipFill>
          <a:blip r:embed="rId5"/>
          <a:stretch>
            <a:fillRect/>
          </a:stretch>
        </p:blipFill>
        <p:spPr>
          <a:xfrm>
            <a:off x="4209086" y="2454967"/>
            <a:ext cx="3773828" cy="2328991"/>
          </a:xfrm>
          <a:prstGeom prst="rect">
            <a:avLst/>
          </a:prstGeom>
        </p:spPr>
      </p:pic>
    </p:spTree>
    <p:extLst>
      <p:ext uri="{BB962C8B-B14F-4D97-AF65-F5344CB8AC3E}">
        <p14:creationId xmlns:p14="http://schemas.microsoft.com/office/powerpoint/2010/main" val="79769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user Profiles</a:t>
            </a:r>
            <a:br>
              <a:rPr lang="en-US" dirty="0"/>
            </a:br>
            <a:endParaRPr lang="en-US" dirty="0"/>
          </a:p>
        </p:txBody>
      </p:sp>
      <p:sp>
        <p:nvSpPr>
          <p:cNvPr id="3" name="Content Placeholder 2"/>
          <p:cNvSpPr>
            <a:spLocks noGrp="1"/>
          </p:cNvSpPr>
          <p:nvPr>
            <p:ph idx="1"/>
          </p:nvPr>
        </p:nvSpPr>
        <p:spPr/>
        <p:txBody>
          <a:bodyPr/>
          <a:lstStyle/>
          <a:p>
            <a:r>
              <a:rPr lang="en-US" dirty="0"/>
              <a:t>Segment 1 (9120): Casual users.  Load component pages 14 times per week.  Do not use any other worklist or app like other two groups.  Regular physicians or nurses.</a:t>
            </a:r>
          </a:p>
          <a:p>
            <a:r>
              <a:rPr lang="en-US" dirty="0"/>
              <a:t>Segment 2 (320): Heavy users. Use utilization review worklist 34 times per week, write </a:t>
            </a:r>
            <a:r>
              <a:rPr lang="en-US" dirty="0" err="1"/>
              <a:t>Interqual</a:t>
            </a:r>
            <a:r>
              <a:rPr lang="en-US" dirty="0"/>
              <a:t> review 21 times per week, send fax 10 times per week. Utilization Review nurses.</a:t>
            </a:r>
          </a:p>
          <a:p>
            <a:r>
              <a:rPr lang="en-US" dirty="0"/>
              <a:t>Segment 3 (1953): Medium users. Use discharge worklist 13 times per week more than UM </a:t>
            </a:r>
            <a:r>
              <a:rPr lang="en-US" dirty="0" err="1"/>
              <a:t>Worlist</a:t>
            </a:r>
            <a:r>
              <a:rPr lang="en-US" dirty="0"/>
              <a:t>, use discharge app </a:t>
            </a:r>
            <a:r>
              <a:rPr lang="en-US" dirty="0" err="1"/>
              <a:t>Curaspan</a:t>
            </a:r>
            <a:r>
              <a:rPr lang="en-US" dirty="0"/>
              <a:t> 7 times per week.  Discharge nurses. </a:t>
            </a:r>
          </a:p>
        </p:txBody>
      </p:sp>
    </p:spTree>
    <p:extLst>
      <p:ext uri="{BB962C8B-B14F-4D97-AF65-F5344CB8AC3E}">
        <p14:creationId xmlns:p14="http://schemas.microsoft.com/office/powerpoint/2010/main" val="87026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on user profiles (76 principal components select k =3)</a:t>
            </a:r>
          </a:p>
        </p:txBody>
      </p:sp>
      <p:pic>
        <p:nvPicPr>
          <p:cNvPr id="4" name="Content Placeholder 3"/>
          <p:cNvPicPr>
            <a:picLocks noGrp="1" noChangeAspect="1"/>
          </p:cNvPicPr>
          <p:nvPr>
            <p:ph idx="1"/>
          </p:nvPr>
        </p:nvPicPr>
        <p:blipFill>
          <a:blip r:embed="rId3"/>
          <a:stretch>
            <a:fillRect/>
          </a:stretch>
        </p:blipFill>
        <p:spPr>
          <a:xfrm>
            <a:off x="830829" y="2149857"/>
            <a:ext cx="4445228" cy="2743341"/>
          </a:xfrm>
          <a:prstGeom prst="rect">
            <a:avLst/>
          </a:prstGeom>
        </p:spPr>
      </p:pic>
      <p:pic>
        <p:nvPicPr>
          <p:cNvPr id="6" name="Picture 5"/>
          <p:cNvPicPr>
            <a:picLocks noChangeAspect="1"/>
          </p:cNvPicPr>
          <p:nvPr/>
        </p:nvPicPr>
        <p:blipFill>
          <a:blip r:embed="rId4"/>
          <a:stretch>
            <a:fillRect/>
          </a:stretch>
        </p:blipFill>
        <p:spPr>
          <a:xfrm>
            <a:off x="6235586" y="2149857"/>
            <a:ext cx="4445228" cy="2743341"/>
          </a:xfrm>
          <a:prstGeom prst="rect">
            <a:avLst/>
          </a:prstGeom>
        </p:spPr>
      </p:pic>
    </p:spTree>
    <p:extLst>
      <p:ext uri="{BB962C8B-B14F-4D97-AF65-F5344CB8AC3E}">
        <p14:creationId xmlns:p14="http://schemas.microsoft.com/office/powerpoint/2010/main" val="426576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cluster profiles</a:t>
            </a:r>
          </a:p>
        </p:txBody>
      </p:sp>
      <p:sp>
        <p:nvSpPr>
          <p:cNvPr id="3" name="Content Placeholder 2"/>
          <p:cNvSpPr>
            <a:spLocks noGrp="1"/>
          </p:cNvSpPr>
          <p:nvPr>
            <p:ph idx="1"/>
          </p:nvPr>
        </p:nvSpPr>
        <p:spPr/>
        <p:txBody>
          <a:bodyPr/>
          <a:lstStyle/>
          <a:p>
            <a:r>
              <a:rPr lang="en-US" dirty="0"/>
              <a:t>Group 1 (11,370) General users</a:t>
            </a:r>
          </a:p>
          <a:p>
            <a:r>
              <a:rPr lang="en-US" dirty="0"/>
              <a:t>Group 2 (4) Three Engineers one test Engineer</a:t>
            </a:r>
          </a:p>
          <a:p>
            <a:r>
              <a:rPr lang="en-US" dirty="0"/>
              <a:t>Group 3 (1) Another Engineer on our team (Anchorman of the movie dataset)</a:t>
            </a:r>
          </a:p>
        </p:txBody>
      </p:sp>
    </p:spTree>
    <p:extLst>
      <p:ext uri="{BB962C8B-B14F-4D97-AF65-F5344CB8AC3E}">
        <p14:creationId xmlns:p14="http://schemas.microsoft.com/office/powerpoint/2010/main" val="194515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10001250" cy="1143000"/>
          </a:xfrm>
        </p:spPr>
        <p:txBody>
          <a:bodyPr/>
          <a:lstStyle/>
          <a:p>
            <a:r>
              <a:rPr lang="en-US" dirty="0"/>
              <a:t>supervised Learning</a:t>
            </a:r>
          </a:p>
        </p:txBody>
      </p:sp>
      <p:sp>
        <p:nvSpPr>
          <p:cNvPr id="3" name="Content Placeholder 2"/>
          <p:cNvSpPr>
            <a:spLocks noGrp="1"/>
          </p:cNvSpPr>
          <p:nvPr>
            <p:ph idx="1"/>
          </p:nvPr>
        </p:nvSpPr>
        <p:spPr/>
        <p:txBody>
          <a:bodyPr>
            <a:normAutofit/>
          </a:bodyPr>
          <a:lstStyle/>
          <a:p>
            <a:r>
              <a:rPr lang="en-US" dirty="0"/>
              <a:t>Classification slowness  (response time &gt; 2 seconds)</a:t>
            </a:r>
          </a:p>
          <a:p>
            <a:pPr lvl="1"/>
            <a:r>
              <a:rPr lang="en-US" dirty="0"/>
              <a:t>Decision Tree, Logistic Regression, Naïve Bayes to predict slowness.</a:t>
            </a:r>
          </a:p>
          <a:p>
            <a:pPr lvl="1"/>
            <a:r>
              <a:rPr lang="en-US" dirty="0"/>
              <a:t>Create a dummy variables for response time &gt; 2 seconds</a:t>
            </a:r>
          </a:p>
          <a:p>
            <a:pPr lvl="1"/>
            <a:r>
              <a:rPr lang="en-US" dirty="0"/>
              <a:t>Caret package to divide to training and validation sets</a:t>
            </a:r>
          </a:p>
          <a:p>
            <a:pPr lvl="1"/>
            <a:r>
              <a:rPr lang="en-US" dirty="0"/>
              <a:t>Create numeric dummy variables from date to time.</a:t>
            </a:r>
          </a:p>
        </p:txBody>
      </p:sp>
    </p:spTree>
    <p:extLst>
      <p:ext uri="{BB962C8B-B14F-4D97-AF65-F5344CB8AC3E}">
        <p14:creationId xmlns:p14="http://schemas.microsoft.com/office/powerpoint/2010/main" val="381957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10 cross validations</a:t>
            </a:r>
          </a:p>
        </p:txBody>
      </p:sp>
      <p:pic>
        <p:nvPicPr>
          <p:cNvPr id="7" name="Picture 6"/>
          <p:cNvPicPr>
            <a:picLocks noChangeAspect="1"/>
          </p:cNvPicPr>
          <p:nvPr/>
        </p:nvPicPr>
        <p:blipFill>
          <a:blip r:embed="rId3"/>
          <a:stretch>
            <a:fillRect/>
          </a:stretch>
        </p:blipFill>
        <p:spPr>
          <a:xfrm>
            <a:off x="1567543" y="1778680"/>
            <a:ext cx="7930244" cy="4214926"/>
          </a:xfrm>
          <a:prstGeom prst="rect">
            <a:avLst/>
          </a:prstGeom>
        </p:spPr>
      </p:pic>
    </p:spTree>
    <p:extLst>
      <p:ext uri="{BB962C8B-B14F-4D97-AF65-F5344CB8AC3E}">
        <p14:creationId xmlns:p14="http://schemas.microsoft.com/office/powerpoint/2010/main" val="181805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Problem? </a:t>
            </a:r>
            <a:endParaRPr lang="en-US" dirty="0"/>
          </a:p>
        </p:txBody>
      </p:sp>
      <p:sp>
        <p:nvSpPr>
          <p:cNvPr id="3" name="Content Placeholder 2"/>
          <p:cNvSpPr>
            <a:spLocks noGrp="1"/>
          </p:cNvSpPr>
          <p:nvPr>
            <p:ph idx="1"/>
          </p:nvPr>
        </p:nvSpPr>
        <p:spPr/>
        <p:txBody>
          <a:bodyPr>
            <a:normAutofit/>
          </a:bodyPr>
          <a:lstStyle/>
          <a:p>
            <a:pPr>
              <a:lnSpc>
                <a:spcPct val="100000"/>
              </a:lnSpc>
            </a:pPr>
            <a:r>
              <a:rPr lang="en-US" altLang="en-US" sz="2400" dirty="0">
                <a:ea typeface="ＭＳ Ｐゴシック" charset="-128"/>
              </a:rPr>
              <a:t>The RTMS (Response Time Measurement System) timer data was produced from actual user interacting with software user interface when background service collect data at real time. </a:t>
            </a:r>
          </a:p>
          <a:p>
            <a:pPr>
              <a:lnSpc>
                <a:spcPct val="100000"/>
              </a:lnSpc>
            </a:pPr>
            <a:r>
              <a:rPr lang="en-US" altLang="en-US" sz="2400" dirty="0">
                <a:ea typeface="ＭＳ Ｐゴシック" charset="-128"/>
              </a:rPr>
              <a:t>Want to understand who are our users, what workflows do they use the most (timer 1 -&gt; timer 2, timer 3), and what pages are slow.</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results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08852095"/>
              </p:ext>
            </p:extLst>
          </p:nvPr>
        </p:nvGraphicFramePr>
        <p:xfrm>
          <a:off x="1295400" y="1828800"/>
          <a:ext cx="9601200" cy="2026920"/>
        </p:xfrm>
        <a:graphic>
          <a:graphicData uri="http://schemas.openxmlformats.org/drawingml/2006/table">
            <a:tbl>
              <a:tblPr firstRow="1" bandRow="1">
                <a:tableStyleId>{9DCAF9ED-07DC-4A11-8D7F-57B35C25682E}</a:tableStyleId>
              </a:tblPr>
              <a:tblGrid>
                <a:gridCol w="1920240">
                  <a:extLst>
                    <a:ext uri="{9D8B030D-6E8A-4147-A177-3AD203B41FA5}">
                      <a16:colId xmlns:a16="http://schemas.microsoft.com/office/drawing/2014/main" val="926757209"/>
                    </a:ext>
                  </a:extLst>
                </a:gridCol>
                <a:gridCol w="1920240">
                  <a:extLst>
                    <a:ext uri="{9D8B030D-6E8A-4147-A177-3AD203B41FA5}">
                      <a16:colId xmlns:a16="http://schemas.microsoft.com/office/drawing/2014/main" val="423985013"/>
                    </a:ext>
                  </a:extLst>
                </a:gridCol>
                <a:gridCol w="1920240">
                  <a:extLst>
                    <a:ext uri="{9D8B030D-6E8A-4147-A177-3AD203B41FA5}">
                      <a16:colId xmlns:a16="http://schemas.microsoft.com/office/drawing/2014/main" val="431093871"/>
                    </a:ext>
                  </a:extLst>
                </a:gridCol>
                <a:gridCol w="1920240">
                  <a:extLst>
                    <a:ext uri="{9D8B030D-6E8A-4147-A177-3AD203B41FA5}">
                      <a16:colId xmlns:a16="http://schemas.microsoft.com/office/drawing/2014/main" val="3025231753"/>
                    </a:ext>
                  </a:extLst>
                </a:gridCol>
                <a:gridCol w="1920240">
                  <a:extLst>
                    <a:ext uri="{9D8B030D-6E8A-4147-A177-3AD203B41FA5}">
                      <a16:colId xmlns:a16="http://schemas.microsoft.com/office/drawing/2014/main" val="3071797828"/>
                    </a:ext>
                  </a:extLst>
                </a:gridCol>
              </a:tblGrid>
              <a:tr h="370840">
                <a:tc>
                  <a:txBody>
                    <a:bodyPr/>
                    <a:lstStyle/>
                    <a:p>
                      <a:r>
                        <a:rPr lang="en-US" dirty="0"/>
                        <a:t>Models</a:t>
                      </a:r>
                    </a:p>
                  </a:txBody>
                  <a:tcPr/>
                </a:tc>
                <a:tc>
                  <a:txBody>
                    <a:bodyPr/>
                    <a:lstStyle/>
                    <a:p>
                      <a:r>
                        <a:rPr lang="en-US" dirty="0"/>
                        <a:t>Accuracy</a:t>
                      </a:r>
                    </a:p>
                  </a:txBody>
                  <a:tcPr/>
                </a:tc>
                <a:tc>
                  <a:txBody>
                    <a:bodyPr/>
                    <a:lstStyle/>
                    <a:p>
                      <a:r>
                        <a:rPr lang="en-US" dirty="0"/>
                        <a:t>Sensitivity</a:t>
                      </a:r>
                    </a:p>
                  </a:txBody>
                  <a:tcPr/>
                </a:tc>
                <a:tc>
                  <a:txBody>
                    <a:bodyPr/>
                    <a:lstStyle/>
                    <a:p>
                      <a:r>
                        <a:rPr lang="en-US" dirty="0"/>
                        <a:t>Specificity</a:t>
                      </a:r>
                    </a:p>
                  </a:txBody>
                  <a:tcPr/>
                </a:tc>
                <a:tc>
                  <a:txBody>
                    <a:bodyPr/>
                    <a:lstStyle/>
                    <a:p>
                      <a:r>
                        <a:rPr lang="en-US" dirty="0"/>
                        <a:t>Kappa</a:t>
                      </a:r>
                    </a:p>
                  </a:txBody>
                  <a:tcPr/>
                </a:tc>
                <a:extLst>
                  <a:ext uri="{0D108BD9-81ED-4DB2-BD59-A6C34878D82A}">
                    <a16:rowId xmlns:a16="http://schemas.microsoft.com/office/drawing/2014/main" val="4153233579"/>
                  </a:ext>
                </a:extLst>
              </a:tr>
              <a:tr h="370840">
                <a:tc>
                  <a:txBody>
                    <a:bodyPr/>
                    <a:lstStyle/>
                    <a:p>
                      <a:r>
                        <a:rPr lang="en-US" dirty="0" err="1"/>
                        <a:t>Rpart</a:t>
                      </a:r>
                      <a:r>
                        <a:rPr lang="en-US" dirty="0"/>
                        <a:t> 10 CV</a:t>
                      </a:r>
                    </a:p>
                  </a:txBody>
                  <a:tcPr/>
                </a:tc>
                <a:tc>
                  <a:txBody>
                    <a:bodyPr/>
                    <a:lstStyle/>
                    <a:p>
                      <a:r>
                        <a:rPr lang="en-US" dirty="0"/>
                        <a:t>97.8%</a:t>
                      </a:r>
                    </a:p>
                  </a:txBody>
                  <a:tcPr/>
                </a:tc>
                <a:tc>
                  <a:txBody>
                    <a:bodyPr/>
                    <a:lstStyle/>
                    <a:p>
                      <a:r>
                        <a:rPr lang="en-US" dirty="0"/>
                        <a:t>31.1%</a:t>
                      </a:r>
                    </a:p>
                  </a:txBody>
                  <a:tcPr/>
                </a:tc>
                <a:tc>
                  <a:txBody>
                    <a:bodyPr/>
                    <a:lstStyle/>
                    <a:p>
                      <a:r>
                        <a:rPr lang="en-US" dirty="0"/>
                        <a:t>99.3%</a:t>
                      </a:r>
                    </a:p>
                  </a:txBody>
                  <a:tcPr/>
                </a:tc>
                <a:tc>
                  <a:txBody>
                    <a:bodyPr/>
                    <a:lstStyle/>
                    <a:p>
                      <a:r>
                        <a:rPr lang="en-US" dirty="0"/>
                        <a:t>37.8%</a:t>
                      </a:r>
                    </a:p>
                  </a:txBody>
                  <a:tcPr/>
                </a:tc>
                <a:extLst>
                  <a:ext uri="{0D108BD9-81ED-4DB2-BD59-A6C34878D82A}">
                    <a16:rowId xmlns:a16="http://schemas.microsoft.com/office/drawing/2014/main" val="3062446664"/>
                  </a:ext>
                </a:extLst>
              </a:tr>
              <a:tr h="370840">
                <a:tc>
                  <a:txBody>
                    <a:bodyPr/>
                    <a:lstStyle/>
                    <a:p>
                      <a:r>
                        <a:rPr lang="en-US" dirty="0"/>
                        <a:t>Naïve Bayes</a:t>
                      </a:r>
                    </a:p>
                  </a:txBody>
                  <a:tcPr/>
                </a:tc>
                <a:tc>
                  <a:txBody>
                    <a:bodyPr/>
                    <a:lstStyle/>
                    <a:p>
                      <a:r>
                        <a:rPr lang="en-US" dirty="0"/>
                        <a:t>97.7%</a:t>
                      </a:r>
                    </a:p>
                  </a:txBody>
                  <a:tcPr/>
                </a:tc>
                <a:tc>
                  <a:txBody>
                    <a:bodyPr/>
                    <a:lstStyle/>
                    <a:p>
                      <a:r>
                        <a:rPr lang="en-US" dirty="0"/>
                        <a:t>0</a:t>
                      </a:r>
                    </a:p>
                  </a:txBody>
                  <a:tcPr/>
                </a:tc>
                <a:tc>
                  <a:txBody>
                    <a:bodyPr/>
                    <a:lstStyle/>
                    <a:p>
                      <a:r>
                        <a:rPr lang="en-US" dirty="0"/>
                        <a:t>100%</a:t>
                      </a:r>
                    </a:p>
                  </a:txBody>
                  <a:tcPr/>
                </a:tc>
                <a:tc>
                  <a:txBody>
                    <a:bodyPr/>
                    <a:lstStyle/>
                    <a:p>
                      <a:r>
                        <a:rPr lang="en-US" dirty="0"/>
                        <a:t>0</a:t>
                      </a:r>
                    </a:p>
                  </a:txBody>
                  <a:tcPr/>
                </a:tc>
                <a:extLst>
                  <a:ext uri="{0D108BD9-81ED-4DB2-BD59-A6C34878D82A}">
                    <a16:rowId xmlns:a16="http://schemas.microsoft.com/office/drawing/2014/main" val="18221176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a:t>
                      </a:r>
                    </a:p>
                    <a:p>
                      <a:endParaRPr lang="en-US" dirty="0"/>
                    </a:p>
                  </a:txBody>
                  <a:tcPr/>
                </a:tc>
                <a:tc>
                  <a:txBody>
                    <a:bodyPr/>
                    <a:lstStyle/>
                    <a:p>
                      <a:r>
                        <a:rPr lang="en-US" dirty="0"/>
                        <a:t>99.8%</a:t>
                      </a:r>
                    </a:p>
                  </a:txBody>
                  <a:tcPr/>
                </a:tc>
                <a:tc>
                  <a:txBody>
                    <a:bodyPr/>
                    <a:lstStyle/>
                    <a:p>
                      <a:r>
                        <a:rPr lang="en-US" dirty="0"/>
                        <a:t>11.1%</a:t>
                      </a:r>
                    </a:p>
                  </a:txBody>
                  <a:tcPr/>
                </a:tc>
                <a:tc>
                  <a:txBody>
                    <a:bodyPr/>
                    <a:lstStyle/>
                    <a:p>
                      <a:r>
                        <a:rPr lang="en-US" dirty="0"/>
                        <a:t>99.8%</a:t>
                      </a:r>
                    </a:p>
                  </a:txBody>
                  <a:tcPr/>
                </a:tc>
                <a:tc>
                  <a:txBody>
                    <a:bodyPr/>
                    <a:lstStyle/>
                    <a:p>
                      <a:r>
                        <a:rPr lang="en-US" dirty="0"/>
                        <a:t>18.3%</a:t>
                      </a:r>
                    </a:p>
                  </a:txBody>
                  <a:tcPr/>
                </a:tc>
                <a:extLst>
                  <a:ext uri="{0D108BD9-81ED-4DB2-BD59-A6C34878D82A}">
                    <a16:rowId xmlns:a16="http://schemas.microsoft.com/office/drawing/2014/main" val="4069975248"/>
                  </a:ext>
                </a:extLst>
              </a:tr>
            </a:tbl>
          </a:graphicData>
        </a:graphic>
      </p:graphicFrame>
    </p:spTree>
    <p:extLst>
      <p:ext uri="{BB962C8B-B14F-4D97-AF65-F5344CB8AC3E}">
        <p14:creationId xmlns:p14="http://schemas.microsoft.com/office/powerpoint/2010/main" val="33915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We can clearly see three groups of clustering users (general users, discharge nurses, utilization review nurses).  PCA divides user further to regular users vs engineers and testers.</a:t>
            </a:r>
          </a:p>
          <a:p>
            <a:r>
              <a:rPr lang="en-US" dirty="0" err="1"/>
              <a:t>Apriori</a:t>
            </a:r>
            <a:r>
              <a:rPr lang="en-US" dirty="0"/>
              <a:t> on user transaction data gives us typical user workflows with high confidence and lift (strong rules).</a:t>
            </a:r>
          </a:p>
          <a:p>
            <a:r>
              <a:rPr lang="en-US" dirty="0"/>
              <a:t>Timer date times, nodes can cause slowness.  Classification models has high Accuracy rate but not high Sensitivity rate.  Picking the threshold of “2 seconds is too slow” is arbitrary.</a:t>
            </a:r>
          </a:p>
          <a:p>
            <a:endParaRPr lang="en-US" dirty="0"/>
          </a:p>
        </p:txBody>
      </p:sp>
    </p:spTree>
    <p:extLst>
      <p:ext uri="{BB962C8B-B14F-4D97-AF65-F5344CB8AC3E}">
        <p14:creationId xmlns:p14="http://schemas.microsoft.com/office/powerpoint/2010/main" val="121275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Eric Siegel’s “predictive analytics” book</a:t>
            </a:r>
          </a:p>
        </p:txBody>
      </p:sp>
      <p:sp>
        <p:nvSpPr>
          <p:cNvPr id="3" name="Content Placeholder 2"/>
          <p:cNvSpPr>
            <a:spLocks noGrp="1"/>
          </p:cNvSpPr>
          <p:nvPr>
            <p:ph idx="1"/>
          </p:nvPr>
        </p:nvSpPr>
        <p:spPr/>
        <p:txBody>
          <a:bodyPr/>
          <a:lstStyle/>
          <a:p>
            <a:r>
              <a:rPr lang="en-US" dirty="0"/>
              <a:t>“Many people came up with (often good) ideas...but translating those words into a mathematical formula is the complicated part....Our background in engineering and software was key.  In this contest, there was a fine line between a bad idea and a bug in the code. </a:t>
            </a:r>
            <a:r>
              <a:rPr lang="en-US" b="1" dirty="0"/>
              <a:t>Often you would think that the model was simply bad because it didn’t yield the expected results, but in fact the problem was a bug in the code.</a:t>
            </a:r>
            <a:r>
              <a:rPr lang="en-US" dirty="0"/>
              <a:t> Having the ability to write code with few bugs and the skill to actually find the bugs before giving up on the model is something that definitely helped a lot….Compared to what most people think, this was more of an engineering contest than a mathematical contest.”    - Team </a:t>
            </a:r>
            <a:r>
              <a:rPr lang="en-US" dirty="0" err="1"/>
              <a:t>PragmaticTheory</a:t>
            </a:r>
            <a:r>
              <a:rPr lang="en-US" dirty="0"/>
              <a:t> on Netflix Challenge </a:t>
            </a:r>
          </a:p>
          <a:p>
            <a:endParaRPr lang="en-US" dirty="0"/>
          </a:p>
        </p:txBody>
      </p:sp>
    </p:spTree>
    <p:extLst>
      <p:ext uri="{BB962C8B-B14F-4D97-AF65-F5344CB8AC3E}">
        <p14:creationId xmlns:p14="http://schemas.microsoft.com/office/powerpoint/2010/main" val="208992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dirty="0"/>
              <a:t>One week worth of data exported from a timer tool</a:t>
            </a:r>
          </a:p>
          <a:p>
            <a:r>
              <a:rPr lang="en-US" dirty="0"/>
              <a:t>1,000,000 rows, 24 columns</a:t>
            </a:r>
          </a:p>
          <a:p>
            <a:pPr lvl="1"/>
            <a:r>
              <a:rPr lang="en-US" dirty="0"/>
              <a:t>Timer name </a:t>
            </a:r>
          </a:p>
          <a:p>
            <a:pPr lvl="1"/>
            <a:r>
              <a:rPr lang="en-US" dirty="0"/>
              <a:t>User Principal</a:t>
            </a:r>
          </a:p>
          <a:p>
            <a:pPr lvl="1"/>
            <a:r>
              <a:rPr lang="en-US" dirty="0"/>
              <a:t>Elapsed time</a:t>
            </a:r>
          </a:p>
          <a:p>
            <a:pPr lvl="1"/>
            <a:r>
              <a:rPr lang="en-US" dirty="0"/>
              <a:t>End date time</a:t>
            </a:r>
          </a:p>
          <a:p>
            <a:pPr lvl="1"/>
            <a:r>
              <a:rPr lang="en-US" dirty="0"/>
              <a:t>Domain</a:t>
            </a:r>
          </a:p>
          <a:p>
            <a:pPr lvl="1"/>
            <a:r>
              <a:rPr lang="en-US" dirty="0"/>
              <a:t>Node name</a:t>
            </a:r>
          </a:p>
          <a:p>
            <a:pPr lvl="1"/>
            <a:r>
              <a:rPr lang="en-US" dirty="0"/>
              <a:t>Application name</a:t>
            </a:r>
          </a:p>
          <a:p>
            <a:pPr lvl="1"/>
            <a:endParaRPr lang="en-US" dirty="0"/>
          </a:p>
          <a:p>
            <a:endParaRPr lang="en-US" dirty="0"/>
          </a:p>
        </p:txBody>
      </p:sp>
    </p:spTree>
    <p:extLst>
      <p:ext uri="{BB962C8B-B14F-4D97-AF65-F5344CB8AC3E}">
        <p14:creationId xmlns:p14="http://schemas.microsoft.com/office/powerpoint/2010/main" val="9530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pic>
        <p:nvPicPr>
          <p:cNvPr id="4" name="Content Placeholder 3"/>
          <p:cNvPicPr>
            <a:picLocks noGrp="1" noChangeAspect="1"/>
          </p:cNvPicPr>
          <p:nvPr>
            <p:ph idx="1"/>
          </p:nvPr>
        </p:nvPicPr>
        <p:blipFill>
          <a:blip r:embed="rId3"/>
          <a:stretch>
            <a:fillRect/>
          </a:stretch>
        </p:blipFill>
        <p:spPr>
          <a:xfrm>
            <a:off x="2779370" y="1888600"/>
            <a:ext cx="5468171" cy="3374643"/>
          </a:xfrm>
          <a:prstGeom prst="rect">
            <a:avLst/>
          </a:prstGeom>
        </p:spPr>
      </p:pic>
    </p:spTree>
    <p:extLst>
      <p:ext uri="{BB962C8B-B14F-4D97-AF65-F5344CB8AC3E}">
        <p14:creationId xmlns:p14="http://schemas.microsoft.com/office/powerpoint/2010/main" val="105157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p>
        </p:txBody>
      </p:sp>
      <p:sp>
        <p:nvSpPr>
          <p:cNvPr id="3" name="Content Placeholder 2"/>
          <p:cNvSpPr>
            <a:spLocks noGrp="1"/>
          </p:cNvSpPr>
          <p:nvPr>
            <p:ph idx="1"/>
          </p:nvPr>
        </p:nvSpPr>
        <p:spPr/>
        <p:txBody>
          <a:bodyPr/>
          <a:lstStyle/>
          <a:p>
            <a:r>
              <a:rPr lang="en-US" dirty="0"/>
              <a:t>Remove outliers (negative response time and greater than 200)</a:t>
            </a:r>
          </a:p>
          <a:p>
            <a:r>
              <a:rPr lang="en-US" dirty="0"/>
              <a:t>Convert timer data to user transaction data</a:t>
            </a:r>
          </a:p>
          <a:p>
            <a:r>
              <a:rPr lang="en-US" dirty="0"/>
              <a:t>Convert timer data to a user timer frequency data. </a:t>
            </a:r>
          </a:p>
          <a:p>
            <a:r>
              <a:rPr lang="en-US" dirty="0"/>
              <a:t>Convert character date time to number of seconds from a begin date time</a:t>
            </a:r>
          </a:p>
          <a:p>
            <a:pPr marL="45720" indent="0">
              <a:buNone/>
            </a:pPr>
            <a:endParaRPr lang="en-US" dirty="0"/>
          </a:p>
          <a:p>
            <a:endParaRPr lang="en-US" dirty="0"/>
          </a:p>
        </p:txBody>
      </p:sp>
    </p:spTree>
    <p:extLst>
      <p:ext uri="{BB962C8B-B14F-4D97-AF65-F5344CB8AC3E}">
        <p14:creationId xmlns:p14="http://schemas.microsoft.com/office/powerpoint/2010/main" val="18024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10001250" cy="1143000"/>
          </a:xfrm>
        </p:spPr>
        <p:txBody>
          <a:bodyPr/>
          <a:lstStyle/>
          <a:p>
            <a:r>
              <a:rPr lang="en-US" dirty="0"/>
              <a:t>Unsupervised Learning</a:t>
            </a:r>
          </a:p>
        </p:txBody>
      </p:sp>
      <p:sp>
        <p:nvSpPr>
          <p:cNvPr id="3" name="Content Placeholder 2"/>
          <p:cNvSpPr>
            <a:spLocks noGrp="1"/>
          </p:cNvSpPr>
          <p:nvPr>
            <p:ph idx="1"/>
          </p:nvPr>
        </p:nvSpPr>
        <p:spPr/>
        <p:txBody>
          <a:bodyPr>
            <a:normAutofit/>
          </a:bodyPr>
          <a:lstStyle/>
          <a:p>
            <a:r>
              <a:rPr lang="en-US" dirty="0"/>
              <a:t>Target variable is unknown</a:t>
            </a:r>
          </a:p>
          <a:p>
            <a:r>
              <a:rPr lang="en-US" dirty="0"/>
              <a:t>Try to find patterns from timer data</a:t>
            </a:r>
          </a:p>
          <a:p>
            <a:r>
              <a:rPr lang="en-US" dirty="0"/>
              <a:t>Methods: </a:t>
            </a:r>
          </a:p>
          <a:p>
            <a:pPr lvl="1"/>
            <a:r>
              <a:rPr lang="en-US" dirty="0"/>
              <a:t>Hierarchical clustering</a:t>
            </a:r>
          </a:p>
          <a:p>
            <a:pPr lvl="1"/>
            <a:r>
              <a:rPr lang="en-US" dirty="0"/>
              <a:t>Association rules </a:t>
            </a:r>
          </a:p>
          <a:p>
            <a:pPr lvl="1"/>
            <a:r>
              <a:rPr lang="en-US" dirty="0"/>
              <a:t>K-means</a:t>
            </a:r>
          </a:p>
        </p:txBody>
      </p:sp>
    </p:spTree>
    <p:extLst>
      <p:ext uri="{BB962C8B-B14F-4D97-AF65-F5344CB8AC3E}">
        <p14:creationId xmlns:p14="http://schemas.microsoft.com/office/powerpoint/2010/main" val="126583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 dendrogram of Average timer time </a:t>
            </a:r>
          </a:p>
        </p:txBody>
      </p:sp>
      <p:pic>
        <p:nvPicPr>
          <p:cNvPr id="6" name="Content Placeholder 5"/>
          <p:cNvPicPr>
            <a:picLocks noGrp="1" noChangeAspect="1"/>
          </p:cNvPicPr>
          <p:nvPr>
            <p:ph idx="1"/>
          </p:nvPr>
        </p:nvPicPr>
        <p:blipFill>
          <a:blip r:embed="rId3"/>
          <a:stretch>
            <a:fillRect/>
          </a:stretch>
        </p:blipFill>
        <p:spPr>
          <a:xfrm>
            <a:off x="3309257" y="1480457"/>
            <a:ext cx="4773386" cy="4773386"/>
          </a:xfrm>
          <a:prstGeom prst="rect">
            <a:avLst/>
          </a:prstGeom>
        </p:spPr>
      </p:pic>
    </p:spTree>
    <p:extLst>
      <p:ext uri="{BB962C8B-B14F-4D97-AF65-F5344CB8AC3E}">
        <p14:creationId xmlns:p14="http://schemas.microsoft.com/office/powerpoint/2010/main" val="40666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by </a:t>
            </a:r>
            <a:r>
              <a:rPr lang="en-US" dirty="0" err="1"/>
              <a:t>Apriori</a:t>
            </a:r>
            <a:r>
              <a:rPr lang="en-US" dirty="0"/>
              <a:t> on User sessions</a:t>
            </a:r>
          </a:p>
        </p:txBody>
      </p:sp>
      <p:sp>
        <p:nvSpPr>
          <p:cNvPr id="3" name="Content Placeholder 2"/>
          <p:cNvSpPr>
            <a:spLocks noGrp="1"/>
          </p:cNvSpPr>
          <p:nvPr>
            <p:ph idx="1"/>
          </p:nvPr>
        </p:nvSpPr>
        <p:spPr/>
        <p:txBody>
          <a:bodyPr/>
          <a:lstStyle/>
          <a:p>
            <a:r>
              <a:rPr lang="en-US" dirty="0"/>
              <a:t>Total of 11,375 unique users, 75 unique timers</a:t>
            </a:r>
          </a:p>
          <a:p>
            <a:r>
              <a:rPr lang="en-US" dirty="0"/>
              <a:t>For each user: </a:t>
            </a:r>
          </a:p>
          <a:p>
            <a:pPr lvl="1"/>
            <a:r>
              <a:rPr lang="en-US" dirty="0"/>
              <a:t>Find all unique timer names</a:t>
            </a:r>
          </a:p>
          <a:p>
            <a:pPr lvl="1"/>
            <a:r>
              <a:rPr lang="en-US" dirty="0"/>
              <a:t>Paste names together </a:t>
            </a:r>
          </a:p>
          <a:p>
            <a:pPr lvl="1"/>
            <a:r>
              <a:rPr lang="en-US" dirty="0"/>
              <a:t>Add to user list</a:t>
            </a:r>
          </a:p>
          <a:p>
            <a:r>
              <a:rPr lang="en-US" dirty="0"/>
              <a:t>Writes to transaction file then reads it</a:t>
            </a:r>
          </a:p>
          <a:p>
            <a:endParaRPr lang="en-US" dirty="0"/>
          </a:p>
        </p:txBody>
      </p:sp>
    </p:spTree>
    <p:extLst>
      <p:ext uri="{BB962C8B-B14F-4D97-AF65-F5344CB8AC3E}">
        <p14:creationId xmlns:p14="http://schemas.microsoft.com/office/powerpoint/2010/main" val="333796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100 Transactions</a:t>
            </a:r>
          </a:p>
        </p:txBody>
      </p:sp>
      <p:pic>
        <p:nvPicPr>
          <p:cNvPr id="4" name="Content Placeholder 3"/>
          <p:cNvPicPr>
            <a:picLocks noGrp="1" noChangeAspect="1"/>
          </p:cNvPicPr>
          <p:nvPr>
            <p:ph idx="1"/>
          </p:nvPr>
        </p:nvPicPr>
        <p:blipFill>
          <a:blip r:embed="rId3"/>
          <a:stretch>
            <a:fillRect/>
          </a:stretch>
        </p:blipFill>
        <p:spPr>
          <a:xfrm>
            <a:off x="2269671" y="1806958"/>
            <a:ext cx="6342857" cy="3914449"/>
          </a:xfrm>
          <a:prstGeom prst="rect">
            <a:avLst/>
          </a:prstGeom>
        </p:spPr>
      </p:pic>
    </p:spTree>
    <p:extLst>
      <p:ext uri="{BB962C8B-B14F-4D97-AF65-F5344CB8AC3E}">
        <p14:creationId xmlns:p14="http://schemas.microsoft.com/office/powerpoint/2010/main" val="122886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red line presentation (widescreen)</Template>
  <TotalTime>0</TotalTime>
  <Words>2056</Words>
  <Application>Microsoft Office PowerPoint</Application>
  <PresentationFormat>Widescreen</PresentationFormat>
  <Paragraphs>162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ＭＳ Ｐゴシック</vt:lpstr>
      <vt:lpstr>Arial</vt:lpstr>
      <vt:lpstr>Cambria</vt:lpstr>
      <vt:lpstr>Red Line Business 16x9</vt:lpstr>
      <vt:lpstr>RTMS Timer Data Mining</vt:lpstr>
      <vt:lpstr>Problem? </vt:lpstr>
      <vt:lpstr>Data</vt:lpstr>
      <vt:lpstr>Data Cleaning</vt:lpstr>
      <vt:lpstr>Data wrangling</vt:lpstr>
      <vt:lpstr>Unsupervised Learning</vt:lpstr>
      <vt:lpstr>Hierarchical clustering dendrogram of Average timer time </vt:lpstr>
      <vt:lpstr>Association rule by Apriori on User sessions</vt:lpstr>
      <vt:lpstr>Sample 100 Transactions</vt:lpstr>
      <vt:lpstr>Rules</vt:lpstr>
      <vt:lpstr>Top 10 of 31 Rules  (support = 0.1, confidence = 0.9, minlen = 2)</vt:lpstr>
      <vt:lpstr>KMean Clustering by user timer frequencies</vt:lpstr>
      <vt:lpstr>Tested K = 3 to 9</vt:lpstr>
      <vt:lpstr>Picked K = 3</vt:lpstr>
      <vt:lpstr>Clustering user Profiles </vt:lpstr>
      <vt:lpstr>PCA on user profiles (76 principal components select k =3)</vt:lpstr>
      <vt:lpstr>PCA cluster profiles</vt:lpstr>
      <vt:lpstr>supervised Learning</vt:lpstr>
      <vt:lpstr>Decision Tree 10 cross validations</vt:lpstr>
      <vt:lpstr>Prediction results</vt:lpstr>
      <vt:lpstr>Summary</vt:lpstr>
      <vt:lpstr>Eric Siegel’s “predictive analytics” 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2016-02-20T15:39:58Z</dcterms:created>
  <dcterms:modified xsi:type="dcterms:W3CDTF">2017-10-23T04:44:44Z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