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9" r:id="rId3"/>
    <p:sldId id="293" r:id="rId4"/>
    <p:sldId id="290" r:id="rId5"/>
    <p:sldId id="291" r:id="rId6"/>
    <p:sldId id="292" r:id="rId7"/>
    <p:sldId id="294" r:id="rId8"/>
    <p:sldId id="295" r:id="rId9"/>
    <p:sldId id="296" r:id="rId10"/>
    <p:sldId id="297" r:id="rId11"/>
    <p:sldId id="286" r:id="rId12"/>
    <p:sldId id="303" r:id="rId13"/>
    <p:sldId id="299" r:id="rId14"/>
    <p:sldId id="298" r:id="rId15"/>
    <p:sldId id="300" r:id="rId16"/>
    <p:sldId id="301" r:id="rId17"/>
    <p:sldId id="304" r:id="rId18"/>
  </p:sldIdLst>
  <p:sldSz cx="19010313" cy="10693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2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7DBA"/>
    <a:srgbClr val="FFFFFF"/>
    <a:srgbClr val="E3F0E9"/>
    <a:srgbClr val="94CBAD"/>
    <a:srgbClr val="59B284"/>
    <a:srgbClr val="EFECF2"/>
    <a:srgbClr val="E7E5E8"/>
    <a:srgbClr val="E9E9E9"/>
    <a:srgbClr val="CDCDCD"/>
    <a:srgbClr val="438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28"/>
    <p:restoredTop sz="94607"/>
  </p:normalViewPr>
  <p:slideViewPr>
    <p:cSldViewPr>
      <p:cViewPr varScale="1">
        <p:scale>
          <a:sx n="79" d="100"/>
          <a:sy n="79" d="100"/>
        </p:scale>
        <p:origin x="776" y="224"/>
      </p:cViewPr>
      <p:guideLst>
        <p:guide orient="horz" pos="2160"/>
        <p:guide pos="72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3024B-A560-46EC-8F86-F6F4A824FB0C}" type="datetimeFigureOut">
              <a:rPr lang="en-US" smtClean="0"/>
              <a:t>5/14/19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4E961-548F-4156-A0C4-2A3A261DC694}" type="slidenum">
              <a:rPr lang="en-US" smtClean="0"/>
              <a:t>‹#›</a:t>
            </a:fld>
            <a:endParaRPr lang="en-US"/>
          </a:p>
        </p:txBody>
      </p:sp>
    </p:spTree>
    <p:extLst>
      <p:ext uri="{BB962C8B-B14F-4D97-AF65-F5344CB8AC3E}">
        <p14:creationId xmlns:p14="http://schemas.microsoft.com/office/powerpoint/2010/main" val="1133355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65956" y="2130427"/>
            <a:ext cx="17076250" cy="1470025"/>
          </a:xfrm>
        </p:spPr>
        <p:txBody>
          <a:bodyPr/>
          <a:lstStyle/>
          <a:p>
            <a:r>
              <a:rPr lang="en-US"/>
              <a:t>Click to edit Master title style</a:t>
            </a:r>
          </a:p>
        </p:txBody>
      </p:sp>
      <p:sp>
        <p:nvSpPr>
          <p:cNvPr id="3" name="Subtitle 2"/>
          <p:cNvSpPr>
            <a:spLocks noGrp="1"/>
          </p:cNvSpPr>
          <p:nvPr>
            <p:ph type="subTitle" idx="1"/>
          </p:nvPr>
        </p:nvSpPr>
        <p:spPr>
          <a:xfrm>
            <a:off x="2391262" y="3886200"/>
            <a:ext cx="14062794" cy="1752600"/>
          </a:xfrm>
        </p:spPr>
        <p:txBody>
          <a:bodyPr/>
          <a:lstStyle>
            <a:lvl1pPr marL="0" indent="0" algn="ctr">
              <a:buNone/>
              <a:defRPr>
                <a:solidFill>
                  <a:schemeClr val="tx1">
                    <a:tint val="75000"/>
                  </a:schemeClr>
                </a:solidFill>
              </a:defRPr>
            </a:lvl1pPr>
            <a:lvl2pPr marL="862645" indent="0" algn="ctr">
              <a:buNone/>
              <a:defRPr>
                <a:solidFill>
                  <a:schemeClr val="tx1">
                    <a:tint val="75000"/>
                  </a:schemeClr>
                </a:solidFill>
              </a:defRPr>
            </a:lvl2pPr>
            <a:lvl3pPr marL="1725290" indent="0" algn="ctr">
              <a:buNone/>
              <a:defRPr>
                <a:solidFill>
                  <a:schemeClr val="tx1">
                    <a:tint val="75000"/>
                  </a:schemeClr>
                </a:solidFill>
              </a:defRPr>
            </a:lvl3pPr>
            <a:lvl4pPr marL="2587935" indent="0" algn="ctr">
              <a:buNone/>
              <a:defRPr>
                <a:solidFill>
                  <a:schemeClr val="tx1">
                    <a:tint val="75000"/>
                  </a:schemeClr>
                </a:solidFill>
              </a:defRPr>
            </a:lvl4pPr>
            <a:lvl5pPr marL="3450580" indent="0" algn="ctr">
              <a:buNone/>
              <a:defRPr>
                <a:solidFill>
                  <a:schemeClr val="tx1">
                    <a:tint val="75000"/>
                  </a:schemeClr>
                </a:solidFill>
              </a:defRPr>
            </a:lvl5pPr>
            <a:lvl6pPr marL="4313225" indent="0" algn="ctr">
              <a:buNone/>
              <a:defRPr>
                <a:solidFill>
                  <a:schemeClr val="tx1">
                    <a:tint val="75000"/>
                  </a:schemeClr>
                </a:solidFill>
              </a:defRPr>
            </a:lvl6pPr>
            <a:lvl7pPr marL="5175870" indent="0" algn="ctr">
              <a:buNone/>
              <a:defRPr>
                <a:solidFill>
                  <a:schemeClr val="tx1">
                    <a:tint val="75000"/>
                  </a:schemeClr>
                </a:solidFill>
              </a:defRPr>
            </a:lvl7pPr>
            <a:lvl8pPr marL="6038515" indent="0" algn="ctr">
              <a:buNone/>
              <a:defRPr>
                <a:solidFill>
                  <a:schemeClr val="tx1">
                    <a:tint val="75000"/>
                  </a:schemeClr>
                </a:solidFill>
              </a:defRPr>
            </a:lvl8pPr>
            <a:lvl9pPr marL="69011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77955" y="274640"/>
            <a:ext cx="5175917"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205" y="274640"/>
            <a:ext cx="1514435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0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5400">
                <a:latin typeface="Calibri Light" panose="020F0302020204030204" pitchFamily="34" charset="0"/>
                <a:cs typeface="Calibri Light" panose="020F0302020204030204" pitchFamily="34" charset="0"/>
              </a:defRPr>
            </a:lvl1pPr>
            <a:lvl2pPr>
              <a:defRPr sz="4400">
                <a:latin typeface="Calibri Light" panose="020F0302020204030204" pitchFamily="34" charset="0"/>
                <a:cs typeface="Calibri Light" panose="020F0302020204030204" pitchFamily="34" charset="0"/>
              </a:defRPr>
            </a:lvl2pPr>
            <a:lvl3pPr>
              <a:defRPr sz="4000">
                <a:latin typeface="Calibri Light" panose="020F0302020204030204" pitchFamily="34" charset="0"/>
                <a:cs typeface="Calibri Light" panose="020F0302020204030204" pitchFamily="34" charset="0"/>
              </a:defRPr>
            </a:lvl3pPr>
            <a:lvl4pPr>
              <a:defRPr sz="3200">
                <a:latin typeface="Calibri Light" panose="020F0302020204030204" pitchFamily="34" charset="0"/>
                <a:cs typeface="Calibri Light" panose="020F0302020204030204" pitchFamily="34" charset="0"/>
              </a:defRPr>
            </a:lvl4pPr>
            <a:lvl5pPr>
              <a:defRPr sz="3200">
                <a:latin typeface="Calibri Light" panose="020F0302020204030204" pitchFamily="34" charset="0"/>
                <a:cs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17163" y="4406902"/>
            <a:ext cx="19553465" cy="1362075"/>
          </a:xfrm>
        </p:spPr>
        <p:txBody>
          <a:bodyPr anchor="t"/>
          <a:lstStyle>
            <a:lvl1pPr algn="l">
              <a:defRPr sz="7547" b="1" cap="all"/>
            </a:lvl1pPr>
          </a:lstStyle>
          <a:p>
            <a:r>
              <a:rPr lang="en-US"/>
              <a:t>Click to edit Master title style</a:t>
            </a:r>
          </a:p>
        </p:txBody>
      </p:sp>
      <p:sp>
        <p:nvSpPr>
          <p:cNvPr id="3" name="Text Placeholder 2"/>
          <p:cNvSpPr>
            <a:spLocks noGrp="1"/>
          </p:cNvSpPr>
          <p:nvPr>
            <p:ph type="body" idx="1"/>
          </p:nvPr>
        </p:nvSpPr>
        <p:spPr>
          <a:xfrm>
            <a:off x="1817163" y="2906714"/>
            <a:ext cx="19553465" cy="1500187"/>
          </a:xfrm>
        </p:spPr>
        <p:txBody>
          <a:bodyPr anchor="b"/>
          <a:lstStyle>
            <a:lvl1pPr marL="0" indent="0">
              <a:buNone/>
              <a:defRPr sz="3774">
                <a:solidFill>
                  <a:schemeClr val="tx1">
                    <a:tint val="75000"/>
                  </a:schemeClr>
                </a:solidFill>
              </a:defRPr>
            </a:lvl1pPr>
            <a:lvl2pPr marL="862645" indent="0">
              <a:buNone/>
              <a:defRPr sz="3396">
                <a:solidFill>
                  <a:schemeClr val="tx1">
                    <a:tint val="75000"/>
                  </a:schemeClr>
                </a:solidFill>
              </a:defRPr>
            </a:lvl2pPr>
            <a:lvl3pPr marL="1725290" indent="0">
              <a:buNone/>
              <a:defRPr sz="3019">
                <a:solidFill>
                  <a:schemeClr val="tx1">
                    <a:tint val="75000"/>
                  </a:schemeClr>
                </a:solidFill>
              </a:defRPr>
            </a:lvl3pPr>
            <a:lvl4pPr marL="2587935" indent="0">
              <a:buNone/>
              <a:defRPr sz="2642">
                <a:solidFill>
                  <a:schemeClr val="tx1">
                    <a:tint val="75000"/>
                  </a:schemeClr>
                </a:solidFill>
              </a:defRPr>
            </a:lvl4pPr>
            <a:lvl5pPr marL="3450580" indent="0">
              <a:buNone/>
              <a:defRPr sz="2642">
                <a:solidFill>
                  <a:schemeClr val="tx1">
                    <a:tint val="75000"/>
                  </a:schemeClr>
                </a:solidFill>
              </a:defRPr>
            </a:lvl5pPr>
            <a:lvl6pPr marL="4313225" indent="0">
              <a:buNone/>
              <a:defRPr sz="2642">
                <a:solidFill>
                  <a:schemeClr val="tx1">
                    <a:tint val="75000"/>
                  </a:schemeClr>
                </a:solidFill>
              </a:defRPr>
            </a:lvl6pPr>
            <a:lvl7pPr marL="5175870" indent="0">
              <a:buNone/>
              <a:defRPr sz="2642">
                <a:solidFill>
                  <a:schemeClr val="tx1">
                    <a:tint val="75000"/>
                  </a:schemeClr>
                </a:solidFill>
              </a:defRPr>
            </a:lvl7pPr>
            <a:lvl8pPr marL="6038515" indent="0">
              <a:buNone/>
              <a:defRPr sz="2642">
                <a:solidFill>
                  <a:schemeClr val="tx1">
                    <a:tint val="75000"/>
                  </a:schemeClr>
                </a:solidFill>
              </a:defRPr>
            </a:lvl8pPr>
            <a:lvl9pPr marL="6901160" indent="0">
              <a:buNone/>
              <a:defRPr sz="26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0204" y="1600202"/>
            <a:ext cx="10160133" cy="4525963"/>
          </a:xfrm>
        </p:spPr>
        <p:txBody>
          <a:bodyPr/>
          <a:lstStyle>
            <a:lvl1pPr>
              <a:defRPr sz="5283"/>
            </a:lvl1pPr>
            <a:lvl2pPr>
              <a:defRPr sz="4528"/>
            </a:lvl2pPr>
            <a:lvl3pPr>
              <a:defRPr sz="3774"/>
            </a:lvl3pPr>
            <a:lvl4pPr>
              <a:defRPr sz="3396"/>
            </a:lvl4pPr>
            <a:lvl5pPr>
              <a:defRPr sz="3396"/>
            </a:lvl5pPr>
            <a:lvl6pPr>
              <a:defRPr sz="3396"/>
            </a:lvl6pPr>
            <a:lvl7pPr>
              <a:defRPr sz="3396"/>
            </a:lvl7pPr>
            <a:lvl8pPr>
              <a:defRPr sz="3396"/>
            </a:lvl8pPr>
            <a:lvl9pPr>
              <a:defRPr sz="339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693739" y="1600202"/>
            <a:ext cx="10160133" cy="4525963"/>
          </a:xfrm>
        </p:spPr>
        <p:txBody>
          <a:bodyPr/>
          <a:lstStyle>
            <a:lvl1pPr>
              <a:defRPr sz="5283"/>
            </a:lvl1pPr>
            <a:lvl2pPr>
              <a:defRPr sz="4528"/>
            </a:lvl2pPr>
            <a:lvl3pPr>
              <a:defRPr sz="3774"/>
            </a:lvl3pPr>
            <a:lvl4pPr>
              <a:defRPr sz="3396"/>
            </a:lvl4pPr>
            <a:lvl5pPr>
              <a:defRPr sz="3396"/>
            </a:lvl5pPr>
            <a:lvl6pPr>
              <a:defRPr sz="3396"/>
            </a:lvl6pPr>
            <a:lvl7pPr>
              <a:defRPr sz="3396"/>
            </a:lvl7pPr>
            <a:lvl8pPr>
              <a:defRPr sz="3396"/>
            </a:lvl8pPr>
            <a:lvl9pPr>
              <a:defRPr sz="339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89756" y="1535113"/>
            <a:ext cx="9067800" cy="639762"/>
          </a:xfrm>
        </p:spPr>
        <p:txBody>
          <a:bodyPr anchor="b"/>
          <a:lstStyle>
            <a:lvl1pPr marL="0" indent="0">
              <a:buNone/>
              <a:defRPr sz="4528" b="1"/>
            </a:lvl1pPr>
            <a:lvl2pPr marL="862645" indent="0">
              <a:buNone/>
              <a:defRPr sz="3774" b="1"/>
            </a:lvl2pPr>
            <a:lvl3pPr marL="1725290" indent="0">
              <a:buNone/>
              <a:defRPr sz="3396" b="1"/>
            </a:lvl3pPr>
            <a:lvl4pPr marL="2587935" indent="0">
              <a:buNone/>
              <a:defRPr sz="3019" b="1"/>
            </a:lvl4pPr>
            <a:lvl5pPr marL="3450580" indent="0">
              <a:buNone/>
              <a:defRPr sz="3019" b="1"/>
            </a:lvl5pPr>
            <a:lvl6pPr marL="4313225" indent="0">
              <a:buNone/>
              <a:defRPr sz="3019" b="1"/>
            </a:lvl6pPr>
            <a:lvl7pPr marL="5175870" indent="0">
              <a:buNone/>
              <a:defRPr sz="3019" b="1"/>
            </a:lvl7pPr>
            <a:lvl8pPr marL="6038515" indent="0">
              <a:buNone/>
              <a:defRPr sz="3019" b="1"/>
            </a:lvl8pPr>
            <a:lvl9pPr marL="6901160" indent="0">
              <a:buNone/>
              <a:defRPr sz="3019" b="1"/>
            </a:lvl9pPr>
          </a:lstStyle>
          <a:p>
            <a:pPr lvl="0"/>
            <a:r>
              <a:rPr lang="en-US"/>
              <a:t>Click to edit Master text styles</a:t>
            </a:r>
          </a:p>
        </p:txBody>
      </p:sp>
      <p:sp>
        <p:nvSpPr>
          <p:cNvPr id="4" name="Content Placeholder 3"/>
          <p:cNvSpPr>
            <a:spLocks noGrp="1"/>
          </p:cNvSpPr>
          <p:nvPr>
            <p:ph sz="half" idx="2"/>
          </p:nvPr>
        </p:nvSpPr>
        <p:spPr>
          <a:xfrm>
            <a:off x="589756" y="2174874"/>
            <a:ext cx="9067800" cy="7439025"/>
          </a:xfrm>
        </p:spPr>
        <p:txBody>
          <a:bodyPr/>
          <a:lstStyle>
            <a:lvl1pPr>
              <a:defRPr sz="4528"/>
            </a:lvl1pPr>
            <a:lvl2pPr>
              <a:defRPr sz="3774"/>
            </a:lvl2pPr>
            <a:lvl3pPr>
              <a:defRPr sz="3396"/>
            </a:lvl3pPr>
            <a:lvl4pPr>
              <a:defRPr sz="3019"/>
            </a:lvl4pPr>
            <a:lvl5pPr>
              <a:defRPr sz="3019"/>
            </a:lvl5pPr>
            <a:lvl6pPr>
              <a:defRPr sz="3019"/>
            </a:lvl6pPr>
            <a:lvl7pPr>
              <a:defRPr sz="3019"/>
            </a:lvl7pPr>
            <a:lvl8pPr>
              <a:defRPr sz="3019"/>
            </a:lvl8pPr>
            <a:lvl9pPr>
              <a:defRPr sz="30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111231" y="1535113"/>
            <a:ext cx="8514452" cy="639762"/>
          </a:xfrm>
        </p:spPr>
        <p:txBody>
          <a:bodyPr anchor="b"/>
          <a:lstStyle>
            <a:lvl1pPr marL="0" indent="0">
              <a:buNone/>
              <a:defRPr sz="4528" b="1"/>
            </a:lvl1pPr>
            <a:lvl2pPr marL="862645" indent="0">
              <a:buNone/>
              <a:defRPr sz="3774" b="1"/>
            </a:lvl2pPr>
            <a:lvl3pPr marL="1725290" indent="0">
              <a:buNone/>
              <a:defRPr sz="3396" b="1"/>
            </a:lvl3pPr>
            <a:lvl4pPr marL="2587935" indent="0">
              <a:buNone/>
              <a:defRPr sz="3019" b="1"/>
            </a:lvl4pPr>
            <a:lvl5pPr marL="3450580" indent="0">
              <a:buNone/>
              <a:defRPr sz="3019" b="1"/>
            </a:lvl5pPr>
            <a:lvl6pPr marL="4313225" indent="0">
              <a:buNone/>
              <a:defRPr sz="3019" b="1"/>
            </a:lvl6pPr>
            <a:lvl7pPr marL="5175870" indent="0">
              <a:buNone/>
              <a:defRPr sz="3019" b="1"/>
            </a:lvl7pPr>
            <a:lvl8pPr marL="6038515" indent="0">
              <a:buNone/>
              <a:defRPr sz="3019" b="1"/>
            </a:lvl8pPr>
            <a:lvl9pPr marL="6901160" indent="0">
              <a:buNone/>
              <a:defRPr sz="3019" b="1"/>
            </a:lvl9pPr>
          </a:lstStyle>
          <a:p>
            <a:pPr lvl="0"/>
            <a:r>
              <a:rPr lang="en-US"/>
              <a:t>Click to edit Master text styles</a:t>
            </a:r>
          </a:p>
        </p:txBody>
      </p:sp>
      <p:sp>
        <p:nvSpPr>
          <p:cNvPr id="6" name="Content Placeholder 5"/>
          <p:cNvSpPr>
            <a:spLocks noGrp="1"/>
          </p:cNvSpPr>
          <p:nvPr>
            <p:ph sz="quarter" idx="4"/>
          </p:nvPr>
        </p:nvSpPr>
        <p:spPr>
          <a:xfrm>
            <a:off x="10111231" y="2174874"/>
            <a:ext cx="8514452" cy="7439025"/>
          </a:xfrm>
        </p:spPr>
        <p:txBody>
          <a:bodyPr/>
          <a:lstStyle>
            <a:lvl1pPr>
              <a:defRPr sz="4528"/>
            </a:lvl1pPr>
            <a:lvl2pPr>
              <a:defRPr sz="3774"/>
            </a:lvl2pPr>
            <a:lvl3pPr>
              <a:defRPr sz="3396"/>
            </a:lvl3pPr>
            <a:lvl4pPr>
              <a:defRPr sz="3019"/>
            </a:lvl4pPr>
            <a:lvl5pPr>
              <a:defRPr sz="3019"/>
            </a:lvl5pPr>
            <a:lvl6pPr>
              <a:defRPr sz="3019"/>
            </a:lvl6pPr>
            <a:lvl7pPr>
              <a:defRPr sz="3019"/>
            </a:lvl7pPr>
            <a:lvl8pPr>
              <a:defRPr sz="3019"/>
            </a:lvl8pPr>
            <a:lvl9pPr>
              <a:defRPr sz="30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0206" y="273050"/>
            <a:ext cx="7568183" cy="1162050"/>
          </a:xfrm>
        </p:spPr>
        <p:txBody>
          <a:bodyPr anchor="b"/>
          <a:lstStyle>
            <a:lvl1pPr algn="l">
              <a:defRPr sz="3774" b="1"/>
            </a:lvl1pPr>
          </a:lstStyle>
          <a:p>
            <a:r>
              <a:rPr lang="en-US"/>
              <a:t>Click to edit Master title style</a:t>
            </a:r>
          </a:p>
        </p:txBody>
      </p:sp>
      <p:sp>
        <p:nvSpPr>
          <p:cNvPr id="3" name="Content Placeholder 2"/>
          <p:cNvSpPr>
            <a:spLocks noGrp="1"/>
          </p:cNvSpPr>
          <p:nvPr>
            <p:ph idx="1"/>
          </p:nvPr>
        </p:nvSpPr>
        <p:spPr>
          <a:xfrm>
            <a:off x="8993954" y="273052"/>
            <a:ext cx="12859918" cy="5853113"/>
          </a:xfrm>
        </p:spPr>
        <p:txBody>
          <a:bodyPr/>
          <a:lstStyle>
            <a:lvl1pPr>
              <a:defRPr sz="6038"/>
            </a:lvl1pPr>
            <a:lvl2pPr>
              <a:defRPr sz="5283"/>
            </a:lvl2pPr>
            <a:lvl3pPr>
              <a:defRPr sz="4528"/>
            </a:lvl3pPr>
            <a:lvl4pPr>
              <a:defRPr sz="3774"/>
            </a:lvl4pPr>
            <a:lvl5pPr>
              <a:defRPr sz="3774"/>
            </a:lvl5pPr>
            <a:lvl6pPr>
              <a:defRPr sz="3774"/>
            </a:lvl6pPr>
            <a:lvl7pPr>
              <a:defRPr sz="3774"/>
            </a:lvl7pPr>
            <a:lvl8pPr>
              <a:defRPr sz="3774"/>
            </a:lvl8pPr>
            <a:lvl9pPr>
              <a:defRPr sz="37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0206" y="1435102"/>
            <a:ext cx="7568183" cy="4691063"/>
          </a:xfrm>
        </p:spPr>
        <p:txBody>
          <a:bodyPr/>
          <a:lstStyle>
            <a:lvl1pPr marL="0" indent="0">
              <a:buNone/>
              <a:defRPr sz="2642"/>
            </a:lvl1pPr>
            <a:lvl2pPr marL="862645" indent="0">
              <a:buNone/>
              <a:defRPr sz="2264"/>
            </a:lvl2pPr>
            <a:lvl3pPr marL="1725290" indent="0">
              <a:buNone/>
              <a:defRPr sz="1887"/>
            </a:lvl3pPr>
            <a:lvl4pPr marL="2587935" indent="0">
              <a:buNone/>
              <a:defRPr sz="1698"/>
            </a:lvl4pPr>
            <a:lvl5pPr marL="3450580" indent="0">
              <a:buNone/>
              <a:defRPr sz="1698"/>
            </a:lvl5pPr>
            <a:lvl6pPr marL="4313225" indent="0">
              <a:buNone/>
              <a:defRPr sz="1698"/>
            </a:lvl6pPr>
            <a:lvl7pPr marL="5175870" indent="0">
              <a:buNone/>
              <a:defRPr sz="1698"/>
            </a:lvl7pPr>
            <a:lvl8pPr marL="6038515" indent="0">
              <a:buNone/>
              <a:defRPr sz="1698"/>
            </a:lvl8pPr>
            <a:lvl9pPr marL="6901160" indent="0">
              <a:buNone/>
              <a:defRPr sz="1698"/>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08960" y="4800600"/>
            <a:ext cx="13802445" cy="566738"/>
          </a:xfrm>
        </p:spPr>
        <p:txBody>
          <a:bodyPr anchor="b"/>
          <a:lstStyle>
            <a:lvl1pPr algn="l">
              <a:defRPr sz="3774" b="1"/>
            </a:lvl1pPr>
          </a:lstStyle>
          <a:p>
            <a:r>
              <a:rPr lang="en-US"/>
              <a:t>Click to edit Master title style</a:t>
            </a:r>
          </a:p>
        </p:txBody>
      </p:sp>
      <p:sp>
        <p:nvSpPr>
          <p:cNvPr id="3" name="Picture Placeholder 2"/>
          <p:cNvSpPr>
            <a:spLocks noGrp="1"/>
          </p:cNvSpPr>
          <p:nvPr>
            <p:ph type="pic" idx="1"/>
          </p:nvPr>
        </p:nvSpPr>
        <p:spPr>
          <a:xfrm>
            <a:off x="4508960" y="612775"/>
            <a:ext cx="13802445" cy="4114800"/>
          </a:xfrm>
        </p:spPr>
        <p:txBody>
          <a:bodyPr/>
          <a:lstStyle>
            <a:lvl1pPr marL="0" indent="0">
              <a:buNone/>
              <a:defRPr sz="6038"/>
            </a:lvl1pPr>
            <a:lvl2pPr marL="862645" indent="0">
              <a:buNone/>
              <a:defRPr sz="5283"/>
            </a:lvl2pPr>
            <a:lvl3pPr marL="1725290" indent="0">
              <a:buNone/>
              <a:defRPr sz="4528"/>
            </a:lvl3pPr>
            <a:lvl4pPr marL="2587935" indent="0">
              <a:buNone/>
              <a:defRPr sz="3774"/>
            </a:lvl4pPr>
            <a:lvl5pPr marL="3450580" indent="0">
              <a:buNone/>
              <a:defRPr sz="3774"/>
            </a:lvl5pPr>
            <a:lvl6pPr marL="4313225" indent="0">
              <a:buNone/>
              <a:defRPr sz="3774"/>
            </a:lvl6pPr>
            <a:lvl7pPr marL="5175870" indent="0">
              <a:buNone/>
              <a:defRPr sz="3774"/>
            </a:lvl7pPr>
            <a:lvl8pPr marL="6038515" indent="0">
              <a:buNone/>
              <a:defRPr sz="3774"/>
            </a:lvl8pPr>
            <a:lvl9pPr marL="6901160" indent="0">
              <a:buNone/>
              <a:defRPr sz="3774"/>
            </a:lvl9pPr>
          </a:lstStyle>
          <a:p>
            <a:endParaRPr lang="en-US"/>
          </a:p>
        </p:txBody>
      </p:sp>
      <p:sp>
        <p:nvSpPr>
          <p:cNvPr id="4" name="Text Placeholder 3"/>
          <p:cNvSpPr>
            <a:spLocks noGrp="1"/>
          </p:cNvSpPr>
          <p:nvPr>
            <p:ph type="body" sz="half" idx="2"/>
          </p:nvPr>
        </p:nvSpPr>
        <p:spPr>
          <a:xfrm>
            <a:off x="4508960" y="5367338"/>
            <a:ext cx="13802445" cy="804862"/>
          </a:xfrm>
        </p:spPr>
        <p:txBody>
          <a:bodyPr/>
          <a:lstStyle>
            <a:lvl1pPr marL="0" indent="0">
              <a:buNone/>
              <a:defRPr sz="2642"/>
            </a:lvl1pPr>
            <a:lvl2pPr marL="862645" indent="0">
              <a:buNone/>
              <a:defRPr sz="2264"/>
            </a:lvl2pPr>
            <a:lvl3pPr marL="1725290" indent="0">
              <a:buNone/>
              <a:defRPr sz="1887"/>
            </a:lvl3pPr>
            <a:lvl4pPr marL="2587935" indent="0">
              <a:buNone/>
              <a:defRPr sz="1698"/>
            </a:lvl4pPr>
            <a:lvl5pPr marL="3450580" indent="0">
              <a:buNone/>
              <a:defRPr sz="1698"/>
            </a:lvl5pPr>
            <a:lvl6pPr marL="4313225" indent="0">
              <a:buNone/>
              <a:defRPr sz="1698"/>
            </a:lvl6pPr>
            <a:lvl7pPr marL="5175870" indent="0">
              <a:buNone/>
              <a:defRPr sz="1698"/>
            </a:lvl7pPr>
            <a:lvl8pPr marL="6038515" indent="0">
              <a:buNone/>
              <a:defRPr sz="1698"/>
            </a:lvl8pPr>
            <a:lvl9pPr marL="6901160" indent="0">
              <a:buNone/>
              <a:defRPr sz="1698"/>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956" y="274638"/>
            <a:ext cx="183642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84956" y="1600202"/>
            <a:ext cx="18364200" cy="80136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84956" y="9918700"/>
            <a:ext cx="3028149" cy="438148"/>
          </a:xfrm>
          <a:prstGeom prst="rect">
            <a:avLst/>
          </a:prstGeom>
        </p:spPr>
        <p:txBody>
          <a:bodyPr vert="horz" lIns="91440" tIns="45720" rIns="91440" bIns="45720" rtlCol="0" anchor="ctr"/>
          <a:lstStyle>
            <a:lvl1pPr algn="l">
              <a:defRPr sz="2264">
                <a:solidFill>
                  <a:schemeClr val="tx1">
                    <a:tint val="75000"/>
                  </a:schemeClr>
                </a:solidFill>
              </a:defRPr>
            </a:lvl1pPr>
          </a:lstStyle>
          <a:p>
            <a:fld id="{1D8BD707-D9CF-40AE-B4C6-C98DA3205C09}" type="datetimeFigureOut">
              <a:rPr lang="en-US" smtClean="0"/>
              <a:pPr/>
              <a:t>5/14/19</a:t>
            </a:fld>
            <a:endParaRPr lang="en-US"/>
          </a:p>
        </p:txBody>
      </p:sp>
      <p:sp>
        <p:nvSpPr>
          <p:cNvPr id="5" name="Footer Placeholder 4"/>
          <p:cNvSpPr>
            <a:spLocks noGrp="1"/>
          </p:cNvSpPr>
          <p:nvPr>
            <p:ph type="ftr" sz="quarter" idx="3"/>
          </p:nvPr>
        </p:nvSpPr>
        <p:spPr>
          <a:xfrm>
            <a:off x="3637756" y="9918700"/>
            <a:ext cx="11734800" cy="438148"/>
          </a:xfrm>
          <a:prstGeom prst="rect">
            <a:avLst/>
          </a:prstGeom>
        </p:spPr>
        <p:txBody>
          <a:bodyPr vert="horz" lIns="91440" tIns="45720" rIns="91440" bIns="45720" rtlCol="0" anchor="ctr"/>
          <a:lstStyle>
            <a:lvl1pPr algn="ctr">
              <a:defRPr sz="226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621007" y="9918700"/>
            <a:ext cx="3028149" cy="438148"/>
          </a:xfrm>
          <a:prstGeom prst="rect">
            <a:avLst/>
          </a:prstGeom>
        </p:spPr>
        <p:txBody>
          <a:bodyPr vert="horz" lIns="91440" tIns="45720" rIns="91440" bIns="45720" rtlCol="0" anchor="ctr"/>
          <a:lstStyle>
            <a:lvl1pPr algn="r">
              <a:defRPr sz="2264">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725290" rtl="0" eaLnBrk="1" latinLnBrk="0" hangingPunct="1">
        <a:spcBef>
          <a:spcPct val="0"/>
        </a:spcBef>
        <a:buNone/>
        <a:defRPr sz="8302" kern="1200">
          <a:solidFill>
            <a:schemeClr val="tx1"/>
          </a:solidFill>
          <a:latin typeface="+mj-lt"/>
          <a:ea typeface="+mj-ea"/>
          <a:cs typeface="+mj-cs"/>
        </a:defRPr>
      </a:lvl1pPr>
    </p:titleStyle>
    <p:bodyStyle>
      <a:lvl1pPr marL="646984" indent="-646984" algn="l" defTabSz="1725290" rtl="0" eaLnBrk="1" latinLnBrk="0" hangingPunct="1">
        <a:spcBef>
          <a:spcPct val="20000"/>
        </a:spcBef>
        <a:buFont typeface="Arial" pitchFamily="34" charset="0"/>
        <a:buChar char="•"/>
        <a:defRPr sz="6038" kern="1200">
          <a:solidFill>
            <a:schemeClr val="tx1"/>
          </a:solidFill>
          <a:latin typeface="+mn-lt"/>
          <a:ea typeface="+mn-ea"/>
          <a:cs typeface="+mn-cs"/>
        </a:defRPr>
      </a:lvl1pPr>
      <a:lvl2pPr marL="1401798" indent="-539153" algn="l" defTabSz="1725290" rtl="0" eaLnBrk="1" latinLnBrk="0" hangingPunct="1">
        <a:spcBef>
          <a:spcPct val="20000"/>
        </a:spcBef>
        <a:buFont typeface="Arial" pitchFamily="34" charset="0"/>
        <a:buChar char="–"/>
        <a:defRPr sz="5283" kern="1200">
          <a:solidFill>
            <a:schemeClr val="tx1"/>
          </a:solidFill>
          <a:latin typeface="+mn-lt"/>
          <a:ea typeface="+mn-ea"/>
          <a:cs typeface="+mn-cs"/>
        </a:defRPr>
      </a:lvl2pPr>
      <a:lvl3pPr marL="2156612" indent="-431322" algn="l" defTabSz="1725290" rtl="0" eaLnBrk="1" latinLnBrk="0" hangingPunct="1">
        <a:spcBef>
          <a:spcPct val="20000"/>
        </a:spcBef>
        <a:buFont typeface="Arial" pitchFamily="34" charset="0"/>
        <a:buChar char="•"/>
        <a:defRPr sz="4528" kern="1200">
          <a:solidFill>
            <a:schemeClr val="tx1"/>
          </a:solidFill>
          <a:latin typeface="+mn-lt"/>
          <a:ea typeface="+mn-ea"/>
          <a:cs typeface="+mn-cs"/>
        </a:defRPr>
      </a:lvl3pPr>
      <a:lvl4pPr marL="3019257" indent="-431322" algn="l" defTabSz="1725290" rtl="0" eaLnBrk="1" latinLnBrk="0" hangingPunct="1">
        <a:spcBef>
          <a:spcPct val="20000"/>
        </a:spcBef>
        <a:buFont typeface="Arial" pitchFamily="34" charset="0"/>
        <a:buChar char="–"/>
        <a:defRPr sz="3774" kern="1200">
          <a:solidFill>
            <a:schemeClr val="tx1"/>
          </a:solidFill>
          <a:latin typeface="+mn-lt"/>
          <a:ea typeface="+mn-ea"/>
          <a:cs typeface="+mn-cs"/>
        </a:defRPr>
      </a:lvl4pPr>
      <a:lvl5pPr marL="3881902" indent="-431322" algn="l" defTabSz="1725290" rtl="0" eaLnBrk="1" latinLnBrk="0" hangingPunct="1">
        <a:spcBef>
          <a:spcPct val="20000"/>
        </a:spcBef>
        <a:buFont typeface="Arial" pitchFamily="34" charset="0"/>
        <a:buChar char="»"/>
        <a:defRPr sz="3774" kern="1200">
          <a:solidFill>
            <a:schemeClr val="tx1"/>
          </a:solidFill>
          <a:latin typeface="+mn-lt"/>
          <a:ea typeface="+mn-ea"/>
          <a:cs typeface="+mn-cs"/>
        </a:defRPr>
      </a:lvl5pPr>
      <a:lvl6pPr marL="4744547" indent="-431322" algn="l" defTabSz="1725290" rtl="0" eaLnBrk="1" latinLnBrk="0" hangingPunct="1">
        <a:spcBef>
          <a:spcPct val="20000"/>
        </a:spcBef>
        <a:buFont typeface="Arial" pitchFamily="34" charset="0"/>
        <a:buChar char="•"/>
        <a:defRPr sz="3774" kern="1200">
          <a:solidFill>
            <a:schemeClr val="tx1"/>
          </a:solidFill>
          <a:latin typeface="+mn-lt"/>
          <a:ea typeface="+mn-ea"/>
          <a:cs typeface="+mn-cs"/>
        </a:defRPr>
      </a:lvl6pPr>
      <a:lvl7pPr marL="5607192" indent="-431322" algn="l" defTabSz="1725290" rtl="0" eaLnBrk="1" latinLnBrk="0" hangingPunct="1">
        <a:spcBef>
          <a:spcPct val="20000"/>
        </a:spcBef>
        <a:buFont typeface="Arial" pitchFamily="34" charset="0"/>
        <a:buChar char="•"/>
        <a:defRPr sz="3774" kern="1200">
          <a:solidFill>
            <a:schemeClr val="tx1"/>
          </a:solidFill>
          <a:latin typeface="+mn-lt"/>
          <a:ea typeface="+mn-ea"/>
          <a:cs typeface="+mn-cs"/>
        </a:defRPr>
      </a:lvl7pPr>
      <a:lvl8pPr marL="6469837" indent="-431322" algn="l" defTabSz="1725290" rtl="0" eaLnBrk="1" latinLnBrk="0" hangingPunct="1">
        <a:spcBef>
          <a:spcPct val="20000"/>
        </a:spcBef>
        <a:buFont typeface="Arial" pitchFamily="34" charset="0"/>
        <a:buChar char="•"/>
        <a:defRPr sz="3774" kern="1200">
          <a:solidFill>
            <a:schemeClr val="tx1"/>
          </a:solidFill>
          <a:latin typeface="+mn-lt"/>
          <a:ea typeface="+mn-ea"/>
          <a:cs typeface="+mn-cs"/>
        </a:defRPr>
      </a:lvl8pPr>
      <a:lvl9pPr marL="7332482" indent="-431322" algn="l" defTabSz="1725290" rtl="0" eaLnBrk="1" latinLnBrk="0" hangingPunct="1">
        <a:spcBef>
          <a:spcPct val="20000"/>
        </a:spcBef>
        <a:buFont typeface="Arial" pitchFamily="34" charset="0"/>
        <a:buChar char="•"/>
        <a:defRPr sz="3774" kern="1200">
          <a:solidFill>
            <a:schemeClr val="tx1"/>
          </a:solidFill>
          <a:latin typeface="+mn-lt"/>
          <a:ea typeface="+mn-ea"/>
          <a:cs typeface="+mn-cs"/>
        </a:defRPr>
      </a:lvl9pPr>
    </p:bodyStyle>
    <p:otherStyle>
      <a:defPPr>
        <a:defRPr lang="en-US"/>
      </a:defPPr>
      <a:lvl1pPr marL="0" algn="l" defTabSz="1725290" rtl="0" eaLnBrk="1" latinLnBrk="0" hangingPunct="1">
        <a:defRPr sz="3396" kern="1200">
          <a:solidFill>
            <a:schemeClr val="tx1"/>
          </a:solidFill>
          <a:latin typeface="+mn-lt"/>
          <a:ea typeface="+mn-ea"/>
          <a:cs typeface="+mn-cs"/>
        </a:defRPr>
      </a:lvl1pPr>
      <a:lvl2pPr marL="862645" algn="l" defTabSz="1725290" rtl="0" eaLnBrk="1" latinLnBrk="0" hangingPunct="1">
        <a:defRPr sz="3396" kern="1200">
          <a:solidFill>
            <a:schemeClr val="tx1"/>
          </a:solidFill>
          <a:latin typeface="+mn-lt"/>
          <a:ea typeface="+mn-ea"/>
          <a:cs typeface="+mn-cs"/>
        </a:defRPr>
      </a:lvl2pPr>
      <a:lvl3pPr marL="1725290" algn="l" defTabSz="1725290" rtl="0" eaLnBrk="1" latinLnBrk="0" hangingPunct="1">
        <a:defRPr sz="3396" kern="1200">
          <a:solidFill>
            <a:schemeClr val="tx1"/>
          </a:solidFill>
          <a:latin typeface="+mn-lt"/>
          <a:ea typeface="+mn-ea"/>
          <a:cs typeface="+mn-cs"/>
        </a:defRPr>
      </a:lvl3pPr>
      <a:lvl4pPr marL="2587935" algn="l" defTabSz="1725290" rtl="0" eaLnBrk="1" latinLnBrk="0" hangingPunct="1">
        <a:defRPr sz="3396" kern="1200">
          <a:solidFill>
            <a:schemeClr val="tx1"/>
          </a:solidFill>
          <a:latin typeface="+mn-lt"/>
          <a:ea typeface="+mn-ea"/>
          <a:cs typeface="+mn-cs"/>
        </a:defRPr>
      </a:lvl4pPr>
      <a:lvl5pPr marL="3450580" algn="l" defTabSz="1725290" rtl="0" eaLnBrk="1" latinLnBrk="0" hangingPunct="1">
        <a:defRPr sz="3396" kern="1200">
          <a:solidFill>
            <a:schemeClr val="tx1"/>
          </a:solidFill>
          <a:latin typeface="+mn-lt"/>
          <a:ea typeface="+mn-ea"/>
          <a:cs typeface="+mn-cs"/>
        </a:defRPr>
      </a:lvl5pPr>
      <a:lvl6pPr marL="4313225" algn="l" defTabSz="1725290" rtl="0" eaLnBrk="1" latinLnBrk="0" hangingPunct="1">
        <a:defRPr sz="3396" kern="1200">
          <a:solidFill>
            <a:schemeClr val="tx1"/>
          </a:solidFill>
          <a:latin typeface="+mn-lt"/>
          <a:ea typeface="+mn-ea"/>
          <a:cs typeface="+mn-cs"/>
        </a:defRPr>
      </a:lvl6pPr>
      <a:lvl7pPr marL="5175870" algn="l" defTabSz="1725290" rtl="0" eaLnBrk="1" latinLnBrk="0" hangingPunct="1">
        <a:defRPr sz="3396" kern="1200">
          <a:solidFill>
            <a:schemeClr val="tx1"/>
          </a:solidFill>
          <a:latin typeface="+mn-lt"/>
          <a:ea typeface="+mn-ea"/>
          <a:cs typeface="+mn-cs"/>
        </a:defRPr>
      </a:lvl7pPr>
      <a:lvl8pPr marL="6038515" algn="l" defTabSz="1725290" rtl="0" eaLnBrk="1" latinLnBrk="0" hangingPunct="1">
        <a:defRPr sz="3396" kern="1200">
          <a:solidFill>
            <a:schemeClr val="tx1"/>
          </a:solidFill>
          <a:latin typeface="+mn-lt"/>
          <a:ea typeface="+mn-ea"/>
          <a:cs typeface="+mn-cs"/>
        </a:defRPr>
      </a:lvl8pPr>
      <a:lvl9pPr marL="6901160" algn="l" defTabSz="1725290" rtl="0" eaLnBrk="1" latinLnBrk="0" hangingPunct="1">
        <a:defRPr sz="33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nternal.cicd.stage.developer.mastercard.i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nternal.cicd.stage.developer.mastercard.in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nternal.cicd.stage.developer.mastercard.i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altLang="zh-CN" sz="8800" dirty="0" err="1">
                <a:solidFill>
                  <a:srgbClr val="000000"/>
                </a:solidFill>
                <a:cs typeface="Times New Roman" pitchFamily="18" charset="0"/>
              </a:rPr>
              <a:t>BrowserStackLocal</a:t>
            </a:r>
            <a:endParaRPr lang="en-US" dirty="0"/>
          </a:p>
        </p:txBody>
      </p:sp>
      <p:sp>
        <p:nvSpPr>
          <p:cNvPr id="4" name="TextBox 1"/>
          <p:cNvSpPr txBox="1"/>
          <p:nvPr/>
        </p:nvSpPr>
        <p:spPr>
          <a:xfrm>
            <a:off x="4053823" y="6184900"/>
            <a:ext cx="1223540" cy="978601"/>
          </a:xfrm>
          <a:prstGeom prst="rect">
            <a:avLst/>
          </a:prstGeom>
          <a:noFill/>
        </p:spPr>
        <p:txBody>
          <a:bodyPr wrap="none" lIns="0" tIns="0" rIns="0" rtlCol="0">
            <a:spAutoFit/>
          </a:bodyPr>
          <a:lstStyle/>
          <a:p>
            <a:pPr>
              <a:lnSpc>
                <a:spcPts val="3019"/>
              </a:lnSpc>
            </a:pPr>
            <a:r>
              <a:rPr lang="en-US" altLang="zh-CN" sz="1879" b="1" dirty="0">
                <a:solidFill>
                  <a:srgbClr val="000000"/>
                </a:solidFill>
                <a:latin typeface="Calibri Light" panose="020F0302020204030204" pitchFamily="34" charset="0"/>
                <a:cs typeface="Calibri Light" panose="020F0302020204030204" pitchFamily="34" charset="0"/>
              </a:rPr>
              <a:t>Date</a:t>
            </a:r>
          </a:p>
          <a:p>
            <a:pPr>
              <a:lnSpc>
                <a:spcPts val="1887"/>
              </a:lnSpc>
            </a:pPr>
            <a:endParaRPr lang="en-US" altLang="zh-CN" sz="3396" dirty="0">
              <a:latin typeface="Calibri Light" panose="020F0302020204030204" pitchFamily="34" charset="0"/>
              <a:cs typeface="Calibri Light" panose="020F0302020204030204" pitchFamily="34" charset="0"/>
            </a:endParaRPr>
          </a:p>
          <a:p>
            <a:pPr>
              <a:lnSpc>
                <a:spcPts val="2453"/>
              </a:lnSpc>
            </a:pPr>
            <a:r>
              <a:rPr lang="en-US" altLang="zh-CN" sz="1879" dirty="0">
                <a:solidFill>
                  <a:srgbClr val="000000"/>
                </a:solidFill>
                <a:latin typeface="Calibri Light" panose="020F0302020204030204" pitchFamily="34" charset="0"/>
                <a:cs typeface="Calibri Light" panose="020F0302020204030204" pitchFamily="34" charset="0"/>
              </a:rPr>
              <a:t>25 Nov 2018</a:t>
            </a:r>
          </a:p>
        </p:txBody>
      </p:sp>
      <p:sp>
        <p:nvSpPr>
          <p:cNvPr id="5" name="TextBox 1"/>
          <p:cNvSpPr txBox="1"/>
          <p:nvPr/>
        </p:nvSpPr>
        <p:spPr>
          <a:xfrm>
            <a:off x="8127347" y="6208862"/>
            <a:ext cx="1483868" cy="2290371"/>
          </a:xfrm>
          <a:prstGeom prst="rect">
            <a:avLst/>
          </a:prstGeom>
          <a:noFill/>
        </p:spPr>
        <p:txBody>
          <a:bodyPr wrap="none" lIns="0" tIns="0" rIns="0" rtlCol="0">
            <a:spAutoFit/>
          </a:bodyPr>
          <a:lstStyle/>
          <a:p>
            <a:pPr>
              <a:lnSpc>
                <a:spcPts val="1698"/>
              </a:lnSpc>
            </a:pPr>
            <a:r>
              <a:rPr lang="en-US" altLang="zh-CN" sz="1879" b="1" dirty="0">
                <a:solidFill>
                  <a:srgbClr val="000000"/>
                </a:solidFill>
                <a:latin typeface="Calibri Light" panose="020F0302020204030204" pitchFamily="34" charset="0"/>
                <a:cs typeface="Calibri Light" panose="020F0302020204030204" pitchFamily="34" charset="0"/>
              </a:rPr>
              <a:t>Version</a:t>
            </a:r>
            <a:r>
              <a:rPr lang="en-US" altLang="zh-CN" sz="1879" dirty="0">
                <a:latin typeface="Calibri Light" panose="020F0302020204030204" pitchFamily="34" charset="0"/>
                <a:cs typeface="Calibri Light" panose="020F0302020204030204" pitchFamily="34" charset="0"/>
              </a:rPr>
              <a:t> </a:t>
            </a:r>
            <a:r>
              <a:rPr lang="en-US" altLang="zh-CN" sz="1879" b="1" dirty="0">
                <a:solidFill>
                  <a:srgbClr val="000000"/>
                </a:solidFill>
                <a:latin typeface="Calibri Light" panose="020F0302020204030204" pitchFamily="34" charset="0"/>
                <a:cs typeface="Calibri Light" panose="020F0302020204030204" pitchFamily="34" charset="0"/>
              </a:rPr>
              <a:t>/</a:t>
            </a:r>
            <a:r>
              <a:rPr lang="en-US" altLang="zh-CN" sz="1879" dirty="0">
                <a:latin typeface="Calibri Light" panose="020F0302020204030204" pitchFamily="34" charset="0"/>
                <a:cs typeface="Calibri Light" panose="020F0302020204030204" pitchFamily="34" charset="0"/>
              </a:rPr>
              <a:t> </a:t>
            </a:r>
            <a:r>
              <a:rPr lang="en-US" altLang="zh-CN" sz="1879" b="1" dirty="0">
                <a:solidFill>
                  <a:srgbClr val="000000"/>
                </a:solidFill>
                <a:latin typeface="Calibri Light" panose="020F0302020204030204" pitchFamily="34" charset="0"/>
                <a:cs typeface="Calibri Light" panose="020F0302020204030204" pitchFamily="34" charset="0"/>
              </a:rPr>
              <a:t>status</a:t>
            </a:r>
          </a:p>
          <a:p>
            <a:pPr>
              <a:lnSpc>
                <a:spcPts val="1887"/>
              </a:lnSpc>
            </a:pPr>
            <a:endParaRPr lang="en-US" altLang="zh-CN" sz="3396" dirty="0">
              <a:latin typeface="Calibri Light" panose="020F0302020204030204" pitchFamily="34" charset="0"/>
              <a:cs typeface="Calibri Light" panose="020F0302020204030204" pitchFamily="34" charset="0"/>
            </a:endParaRPr>
          </a:p>
          <a:p>
            <a:pPr>
              <a:lnSpc>
                <a:spcPts val="2453"/>
              </a:lnSpc>
            </a:pPr>
            <a:r>
              <a:rPr lang="en-US" altLang="zh-CN" sz="1879" dirty="0">
                <a:solidFill>
                  <a:srgbClr val="000000"/>
                </a:solidFill>
                <a:latin typeface="Calibri Light" panose="020F0302020204030204" pitchFamily="34" charset="0"/>
                <a:cs typeface="Calibri Light" panose="020F0302020204030204" pitchFamily="34" charset="0"/>
              </a:rPr>
              <a:t>/Draft-WIP</a:t>
            </a:r>
          </a:p>
          <a:p>
            <a:pPr>
              <a:lnSpc>
                <a:spcPts val="1887"/>
              </a:lnSpc>
            </a:pPr>
            <a:endParaRPr lang="en-US" altLang="zh-CN" sz="3396" dirty="0">
              <a:latin typeface="Calibri Light" panose="020F0302020204030204" pitchFamily="34" charset="0"/>
              <a:cs typeface="Calibri Light" panose="020F0302020204030204" pitchFamily="34" charset="0"/>
            </a:endParaRPr>
          </a:p>
          <a:p>
            <a:pPr>
              <a:lnSpc>
                <a:spcPts val="1887"/>
              </a:lnSpc>
            </a:pPr>
            <a:endParaRPr lang="en-US" altLang="zh-CN" sz="3396" dirty="0">
              <a:latin typeface="Calibri Light" panose="020F0302020204030204" pitchFamily="34" charset="0"/>
              <a:cs typeface="Calibri Light" panose="020F0302020204030204" pitchFamily="34" charset="0"/>
            </a:endParaRPr>
          </a:p>
          <a:p>
            <a:pPr>
              <a:lnSpc>
                <a:spcPts val="1887"/>
              </a:lnSpc>
            </a:pPr>
            <a:endParaRPr lang="en-US" altLang="zh-CN" sz="3396" dirty="0">
              <a:latin typeface="Calibri Light" panose="020F0302020204030204" pitchFamily="34" charset="0"/>
              <a:cs typeface="Calibri Light" panose="020F0302020204030204" pitchFamily="34" charset="0"/>
            </a:endParaRPr>
          </a:p>
          <a:p>
            <a:pPr>
              <a:lnSpc>
                <a:spcPts val="1887"/>
              </a:lnSpc>
            </a:pPr>
            <a:endParaRPr lang="en-US" altLang="zh-CN" sz="3396" dirty="0">
              <a:latin typeface="Calibri Light" panose="020F0302020204030204" pitchFamily="34" charset="0"/>
              <a:cs typeface="Calibri Light" panose="020F0302020204030204" pitchFamily="34" charset="0"/>
            </a:endParaRPr>
          </a:p>
          <a:p>
            <a:pPr>
              <a:lnSpc>
                <a:spcPts val="1887"/>
              </a:lnSpc>
            </a:pPr>
            <a:endParaRPr lang="en-US" altLang="zh-CN" sz="3396" dirty="0">
              <a:latin typeface="Calibri Light" panose="020F0302020204030204" pitchFamily="34" charset="0"/>
              <a:cs typeface="Calibri Light" panose="020F0302020204030204" pitchFamily="34" charset="0"/>
            </a:endParaRPr>
          </a:p>
          <a:p>
            <a:pPr>
              <a:lnSpc>
                <a:spcPts val="1887"/>
              </a:lnSpc>
            </a:pPr>
            <a:endParaRPr lang="en-US" altLang="zh-CN" sz="3396" dirty="0">
              <a:latin typeface="Calibri Light" panose="020F0302020204030204" pitchFamily="34" charset="0"/>
              <a:cs typeface="Calibri Light" panose="020F0302020204030204" pitchFamily="34" charset="0"/>
            </a:endParaRPr>
          </a:p>
        </p:txBody>
      </p:sp>
      <p:sp>
        <p:nvSpPr>
          <p:cNvPr id="8" name="Subtitle 7"/>
          <p:cNvSpPr>
            <a:spLocks noGrp="1"/>
          </p:cNvSpPr>
          <p:nvPr>
            <p:ph type="subTitle" idx="1"/>
          </p:nvPr>
        </p:nvSpPr>
        <p:spPr>
          <a:xfrm>
            <a:off x="2391262" y="3886200"/>
            <a:ext cx="15350944" cy="1752600"/>
          </a:xfrm>
        </p:spPr>
        <p:txBody>
          <a:bodyPr>
            <a:normAutofit/>
          </a:bodyPr>
          <a:lstStyle/>
          <a:p>
            <a:pPr algn="l"/>
            <a:r>
              <a:rPr lang="en-US" altLang="zh-CN" sz="4000" dirty="0">
                <a:solidFill>
                  <a:srgbClr val="E32219"/>
                </a:solidFill>
                <a:latin typeface="Calibri Light" panose="020F0302020204030204" pitchFamily="34" charset="0"/>
                <a:cs typeface="Calibri Light" panose="020F0302020204030204" pitchFamily="34" charset="0"/>
              </a:rPr>
              <a:t>Network Traffic Flow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altLang="zh-CN" sz="6000" b="1" dirty="0">
                <a:solidFill>
                  <a:srgbClr val="000000"/>
                </a:solidFill>
                <a:cs typeface="Times New Roman" pitchFamily="18" charset="0"/>
              </a:rPr>
              <a:t>1 </a:t>
            </a:r>
            <a:r>
              <a:rPr lang="mr-IN" altLang="zh-CN" sz="6000" b="1" dirty="0">
                <a:solidFill>
                  <a:srgbClr val="000000"/>
                </a:solidFill>
                <a:cs typeface="Times New Roman" pitchFamily="18" charset="0"/>
              </a:rPr>
              <a:t>–</a:t>
            </a:r>
            <a:r>
              <a:rPr lang="en-US" altLang="zh-CN" sz="6000" b="1" dirty="0">
                <a:solidFill>
                  <a:srgbClr val="000000"/>
                </a:solidFill>
                <a:cs typeface="Times New Roman" pitchFamily="18" charset="0"/>
              </a:rPr>
              <a:t> </a:t>
            </a:r>
            <a:r>
              <a:rPr lang="en-US" altLang="zh-CN" sz="6000" b="1" dirty="0" err="1">
                <a:solidFill>
                  <a:srgbClr val="000000"/>
                </a:solidFill>
                <a:cs typeface="Times New Roman" pitchFamily="18" charset="0"/>
              </a:rPr>
              <a:t>Browserstack</a:t>
            </a:r>
            <a:r>
              <a:rPr lang="en-US" altLang="zh-CN" sz="6000" b="1" dirty="0">
                <a:solidFill>
                  <a:srgbClr val="000000"/>
                </a:solidFill>
                <a:cs typeface="Times New Roman" pitchFamily="18" charset="0"/>
              </a:rPr>
              <a:t> local agent network traffic (WIP)</a:t>
            </a:r>
            <a:endParaRPr lang="en-US" sz="6000" dirty="0"/>
          </a:p>
        </p:txBody>
      </p:sp>
      <p:sp>
        <p:nvSpPr>
          <p:cNvPr id="15" name="Rounded Rectangle 14">
            <a:extLst>
              <a:ext uri="{FF2B5EF4-FFF2-40B4-BE49-F238E27FC236}">
                <a16:creationId xmlns:a16="http://schemas.microsoft.com/office/drawing/2014/main" id="{62AFE856-CA5A-954E-A5D4-931766046F34}"/>
              </a:ext>
            </a:extLst>
          </p:cNvPr>
          <p:cNvSpPr/>
          <p:nvPr/>
        </p:nvSpPr>
        <p:spPr>
          <a:xfrm>
            <a:off x="3393686" y="6587232"/>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BrowserStackLocal</a:t>
            </a:r>
            <a:endParaRPr lang="en-US" dirty="0">
              <a:solidFill>
                <a:schemeClr val="tx1"/>
              </a:solidFill>
            </a:endParaRPr>
          </a:p>
          <a:p>
            <a:pPr algn="ctr"/>
            <a:r>
              <a:rPr lang="en-US" dirty="0">
                <a:solidFill>
                  <a:schemeClr val="tx1"/>
                </a:solidFill>
              </a:rPr>
              <a:t>Running on Jenkins node</a:t>
            </a:r>
          </a:p>
        </p:txBody>
      </p:sp>
      <p:sp>
        <p:nvSpPr>
          <p:cNvPr id="13" name="Cloud 12">
            <a:extLst>
              <a:ext uri="{FF2B5EF4-FFF2-40B4-BE49-F238E27FC236}">
                <a16:creationId xmlns:a16="http://schemas.microsoft.com/office/drawing/2014/main" id="{3DBFDEE4-F427-8C44-ACE4-8511551E34BA}"/>
              </a:ext>
            </a:extLst>
          </p:cNvPr>
          <p:cNvSpPr/>
          <p:nvPr/>
        </p:nvSpPr>
        <p:spPr>
          <a:xfrm>
            <a:off x="12470149" y="2043732"/>
            <a:ext cx="4724400" cy="7214697"/>
          </a:xfrm>
          <a:prstGeom prst="clou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ysClr val="windowText" lastClr="000000"/>
                </a:solidFill>
              </a:rPr>
              <a:t>Browserstack</a:t>
            </a:r>
            <a:endParaRPr lang="en-US" dirty="0">
              <a:solidFill>
                <a:sysClr val="windowText" lastClr="000000"/>
              </a:solidFill>
            </a:endParaRPr>
          </a:p>
        </p:txBody>
      </p:sp>
      <p:sp>
        <p:nvSpPr>
          <p:cNvPr id="23" name="Rounded Rectangle 22">
            <a:extLst>
              <a:ext uri="{FF2B5EF4-FFF2-40B4-BE49-F238E27FC236}">
                <a16:creationId xmlns:a16="http://schemas.microsoft.com/office/drawing/2014/main" id="{B8338351-7878-464B-87E4-184278537A90}"/>
              </a:ext>
            </a:extLst>
          </p:cNvPr>
          <p:cNvSpPr/>
          <p:nvPr/>
        </p:nvSpPr>
        <p:spPr>
          <a:xfrm>
            <a:off x="13262085" y="6735436"/>
            <a:ext cx="2759527" cy="617993"/>
          </a:xfrm>
          <a:prstGeom prst="roundRect">
            <a:avLst/>
          </a:prstGeom>
          <a:solidFill>
            <a:schemeClr val="accent1">
              <a:lumMod val="20000"/>
              <a:lumOff val="8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BS selenium automation</a:t>
            </a:r>
            <a:endParaRPr lang="en-US" sz="1600" dirty="0">
              <a:solidFill>
                <a:schemeClr val="tx1"/>
              </a:solidFill>
            </a:endParaRPr>
          </a:p>
        </p:txBody>
      </p:sp>
      <p:cxnSp>
        <p:nvCxnSpPr>
          <p:cNvPr id="51" name="Elbow Connector 50">
            <a:extLst>
              <a:ext uri="{FF2B5EF4-FFF2-40B4-BE49-F238E27FC236}">
                <a16:creationId xmlns:a16="http://schemas.microsoft.com/office/drawing/2014/main" id="{BC5A0C9E-9E5F-2B44-933C-147E9DDA53B3}"/>
              </a:ext>
            </a:extLst>
          </p:cNvPr>
          <p:cNvCxnSpPr>
            <a:cxnSpLocks/>
            <a:stCxn id="23" idx="1"/>
            <a:endCxn id="15" idx="3"/>
          </p:cNvCxnSpPr>
          <p:nvPr/>
        </p:nvCxnSpPr>
        <p:spPr>
          <a:xfrm rot="10800000">
            <a:off x="6153213" y="7044433"/>
            <a:ext cx="7108872" cy="1"/>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48287FC-FF88-8447-A8E1-3F08E6E964A8}"/>
              </a:ext>
            </a:extLst>
          </p:cNvPr>
          <p:cNvSpPr txBox="1"/>
          <p:nvPr/>
        </p:nvSpPr>
        <p:spPr>
          <a:xfrm>
            <a:off x="7142956" y="6095173"/>
            <a:ext cx="3575274" cy="923330"/>
          </a:xfrm>
          <a:prstGeom prst="rect">
            <a:avLst/>
          </a:prstGeom>
          <a:solidFill>
            <a:schemeClr val="bg1">
              <a:alpha val="46000"/>
            </a:schemeClr>
          </a:solidFill>
        </p:spPr>
        <p:txBody>
          <a:bodyPr wrap="square" rtlCol="0">
            <a:spAutoFit/>
          </a:bodyPr>
          <a:lstStyle/>
          <a:p>
            <a:r>
              <a:rPr lang="en-US" dirty="0"/>
              <a:t>&gt; 2. </a:t>
            </a:r>
            <a:r>
              <a:rPr lang="en-US" dirty="0" err="1"/>
              <a:t>BrowserStackLocal</a:t>
            </a:r>
            <a:r>
              <a:rPr lang="en-US" dirty="0"/>
              <a:t> opens session with BS and sends node name and local-identifier</a:t>
            </a:r>
          </a:p>
        </p:txBody>
      </p:sp>
      <p:sp>
        <p:nvSpPr>
          <p:cNvPr id="37" name="TextBox 36">
            <a:extLst>
              <a:ext uri="{FF2B5EF4-FFF2-40B4-BE49-F238E27FC236}">
                <a16:creationId xmlns:a16="http://schemas.microsoft.com/office/drawing/2014/main" id="{B4387B7A-629A-1E4B-91F9-6CF6F3CF2373}"/>
              </a:ext>
            </a:extLst>
          </p:cNvPr>
          <p:cNvSpPr txBox="1"/>
          <p:nvPr/>
        </p:nvSpPr>
        <p:spPr>
          <a:xfrm>
            <a:off x="7142956" y="7134171"/>
            <a:ext cx="3575274" cy="1200329"/>
          </a:xfrm>
          <a:prstGeom prst="rect">
            <a:avLst/>
          </a:prstGeom>
          <a:solidFill>
            <a:schemeClr val="bg1">
              <a:alpha val="46000"/>
            </a:schemeClr>
          </a:solidFill>
        </p:spPr>
        <p:txBody>
          <a:bodyPr wrap="square" rtlCol="0">
            <a:spAutoFit/>
          </a:bodyPr>
          <a:lstStyle/>
          <a:p>
            <a:r>
              <a:rPr lang="en-US" dirty="0"/>
              <a:t>&lt; 4. BS responds with:</a:t>
            </a:r>
          </a:p>
          <a:p>
            <a:pPr marL="285750" indent="-285750">
              <a:buFontTx/>
              <a:buChar char="-"/>
            </a:pPr>
            <a:r>
              <a:rPr lang="en-US" dirty="0"/>
              <a:t>unique port to listen on</a:t>
            </a:r>
          </a:p>
          <a:p>
            <a:pPr marL="285750" indent="-285750">
              <a:buFontTx/>
              <a:buChar char="-"/>
            </a:pPr>
            <a:r>
              <a:rPr lang="en-US" dirty="0"/>
              <a:t>BS IP List to open </a:t>
            </a:r>
            <a:r>
              <a:rPr lang="en-US" dirty="0" err="1"/>
              <a:t>websocket</a:t>
            </a:r>
            <a:r>
              <a:rPr lang="en-US" dirty="0"/>
              <a:t> tunnels to</a:t>
            </a:r>
          </a:p>
        </p:txBody>
      </p:sp>
      <p:sp>
        <p:nvSpPr>
          <p:cNvPr id="11" name="Oval 10">
            <a:extLst>
              <a:ext uri="{FF2B5EF4-FFF2-40B4-BE49-F238E27FC236}">
                <a16:creationId xmlns:a16="http://schemas.microsoft.com/office/drawing/2014/main" id="{6A88DD77-AF89-9C43-993E-C53C544F0088}"/>
              </a:ext>
            </a:extLst>
          </p:cNvPr>
          <p:cNvSpPr/>
          <p:nvPr/>
        </p:nvSpPr>
        <p:spPr>
          <a:xfrm>
            <a:off x="9809956" y="3321469"/>
            <a:ext cx="702122" cy="11870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D8107CB6-C319-C549-9830-41D2E75004E4}"/>
              </a:ext>
            </a:extLst>
          </p:cNvPr>
          <p:cNvSpPr/>
          <p:nvPr/>
        </p:nvSpPr>
        <p:spPr>
          <a:xfrm rot="16200000">
            <a:off x="10052459" y="21801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8FDECF07-A411-0640-BB98-382DD8F263A4}"/>
              </a:ext>
            </a:extLst>
          </p:cNvPr>
          <p:cNvSpPr/>
          <p:nvPr/>
        </p:nvSpPr>
        <p:spPr>
          <a:xfrm rot="16200000">
            <a:off x="10204859" y="23325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1F4055B-2241-6547-8F8B-60C88CA9FB4A}"/>
              </a:ext>
            </a:extLst>
          </p:cNvPr>
          <p:cNvSpPr txBox="1"/>
          <p:nvPr/>
        </p:nvSpPr>
        <p:spPr>
          <a:xfrm>
            <a:off x="10313714" y="3771960"/>
            <a:ext cx="1631493" cy="369332"/>
          </a:xfrm>
          <a:prstGeom prst="rect">
            <a:avLst/>
          </a:prstGeom>
          <a:noFill/>
        </p:spPr>
        <p:txBody>
          <a:bodyPr wrap="square" rtlCol="0">
            <a:spAutoFit/>
          </a:bodyPr>
          <a:lstStyle/>
          <a:p>
            <a:pPr algn="ctr"/>
            <a:r>
              <a:rPr lang="en-US" dirty="0" err="1"/>
              <a:t>ws</a:t>
            </a:r>
            <a:r>
              <a:rPr lang="en-US" dirty="0"/>
              <a:t> tunnel</a:t>
            </a:r>
          </a:p>
        </p:txBody>
      </p:sp>
      <p:sp>
        <p:nvSpPr>
          <p:cNvPr id="17" name="TextBox 16">
            <a:extLst>
              <a:ext uri="{FF2B5EF4-FFF2-40B4-BE49-F238E27FC236}">
                <a16:creationId xmlns:a16="http://schemas.microsoft.com/office/drawing/2014/main" id="{5C38CCC6-0440-9742-87C7-6412CBA6D4C4}"/>
              </a:ext>
            </a:extLst>
          </p:cNvPr>
          <p:cNvSpPr txBox="1"/>
          <p:nvPr/>
        </p:nvSpPr>
        <p:spPr>
          <a:xfrm>
            <a:off x="7142956" y="3060700"/>
            <a:ext cx="1631493" cy="646331"/>
          </a:xfrm>
          <a:prstGeom prst="rect">
            <a:avLst/>
          </a:prstGeom>
          <a:solidFill>
            <a:schemeClr val="bg1">
              <a:alpha val="46000"/>
            </a:schemeClr>
          </a:solidFill>
        </p:spPr>
        <p:txBody>
          <a:bodyPr wrap="square" rtlCol="0">
            <a:spAutoFit/>
          </a:bodyPr>
          <a:lstStyle/>
          <a:p>
            <a:pPr algn="ctr"/>
            <a:r>
              <a:rPr lang="en-US" dirty="0" err="1"/>
              <a:t>Websocket</a:t>
            </a:r>
            <a:endParaRPr lang="en-US" dirty="0"/>
          </a:p>
          <a:p>
            <a:pPr algn="ctr"/>
            <a:r>
              <a:rPr lang="en-US" dirty="0"/>
              <a:t>tunnels</a:t>
            </a:r>
          </a:p>
        </p:txBody>
      </p:sp>
      <p:sp>
        <p:nvSpPr>
          <p:cNvPr id="18" name="Can 17">
            <a:extLst>
              <a:ext uri="{FF2B5EF4-FFF2-40B4-BE49-F238E27FC236}">
                <a16:creationId xmlns:a16="http://schemas.microsoft.com/office/drawing/2014/main" id="{34B67A75-E7DA-E644-9859-22D130101B65}"/>
              </a:ext>
            </a:extLst>
          </p:cNvPr>
          <p:cNvSpPr/>
          <p:nvPr/>
        </p:nvSpPr>
        <p:spPr>
          <a:xfrm rot="16200000">
            <a:off x="10357259" y="24849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FFDF5F8-7208-D640-B80B-79665C0C8EEF}"/>
              </a:ext>
            </a:extLst>
          </p:cNvPr>
          <p:cNvSpPr txBox="1"/>
          <p:nvPr/>
        </p:nvSpPr>
        <p:spPr>
          <a:xfrm>
            <a:off x="1808956" y="2638864"/>
            <a:ext cx="5083623" cy="923330"/>
          </a:xfrm>
          <a:prstGeom prst="rect">
            <a:avLst/>
          </a:prstGeom>
          <a:solidFill>
            <a:schemeClr val="bg1">
              <a:alpha val="46000"/>
            </a:schemeClr>
          </a:solidFill>
        </p:spPr>
        <p:txBody>
          <a:bodyPr wrap="square" rtlCol="0">
            <a:spAutoFit/>
          </a:bodyPr>
          <a:lstStyle/>
          <a:p>
            <a:r>
              <a:rPr lang="en-US" dirty="0"/>
              <a:t>5. </a:t>
            </a:r>
            <a:r>
              <a:rPr lang="en-US" dirty="0" err="1"/>
              <a:t>BrowserStackLocal</a:t>
            </a:r>
            <a:r>
              <a:rPr lang="en-US" dirty="0"/>
              <a:t> spawns/forks child processes </a:t>
            </a:r>
          </a:p>
          <a:p>
            <a:r>
              <a:rPr lang="en-US" dirty="0"/>
              <a:t>Each fork creates a set of </a:t>
            </a:r>
            <a:r>
              <a:rPr lang="en-US" dirty="0" err="1"/>
              <a:t>websocket</a:t>
            </a:r>
            <a:r>
              <a:rPr lang="en-US" dirty="0"/>
              <a:t> tunnels to the set of IPs sent back by BS at step 4</a:t>
            </a:r>
          </a:p>
        </p:txBody>
      </p:sp>
      <p:cxnSp>
        <p:nvCxnSpPr>
          <p:cNvPr id="20" name="Elbow Connector 19">
            <a:extLst>
              <a:ext uri="{FF2B5EF4-FFF2-40B4-BE49-F238E27FC236}">
                <a16:creationId xmlns:a16="http://schemas.microsoft.com/office/drawing/2014/main" id="{111F4282-4C83-3047-92F4-BF64D9A69A75}"/>
              </a:ext>
            </a:extLst>
          </p:cNvPr>
          <p:cNvCxnSpPr>
            <a:cxnSpLocks/>
            <a:endCxn id="15" idx="0"/>
          </p:cNvCxnSpPr>
          <p:nvPr/>
        </p:nvCxnSpPr>
        <p:spPr>
          <a:xfrm rot="10800000" flipV="1">
            <a:off x="4773451" y="3962426"/>
            <a:ext cx="4291221" cy="2624806"/>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1646045C-1F9C-5D45-874D-444921DC49F6}"/>
              </a:ext>
            </a:extLst>
          </p:cNvPr>
          <p:cNvSpPr/>
          <p:nvPr/>
        </p:nvSpPr>
        <p:spPr>
          <a:xfrm>
            <a:off x="3395613" y="8699500"/>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rPr>
              <a:t>mvn</a:t>
            </a:r>
            <a:r>
              <a:rPr lang="en-US" dirty="0">
                <a:solidFill>
                  <a:schemeClr val="tx1"/>
                </a:solidFill>
              </a:rPr>
              <a:t> integration-test</a:t>
            </a:r>
          </a:p>
          <a:p>
            <a:pPr algn="ctr"/>
            <a:r>
              <a:rPr lang="en-US" dirty="0">
                <a:solidFill>
                  <a:schemeClr val="tx1"/>
                </a:solidFill>
              </a:rPr>
              <a:t>Running on Jenkins node</a:t>
            </a:r>
          </a:p>
        </p:txBody>
      </p:sp>
      <p:sp>
        <p:nvSpPr>
          <p:cNvPr id="36" name="TextBox 35">
            <a:extLst>
              <a:ext uri="{FF2B5EF4-FFF2-40B4-BE49-F238E27FC236}">
                <a16:creationId xmlns:a16="http://schemas.microsoft.com/office/drawing/2014/main" id="{43DFB13F-AF07-994D-B38C-57386D53BCC8}"/>
              </a:ext>
            </a:extLst>
          </p:cNvPr>
          <p:cNvSpPr txBox="1"/>
          <p:nvPr/>
        </p:nvSpPr>
        <p:spPr>
          <a:xfrm>
            <a:off x="1024732" y="5050915"/>
            <a:ext cx="5549895" cy="923330"/>
          </a:xfrm>
          <a:prstGeom prst="rect">
            <a:avLst/>
          </a:prstGeom>
          <a:solidFill>
            <a:schemeClr val="bg1">
              <a:alpha val="46000"/>
            </a:schemeClr>
          </a:solidFill>
        </p:spPr>
        <p:txBody>
          <a:bodyPr wrap="square" rtlCol="0">
            <a:spAutoFit/>
          </a:bodyPr>
          <a:lstStyle/>
          <a:p>
            <a:r>
              <a:rPr lang="en-US" dirty="0"/>
              <a:t>1. start up BS local agent– </a:t>
            </a:r>
          </a:p>
          <a:p>
            <a:r>
              <a:rPr lang="en-US" dirty="0"/>
              <a:t>Invoker specifies a local-identifier as argument:</a:t>
            </a:r>
          </a:p>
          <a:p>
            <a:r>
              <a:rPr lang="en-US" dirty="0" err="1"/>
              <a:t>BrowserStackLocal</a:t>
            </a:r>
            <a:r>
              <a:rPr lang="en-US" dirty="0"/>
              <a:t> --key **** --local-identifier foobar1</a:t>
            </a:r>
          </a:p>
        </p:txBody>
      </p:sp>
      <p:cxnSp>
        <p:nvCxnSpPr>
          <p:cNvPr id="24" name="Elbow Connector 23">
            <a:extLst>
              <a:ext uri="{FF2B5EF4-FFF2-40B4-BE49-F238E27FC236}">
                <a16:creationId xmlns:a16="http://schemas.microsoft.com/office/drawing/2014/main" id="{91B6B15E-C975-B040-B5FB-C89736C6C740}"/>
              </a:ext>
            </a:extLst>
          </p:cNvPr>
          <p:cNvCxnSpPr>
            <a:cxnSpLocks/>
            <a:stCxn id="23" idx="2"/>
            <a:endCxn id="21" idx="3"/>
          </p:cNvCxnSpPr>
          <p:nvPr/>
        </p:nvCxnSpPr>
        <p:spPr>
          <a:xfrm rot="5400000">
            <a:off x="9496860" y="4011710"/>
            <a:ext cx="1803271" cy="8486709"/>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9055A32-A7FD-D548-891E-C8999BB5B84A}"/>
              </a:ext>
            </a:extLst>
          </p:cNvPr>
          <p:cNvSpPr txBox="1"/>
          <p:nvPr/>
        </p:nvSpPr>
        <p:spPr>
          <a:xfrm>
            <a:off x="7118639" y="8422434"/>
            <a:ext cx="5083623" cy="646331"/>
          </a:xfrm>
          <a:prstGeom prst="rect">
            <a:avLst/>
          </a:prstGeom>
          <a:solidFill>
            <a:schemeClr val="bg1">
              <a:alpha val="46000"/>
            </a:schemeClr>
          </a:solidFill>
        </p:spPr>
        <p:txBody>
          <a:bodyPr wrap="square" rtlCol="0">
            <a:spAutoFit/>
          </a:bodyPr>
          <a:lstStyle/>
          <a:p>
            <a:r>
              <a:rPr lang="en-US" dirty="0"/>
              <a:t>&gt; 7. </a:t>
            </a:r>
            <a:r>
              <a:rPr lang="en-US" dirty="0" err="1"/>
              <a:t>mvn</a:t>
            </a:r>
            <a:r>
              <a:rPr lang="en-US" dirty="0"/>
              <a:t> sends request to </a:t>
            </a:r>
            <a:r>
              <a:rPr lang="en-US" dirty="0" err="1"/>
              <a:t>browserstack</a:t>
            </a:r>
            <a:r>
              <a:rPr lang="en-US" dirty="0"/>
              <a:t> </a:t>
            </a:r>
          </a:p>
          <a:p>
            <a:r>
              <a:rPr lang="en-US" dirty="0"/>
              <a:t>with local-identifier</a:t>
            </a:r>
          </a:p>
        </p:txBody>
      </p:sp>
      <p:sp>
        <p:nvSpPr>
          <p:cNvPr id="26" name="TextBox 25">
            <a:extLst>
              <a:ext uri="{FF2B5EF4-FFF2-40B4-BE49-F238E27FC236}">
                <a16:creationId xmlns:a16="http://schemas.microsoft.com/office/drawing/2014/main" id="{7FB61D41-67CC-AB42-AAD3-9EF5D124E6FB}"/>
              </a:ext>
            </a:extLst>
          </p:cNvPr>
          <p:cNvSpPr txBox="1"/>
          <p:nvPr/>
        </p:nvSpPr>
        <p:spPr>
          <a:xfrm>
            <a:off x="7118638" y="9244634"/>
            <a:ext cx="5083623" cy="923330"/>
          </a:xfrm>
          <a:prstGeom prst="rect">
            <a:avLst/>
          </a:prstGeom>
          <a:solidFill>
            <a:schemeClr val="bg1">
              <a:alpha val="46000"/>
            </a:schemeClr>
          </a:solidFill>
        </p:spPr>
        <p:txBody>
          <a:bodyPr wrap="square" rtlCol="0">
            <a:spAutoFit/>
          </a:bodyPr>
          <a:lstStyle/>
          <a:p>
            <a:r>
              <a:rPr lang="en-US" dirty="0"/>
              <a:t>&lt; 8. BS responds with:</a:t>
            </a:r>
          </a:p>
          <a:p>
            <a:pPr marL="285750" indent="-285750">
              <a:buFontTx/>
              <a:buChar char="-"/>
            </a:pPr>
            <a:r>
              <a:rPr lang="en-US" dirty="0"/>
              <a:t>Session id</a:t>
            </a:r>
          </a:p>
          <a:p>
            <a:pPr marL="285750" indent="-285750">
              <a:buFontTx/>
              <a:buChar char="-"/>
            </a:pPr>
            <a:r>
              <a:rPr lang="en-US" dirty="0"/>
              <a:t>Listening port for local agent </a:t>
            </a:r>
          </a:p>
        </p:txBody>
      </p:sp>
      <p:cxnSp>
        <p:nvCxnSpPr>
          <p:cNvPr id="27" name="Elbow Connector 26">
            <a:extLst>
              <a:ext uri="{FF2B5EF4-FFF2-40B4-BE49-F238E27FC236}">
                <a16:creationId xmlns:a16="http://schemas.microsoft.com/office/drawing/2014/main" id="{D2AC2496-56A1-7F46-B6C2-3D55EFEA828D}"/>
              </a:ext>
            </a:extLst>
          </p:cNvPr>
          <p:cNvCxnSpPr>
            <a:cxnSpLocks/>
            <a:stCxn id="15" idx="2"/>
            <a:endCxn id="21" idx="0"/>
          </p:cNvCxnSpPr>
          <p:nvPr/>
        </p:nvCxnSpPr>
        <p:spPr>
          <a:xfrm rot="16200000" flipH="1">
            <a:off x="4175479" y="8099602"/>
            <a:ext cx="1197868" cy="1927"/>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0879AFD-64D8-074F-81BE-A441F7A54A5C}"/>
              </a:ext>
            </a:extLst>
          </p:cNvPr>
          <p:cNvSpPr txBox="1"/>
          <p:nvPr/>
        </p:nvSpPr>
        <p:spPr>
          <a:xfrm>
            <a:off x="1024732" y="7723859"/>
            <a:ext cx="5867847" cy="923330"/>
          </a:xfrm>
          <a:prstGeom prst="rect">
            <a:avLst/>
          </a:prstGeom>
          <a:solidFill>
            <a:schemeClr val="bg1">
              <a:alpha val="46000"/>
            </a:schemeClr>
          </a:solidFill>
        </p:spPr>
        <p:txBody>
          <a:bodyPr wrap="square" rtlCol="0">
            <a:spAutoFit/>
          </a:bodyPr>
          <a:lstStyle/>
          <a:p>
            <a:r>
              <a:rPr lang="en-US" dirty="0"/>
              <a:t>6. Start up maven with local-identifier:</a:t>
            </a:r>
            <a:br>
              <a:rPr lang="en-US" dirty="0"/>
            </a:br>
            <a:endParaRPr lang="en-US" dirty="0"/>
          </a:p>
          <a:p>
            <a:r>
              <a:rPr lang="en-US" dirty="0" err="1"/>
              <a:t>mvn</a:t>
            </a:r>
            <a:r>
              <a:rPr lang="en-US" dirty="0"/>
              <a:t> integration-test -</a:t>
            </a:r>
            <a:r>
              <a:rPr lang="en-US" dirty="0" err="1"/>
              <a:t>Dbrowserstack.localIdentifier</a:t>
            </a:r>
            <a:r>
              <a:rPr lang="en-US" dirty="0"/>
              <a:t>=foobar1</a:t>
            </a:r>
          </a:p>
        </p:txBody>
      </p:sp>
      <p:sp>
        <p:nvSpPr>
          <p:cNvPr id="29" name="TextBox 28">
            <a:extLst>
              <a:ext uri="{FF2B5EF4-FFF2-40B4-BE49-F238E27FC236}">
                <a16:creationId xmlns:a16="http://schemas.microsoft.com/office/drawing/2014/main" id="{74EC2A60-C247-FA44-BB3D-98D4B641E050}"/>
              </a:ext>
            </a:extLst>
          </p:cNvPr>
          <p:cNvSpPr txBox="1"/>
          <p:nvPr/>
        </p:nvSpPr>
        <p:spPr>
          <a:xfrm>
            <a:off x="1808956" y="9613900"/>
            <a:ext cx="5083623" cy="646331"/>
          </a:xfrm>
          <a:prstGeom prst="rect">
            <a:avLst/>
          </a:prstGeom>
          <a:solidFill>
            <a:schemeClr val="bg1">
              <a:alpha val="46000"/>
            </a:schemeClr>
          </a:solidFill>
        </p:spPr>
        <p:txBody>
          <a:bodyPr wrap="square" rtlCol="0">
            <a:spAutoFit/>
          </a:bodyPr>
          <a:lstStyle/>
          <a:p>
            <a:r>
              <a:rPr lang="en-US" dirty="0"/>
              <a:t>7. Maven creates connection to local agent using port received in prior response</a:t>
            </a:r>
          </a:p>
        </p:txBody>
      </p:sp>
      <p:sp>
        <p:nvSpPr>
          <p:cNvPr id="28" name="TextBox 27">
            <a:extLst>
              <a:ext uri="{FF2B5EF4-FFF2-40B4-BE49-F238E27FC236}">
                <a16:creationId xmlns:a16="http://schemas.microsoft.com/office/drawing/2014/main" id="{6EEC69D7-951D-314B-9C63-ED1FC06CA8EF}"/>
              </a:ext>
            </a:extLst>
          </p:cNvPr>
          <p:cNvSpPr txBox="1"/>
          <p:nvPr/>
        </p:nvSpPr>
        <p:spPr>
          <a:xfrm>
            <a:off x="1808956" y="3871181"/>
            <a:ext cx="4765671" cy="646331"/>
          </a:xfrm>
          <a:prstGeom prst="rect">
            <a:avLst/>
          </a:prstGeom>
          <a:solidFill>
            <a:schemeClr val="bg1">
              <a:alpha val="46000"/>
            </a:schemeClr>
          </a:solidFill>
        </p:spPr>
        <p:txBody>
          <a:bodyPr wrap="square" rtlCol="0">
            <a:spAutoFit/>
          </a:bodyPr>
          <a:lstStyle/>
          <a:p>
            <a:r>
              <a:rPr lang="en-US" dirty="0"/>
              <a:t>&gt; 9. </a:t>
            </a:r>
            <a:r>
              <a:rPr lang="en-US" dirty="0" err="1"/>
              <a:t>BrowserstackLocal</a:t>
            </a:r>
            <a:r>
              <a:rPr lang="en-US" dirty="0"/>
              <a:t> uses tunnel to send selenium browser automation request to BS</a:t>
            </a:r>
          </a:p>
        </p:txBody>
      </p:sp>
      <p:sp>
        <p:nvSpPr>
          <p:cNvPr id="30" name="TextBox 29">
            <a:extLst>
              <a:ext uri="{FF2B5EF4-FFF2-40B4-BE49-F238E27FC236}">
                <a16:creationId xmlns:a16="http://schemas.microsoft.com/office/drawing/2014/main" id="{234E62B0-906C-AD48-A0FF-9D3614692FB7}"/>
              </a:ext>
            </a:extLst>
          </p:cNvPr>
          <p:cNvSpPr txBox="1"/>
          <p:nvPr/>
        </p:nvSpPr>
        <p:spPr>
          <a:xfrm>
            <a:off x="1808956" y="10297400"/>
            <a:ext cx="6705600" cy="369332"/>
          </a:xfrm>
          <a:prstGeom prst="rect">
            <a:avLst/>
          </a:prstGeom>
          <a:solidFill>
            <a:schemeClr val="bg1">
              <a:alpha val="46000"/>
            </a:schemeClr>
          </a:solidFill>
        </p:spPr>
        <p:txBody>
          <a:bodyPr wrap="square" rtlCol="0">
            <a:spAutoFit/>
          </a:bodyPr>
          <a:lstStyle/>
          <a:p>
            <a:r>
              <a:rPr lang="en-US" dirty="0"/>
              <a:t>&gt; 8. Maven sends selenium browser automation request to </a:t>
            </a:r>
            <a:r>
              <a:rPr lang="en-US" dirty="0" err="1"/>
              <a:t>localagent</a:t>
            </a:r>
            <a:endParaRPr lang="en-US" dirty="0"/>
          </a:p>
        </p:txBody>
      </p:sp>
      <p:cxnSp>
        <p:nvCxnSpPr>
          <p:cNvPr id="31" name="Elbow Connector 30">
            <a:extLst>
              <a:ext uri="{FF2B5EF4-FFF2-40B4-BE49-F238E27FC236}">
                <a16:creationId xmlns:a16="http://schemas.microsoft.com/office/drawing/2014/main" id="{488B0BF1-D77E-CF40-B311-05EAA181488C}"/>
              </a:ext>
            </a:extLst>
          </p:cNvPr>
          <p:cNvCxnSpPr>
            <a:cxnSpLocks/>
            <a:stCxn id="16" idx="3"/>
            <a:endCxn id="23" idx="0"/>
          </p:cNvCxnSpPr>
          <p:nvPr/>
        </p:nvCxnSpPr>
        <p:spPr>
          <a:xfrm>
            <a:off x="11945207" y="3956626"/>
            <a:ext cx="2696642" cy="2778810"/>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8446FDC-1064-0245-ADB7-16A7FF6649A2}"/>
              </a:ext>
            </a:extLst>
          </p:cNvPr>
          <p:cNvSpPr txBox="1"/>
          <p:nvPr/>
        </p:nvSpPr>
        <p:spPr>
          <a:xfrm>
            <a:off x="13262084" y="5441771"/>
            <a:ext cx="4200352" cy="1200329"/>
          </a:xfrm>
          <a:prstGeom prst="rect">
            <a:avLst/>
          </a:prstGeom>
          <a:solidFill>
            <a:schemeClr val="bg1">
              <a:alpha val="46000"/>
            </a:schemeClr>
          </a:solidFill>
        </p:spPr>
        <p:txBody>
          <a:bodyPr wrap="square" rtlCol="0">
            <a:spAutoFit/>
          </a:bodyPr>
          <a:lstStyle/>
          <a:p>
            <a:r>
              <a:rPr lang="en-US" dirty="0"/>
              <a:t>3. </a:t>
            </a:r>
            <a:r>
              <a:rPr lang="en-US" dirty="0" err="1"/>
              <a:t>Browserstack</a:t>
            </a:r>
            <a:r>
              <a:rPr lang="en-US" dirty="0"/>
              <a:t> then</a:t>
            </a:r>
          </a:p>
          <a:p>
            <a:pPr marL="285750" indent="-285750">
              <a:buFont typeface="Wingdings" pitchFamily="2" charset="2"/>
              <a:buChar char="Ø"/>
            </a:pPr>
            <a:r>
              <a:rPr lang="en-US" dirty="0"/>
              <a:t>creates a new session(id)</a:t>
            </a:r>
          </a:p>
          <a:p>
            <a:pPr marL="285750" indent="-285750">
              <a:buFont typeface="Wingdings" pitchFamily="2" charset="2"/>
              <a:buChar char="Ø"/>
            </a:pPr>
            <a:r>
              <a:rPr lang="en-US" dirty="0"/>
              <a:t>stores local-identifier for </a:t>
            </a:r>
            <a:r>
              <a:rPr lang="en-US" dirty="0" err="1"/>
              <a:t>sessionid</a:t>
            </a:r>
            <a:endParaRPr lang="en-US" dirty="0"/>
          </a:p>
          <a:p>
            <a:pPr marL="285750" indent="-285750">
              <a:buFont typeface="Wingdings" pitchFamily="2" charset="2"/>
              <a:buChar char="Ø"/>
            </a:pPr>
            <a:r>
              <a:rPr lang="en-US" dirty="0"/>
              <a:t>Assigns unique port for agent to use</a:t>
            </a:r>
          </a:p>
        </p:txBody>
      </p:sp>
      <p:sp>
        <p:nvSpPr>
          <p:cNvPr id="32" name="TextBox 31">
            <a:extLst>
              <a:ext uri="{FF2B5EF4-FFF2-40B4-BE49-F238E27FC236}">
                <a16:creationId xmlns:a16="http://schemas.microsoft.com/office/drawing/2014/main" id="{4AF43A31-AB1B-5D43-8C61-A87B37DD7B26}"/>
              </a:ext>
            </a:extLst>
          </p:cNvPr>
          <p:cNvSpPr txBox="1"/>
          <p:nvPr/>
        </p:nvSpPr>
        <p:spPr>
          <a:xfrm>
            <a:off x="13093490" y="4085663"/>
            <a:ext cx="4765671" cy="923330"/>
          </a:xfrm>
          <a:prstGeom prst="rect">
            <a:avLst/>
          </a:prstGeom>
          <a:solidFill>
            <a:schemeClr val="bg1">
              <a:alpha val="46000"/>
            </a:schemeClr>
          </a:solidFill>
        </p:spPr>
        <p:txBody>
          <a:bodyPr wrap="square" rtlCol="0">
            <a:spAutoFit/>
          </a:bodyPr>
          <a:lstStyle/>
          <a:p>
            <a:r>
              <a:rPr lang="en-US" dirty="0"/>
              <a:t>&gt; 10. BS receives selenium browser automation request from tunnel and initiates browser request using tunnel</a:t>
            </a:r>
          </a:p>
        </p:txBody>
      </p:sp>
      <p:sp>
        <p:nvSpPr>
          <p:cNvPr id="33" name="Rounded Rectangle 32">
            <a:extLst>
              <a:ext uri="{FF2B5EF4-FFF2-40B4-BE49-F238E27FC236}">
                <a16:creationId xmlns:a16="http://schemas.microsoft.com/office/drawing/2014/main" id="{3672ACB0-638A-594E-AD4B-4FCA8786A1CA}"/>
              </a:ext>
            </a:extLst>
          </p:cNvPr>
          <p:cNvSpPr/>
          <p:nvPr/>
        </p:nvSpPr>
        <p:spPr>
          <a:xfrm>
            <a:off x="15379680" y="4945225"/>
            <a:ext cx="2759527" cy="617993"/>
          </a:xfrm>
          <a:prstGeom prst="roundRect">
            <a:avLst/>
          </a:prstGeom>
          <a:solidFill>
            <a:schemeClr val="accent3">
              <a:lumMod val="40000"/>
              <a:lumOff val="6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BS browser</a:t>
            </a:r>
            <a:endParaRPr lang="en-US" sz="1600" dirty="0">
              <a:solidFill>
                <a:schemeClr val="tx1"/>
              </a:solidFill>
            </a:endParaRPr>
          </a:p>
        </p:txBody>
      </p:sp>
      <p:cxnSp>
        <p:nvCxnSpPr>
          <p:cNvPr id="34" name="Elbow Connector 33">
            <a:extLst>
              <a:ext uri="{FF2B5EF4-FFF2-40B4-BE49-F238E27FC236}">
                <a16:creationId xmlns:a16="http://schemas.microsoft.com/office/drawing/2014/main" id="{9429303D-7F15-1146-90A7-37F7653335E7}"/>
              </a:ext>
            </a:extLst>
          </p:cNvPr>
          <p:cNvCxnSpPr>
            <a:cxnSpLocks/>
            <a:stCxn id="23" idx="3"/>
            <a:endCxn id="33" idx="2"/>
          </p:cNvCxnSpPr>
          <p:nvPr/>
        </p:nvCxnSpPr>
        <p:spPr>
          <a:xfrm flipV="1">
            <a:off x="16021612" y="5563218"/>
            <a:ext cx="737832" cy="1481215"/>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CBA93BF1-DCE9-4C48-B4A9-6302FF704F7B}"/>
              </a:ext>
            </a:extLst>
          </p:cNvPr>
          <p:cNvCxnSpPr>
            <a:cxnSpLocks/>
            <a:stCxn id="33" idx="0"/>
            <a:endCxn id="14" idx="3"/>
          </p:cNvCxnSpPr>
          <p:nvPr/>
        </p:nvCxnSpPr>
        <p:spPr>
          <a:xfrm rot="16200000" flipV="1">
            <a:off x="13714893" y="1900673"/>
            <a:ext cx="1135197" cy="4953907"/>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C4427EF-5573-F342-9860-E899EE53049D}"/>
              </a:ext>
            </a:extLst>
          </p:cNvPr>
          <p:cNvCxnSpPr>
            <a:cxnSpLocks/>
            <a:stCxn id="14" idx="0"/>
            <a:endCxn id="15" idx="0"/>
          </p:cNvCxnSpPr>
          <p:nvPr/>
        </p:nvCxnSpPr>
        <p:spPr>
          <a:xfrm rot="10800000" flipV="1">
            <a:off x="4773451" y="3810028"/>
            <a:ext cx="4138817" cy="2777204"/>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6C9FC14-C168-9049-A8B9-9082F7A8BEB6}"/>
              </a:ext>
            </a:extLst>
          </p:cNvPr>
          <p:cNvSpPr/>
          <p:nvPr/>
        </p:nvSpPr>
        <p:spPr>
          <a:xfrm>
            <a:off x="49545" y="6073648"/>
            <a:ext cx="2759527" cy="1713438"/>
          </a:xfrm>
          <a:prstGeom prst="roundRect">
            <a:avLst/>
          </a:prstGeom>
          <a:solidFill>
            <a:schemeClr val="accent2">
              <a:lumMod val="40000"/>
              <a:lumOff val="6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Internal site endpoints</a:t>
            </a:r>
          </a:p>
          <a:p>
            <a:pPr algn="ctr"/>
            <a:r>
              <a:rPr lang="en-US" dirty="0">
                <a:solidFill>
                  <a:schemeClr val="tx1"/>
                </a:solidFill>
              </a:rPr>
              <a:t>e.g.,</a:t>
            </a:r>
            <a:r>
              <a:rPr lang="en-US" dirty="0">
                <a:solidFill>
                  <a:schemeClr val="tx1"/>
                </a:solidFill>
                <a:hlinkClick r:id="rId2"/>
              </a:rPr>
              <a:t> https://internal.cicd.stage.developer.mastercard.int</a:t>
            </a:r>
            <a:endParaRPr lang="en-US" dirty="0">
              <a:solidFill>
                <a:schemeClr val="tx1"/>
              </a:solidFill>
            </a:endParaRPr>
          </a:p>
        </p:txBody>
      </p:sp>
      <p:cxnSp>
        <p:nvCxnSpPr>
          <p:cNvPr id="41" name="Elbow Connector 40">
            <a:extLst>
              <a:ext uri="{FF2B5EF4-FFF2-40B4-BE49-F238E27FC236}">
                <a16:creationId xmlns:a16="http://schemas.microsoft.com/office/drawing/2014/main" id="{01F2B2C7-B6D5-E849-985F-D4E700B0A0D7}"/>
              </a:ext>
            </a:extLst>
          </p:cNvPr>
          <p:cNvCxnSpPr>
            <a:cxnSpLocks/>
            <a:stCxn id="40" idx="3"/>
            <a:endCxn id="15" idx="1"/>
          </p:cNvCxnSpPr>
          <p:nvPr/>
        </p:nvCxnSpPr>
        <p:spPr>
          <a:xfrm>
            <a:off x="2809072" y="6930367"/>
            <a:ext cx="584614" cy="114065"/>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9227A80-6BCC-A548-8C93-29D269AACCA7}"/>
              </a:ext>
            </a:extLst>
          </p:cNvPr>
          <p:cNvSpPr txBox="1"/>
          <p:nvPr/>
        </p:nvSpPr>
        <p:spPr>
          <a:xfrm>
            <a:off x="1805441" y="1627280"/>
            <a:ext cx="4765671" cy="923330"/>
          </a:xfrm>
          <a:prstGeom prst="rect">
            <a:avLst/>
          </a:prstGeom>
          <a:solidFill>
            <a:schemeClr val="bg1">
              <a:alpha val="46000"/>
            </a:schemeClr>
          </a:solidFill>
        </p:spPr>
        <p:txBody>
          <a:bodyPr wrap="square" rtlCol="0">
            <a:spAutoFit/>
          </a:bodyPr>
          <a:lstStyle/>
          <a:p>
            <a:r>
              <a:rPr lang="en-US" dirty="0"/>
              <a:t>&lt; 12. </a:t>
            </a:r>
            <a:r>
              <a:rPr lang="en-US" dirty="0" err="1"/>
              <a:t>BrowserStackLocal</a:t>
            </a:r>
            <a:r>
              <a:rPr lang="en-US" dirty="0"/>
              <a:t> receives HTTP browser request from tunnel and relays request to internal site URL</a:t>
            </a:r>
          </a:p>
        </p:txBody>
      </p:sp>
      <p:sp>
        <p:nvSpPr>
          <p:cNvPr id="48" name="TextBox 47">
            <a:extLst>
              <a:ext uri="{FF2B5EF4-FFF2-40B4-BE49-F238E27FC236}">
                <a16:creationId xmlns:a16="http://schemas.microsoft.com/office/drawing/2014/main" id="{645DC33A-ED0F-1C43-9693-1A11F1D7ADFE}"/>
              </a:ext>
            </a:extLst>
          </p:cNvPr>
          <p:cNvSpPr txBox="1"/>
          <p:nvPr/>
        </p:nvSpPr>
        <p:spPr>
          <a:xfrm>
            <a:off x="13093490" y="2277200"/>
            <a:ext cx="4765671" cy="646331"/>
          </a:xfrm>
          <a:prstGeom prst="rect">
            <a:avLst/>
          </a:prstGeom>
          <a:solidFill>
            <a:schemeClr val="bg1">
              <a:alpha val="46000"/>
            </a:schemeClr>
          </a:solidFill>
        </p:spPr>
        <p:txBody>
          <a:bodyPr wrap="square" rtlCol="0">
            <a:spAutoFit/>
          </a:bodyPr>
          <a:lstStyle/>
          <a:p>
            <a:r>
              <a:rPr lang="en-US" dirty="0"/>
              <a:t>&lt; 11. automated BS. Browser started and sends request thru tunnel to internal site URL</a:t>
            </a:r>
          </a:p>
        </p:txBody>
      </p:sp>
    </p:spTree>
    <p:extLst>
      <p:ext uri="{BB962C8B-B14F-4D97-AF65-F5344CB8AC3E}">
        <p14:creationId xmlns:p14="http://schemas.microsoft.com/office/powerpoint/2010/main" val="385998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altLang="zh-CN" sz="6000" b="1" dirty="0">
                <a:solidFill>
                  <a:srgbClr val="000000"/>
                </a:solidFill>
                <a:cs typeface="Times New Roman" pitchFamily="18" charset="0"/>
              </a:rPr>
              <a:t>1 </a:t>
            </a:r>
            <a:r>
              <a:rPr lang="mr-IN" altLang="zh-CN" sz="6000" b="1" dirty="0">
                <a:solidFill>
                  <a:srgbClr val="000000"/>
                </a:solidFill>
                <a:cs typeface="Times New Roman" pitchFamily="18" charset="0"/>
              </a:rPr>
              <a:t>–</a:t>
            </a:r>
            <a:r>
              <a:rPr lang="en-US" altLang="zh-CN" sz="6000" b="1" dirty="0">
                <a:solidFill>
                  <a:srgbClr val="000000"/>
                </a:solidFill>
                <a:cs typeface="Times New Roman" pitchFamily="18" charset="0"/>
              </a:rPr>
              <a:t> </a:t>
            </a:r>
            <a:r>
              <a:rPr lang="en-US" altLang="zh-CN" sz="6000" b="1" dirty="0" err="1">
                <a:solidFill>
                  <a:srgbClr val="000000"/>
                </a:solidFill>
                <a:cs typeface="Times New Roman" pitchFamily="18" charset="0"/>
              </a:rPr>
              <a:t>Browserstack</a:t>
            </a:r>
            <a:r>
              <a:rPr lang="en-US" altLang="zh-CN" sz="6000" b="1" dirty="0">
                <a:solidFill>
                  <a:srgbClr val="000000"/>
                </a:solidFill>
                <a:cs typeface="Times New Roman" pitchFamily="18" charset="0"/>
              </a:rPr>
              <a:t> local agent network traffic (WIP)</a:t>
            </a:r>
            <a:endParaRPr lang="en-US" sz="6000" dirty="0"/>
          </a:p>
        </p:txBody>
      </p:sp>
      <p:sp>
        <p:nvSpPr>
          <p:cNvPr id="2" name="Rounded Rectangle 1">
            <a:extLst>
              <a:ext uri="{FF2B5EF4-FFF2-40B4-BE49-F238E27FC236}">
                <a16:creationId xmlns:a16="http://schemas.microsoft.com/office/drawing/2014/main" id="{9DFB1A90-C049-3948-B8AD-6DC310CCE531}"/>
              </a:ext>
            </a:extLst>
          </p:cNvPr>
          <p:cNvSpPr/>
          <p:nvPr/>
        </p:nvSpPr>
        <p:spPr>
          <a:xfrm>
            <a:off x="262573" y="6024740"/>
            <a:ext cx="2759527" cy="1558343"/>
          </a:xfrm>
          <a:prstGeom prst="roundRect">
            <a:avLst/>
          </a:prstGeom>
          <a:solidFill>
            <a:schemeClr val="accent1">
              <a:lumMod val="20000"/>
              <a:lumOff val="8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Internal site endpoints</a:t>
            </a:r>
          </a:p>
          <a:p>
            <a:pPr algn="ctr"/>
            <a:r>
              <a:rPr lang="en-US" dirty="0">
                <a:solidFill>
                  <a:schemeClr val="tx1"/>
                </a:solidFill>
              </a:rPr>
              <a:t>e.g.,</a:t>
            </a:r>
          </a:p>
          <a:p>
            <a:pPr algn="ctr"/>
            <a:r>
              <a:rPr lang="en-US" u="sng" dirty="0">
                <a:hlinkClick r:id="rId2"/>
              </a:rPr>
              <a:t>https://internal.cicd.stage.developer.mastercard.int</a:t>
            </a:r>
            <a:endParaRPr lang="en-US" dirty="0">
              <a:solidFill>
                <a:schemeClr val="tx1"/>
              </a:solidFill>
            </a:endParaRPr>
          </a:p>
          <a:p>
            <a:pPr algn="ctr"/>
            <a:r>
              <a:rPr lang="en-US" dirty="0" err="1">
                <a:solidFill>
                  <a:schemeClr val="tx1"/>
                </a:solidFill>
              </a:rPr>
              <a:t>stage.iapp.mastercard.int</a:t>
            </a:r>
            <a:endParaRPr lang="en-US" sz="1600" dirty="0">
              <a:solidFill>
                <a:schemeClr val="tx1"/>
              </a:solidFill>
            </a:endParaRPr>
          </a:p>
        </p:txBody>
      </p:sp>
      <p:sp>
        <p:nvSpPr>
          <p:cNvPr id="15" name="Rounded Rectangle 14">
            <a:extLst>
              <a:ext uri="{FF2B5EF4-FFF2-40B4-BE49-F238E27FC236}">
                <a16:creationId xmlns:a16="http://schemas.microsoft.com/office/drawing/2014/main" id="{62AFE856-CA5A-954E-A5D4-931766046F34}"/>
              </a:ext>
            </a:extLst>
          </p:cNvPr>
          <p:cNvSpPr/>
          <p:nvPr/>
        </p:nvSpPr>
        <p:spPr>
          <a:xfrm>
            <a:off x="3424416" y="4547847"/>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rPr>
              <a:t>browserstack</a:t>
            </a:r>
            <a:r>
              <a:rPr lang="en-US" dirty="0">
                <a:solidFill>
                  <a:schemeClr val="tx1"/>
                </a:solidFill>
              </a:rPr>
              <a:t> local agent</a:t>
            </a:r>
          </a:p>
          <a:p>
            <a:pPr algn="ctr"/>
            <a:r>
              <a:rPr lang="en-US" dirty="0">
                <a:solidFill>
                  <a:schemeClr val="tx1"/>
                </a:solidFill>
              </a:rPr>
              <a:t>Running on Jenkins node</a:t>
            </a:r>
          </a:p>
        </p:txBody>
      </p:sp>
      <p:sp>
        <p:nvSpPr>
          <p:cNvPr id="16" name="Rounded Rectangle 15">
            <a:extLst>
              <a:ext uri="{FF2B5EF4-FFF2-40B4-BE49-F238E27FC236}">
                <a16:creationId xmlns:a16="http://schemas.microsoft.com/office/drawing/2014/main" id="{C211C6BF-08C3-DD42-99E8-93296479C960}"/>
              </a:ext>
            </a:extLst>
          </p:cNvPr>
          <p:cNvSpPr/>
          <p:nvPr/>
        </p:nvSpPr>
        <p:spPr>
          <a:xfrm>
            <a:off x="3424416" y="7889922"/>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rPr>
              <a:t>mvn</a:t>
            </a:r>
            <a:r>
              <a:rPr lang="en-US" dirty="0">
                <a:solidFill>
                  <a:schemeClr val="tx1"/>
                </a:solidFill>
              </a:rPr>
              <a:t> integration-test</a:t>
            </a:r>
          </a:p>
          <a:p>
            <a:pPr algn="ctr"/>
            <a:r>
              <a:rPr lang="en-US" dirty="0">
                <a:solidFill>
                  <a:schemeClr val="tx1"/>
                </a:solidFill>
              </a:rPr>
              <a:t>Running on Jenkins node</a:t>
            </a:r>
          </a:p>
        </p:txBody>
      </p:sp>
      <p:sp>
        <p:nvSpPr>
          <p:cNvPr id="13" name="Cloud 12">
            <a:extLst>
              <a:ext uri="{FF2B5EF4-FFF2-40B4-BE49-F238E27FC236}">
                <a16:creationId xmlns:a16="http://schemas.microsoft.com/office/drawing/2014/main" id="{3DBFDEE4-F427-8C44-ACE4-8511551E34BA}"/>
              </a:ext>
            </a:extLst>
          </p:cNvPr>
          <p:cNvSpPr/>
          <p:nvPr/>
        </p:nvSpPr>
        <p:spPr>
          <a:xfrm>
            <a:off x="12470149" y="2043732"/>
            <a:ext cx="4724400" cy="7214697"/>
          </a:xfrm>
          <a:prstGeom prst="clou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ysClr val="windowText" lastClr="000000"/>
                </a:solidFill>
              </a:rPr>
              <a:t>Browserstack</a:t>
            </a:r>
            <a:endParaRPr lang="en-US" dirty="0">
              <a:solidFill>
                <a:sysClr val="windowText" lastClr="000000"/>
              </a:solidFill>
            </a:endParaRPr>
          </a:p>
        </p:txBody>
      </p:sp>
      <p:sp>
        <p:nvSpPr>
          <p:cNvPr id="23" name="Rounded Rectangle 22">
            <a:extLst>
              <a:ext uri="{FF2B5EF4-FFF2-40B4-BE49-F238E27FC236}">
                <a16:creationId xmlns:a16="http://schemas.microsoft.com/office/drawing/2014/main" id="{B8338351-7878-464B-87E4-184278537A90}"/>
              </a:ext>
            </a:extLst>
          </p:cNvPr>
          <p:cNvSpPr/>
          <p:nvPr/>
        </p:nvSpPr>
        <p:spPr>
          <a:xfrm>
            <a:off x="13262085" y="6735436"/>
            <a:ext cx="2759527" cy="617993"/>
          </a:xfrm>
          <a:prstGeom prst="roundRect">
            <a:avLst/>
          </a:prstGeom>
          <a:solidFill>
            <a:schemeClr val="accent1">
              <a:lumMod val="20000"/>
              <a:lumOff val="8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BS selenium automation</a:t>
            </a:r>
            <a:endParaRPr lang="en-US" sz="1600" dirty="0">
              <a:solidFill>
                <a:schemeClr val="tx1"/>
              </a:solidFill>
            </a:endParaRPr>
          </a:p>
        </p:txBody>
      </p:sp>
      <p:sp>
        <p:nvSpPr>
          <p:cNvPr id="25" name="Rounded Rectangle 24">
            <a:extLst>
              <a:ext uri="{FF2B5EF4-FFF2-40B4-BE49-F238E27FC236}">
                <a16:creationId xmlns:a16="http://schemas.microsoft.com/office/drawing/2014/main" id="{DDB668F9-13BB-7B47-9442-C7D9F7546801}"/>
              </a:ext>
            </a:extLst>
          </p:cNvPr>
          <p:cNvSpPr/>
          <p:nvPr/>
        </p:nvSpPr>
        <p:spPr>
          <a:xfrm>
            <a:off x="13262084" y="5206136"/>
            <a:ext cx="2759527" cy="617993"/>
          </a:xfrm>
          <a:prstGeom prst="roundRect">
            <a:avLst/>
          </a:prstGeom>
          <a:solidFill>
            <a:schemeClr val="accent1">
              <a:lumMod val="20000"/>
              <a:lumOff val="8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BS browser</a:t>
            </a:r>
            <a:endParaRPr lang="en-US" sz="1600" dirty="0">
              <a:solidFill>
                <a:schemeClr val="tx1"/>
              </a:solidFill>
            </a:endParaRPr>
          </a:p>
        </p:txBody>
      </p:sp>
      <p:cxnSp>
        <p:nvCxnSpPr>
          <p:cNvPr id="31" name="Elbow Connector 30">
            <a:extLst>
              <a:ext uri="{FF2B5EF4-FFF2-40B4-BE49-F238E27FC236}">
                <a16:creationId xmlns:a16="http://schemas.microsoft.com/office/drawing/2014/main" id="{7A4F85B5-210E-FB47-A527-36564562494C}"/>
              </a:ext>
            </a:extLst>
          </p:cNvPr>
          <p:cNvCxnSpPr>
            <a:cxnSpLocks/>
            <a:stCxn id="25" idx="2"/>
            <a:endCxn id="23" idx="0"/>
          </p:cNvCxnSpPr>
          <p:nvPr/>
        </p:nvCxnSpPr>
        <p:spPr>
          <a:xfrm rot="16200000" flipH="1">
            <a:off x="14186195" y="6279781"/>
            <a:ext cx="911307" cy="1"/>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B2E0AB-99C3-7F4C-B7F0-6864550820D5}"/>
              </a:ext>
            </a:extLst>
          </p:cNvPr>
          <p:cNvCxnSpPr>
            <a:cxnSpLocks/>
          </p:cNvCxnSpPr>
          <p:nvPr/>
        </p:nvCxnSpPr>
        <p:spPr>
          <a:xfrm>
            <a:off x="10175694" y="2238994"/>
            <a:ext cx="0" cy="8001000"/>
          </a:xfrm>
          <a:prstGeom prst="line">
            <a:avLst/>
          </a:prstGeom>
          <a:ln w="34925" cmpd="tri">
            <a:prstDash val="solid"/>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B24150AB-D72E-9D4F-87AD-C32C2588D625}"/>
              </a:ext>
            </a:extLst>
          </p:cNvPr>
          <p:cNvCxnSpPr>
            <a:cxnSpLocks/>
            <a:stCxn id="23" idx="1"/>
            <a:endCxn id="16" idx="3"/>
          </p:cNvCxnSpPr>
          <p:nvPr/>
        </p:nvCxnSpPr>
        <p:spPr>
          <a:xfrm rot="10800000" flipV="1">
            <a:off x="6183943" y="7044432"/>
            <a:ext cx="7078142" cy="1302689"/>
          </a:xfrm>
          <a:prstGeom prst="bentConnector3">
            <a:avLst>
              <a:gd name="adj1" fmla="val 82296"/>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E27618D0-4053-6F43-AFFF-17C5E40C9653}"/>
              </a:ext>
            </a:extLst>
          </p:cNvPr>
          <p:cNvGrpSpPr/>
          <p:nvPr/>
        </p:nvGrpSpPr>
        <p:grpSpPr>
          <a:xfrm>
            <a:off x="9359563" y="6328146"/>
            <a:ext cx="1631493" cy="1254937"/>
            <a:chOff x="10577112" y="5703626"/>
            <a:chExt cx="1631493" cy="1254937"/>
          </a:xfrm>
        </p:grpSpPr>
        <p:sp>
          <p:nvSpPr>
            <p:cNvPr id="58" name="Oval 57">
              <a:extLst>
                <a:ext uri="{FF2B5EF4-FFF2-40B4-BE49-F238E27FC236}">
                  <a16:creationId xmlns:a16="http://schemas.microsoft.com/office/drawing/2014/main" id="{457BFF0C-2359-444A-96FE-12E64556831D}"/>
                </a:ext>
              </a:extLst>
            </p:cNvPr>
            <p:cNvSpPr/>
            <p:nvPr/>
          </p:nvSpPr>
          <p:spPr>
            <a:xfrm>
              <a:off x="11241605" y="5779645"/>
              <a:ext cx="304037" cy="1178918"/>
            </a:xfrm>
            <a:prstGeom prst="ellipse">
              <a:avLst/>
            </a:prstGeom>
            <a:solidFill>
              <a:schemeClr val="bg1"/>
            </a:solidFill>
            <a:ln w="34925">
              <a:solidFill>
                <a:srgbClr val="4A7D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ln>
              </a:endParaRPr>
            </a:p>
          </p:txBody>
        </p:sp>
        <p:sp>
          <p:nvSpPr>
            <p:cNvPr id="63" name="TextBox 62">
              <a:extLst>
                <a:ext uri="{FF2B5EF4-FFF2-40B4-BE49-F238E27FC236}">
                  <a16:creationId xmlns:a16="http://schemas.microsoft.com/office/drawing/2014/main" id="{E8F31A7B-9234-9941-A783-6928D3089EDE}"/>
                </a:ext>
              </a:extLst>
            </p:cNvPr>
            <p:cNvSpPr txBox="1"/>
            <p:nvPr/>
          </p:nvSpPr>
          <p:spPr>
            <a:xfrm>
              <a:off x="10577112" y="5703626"/>
              <a:ext cx="1631493" cy="646331"/>
            </a:xfrm>
            <a:prstGeom prst="rect">
              <a:avLst/>
            </a:prstGeom>
            <a:solidFill>
              <a:schemeClr val="bg1">
                <a:alpha val="50000"/>
              </a:schemeClr>
            </a:solidFill>
          </p:spPr>
          <p:txBody>
            <a:bodyPr wrap="square" rtlCol="0">
              <a:spAutoFit/>
            </a:bodyPr>
            <a:lstStyle/>
            <a:p>
              <a:pPr algn="ctr"/>
              <a:r>
                <a:rPr lang="en-US" dirty="0"/>
                <a:t>Outbound</a:t>
              </a:r>
            </a:p>
            <a:p>
              <a:pPr algn="ctr"/>
              <a:r>
                <a:rPr lang="en-US" dirty="0"/>
                <a:t>proxy</a:t>
              </a:r>
            </a:p>
          </p:txBody>
        </p:sp>
      </p:grpSp>
      <p:cxnSp>
        <p:nvCxnSpPr>
          <p:cNvPr id="51" name="Elbow Connector 50">
            <a:extLst>
              <a:ext uri="{FF2B5EF4-FFF2-40B4-BE49-F238E27FC236}">
                <a16:creationId xmlns:a16="http://schemas.microsoft.com/office/drawing/2014/main" id="{BC5A0C9E-9E5F-2B44-933C-147E9DDA53B3}"/>
              </a:ext>
            </a:extLst>
          </p:cNvPr>
          <p:cNvCxnSpPr>
            <a:cxnSpLocks/>
            <a:stCxn id="23" idx="1"/>
            <a:endCxn id="15" idx="3"/>
          </p:cNvCxnSpPr>
          <p:nvPr/>
        </p:nvCxnSpPr>
        <p:spPr>
          <a:xfrm rot="10800000">
            <a:off x="6183943" y="5005047"/>
            <a:ext cx="7078142" cy="2039386"/>
          </a:xfrm>
          <a:prstGeom prst="bentConnector3">
            <a:avLst>
              <a:gd name="adj1" fmla="val 82296"/>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Arc 77">
            <a:extLst>
              <a:ext uri="{FF2B5EF4-FFF2-40B4-BE49-F238E27FC236}">
                <a16:creationId xmlns:a16="http://schemas.microsoft.com/office/drawing/2014/main" id="{ED3FFB50-2EC2-0040-A6E9-DA3E14AAA56F}"/>
              </a:ext>
            </a:extLst>
          </p:cNvPr>
          <p:cNvSpPr/>
          <p:nvPr/>
        </p:nvSpPr>
        <p:spPr>
          <a:xfrm flipH="1">
            <a:off x="9778078" y="3196935"/>
            <a:ext cx="791935" cy="1598423"/>
          </a:xfrm>
          <a:prstGeom prst="arc">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4E06696C-BE22-E746-B682-8EAA195CACF9}"/>
              </a:ext>
            </a:extLst>
          </p:cNvPr>
          <p:cNvSpPr/>
          <p:nvPr/>
        </p:nvSpPr>
        <p:spPr>
          <a:xfrm>
            <a:off x="9809956" y="3321469"/>
            <a:ext cx="702122" cy="11870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an 45">
            <a:extLst>
              <a:ext uri="{FF2B5EF4-FFF2-40B4-BE49-F238E27FC236}">
                <a16:creationId xmlns:a16="http://schemas.microsoft.com/office/drawing/2014/main" id="{AB4DC719-48EC-2843-A4DF-AB0B1287861C}"/>
              </a:ext>
            </a:extLst>
          </p:cNvPr>
          <p:cNvSpPr/>
          <p:nvPr/>
        </p:nvSpPr>
        <p:spPr>
          <a:xfrm rot="16200000">
            <a:off x="10052459" y="21801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an 46">
            <a:extLst>
              <a:ext uri="{FF2B5EF4-FFF2-40B4-BE49-F238E27FC236}">
                <a16:creationId xmlns:a16="http://schemas.microsoft.com/office/drawing/2014/main" id="{58805758-E431-674F-96DE-3CDBBA62354C}"/>
              </a:ext>
            </a:extLst>
          </p:cNvPr>
          <p:cNvSpPr/>
          <p:nvPr/>
        </p:nvSpPr>
        <p:spPr>
          <a:xfrm rot="16200000">
            <a:off x="10204859" y="23325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ABF63284-10B1-244A-B35B-8776CBB0D407}"/>
              </a:ext>
            </a:extLst>
          </p:cNvPr>
          <p:cNvSpPr txBox="1"/>
          <p:nvPr/>
        </p:nvSpPr>
        <p:spPr>
          <a:xfrm>
            <a:off x="9358298" y="2810370"/>
            <a:ext cx="1631493" cy="646331"/>
          </a:xfrm>
          <a:prstGeom prst="rect">
            <a:avLst/>
          </a:prstGeom>
          <a:solidFill>
            <a:schemeClr val="bg1">
              <a:alpha val="50000"/>
            </a:schemeClr>
          </a:solidFill>
        </p:spPr>
        <p:txBody>
          <a:bodyPr wrap="square" rtlCol="0" anchor="ctr">
            <a:spAutoFit/>
          </a:bodyPr>
          <a:lstStyle/>
          <a:p>
            <a:pPr algn="ctr"/>
            <a:r>
              <a:rPr lang="en-US" dirty="0"/>
              <a:t>Outbound</a:t>
            </a:r>
          </a:p>
          <a:p>
            <a:pPr algn="ctr"/>
            <a:r>
              <a:rPr lang="en-US" dirty="0"/>
              <a:t>proxy</a:t>
            </a:r>
          </a:p>
        </p:txBody>
      </p:sp>
      <p:sp>
        <p:nvSpPr>
          <p:cNvPr id="72" name="Arc 71">
            <a:extLst>
              <a:ext uri="{FF2B5EF4-FFF2-40B4-BE49-F238E27FC236}">
                <a16:creationId xmlns:a16="http://schemas.microsoft.com/office/drawing/2014/main" id="{3253982B-1B34-1D41-961F-D15CE52B6DAC}"/>
              </a:ext>
            </a:extLst>
          </p:cNvPr>
          <p:cNvSpPr/>
          <p:nvPr/>
        </p:nvSpPr>
        <p:spPr>
          <a:xfrm>
            <a:off x="9761411" y="3197561"/>
            <a:ext cx="791935" cy="1597796"/>
          </a:xfrm>
          <a:prstGeom prst="arc">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Arc 78">
            <a:extLst>
              <a:ext uri="{FF2B5EF4-FFF2-40B4-BE49-F238E27FC236}">
                <a16:creationId xmlns:a16="http://schemas.microsoft.com/office/drawing/2014/main" id="{5A591679-023C-424B-8050-0DECA536802C}"/>
              </a:ext>
            </a:extLst>
          </p:cNvPr>
          <p:cNvSpPr/>
          <p:nvPr/>
        </p:nvSpPr>
        <p:spPr>
          <a:xfrm flipH="1" flipV="1">
            <a:off x="9778078" y="3196934"/>
            <a:ext cx="791935" cy="1306849"/>
          </a:xfrm>
          <a:prstGeom prst="arc">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583BEE07-C511-C84C-8ABD-748030B4DE48}"/>
              </a:ext>
            </a:extLst>
          </p:cNvPr>
          <p:cNvSpPr txBox="1"/>
          <p:nvPr/>
        </p:nvSpPr>
        <p:spPr>
          <a:xfrm>
            <a:off x="10313714" y="3771960"/>
            <a:ext cx="1631493" cy="369332"/>
          </a:xfrm>
          <a:prstGeom prst="rect">
            <a:avLst/>
          </a:prstGeom>
          <a:noFill/>
        </p:spPr>
        <p:txBody>
          <a:bodyPr wrap="square" rtlCol="0">
            <a:spAutoFit/>
          </a:bodyPr>
          <a:lstStyle/>
          <a:p>
            <a:pPr algn="ctr"/>
            <a:r>
              <a:rPr lang="en-US" dirty="0" err="1"/>
              <a:t>ws</a:t>
            </a:r>
            <a:r>
              <a:rPr lang="en-US" dirty="0"/>
              <a:t> tunnel</a:t>
            </a:r>
          </a:p>
        </p:txBody>
      </p:sp>
      <p:cxnSp>
        <p:nvCxnSpPr>
          <p:cNvPr id="90" name="Elbow Connector 89">
            <a:extLst>
              <a:ext uri="{FF2B5EF4-FFF2-40B4-BE49-F238E27FC236}">
                <a16:creationId xmlns:a16="http://schemas.microsoft.com/office/drawing/2014/main" id="{53728BBD-58BD-A549-886C-16E8B227EDF2}"/>
              </a:ext>
            </a:extLst>
          </p:cNvPr>
          <p:cNvCxnSpPr>
            <a:cxnSpLocks/>
            <a:stCxn id="84" idx="3"/>
            <a:endCxn id="25" idx="0"/>
          </p:cNvCxnSpPr>
          <p:nvPr/>
        </p:nvCxnSpPr>
        <p:spPr>
          <a:xfrm>
            <a:off x="11945207" y="3956626"/>
            <a:ext cx="2696641" cy="1249510"/>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E31D8D47-73CD-2748-94E4-96923F9EED13}"/>
              </a:ext>
            </a:extLst>
          </p:cNvPr>
          <p:cNvCxnSpPr>
            <a:cxnSpLocks/>
            <a:stCxn id="48" idx="0"/>
            <a:endCxn id="15" idx="0"/>
          </p:cNvCxnSpPr>
          <p:nvPr/>
        </p:nvCxnSpPr>
        <p:spPr>
          <a:xfrm rot="10800000" flipV="1">
            <a:off x="4804181" y="3962427"/>
            <a:ext cx="4260487" cy="585419"/>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291B22C1-764B-E045-A3CC-7C65AC79A3FF}"/>
              </a:ext>
            </a:extLst>
          </p:cNvPr>
          <p:cNvSpPr txBox="1"/>
          <p:nvPr/>
        </p:nvSpPr>
        <p:spPr>
          <a:xfrm>
            <a:off x="7142956" y="3218724"/>
            <a:ext cx="1631493" cy="1477328"/>
          </a:xfrm>
          <a:prstGeom prst="rect">
            <a:avLst/>
          </a:prstGeom>
          <a:solidFill>
            <a:schemeClr val="bg1">
              <a:alpha val="46000"/>
            </a:schemeClr>
          </a:solidFill>
        </p:spPr>
        <p:txBody>
          <a:bodyPr wrap="square" rtlCol="0">
            <a:spAutoFit/>
          </a:bodyPr>
          <a:lstStyle/>
          <a:p>
            <a:pPr algn="ctr"/>
            <a:r>
              <a:rPr lang="en-US" dirty="0"/>
              <a:t>relay browser traffic</a:t>
            </a:r>
          </a:p>
          <a:p>
            <a:pPr algn="ctr"/>
            <a:r>
              <a:rPr lang="en-US" dirty="0"/>
              <a:t>Thru </a:t>
            </a:r>
            <a:r>
              <a:rPr lang="en-US" dirty="0" err="1"/>
              <a:t>Websocket</a:t>
            </a:r>
            <a:endParaRPr lang="en-US" dirty="0"/>
          </a:p>
          <a:p>
            <a:pPr algn="ctr"/>
            <a:r>
              <a:rPr lang="en-US" dirty="0"/>
              <a:t>tunnels</a:t>
            </a:r>
          </a:p>
        </p:txBody>
      </p:sp>
      <p:cxnSp>
        <p:nvCxnSpPr>
          <p:cNvPr id="100" name="Elbow Connector 99">
            <a:extLst>
              <a:ext uri="{FF2B5EF4-FFF2-40B4-BE49-F238E27FC236}">
                <a16:creationId xmlns:a16="http://schemas.microsoft.com/office/drawing/2014/main" id="{CC45AA9B-C7E1-B740-8BE4-7E4FDFD213B1}"/>
              </a:ext>
            </a:extLst>
          </p:cNvPr>
          <p:cNvCxnSpPr>
            <a:cxnSpLocks/>
            <a:stCxn id="15" idx="2"/>
          </p:cNvCxnSpPr>
          <p:nvPr/>
        </p:nvCxnSpPr>
        <p:spPr>
          <a:xfrm rot="5400000">
            <a:off x="3583994" y="6676085"/>
            <a:ext cx="2434024" cy="6349"/>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121BFB3D-1CF1-0744-A470-B6CA86D2CBE1}"/>
              </a:ext>
            </a:extLst>
          </p:cNvPr>
          <p:cNvCxnSpPr>
            <a:cxnSpLocks/>
            <a:stCxn id="46" idx="3"/>
            <a:endCxn id="23" idx="3"/>
          </p:cNvCxnSpPr>
          <p:nvPr/>
        </p:nvCxnSpPr>
        <p:spPr>
          <a:xfrm>
            <a:off x="11653137" y="3657628"/>
            <a:ext cx="4368475" cy="3386805"/>
          </a:xfrm>
          <a:prstGeom prst="bentConnector3">
            <a:avLst>
              <a:gd name="adj1" fmla="val 108597"/>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9D310994-0E89-3948-B7A6-86D17FD8056C}"/>
              </a:ext>
            </a:extLst>
          </p:cNvPr>
          <p:cNvSpPr txBox="1"/>
          <p:nvPr/>
        </p:nvSpPr>
        <p:spPr>
          <a:xfrm>
            <a:off x="4171156" y="2146300"/>
            <a:ext cx="1631493" cy="461665"/>
          </a:xfrm>
          <a:prstGeom prst="rect">
            <a:avLst/>
          </a:prstGeom>
          <a:solidFill>
            <a:schemeClr val="bg1">
              <a:alpha val="50000"/>
            </a:schemeClr>
          </a:solidFill>
        </p:spPr>
        <p:txBody>
          <a:bodyPr wrap="square" rtlCol="0">
            <a:spAutoFit/>
          </a:bodyPr>
          <a:lstStyle/>
          <a:p>
            <a:pPr algn="ctr"/>
            <a:r>
              <a:rPr lang="en-US" sz="2400" dirty="0"/>
              <a:t>internal</a:t>
            </a:r>
          </a:p>
        </p:txBody>
      </p:sp>
      <p:sp>
        <p:nvSpPr>
          <p:cNvPr id="32" name="TextBox 31">
            <a:extLst>
              <a:ext uri="{FF2B5EF4-FFF2-40B4-BE49-F238E27FC236}">
                <a16:creationId xmlns:a16="http://schemas.microsoft.com/office/drawing/2014/main" id="{9B0E86C0-1B88-7449-A5A6-4A03623D43B5}"/>
              </a:ext>
            </a:extLst>
          </p:cNvPr>
          <p:cNvSpPr txBox="1"/>
          <p:nvPr/>
        </p:nvSpPr>
        <p:spPr>
          <a:xfrm>
            <a:off x="11737037" y="2231705"/>
            <a:ext cx="1631493" cy="461665"/>
          </a:xfrm>
          <a:prstGeom prst="rect">
            <a:avLst/>
          </a:prstGeom>
          <a:solidFill>
            <a:schemeClr val="bg1">
              <a:alpha val="50000"/>
            </a:schemeClr>
          </a:solidFill>
        </p:spPr>
        <p:txBody>
          <a:bodyPr wrap="square" rtlCol="0">
            <a:spAutoFit/>
          </a:bodyPr>
          <a:lstStyle/>
          <a:p>
            <a:pPr algn="ctr"/>
            <a:r>
              <a:rPr lang="en-US" sz="2400" dirty="0"/>
              <a:t>external</a:t>
            </a:r>
          </a:p>
        </p:txBody>
      </p:sp>
      <p:cxnSp>
        <p:nvCxnSpPr>
          <p:cNvPr id="34" name="Elbow Connector 33">
            <a:extLst>
              <a:ext uri="{FF2B5EF4-FFF2-40B4-BE49-F238E27FC236}">
                <a16:creationId xmlns:a16="http://schemas.microsoft.com/office/drawing/2014/main" id="{E4708785-4F94-E141-9FBB-D461A42A5F3C}"/>
              </a:ext>
            </a:extLst>
          </p:cNvPr>
          <p:cNvCxnSpPr>
            <a:cxnSpLocks/>
            <a:stCxn id="15" idx="1"/>
            <a:endCxn id="2" idx="0"/>
          </p:cNvCxnSpPr>
          <p:nvPr/>
        </p:nvCxnSpPr>
        <p:spPr>
          <a:xfrm rot="10800000" flipV="1">
            <a:off x="1642338" y="5005046"/>
            <a:ext cx="1782079" cy="1019693"/>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Can 47">
            <a:extLst>
              <a:ext uri="{FF2B5EF4-FFF2-40B4-BE49-F238E27FC236}">
                <a16:creationId xmlns:a16="http://schemas.microsoft.com/office/drawing/2014/main" id="{B156B989-A447-D940-BB66-B3F774A4EEEE}"/>
              </a:ext>
            </a:extLst>
          </p:cNvPr>
          <p:cNvSpPr/>
          <p:nvPr/>
        </p:nvSpPr>
        <p:spPr>
          <a:xfrm rot="16200000">
            <a:off x="10357259" y="24849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c 73">
            <a:extLst>
              <a:ext uri="{FF2B5EF4-FFF2-40B4-BE49-F238E27FC236}">
                <a16:creationId xmlns:a16="http://schemas.microsoft.com/office/drawing/2014/main" id="{397B56A3-C01B-6E43-991E-7F695282DB32}"/>
              </a:ext>
            </a:extLst>
          </p:cNvPr>
          <p:cNvSpPr/>
          <p:nvPr/>
        </p:nvSpPr>
        <p:spPr>
          <a:xfrm flipV="1">
            <a:off x="9761411" y="3197446"/>
            <a:ext cx="791935" cy="1306336"/>
          </a:xfrm>
          <a:prstGeom prst="arc">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75397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altLang="zh-CN" sz="6000" b="1" dirty="0">
                <a:solidFill>
                  <a:srgbClr val="000000"/>
                </a:solidFill>
                <a:cs typeface="Times New Roman" pitchFamily="18" charset="0"/>
              </a:rPr>
              <a:t>1 </a:t>
            </a:r>
            <a:r>
              <a:rPr lang="mr-IN" altLang="zh-CN" sz="6000" b="1" dirty="0">
                <a:solidFill>
                  <a:srgbClr val="000000"/>
                </a:solidFill>
                <a:cs typeface="Times New Roman" pitchFamily="18" charset="0"/>
              </a:rPr>
              <a:t>–</a:t>
            </a:r>
            <a:r>
              <a:rPr lang="en-US" altLang="zh-CN" sz="6000" b="1" dirty="0">
                <a:solidFill>
                  <a:srgbClr val="000000"/>
                </a:solidFill>
                <a:cs typeface="Times New Roman" pitchFamily="18" charset="0"/>
              </a:rPr>
              <a:t> </a:t>
            </a:r>
            <a:r>
              <a:rPr lang="en-US" altLang="zh-CN" sz="6000" b="1" dirty="0" err="1">
                <a:solidFill>
                  <a:srgbClr val="000000"/>
                </a:solidFill>
                <a:cs typeface="Times New Roman" pitchFamily="18" charset="0"/>
              </a:rPr>
              <a:t>Browserstack</a:t>
            </a:r>
            <a:r>
              <a:rPr lang="en-US" altLang="zh-CN" sz="6000" b="1" dirty="0">
                <a:solidFill>
                  <a:srgbClr val="000000"/>
                </a:solidFill>
                <a:cs typeface="Times New Roman" pitchFamily="18" charset="0"/>
              </a:rPr>
              <a:t> local agent network traffic (WIP)</a:t>
            </a:r>
            <a:endParaRPr lang="en-US" sz="6000" dirty="0"/>
          </a:p>
        </p:txBody>
      </p:sp>
      <p:sp>
        <p:nvSpPr>
          <p:cNvPr id="2" name="Rounded Rectangle 1">
            <a:extLst>
              <a:ext uri="{FF2B5EF4-FFF2-40B4-BE49-F238E27FC236}">
                <a16:creationId xmlns:a16="http://schemas.microsoft.com/office/drawing/2014/main" id="{9DFB1A90-C049-3948-B8AD-6DC310CCE531}"/>
              </a:ext>
            </a:extLst>
          </p:cNvPr>
          <p:cNvSpPr/>
          <p:nvPr/>
        </p:nvSpPr>
        <p:spPr>
          <a:xfrm>
            <a:off x="262573" y="6024740"/>
            <a:ext cx="2759527" cy="1558343"/>
          </a:xfrm>
          <a:prstGeom prst="roundRect">
            <a:avLst/>
          </a:prstGeom>
          <a:solidFill>
            <a:schemeClr val="accent1">
              <a:lumMod val="20000"/>
              <a:lumOff val="8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Internal site endpoints e.g.,</a:t>
            </a:r>
          </a:p>
          <a:p>
            <a:pPr algn="ctr"/>
            <a:r>
              <a:rPr lang="en-US" u="sng" dirty="0">
                <a:hlinkClick r:id="rId2"/>
              </a:rPr>
              <a:t>https://internal.cicd.stage.developer.mastercard.int</a:t>
            </a:r>
            <a:endParaRPr lang="en-US" dirty="0">
              <a:solidFill>
                <a:schemeClr val="tx1"/>
              </a:solidFill>
            </a:endParaRPr>
          </a:p>
          <a:p>
            <a:pPr algn="ctr"/>
            <a:r>
              <a:rPr lang="en-US" dirty="0" err="1">
                <a:solidFill>
                  <a:schemeClr val="tx1"/>
                </a:solidFill>
              </a:rPr>
              <a:t>stage.iapp.mastercard.int</a:t>
            </a:r>
            <a:endParaRPr lang="en-US" sz="1600" dirty="0">
              <a:solidFill>
                <a:schemeClr val="tx1"/>
              </a:solidFill>
            </a:endParaRPr>
          </a:p>
        </p:txBody>
      </p:sp>
      <p:sp>
        <p:nvSpPr>
          <p:cNvPr id="15" name="Rounded Rectangle 14">
            <a:extLst>
              <a:ext uri="{FF2B5EF4-FFF2-40B4-BE49-F238E27FC236}">
                <a16:creationId xmlns:a16="http://schemas.microsoft.com/office/drawing/2014/main" id="{62AFE856-CA5A-954E-A5D4-931766046F34}"/>
              </a:ext>
            </a:extLst>
          </p:cNvPr>
          <p:cNvSpPr/>
          <p:nvPr/>
        </p:nvSpPr>
        <p:spPr>
          <a:xfrm>
            <a:off x="3424416" y="4547847"/>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rPr>
              <a:t>browserstack</a:t>
            </a:r>
            <a:r>
              <a:rPr lang="en-US" dirty="0">
                <a:solidFill>
                  <a:schemeClr val="tx1"/>
                </a:solidFill>
              </a:rPr>
              <a:t> local agent</a:t>
            </a:r>
          </a:p>
          <a:p>
            <a:pPr algn="ctr"/>
            <a:r>
              <a:rPr lang="en-US" dirty="0">
                <a:solidFill>
                  <a:schemeClr val="tx1"/>
                </a:solidFill>
              </a:rPr>
              <a:t>Running on Jenkins node</a:t>
            </a:r>
          </a:p>
        </p:txBody>
      </p:sp>
      <p:sp>
        <p:nvSpPr>
          <p:cNvPr id="16" name="Rounded Rectangle 15">
            <a:extLst>
              <a:ext uri="{FF2B5EF4-FFF2-40B4-BE49-F238E27FC236}">
                <a16:creationId xmlns:a16="http://schemas.microsoft.com/office/drawing/2014/main" id="{C211C6BF-08C3-DD42-99E8-93296479C960}"/>
              </a:ext>
            </a:extLst>
          </p:cNvPr>
          <p:cNvSpPr/>
          <p:nvPr/>
        </p:nvSpPr>
        <p:spPr>
          <a:xfrm>
            <a:off x="3424416" y="7889922"/>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rPr>
              <a:t>mvn</a:t>
            </a:r>
            <a:r>
              <a:rPr lang="en-US" dirty="0">
                <a:solidFill>
                  <a:schemeClr val="tx1"/>
                </a:solidFill>
              </a:rPr>
              <a:t> integration-test</a:t>
            </a:r>
          </a:p>
          <a:p>
            <a:pPr algn="ctr"/>
            <a:r>
              <a:rPr lang="en-US" dirty="0">
                <a:solidFill>
                  <a:schemeClr val="tx1"/>
                </a:solidFill>
              </a:rPr>
              <a:t>Running on Jenkins node</a:t>
            </a:r>
          </a:p>
        </p:txBody>
      </p:sp>
      <p:sp>
        <p:nvSpPr>
          <p:cNvPr id="13" name="Cloud 12">
            <a:extLst>
              <a:ext uri="{FF2B5EF4-FFF2-40B4-BE49-F238E27FC236}">
                <a16:creationId xmlns:a16="http://schemas.microsoft.com/office/drawing/2014/main" id="{3DBFDEE4-F427-8C44-ACE4-8511551E34BA}"/>
              </a:ext>
            </a:extLst>
          </p:cNvPr>
          <p:cNvSpPr/>
          <p:nvPr/>
        </p:nvSpPr>
        <p:spPr>
          <a:xfrm>
            <a:off x="12470149" y="2043732"/>
            <a:ext cx="4724400" cy="7214697"/>
          </a:xfrm>
          <a:prstGeom prst="clou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ysClr val="windowText" lastClr="000000"/>
                </a:solidFill>
              </a:rPr>
              <a:t>Browserstack</a:t>
            </a:r>
            <a:endParaRPr lang="en-US" dirty="0">
              <a:solidFill>
                <a:sysClr val="windowText" lastClr="000000"/>
              </a:solidFill>
            </a:endParaRPr>
          </a:p>
        </p:txBody>
      </p:sp>
      <p:sp>
        <p:nvSpPr>
          <p:cNvPr id="23" name="Rounded Rectangle 22">
            <a:extLst>
              <a:ext uri="{FF2B5EF4-FFF2-40B4-BE49-F238E27FC236}">
                <a16:creationId xmlns:a16="http://schemas.microsoft.com/office/drawing/2014/main" id="{B8338351-7878-464B-87E4-184278537A90}"/>
              </a:ext>
            </a:extLst>
          </p:cNvPr>
          <p:cNvSpPr/>
          <p:nvPr/>
        </p:nvSpPr>
        <p:spPr>
          <a:xfrm>
            <a:off x="13262085" y="6735436"/>
            <a:ext cx="2759527" cy="617993"/>
          </a:xfrm>
          <a:prstGeom prst="roundRect">
            <a:avLst/>
          </a:prstGeom>
          <a:solidFill>
            <a:schemeClr val="accent1">
              <a:lumMod val="20000"/>
              <a:lumOff val="8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BS selenium automation</a:t>
            </a:r>
            <a:endParaRPr lang="en-US" sz="1600" dirty="0">
              <a:solidFill>
                <a:schemeClr val="tx1"/>
              </a:solidFill>
            </a:endParaRPr>
          </a:p>
        </p:txBody>
      </p:sp>
      <p:sp>
        <p:nvSpPr>
          <p:cNvPr id="25" name="Rounded Rectangle 24">
            <a:extLst>
              <a:ext uri="{FF2B5EF4-FFF2-40B4-BE49-F238E27FC236}">
                <a16:creationId xmlns:a16="http://schemas.microsoft.com/office/drawing/2014/main" id="{DDB668F9-13BB-7B47-9442-C7D9F7546801}"/>
              </a:ext>
            </a:extLst>
          </p:cNvPr>
          <p:cNvSpPr/>
          <p:nvPr/>
        </p:nvSpPr>
        <p:spPr>
          <a:xfrm>
            <a:off x="13262084" y="5206136"/>
            <a:ext cx="2759527" cy="617993"/>
          </a:xfrm>
          <a:prstGeom prst="roundRect">
            <a:avLst/>
          </a:prstGeom>
          <a:solidFill>
            <a:schemeClr val="accent1">
              <a:lumMod val="20000"/>
              <a:lumOff val="8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BS browser</a:t>
            </a:r>
            <a:endParaRPr lang="en-US" sz="1600" dirty="0">
              <a:solidFill>
                <a:schemeClr val="tx1"/>
              </a:solidFill>
            </a:endParaRPr>
          </a:p>
        </p:txBody>
      </p:sp>
      <p:cxnSp>
        <p:nvCxnSpPr>
          <p:cNvPr id="31" name="Elbow Connector 30">
            <a:extLst>
              <a:ext uri="{FF2B5EF4-FFF2-40B4-BE49-F238E27FC236}">
                <a16:creationId xmlns:a16="http://schemas.microsoft.com/office/drawing/2014/main" id="{7A4F85B5-210E-FB47-A527-36564562494C}"/>
              </a:ext>
            </a:extLst>
          </p:cNvPr>
          <p:cNvCxnSpPr>
            <a:cxnSpLocks/>
            <a:stCxn id="25" idx="2"/>
            <a:endCxn id="23" idx="0"/>
          </p:cNvCxnSpPr>
          <p:nvPr/>
        </p:nvCxnSpPr>
        <p:spPr>
          <a:xfrm rot="16200000" flipH="1">
            <a:off x="14186195" y="6279781"/>
            <a:ext cx="911307" cy="1"/>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B2E0AB-99C3-7F4C-B7F0-6864550820D5}"/>
              </a:ext>
            </a:extLst>
          </p:cNvPr>
          <p:cNvCxnSpPr>
            <a:cxnSpLocks/>
          </p:cNvCxnSpPr>
          <p:nvPr/>
        </p:nvCxnSpPr>
        <p:spPr>
          <a:xfrm>
            <a:off x="10175694" y="2238994"/>
            <a:ext cx="0" cy="8001000"/>
          </a:xfrm>
          <a:prstGeom prst="line">
            <a:avLst/>
          </a:prstGeom>
          <a:ln w="34925" cmpd="tri">
            <a:prstDash val="solid"/>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B24150AB-D72E-9D4F-87AD-C32C2588D625}"/>
              </a:ext>
            </a:extLst>
          </p:cNvPr>
          <p:cNvCxnSpPr>
            <a:cxnSpLocks/>
            <a:stCxn id="23" idx="1"/>
            <a:endCxn id="16" idx="3"/>
          </p:cNvCxnSpPr>
          <p:nvPr/>
        </p:nvCxnSpPr>
        <p:spPr>
          <a:xfrm rot="10800000" flipV="1">
            <a:off x="6183943" y="7044432"/>
            <a:ext cx="7078142" cy="1302689"/>
          </a:xfrm>
          <a:prstGeom prst="bentConnector3">
            <a:avLst>
              <a:gd name="adj1" fmla="val 82296"/>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E27618D0-4053-6F43-AFFF-17C5E40C9653}"/>
              </a:ext>
            </a:extLst>
          </p:cNvPr>
          <p:cNvGrpSpPr/>
          <p:nvPr/>
        </p:nvGrpSpPr>
        <p:grpSpPr>
          <a:xfrm>
            <a:off x="9359563" y="6328146"/>
            <a:ext cx="1631493" cy="1254937"/>
            <a:chOff x="10577112" y="5703626"/>
            <a:chExt cx="1631493" cy="1254937"/>
          </a:xfrm>
        </p:grpSpPr>
        <p:sp>
          <p:nvSpPr>
            <p:cNvPr id="58" name="Oval 57">
              <a:extLst>
                <a:ext uri="{FF2B5EF4-FFF2-40B4-BE49-F238E27FC236}">
                  <a16:creationId xmlns:a16="http://schemas.microsoft.com/office/drawing/2014/main" id="{457BFF0C-2359-444A-96FE-12E64556831D}"/>
                </a:ext>
              </a:extLst>
            </p:cNvPr>
            <p:cNvSpPr/>
            <p:nvPr/>
          </p:nvSpPr>
          <p:spPr>
            <a:xfrm>
              <a:off x="11241605" y="5779645"/>
              <a:ext cx="304037" cy="1178918"/>
            </a:xfrm>
            <a:prstGeom prst="ellipse">
              <a:avLst/>
            </a:prstGeom>
            <a:solidFill>
              <a:schemeClr val="bg1"/>
            </a:solidFill>
            <a:ln w="34925">
              <a:solidFill>
                <a:srgbClr val="4A7D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ln>
              </a:endParaRPr>
            </a:p>
          </p:txBody>
        </p:sp>
        <p:sp>
          <p:nvSpPr>
            <p:cNvPr id="63" name="TextBox 62">
              <a:extLst>
                <a:ext uri="{FF2B5EF4-FFF2-40B4-BE49-F238E27FC236}">
                  <a16:creationId xmlns:a16="http://schemas.microsoft.com/office/drawing/2014/main" id="{E8F31A7B-9234-9941-A783-6928D3089EDE}"/>
                </a:ext>
              </a:extLst>
            </p:cNvPr>
            <p:cNvSpPr txBox="1"/>
            <p:nvPr/>
          </p:nvSpPr>
          <p:spPr>
            <a:xfrm>
              <a:off x="10577112" y="5703626"/>
              <a:ext cx="1631493" cy="646331"/>
            </a:xfrm>
            <a:prstGeom prst="rect">
              <a:avLst/>
            </a:prstGeom>
            <a:solidFill>
              <a:schemeClr val="bg1">
                <a:alpha val="50000"/>
              </a:schemeClr>
            </a:solidFill>
          </p:spPr>
          <p:txBody>
            <a:bodyPr wrap="square" rtlCol="0">
              <a:spAutoFit/>
            </a:bodyPr>
            <a:lstStyle/>
            <a:p>
              <a:pPr algn="ctr"/>
              <a:r>
                <a:rPr lang="en-US" dirty="0"/>
                <a:t>Outbound</a:t>
              </a:r>
            </a:p>
            <a:p>
              <a:pPr algn="ctr"/>
              <a:r>
                <a:rPr lang="en-US" dirty="0"/>
                <a:t>proxy</a:t>
              </a:r>
            </a:p>
          </p:txBody>
        </p:sp>
      </p:grpSp>
      <p:cxnSp>
        <p:nvCxnSpPr>
          <p:cNvPr id="51" name="Elbow Connector 50">
            <a:extLst>
              <a:ext uri="{FF2B5EF4-FFF2-40B4-BE49-F238E27FC236}">
                <a16:creationId xmlns:a16="http://schemas.microsoft.com/office/drawing/2014/main" id="{BC5A0C9E-9E5F-2B44-933C-147E9DDA53B3}"/>
              </a:ext>
            </a:extLst>
          </p:cNvPr>
          <p:cNvCxnSpPr>
            <a:cxnSpLocks/>
            <a:stCxn id="23" idx="1"/>
            <a:endCxn id="15" idx="3"/>
          </p:cNvCxnSpPr>
          <p:nvPr/>
        </p:nvCxnSpPr>
        <p:spPr>
          <a:xfrm rot="10800000">
            <a:off x="6183943" y="5005047"/>
            <a:ext cx="7078142" cy="2039386"/>
          </a:xfrm>
          <a:prstGeom prst="bentConnector3">
            <a:avLst>
              <a:gd name="adj1" fmla="val 82296"/>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Arc 77">
            <a:extLst>
              <a:ext uri="{FF2B5EF4-FFF2-40B4-BE49-F238E27FC236}">
                <a16:creationId xmlns:a16="http://schemas.microsoft.com/office/drawing/2014/main" id="{ED3FFB50-2EC2-0040-A6E9-DA3E14AAA56F}"/>
              </a:ext>
            </a:extLst>
          </p:cNvPr>
          <p:cNvSpPr/>
          <p:nvPr/>
        </p:nvSpPr>
        <p:spPr>
          <a:xfrm flipH="1">
            <a:off x="9778078" y="3196935"/>
            <a:ext cx="791935" cy="1598423"/>
          </a:xfrm>
          <a:prstGeom prst="arc">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4E06696C-BE22-E746-B682-8EAA195CACF9}"/>
              </a:ext>
            </a:extLst>
          </p:cNvPr>
          <p:cNvSpPr/>
          <p:nvPr/>
        </p:nvSpPr>
        <p:spPr>
          <a:xfrm>
            <a:off x="9809956" y="3321469"/>
            <a:ext cx="702122" cy="11870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an 45">
            <a:extLst>
              <a:ext uri="{FF2B5EF4-FFF2-40B4-BE49-F238E27FC236}">
                <a16:creationId xmlns:a16="http://schemas.microsoft.com/office/drawing/2014/main" id="{AB4DC719-48EC-2843-A4DF-AB0B1287861C}"/>
              </a:ext>
            </a:extLst>
          </p:cNvPr>
          <p:cNvSpPr/>
          <p:nvPr/>
        </p:nvSpPr>
        <p:spPr>
          <a:xfrm rot="16200000">
            <a:off x="10052459" y="21801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an 46">
            <a:extLst>
              <a:ext uri="{FF2B5EF4-FFF2-40B4-BE49-F238E27FC236}">
                <a16:creationId xmlns:a16="http://schemas.microsoft.com/office/drawing/2014/main" id="{58805758-E431-674F-96DE-3CDBBA62354C}"/>
              </a:ext>
            </a:extLst>
          </p:cNvPr>
          <p:cNvSpPr/>
          <p:nvPr/>
        </p:nvSpPr>
        <p:spPr>
          <a:xfrm rot="16200000">
            <a:off x="10204859" y="23325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ABF63284-10B1-244A-B35B-8776CBB0D407}"/>
              </a:ext>
            </a:extLst>
          </p:cNvPr>
          <p:cNvSpPr txBox="1"/>
          <p:nvPr/>
        </p:nvSpPr>
        <p:spPr>
          <a:xfrm>
            <a:off x="9358298" y="2810370"/>
            <a:ext cx="1631493" cy="646331"/>
          </a:xfrm>
          <a:prstGeom prst="rect">
            <a:avLst/>
          </a:prstGeom>
          <a:solidFill>
            <a:schemeClr val="bg1">
              <a:alpha val="50000"/>
            </a:schemeClr>
          </a:solidFill>
        </p:spPr>
        <p:txBody>
          <a:bodyPr wrap="square" rtlCol="0" anchor="ctr">
            <a:spAutoFit/>
          </a:bodyPr>
          <a:lstStyle/>
          <a:p>
            <a:pPr algn="ctr"/>
            <a:r>
              <a:rPr lang="en-US" dirty="0"/>
              <a:t>Outbound</a:t>
            </a:r>
          </a:p>
          <a:p>
            <a:pPr algn="ctr"/>
            <a:r>
              <a:rPr lang="en-US" dirty="0"/>
              <a:t>proxy</a:t>
            </a:r>
          </a:p>
        </p:txBody>
      </p:sp>
      <p:sp>
        <p:nvSpPr>
          <p:cNvPr id="72" name="Arc 71">
            <a:extLst>
              <a:ext uri="{FF2B5EF4-FFF2-40B4-BE49-F238E27FC236}">
                <a16:creationId xmlns:a16="http://schemas.microsoft.com/office/drawing/2014/main" id="{3253982B-1B34-1D41-961F-D15CE52B6DAC}"/>
              </a:ext>
            </a:extLst>
          </p:cNvPr>
          <p:cNvSpPr/>
          <p:nvPr/>
        </p:nvSpPr>
        <p:spPr>
          <a:xfrm>
            <a:off x="9761411" y="3197561"/>
            <a:ext cx="791935" cy="1597796"/>
          </a:xfrm>
          <a:prstGeom prst="arc">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Arc 78">
            <a:extLst>
              <a:ext uri="{FF2B5EF4-FFF2-40B4-BE49-F238E27FC236}">
                <a16:creationId xmlns:a16="http://schemas.microsoft.com/office/drawing/2014/main" id="{5A591679-023C-424B-8050-0DECA536802C}"/>
              </a:ext>
            </a:extLst>
          </p:cNvPr>
          <p:cNvSpPr/>
          <p:nvPr/>
        </p:nvSpPr>
        <p:spPr>
          <a:xfrm flipH="1" flipV="1">
            <a:off x="9778078" y="3196934"/>
            <a:ext cx="791935" cy="1306849"/>
          </a:xfrm>
          <a:prstGeom prst="arc">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583BEE07-C511-C84C-8ABD-748030B4DE48}"/>
              </a:ext>
            </a:extLst>
          </p:cNvPr>
          <p:cNvSpPr txBox="1"/>
          <p:nvPr/>
        </p:nvSpPr>
        <p:spPr>
          <a:xfrm>
            <a:off x="10313714" y="3771960"/>
            <a:ext cx="1631493" cy="369332"/>
          </a:xfrm>
          <a:prstGeom prst="rect">
            <a:avLst/>
          </a:prstGeom>
          <a:noFill/>
        </p:spPr>
        <p:txBody>
          <a:bodyPr wrap="square" rtlCol="0">
            <a:spAutoFit/>
          </a:bodyPr>
          <a:lstStyle/>
          <a:p>
            <a:pPr algn="ctr"/>
            <a:r>
              <a:rPr lang="en-US" dirty="0" err="1"/>
              <a:t>ws</a:t>
            </a:r>
            <a:r>
              <a:rPr lang="en-US" dirty="0"/>
              <a:t> tunnel</a:t>
            </a:r>
          </a:p>
        </p:txBody>
      </p:sp>
      <p:cxnSp>
        <p:nvCxnSpPr>
          <p:cNvPr id="90" name="Elbow Connector 89">
            <a:extLst>
              <a:ext uri="{FF2B5EF4-FFF2-40B4-BE49-F238E27FC236}">
                <a16:creationId xmlns:a16="http://schemas.microsoft.com/office/drawing/2014/main" id="{53728BBD-58BD-A549-886C-16E8B227EDF2}"/>
              </a:ext>
            </a:extLst>
          </p:cNvPr>
          <p:cNvCxnSpPr>
            <a:cxnSpLocks/>
            <a:stCxn id="84" idx="3"/>
            <a:endCxn id="25" idx="0"/>
          </p:cNvCxnSpPr>
          <p:nvPr/>
        </p:nvCxnSpPr>
        <p:spPr>
          <a:xfrm>
            <a:off x="11945207" y="3956626"/>
            <a:ext cx="2696641" cy="1249510"/>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E31D8D47-73CD-2748-94E4-96923F9EED13}"/>
              </a:ext>
            </a:extLst>
          </p:cNvPr>
          <p:cNvCxnSpPr>
            <a:cxnSpLocks/>
            <a:stCxn id="48" idx="0"/>
            <a:endCxn id="15" idx="0"/>
          </p:cNvCxnSpPr>
          <p:nvPr/>
        </p:nvCxnSpPr>
        <p:spPr>
          <a:xfrm rot="10800000" flipV="1">
            <a:off x="4804181" y="3962427"/>
            <a:ext cx="4260487" cy="585419"/>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291B22C1-764B-E045-A3CC-7C65AC79A3FF}"/>
              </a:ext>
            </a:extLst>
          </p:cNvPr>
          <p:cNvSpPr txBox="1"/>
          <p:nvPr/>
        </p:nvSpPr>
        <p:spPr>
          <a:xfrm>
            <a:off x="7142956" y="3218724"/>
            <a:ext cx="1631493" cy="1477328"/>
          </a:xfrm>
          <a:prstGeom prst="rect">
            <a:avLst/>
          </a:prstGeom>
          <a:solidFill>
            <a:schemeClr val="bg1">
              <a:alpha val="46000"/>
            </a:schemeClr>
          </a:solidFill>
        </p:spPr>
        <p:txBody>
          <a:bodyPr wrap="square" rtlCol="0">
            <a:spAutoFit/>
          </a:bodyPr>
          <a:lstStyle/>
          <a:p>
            <a:pPr algn="ctr"/>
            <a:r>
              <a:rPr lang="en-US" dirty="0"/>
              <a:t>relay browser traffic</a:t>
            </a:r>
          </a:p>
          <a:p>
            <a:pPr algn="ctr"/>
            <a:r>
              <a:rPr lang="en-US" dirty="0"/>
              <a:t>Thru </a:t>
            </a:r>
            <a:r>
              <a:rPr lang="en-US" dirty="0" err="1"/>
              <a:t>Websocket</a:t>
            </a:r>
            <a:endParaRPr lang="en-US" dirty="0"/>
          </a:p>
          <a:p>
            <a:pPr algn="ctr"/>
            <a:r>
              <a:rPr lang="en-US" dirty="0"/>
              <a:t>tunnels</a:t>
            </a:r>
          </a:p>
        </p:txBody>
      </p:sp>
      <p:cxnSp>
        <p:nvCxnSpPr>
          <p:cNvPr id="100" name="Elbow Connector 99">
            <a:extLst>
              <a:ext uri="{FF2B5EF4-FFF2-40B4-BE49-F238E27FC236}">
                <a16:creationId xmlns:a16="http://schemas.microsoft.com/office/drawing/2014/main" id="{CC45AA9B-C7E1-B740-8BE4-7E4FDFD213B1}"/>
              </a:ext>
            </a:extLst>
          </p:cNvPr>
          <p:cNvCxnSpPr>
            <a:cxnSpLocks/>
            <a:stCxn id="15" idx="2"/>
          </p:cNvCxnSpPr>
          <p:nvPr/>
        </p:nvCxnSpPr>
        <p:spPr>
          <a:xfrm rot="5400000">
            <a:off x="3583994" y="6676085"/>
            <a:ext cx="2434024" cy="6349"/>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121BFB3D-1CF1-0744-A470-B6CA86D2CBE1}"/>
              </a:ext>
            </a:extLst>
          </p:cNvPr>
          <p:cNvCxnSpPr>
            <a:cxnSpLocks/>
            <a:stCxn id="46" idx="3"/>
            <a:endCxn id="23" idx="3"/>
          </p:cNvCxnSpPr>
          <p:nvPr/>
        </p:nvCxnSpPr>
        <p:spPr>
          <a:xfrm>
            <a:off x="11653137" y="3657628"/>
            <a:ext cx="4368475" cy="3386805"/>
          </a:xfrm>
          <a:prstGeom prst="bentConnector3">
            <a:avLst>
              <a:gd name="adj1" fmla="val 108597"/>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9D310994-0E89-3948-B7A6-86D17FD8056C}"/>
              </a:ext>
            </a:extLst>
          </p:cNvPr>
          <p:cNvSpPr txBox="1"/>
          <p:nvPr/>
        </p:nvSpPr>
        <p:spPr>
          <a:xfrm>
            <a:off x="4171156" y="2146300"/>
            <a:ext cx="1631493" cy="461665"/>
          </a:xfrm>
          <a:prstGeom prst="rect">
            <a:avLst/>
          </a:prstGeom>
          <a:solidFill>
            <a:schemeClr val="bg1">
              <a:alpha val="50000"/>
            </a:schemeClr>
          </a:solidFill>
        </p:spPr>
        <p:txBody>
          <a:bodyPr wrap="square" rtlCol="0">
            <a:spAutoFit/>
          </a:bodyPr>
          <a:lstStyle/>
          <a:p>
            <a:pPr algn="ctr"/>
            <a:r>
              <a:rPr lang="en-US" sz="2400" dirty="0"/>
              <a:t>internal</a:t>
            </a:r>
          </a:p>
        </p:txBody>
      </p:sp>
      <p:sp>
        <p:nvSpPr>
          <p:cNvPr id="32" name="TextBox 31">
            <a:extLst>
              <a:ext uri="{FF2B5EF4-FFF2-40B4-BE49-F238E27FC236}">
                <a16:creationId xmlns:a16="http://schemas.microsoft.com/office/drawing/2014/main" id="{9B0E86C0-1B88-7449-A5A6-4A03623D43B5}"/>
              </a:ext>
            </a:extLst>
          </p:cNvPr>
          <p:cNvSpPr txBox="1"/>
          <p:nvPr/>
        </p:nvSpPr>
        <p:spPr>
          <a:xfrm>
            <a:off x="11737037" y="2231705"/>
            <a:ext cx="1631493" cy="461665"/>
          </a:xfrm>
          <a:prstGeom prst="rect">
            <a:avLst/>
          </a:prstGeom>
          <a:solidFill>
            <a:schemeClr val="bg1">
              <a:alpha val="50000"/>
            </a:schemeClr>
          </a:solidFill>
        </p:spPr>
        <p:txBody>
          <a:bodyPr wrap="square" rtlCol="0">
            <a:spAutoFit/>
          </a:bodyPr>
          <a:lstStyle/>
          <a:p>
            <a:pPr algn="ctr"/>
            <a:r>
              <a:rPr lang="en-US" sz="2400" dirty="0"/>
              <a:t>external</a:t>
            </a:r>
          </a:p>
        </p:txBody>
      </p:sp>
      <p:cxnSp>
        <p:nvCxnSpPr>
          <p:cNvPr id="34" name="Elbow Connector 33">
            <a:extLst>
              <a:ext uri="{FF2B5EF4-FFF2-40B4-BE49-F238E27FC236}">
                <a16:creationId xmlns:a16="http://schemas.microsoft.com/office/drawing/2014/main" id="{E4708785-4F94-E141-9FBB-D461A42A5F3C}"/>
              </a:ext>
            </a:extLst>
          </p:cNvPr>
          <p:cNvCxnSpPr>
            <a:cxnSpLocks/>
            <a:stCxn id="15" idx="1"/>
            <a:endCxn id="2" idx="0"/>
          </p:cNvCxnSpPr>
          <p:nvPr/>
        </p:nvCxnSpPr>
        <p:spPr>
          <a:xfrm rot="10800000" flipV="1">
            <a:off x="1642338" y="5005046"/>
            <a:ext cx="1782079" cy="1019693"/>
          </a:xfrm>
          <a:prstGeom prst="bentConnector2">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Can 47">
            <a:extLst>
              <a:ext uri="{FF2B5EF4-FFF2-40B4-BE49-F238E27FC236}">
                <a16:creationId xmlns:a16="http://schemas.microsoft.com/office/drawing/2014/main" id="{B156B989-A447-D940-BB66-B3F774A4EEEE}"/>
              </a:ext>
            </a:extLst>
          </p:cNvPr>
          <p:cNvSpPr/>
          <p:nvPr/>
        </p:nvSpPr>
        <p:spPr>
          <a:xfrm rot="16200000">
            <a:off x="10357259" y="24849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c 73">
            <a:extLst>
              <a:ext uri="{FF2B5EF4-FFF2-40B4-BE49-F238E27FC236}">
                <a16:creationId xmlns:a16="http://schemas.microsoft.com/office/drawing/2014/main" id="{397B56A3-C01B-6E43-991E-7F695282DB32}"/>
              </a:ext>
            </a:extLst>
          </p:cNvPr>
          <p:cNvSpPr/>
          <p:nvPr/>
        </p:nvSpPr>
        <p:spPr>
          <a:xfrm flipV="1">
            <a:off x="9761411" y="3197446"/>
            <a:ext cx="791935" cy="1306336"/>
          </a:xfrm>
          <a:prstGeom prst="arc">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ine Callout 1 2">
            <a:extLst>
              <a:ext uri="{FF2B5EF4-FFF2-40B4-BE49-F238E27FC236}">
                <a16:creationId xmlns:a16="http://schemas.microsoft.com/office/drawing/2014/main" id="{2E16F606-DA14-1842-817B-8B633ECD1F3F}"/>
              </a:ext>
            </a:extLst>
          </p:cNvPr>
          <p:cNvSpPr/>
          <p:nvPr/>
        </p:nvSpPr>
        <p:spPr>
          <a:xfrm>
            <a:off x="513556" y="2043732"/>
            <a:ext cx="2096258" cy="1277737"/>
          </a:xfrm>
          <a:prstGeom prst="borderCallout1">
            <a:avLst>
              <a:gd name="adj1" fmla="val 101136"/>
              <a:gd name="adj2" fmla="val 74085"/>
              <a:gd name="adj3" fmla="val 229695"/>
              <a:gd name="adj4" fmla="val 85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a:solidFill>
                    <a:sysClr val="windowText" lastClr="000000"/>
                  </a:solidFill>
                </a:ln>
                <a:latin typeface="Calibri Light" panose="020F0302020204030204" pitchFamily="34" charset="0"/>
                <a:cs typeface="Calibri Light" panose="020F0302020204030204" pitchFamily="34" charset="0"/>
              </a:rPr>
              <a:t>ECONNRESET issues noted between BS agent process running on Jenkins nodes and internal endpoint</a:t>
            </a:r>
          </a:p>
        </p:txBody>
      </p:sp>
    </p:spTree>
    <p:extLst>
      <p:ext uri="{BB962C8B-B14F-4D97-AF65-F5344CB8AC3E}">
        <p14:creationId xmlns:p14="http://schemas.microsoft.com/office/powerpoint/2010/main" val="3858174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altLang="zh-CN" sz="6000" b="1" dirty="0">
                <a:solidFill>
                  <a:srgbClr val="000000"/>
                </a:solidFill>
                <a:cs typeface="Times New Roman" pitchFamily="18" charset="0"/>
              </a:rPr>
              <a:t>1 </a:t>
            </a:r>
            <a:r>
              <a:rPr lang="mr-IN" altLang="zh-CN" sz="6000" b="1" dirty="0">
                <a:solidFill>
                  <a:srgbClr val="000000"/>
                </a:solidFill>
                <a:cs typeface="Times New Roman" pitchFamily="18" charset="0"/>
              </a:rPr>
              <a:t>–</a:t>
            </a:r>
            <a:r>
              <a:rPr lang="en-US" altLang="zh-CN" sz="6000" b="1" dirty="0">
                <a:solidFill>
                  <a:srgbClr val="000000"/>
                </a:solidFill>
                <a:cs typeface="Times New Roman" pitchFamily="18" charset="0"/>
              </a:rPr>
              <a:t> </a:t>
            </a:r>
            <a:r>
              <a:rPr lang="en-US" altLang="zh-CN" sz="6000" b="1" dirty="0" err="1">
                <a:solidFill>
                  <a:srgbClr val="000000"/>
                </a:solidFill>
                <a:cs typeface="Times New Roman" pitchFamily="18" charset="0"/>
              </a:rPr>
              <a:t>Browserstack</a:t>
            </a:r>
            <a:r>
              <a:rPr lang="en-US" altLang="zh-CN" sz="6000" b="1" dirty="0">
                <a:solidFill>
                  <a:srgbClr val="000000"/>
                </a:solidFill>
                <a:cs typeface="Times New Roman" pitchFamily="18" charset="0"/>
              </a:rPr>
              <a:t> local agent network traffic (WIP)</a:t>
            </a:r>
            <a:endParaRPr lang="en-US" sz="6000" dirty="0"/>
          </a:p>
        </p:txBody>
      </p:sp>
      <p:sp>
        <p:nvSpPr>
          <p:cNvPr id="3" name="Rectangle 2">
            <a:extLst>
              <a:ext uri="{FF2B5EF4-FFF2-40B4-BE49-F238E27FC236}">
                <a16:creationId xmlns:a16="http://schemas.microsoft.com/office/drawing/2014/main" id="{91B2DAB9-2CC9-CC40-9EAB-9A2E8B108837}"/>
              </a:ext>
            </a:extLst>
          </p:cNvPr>
          <p:cNvSpPr/>
          <p:nvPr/>
        </p:nvSpPr>
        <p:spPr>
          <a:xfrm>
            <a:off x="665956" y="1417638"/>
            <a:ext cx="17297400" cy="4924425"/>
          </a:xfrm>
          <a:prstGeom prst="rect">
            <a:avLst/>
          </a:prstGeom>
        </p:spPr>
        <p:txBody>
          <a:bodyPr wrap="square">
            <a:spAutoFit/>
          </a:bodyPr>
          <a:lstStyle/>
          <a:p>
            <a:r>
              <a:rPr lang="en-US" dirty="0">
                <a:solidFill>
                  <a:srgbClr val="000000"/>
                </a:solidFill>
                <a:latin typeface="Calibri Light" panose="020F0302020204030204" pitchFamily="34" charset="0"/>
              </a:rPr>
              <a:t>When </a:t>
            </a:r>
            <a:r>
              <a:rPr lang="en-US" dirty="0" err="1">
                <a:solidFill>
                  <a:srgbClr val="000000"/>
                </a:solidFill>
                <a:latin typeface="Calibri Light" panose="020F0302020204030204" pitchFamily="34" charset="0"/>
              </a:rPr>
              <a:t>browserstacklocal</a:t>
            </a:r>
            <a:r>
              <a:rPr lang="en-US" dirty="0">
                <a:solidFill>
                  <a:srgbClr val="000000"/>
                </a:solidFill>
                <a:latin typeface="Calibri Light" panose="020F0302020204030204" pitchFamily="34" charset="0"/>
              </a:rPr>
              <a:t> is run to see the list of IP addresses that connections are made:</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  </a:t>
            </a:r>
            <a:endParaRPr lang="en-US" dirty="0">
              <a:solidFill>
                <a:srgbClr val="000000"/>
              </a:solidFill>
              <a:latin typeface="Calibri" panose="020F0502020204030204" pitchFamily="34" charset="0"/>
            </a:endParaRPr>
          </a:p>
          <a:p>
            <a:pPr marL="457200"/>
            <a:r>
              <a:rPr lang="en-US" sz="1400" dirty="0">
                <a:solidFill>
                  <a:srgbClr val="000000"/>
                </a:solidFill>
                <a:latin typeface="Courier" pitchFamily="2" charset="0"/>
              </a:rPr>
              <a:t>e071598@C02T20E3H03Q:[</a:t>
            </a:r>
            <a:r>
              <a:rPr lang="en-US" sz="1400" dirty="0" err="1">
                <a:solidFill>
                  <a:srgbClr val="000000"/>
                </a:solidFill>
                <a:latin typeface="Courier" pitchFamily="2" charset="0"/>
              </a:rPr>
              <a:t>mcapi</a:t>
            </a:r>
            <a:r>
              <a:rPr lang="en-US" sz="1400" dirty="0">
                <a:solidFill>
                  <a:srgbClr val="000000"/>
                </a:solidFill>
                <a:latin typeface="Courier" pitchFamily="2" charset="0"/>
              </a:rPr>
              <a:t>-automation-pipeline](develop)$ </a:t>
            </a:r>
            <a:r>
              <a:rPr lang="en-US" sz="1400" dirty="0" err="1">
                <a:solidFill>
                  <a:srgbClr val="000000"/>
                </a:solidFill>
                <a:latin typeface="Courier" pitchFamily="2" charset="0"/>
              </a:rPr>
              <a:t>BrowserStackLocal</a:t>
            </a:r>
            <a:r>
              <a:rPr lang="en-US" sz="1400" dirty="0">
                <a:solidFill>
                  <a:srgbClr val="000000"/>
                </a:solidFill>
                <a:latin typeface="Courier" pitchFamily="2" charset="0"/>
              </a:rPr>
              <a:t> --key *** --local-identifier split-run1</a:t>
            </a:r>
          </a:p>
          <a:p>
            <a:pPr marL="457200"/>
            <a:r>
              <a:rPr lang="en-US" sz="1400" dirty="0" err="1">
                <a:solidFill>
                  <a:srgbClr val="000000"/>
                </a:solidFill>
                <a:latin typeface="Courier" pitchFamily="2" charset="0"/>
              </a:rPr>
              <a:t>BrowserStackLocal</a:t>
            </a:r>
            <a:r>
              <a:rPr lang="en-US" sz="1400" dirty="0">
                <a:solidFill>
                  <a:srgbClr val="000000"/>
                </a:solidFill>
                <a:latin typeface="Courier" pitchFamily="2" charset="0"/>
              </a:rPr>
              <a:t> v7.3</a:t>
            </a:r>
          </a:p>
          <a:p>
            <a:pPr marL="457200"/>
            <a:r>
              <a:rPr lang="en-US" sz="1400" dirty="0">
                <a:solidFill>
                  <a:srgbClr val="000000"/>
                </a:solidFill>
                <a:latin typeface="Courier" pitchFamily="2" charset="0"/>
              </a:rPr>
              <a:t> </a:t>
            </a:r>
          </a:p>
          <a:p>
            <a:pPr marL="457200"/>
            <a:r>
              <a:rPr lang="en-US" sz="1400" dirty="0">
                <a:solidFill>
                  <a:srgbClr val="000000"/>
                </a:solidFill>
                <a:latin typeface="Courier" pitchFamily="2" charset="0"/>
              </a:rPr>
              <a:t>You can now access your local server(s) in our remote browser.</a:t>
            </a:r>
          </a:p>
          <a:p>
            <a:pPr marL="457200"/>
            <a:r>
              <a:rPr lang="en-US" sz="1400" dirty="0">
                <a:solidFill>
                  <a:srgbClr val="000000"/>
                </a:solidFill>
                <a:latin typeface="Courier" pitchFamily="2" charset="0"/>
              </a:rPr>
              <a:t> </a:t>
            </a:r>
          </a:p>
          <a:p>
            <a:pPr marL="457200"/>
            <a:r>
              <a:rPr lang="en-US" sz="1400" dirty="0">
                <a:solidFill>
                  <a:srgbClr val="000000"/>
                </a:solidFill>
                <a:latin typeface="Courier" pitchFamily="2" charset="0"/>
              </a:rPr>
              <a:t>Press Ctrl-C to exit</a:t>
            </a:r>
          </a:p>
          <a:p>
            <a:r>
              <a:rPr lang="en-US" dirty="0">
                <a:solidFill>
                  <a:srgbClr val="000000"/>
                </a:solidFill>
                <a:latin typeface="Calibri Light" panose="020F0302020204030204" pitchFamily="34" charset="0"/>
              </a:rPr>
              <a:t> </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While its running - on another terminal:</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 </a:t>
            </a:r>
            <a:endParaRPr lang="en-US" dirty="0">
              <a:solidFill>
                <a:srgbClr val="000000"/>
              </a:solidFill>
              <a:latin typeface="Calibri" panose="020F0502020204030204" pitchFamily="34" charset="0"/>
            </a:endParaRPr>
          </a:p>
          <a:p>
            <a:pPr marL="457200"/>
            <a:r>
              <a:rPr lang="en-US" sz="1400" dirty="0">
                <a:solidFill>
                  <a:srgbClr val="000000"/>
                </a:solidFill>
                <a:latin typeface="Courier" pitchFamily="2" charset="0"/>
              </a:rPr>
              <a:t>e071598@C02T20E3H03Q :[</a:t>
            </a:r>
            <a:r>
              <a:rPr lang="en-US" sz="1400" dirty="0" err="1">
                <a:solidFill>
                  <a:srgbClr val="000000"/>
                </a:solidFill>
                <a:latin typeface="Courier" pitchFamily="2" charset="0"/>
              </a:rPr>
              <a:t>mcapi</a:t>
            </a:r>
            <a:r>
              <a:rPr lang="en-US" sz="1400" dirty="0">
                <a:solidFill>
                  <a:srgbClr val="000000"/>
                </a:solidFill>
                <a:latin typeface="Courier" pitchFamily="2" charset="0"/>
              </a:rPr>
              <a:t>-automation-pipeline](develop)$  </a:t>
            </a:r>
            <a:r>
              <a:rPr lang="en-US" sz="1400" dirty="0" err="1">
                <a:solidFill>
                  <a:srgbClr val="000000"/>
                </a:solidFill>
                <a:latin typeface="Courier" pitchFamily="2" charset="0"/>
              </a:rPr>
              <a:t>ps</a:t>
            </a:r>
            <a:r>
              <a:rPr lang="en-US" sz="1400" dirty="0">
                <a:solidFill>
                  <a:srgbClr val="000000"/>
                </a:solidFill>
                <a:latin typeface="Courier" pitchFamily="2" charset="0"/>
              </a:rPr>
              <a:t> -</a:t>
            </a:r>
            <a:r>
              <a:rPr lang="en-US" sz="1400" dirty="0" err="1">
                <a:solidFill>
                  <a:srgbClr val="000000"/>
                </a:solidFill>
                <a:latin typeface="Courier" pitchFamily="2" charset="0"/>
              </a:rPr>
              <a:t>ef</a:t>
            </a:r>
            <a:r>
              <a:rPr lang="en-US" sz="1400" dirty="0">
                <a:solidFill>
                  <a:srgbClr val="000000"/>
                </a:solidFill>
                <a:latin typeface="Courier" pitchFamily="2" charset="0"/>
              </a:rPr>
              <a:t> | grep -</a:t>
            </a:r>
            <a:r>
              <a:rPr lang="en-US" sz="1400" dirty="0" err="1">
                <a:solidFill>
                  <a:srgbClr val="000000"/>
                </a:solidFill>
                <a:latin typeface="Courier" pitchFamily="2" charset="0"/>
              </a:rPr>
              <a:t>i</a:t>
            </a:r>
            <a:r>
              <a:rPr lang="en-US" sz="1400" dirty="0">
                <a:solidFill>
                  <a:srgbClr val="000000"/>
                </a:solidFill>
                <a:latin typeface="Courier" pitchFamily="2" charset="0"/>
              </a:rPr>
              <a:t> </a:t>
            </a:r>
            <a:r>
              <a:rPr lang="en-US" sz="1400" dirty="0" err="1">
                <a:solidFill>
                  <a:srgbClr val="000000"/>
                </a:solidFill>
                <a:latin typeface="Courier" pitchFamily="2" charset="0"/>
              </a:rPr>
              <a:t>browserstacklocal</a:t>
            </a:r>
            <a:endParaRPr lang="en-US" sz="1400" dirty="0">
              <a:solidFill>
                <a:srgbClr val="000000"/>
              </a:solidFill>
              <a:latin typeface="Courier" pitchFamily="2" charset="0"/>
            </a:endParaRPr>
          </a:p>
          <a:p>
            <a:pPr marL="457200"/>
            <a:r>
              <a:rPr lang="en-US" sz="1400" dirty="0">
                <a:solidFill>
                  <a:srgbClr val="000000"/>
                </a:solidFill>
                <a:latin typeface="Courier" pitchFamily="2" charset="0"/>
              </a:rPr>
              <a:t>110338594 56836   597   0 12:29PM ttys000    0:00.61 </a:t>
            </a:r>
            <a:r>
              <a:rPr lang="en-US" sz="1400" dirty="0" err="1">
                <a:solidFill>
                  <a:srgbClr val="000000"/>
                </a:solidFill>
                <a:latin typeface="Courier" pitchFamily="2" charset="0"/>
              </a:rPr>
              <a:t>BrowserStackLocal</a:t>
            </a:r>
            <a:r>
              <a:rPr lang="en-US" sz="1400" dirty="0">
                <a:solidFill>
                  <a:srgbClr val="000000"/>
                </a:solidFill>
                <a:latin typeface="Courier" pitchFamily="2" charset="0"/>
              </a:rPr>
              <a:t> --key *** --local-identifier split-run1</a:t>
            </a:r>
          </a:p>
          <a:p>
            <a:pPr marL="457200"/>
            <a:r>
              <a:rPr lang="en-US" sz="1400" dirty="0">
                <a:solidFill>
                  <a:srgbClr val="000000"/>
                </a:solidFill>
                <a:latin typeface="Courier" pitchFamily="2" charset="0"/>
              </a:rPr>
              <a:t>110338594 56838 56836   0 12:30PM ttys000    0:00.77 /Users/e071598/apps/bin/</a:t>
            </a:r>
            <a:r>
              <a:rPr lang="en-US" sz="1400" dirty="0" err="1">
                <a:solidFill>
                  <a:srgbClr val="000000"/>
                </a:solidFill>
                <a:latin typeface="Courier" pitchFamily="2" charset="0"/>
              </a:rPr>
              <a:t>BrowserStackLocal</a:t>
            </a:r>
            <a:r>
              <a:rPr lang="en-US" sz="1400" dirty="0">
                <a:solidFill>
                  <a:srgbClr val="000000"/>
                </a:solidFill>
                <a:latin typeface="Courier" pitchFamily="2" charset="0"/>
              </a:rPr>
              <a:t> --key *** --local-identifier split-run1</a:t>
            </a:r>
          </a:p>
          <a:p>
            <a:pPr marL="457200"/>
            <a:r>
              <a:rPr lang="en-US" sz="1400" dirty="0">
                <a:solidFill>
                  <a:srgbClr val="000000"/>
                </a:solidFill>
                <a:latin typeface="Courier" pitchFamily="2" charset="0"/>
              </a:rPr>
              <a:t>110338594 56875 56838   0 12:30PM ttys000    0:00.86 /Users/e071598/apps/bin/</a:t>
            </a:r>
            <a:r>
              <a:rPr lang="en-US" sz="1400" dirty="0" err="1">
                <a:solidFill>
                  <a:srgbClr val="000000"/>
                </a:solidFill>
                <a:latin typeface="Courier" pitchFamily="2" charset="0"/>
              </a:rPr>
              <a:t>BrowserStackLocal</a:t>
            </a:r>
            <a:r>
              <a:rPr lang="en-US" sz="1400" dirty="0">
                <a:solidFill>
                  <a:srgbClr val="000000"/>
                </a:solidFill>
                <a:latin typeface="Courier" pitchFamily="2" charset="0"/>
              </a:rPr>
              <a:t> --key *** --local-identifier split-run1-browserstack-fork-0</a:t>
            </a:r>
          </a:p>
          <a:p>
            <a:pPr marL="457200"/>
            <a:r>
              <a:rPr lang="en-US" sz="1400" dirty="0">
                <a:solidFill>
                  <a:srgbClr val="000000"/>
                </a:solidFill>
                <a:latin typeface="Courier" pitchFamily="2" charset="0"/>
              </a:rPr>
              <a:t>110338594 56876 56838   0 12:30PM ttys000    0:00.86 /Users/e071598/apps/bin/</a:t>
            </a:r>
            <a:r>
              <a:rPr lang="en-US" sz="1400" dirty="0" err="1">
                <a:solidFill>
                  <a:srgbClr val="000000"/>
                </a:solidFill>
                <a:latin typeface="Courier" pitchFamily="2" charset="0"/>
              </a:rPr>
              <a:t>BrowserStackLocal</a:t>
            </a:r>
            <a:r>
              <a:rPr lang="en-US" sz="1400" dirty="0">
                <a:solidFill>
                  <a:srgbClr val="000000"/>
                </a:solidFill>
                <a:latin typeface="Courier" pitchFamily="2" charset="0"/>
              </a:rPr>
              <a:t> --key *** --local-identifier split-run1-browserstack-fork-1</a:t>
            </a:r>
          </a:p>
          <a:p>
            <a:pPr marL="457200"/>
            <a:r>
              <a:rPr lang="en-US" sz="1400" dirty="0">
                <a:solidFill>
                  <a:srgbClr val="000000"/>
                </a:solidFill>
                <a:latin typeface="Courier" pitchFamily="2" charset="0"/>
              </a:rPr>
              <a:t>110338594 56877 56838   0 12:30PM ttys000    0:00.85 /Users/e071598/apps/bin/</a:t>
            </a:r>
            <a:r>
              <a:rPr lang="en-US" sz="1400" dirty="0" err="1">
                <a:solidFill>
                  <a:srgbClr val="000000"/>
                </a:solidFill>
                <a:latin typeface="Courier" pitchFamily="2" charset="0"/>
              </a:rPr>
              <a:t>BrowserStackLocal</a:t>
            </a:r>
            <a:r>
              <a:rPr lang="en-US" sz="1400" dirty="0">
                <a:solidFill>
                  <a:srgbClr val="000000"/>
                </a:solidFill>
                <a:latin typeface="Courier" pitchFamily="2" charset="0"/>
              </a:rPr>
              <a:t> --key *** --local-identifier split-run1-browserstack-fork-2</a:t>
            </a:r>
          </a:p>
          <a:p>
            <a:pPr marL="457200"/>
            <a:r>
              <a:rPr lang="en-US" sz="1400" dirty="0">
                <a:solidFill>
                  <a:srgbClr val="000000"/>
                </a:solidFill>
                <a:latin typeface="Courier" pitchFamily="2" charset="0"/>
              </a:rPr>
              <a:t>110338594 56878 56838   0 12:30PM ttys000    0:00.86 /Users/e071598/apps/bin/</a:t>
            </a:r>
            <a:r>
              <a:rPr lang="en-US" sz="1400" dirty="0" err="1">
                <a:solidFill>
                  <a:srgbClr val="000000"/>
                </a:solidFill>
                <a:latin typeface="Courier" pitchFamily="2" charset="0"/>
              </a:rPr>
              <a:t>BrowserStackLocal</a:t>
            </a:r>
            <a:r>
              <a:rPr lang="en-US" sz="1400" dirty="0">
                <a:solidFill>
                  <a:srgbClr val="000000"/>
                </a:solidFill>
                <a:latin typeface="Courier" pitchFamily="2" charset="0"/>
              </a:rPr>
              <a:t> --key *** --local-identifier split-run1-browserstack-fork-3</a:t>
            </a:r>
          </a:p>
          <a:p>
            <a:pPr marL="457200"/>
            <a:r>
              <a:rPr lang="en-US" sz="1400" dirty="0">
                <a:solidFill>
                  <a:srgbClr val="000000"/>
                </a:solidFill>
                <a:latin typeface="Courier" pitchFamily="2" charset="0"/>
              </a:rPr>
              <a:t>110338594 56879 56838   0 12:30PM ttys000    0:00.86 /Users/e071598/apps/bin/</a:t>
            </a:r>
            <a:r>
              <a:rPr lang="en-US" sz="1400" dirty="0" err="1">
                <a:solidFill>
                  <a:srgbClr val="000000"/>
                </a:solidFill>
                <a:latin typeface="Courier" pitchFamily="2" charset="0"/>
              </a:rPr>
              <a:t>BrowserStackLocal</a:t>
            </a:r>
            <a:r>
              <a:rPr lang="en-US" sz="1400" dirty="0">
                <a:solidFill>
                  <a:srgbClr val="000000"/>
                </a:solidFill>
                <a:latin typeface="Courier" pitchFamily="2" charset="0"/>
              </a:rPr>
              <a:t> --key *** --local-identifier split-run1-browserstack-fork-4</a:t>
            </a:r>
          </a:p>
          <a:p>
            <a:pPr marL="457200"/>
            <a:endParaRPr lang="en-US" sz="1400" dirty="0">
              <a:solidFill>
                <a:srgbClr val="000000"/>
              </a:solidFill>
              <a:latin typeface="Courier" pitchFamily="2" charset="0"/>
            </a:endParaRPr>
          </a:p>
          <a:p>
            <a:pPr marL="457200"/>
            <a:endParaRPr lang="en-US" sz="1400" dirty="0">
              <a:solidFill>
                <a:srgbClr val="000000"/>
              </a:solidFill>
              <a:latin typeface="Courier" pitchFamily="2" charset="0"/>
            </a:endParaRPr>
          </a:p>
        </p:txBody>
      </p:sp>
    </p:spTree>
    <p:extLst>
      <p:ext uri="{BB962C8B-B14F-4D97-AF65-F5344CB8AC3E}">
        <p14:creationId xmlns:p14="http://schemas.microsoft.com/office/powerpoint/2010/main" val="1264038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altLang="zh-CN" sz="6000" b="1" dirty="0">
                <a:solidFill>
                  <a:srgbClr val="000000"/>
                </a:solidFill>
                <a:cs typeface="Times New Roman" pitchFamily="18" charset="0"/>
              </a:rPr>
              <a:t>1 </a:t>
            </a:r>
            <a:r>
              <a:rPr lang="mr-IN" altLang="zh-CN" sz="6000" b="1" dirty="0">
                <a:solidFill>
                  <a:srgbClr val="000000"/>
                </a:solidFill>
                <a:cs typeface="Times New Roman" pitchFamily="18" charset="0"/>
              </a:rPr>
              <a:t>–</a:t>
            </a:r>
            <a:r>
              <a:rPr lang="en-US" altLang="zh-CN" sz="6000" b="1" dirty="0">
                <a:solidFill>
                  <a:srgbClr val="000000"/>
                </a:solidFill>
                <a:cs typeface="Times New Roman" pitchFamily="18" charset="0"/>
              </a:rPr>
              <a:t> </a:t>
            </a:r>
            <a:r>
              <a:rPr lang="en-US" altLang="zh-CN" sz="6000" b="1" dirty="0" err="1">
                <a:solidFill>
                  <a:srgbClr val="000000"/>
                </a:solidFill>
                <a:cs typeface="Times New Roman" pitchFamily="18" charset="0"/>
              </a:rPr>
              <a:t>Browserstack</a:t>
            </a:r>
            <a:r>
              <a:rPr lang="en-US" altLang="zh-CN" sz="6000" b="1" dirty="0">
                <a:solidFill>
                  <a:srgbClr val="000000"/>
                </a:solidFill>
                <a:cs typeface="Times New Roman" pitchFamily="18" charset="0"/>
              </a:rPr>
              <a:t> local agent network traffic (WIP)</a:t>
            </a:r>
            <a:endParaRPr lang="en-US" sz="6000" dirty="0"/>
          </a:p>
        </p:txBody>
      </p:sp>
      <p:sp>
        <p:nvSpPr>
          <p:cNvPr id="3" name="Rectangle 2">
            <a:extLst>
              <a:ext uri="{FF2B5EF4-FFF2-40B4-BE49-F238E27FC236}">
                <a16:creationId xmlns:a16="http://schemas.microsoft.com/office/drawing/2014/main" id="{91B2DAB9-2CC9-CC40-9EAB-9A2E8B108837}"/>
              </a:ext>
            </a:extLst>
          </p:cNvPr>
          <p:cNvSpPr/>
          <p:nvPr/>
        </p:nvSpPr>
        <p:spPr>
          <a:xfrm>
            <a:off x="665956" y="1417638"/>
            <a:ext cx="17602199" cy="6832640"/>
          </a:xfrm>
          <a:prstGeom prst="rect">
            <a:avLst/>
          </a:prstGeom>
        </p:spPr>
        <p:txBody>
          <a:bodyPr wrap="square">
            <a:spAutoFit/>
          </a:bodyPr>
          <a:lstStyle/>
          <a:p>
            <a:r>
              <a:rPr lang="en-US" dirty="0">
                <a:solidFill>
                  <a:srgbClr val="000000"/>
                </a:solidFill>
                <a:latin typeface="Calibri Light" panose="020F0302020204030204" pitchFamily="34" charset="0"/>
              </a:rPr>
              <a:t>From this –the </a:t>
            </a:r>
            <a:r>
              <a:rPr lang="en-US" dirty="0" err="1">
                <a:solidFill>
                  <a:srgbClr val="000000"/>
                </a:solidFill>
                <a:latin typeface="Calibri Light" panose="020F0302020204030204" pitchFamily="34" charset="0"/>
              </a:rPr>
              <a:t>ip</a:t>
            </a:r>
            <a:r>
              <a:rPr lang="en-US" dirty="0">
                <a:solidFill>
                  <a:srgbClr val="000000"/>
                </a:solidFill>
                <a:latin typeface="Calibri Light" panose="020F0302020204030204" pitchFamily="34" charset="0"/>
              </a:rPr>
              <a:t> address list connecting to:</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 </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e071598@C02T20E3H03Q$ netstat -</a:t>
            </a:r>
            <a:r>
              <a:rPr lang="en-US" sz="1600" dirty="0" err="1">
                <a:solidFill>
                  <a:srgbClr val="000000"/>
                </a:solidFill>
                <a:latin typeface="Courier" pitchFamily="2" charset="0"/>
              </a:rPr>
              <a:t>avnp</a:t>
            </a:r>
            <a:r>
              <a:rPr lang="en-US" sz="1600" dirty="0">
                <a:solidFill>
                  <a:srgbClr val="000000"/>
                </a:solidFill>
                <a:latin typeface="Courier" pitchFamily="2" charset="0"/>
              </a:rPr>
              <a:t> </a:t>
            </a:r>
            <a:r>
              <a:rPr lang="en-US" sz="1600" dirty="0" err="1">
                <a:solidFill>
                  <a:srgbClr val="000000"/>
                </a:solidFill>
                <a:latin typeface="Courier" pitchFamily="2" charset="0"/>
              </a:rPr>
              <a:t>tcp</a:t>
            </a:r>
            <a:r>
              <a:rPr lang="en-US" sz="1600" dirty="0">
                <a:solidFill>
                  <a:srgbClr val="000000"/>
                </a:solidFill>
                <a:latin typeface="Courier" pitchFamily="2" charset="0"/>
              </a:rPr>
              <a:t> | grep 568[0-9][0-9]</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172.17.237.166.51717   34.253.190.41.443      ESTABLISHED 131072 131338  56878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172.17.237.166.51716   34.253.190.40.443      ESTABLISHED 131072 131338  56878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172.17.237.166.51715   13.56.32.147.443       ESTABLISHED 131072 131338  56878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172.17.237.166.51714   13.56.32.146.443       ESTABLISHED 131072 131338  56878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172.17.237.166.51713   34.204.63.5.443        ESTABLISHED 131072 131338  56878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172.17.237.166.51712   34.204.63.4.443        ESTABLISHED 131072 131338  56878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172.17.237.166.51711   34.204.63.3.443        ESTABLISHED 131072 131338  56878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172.17.237.166.51710   34.204.63.2.443        ESTABLISHED 131072 131338  56878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172.17.237.166.51709   34.204.63.1.443        ESTABLISHED 131072 131072  56878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172.17.237.166.51708   207.254.8.9.443        ESTABLISHED 131072 131338  56878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172.17.237.166.51707   207.254.8.7.443        ESTABLISHED 131072 131338  56878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172.17.237.166.51706   207.254.8.10.443       ESTABLISHED 131072 131338  56878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a:t>
            </a:r>
          </a:p>
          <a:p>
            <a:pPr marL="457200"/>
            <a:r>
              <a:rPr lang="en-US" sz="1600" dirty="0">
                <a:solidFill>
                  <a:srgbClr val="000000"/>
                </a:solidFill>
                <a:latin typeface="Courier" pitchFamily="2" charset="0"/>
              </a:rPr>
              <a:t>tcp4       0      0  172.17.237.166.51637   13.56.32.147.443       ESTABLISHED 131072 131338  56838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172.17.237.166.51636   13.56.32.146.443       ESTABLISHED 131072 131338  56838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172.17.237.166.51635   34.204.63.3.443        ESTABLISHED 131072 131338  56838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172.17.237.166.51634   34.204.63.1.443        ESTABLISHED 131072 131338  56838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172.17.237.166.51633   207.254.8.9.443        ESTABLISHED 131072 131072  56838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172.17.237.166.51632   207.254.8.10.443       ESTABLISHED 131072 131338  56838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172.17.237.166.51631   207.254.8.7.443        ESTABLISHED 131072 131072  56838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172.17.237.166.51630   207.254.8.6.443        ESTABLISHED 131072 131338  56838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tcp4       0      0  172.17.237.166.51629   207.254.8.8.443        ESTABLISHED 131072 131072  56838      0</a:t>
            </a:r>
            <a:endParaRPr lang="en-US" dirty="0">
              <a:solidFill>
                <a:srgbClr val="000000"/>
              </a:solidFill>
              <a:latin typeface="Calibri" panose="020F0502020204030204" pitchFamily="34" charset="0"/>
            </a:endParaRPr>
          </a:p>
          <a:p>
            <a:pPr marL="457200"/>
            <a:r>
              <a:rPr lang="en-US" sz="1600" dirty="0">
                <a:solidFill>
                  <a:srgbClr val="000000"/>
                </a:solidFill>
                <a:latin typeface="Courier" pitchFamily="2" charset="0"/>
              </a:rPr>
              <a:t>e071598@C02T20E3H03Q$</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 </a:t>
            </a:r>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42810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altLang="zh-CN" sz="6000" b="1" dirty="0">
                <a:solidFill>
                  <a:srgbClr val="000000"/>
                </a:solidFill>
                <a:cs typeface="Times New Roman" pitchFamily="18" charset="0"/>
              </a:rPr>
              <a:t>1 </a:t>
            </a:r>
            <a:r>
              <a:rPr lang="mr-IN" altLang="zh-CN" sz="6000" b="1" dirty="0">
                <a:solidFill>
                  <a:srgbClr val="000000"/>
                </a:solidFill>
                <a:cs typeface="Times New Roman" pitchFamily="18" charset="0"/>
              </a:rPr>
              <a:t>–</a:t>
            </a:r>
            <a:r>
              <a:rPr lang="en-US" altLang="zh-CN" sz="6000" b="1" dirty="0">
                <a:solidFill>
                  <a:srgbClr val="000000"/>
                </a:solidFill>
                <a:cs typeface="Times New Roman" pitchFamily="18" charset="0"/>
              </a:rPr>
              <a:t> </a:t>
            </a:r>
            <a:r>
              <a:rPr lang="en-US" altLang="zh-CN" sz="6000" b="1" dirty="0" err="1">
                <a:solidFill>
                  <a:srgbClr val="000000"/>
                </a:solidFill>
                <a:cs typeface="Times New Roman" pitchFamily="18" charset="0"/>
              </a:rPr>
              <a:t>Browserstack</a:t>
            </a:r>
            <a:r>
              <a:rPr lang="en-US" altLang="zh-CN" sz="6000" b="1" dirty="0">
                <a:solidFill>
                  <a:srgbClr val="000000"/>
                </a:solidFill>
                <a:cs typeface="Times New Roman" pitchFamily="18" charset="0"/>
              </a:rPr>
              <a:t> local agent network traffic (WIP)</a:t>
            </a:r>
            <a:endParaRPr lang="en-US" sz="6000" dirty="0"/>
          </a:p>
        </p:txBody>
      </p:sp>
      <p:sp>
        <p:nvSpPr>
          <p:cNvPr id="3" name="Rectangle 2">
            <a:extLst>
              <a:ext uri="{FF2B5EF4-FFF2-40B4-BE49-F238E27FC236}">
                <a16:creationId xmlns:a16="http://schemas.microsoft.com/office/drawing/2014/main" id="{91B2DAB9-2CC9-CC40-9EAB-9A2E8B108837}"/>
              </a:ext>
            </a:extLst>
          </p:cNvPr>
          <p:cNvSpPr/>
          <p:nvPr/>
        </p:nvSpPr>
        <p:spPr>
          <a:xfrm>
            <a:off x="665956" y="1417638"/>
            <a:ext cx="17602199" cy="6104235"/>
          </a:xfrm>
          <a:prstGeom prst="rect">
            <a:avLst/>
          </a:prstGeom>
        </p:spPr>
        <p:txBody>
          <a:bodyPr wrap="square">
            <a:spAutoFit/>
          </a:bodyPr>
          <a:lstStyle/>
          <a:p>
            <a:r>
              <a:rPr lang="en-US" dirty="0">
                <a:solidFill>
                  <a:srgbClr val="000000"/>
                </a:solidFill>
                <a:latin typeface="Calibri Light" panose="020F0302020204030204" pitchFamily="34" charset="0"/>
              </a:rPr>
              <a:t>There are a number of IP addresses that the </a:t>
            </a:r>
            <a:r>
              <a:rPr lang="en-US" dirty="0" err="1">
                <a:solidFill>
                  <a:srgbClr val="000000"/>
                </a:solidFill>
                <a:latin typeface="Calibri Light" panose="020F0302020204030204" pitchFamily="34" charset="0"/>
              </a:rPr>
              <a:t>bslocalagent</a:t>
            </a:r>
            <a:r>
              <a:rPr lang="en-US" dirty="0">
                <a:solidFill>
                  <a:srgbClr val="000000"/>
                </a:solidFill>
                <a:latin typeface="Calibri Light" panose="020F0302020204030204" pitchFamily="34" charset="0"/>
              </a:rPr>
              <a:t> connect to.</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 </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When sampling and attempting to perform a </a:t>
            </a:r>
            <a:r>
              <a:rPr lang="en-US" dirty="0" err="1">
                <a:solidFill>
                  <a:srgbClr val="000000"/>
                </a:solidFill>
                <a:latin typeface="Calibri Light" panose="020F0302020204030204" pitchFamily="34" charset="0"/>
              </a:rPr>
              <a:t>dnslookup</a:t>
            </a:r>
            <a:r>
              <a:rPr lang="en-US" dirty="0">
                <a:solidFill>
                  <a:srgbClr val="000000"/>
                </a:solidFill>
                <a:latin typeface="Calibri Light" panose="020F0302020204030204" pitchFamily="34" charset="0"/>
              </a:rPr>
              <a:t> / dig on any of them using </a:t>
            </a:r>
            <a:r>
              <a:rPr lang="en-US" dirty="0" err="1">
                <a:solidFill>
                  <a:srgbClr val="000000"/>
                </a:solidFill>
                <a:latin typeface="Calibri Light" panose="020F0302020204030204" pitchFamily="34" charset="0"/>
              </a:rPr>
              <a:t>kloth.net</a:t>
            </a:r>
            <a:r>
              <a:rPr lang="en-US" dirty="0">
                <a:solidFill>
                  <a:srgbClr val="000000"/>
                </a:solidFill>
                <a:latin typeface="Calibri Light" panose="020F0302020204030204" pitchFamily="34" charset="0"/>
              </a:rPr>
              <a:t> it does not show </a:t>
            </a:r>
            <a:r>
              <a:rPr lang="en-US" dirty="0" err="1">
                <a:solidFill>
                  <a:srgbClr val="000000"/>
                </a:solidFill>
                <a:latin typeface="Calibri Light" panose="020F0302020204030204" pitchFamily="34" charset="0"/>
              </a:rPr>
              <a:t>bs</a:t>
            </a:r>
            <a:r>
              <a:rPr lang="en-US" dirty="0">
                <a:solidFill>
                  <a:srgbClr val="000000"/>
                </a:solidFill>
                <a:latin typeface="Calibri Light" panose="020F0302020204030204" pitchFamily="34" charset="0"/>
              </a:rPr>
              <a:t> as the logical </a:t>
            </a:r>
            <a:r>
              <a:rPr lang="en-US" dirty="0" err="1">
                <a:solidFill>
                  <a:srgbClr val="000000"/>
                </a:solidFill>
                <a:latin typeface="Calibri Light" panose="020F0302020204030204" pitchFamily="34" charset="0"/>
              </a:rPr>
              <a:t>dns</a:t>
            </a:r>
            <a:r>
              <a:rPr lang="en-US" dirty="0">
                <a:solidFill>
                  <a:srgbClr val="000000"/>
                </a:solidFill>
                <a:latin typeface="Calibri Light" panose="020F0302020204030204" pitchFamily="34" charset="0"/>
              </a:rPr>
              <a:t> or owner.</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 </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Perhaps the set of IPs that the tunnel connects to may be set within the executable itself or returned in an initial query at the time of the initial connection.</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 </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Perhaps when passing the proxy </a:t>
            </a:r>
            <a:r>
              <a:rPr lang="en-US" dirty="0" err="1">
                <a:solidFill>
                  <a:srgbClr val="000000"/>
                </a:solidFill>
                <a:latin typeface="Calibri Light" panose="020F0302020204030204" pitchFamily="34" charset="0"/>
              </a:rPr>
              <a:t>param</a:t>
            </a:r>
            <a:r>
              <a:rPr lang="en-US" dirty="0">
                <a:solidFill>
                  <a:srgbClr val="000000"/>
                </a:solidFill>
                <a:latin typeface="Calibri Light" panose="020F0302020204030204" pitchFamily="34" charset="0"/>
              </a:rPr>
              <a:t> into the agent, it may attempt to establish the same IP connections only with the proxy instead with the assumption that there are only blacklisted IPs/DNS entries.</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 </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This would be a problem if the proxy is setup with whitelist as the IPs have not been whitelisted.</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 </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 BS actually has a little blurb on the site regarding if the proxy/FW is configured with whitelisting:</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 </a:t>
            </a:r>
            <a:endParaRPr lang="en-US" dirty="0">
              <a:solidFill>
                <a:srgbClr val="000000"/>
              </a:solidFill>
              <a:latin typeface="Calibri" panose="020F0502020204030204" pitchFamily="34" charset="0"/>
            </a:endParaRPr>
          </a:p>
          <a:p>
            <a:pPr marL="457200">
              <a:lnSpc>
                <a:spcPts val="2400"/>
              </a:lnSpc>
              <a:spcAft>
                <a:spcPts val="1575"/>
              </a:spcAft>
            </a:pPr>
            <a:r>
              <a:rPr lang="en-US" sz="2800" dirty="0">
                <a:solidFill>
                  <a:srgbClr val="333333"/>
                </a:solidFill>
                <a:latin typeface="Helvetica" pitchFamily="2" charset="0"/>
              </a:rPr>
              <a:t>Whitelist </a:t>
            </a:r>
            <a:r>
              <a:rPr lang="en-US" sz="2800" dirty="0" err="1">
                <a:solidFill>
                  <a:srgbClr val="333333"/>
                </a:solidFill>
                <a:latin typeface="Helvetica" pitchFamily="2" charset="0"/>
              </a:rPr>
              <a:t>BrowserStack</a:t>
            </a:r>
            <a:r>
              <a:rPr lang="en-US" sz="2800" dirty="0">
                <a:solidFill>
                  <a:srgbClr val="333333"/>
                </a:solidFill>
                <a:latin typeface="Helvetica" pitchFamily="2" charset="0"/>
              </a:rPr>
              <a:t> IPs</a:t>
            </a:r>
            <a:endParaRPr lang="en-US" dirty="0">
              <a:solidFill>
                <a:srgbClr val="000000"/>
              </a:solidFill>
              <a:latin typeface="Calibri" panose="020F0502020204030204" pitchFamily="34" charset="0"/>
            </a:endParaRPr>
          </a:p>
          <a:p>
            <a:pPr marL="457200">
              <a:spcAft>
                <a:spcPts val="1575"/>
              </a:spcAft>
            </a:pPr>
            <a:r>
              <a:rPr lang="en-US" sz="2000" dirty="0">
                <a:solidFill>
                  <a:srgbClr val="333333"/>
                </a:solidFill>
                <a:latin typeface="Helvetica" pitchFamily="2" charset="0"/>
              </a:rPr>
              <a:t>If you are testing a server that requires IP whitelisting, set up a Local Testing connection and select the checkbox.</a:t>
            </a:r>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a:t>
            </a:r>
          </a:p>
          <a:p>
            <a:r>
              <a:rPr lang="en-US" dirty="0">
                <a:solidFill>
                  <a:srgbClr val="000000"/>
                </a:solidFill>
                <a:latin typeface="Calibri Light" panose="020F0302020204030204" pitchFamily="34" charset="0"/>
              </a:rPr>
              <a:t>I am somewhat baffled by the “select the checkbox” fragment dangling at the end of that sentence ;)</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 </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I believe it was meant to be something along the line of “enable/whitelist the IP in the FW/proxy you have configured if you see it getting blocked”.</a:t>
            </a:r>
            <a:endParaRPr lang="en-US" dirty="0">
              <a:solidFill>
                <a:srgbClr val="000000"/>
              </a:solidFill>
              <a:latin typeface="Calibri" panose="020F0502020204030204" pitchFamily="34" charset="0"/>
            </a:endParaRPr>
          </a:p>
          <a:p>
            <a:r>
              <a:rPr lang="en-US" dirty="0">
                <a:solidFill>
                  <a:srgbClr val="000000"/>
                </a:solidFill>
                <a:latin typeface="Calibri Light" panose="020F0302020204030204" pitchFamily="34" charset="0"/>
              </a:rPr>
              <a:t>E.g., I can see the blocked IPs in </a:t>
            </a:r>
            <a:r>
              <a:rPr lang="en-US" dirty="0" err="1">
                <a:solidFill>
                  <a:srgbClr val="000000"/>
                </a:solidFill>
                <a:latin typeface="Calibri Light" panose="020F0302020204030204" pitchFamily="34" charset="0"/>
              </a:rPr>
              <a:t>pfsense</a:t>
            </a:r>
            <a:r>
              <a:rPr lang="en-US" dirty="0">
                <a:solidFill>
                  <a:srgbClr val="000000"/>
                </a:solidFill>
                <a:latin typeface="Calibri Light" panose="020F0302020204030204" pitchFamily="34" charset="0"/>
              </a:rPr>
              <a:t> – and in fact, there is a checkbox that I can select to whitelist those IPs.</a:t>
            </a:r>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23492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altLang="zh-CN" sz="6000" b="1" dirty="0">
                <a:solidFill>
                  <a:srgbClr val="000000"/>
                </a:solidFill>
                <a:cs typeface="Times New Roman" pitchFamily="18" charset="0"/>
              </a:rPr>
              <a:t>1 </a:t>
            </a:r>
            <a:r>
              <a:rPr lang="mr-IN" altLang="zh-CN" sz="6000" b="1" dirty="0">
                <a:solidFill>
                  <a:srgbClr val="000000"/>
                </a:solidFill>
                <a:cs typeface="Times New Roman" pitchFamily="18" charset="0"/>
              </a:rPr>
              <a:t>–</a:t>
            </a:r>
            <a:r>
              <a:rPr lang="en-US" altLang="zh-CN" sz="6000" b="1" dirty="0">
                <a:solidFill>
                  <a:srgbClr val="000000"/>
                </a:solidFill>
                <a:cs typeface="Times New Roman" pitchFamily="18" charset="0"/>
              </a:rPr>
              <a:t> </a:t>
            </a:r>
            <a:r>
              <a:rPr lang="en-US" altLang="zh-CN" sz="6000" b="1" dirty="0" err="1">
                <a:solidFill>
                  <a:srgbClr val="000000"/>
                </a:solidFill>
                <a:cs typeface="Times New Roman" pitchFamily="18" charset="0"/>
              </a:rPr>
              <a:t>Browserstack</a:t>
            </a:r>
            <a:r>
              <a:rPr lang="en-US" altLang="zh-CN" sz="6000" b="1" dirty="0">
                <a:solidFill>
                  <a:srgbClr val="000000"/>
                </a:solidFill>
                <a:cs typeface="Times New Roman" pitchFamily="18" charset="0"/>
              </a:rPr>
              <a:t> local agent network traffic (WIP)</a:t>
            </a:r>
            <a:endParaRPr lang="en-US" sz="6000" dirty="0"/>
          </a:p>
        </p:txBody>
      </p:sp>
      <p:sp>
        <p:nvSpPr>
          <p:cNvPr id="3" name="Rectangle 2">
            <a:extLst>
              <a:ext uri="{FF2B5EF4-FFF2-40B4-BE49-F238E27FC236}">
                <a16:creationId xmlns:a16="http://schemas.microsoft.com/office/drawing/2014/main" id="{91B2DAB9-2CC9-CC40-9EAB-9A2E8B108837}"/>
              </a:ext>
            </a:extLst>
          </p:cNvPr>
          <p:cNvSpPr/>
          <p:nvPr/>
        </p:nvSpPr>
        <p:spPr>
          <a:xfrm>
            <a:off x="665956" y="1417638"/>
            <a:ext cx="17602199" cy="7848302"/>
          </a:xfrm>
          <a:prstGeom prst="rect">
            <a:avLst/>
          </a:prstGeom>
        </p:spPr>
        <p:txBody>
          <a:bodyPr wrap="square">
            <a:spAutoFit/>
          </a:bodyPr>
          <a:lstStyle/>
          <a:p>
            <a:r>
              <a:rPr lang="en-US" dirty="0">
                <a:latin typeface="Calibri Light" panose="020F0302020204030204" pitchFamily="34" charset="0"/>
                <a:cs typeface="Calibri Light" panose="020F0302020204030204" pitchFamily="34" charset="0"/>
              </a:rPr>
              <a:t>To get to a workable proxy configuration:</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At first, configure the proxy to allow proxying for all endpoints.</a:t>
            </a:r>
          </a:p>
          <a:p>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If testing with the open proxying configuration works, then we are on the right track.</a:t>
            </a:r>
          </a:p>
          <a:p>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Then figure out how to </a:t>
            </a:r>
            <a:r>
              <a:rPr lang="en-US" dirty="0" err="1">
                <a:latin typeface="Calibri Light" panose="020F0302020204030204" pitchFamily="34" charset="0"/>
                <a:cs typeface="Calibri Light" panose="020F0302020204030204" pitchFamily="34" charset="0"/>
              </a:rPr>
              <a:t>widdle</a:t>
            </a:r>
            <a:r>
              <a:rPr lang="en-US" dirty="0">
                <a:latin typeface="Calibri Light" panose="020F0302020204030204" pitchFamily="34" charset="0"/>
                <a:cs typeface="Calibri Light" panose="020F0302020204030204" pitchFamily="34" charset="0"/>
              </a:rPr>
              <a:t> the </a:t>
            </a:r>
            <a:r>
              <a:rPr lang="en-US" dirty="0" err="1">
                <a:latin typeface="Calibri Light" panose="020F0302020204030204" pitchFamily="34" charset="0"/>
                <a:cs typeface="Calibri Light" panose="020F0302020204030204" pitchFamily="34" charset="0"/>
              </a:rPr>
              <a:t>ProxyMatch</a:t>
            </a:r>
            <a:r>
              <a:rPr lang="en-US" dirty="0">
                <a:latin typeface="Calibri Light" panose="020F0302020204030204" pitchFamily="34" charset="0"/>
                <a:cs typeface="Calibri Light" panose="020F0302020204030204" pitchFamily="34" charset="0"/>
              </a:rPr>
              <a:t> - or whatever apache directive is used - down to whitelist the specific IP address range used by the BS tunnels.</a:t>
            </a:r>
          </a:p>
          <a:p>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What I noticed in the </a:t>
            </a:r>
            <a:r>
              <a:rPr lang="en-US" dirty="0" err="1">
                <a:latin typeface="Calibri Light" panose="020F0302020204030204" pitchFamily="34" charset="0"/>
                <a:cs typeface="Calibri Light" panose="020F0302020204030204" pitchFamily="34" charset="0"/>
              </a:rPr>
              <a:t>bslocalagent</a:t>
            </a:r>
            <a:r>
              <a:rPr lang="en-US" dirty="0">
                <a:latin typeface="Calibri Light" panose="020F0302020204030204" pitchFamily="34" charset="0"/>
                <a:cs typeface="Calibri Light" panose="020F0302020204030204" pitchFamily="34" charset="0"/>
              </a:rPr>
              <a:t> netstat results (see attached) is that there seems to several ranges of IPs used in setting up the tunnels.</a:t>
            </a:r>
          </a:p>
          <a:p>
            <a:r>
              <a:rPr lang="en-US" dirty="0">
                <a:latin typeface="Calibri Light" panose="020F0302020204030204" pitchFamily="34" charset="0"/>
                <a:cs typeface="Calibri Light" panose="020F0302020204030204" pitchFamily="34" charset="0"/>
              </a:rPr>
              <a:t>E.g., Some of them include:</a:t>
            </a:r>
          </a:p>
          <a:p>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34.253.190.*</a:t>
            </a:r>
          </a:p>
          <a:p>
            <a:r>
              <a:rPr lang="en-US" dirty="0">
                <a:latin typeface="Calibri Light" panose="020F0302020204030204" pitchFamily="34" charset="0"/>
                <a:cs typeface="Calibri Light" panose="020F0302020204030204" pitchFamily="34" charset="0"/>
              </a:rPr>
              <a:t>13.56.32.* </a:t>
            </a:r>
          </a:p>
          <a:p>
            <a:r>
              <a:rPr lang="en-US" dirty="0">
                <a:latin typeface="Calibri Light" panose="020F0302020204030204" pitchFamily="34" charset="0"/>
                <a:cs typeface="Calibri Light" panose="020F0302020204030204" pitchFamily="34" charset="0"/>
              </a:rPr>
              <a:t>34.204.63.*</a:t>
            </a:r>
          </a:p>
          <a:p>
            <a:r>
              <a:rPr lang="en-US" dirty="0">
                <a:latin typeface="Calibri Light" panose="020F0302020204030204" pitchFamily="34" charset="0"/>
                <a:cs typeface="Calibri Light" panose="020F0302020204030204" pitchFamily="34" charset="0"/>
              </a:rPr>
              <a:t>207.254.8.*</a:t>
            </a:r>
          </a:p>
          <a:p>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My guess is that the ranges support the following traffic types:</a:t>
            </a:r>
          </a:p>
          <a:p>
            <a:pPr marL="342900" indent="-342900">
              <a:buAutoNum type="arabicParenR"/>
            </a:pPr>
            <a:r>
              <a:rPr lang="en-US" dirty="0">
                <a:latin typeface="Calibri Light" panose="020F0302020204030204" pitchFamily="34" charset="0"/>
                <a:cs typeface="Calibri Light" panose="020F0302020204030204" pitchFamily="34" charset="0"/>
              </a:rPr>
              <a:t>selenium / </a:t>
            </a:r>
            <a:r>
              <a:rPr lang="en-US" dirty="0" err="1">
                <a:latin typeface="Calibri Light" panose="020F0302020204030204" pitchFamily="34" charset="0"/>
                <a:cs typeface="Calibri Light" panose="020F0302020204030204" pitchFamily="34" charset="0"/>
              </a:rPr>
              <a:t>mgt</a:t>
            </a:r>
            <a:r>
              <a:rPr lang="en-US" dirty="0">
                <a:latin typeface="Calibri Light" panose="020F0302020204030204" pitchFamily="34" charset="0"/>
                <a:cs typeface="Calibri Light" panose="020F0302020204030204" pitchFamily="34" charset="0"/>
              </a:rPr>
              <a:t> traffic to be sent between the </a:t>
            </a:r>
            <a:r>
              <a:rPr lang="en-US" dirty="0" err="1">
                <a:latin typeface="Calibri Light" panose="020F0302020204030204" pitchFamily="34" charset="0"/>
                <a:cs typeface="Calibri Light" panose="020F0302020204030204" pitchFamily="34" charset="0"/>
              </a:rPr>
              <a:t>mvn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jvm</a:t>
            </a:r>
            <a:r>
              <a:rPr lang="en-US" dirty="0">
                <a:latin typeface="Calibri Light" panose="020F0302020204030204" pitchFamily="34" charset="0"/>
                <a:cs typeface="Calibri Light" panose="020F0302020204030204" pitchFamily="34" charset="0"/>
              </a:rPr>
              <a:t> &lt;--&gt; agent &lt;--&gt; BS</a:t>
            </a:r>
          </a:p>
          <a:p>
            <a:pPr marL="342900" indent="-342900">
              <a:buAutoNum type="arabicParenR"/>
            </a:pPr>
            <a:r>
              <a:rPr lang="en-US" dirty="0">
                <a:latin typeface="Calibri Light" panose="020F0302020204030204" pitchFamily="34" charset="0"/>
                <a:cs typeface="Calibri Light" panose="020F0302020204030204" pitchFamily="34" charset="0"/>
              </a:rPr>
              <a:t>browser http traffic sent between BS &lt;--&gt; agent &lt;--&gt; internal </a:t>
            </a:r>
            <a:r>
              <a:rPr lang="en-US" dirty="0" err="1">
                <a:latin typeface="Calibri Light" panose="020F0302020204030204" pitchFamily="34" charset="0"/>
                <a:cs typeface="Calibri Light" panose="020F0302020204030204" pitchFamily="34" charset="0"/>
              </a:rPr>
              <a:t>iapp</a:t>
            </a:r>
            <a:endParaRPr lang="en-US" dirty="0">
              <a:latin typeface="Calibri Light" panose="020F0302020204030204" pitchFamily="34" charset="0"/>
              <a:cs typeface="Calibri Light" panose="020F0302020204030204" pitchFamily="34" charset="0"/>
            </a:endParaRPr>
          </a:p>
          <a:p>
            <a:pPr marL="342900" indent="-342900">
              <a:buAutoNum type="arabicParenR"/>
            </a:pPr>
            <a:r>
              <a:rPr lang="en-US" dirty="0">
                <a:latin typeface="Calibri Light" panose="020F0302020204030204" pitchFamily="34" charset="0"/>
                <a:cs typeface="Calibri Light" panose="020F0302020204030204" pitchFamily="34" charset="0"/>
              </a:rPr>
              <a:t>other??</a:t>
            </a:r>
          </a:p>
          <a:p>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That said, this range could be fairly dynamic in nature.</a:t>
            </a:r>
          </a:p>
          <a:p>
            <a:r>
              <a:rPr lang="en-US" dirty="0">
                <a:latin typeface="Calibri Light" panose="020F0302020204030204" pitchFamily="34" charset="0"/>
                <a:cs typeface="Calibri Light" panose="020F0302020204030204" pitchFamily="34" charset="0"/>
              </a:rPr>
              <a:t>E.g., BS may add/remove IP addresses from the ones used over time as needed.</a:t>
            </a:r>
          </a:p>
          <a:p>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This would make the proxy whitelisting approach described above difficult if not impossible.</a:t>
            </a:r>
          </a:p>
          <a:p>
            <a:r>
              <a:rPr lang="en-US" dirty="0">
                <a:latin typeface="Calibri Light" panose="020F0302020204030204" pitchFamily="34" charset="0"/>
                <a:cs typeface="Calibri Light" panose="020F0302020204030204" pitchFamily="34" charset="0"/>
              </a:rPr>
              <a:t> </a:t>
            </a:r>
          </a:p>
          <a:p>
            <a:r>
              <a:rPr lang="en-US" dirty="0">
                <a:latin typeface="Calibri Light" panose="020F0302020204030204" pitchFamily="34" charset="0"/>
                <a:cs typeface="Calibri Light" panose="020F0302020204030204" pitchFamily="34" charset="0"/>
              </a:rPr>
              <a:t>But as a POC – I do think at least it would be beneficial to setup a open-ended proxy to </a:t>
            </a:r>
            <a:r>
              <a:rPr lang="en-US" dirty="0" err="1">
                <a:latin typeface="Calibri Light" panose="020F0302020204030204" pitchFamily="34" charset="0"/>
                <a:cs typeface="Calibri Light" panose="020F0302020204030204" pitchFamily="34" charset="0"/>
              </a:rPr>
              <a:t>atleast</a:t>
            </a:r>
            <a:r>
              <a:rPr lang="en-US" dirty="0">
                <a:latin typeface="Calibri Light" panose="020F0302020204030204" pitchFamily="34" charset="0"/>
                <a:cs typeface="Calibri Light" panose="020F0302020204030204" pitchFamily="34" charset="0"/>
              </a:rPr>
              <a:t> verify that the proxying of the </a:t>
            </a:r>
            <a:r>
              <a:rPr lang="en-US" dirty="0" err="1">
                <a:latin typeface="Calibri Light" panose="020F0302020204030204" pitchFamily="34" charset="0"/>
                <a:cs typeface="Calibri Light" panose="020F0302020204030204" pitchFamily="34" charset="0"/>
              </a:rPr>
              <a:t>bs</a:t>
            </a:r>
            <a:r>
              <a:rPr lang="en-US" dirty="0">
                <a:latin typeface="Calibri Light" panose="020F0302020204030204" pitchFamily="34" charset="0"/>
                <a:cs typeface="Calibri Light" panose="020F0302020204030204" pitchFamily="34" charset="0"/>
              </a:rPr>
              <a:t> agent tunnels is possible with apache.</a:t>
            </a: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0046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84956" y="274638"/>
            <a:ext cx="18364200" cy="1795462"/>
          </a:xfrm>
        </p:spPr>
        <p:txBody>
          <a:bodyPr>
            <a:noAutofit/>
          </a:bodyPr>
          <a:lstStyle/>
          <a:p>
            <a:r>
              <a:rPr lang="en-US" altLang="zh-CN" sz="6000" b="1" dirty="0">
                <a:solidFill>
                  <a:srgbClr val="000000"/>
                </a:solidFill>
                <a:cs typeface="Times New Roman" pitchFamily="18" charset="0"/>
              </a:rPr>
              <a:t>1 </a:t>
            </a:r>
            <a:r>
              <a:rPr lang="mr-IN" altLang="zh-CN" sz="6000" b="1" dirty="0">
                <a:solidFill>
                  <a:srgbClr val="000000"/>
                </a:solidFill>
                <a:cs typeface="Times New Roman" pitchFamily="18" charset="0"/>
              </a:rPr>
              <a:t>–</a:t>
            </a:r>
            <a:r>
              <a:rPr lang="en-US" altLang="zh-CN" sz="6000" b="1" dirty="0">
                <a:solidFill>
                  <a:srgbClr val="000000"/>
                </a:solidFill>
                <a:cs typeface="Times New Roman" pitchFamily="18" charset="0"/>
              </a:rPr>
              <a:t> running </a:t>
            </a:r>
            <a:r>
              <a:rPr lang="en-US" b="1" dirty="0" err="1">
                <a:cs typeface="Calibri Light" panose="020F0302020204030204" pitchFamily="34" charset="0"/>
              </a:rPr>
              <a:t>browserstack</a:t>
            </a:r>
            <a:r>
              <a:rPr lang="en-US" b="1" dirty="0">
                <a:cs typeface="Calibri Light" panose="020F0302020204030204" pitchFamily="34" charset="0"/>
              </a:rPr>
              <a:t> local agent </a:t>
            </a:r>
            <a:br>
              <a:rPr lang="en-US" b="1" dirty="0">
                <a:cs typeface="Calibri Light" panose="020F0302020204030204" pitchFamily="34" charset="0"/>
              </a:rPr>
            </a:br>
            <a:r>
              <a:rPr lang="en-US" b="1" dirty="0">
                <a:cs typeface="Calibri Light" panose="020F0302020204030204" pitchFamily="34" charset="0"/>
              </a:rPr>
              <a:t>	per node rather than per thread</a:t>
            </a:r>
            <a:endParaRPr lang="en-US" sz="6000" b="1" dirty="0"/>
          </a:p>
        </p:txBody>
      </p:sp>
      <p:sp>
        <p:nvSpPr>
          <p:cNvPr id="3" name="Rectangle 2">
            <a:extLst>
              <a:ext uri="{FF2B5EF4-FFF2-40B4-BE49-F238E27FC236}">
                <a16:creationId xmlns:a16="http://schemas.microsoft.com/office/drawing/2014/main" id="{91B2DAB9-2CC9-CC40-9EAB-9A2E8B108837}"/>
              </a:ext>
            </a:extLst>
          </p:cNvPr>
          <p:cNvSpPr/>
          <p:nvPr/>
        </p:nvSpPr>
        <p:spPr>
          <a:xfrm>
            <a:off x="665956" y="2374900"/>
            <a:ext cx="17602199" cy="3970318"/>
          </a:xfrm>
          <a:prstGeom prst="rect">
            <a:avLst/>
          </a:prstGeom>
        </p:spPr>
        <p:txBody>
          <a:bodyPr wrap="square">
            <a:spAutoFit/>
          </a:bodyPr>
          <a:lstStyle/>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The assumption(s) is/are that for a given job, that </a:t>
            </a:r>
          </a:p>
          <a:p>
            <a:endParaRPr lang="en-US" dirty="0">
              <a:latin typeface="Calibri Light" panose="020F0302020204030204" pitchFamily="34" charset="0"/>
              <a:cs typeface="Calibri Light" panose="020F0302020204030204" pitchFamily="34" charset="0"/>
            </a:endParaRPr>
          </a:p>
          <a:p>
            <a:pPr marL="342900" indent="-342900">
              <a:buAutoNum type="arabicParenR"/>
            </a:pPr>
            <a:r>
              <a:rPr lang="en-US" dirty="0">
                <a:latin typeface="Calibri Light" panose="020F0302020204030204" pitchFamily="34" charset="0"/>
                <a:cs typeface="Calibri Light" panose="020F0302020204030204" pitchFamily="34" charset="0"/>
              </a:rPr>
              <a:t>the first parallel thread to land on the node will start the agent and </a:t>
            </a:r>
          </a:p>
          <a:p>
            <a:pPr marL="342900" indent="-342900">
              <a:buAutoNum type="arabicParenR"/>
            </a:pPr>
            <a:r>
              <a:rPr lang="en-US" dirty="0">
                <a:latin typeface="Calibri Light" panose="020F0302020204030204" pitchFamily="34" charset="0"/>
                <a:cs typeface="Calibri Light" panose="020F0302020204030204" pitchFamily="34" charset="0"/>
              </a:rPr>
              <a:t>subsequent threads running on the same node will reuse the agent and</a:t>
            </a:r>
          </a:p>
          <a:p>
            <a:pPr marL="342900" indent="-342900">
              <a:buAutoNum type="arabicParenR"/>
            </a:pPr>
            <a:r>
              <a:rPr lang="en-US" dirty="0">
                <a:latin typeface="Calibri Light" panose="020F0302020204030204" pitchFamily="34" charset="0"/>
                <a:cs typeface="Calibri Light" panose="020F0302020204030204" pitchFamily="34" charset="0"/>
              </a:rPr>
              <a:t>the last thread to run on the node will shut down the agent for that node</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There are complications in doing this from Jenkins due to :</a:t>
            </a:r>
          </a:p>
          <a:p>
            <a:endParaRPr lang="en-US" dirty="0">
              <a:latin typeface="Calibri Light" panose="020F0302020204030204" pitchFamily="34" charset="0"/>
              <a:cs typeface="Calibri Light" panose="020F0302020204030204" pitchFamily="34" charset="0"/>
            </a:endParaRPr>
          </a:p>
          <a:p>
            <a:pPr marL="342900" indent="-342900">
              <a:buAutoNum type="arabicParenR"/>
            </a:pPr>
            <a:r>
              <a:rPr lang="en-US" dirty="0">
                <a:latin typeface="Calibri Light" panose="020F0302020204030204" pitchFamily="34" charset="0"/>
                <a:cs typeface="Calibri Light" panose="020F0302020204030204" pitchFamily="34" charset="0"/>
              </a:rPr>
              <a:t>Each thread can be of variable length</a:t>
            </a:r>
          </a:p>
          <a:p>
            <a:pPr marL="342900" indent="-342900">
              <a:buAutoNum type="arabicParenR"/>
            </a:pPr>
            <a:r>
              <a:rPr lang="en-US" dirty="0">
                <a:latin typeface="Calibri Light" panose="020F0302020204030204" pitchFamily="34" charset="0"/>
                <a:cs typeface="Calibri Light" panose="020F0302020204030204" pitchFamily="34" charset="0"/>
              </a:rPr>
              <a:t>If the first thread completes before the second thread running on the same node starts, the first thread will falsely assume that there are no other threads running on that node and stop the agent.  In which case, the second thread will assume it is the first thread since it does not find any other threads running on the node and it will restart the agent </a:t>
            </a:r>
            <a:r>
              <a:rPr lang="en-US">
                <a:latin typeface="Calibri Light" panose="020F0302020204030204" pitchFamily="34" charset="0"/>
                <a:cs typeface="Calibri Light" panose="020F0302020204030204" pitchFamily="34" charset="0"/>
              </a:rPr>
              <a:t>for that node.</a:t>
            </a:r>
            <a:endParaRPr lang="en-US"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8155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altLang="zh-CN" sz="6000" b="1" dirty="0">
                <a:solidFill>
                  <a:srgbClr val="000000"/>
                </a:solidFill>
                <a:cs typeface="Times New Roman" pitchFamily="18" charset="0"/>
              </a:rPr>
              <a:t>1 </a:t>
            </a:r>
            <a:r>
              <a:rPr lang="mr-IN" altLang="zh-CN" sz="6000" b="1" dirty="0">
                <a:solidFill>
                  <a:srgbClr val="000000"/>
                </a:solidFill>
                <a:cs typeface="Times New Roman" pitchFamily="18" charset="0"/>
              </a:rPr>
              <a:t>–</a:t>
            </a:r>
            <a:r>
              <a:rPr lang="en-US" altLang="zh-CN" sz="6000" b="1" dirty="0">
                <a:solidFill>
                  <a:srgbClr val="000000"/>
                </a:solidFill>
                <a:cs typeface="Times New Roman" pitchFamily="18" charset="0"/>
              </a:rPr>
              <a:t> </a:t>
            </a:r>
            <a:r>
              <a:rPr lang="en-US" altLang="zh-CN" sz="6000" b="1" dirty="0" err="1">
                <a:solidFill>
                  <a:srgbClr val="000000"/>
                </a:solidFill>
                <a:cs typeface="Times New Roman" pitchFamily="18" charset="0"/>
              </a:rPr>
              <a:t>Browserstack</a:t>
            </a:r>
            <a:r>
              <a:rPr lang="en-US" altLang="zh-CN" sz="6000" b="1" dirty="0">
                <a:solidFill>
                  <a:srgbClr val="000000"/>
                </a:solidFill>
                <a:cs typeface="Times New Roman" pitchFamily="18" charset="0"/>
              </a:rPr>
              <a:t> local agent network traffic (WIP)</a:t>
            </a:r>
            <a:endParaRPr lang="en-US" sz="6000" dirty="0"/>
          </a:p>
        </p:txBody>
      </p:sp>
      <p:sp>
        <p:nvSpPr>
          <p:cNvPr id="15" name="Rounded Rectangle 14">
            <a:extLst>
              <a:ext uri="{FF2B5EF4-FFF2-40B4-BE49-F238E27FC236}">
                <a16:creationId xmlns:a16="http://schemas.microsoft.com/office/drawing/2014/main" id="{62AFE856-CA5A-954E-A5D4-931766046F34}"/>
              </a:ext>
            </a:extLst>
          </p:cNvPr>
          <p:cNvSpPr/>
          <p:nvPr/>
        </p:nvSpPr>
        <p:spPr>
          <a:xfrm>
            <a:off x="3393686" y="6587232"/>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BrowserStackLocal</a:t>
            </a:r>
            <a:endParaRPr lang="en-US" dirty="0">
              <a:solidFill>
                <a:schemeClr val="tx1"/>
              </a:solidFill>
            </a:endParaRPr>
          </a:p>
          <a:p>
            <a:pPr algn="ctr"/>
            <a:r>
              <a:rPr lang="en-US" dirty="0">
                <a:solidFill>
                  <a:schemeClr val="tx1"/>
                </a:solidFill>
              </a:rPr>
              <a:t>Running on Jenkins node</a:t>
            </a:r>
          </a:p>
        </p:txBody>
      </p:sp>
      <p:sp>
        <p:nvSpPr>
          <p:cNvPr id="13" name="Cloud 12">
            <a:extLst>
              <a:ext uri="{FF2B5EF4-FFF2-40B4-BE49-F238E27FC236}">
                <a16:creationId xmlns:a16="http://schemas.microsoft.com/office/drawing/2014/main" id="{3DBFDEE4-F427-8C44-ACE4-8511551E34BA}"/>
              </a:ext>
            </a:extLst>
          </p:cNvPr>
          <p:cNvSpPr/>
          <p:nvPr/>
        </p:nvSpPr>
        <p:spPr>
          <a:xfrm>
            <a:off x="12470149" y="2043732"/>
            <a:ext cx="4724400" cy="7214697"/>
          </a:xfrm>
          <a:prstGeom prst="clou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ysClr val="windowText" lastClr="000000"/>
                </a:solidFill>
              </a:rPr>
              <a:t>Browserstack</a:t>
            </a:r>
            <a:endParaRPr lang="en-US" dirty="0">
              <a:solidFill>
                <a:sysClr val="windowText" lastClr="000000"/>
              </a:solidFill>
            </a:endParaRPr>
          </a:p>
        </p:txBody>
      </p:sp>
      <p:sp>
        <p:nvSpPr>
          <p:cNvPr id="23" name="Rounded Rectangle 22">
            <a:extLst>
              <a:ext uri="{FF2B5EF4-FFF2-40B4-BE49-F238E27FC236}">
                <a16:creationId xmlns:a16="http://schemas.microsoft.com/office/drawing/2014/main" id="{B8338351-7878-464B-87E4-184278537A90}"/>
              </a:ext>
            </a:extLst>
          </p:cNvPr>
          <p:cNvSpPr/>
          <p:nvPr/>
        </p:nvSpPr>
        <p:spPr>
          <a:xfrm>
            <a:off x="13262085" y="6735436"/>
            <a:ext cx="2759527" cy="617993"/>
          </a:xfrm>
          <a:prstGeom prst="roundRect">
            <a:avLst/>
          </a:prstGeom>
          <a:solidFill>
            <a:schemeClr val="accent1">
              <a:lumMod val="20000"/>
              <a:lumOff val="8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BS selenium automation</a:t>
            </a:r>
            <a:endParaRPr lang="en-US" sz="1600" dirty="0">
              <a:solidFill>
                <a:schemeClr val="tx1"/>
              </a:solidFill>
            </a:endParaRPr>
          </a:p>
        </p:txBody>
      </p:sp>
      <p:cxnSp>
        <p:nvCxnSpPr>
          <p:cNvPr id="51" name="Elbow Connector 50">
            <a:extLst>
              <a:ext uri="{FF2B5EF4-FFF2-40B4-BE49-F238E27FC236}">
                <a16:creationId xmlns:a16="http://schemas.microsoft.com/office/drawing/2014/main" id="{BC5A0C9E-9E5F-2B44-933C-147E9DDA53B3}"/>
              </a:ext>
            </a:extLst>
          </p:cNvPr>
          <p:cNvCxnSpPr>
            <a:cxnSpLocks/>
            <a:stCxn id="23" idx="1"/>
            <a:endCxn id="15" idx="3"/>
          </p:cNvCxnSpPr>
          <p:nvPr/>
        </p:nvCxnSpPr>
        <p:spPr>
          <a:xfrm rot="10800000">
            <a:off x="6153213" y="7044433"/>
            <a:ext cx="7108872" cy="1"/>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48287FC-FF88-8447-A8E1-3F08E6E964A8}"/>
              </a:ext>
            </a:extLst>
          </p:cNvPr>
          <p:cNvSpPr txBox="1"/>
          <p:nvPr/>
        </p:nvSpPr>
        <p:spPr>
          <a:xfrm>
            <a:off x="7142956" y="6095173"/>
            <a:ext cx="3575274" cy="923330"/>
          </a:xfrm>
          <a:prstGeom prst="rect">
            <a:avLst/>
          </a:prstGeom>
          <a:solidFill>
            <a:schemeClr val="bg1">
              <a:alpha val="46000"/>
            </a:schemeClr>
          </a:solidFill>
        </p:spPr>
        <p:txBody>
          <a:bodyPr wrap="square" rtlCol="0">
            <a:spAutoFit/>
          </a:bodyPr>
          <a:lstStyle/>
          <a:p>
            <a:r>
              <a:rPr lang="en-US" dirty="0"/>
              <a:t>&gt; 2. </a:t>
            </a:r>
            <a:r>
              <a:rPr lang="en-US" dirty="0" err="1"/>
              <a:t>BrowserStackLocal</a:t>
            </a:r>
            <a:r>
              <a:rPr lang="en-US" dirty="0"/>
              <a:t> opens session with BS and sends node name and local-identifier</a:t>
            </a:r>
          </a:p>
        </p:txBody>
      </p:sp>
      <p:sp>
        <p:nvSpPr>
          <p:cNvPr id="36" name="TextBox 35">
            <a:extLst>
              <a:ext uri="{FF2B5EF4-FFF2-40B4-BE49-F238E27FC236}">
                <a16:creationId xmlns:a16="http://schemas.microsoft.com/office/drawing/2014/main" id="{43DFB13F-AF07-994D-B38C-57386D53BCC8}"/>
              </a:ext>
            </a:extLst>
          </p:cNvPr>
          <p:cNvSpPr txBox="1"/>
          <p:nvPr/>
        </p:nvSpPr>
        <p:spPr>
          <a:xfrm>
            <a:off x="1024732" y="5050915"/>
            <a:ext cx="5549895" cy="1200329"/>
          </a:xfrm>
          <a:prstGeom prst="rect">
            <a:avLst/>
          </a:prstGeom>
          <a:solidFill>
            <a:schemeClr val="bg1">
              <a:alpha val="46000"/>
            </a:schemeClr>
          </a:solidFill>
        </p:spPr>
        <p:txBody>
          <a:bodyPr wrap="square" rtlCol="0">
            <a:spAutoFit/>
          </a:bodyPr>
          <a:lstStyle/>
          <a:p>
            <a:r>
              <a:rPr lang="en-US" dirty="0"/>
              <a:t>1. start up BS local agent– </a:t>
            </a:r>
          </a:p>
          <a:p>
            <a:r>
              <a:rPr lang="en-US" dirty="0"/>
              <a:t>Invoker specifies a local-identifier as argument</a:t>
            </a:r>
          </a:p>
          <a:p>
            <a:endParaRPr lang="en-US" dirty="0"/>
          </a:p>
          <a:p>
            <a:r>
              <a:rPr lang="en-US" dirty="0" err="1"/>
              <a:t>BrowserStackLocal</a:t>
            </a:r>
            <a:r>
              <a:rPr lang="en-US" dirty="0"/>
              <a:t> --key **** --local-identifier foobar1</a:t>
            </a:r>
          </a:p>
        </p:txBody>
      </p:sp>
    </p:spTree>
    <p:extLst>
      <p:ext uri="{BB962C8B-B14F-4D97-AF65-F5344CB8AC3E}">
        <p14:creationId xmlns:p14="http://schemas.microsoft.com/office/powerpoint/2010/main" val="157443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altLang="zh-CN" sz="6000" b="1" dirty="0">
                <a:solidFill>
                  <a:srgbClr val="000000"/>
                </a:solidFill>
                <a:cs typeface="Times New Roman" pitchFamily="18" charset="0"/>
              </a:rPr>
              <a:t>1 </a:t>
            </a:r>
            <a:r>
              <a:rPr lang="mr-IN" altLang="zh-CN" sz="6000" b="1" dirty="0">
                <a:solidFill>
                  <a:srgbClr val="000000"/>
                </a:solidFill>
                <a:cs typeface="Times New Roman" pitchFamily="18" charset="0"/>
              </a:rPr>
              <a:t>–</a:t>
            </a:r>
            <a:r>
              <a:rPr lang="en-US" altLang="zh-CN" sz="6000" b="1" dirty="0">
                <a:solidFill>
                  <a:srgbClr val="000000"/>
                </a:solidFill>
                <a:cs typeface="Times New Roman" pitchFamily="18" charset="0"/>
              </a:rPr>
              <a:t> </a:t>
            </a:r>
            <a:r>
              <a:rPr lang="en-US" altLang="zh-CN" sz="6000" b="1" dirty="0" err="1">
                <a:solidFill>
                  <a:srgbClr val="000000"/>
                </a:solidFill>
                <a:cs typeface="Times New Roman" pitchFamily="18" charset="0"/>
              </a:rPr>
              <a:t>Browserstack</a:t>
            </a:r>
            <a:r>
              <a:rPr lang="en-US" altLang="zh-CN" sz="6000" b="1" dirty="0">
                <a:solidFill>
                  <a:srgbClr val="000000"/>
                </a:solidFill>
                <a:cs typeface="Times New Roman" pitchFamily="18" charset="0"/>
              </a:rPr>
              <a:t> local agent network traffic (WIP)</a:t>
            </a:r>
            <a:endParaRPr lang="en-US" sz="6000" dirty="0"/>
          </a:p>
        </p:txBody>
      </p:sp>
      <p:sp>
        <p:nvSpPr>
          <p:cNvPr id="15" name="Rounded Rectangle 14">
            <a:extLst>
              <a:ext uri="{FF2B5EF4-FFF2-40B4-BE49-F238E27FC236}">
                <a16:creationId xmlns:a16="http://schemas.microsoft.com/office/drawing/2014/main" id="{62AFE856-CA5A-954E-A5D4-931766046F34}"/>
              </a:ext>
            </a:extLst>
          </p:cNvPr>
          <p:cNvSpPr/>
          <p:nvPr/>
        </p:nvSpPr>
        <p:spPr>
          <a:xfrm>
            <a:off x="3393686" y="6587232"/>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BrowserStackLocal</a:t>
            </a:r>
            <a:endParaRPr lang="en-US" dirty="0">
              <a:solidFill>
                <a:schemeClr val="tx1"/>
              </a:solidFill>
            </a:endParaRPr>
          </a:p>
          <a:p>
            <a:pPr algn="ctr"/>
            <a:r>
              <a:rPr lang="en-US" dirty="0">
                <a:solidFill>
                  <a:schemeClr val="tx1"/>
                </a:solidFill>
              </a:rPr>
              <a:t>Running on Jenkins node</a:t>
            </a:r>
          </a:p>
        </p:txBody>
      </p:sp>
      <p:sp>
        <p:nvSpPr>
          <p:cNvPr id="13" name="Cloud 12">
            <a:extLst>
              <a:ext uri="{FF2B5EF4-FFF2-40B4-BE49-F238E27FC236}">
                <a16:creationId xmlns:a16="http://schemas.microsoft.com/office/drawing/2014/main" id="{3DBFDEE4-F427-8C44-ACE4-8511551E34BA}"/>
              </a:ext>
            </a:extLst>
          </p:cNvPr>
          <p:cNvSpPr/>
          <p:nvPr/>
        </p:nvSpPr>
        <p:spPr>
          <a:xfrm>
            <a:off x="12470149" y="2043732"/>
            <a:ext cx="4724400" cy="7214697"/>
          </a:xfrm>
          <a:prstGeom prst="clou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ysClr val="windowText" lastClr="000000"/>
                </a:solidFill>
              </a:rPr>
              <a:t>Browserstack</a:t>
            </a:r>
            <a:endParaRPr lang="en-US" dirty="0">
              <a:solidFill>
                <a:sysClr val="windowText" lastClr="000000"/>
              </a:solidFill>
            </a:endParaRPr>
          </a:p>
        </p:txBody>
      </p:sp>
      <p:sp>
        <p:nvSpPr>
          <p:cNvPr id="23" name="Rounded Rectangle 22">
            <a:extLst>
              <a:ext uri="{FF2B5EF4-FFF2-40B4-BE49-F238E27FC236}">
                <a16:creationId xmlns:a16="http://schemas.microsoft.com/office/drawing/2014/main" id="{B8338351-7878-464B-87E4-184278537A90}"/>
              </a:ext>
            </a:extLst>
          </p:cNvPr>
          <p:cNvSpPr/>
          <p:nvPr/>
        </p:nvSpPr>
        <p:spPr>
          <a:xfrm>
            <a:off x="13262085" y="6735436"/>
            <a:ext cx="2759527" cy="617993"/>
          </a:xfrm>
          <a:prstGeom prst="roundRect">
            <a:avLst/>
          </a:prstGeom>
          <a:solidFill>
            <a:schemeClr val="accent1">
              <a:lumMod val="20000"/>
              <a:lumOff val="8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BS selenium automation</a:t>
            </a:r>
            <a:endParaRPr lang="en-US" sz="1600" dirty="0">
              <a:solidFill>
                <a:schemeClr val="tx1"/>
              </a:solidFill>
            </a:endParaRPr>
          </a:p>
        </p:txBody>
      </p:sp>
      <p:cxnSp>
        <p:nvCxnSpPr>
          <p:cNvPr id="51" name="Elbow Connector 50">
            <a:extLst>
              <a:ext uri="{FF2B5EF4-FFF2-40B4-BE49-F238E27FC236}">
                <a16:creationId xmlns:a16="http://schemas.microsoft.com/office/drawing/2014/main" id="{BC5A0C9E-9E5F-2B44-933C-147E9DDA53B3}"/>
              </a:ext>
            </a:extLst>
          </p:cNvPr>
          <p:cNvCxnSpPr>
            <a:cxnSpLocks/>
            <a:stCxn id="23" idx="1"/>
            <a:endCxn id="15" idx="3"/>
          </p:cNvCxnSpPr>
          <p:nvPr/>
        </p:nvCxnSpPr>
        <p:spPr>
          <a:xfrm rot="10800000">
            <a:off x="6153213" y="7044433"/>
            <a:ext cx="7108872" cy="1"/>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48287FC-FF88-8447-A8E1-3F08E6E964A8}"/>
              </a:ext>
            </a:extLst>
          </p:cNvPr>
          <p:cNvSpPr txBox="1"/>
          <p:nvPr/>
        </p:nvSpPr>
        <p:spPr>
          <a:xfrm>
            <a:off x="7142956" y="6095173"/>
            <a:ext cx="3575274" cy="923330"/>
          </a:xfrm>
          <a:prstGeom prst="rect">
            <a:avLst/>
          </a:prstGeom>
          <a:solidFill>
            <a:schemeClr val="bg1">
              <a:alpha val="46000"/>
            </a:schemeClr>
          </a:solidFill>
        </p:spPr>
        <p:txBody>
          <a:bodyPr wrap="square" rtlCol="0">
            <a:spAutoFit/>
          </a:bodyPr>
          <a:lstStyle/>
          <a:p>
            <a:r>
              <a:rPr lang="en-US" dirty="0"/>
              <a:t>&gt; 2. </a:t>
            </a:r>
            <a:r>
              <a:rPr lang="en-US" dirty="0" err="1"/>
              <a:t>BrowserStackLocal</a:t>
            </a:r>
            <a:r>
              <a:rPr lang="en-US" dirty="0"/>
              <a:t> opens session with BS and sends node name and local-identifier</a:t>
            </a:r>
          </a:p>
        </p:txBody>
      </p:sp>
      <p:sp>
        <p:nvSpPr>
          <p:cNvPr id="36" name="TextBox 35">
            <a:extLst>
              <a:ext uri="{FF2B5EF4-FFF2-40B4-BE49-F238E27FC236}">
                <a16:creationId xmlns:a16="http://schemas.microsoft.com/office/drawing/2014/main" id="{43DFB13F-AF07-994D-B38C-57386D53BCC8}"/>
              </a:ext>
            </a:extLst>
          </p:cNvPr>
          <p:cNvSpPr txBox="1"/>
          <p:nvPr/>
        </p:nvSpPr>
        <p:spPr>
          <a:xfrm>
            <a:off x="1024732" y="5050915"/>
            <a:ext cx="5549895" cy="1200329"/>
          </a:xfrm>
          <a:prstGeom prst="rect">
            <a:avLst/>
          </a:prstGeom>
          <a:solidFill>
            <a:schemeClr val="bg1">
              <a:alpha val="46000"/>
            </a:schemeClr>
          </a:solidFill>
        </p:spPr>
        <p:txBody>
          <a:bodyPr wrap="square" rtlCol="0">
            <a:spAutoFit/>
          </a:bodyPr>
          <a:lstStyle/>
          <a:p>
            <a:r>
              <a:rPr lang="en-US" dirty="0"/>
              <a:t>1. start up BS local agent– </a:t>
            </a:r>
          </a:p>
          <a:p>
            <a:r>
              <a:rPr lang="en-US" dirty="0"/>
              <a:t>Invoker specifies a local-identifier as argument</a:t>
            </a:r>
          </a:p>
          <a:p>
            <a:endParaRPr lang="en-US" dirty="0"/>
          </a:p>
          <a:p>
            <a:r>
              <a:rPr lang="en-US" dirty="0" err="1"/>
              <a:t>BrowserStackLocal</a:t>
            </a:r>
            <a:r>
              <a:rPr lang="en-US" dirty="0"/>
              <a:t> --key **** --local-identifier foobar1</a:t>
            </a:r>
          </a:p>
        </p:txBody>
      </p:sp>
      <p:sp>
        <p:nvSpPr>
          <p:cNvPr id="37" name="TextBox 36">
            <a:extLst>
              <a:ext uri="{FF2B5EF4-FFF2-40B4-BE49-F238E27FC236}">
                <a16:creationId xmlns:a16="http://schemas.microsoft.com/office/drawing/2014/main" id="{B4387B7A-629A-1E4B-91F9-6CF6F3CF2373}"/>
              </a:ext>
            </a:extLst>
          </p:cNvPr>
          <p:cNvSpPr txBox="1"/>
          <p:nvPr/>
        </p:nvSpPr>
        <p:spPr>
          <a:xfrm>
            <a:off x="7142956" y="7175500"/>
            <a:ext cx="3575274" cy="1200329"/>
          </a:xfrm>
          <a:prstGeom prst="rect">
            <a:avLst/>
          </a:prstGeom>
          <a:solidFill>
            <a:schemeClr val="bg1">
              <a:alpha val="46000"/>
            </a:schemeClr>
          </a:solidFill>
        </p:spPr>
        <p:txBody>
          <a:bodyPr wrap="square" rtlCol="0">
            <a:spAutoFit/>
          </a:bodyPr>
          <a:lstStyle/>
          <a:p>
            <a:r>
              <a:rPr lang="en-US" dirty="0"/>
              <a:t>&lt; 4. BS responds with:</a:t>
            </a:r>
          </a:p>
          <a:p>
            <a:pPr marL="285750" indent="-285750">
              <a:buFontTx/>
              <a:buChar char="-"/>
            </a:pPr>
            <a:r>
              <a:rPr lang="en-US" dirty="0"/>
              <a:t>unique port to listen on</a:t>
            </a:r>
          </a:p>
          <a:p>
            <a:pPr marL="285750" indent="-285750">
              <a:buFontTx/>
              <a:buChar char="-"/>
            </a:pPr>
            <a:r>
              <a:rPr lang="en-US" dirty="0"/>
              <a:t>BS IP List to open </a:t>
            </a:r>
            <a:r>
              <a:rPr lang="en-US" dirty="0" err="1"/>
              <a:t>websocket</a:t>
            </a:r>
            <a:r>
              <a:rPr lang="en-US" dirty="0"/>
              <a:t> tunnels to</a:t>
            </a:r>
          </a:p>
        </p:txBody>
      </p:sp>
      <p:sp>
        <p:nvSpPr>
          <p:cNvPr id="12" name="TextBox 11">
            <a:extLst>
              <a:ext uri="{FF2B5EF4-FFF2-40B4-BE49-F238E27FC236}">
                <a16:creationId xmlns:a16="http://schemas.microsoft.com/office/drawing/2014/main" id="{102890E0-2127-5E4E-A90C-B0B7F8D73661}"/>
              </a:ext>
            </a:extLst>
          </p:cNvPr>
          <p:cNvSpPr txBox="1"/>
          <p:nvPr/>
        </p:nvSpPr>
        <p:spPr>
          <a:xfrm>
            <a:off x="13262084" y="5447509"/>
            <a:ext cx="4200352" cy="1200329"/>
          </a:xfrm>
          <a:prstGeom prst="rect">
            <a:avLst/>
          </a:prstGeom>
          <a:solidFill>
            <a:schemeClr val="bg1">
              <a:alpha val="46000"/>
            </a:schemeClr>
          </a:solidFill>
        </p:spPr>
        <p:txBody>
          <a:bodyPr wrap="square" rtlCol="0">
            <a:spAutoFit/>
          </a:bodyPr>
          <a:lstStyle/>
          <a:p>
            <a:r>
              <a:rPr lang="en-US" dirty="0"/>
              <a:t>3. </a:t>
            </a:r>
            <a:r>
              <a:rPr lang="en-US" dirty="0" err="1"/>
              <a:t>Browserstack</a:t>
            </a:r>
            <a:r>
              <a:rPr lang="en-US" dirty="0"/>
              <a:t> then</a:t>
            </a:r>
          </a:p>
          <a:p>
            <a:pPr marL="285750" indent="-285750">
              <a:buFont typeface="Wingdings" pitchFamily="2" charset="2"/>
              <a:buChar char="Ø"/>
            </a:pPr>
            <a:r>
              <a:rPr lang="en-US" dirty="0"/>
              <a:t>creates a new session(id)</a:t>
            </a:r>
          </a:p>
          <a:p>
            <a:pPr marL="285750" indent="-285750">
              <a:buFont typeface="Wingdings" pitchFamily="2" charset="2"/>
              <a:buChar char="Ø"/>
            </a:pPr>
            <a:r>
              <a:rPr lang="en-US" dirty="0"/>
              <a:t>stores local-identifier for </a:t>
            </a:r>
            <a:r>
              <a:rPr lang="en-US" dirty="0" err="1"/>
              <a:t>sessionid</a:t>
            </a:r>
            <a:endParaRPr lang="en-US" dirty="0"/>
          </a:p>
          <a:p>
            <a:pPr marL="285750" indent="-285750">
              <a:buFont typeface="Wingdings" pitchFamily="2" charset="2"/>
              <a:buChar char="Ø"/>
            </a:pPr>
            <a:r>
              <a:rPr lang="en-US" dirty="0"/>
              <a:t>Assigns unique port for agent to use</a:t>
            </a:r>
          </a:p>
        </p:txBody>
      </p:sp>
    </p:spTree>
    <p:extLst>
      <p:ext uri="{BB962C8B-B14F-4D97-AF65-F5344CB8AC3E}">
        <p14:creationId xmlns:p14="http://schemas.microsoft.com/office/powerpoint/2010/main" val="423971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altLang="zh-CN" sz="6000" b="1" dirty="0">
                <a:solidFill>
                  <a:srgbClr val="000000"/>
                </a:solidFill>
                <a:cs typeface="Times New Roman" pitchFamily="18" charset="0"/>
              </a:rPr>
              <a:t>1 </a:t>
            </a:r>
            <a:r>
              <a:rPr lang="mr-IN" altLang="zh-CN" sz="6000" b="1" dirty="0">
                <a:solidFill>
                  <a:srgbClr val="000000"/>
                </a:solidFill>
                <a:cs typeface="Times New Roman" pitchFamily="18" charset="0"/>
              </a:rPr>
              <a:t>–</a:t>
            </a:r>
            <a:r>
              <a:rPr lang="en-US" altLang="zh-CN" sz="6000" b="1" dirty="0">
                <a:solidFill>
                  <a:srgbClr val="000000"/>
                </a:solidFill>
                <a:cs typeface="Times New Roman" pitchFamily="18" charset="0"/>
              </a:rPr>
              <a:t> </a:t>
            </a:r>
            <a:r>
              <a:rPr lang="en-US" altLang="zh-CN" sz="6000" b="1" dirty="0" err="1">
                <a:solidFill>
                  <a:srgbClr val="000000"/>
                </a:solidFill>
                <a:cs typeface="Times New Roman" pitchFamily="18" charset="0"/>
              </a:rPr>
              <a:t>Browserstack</a:t>
            </a:r>
            <a:r>
              <a:rPr lang="en-US" altLang="zh-CN" sz="6000" b="1" dirty="0">
                <a:solidFill>
                  <a:srgbClr val="000000"/>
                </a:solidFill>
                <a:cs typeface="Times New Roman" pitchFamily="18" charset="0"/>
              </a:rPr>
              <a:t> local agent network traffic (WIP)</a:t>
            </a:r>
            <a:endParaRPr lang="en-US" sz="6000" dirty="0"/>
          </a:p>
        </p:txBody>
      </p:sp>
      <p:sp>
        <p:nvSpPr>
          <p:cNvPr id="15" name="Rounded Rectangle 14">
            <a:extLst>
              <a:ext uri="{FF2B5EF4-FFF2-40B4-BE49-F238E27FC236}">
                <a16:creationId xmlns:a16="http://schemas.microsoft.com/office/drawing/2014/main" id="{62AFE856-CA5A-954E-A5D4-931766046F34}"/>
              </a:ext>
            </a:extLst>
          </p:cNvPr>
          <p:cNvSpPr/>
          <p:nvPr/>
        </p:nvSpPr>
        <p:spPr>
          <a:xfrm>
            <a:off x="3393686" y="6587232"/>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BrowserStackLocal</a:t>
            </a:r>
            <a:endParaRPr lang="en-US" dirty="0">
              <a:solidFill>
                <a:schemeClr val="tx1"/>
              </a:solidFill>
            </a:endParaRPr>
          </a:p>
          <a:p>
            <a:pPr algn="ctr"/>
            <a:r>
              <a:rPr lang="en-US" dirty="0">
                <a:solidFill>
                  <a:schemeClr val="tx1"/>
                </a:solidFill>
              </a:rPr>
              <a:t>Running on Jenkins node</a:t>
            </a:r>
          </a:p>
        </p:txBody>
      </p:sp>
      <p:sp>
        <p:nvSpPr>
          <p:cNvPr id="13" name="Cloud 12">
            <a:extLst>
              <a:ext uri="{FF2B5EF4-FFF2-40B4-BE49-F238E27FC236}">
                <a16:creationId xmlns:a16="http://schemas.microsoft.com/office/drawing/2014/main" id="{3DBFDEE4-F427-8C44-ACE4-8511551E34BA}"/>
              </a:ext>
            </a:extLst>
          </p:cNvPr>
          <p:cNvSpPr/>
          <p:nvPr/>
        </p:nvSpPr>
        <p:spPr>
          <a:xfrm>
            <a:off x="12470149" y="2043732"/>
            <a:ext cx="4724400" cy="7214697"/>
          </a:xfrm>
          <a:prstGeom prst="clou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ysClr val="windowText" lastClr="000000"/>
                </a:solidFill>
              </a:rPr>
              <a:t>Browserstack</a:t>
            </a:r>
            <a:endParaRPr lang="en-US" dirty="0">
              <a:solidFill>
                <a:sysClr val="windowText" lastClr="000000"/>
              </a:solidFill>
            </a:endParaRPr>
          </a:p>
        </p:txBody>
      </p:sp>
      <p:sp>
        <p:nvSpPr>
          <p:cNvPr id="23" name="Rounded Rectangle 22">
            <a:extLst>
              <a:ext uri="{FF2B5EF4-FFF2-40B4-BE49-F238E27FC236}">
                <a16:creationId xmlns:a16="http://schemas.microsoft.com/office/drawing/2014/main" id="{B8338351-7878-464B-87E4-184278537A90}"/>
              </a:ext>
            </a:extLst>
          </p:cNvPr>
          <p:cNvSpPr/>
          <p:nvPr/>
        </p:nvSpPr>
        <p:spPr>
          <a:xfrm>
            <a:off x="13262085" y="6735436"/>
            <a:ext cx="2759527" cy="617993"/>
          </a:xfrm>
          <a:prstGeom prst="roundRect">
            <a:avLst/>
          </a:prstGeom>
          <a:solidFill>
            <a:schemeClr val="accent1">
              <a:lumMod val="20000"/>
              <a:lumOff val="8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BS selenium automation</a:t>
            </a:r>
            <a:endParaRPr lang="en-US" sz="1600" dirty="0">
              <a:solidFill>
                <a:schemeClr val="tx1"/>
              </a:solidFill>
            </a:endParaRPr>
          </a:p>
        </p:txBody>
      </p:sp>
      <p:cxnSp>
        <p:nvCxnSpPr>
          <p:cNvPr id="51" name="Elbow Connector 50">
            <a:extLst>
              <a:ext uri="{FF2B5EF4-FFF2-40B4-BE49-F238E27FC236}">
                <a16:creationId xmlns:a16="http://schemas.microsoft.com/office/drawing/2014/main" id="{BC5A0C9E-9E5F-2B44-933C-147E9DDA53B3}"/>
              </a:ext>
            </a:extLst>
          </p:cNvPr>
          <p:cNvCxnSpPr>
            <a:cxnSpLocks/>
            <a:stCxn id="23" idx="1"/>
            <a:endCxn id="15" idx="3"/>
          </p:cNvCxnSpPr>
          <p:nvPr/>
        </p:nvCxnSpPr>
        <p:spPr>
          <a:xfrm rot="10800000">
            <a:off x="6153213" y="7044433"/>
            <a:ext cx="7108872" cy="1"/>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48287FC-FF88-8447-A8E1-3F08E6E964A8}"/>
              </a:ext>
            </a:extLst>
          </p:cNvPr>
          <p:cNvSpPr txBox="1"/>
          <p:nvPr/>
        </p:nvSpPr>
        <p:spPr>
          <a:xfrm>
            <a:off x="7142956" y="6095173"/>
            <a:ext cx="3575274" cy="923330"/>
          </a:xfrm>
          <a:prstGeom prst="rect">
            <a:avLst/>
          </a:prstGeom>
          <a:solidFill>
            <a:schemeClr val="bg1">
              <a:alpha val="46000"/>
            </a:schemeClr>
          </a:solidFill>
        </p:spPr>
        <p:txBody>
          <a:bodyPr wrap="square" rtlCol="0">
            <a:spAutoFit/>
          </a:bodyPr>
          <a:lstStyle/>
          <a:p>
            <a:r>
              <a:rPr lang="en-US" dirty="0"/>
              <a:t>&gt; 2. </a:t>
            </a:r>
            <a:r>
              <a:rPr lang="en-US" dirty="0" err="1"/>
              <a:t>BrowserStackLocal</a:t>
            </a:r>
            <a:r>
              <a:rPr lang="en-US" dirty="0"/>
              <a:t> opens session with BS and sends node name and local-identifier</a:t>
            </a:r>
          </a:p>
        </p:txBody>
      </p:sp>
      <p:sp>
        <p:nvSpPr>
          <p:cNvPr id="37" name="TextBox 36">
            <a:extLst>
              <a:ext uri="{FF2B5EF4-FFF2-40B4-BE49-F238E27FC236}">
                <a16:creationId xmlns:a16="http://schemas.microsoft.com/office/drawing/2014/main" id="{B4387B7A-629A-1E4B-91F9-6CF6F3CF2373}"/>
              </a:ext>
            </a:extLst>
          </p:cNvPr>
          <p:cNvSpPr txBox="1"/>
          <p:nvPr/>
        </p:nvSpPr>
        <p:spPr>
          <a:xfrm>
            <a:off x="7142956" y="7175500"/>
            <a:ext cx="3575274" cy="1200329"/>
          </a:xfrm>
          <a:prstGeom prst="rect">
            <a:avLst/>
          </a:prstGeom>
          <a:solidFill>
            <a:schemeClr val="bg1">
              <a:alpha val="46000"/>
            </a:schemeClr>
          </a:solidFill>
        </p:spPr>
        <p:txBody>
          <a:bodyPr wrap="square" rtlCol="0">
            <a:spAutoFit/>
          </a:bodyPr>
          <a:lstStyle/>
          <a:p>
            <a:r>
              <a:rPr lang="en-US" dirty="0"/>
              <a:t>&lt; 4. BS responds with:</a:t>
            </a:r>
          </a:p>
          <a:p>
            <a:pPr marL="285750" indent="-285750">
              <a:buFontTx/>
              <a:buChar char="-"/>
            </a:pPr>
            <a:r>
              <a:rPr lang="en-US" dirty="0"/>
              <a:t>unique port to listen on</a:t>
            </a:r>
          </a:p>
          <a:p>
            <a:pPr marL="285750" indent="-285750">
              <a:buFontTx/>
              <a:buChar char="-"/>
            </a:pPr>
            <a:r>
              <a:rPr lang="en-US" dirty="0"/>
              <a:t>BS IP List to open </a:t>
            </a:r>
            <a:r>
              <a:rPr lang="en-US" dirty="0" err="1"/>
              <a:t>websocket</a:t>
            </a:r>
            <a:r>
              <a:rPr lang="en-US" dirty="0"/>
              <a:t> tunnels to</a:t>
            </a:r>
          </a:p>
        </p:txBody>
      </p:sp>
      <p:sp>
        <p:nvSpPr>
          <p:cNvPr id="11" name="Oval 10">
            <a:extLst>
              <a:ext uri="{FF2B5EF4-FFF2-40B4-BE49-F238E27FC236}">
                <a16:creationId xmlns:a16="http://schemas.microsoft.com/office/drawing/2014/main" id="{6A88DD77-AF89-9C43-993E-C53C544F0088}"/>
              </a:ext>
            </a:extLst>
          </p:cNvPr>
          <p:cNvSpPr/>
          <p:nvPr/>
        </p:nvSpPr>
        <p:spPr>
          <a:xfrm>
            <a:off x="9809956" y="3321469"/>
            <a:ext cx="702122" cy="11870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D8107CB6-C319-C549-9830-41D2E75004E4}"/>
              </a:ext>
            </a:extLst>
          </p:cNvPr>
          <p:cNvSpPr/>
          <p:nvPr/>
        </p:nvSpPr>
        <p:spPr>
          <a:xfrm rot="16200000">
            <a:off x="10052459" y="21801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8FDECF07-A411-0640-BB98-382DD8F263A4}"/>
              </a:ext>
            </a:extLst>
          </p:cNvPr>
          <p:cNvSpPr/>
          <p:nvPr/>
        </p:nvSpPr>
        <p:spPr>
          <a:xfrm rot="16200000">
            <a:off x="10204859" y="23325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1F4055B-2241-6547-8F8B-60C88CA9FB4A}"/>
              </a:ext>
            </a:extLst>
          </p:cNvPr>
          <p:cNvSpPr txBox="1"/>
          <p:nvPr/>
        </p:nvSpPr>
        <p:spPr>
          <a:xfrm>
            <a:off x="10313714" y="3771960"/>
            <a:ext cx="1631493" cy="369332"/>
          </a:xfrm>
          <a:prstGeom prst="rect">
            <a:avLst/>
          </a:prstGeom>
          <a:noFill/>
        </p:spPr>
        <p:txBody>
          <a:bodyPr wrap="square" rtlCol="0">
            <a:spAutoFit/>
          </a:bodyPr>
          <a:lstStyle/>
          <a:p>
            <a:pPr algn="ctr"/>
            <a:r>
              <a:rPr lang="en-US" dirty="0" err="1"/>
              <a:t>ws</a:t>
            </a:r>
            <a:r>
              <a:rPr lang="en-US" dirty="0"/>
              <a:t> tunnel</a:t>
            </a:r>
          </a:p>
        </p:txBody>
      </p:sp>
      <p:sp>
        <p:nvSpPr>
          <p:cNvPr id="17" name="TextBox 16">
            <a:extLst>
              <a:ext uri="{FF2B5EF4-FFF2-40B4-BE49-F238E27FC236}">
                <a16:creationId xmlns:a16="http://schemas.microsoft.com/office/drawing/2014/main" id="{5C38CCC6-0440-9742-87C7-6412CBA6D4C4}"/>
              </a:ext>
            </a:extLst>
          </p:cNvPr>
          <p:cNvSpPr txBox="1"/>
          <p:nvPr/>
        </p:nvSpPr>
        <p:spPr>
          <a:xfrm>
            <a:off x="7142956" y="3060700"/>
            <a:ext cx="1631493" cy="646331"/>
          </a:xfrm>
          <a:prstGeom prst="rect">
            <a:avLst/>
          </a:prstGeom>
          <a:solidFill>
            <a:schemeClr val="bg1">
              <a:alpha val="46000"/>
            </a:schemeClr>
          </a:solidFill>
        </p:spPr>
        <p:txBody>
          <a:bodyPr wrap="square" rtlCol="0">
            <a:spAutoFit/>
          </a:bodyPr>
          <a:lstStyle/>
          <a:p>
            <a:pPr algn="ctr"/>
            <a:r>
              <a:rPr lang="en-US" dirty="0" err="1"/>
              <a:t>Websocket</a:t>
            </a:r>
            <a:endParaRPr lang="en-US" dirty="0"/>
          </a:p>
          <a:p>
            <a:pPr algn="ctr"/>
            <a:r>
              <a:rPr lang="en-US" dirty="0"/>
              <a:t>tunnels</a:t>
            </a:r>
          </a:p>
        </p:txBody>
      </p:sp>
      <p:sp>
        <p:nvSpPr>
          <p:cNvPr id="18" name="Can 17">
            <a:extLst>
              <a:ext uri="{FF2B5EF4-FFF2-40B4-BE49-F238E27FC236}">
                <a16:creationId xmlns:a16="http://schemas.microsoft.com/office/drawing/2014/main" id="{34B67A75-E7DA-E644-9859-22D130101B65}"/>
              </a:ext>
            </a:extLst>
          </p:cNvPr>
          <p:cNvSpPr/>
          <p:nvPr/>
        </p:nvSpPr>
        <p:spPr>
          <a:xfrm rot="16200000">
            <a:off x="10357259" y="24849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FFDF5F8-7208-D640-B80B-79665C0C8EEF}"/>
              </a:ext>
            </a:extLst>
          </p:cNvPr>
          <p:cNvSpPr txBox="1"/>
          <p:nvPr/>
        </p:nvSpPr>
        <p:spPr>
          <a:xfrm>
            <a:off x="1808956" y="2638864"/>
            <a:ext cx="5083623" cy="923330"/>
          </a:xfrm>
          <a:prstGeom prst="rect">
            <a:avLst/>
          </a:prstGeom>
          <a:solidFill>
            <a:schemeClr val="bg1">
              <a:alpha val="46000"/>
            </a:schemeClr>
          </a:solidFill>
        </p:spPr>
        <p:txBody>
          <a:bodyPr wrap="square" rtlCol="0">
            <a:spAutoFit/>
          </a:bodyPr>
          <a:lstStyle/>
          <a:p>
            <a:r>
              <a:rPr lang="en-US" dirty="0"/>
              <a:t>5. </a:t>
            </a:r>
            <a:r>
              <a:rPr lang="en-US" dirty="0" err="1"/>
              <a:t>BrowserStackLocal</a:t>
            </a:r>
            <a:r>
              <a:rPr lang="en-US" dirty="0"/>
              <a:t> spawns/forks child processes </a:t>
            </a:r>
          </a:p>
          <a:p>
            <a:r>
              <a:rPr lang="en-US" dirty="0"/>
              <a:t>Each fork creates a set of </a:t>
            </a:r>
            <a:r>
              <a:rPr lang="en-US" dirty="0" err="1"/>
              <a:t>websocket</a:t>
            </a:r>
            <a:r>
              <a:rPr lang="en-US" dirty="0"/>
              <a:t> tunnels to the set of IPs sent back by BS at step 4</a:t>
            </a:r>
          </a:p>
        </p:txBody>
      </p:sp>
      <p:sp>
        <p:nvSpPr>
          <p:cNvPr id="36" name="TextBox 35">
            <a:extLst>
              <a:ext uri="{FF2B5EF4-FFF2-40B4-BE49-F238E27FC236}">
                <a16:creationId xmlns:a16="http://schemas.microsoft.com/office/drawing/2014/main" id="{43DFB13F-AF07-994D-B38C-57386D53BCC8}"/>
              </a:ext>
            </a:extLst>
          </p:cNvPr>
          <p:cNvSpPr txBox="1"/>
          <p:nvPr/>
        </p:nvSpPr>
        <p:spPr>
          <a:xfrm>
            <a:off x="1024732" y="5050915"/>
            <a:ext cx="5549895" cy="1200329"/>
          </a:xfrm>
          <a:prstGeom prst="rect">
            <a:avLst/>
          </a:prstGeom>
          <a:solidFill>
            <a:schemeClr val="bg1">
              <a:alpha val="46000"/>
            </a:schemeClr>
          </a:solidFill>
        </p:spPr>
        <p:txBody>
          <a:bodyPr wrap="square" rtlCol="0">
            <a:spAutoFit/>
          </a:bodyPr>
          <a:lstStyle/>
          <a:p>
            <a:r>
              <a:rPr lang="en-US" dirty="0"/>
              <a:t>1. start up BS local agent– </a:t>
            </a:r>
          </a:p>
          <a:p>
            <a:r>
              <a:rPr lang="en-US" dirty="0"/>
              <a:t>Invoker specifies a local-identifier as argument</a:t>
            </a:r>
          </a:p>
          <a:p>
            <a:endParaRPr lang="en-US" dirty="0"/>
          </a:p>
          <a:p>
            <a:r>
              <a:rPr lang="en-US" dirty="0" err="1"/>
              <a:t>BrowserStackLocal</a:t>
            </a:r>
            <a:r>
              <a:rPr lang="en-US" dirty="0"/>
              <a:t> --key **** --local-identifier foobar1</a:t>
            </a:r>
          </a:p>
        </p:txBody>
      </p:sp>
      <p:sp>
        <p:nvSpPr>
          <p:cNvPr id="21" name="TextBox 20">
            <a:extLst>
              <a:ext uri="{FF2B5EF4-FFF2-40B4-BE49-F238E27FC236}">
                <a16:creationId xmlns:a16="http://schemas.microsoft.com/office/drawing/2014/main" id="{A8C6ED17-408F-B14A-819A-DF40C46BD316}"/>
              </a:ext>
            </a:extLst>
          </p:cNvPr>
          <p:cNvSpPr txBox="1"/>
          <p:nvPr/>
        </p:nvSpPr>
        <p:spPr>
          <a:xfrm>
            <a:off x="13262084" y="5447509"/>
            <a:ext cx="4200352" cy="1200329"/>
          </a:xfrm>
          <a:prstGeom prst="rect">
            <a:avLst/>
          </a:prstGeom>
          <a:solidFill>
            <a:schemeClr val="bg1">
              <a:alpha val="46000"/>
            </a:schemeClr>
          </a:solidFill>
        </p:spPr>
        <p:txBody>
          <a:bodyPr wrap="square" rtlCol="0">
            <a:spAutoFit/>
          </a:bodyPr>
          <a:lstStyle/>
          <a:p>
            <a:r>
              <a:rPr lang="en-US" dirty="0"/>
              <a:t>3. </a:t>
            </a:r>
            <a:r>
              <a:rPr lang="en-US" dirty="0" err="1"/>
              <a:t>Browserstack</a:t>
            </a:r>
            <a:r>
              <a:rPr lang="en-US" dirty="0"/>
              <a:t> then</a:t>
            </a:r>
          </a:p>
          <a:p>
            <a:pPr marL="285750" indent="-285750">
              <a:buFont typeface="Wingdings" pitchFamily="2" charset="2"/>
              <a:buChar char="Ø"/>
            </a:pPr>
            <a:r>
              <a:rPr lang="en-US" dirty="0"/>
              <a:t>creates a new session(id)</a:t>
            </a:r>
          </a:p>
          <a:p>
            <a:pPr marL="285750" indent="-285750">
              <a:buFont typeface="Wingdings" pitchFamily="2" charset="2"/>
              <a:buChar char="Ø"/>
            </a:pPr>
            <a:r>
              <a:rPr lang="en-US" dirty="0"/>
              <a:t>stores local-identifier for </a:t>
            </a:r>
            <a:r>
              <a:rPr lang="en-US" dirty="0" err="1"/>
              <a:t>sessionid</a:t>
            </a:r>
            <a:endParaRPr lang="en-US" dirty="0"/>
          </a:p>
          <a:p>
            <a:pPr marL="285750" indent="-285750">
              <a:buFont typeface="Wingdings" pitchFamily="2" charset="2"/>
              <a:buChar char="Ø"/>
            </a:pPr>
            <a:r>
              <a:rPr lang="en-US" dirty="0"/>
              <a:t>Assigns unique port for agent to use</a:t>
            </a:r>
          </a:p>
        </p:txBody>
      </p:sp>
    </p:spTree>
    <p:extLst>
      <p:ext uri="{BB962C8B-B14F-4D97-AF65-F5344CB8AC3E}">
        <p14:creationId xmlns:p14="http://schemas.microsoft.com/office/powerpoint/2010/main" val="883364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altLang="zh-CN" sz="6000" b="1" dirty="0">
                <a:solidFill>
                  <a:srgbClr val="000000"/>
                </a:solidFill>
                <a:cs typeface="Times New Roman" pitchFamily="18" charset="0"/>
              </a:rPr>
              <a:t>1 </a:t>
            </a:r>
            <a:r>
              <a:rPr lang="mr-IN" altLang="zh-CN" sz="6000" b="1" dirty="0">
                <a:solidFill>
                  <a:srgbClr val="000000"/>
                </a:solidFill>
                <a:cs typeface="Times New Roman" pitchFamily="18" charset="0"/>
              </a:rPr>
              <a:t>–</a:t>
            </a:r>
            <a:r>
              <a:rPr lang="en-US" altLang="zh-CN" sz="6000" b="1" dirty="0">
                <a:solidFill>
                  <a:srgbClr val="000000"/>
                </a:solidFill>
                <a:cs typeface="Times New Roman" pitchFamily="18" charset="0"/>
              </a:rPr>
              <a:t> </a:t>
            </a:r>
            <a:r>
              <a:rPr lang="en-US" altLang="zh-CN" sz="6000" b="1" dirty="0" err="1">
                <a:solidFill>
                  <a:srgbClr val="000000"/>
                </a:solidFill>
                <a:cs typeface="Times New Roman" pitchFamily="18" charset="0"/>
              </a:rPr>
              <a:t>Browserstack</a:t>
            </a:r>
            <a:r>
              <a:rPr lang="en-US" altLang="zh-CN" sz="6000" b="1" dirty="0">
                <a:solidFill>
                  <a:srgbClr val="000000"/>
                </a:solidFill>
                <a:cs typeface="Times New Roman" pitchFamily="18" charset="0"/>
              </a:rPr>
              <a:t> local agent network traffic (WIP)</a:t>
            </a:r>
            <a:endParaRPr lang="en-US" sz="6000" dirty="0"/>
          </a:p>
        </p:txBody>
      </p:sp>
      <p:sp>
        <p:nvSpPr>
          <p:cNvPr id="15" name="Rounded Rectangle 14">
            <a:extLst>
              <a:ext uri="{FF2B5EF4-FFF2-40B4-BE49-F238E27FC236}">
                <a16:creationId xmlns:a16="http://schemas.microsoft.com/office/drawing/2014/main" id="{62AFE856-CA5A-954E-A5D4-931766046F34}"/>
              </a:ext>
            </a:extLst>
          </p:cNvPr>
          <p:cNvSpPr/>
          <p:nvPr/>
        </p:nvSpPr>
        <p:spPr>
          <a:xfrm>
            <a:off x="3393686" y="6587232"/>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BrowserStackLocal</a:t>
            </a:r>
            <a:endParaRPr lang="en-US" dirty="0">
              <a:solidFill>
                <a:schemeClr val="tx1"/>
              </a:solidFill>
            </a:endParaRPr>
          </a:p>
          <a:p>
            <a:pPr algn="ctr"/>
            <a:r>
              <a:rPr lang="en-US" dirty="0">
                <a:solidFill>
                  <a:schemeClr val="tx1"/>
                </a:solidFill>
              </a:rPr>
              <a:t>Running on Jenkins node</a:t>
            </a:r>
          </a:p>
        </p:txBody>
      </p:sp>
      <p:sp>
        <p:nvSpPr>
          <p:cNvPr id="13" name="Cloud 12">
            <a:extLst>
              <a:ext uri="{FF2B5EF4-FFF2-40B4-BE49-F238E27FC236}">
                <a16:creationId xmlns:a16="http://schemas.microsoft.com/office/drawing/2014/main" id="{3DBFDEE4-F427-8C44-ACE4-8511551E34BA}"/>
              </a:ext>
            </a:extLst>
          </p:cNvPr>
          <p:cNvSpPr/>
          <p:nvPr/>
        </p:nvSpPr>
        <p:spPr>
          <a:xfrm>
            <a:off x="12470149" y="2043732"/>
            <a:ext cx="4724400" cy="7214697"/>
          </a:xfrm>
          <a:prstGeom prst="clou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ysClr val="windowText" lastClr="000000"/>
                </a:solidFill>
              </a:rPr>
              <a:t>Browserstack</a:t>
            </a:r>
            <a:endParaRPr lang="en-US" dirty="0">
              <a:solidFill>
                <a:sysClr val="windowText" lastClr="000000"/>
              </a:solidFill>
            </a:endParaRPr>
          </a:p>
        </p:txBody>
      </p:sp>
      <p:sp>
        <p:nvSpPr>
          <p:cNvPr id="23" name="Rounded Rectangle 22">
            <a:extLst>
              <a:ext uri="{FF2B5EF4-FFF2-40B4-BE49-F238E27FC236}">
                <a16:creationId xmlns:a16="http://schemas.microsoft.com/office/drawing/2014/main" id="{B8338351-7878-464B-87E4-184278537A90}"/>
              </a:ext>
            </a:extLst>
          </p:cNvPr>
          <p:cNvSpPr/>
          <p:nvPr/>
        </p:nvSpPr>
        <p:spPr>
          <a:xfrm>
            <a:off x="13262085" y="6735436"/>
            <a:ext cx="2759527" cy="617993"/>
          </a:xfrm>
          <a:prstGeom prst="roundRect">
            <a:avLst/>
          </a:prstGeom>
          <a:solidFill>
            <a:schemeClr val="accent1">
              <a:lumMod val="20000"/>
              <a:lumOff val="8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BS selenium automation</a:t>
            </a:r>
            <a:endParaRPr lang="en-US" sz="1600" dirty="0">
              <a:solidFill>
                <a:schemeClr val="tx1"/>
              </a:solidFill>
            </a:endParaRPr>
          </a:p>
        </p:txBody>
      </p:sp>
      <p:cxnSp>
        <p:nvCxnSpPr>
          <p:cNvPr id="51" name="Elbow Connector 50">
            <a:extLst>
              <a:ext uri="{FF2B5EF4-FFF2-40B4-BE49-F238E27FC236}">
                <a16:creationId xmlns:a16="http://schemas.microsoft.com/office/drawing/2014/main" id="{BC5A0C9E-9E5F-2B44-933C-147E9DDA53B3}"/>
              </a:ext>
            </a:extLst>
          </p:cNvPr>
          <p:cNvCxnSpPr>
            <a:cxnSpLocks/>
            <a:stCxn id="23" idx="1"/>
            <a:endCxn id="15" idx="3"/>
          </p:cNvCxnSpPr>
          <p:nvPr/>
        </p:nvCxnSpPr>
        <p:spPr>
          <a:xfrm rot="10800000">
            <a:off x="6153213" y="7044433"/>
            <a:ext cx="7108872" cy="1"/>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48287FC-FF88-8447-A8E1-3F08E6E964A8}"/>
              </a:ext>
            </a:extLst>
          </p:cNvPr>
          <p:cNvSpPr txBox="1"/>
          <p:nvPr/>
        </p:nvSpPr>
        <p:spPr>
          <a:xfrm>
            <a:off x="7142956" y="6095173"/>
            <a:ext cx="3575274" cy="923330"/>
          </a:xfrm>
          <a:prstGeom prst="rect">
            <a:avLst/>
          </a:prstGeom>
          <a:solidFill>
            <a:schemeClr val="bg1">
              <a:alpha val="46000"/>
            </a:schemeClr>
          </a:solidFill>
        </p:spPr>
        <p:txBody>
          <a:bodyPr wrap="square" rtlCol="0">
            <a:spAutoFit/>
          </a:bodyPr>
          <a:lstStyle/>
          <a:p>
            <a:r>
              <a:rPr lang="en-US" dirty="0"/>
              <a:t>&gt; 2. </a:t>
            </a:r>
            <a:r>
              <a:rPr lang="en-US" dirty="0" err="1"/>
              <a:t>BrowserStackLocal</a:t>
            </a:r>
            <a:r>
              <a:rPr lang="en-US" dirty="0"/>
              <a:t> opens session with BS and sends node name and local-identifier</a:t>
            </a:r>
          </a:p>
        </p:txBody>
      </p:sp>
      <p:sp>
        <p:nvSpPr>
          <p:cNvPr id="37" name="TextBox 36">
            <a:extLst>
              <a:ext uri="{FF2B5EF4-FFF2-40B4-BE49-F238E27FC236}">
                <a16:creationId xmlns:a16="http://schemas.microsoft.com/office/drawing/2014/main" id="{B4387B7A-629A-1E4B-91F9-6CF6F3CF2373}"/>
              </a:ext>
            </a:extLst>
          </p:cNvPr>
          <p:cNvSpPr txBox="1"/>
          <p:nvPr/>
        </p:nvSpPr>
        <p:spPr>
          <a:xfrm>
            <a:off x="7142956" y="7175500"/>
            <a:ext cx="3575274" cy="1200329"/>
          </a:xfrm>
          <a:prstGeom prst="rect">
            <a:avLst/>
          </a:prstGeom>
          <a:solidFill>
            <a:schemeClr val="bg1">
              <a:alpha val="46000"/>
            </a:schemeClr>
          </a:solidFill>
        </p:spPr>
        <p:txBody>
          <a:bodyPr wrap="square" rtlCol="0">
            <a:spAutoFit/>
          </a:bodyPr>
          <a:lstStyle/>
          <a:p>
            <a:r>
              <a:rPr lang="en-US" dirty="0"/>
              <a:t>&lt; 4. BS responds with:</a:t>
            </a:r>
          </a:p>
          <a:p>
            <a:pPr marL="285750" indent="-285750">
              <a:buFontTx/>
              <a:buChar char="-"/>
            </a:pPr>
            <a:r>
              <a:rPr lang="en-US" dirty="0"/>
              <a:t>unique port to listen on</a:t>
            </a:r>
          </a:p>
          <a:p>
            <a:pPr marL="285750" indent="-285750">
              <a:buFontTx/>
              <a:buChar char="-"/>
            </a:pPr>
            <a:r>
              <a:rPr lang="en-US" dirty="0"/>
              <a:t>BS IP List to open </a:t>
            </a:r>
            <a:r>
              <a:rPr lang="en-US" dirty="0" err="1"/>
              <a:t>websocket</a:t>
            </a:r>
            <a:r>
              <a:rPr lang="en-US" dirty="0"/>
              <a:t> tunnels to</a:t>
            </a:r>
          </a:p>
        </p:txBody>
      </p:sp>
      <p:sp>
        <p:nvSpPr>
          <p:cNvPr id="11" name="Oval 10">
            <a:extLst>
              <a:ext uri="{FF2B5EF4-FFF2-40B4-BE49-F238E27FC236}">
                <a16:creationId xmlns:a16="http://schemas.microsoft.com/office/drawing/2014/main" id="{6A88DD77-AF89-9C43-993E-C53C544F0088}"/>
              </a:ext>
            </a:extLst>
          </p:cNvPr>
          <p:cNvSpPr/>
          <p:nvPr/>
        </p:nvSpPr>
        <p:spPr>
          <a:xfrm>
            <a:off x="9809956" y="3321469"/>
            <a:ext cx="702122" cy="11870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D8107CB6-C319-C549-9830-41D2E75004E4}"/>
              </a:ext>
            </a:extLst>
          </p:cNvPr>
          <p:cNvSpPr/>
          <p:nvPr/>
        </p:nvSpPr>
        <p:spPr>
          <a:xfrm rot="16200000">
            <a:off x="10052459" y="21801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8FDECF07-A411-0640-BB98-382DD8F263A4}"/>
              </a:ext>
            </a:extLst>
          </p:cNvPr>
          <p:cNvSpPr/>
          <p:nvPr/>
        </p:nvSpPr>
        <p:spPr>
          <a:xfrm rot="16200000">
            <a:off x="10204859" y="23325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1F4055B-2241-6547-8F8B-60C88CA9FB4A}"/>
              </a:ext>
            </a:extLst>
          </p:cNvPr>
          <p:cNvSpPr txBox="1"/>
          <p:nvPr/>
        </p:nvSpPr>
        <p:spPr>
          <a:xfrm>
            <a:off x="10313714" y="3771960"/>
            <a:ext cx="1631493" cy="369332"/>
          </a:xfrm>
          <a:prstGeom prst="rect">
            <a:avLst/>
          </a:prstGeom>
          <a:noFill/>
        </p:spPr>
        <p:txBody>
          <a:bodyPr wrap="square" rtlCol="0">
            <a:spAutoFit/>
          </a:bodyPr>
          <a:lstStyle/>
          <a:p>
            <a:pPr algn="ctr"/>
            <a:r>
              <a:rPr lang="en-US" dirty="0" err="1"/>
              <a:t>ws</a:t>
            </a:r>
            <a:r>
              <a:rPr lang="en-US" dirty="0"/>
              <a:t> tunnel</a:t>
            </a:r>
          </a:p>
        </p:txBody>
      </p:sp>
      <p:sp>
        <p:nvSpPr>
          <p:cNvPr id="17" name="TextBox 16">
            <a:extLst>
              <a:ext uri="{FF2B5EF4-FFF2-40B4-BE49-F238E27FC236}">
                <a16:creationId xmlns:a16="http://schemas.microsoft.com/office/drawing/2014/main" id="{5C38CCC6-0440-9742-87C7-6412CBA6D4C4}"/>
              </a:ext>
            </a:extLst>
          </p:cNvPr>
          <p:cNvSpPr txBox="1"/>
          <p:nvPr/>
        </p:nvSpPr>
        <p:spPr>
          <a:xfrm>
            <a:off x="7142956" y="3060700"/>
            <a:ext cx="1631493" cy="646331"/>
          </a:xfrm>
          <a:prstGeom prst="rect">
            <a:avLst/>
          </a:prstGeom>
          <a:solidFill>
            <a:schemeClr val="bg1">
              <a:alpha val="46000"/>
            </a:schemeClr>
          </a:solidFill>
        </p:spPr>
        <p:txBody>
          <a:bodyPr wrap="square" rtlCol="0">
            <a:spAutoFit/>
          </a:bodyPr>
          <a:lstStyle/>
          <a:p>
            <a:pPr algn="ctr"/>
            <a:r>
              <a:rPr lang="en-US" dirty="0" err="1"/>
              <a:t>Websocket</a:t>
            </a:r>
            <a:endParaRPr lang="en-US" dirty="0"/>
          </a:p>
          <a:p>
            <a:pPr algn="ctr"/>
            <a:r>
              <a:rPr lang="en-US" dirty="0"/>
              <a:t>tunnels</a:t>
            </a:r>
          </a:p>
        </p:txBody>
      </p:sp>
      <p:sp>
        <p:nvSpPr>
          <p:cNvPr id="18" name="Can 17">
            <a:extLst>
              <a:ext uri="{FF2B5EF4-FFF2-40B4-BE49-F238E27FC236}">
                <a16:creationId xmlns:a16="http://schemas.microsoft.com/office/drawing/2014/main" id="{34B67A75-E7DA-E644-9859-22D130101B65}"/>
              </a:ext>
            </a:extLst>
          </p:cNvPr>
          <p:cNvSpPr/>
          <p:nvPr/>
        </p:nvSpPr>
        <p:spPr>
          <a:xfrm rot="16200000">
            <a:off x="10357259" y="24849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FFDF5F8-7208-D640-B80B-79665C0C8EEF}"/>
              </a:ext>
            </a:extLst>
          </p:cNvPr>
          <p:cNvSpPr txBox="1"/>
          <p:nvPr/>
        </p:nvSpPr>
        <p:spPr>
          <a:xfrm>
            <a:off x="1808956" y="2638864"/>
            <a:ext cx="5083623" cy="923330"/>
          </a:xfrm>
          <a:prstGeom prst="rect">
            <a:avLst/>
          </a:prstGeom>
          <a:solidFill>
            <a:schemeClr val="bg1">
              <a:alpha val="46000"/>
            </a:schemeClr>
          </a:solidFill>
        </p:spPr>
        <p:txBody>
          <a:bodyPr wrap="square" rtlCol="0">
            <a:spAutoFit/>
          </a:bodyPr>
          <a:lstStyle/>
          <a:p>
            <a:r>
              <a:rPr lang="en-US" dirty="0"/>
              <a:t>5. </a:t>
            </a:r>
            <a:r>
              <a:rPr lang="en-US" dirty="0" err="1"/>
              <a:t>BrowserStackLocal</a:t>
            </a:r>
            <a:r>
              <a:rPr lang="en-US" dirty="0"/>
              <a:t> spawns/forks child processes </a:t>
            </a:r>
          </a:p>
          <a:p>
            <a:r>
              <a:rPr lang="en-US" dirty="0"/>
              <a:t>Each fork creates a set of </a:t>
            </a:r>
            <a:r>
              <a:rPr lang="en-US" dirty="0" err="1"/>
              <a:t>websocket</a:t>
            </a:r>
            <a:r>
              <a:rPr lang="en-US" dirty="0"/>
              <a:t> tunnels to the set of IPs sent back by BS at step 4</a:t>
            </a:r>
          </a:p>
        </p:txBody>
      </p:sp>
      <p:sp>
        <p:nvSpPr>
          <p:cNvPr id="21" name="Rounded Rectangle 20">
            <a:extLst>
              <a:ext uri="{FF2B5EF4-FFF2-40B4-BE49-F238E27FC236}">
                <a16:creationId xmlns:a16="http://schemas.microsoft.com/office/drawing/2014/main" id="{1646045C-1F9C-5D45-874D-444921DC49F6}"/>
              </a:ext>
            </a:extLst>
          </p:cNvPr>
          <p:cNvSpPr/>
          <p:nvPr/>
        </p:nvSpPr>
        <p:spPr>
          <a:xfrm>
            <a:off x="3424416" y="8699500"/>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rPr>
              <a:t>mvn</a:t>
            </a:r>
            <a:r>
              <a:rPr lang="en-US" dirty="0">
                <a:solidFill>
                  <a:schemeClr val="tx1"/>
                </a:solidFill>
              </a:rPr>
              <a:t> integration-test</a:t>
            </a:r>
          </a:p>
          <a:p>
            <a:pPr algn="ctr"/>
            <a:r>
              <a:rPr lang="en-US" dirty="0">
                <a:solidFill>
                  <a:schemeClr val="tx1"/>
                </a:solidFill>
              </a:rPr>
              <a:t>Running on Jenkins node</a:t>
            </a:r>
          </a:p>
        </p:txBody>
      </p:sp>
      <p:sp>
        <p:nvSpPr>
          <p:cNvPr id="36" name="TextBox 35">
            <a:extLst>
              <a:ext uri="{FF2B5EF4-FFF2-40B4-BE49-F238E27FC236}">
                <a16:creationId xmlns:a16="http://schemas.microsoft.com/office/drawing/2014/main" id="{43DFB13F-AF07-994D-B38C-57386D53BCC8}"/>
              </a:ext>
            </a:extLst>
          </p:cNvPr>
          <p:cNvSpPr txBox="1"/>
          <p:nvPr/>
        </p:nvSpPr>
        <p:spPr>
          <a:xfrm>
            <a:off x="1024732" y="5050915"/>
            <a:ext cx="5549895" cy="1200329"/>
          </a:xfrm>
          <a:prstGeom prst="rect">
            <a:avLst/>
          </a:prstGeom>
          <a:solidFill>
            <a:schemeClr val="bg1">
              <a:alpha val="46000"/>
            </a:schemeClr>
          </a:solidFill>
        </p:spPr>
        <p:txBody>
          <a:bodyPr wrap="square" rtlCol="0">
            <a:spAutoFit/>
          </a:bodyPr>
          <a:lstStyle/>
          <a:p>
            <a:r>
              <a:rPr lang="en-US" dirty="0"/>
              <a:t>1. start up BS local agent– </a:t>
            </a:r>
          </a:p>
          <a:p>
            <a:r>
              <a:rPr lang="en-US" dirty="0"/>
              <a:t>Invoker specifies a local-identifier as argument</a:t>
            </a:r>
          </a:p>
          <a:p>
            <a:endParaRPr lang="en-US" dirty="0"/>
          </a:p>
          <a:p>
            <a:r>
              <a:rPr lang="en-US" dirty="0" err="1"/>
              <a:t>BrowserStackLocal</a:t>
            </a:r>
            <a:r>
              <a:rPr lang="en-US" dirty="0"/>
              <a:t> --key **** --local-identifier foobar1</a:t>
            </a:r>
          </a:p>
        </p:txBody>
      </p:sp>
      <p:sp>
        <p:nvSpPr>
          <p:cNvPr id="24" name="TextBox 23">
            <a:extLst>
              <a:ext uri="{FF2B5EF4-FFF2-40B4-BE49-F238E27FC236}">
                <a16:creationId xmlns:a16="http://schemas.microsoft.com/office/drawing/2014/main" id="{B809430D-BED1-704D-A2BF-C102C78B42E9}"/>
              </a:ext>
            </a:extLst>
          </p:cNvPr>
          <p:cNvSpPr txBox="1"/>
          <p:nvPr/>
        </p:nvSpPr>
        <p:spPr>
          <a:xfrm>
            <a:off x="13262084" y="5447509"/>
            <a:ext cx="4200352" cy="1200329"/>
          </a:xfrm>
          <a:prstGeom prst="rect">
            <a:avLst/>
          </a:prstGeom>
          <a:solidFill>
            <a:schemeClr val="bg1">
              <a:alpha val="46000"/>
            </a:schemeClr>
          </a:solidFill>
        </p:spPr>
        <p:txBody>
          <a:bodyPr wrap="square" rtlCol="0">
            <a:spAutoFit/>
          </a:bodyPr>
          <a:lstStyle/>
          <a:p>
            <a:r>
              <a:rPr lang="en-US" dirty="0"/>
              <a:t>3. </a:t>
            </a:r>
            <a:r>
              <a:rPr lang="en-US" dirty="0" err="1"/>
              <a:t>Browserstack</a:t>
            </a:r>
            <a:r>
              <a:rPr lang="en-US" dirty="0"/>
              <a:t> then</a:t>
            </a:r>
          </a:p>
          <a:p>
            <a:pPr marL="285750" indent="-285750">
              <a:buFont typeface="Wingdings" pitchFamily="2" charset="2"/>
              <a:buChar char="Ø"/>
            </a:pPr>
            <a:r>
              <a:rPr lang="en-US" dirty="0"/>
              <a:t>creates a new session(id)</a:t>
            </a:r>
          </a:p>
          <a:p>
            <a:pPr marL="285750" indent="-285750">
              <a:buFont typeface="Wingdings" pitchFamily="2" charset="2"/>
              <a:buChar char="Ø"/>
            </a:pPr>
            <a:r>
              <a:rPr lang="en-US" dirty="0"/>
              <a:t>stores local-identifier for </a:t>
            </a:r>
            <a:r>
              <a:rPr lang="en-US" dirty="0" err="1"/>
              <a:t>sessionid</a:t>
            </a:r>
            <a:endParaRPr lang="en-US" dirty="0"/>
          </a:p>
          <a:p>
            <a:pPr marL="285750" indent="-285750">
              <a:buFont typeface="Wingdings" pitchFamily="2" charset="2"/>
              <a:buChar char="Ø"/>
            </a:pPr>
            <a:r>
              <a:rPr lang="en-US" dirty="0"/>
              <a:t>Assigns unique port for agent to use</a:t>
            </a:r>
          </a:p>
        </p:txBody>
      </p:sp>
      <p:sp>
        <p:nvSpPr>
          <p:cNvPr id="25" name="TextBox 24">
            <a:extLst>
              <a:ext uri="{FF2B5EF4-FFF2-40B4-BE49-F238E27FC236}">
                <a16:creationId xmlns:a16="http://schemas.microsoft.com/office/drawing/2014/main" id="{4B137395-FF21-2244-A21D-D886C4AB7C17}"/>
              </a:ext>
            </a:extLst>
          </p:cNvPr>
          <p:cNvSpPr txBox="1"/>
          <p:nvPr/>
        </p:nvSpPr>
        <p:spPr>
          <a:xfrm>
            <a:off x="1024732" y="7723859"/>
            <a:ext cx="5867847" cy="923330"/>
          </a:xfrm>
          <a:prstGeom prst="rect">
            <a:avLst/>
          </a:prstGeom>
          <a:solidFill>
            <a:schemeClr val="bg1">
              <a:alpha val="46000"/>
            </a:schemeClr>
          </a:solidFill>
        </p:spPr>
        <p:txBody>
          <a:bodyPr wrap="square" rtlCol="0">
            <a:spAutoFit/>
          </a:bodyPr>
          <a:lstStyle/>
          <a:p>
            <a:r>
              <a:rPr lang="en-US" dirty="0"/>
              <a:t>6. Start up maven with local-identifier:</a:t>
            </a:r>
            <a:br>
              <a:rPr lang="en-US" dirty="0"/>
            </a:br>
            <a:endParaRPr lang="en-US" dirty="0"/>
          </a:p>
          <a:p>
            <a:r>
              <a:rPr lang="en-US" dirty="0" err="1"/>
              <a:t>mvn</a:t>
            </a:r>
            <a:r>
              <a:rPr lang="en-US" dirty="0"/>
              <a:t> integration-test -</a:t>
            </a:r>
            <a:r>
              <a:rPr lang="en-US" dirty="0" err="1"/>
              <a:t>Dbrowserstack.localIdentifier</a:t>
            </a:r>
            <a:r>
              <a:rPr lang="en-US" dirty="0"/>
              <a:t>=foobar1</a:t>
            </a:r>
          </a:p>
        </p:txBody>
      </p:sp>
    </p:spTree>
    <p:extLst>
      <p:ext uri="{BB962C8B-B14F-4D97-AF65-F5344CB8AC3E}">
        <p14:creationId xmlns:p14="http://schemas.microsoft.com/office/powerpoint/2010/main" val="2468462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altLang="zh-CN" sz="6000" b="1" dirty="0">
                <a:solidFill>
                  <a:srgbClr val="000000"/>
                </a:solidFill>
                <a:cs typeface="Times New Roman" pitchFamily="18" charset="0"/>
              </a:rPr>
              <a:t>1 </a:t>
            </a:r>
            <a:r>
              <a:rPr lang="mr-IN" altLang="zh-CN" sz="6000" b="1" dirty="0">
                <a:solidFill>
                  <a:srgbClr val="000000"/>
                </a:solidFill>
                <a:cs typeface="Times New Roman" pitchFamily="18" charset="0"/>
              </a:rPr>
              <a:t>–</a:t>
            </a:r>
            <a:r>
              <a:rPr lang="en-US" altLang="zh-CN" sz="6000" b="1" dirty="0">
                <a:solidFill>
                  <a:srgbClr val="000000"/>
                </a:solidFill>
                <a:cs typeface="Times New Roman" pitchFamily="18" charset="0"/>
              </a:rPr>
              <a:t> </a:t>
            </a:r>
            <a:r>
              <a:rPr lang="en-US" altLang="zh-CN" sz="6000" b="1" dirty="0" err="1">
                <a:solidFill>
                  <a:srgbClr val="000000"/>
                </a:solidFill>
                <a:cs typeface="Times New Roman" pitchFamily="18" charset="0"/>
              </a:rPr>
              <a:t>Browserstack</a:t>
            </a:r>
            <a:r>
              <a:rPr lang="en-US" altLang="zh-CN" sz="6000" b="1" dirty="0">
                <a:solidFill>
                  <a:srgbClr val="000000"/>
                </a:solidFill>
                <a:cs typeface="Times New Roman" pitchFamily="18" charset="0"/>
              </a:rPr>
              <a:t> local agent network traffic (WIP)</a:t>
            </a:r>
            <a:endParaRPr lang="en-US" sz="6000" dirty="0"/>
          </a:p>
        </p:txBody>
      </p:sp>
      <p:sp>
        <p:nvSpPr>
          <p:cNvPr id="15" name="Rounded Rectangle 14">
            <a:extLst>
              <a:ext uri="{FF2B5EF4-FFF2-40B4-BE49-F238E27FC236}">
                <a16:creationId xmlns:a16="http://schemas.microsoft.com/office/drawing/2014/main" id="{62AFE856-CA5A-954E-A5D4-931766046F34}"/>
              </a:ext>
            </a:extLst>
          </p:cNvPr>
          <p:cNvSpPr/>
          <p:nvPr/>
        </p:nvSpPr>
        <p:spPr>
          <a:xfrm>
            <a:off x="3393686" y="6587232"/>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BrowserStackLocal</a:t>
            </a:r>
            <a:endParaRPr lang="en-US" dirty="0">
              <a:solidFill>
                <a:schemeClr val="tx1"/>
              </a:solidFill>
            </a:endParaRPr>
          </a:p>
          <a:p>
            <a:pPr algn="ctr"/>
            <a:r>
              <a:rPr lang="en-US" dirty="0">
                <a:solidFill>
                  <a:schemeClr val="tx1"/>
                </a:solidFill>
              </a:rPr>
              <a:t>Running on Jenkins node</a:t>
            </a:r>
          </a:p>
        </p:txBody>
      </p:sp>
      <p:sp>
        <p:nvSpPr>
          <p:cNvPr id="13" name="Cloud 12">
            <a:extLst>
              <a:ext uri="{FF2B5EF4-FFF2-40B4-BE49-F238E27FC236}">
                <a16:creationId xmlns:a16="http://schemas.microsoft.com/office/drawing/2014/main" id="{3DBFDEE4-F427-8C44-ACE4-8511551E34BA}"/>
              </a:ext>
            </a:extLst>
          </p:cNvPr>
          <p:cNvSpPr/>
          <p:nvPr/>
        </p:nvSpPr>
        <p:spPr>
          <a:xfrm>
            <a:off x="12470149" y="2043732"/>
            <a:ext cx="4724400" cy="7214697"/>
          </a:xfrm>
          <a:prstGeom prst="clou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ysClr val="windowText" lastClr="000000"/>
                </a:solidFill>
              </a:rPr>
              <a:t>Browserstack</a:t>
            </a:r>
            <a:endParaRPr lang="en-US" dirty="0">
              <a:solidFill>
                <a:sysClr val="windowText" lastClr="000000"/>
              </a:solidFill>
            </a:endParaRPr>
          </a:p>
        </p:txBody>
      </p:sp>
      <p:sp>
        <p:nvSpPr>
          <p:cNvPr id="23" name="Rounded Rectangle 22">
            <a:extLst>
              <a:ext uri="{FF2B5EF4-FFF2-40B4-BE49-F238E27FC236}">
                <a16:creationId xmlns:a16="http://schemas.microsoft.com/office/drawing/2014/main" id="{B8338351-7878-464B-87E4-184278537A90}"/>
              </a:ext>
            </a:extLst>
          </p:cNvPr>
          <p:cNvSpPr/>
          <p:nvPr/>
        </p:nvSpPr>
        <p:spPr>
          <a:xfrm>
            <a:off x="13262085" y="6735436"/>
            <a:ext cx="2759527" cy="617993"/>
          </a:xfrm>
          <a:prstGeom prst="roundRect">
            <a:avLst/>
          </a:prstGeom>
          <a:solidFill>
            <a:schemeClr val="accent1">
              <a:lumMod val="20000"/>
              <a:lumOff val="8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BS selenium automation</a:t>
            </a:r>
            <a:endParaRPr lang="en-US" sz="1600" dirty="0">
              <a:solidFill>
                <a:schemeClr val="tx1"/>
              </a:solidFill>
            </a:endParaRPr>
          </a:p>
        </p:txBody>
      </p:sp>
      <p:cxnSp>
        <p:nvCxnSpPr>
          <p:cNvPr id="51" name="Elbow Connector 50">
            <a:extLst>
              <a:ext uri="{FF2B5EF4-FFF2-40B4-BE49-F238E27FC236}">
                <a16:creationId xmlns:a16="http://schemas.microsoft.com/office/drawing/2014/main" id="{BC5A0C9E-9E5F-2B44-933C-147E9DDA53B3}"/>
              </a:ext>
            </a:extLst>
          </p:cNvPr>
          <p:cNvCxnSpPr>
            <a:cxnSpLocks/>
            <a:stCxn id="23" idx="1"/>
            <a:endCxn id="15" idx="3"/>
          </p:cNvCxnSpPr>
          <p:nvPr/>
        </p:nvCxnSpPr>
        <p:spPr>
          <a:xfrm rot="10800000">
            <a:off x="6153213" y="7044433"/>
            <a:ext cx="7108872" cy="1"/>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48287FC-FF88-8447-A8E1-3F08E6E964A8}"/>
              </a:ext>
            </a:extLst>
          </p:cNvPr>
          <p:cNvSpPr txBox="1"/>
          <p:nvPr/>
        </p:nvSpPr>
        <p:spPr>
          <a:xfrm>
            <a:off x="7142956" y="6095173"/>
            <a:ext cx="3575274" cy="923330"/>
          </a:xfrm>
          <a:prstGeom prst="rect">
            <a:avLst/>
          </a:prstGeom>
          <a:solidFill>
            <a:schemeClr val="bg1">
              <a:alpha val="46000"/>
            </a:schemeClr>
          </a:solidFill>
        </p:spPr>
        <p:txBody>
          <a:bodyPr wrap="square" rtlCol="0">
            <a:spAutoFit/>
          </a:bodyPr>
          <a:lstStyle/>
          <a:p>
            <a:r>
              <a:rPr lang="en-US" dirty="0"/>
              <a:t>&gt; 2. </a:t>
            </a:r>
            <a:r>
              <a:rPr lang="en-US" dirty="0" err="1"/>
              <a:t>BrowserStackLocal</a:t>
            </a:r>
            <a:r>
              <a:rPr lang="en-US" dirty="0"/>
              <a:t> opens session with BS and sends node name and local-identifier</a:t>
            </a:r>
          </a:p>
        </p:txBody>
      </p:sp>
      <p:sp>
        <p:nvSpPr>
          <p:cNvPr id="37" name="TextBox 36">
            <a:extLst>
              <a:ext uri="{FF2B5EF4-FFF2-40B4-BE49-F238E27FC236}">
                <a16:creationId xmlns:a16="http://schemas.microsoft.com/office/drawing/2014/main" id="{B4387B7A-629A-1E4B-91F9-6CF6F3CF2373}"/>
              </a:ext>
            </a:extLst>
          </p:cNvPr>
          <p:cNvSpPr txBox="1"/>
          <p:nvPr/>
        </p:nvSpPr>
        <p:spPr>
          <a:xfrm>
            <a:off x="7142956" y="7134171"/>
            <a:ext cx="3575274" cy="1200329"/>
          </a:xfrm>
          <a:prstGeom prst="rect">
            <a:avLst/>
          </a:prstGeom>
          <a:solidFill>
            <a:schemeClr val="bg1">
              <a:alpha val="46000"/>
            </a:schemeClr>
          </a:solidFill>
        </p:spPr>
        <p:txBody>
          <a:bodyPr wrap="square" rtlCol="0">
            <a:spAutoFit/>
          </a:bodyPr>
          <a:lstStyle/>
          <a:p>
            <a:r>
              <a:rPr lang="en-US" dirty="0"/>
              <a:t>&lt; 4. BS responds with:</a:t>
            </a:r>
          </a:p>
          <a:p>
            <a:pPr marL="285750" indent="-285750">
              <a:buFontTx/>
              <a:buChar char="-"/>
            </a:pPr>
            <a:r>
              <a:rPr lang="en-US" dirty="0"/>
              <a:t>unique port to listen on</a:t>
            </a:r>
          </a:p>
          <a:p>
            <a:pPr marL="285750" indent="-285750">
              <a:buFontTx/>
              <a:buChar char="-"/>
            </a:pPr>
            <a:r>
              <a:rPr lang="en-US" dirty="0"/>
              <a:t>BS IP List to open </a:t>
            </a:r>
            <a:r>
              <a:rPr lang="en-US" dirty="0" err="1"/>
              <a:t>websocket</a:t>
            </a:r>
            <a:r>
              <a:rPr lang="en-US" dirty="0"/>
              <a:t> tunnels to</a:t>
            </a:r>
          </a:p>
        </p:txBody>
      </p:sp>
      <p:sp>
        <p:nvSpPr>
          <p:cNvPr id="10" name="TextBox 9">
            <a:extLst>
              <a:ext uri="{FF2B5EF4-FFF2-40B4-BE49-F238E27FC236}">
                <a16:creationId xmlns:a16="http://schemas.microsoft.com/office/drawing/2014/main" id="{98446FDC-1064-0245-ADB7-16A7FF6649A2}"/>
              </a:ext>
            </a:extLst>
          </p:cNvPr>
          <p:cNvSpPr txBox="1"/>
          <p:nvPr/>
        </p:nvSpPr>
        <p:spPr>
          <a:xfrm>
            <a:off x="13262084" y="5441771"/>
            <a:ext cx="4200352" cy="1200329"/>
          </a:xfrm>
          <a:prstGeom prst="rect">
            <a:avLst/>
          </a:prstGeom>
          <a:solidFill>
            <a:schemeClr val="bg1">
              <a:alpha val="46000"/>
            </a:schemeClr>
          </a:solidFill>
        </p:spPr>
        <p:txBody>
          <a:bodyPr wrap="square" rtlCol="0">
            <a:spAutoFit/>
          </a:bodyPr>
          <a:lstStyle/>
          <a:p>
            <a:r>
              <a:rPr lang="en-US" dirty="0"/>
              <a:t>3. </a:t>
            </a:r>
            <a:r>
              <a:rPr lang="en-US" dirty="0" err="1"/>
              <a:t>Browserstack</a:t>
            </a:r>
            <a:r>
              <a:rPr lang="en-US" dirty="0"/>
              <a:t> then</a:t>
            </a:r>
          </a:p>
          <a:p>
            <a:pPr marL="285750" indent="-285750">
              <a:buFont typeface="Wingdings" pitchFamily="2" charset="2"/>
              <a:buChar char="Ø"/>
            </a:pPr>
            <a:r>
              <a:rPr lang="en-US" dirty="0"/>
              <a:t>creates a new session(id)</a:t>
            </a:r>
          </a:p>
          <a:p>
            <a:pPr marL="285750" indent="-285750">
              <a:buFont typeface="Wingdings" pitchFamily="2" charset="2"/>
              <a:buChar char="Ø"/>
            </a:pPr>
            <a:r>
              <a:rPr lang="en-US" dirty="0"/>
              <a:t>stores local-identifier for </a:t>
            </a:r>
            <a:r>
              <a:rPr lang="en-US" dirty="0" err="1"/>
              <a:t>sessionid</a:t>
            </a:r>
            <a:endParaRPr lang="en-US" dirty="0"/>
          </a:p>
          <a:p>
            <a:pPr marL="285750" indent="-285750">
              <a:buFont typeface="Wingdings" pitchFamily="2" charset="2"/>
              <a:buChar char="Ø"/>
            </a:pPr>
            <a:r>
              <a:rPr lang="en-US" dirty="0"/>
              <a:t>Assigns unique port for agent to use</a:t>
            </a:r>
          </a:p>
        </p:txBody>
      </p:sp>
      <p:sp>
        <p:nvSpPr>
          <p:cNvPr id="11" name="Oval 10">
            <a:extLst>
              <a:ext uri="{FF2B5EF4-FFF2-40B4-BE49-F238E27FC236}">
                <a16:creationId xmlns:a16="http://schemas.microsoft.com/office/drawing/2014/main" id="{6A88DD77-AF89-9C43-993E-C53C544F0088}"/>
              </a:ext>
            </a:extLst>
          </p:cNvPr>
          <p:cNvSpPr/>
          <p:nvPr/>
        </p:nvSpPr>
        <p:spPr>
          <a:xfrm>
            <a:off x="9809956" y="3321469"/>
            <a:ext cx="702122" cy="11870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D8107CB6-C319-C549-9830-41D2E75004E4}"/>
              </a:ext>
            </a:extLst>
          </p:cNvPr>
          <p:cNvSpPr/>
          <p:nvPr/>
        </p:nvSpPr>
        <p:spPr>
          <a:xfrm rot="16200000">
            <a:off x="10052459" y="21801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8FDECF07-A411-0640-BB98-382DD8F263A4}"/>
              </a:ext>
            </a:extLst>
          </p:cNvPr>
          <p:cNvSpPr/>
          <p:nvPr/>
        </p:nvSpPr>
        <p:spPr>
          <a:xfrm rot="16200000">
            <a:off x="10204859" y="23325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1F4055B-2241-6547-8F8B-60C88CA9FB4A}"/>
              </a:ext>
            </a:extLst>
          </p:cNvPr>
          <p:cNvSpPr txBox="1"/>
          <p:nvPr/>
        </p:nvSpPr>
        <p:spPr>
          <a:xfrm>
            <a:off x="10313714" y="3771960"/>
            <a:ext cx="1631493" cy="369332"/>
          </a:xfrm>
          <a:prstGeom prst="rect">
            <a:avLst/>
          </a:prstGeom>
          <a:noFill/>
        </p:spPr>
        <p:txBody>
          <a:bodyPr wrap="square" rtlCol="0">
            <a:spAutoFit/>
          </a:bodyPr>
          <a:lstStyle/>
          <a:p>
            <a:pPr algn="ctr"/>
            <a:r>
              <a:rPr lang="en-US" dirty="0" err="1"/>
              <a:t>ws</a:t>
            </a:r>
            <a:r>
              <a:rPr lang="en-US" dirty="0"/>
              <a:t> tunnel</a:t>
            </a:r>
          </a:p>
        </p:txBody>
      </p:sp>
      <p:sp>
        <p:nvSpPr>
          <p:cNvPr id="17" name="TextBox 16">
            <a:extLst>
              <a:ext uri="{FF2B5EF4-FFF2-40B4-BE49-F238E27FC236}">
                <a16:creationId xmlns:a16="http://schemas.microsoft.com/office/drawing/2014/main" id="{5C38CCC6-0440-9742-87C7-6412CBA6D4C4}"/>
              </a:ext>
            </a:extLst>
          </p:cNvPr>
          <p:cNvSpPr txBox="1"/>
          <p:nvPr/>
        </p:nvSpPr>
        <p:spPr>
          <a:xfrm>
            <a:off x="7142956" y="3060700"/>
            <a:ext cx="1631493" cy="646331"/>
          </a:xfrm>
          <a:prstGeom prst="rect">
            <a:avLst/>
          </a:prstGeom>
          <a:solidFill>
            <a:schemeClr val="bg1">
              <a:alpha val="46000"/>
            </a:schemeClr>
          </a:solidFill>
        </p:spPr>
        <p:txBody>
          <a:bodyPr wrap="square" rtlCol="0">
            <a:spAutoFit/>
          </a:bodyPr>
          <a:lstStyle/>
          <a:p>
            <a:pPr algn="ctr"/>
            <a:r>
              <a:rPr lang="en-US" dirty="0" err="1"/>
              <a:t>Websocket</a:t>
            </a:r>
            <a:endParaRPr lang="en-US" dirty="0"/>
          </a:p>
          <a:p>
            <a:pPr algn="ctr"/>
            <a:r>
              <a:rPr lang="en-US" dirty="0"/>
              <a:t>tunnels</a:t>
            </a:r>
          </a:p>
        </p:txBody>
      </p:sp>
      <p:sp>
        <p:nvSpPr>
          <p:cNvPr id="18" name="Can 17">
            <a:extLst>
              <a:ext uri="{FF2B5EF4-FFF2-40B4-BE49-F238E27FC236}">
                <a16:creationId xmlns:a16="http://schemas.microsoft.com/office/drawing/2014/main" id="{34B67A75-E7DA-E644-9859-22D130101B65}"/>
              </a:ext>
            </a:extLst>
          </p:cNvPr>
          <p:cNvSpPr/>
          <p:nvPr/>
        </p:nvSpPr>
        <p:spPr>
          <a:xfrm rot="16200000">
            <a:off x="10357259" y="24849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FFDF5F8-7208-D640-B80B-79665C0C8EEF}"/>
              </a:ext>
            </a:extLst>
          </p:cNvPr>
          <p:cNvSpPr txBox="1"/>
          <p:nvPr/>
        </p:nvSpPr>
        <p:spPr>
          <a:xfrm>
            <a:off x="1808956" y="2638864"/>
            <a:ext cx="5083623" cy="923330"/>
          </a:xfrm>
          <a:prstGeom prst="rect">
            <a:avLst/>
          </a:prstGeom>
          <a:solidFill>
            <a:schemeClr val="bg1">
              <a:alpha val="46000"/>
            </a:schemeClr>
          </a:solidFill>
        </p:spPr>
        <p:txBody>
          <a:bodyPr wrap="square" rtlCol="0">
            <a:spAutoFit/>
          </a:bodyPr>
          <a:lstStyle/>
          <a:p>
            <a:r>
              <a:rPr lang="en-US" dirty="0"/>
              <a:t>5. </a:t>
            </a:r>
            <a:r>
              <a:rPr lang="en-US" dirty="0" err="1"/>
              <a:t>BrowserStackLocal</a:t>
            </a:r>
            <a:r>
              <a:rPr lang="en-US" dirty="0"/>
              <a:t> spawns/forks child processes </a:t>
            </a:r>
          </a:p>
          <a:p>
            <a:r>
              <a:rPr lang="en-US" dirty="0"/>
              <a:t>Each fork creates a set of </a:t>
            </a:r>
            <a:r>
              <a:rPr lang="en-US" dirty="0" err="1"/>
              <a:t>websocket</a:t>
            </a:r>
            <a:r>
              <a:rPr lang="en-US" dirty="0"/>
              <a:t> tunnels to the set of IPs sent back by BS at step 4</a:t>
            </a:r>
          </a:p>
        </p:txBody>
      </p:sp>
      <p:sp>
        <p:nvSpPr>
          <p:cNvPr id="21" name="Rounded Rectangle 20">
            <a:extLst>
              <a:ext uri="{FF2B5EF4-FFF2-40B4-BE49-F238E27FC236}">
                <a16:creationId xmlns:a16="http://schemas.microsoft.com/office/drawing/2014/main" id="{1646045C-1F9C-5D45-874D-444921DC49F6}"/>
              </a:ext>
            </a:extLst>
          </p:cNvPr>
          <p:cNvSpPr/>
          <p:nvPr/>
        </p:nvSpPr>
        <p:spPr>
          <a:xfrm>
            <a:off x="3424416" y="8699500"/>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rPr>
              <a:t>mvn</a:t>
            </a:r>
            <a:r>
              <a:rPr lang="en-US" dirty="0">
                <a:solidFill>
                  <a:schemeClr val="tx1"/>
                </a:solidFill>
              </a:rPr>
              <a:t> integration-test</a:t>
            </a:r>
          </a:p>
          <a:p>
            <a:pPr algn="ctr"/>
            <a:r>
              <a:rPr lang="en-US" dirty="0">
                <a:solidFill>
                  <a:schemeClr val="tx1"/>
                </a:solidFill>
              </a:rPr>
              <a:t>Running on Jenkins node</a:t>
            </a:r>
          </a:p>
        </p:txBody>
      </p:sp>
      <p:sp>
        <p:nvSpPr>
          <p:cNvPr id="22" name="TextBox 21">
            <a:extLst>
              <a:ext uri="{FF2B5EF4-FFF2-40B4-BE49-F238E27FC236}">
                <a16:creationId xmlns:a16="http://schemas.microsoft.com/office/drawing/2014/main" id="{40879AFD-64D8-074F-81BE-A441F7A54A5C}"/>
              </a:ext>
            </a:extLst>
          </p:cNvPr>
          <p:cNvSpPr txBox="1"/>
          <p:nvPr/>
        </p:nvSpPr>
        <p:spPr>
          <a:xfrm>
            <a:off x="1024732" y="7723859"/>
            <a:ext cx="5867847" cy="923330"/>
          </a:xfrm>
          <a:prstGeom prst="rect">
            <a:avLst/>
          </a:prstGeom>
          <a:solidFill>
            <a:schemeClr val="bg1">
              <a:alpha val="46000"/>
            </a:schemeClr>
          </a:solidFill>
        </p:spPr>
        <p:txBody>
          <a:bodyPr wrap="square" rtlCol="0">
            <a:spAutoFit/>
          </a:bodyPr>
          <a:lstStyle/>
          <a:p>
            <a:r>
              <a:rPr lang="en-US" dirty="0"/>
              <a:t>6. Start up maven with local-identifier:</a:t>
            </a:r>
            <a:br>
              <a:rPr lang="en-US" dirty="0"/>
            </a:br>
            <a:endParaRPr lang="en-US" dirty="0"/>
          </a:p>
          <a:p>
            <a:r>
              <a:rPr lang="en-US" dirty="0" err="1"/>
              <a:t>mvn</a:t>
            </a:r>
            <a:r>
              <a:rPr lang="en-US" dirty="0"/>
              <a:t> integration-test -</a:t>
            </a:r>
            <a:r>
              <a:rPr lang="en-US" dirty="0" err="1"/>
              <a:t>Dbrowserstack.localIdentifier</a:t>
            </a:r>
            <a:r>
              <a:rPr lang="en-US" dirty="0"/>
              <a:t>=foobar1</a:t>
            </a:r>
          </a:p>
        </p:txBody>
      </p:sp>
      <p:sp>
        <p:nvSpPr>
          <p:cNvPr id="36" name="TextBox 35">
            <a:extLst>
              <a:ext uri="{FF2B5EF4-FFF2-40B4-BE49-F238E27FC236}">
                <a16:creationId xmlns:a16="http://schemas.microsoft.com/office/drawing/2014/main" id="{43DFB13F-AF07-994D-B38C-57386D53BCC8}"/>
              </a:ext>
            </a:extLst>
          </p:cNvPr>
          <p:cNvSpPr txBox="1"/>
          <p:nvPr/>
        </p:nvSpPr>
        <p:spPr>
          <a:xfrm>
            <a:off x="1024732" y="5050915"/>
            <a:ext cx="5549895" cy="1200329"/>
          </a:xfrm>
          <a:prstGeom prst="rect">
            <a:avLst/>
          </a:prstGeom>
          <a:solidFill>
            <a:schemeClr val="bg1">
              <a:alpha val="46000"/>
            </a:schemeClr>
          </a:solidFill>
        </p:spPr>
        <p:txBody>
          <a:bodyPr wrap="square" rtlCol="0">
            <a:spAutoFit/>
          </a:bodyPr>
          <a:lstStyle/>
          <a:p>
            <a:r>
              <a:rPr lang="en-US" dirty="0"/>
              <a:t>1. start up BS local agent– </a:t>
            </a:r>
          </a:p>
          <a:p>
            <a:r>
              <a:rPr lang="en-US" dirty="0"/>
              <a:t>Invoker specifies a local-identifier as argument</a:t>
            </a:r>
          </a:p>
          <a:p>
            <a:endParaRPr lang="en-US" dirty="0"/>
          </a:p>
          <a:p>
            <a:r>
              <a:rPr lang="en-US" dirty="0" err="1"/>
              <a:t>BrowserStackLocal</a:t>
            </a:r>
            <a:r>
              <a:rPr lang="en-US" dirty="0"/>
              <a:t> --key **** --local-identifier foobar1</a:t>
            </a:r>
          </a:p>
        </p:txBody>
      </p:sp>
      <p:cxnSp>
        <p:nvCxnSpPr>
          <p:cNvPr id="24" name="Elbow Connector 23">
            <a:extLst>
              <a:ext uri="{FF2B5EF4-FFF2-40B4-BE49-F238E27FC236}">
                <a16:creationId xmlns:a16="http://schemas.microsoft.com/office/drawing/2014/main" id="{91B6B15E-C975-B040-B5FB-C89736C6C740}"/>
              </a:ext>
            </a:extLst>
          </p:cNvPr>
          <p:cNvCxnSpPr>
            <a:cxnSpLocks/>
            <a:stCxn id="23" idx="2"/>
            <a:endCxn id="21" idx="3"/>
          </p:cNvCxnSpPr>
          <p:nvPr/>
        </p:nvCxnSpPr>
        <p:spPr>
          <a:xfrm rot="5400000">
            <a:off x="9511261" y="4026111"/>
            <a:ext cx="1803271" cy="8457906"/>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9055A32-A7FD-D548-891E-C8999BB5B84A}"/>
              </a:ext>
            </a:extLst>
          </p:cNvPr>
          <p:cNvSpPr txBox="1"/>
          <p:nvPr/>
        </p:nvSpPr>
        <p:spPr>
          <a:xfrm>
            <a:off x="7118639" y="8422434"/>
            <a:ext cx="5083623" cy="646331"/>
          </a:xfrm>
          <a:prstGeom prst="rect">
            <a:avLst/>
          </a:prstGeom>
          <a:solidFill>
            <a:schemeClr val="bg1">
              <a:alpha val="46000"/>
            </a:schemeClr>
          </a:solidFill>
        </p:spPr>
        <p:txBody>
          <a:bodyPr wrap="square" rtlCol="0">
            <a:spAutoFit/>
          </a:bodyPr>
          <a:lstStyle/>
          <a:p>
            <a:r>
              <a:rPr lang="en-US" dirty="0"/>
              <a:t>&gt; 7. </a:t>
            </a:r>
            <a:r>
              <a:rPr lang="en-US" dirty="0" err="1"/>
              <a:t>mvn</a:t>
            </a:r>
            <a:r>
              <a:rPr lang="en-US" dirty="0"/>
              <a:t> sends request to </a:t>
            </a:r>
            <a:r>
              <a:rPr lang="en-US" dirty="0" err="1"/>
              <a:t>browserstack</a:t>
            </a:r>
            <a:r>
              <a:rPr lang="en-US" dirty="0"/>
              <a:t> </a:t>
            </a:r>
          </a:p>
          <a:p>
            <a:r>
              <a:rPr lang="en-US" dirty="0"/>
              <a:t>with local-identifier</a:t>
            </a:r>
          </a:p>
        </p:txBody>
      </p:sp>
      <p:sp>
        <p:nvSpPr>
          <p:cNvPr id="26" name="TextBox 25">
            <a:extLst>
              <a:ext uri="{FF2B5EF4-FFF2-40B4-BE49-F238E27FC236}">
                <a16:creationId xmlns:a16="http://schemas.microsoft.com/office/drawing/2014/main" id="{7FB61D41-67CC-AB42-AAD3-9EF5D124E6FB}"/>
              </a:ext>
            </a:extLst>
          </p:cNvPr>
          <p:cNvSpPr txBox="1"/>
          <p:nvPr/>
        </p:nvSpPr>
        <p:spPr>
          <a:xfrm>
            <a:off x="7118638" y="9244634"/>
            <a:ext cx="5083623" cy="923330"/>
          </a:xfrm>
          <a:prstGeom prst="rect">
            <a:avLst/>
          </a:prstGeom>
          <a:solidFill>
            <a:schemeClr val="bg1">
              <a:alpha val="46000"/>
            </a:schemeClr>
          </a:solidFill>
        </p:spPr>
        <p:txBody>
          <a:bodyPr wrap="square" rtlCol="0">
            <a:spAutoFit/>
          </a:bodyPr>
          <a:lstStyle/>
          <a:p>
            <a:r>
              <a:rPr lang="en-US" dirty="0"/>
              <a:t>&lt; 8. BS responds with:</a:t>
            </a:r>
          </a:p>
          <a:p>
            <a:pPr marL="285750" indent="-285750">
              <a:buFontTx/>
              <a:buChar char="-"/>
            </a:pPr>
            <a:r>
              <a:rPr lang="en-US" dirty="0"/>
              <a:t>Session id</a:t>
            </a:r>
          </a:p>
          <a:p>
            <a:pPr marL="285750" indent="-285750">
              <a:buFontTx/>
              <a:buChar char="-"/>
            </a:pPr>
            <a:r>
              <a:rPr lang="en-US" dirty="0"/>
              <a:t>Listening port for local agent </a:t>
            </a:r>
          </a:p>
        </p:txBody>
      </p:sp>
    </p:spTree>
    <p:extLst>
      <p:ext uri="{BB962C8B-B14F-4D97-AF65-F5344CB8AC3E}">
        <p14:creationId xmlns:p14="http://schemas.microsoft.com/office/powerpoint/2010/main" val="262527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altLang="zh-CN" sz="6000" b="1" dirty="0">
                <a:solidFill>
                  <a:srgbClr val="000000"/>
                </a:solidFill>
                <a:cs typeface="Times New Roman" pitchFamily="18" charset="0"/>
              </a:rPr>
              <a:t>1 </a:t>
            </a:r>
            <a:r>
              <a:rPr lang="mr-IN" altLang="zh-CN" sz="6000" b="1" dirty="0">
                <a:solidFill>
                  <a:srgbClr val="000000"/>
                </a:solidFill>
                <a:cs typeface="Times New Roman" pitchFamily="18" charset="0"/>
              </a:rPr>
              <a:t>–</a:t>
            </a:r>
            <a:r>
              <a:rPr lang="en-US" altLang="zh-CN" sz="6000" b="1" dirty="0">
                <a:solidFill>
                  <a:srgbClr val="000000"/>
                </a:solidFill>
                <a:cs typeface="Times New Roman" pitchFamily="18" charset="0"/>
              </a:rPr>
              <a:t> </a:t>
            </a:r>
            <a:r>
              <a:rPr lang="en-US" altLang="zh-CN" sz="6000" b="1" dirty="0" err="1">
                <a:solidFill>
                  <a:srgbClr val="000000"/>
                </a:solidFill>
                <a:cs typeface="Times New Roman" pitchFamily="18" charset="0"/>
              </a:rPr>
              <a:t>Browserstack</a:t>
            </a:r>
            <a:r>
              <a:rPr lang="en-US" altLang="zh-CN" sz="6000" b="1" dirty="0">
                <a:solidFill>
                  <a:srgbClr val="000000"/>
                </a:solidFill>
                <a:cs typeface="Times New Roman" pitchFamily="18" charset="0"/>
              </a:rPr>
              <a:t> local agent network traffic (WIP)</a:t>
            </a:r>
            <a:endParaRPr lang="en-US" sz="6000" dirty="0"/>
          </a:p>
        </p:txBody>
      </p:sp>
      <p:sp>
        <p:nvSpPr>
          <p:cNvPr id="15" name="Rounded Rectangle 14">
            <a:extLst>
              <a:ext uri="{FF2B5EF4-FFF2-40B4-BE49-F238E27FC236}">
                <a16:creationId xmlns:a16="http://schemas.microsoft.com/office/drawing/2014/main" id="{62AFE856-CA5A-954E-A5D4-931766046F34}"/>
              </a:ext>
            </a:extLst>
          </p:cNvPr>
          <p:cNvSpPr/>
          <p:nvPr/>
        </p:nvSpPr>
        <p:spPr>
          <a:xfrm>
            <a:off x="3393686" y="6587232"/>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BrowserStackLocal</a:t>
            </a:r>
            <a:endParaRPr lang="en-US" dirty="0">
              <a:solidFill>
                <a:schemeClr val="tx1"/>
              </a:solidFill>
            </a:endParaRPr>
          </a:p>
          <a:p>
            <a:pPr algn="ctr"/>
            <a:r>
              <a:rPr lang="en-US" dirty="0">
                <a:solidFill>
                  <a:schemeClr val="tx1"/>
                </a:solidFill>
              </a:rPr>
              <a:t>Running on Jenkins node</a:t>
            </a:r>
          </a:p>
        </p:txBody>
      </p:sp>
      <p:sp>
        <p:nvSpPr>
          <p:cNvPr id="13" name="Cloud 12">
            <a:extLst>
              <a:ext uri="{FF2B5EF4-FFF2-40B4-BE49-F238E27FC236}">
                <a16:creationId xmlns:a16="http://schemas.microsoft.com/office/drawing/2014/main" id="{3DBFDEE4-F427-8C44-ACE4-8511551E34BA}"/>
              </a:ext>
            </a:extLst>
          </p:cNvPr>
          <p:cNvSpPr/>
          <p:nvPr/>
        </p:nvSpPr>
        <p:spPr>
          <a:xfrm>
            <a:off x="12470149" y="2043732"/>
            <a:ext cx="4724400" cy="7214697"/>
          </a:xfrm>
          <a:prstGeom prst="clou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ysClr val="windowText" lastClr="000000"/>
                </a:solidFill>
              </a:rPr>
              <a:t>Browserstack</a:t>
            </a:r>
            <a:endParaRPr lang="en-US" dirty="0">
              <a:solidFill>
                <a:sysClr val="windowText" lastClr="000000"/>
              </a:solidFill>
            </a:endParaRPr>
          </a:p>
        </p:txBody>
      </p:sp>
      <p:sp>
        <p:nvSpPr>
          <p:cNvPr id="23" name="Rounded Rectangle 22">
            <a:extLst>
              <a:ext uri="{FF2B5EF4-FFF2-40B4-BE49-F238E27FC236}">
                <a16:creationId xmlns:a16="http://schemas.microsoft.com/office/drawing/2014/main" id="{B8338351-7878-464B-87E4-184278537A90}"/>
              </a:ext>
            </a:extLst>
          </p:cNvPr>
          <p:cNvSpPr/>
          <p:nvPr/>
        </p:nvSpPr>
        <p:spPr>
          <a:xfrm>
            <a:off x="13262085" y="6735436"/>
            <a:ext cx="2759527" cy="617993"/>
          </a:xfrm>
          <a:prstGeom prst="roundRect">
            <a:avLst/>
          </a:prstGeom>
          <a:solidFill>
            <a:schemeClr val="accent1">
              <a:lumMod val="20000"/>
              <a:lumOff val="8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BS selenium automation</a:t>
            </a:r>
            <a:endParaRPr lang="en-US" sz="1600" dirty="0">
              <a:solidFill>
                <a:schemeClr val="tx1"/>
              </a:solidFill>
            </a:endParaRPr>
          </a:p>
        </p:txBody>
      </p:sp>
      <p:cxnSp>
        <p:nvCxnSpPr>
          <p:cNvPr id="51" name="Elbow Connector 50">
            <a:extLst>
              <a:ext uri="{FF2B5EF4-FFF2-40B4-BE49-F238E27FC236}">
                <a16:creationId xmlns:a16="http://schemas.microsoft.com/office/drawing/2014/main" id="{BC5A0C9E-9E5F-2B44-933C-147E9DDA53B3}"/>
              </a:ext>
            </a:extLst>
          </p:cNvPr>
          <p:cNvCxnSpPr>
            <a:cxnSpLocks/>
            <a:stCxn id="23" idx="1"/>
            <a:endCxn id="15" idx="3"/>
          </p:cNvCxnSpPr>
          <p:nvPr/>
        </p:nvCxnSpPr>
        <p:spPr>
          <a:xfrm rot="10800000">
            <a:off x="6153213" y="7044433"/>
            <a:ext cx="7108872" cy="1"/>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48287FC-FF88-8447-A8E1-3F08E6E964A8}"/>
              </a:ext>
            </a:extLst>
          </p:cNvPr>
          <p:cNvSpPr txBox="1"/>
          <p:nvPr/>
        </p:nvSpPr>
        <p:spPr>
          <a:xfrm>
            <a:off x="7142956" y="6095173"/>
            <a:ext cx="3575274" cy="923330"/>
          </a:xfrm>
          <a:prstGeom prst="rect">
            <a:avLst/>
          </a:prstGeom>
          <a:solidFill>
            <a:schemeClr val="bg1">
              <a:alpha val="46000"/>
            </a:schemeClr>
          </a:solidFill>
        </p:spPr>
        <p:txBody>
          <a:bodyPr wrap="square" rtlCol="0">
            <a:spAutoFit/>
          </a:bodyPr>
          <a:lstStyle/>
          <a:p>
            <a:r>
              <a:rPr lang="en-US" dirty="0"/>
              <a:t>&gt; 2. </a:t>
            </a:r>
            <a:r>
              <a:rPr lang="en-US" dirty="0" err="1"/>
              <a:t>BrowserStackLocal</a:t>
            </a:r>
            <a:r>
              <a:rPr lang="en-US" dirty="0"/>
              <a:t> opens session with BS and sends node name and local-identifier</a:t>
            </a:r>
          </a:p>
        </p:txBody>
      </p:sp>
      <p:sp>
        <p:nvSpPr>
          <p:cNvPr id="37" name="TextBox 36">
            <a:extLst>
              <a:ext uri="{FF2B5EF4-FFF2-40B4-BE49-F238E27FC236}">
                <a16:creationId xmlns:a16="http://schemas.microsoft.com/office/drawing/2014/main" id="{B4387B7A-629A-1E4B-91F9-6CF6F3CF2373}"/>
              </a:ext>
            </a:extLst>
          </p:cNvPr>
          <p:cNvSpPr txBox="1"/>
          <p:nvPr/>
        </p:nvSpPr>
        <p:spPr>
          <a:xfrm>
            <a:off x="7142956" y="7134171"/>
            <a:ext cx="3575274" cy="1200329"/>
          </a:xfrm>
          <a:prstGeom prst="rect">
            <a:avLst/>
          </a:prstGeom>
          <a:solidFill>
            <a:schemeClr val="bg1">
              <a:alpha val="46000"/>
            </a:schemeClr>
          </a:solidFill>
        </p:spPr>
        <p:txBody>
          <a:bodyPr wrap="square" rtlCol="0">
            <a:spAutoFit/>
          </a:bodyPr>
          <a:lstStyle/>
          <a:p>
            <a:r>
              <a:rPr lang="en-US" dirty="0"/>
              <a:t>&lt; 4. BS responds with:</a:t>
            </a:r>
          </a:p>
          <a:p>
            <a:pPr marL="285750" indent="-285750">
              <a:buFontTx/>
              <a:buChar char="-"/>
            </a:pPr>
            <a:r>
              <a:rPr lang="en-US" dirty="0"/>
              <a:t>unique port to listen on</a:t>
            </a:r>
          </a:p>
          <a:p>
            <a:pPr marL="285750" indent="-285750">
              <a:buFontTx/>
              <a:buChar char="-"/>
            </a:pPr>
            <a:r>
              <a:rPr lang="en-US" dirty="0"/>
              <a:t>BS IP List to open </a:t>
            </a:r>
            <a:r>
              <a:rPr lang="en-US" dirty="0" err="1"/>
              <a:t>websocket</a:t>
            </a:r>
            <a:r>
              <a:rPr lang="en-US" dirty="0"/>
              <a:t> tunnels to</a:t>
            </a:r>
          </a:p>
        </p:txBody>
      </p:sp>
      <p:sp>
        <p:nvSpPr>
          <p:cNvPr id="10" name="TextBox 9">
            <a:extLst>
              <a:ext uri="{FF2B5EF4-FFF2-40B4-BE49-F238E27FC236}">
                <a16:creationId xmlns:a16="http://schemas.microsoft.com/office/drawing/2014/main" id="{98446FDC-1064-0245-ADB7-16A7FF6649A2}"/>
              </a:ext>
            </a:extLst>
          </p:cNvPr>
          <p:cNvSpPr txBox="1"/>
          <p:nvPr/>
        </p:nvSpPr>
        <p:spPr>
          <a:xfrm>
            <a:off x="13262084" y="5441771"/>
            <a:ext cx="4200352" cy="1200329"/>
          </a:xfrm>
          <a:prstGeom prst="rect">
            <a:avLst/>
          </a:prstGeom>
          <a:solidFill>
            <a:schemeClr val="bg1">
              <a:alpha val="46000"/>
            </a:schemeClr>
          </a:solidFill>
        </p:spPr>
        <p:txBody>
          <a:bodyPr wrap="square" rtlCol="0">
            <a:spAutoFit/>
          </a:bodyPr>
          <a:lstStyle/>
          <a:p>
            <a:r>
              <a:rPr lang="en-US" dirty="0"/>
              <a:t>3. </a:t>
            </a:r>
            <a:r>
              <a:rPr lang="en-US" dirty="0" err="1"/>
              <a:t>Browserstack</a:t>
            </a:r>
            <a:r>
              <a:rPr lang="en-US" dirty="0"/>
              <a:t> then</a:t>
            </a:r>
          </a:p>
          <a:p>
            <a:pPr marL="285750" indent="-285750">
              <a:buFont typeface="Wingdings" pitchFamily="2" charset="2"/>
              <a:buChar char="Ø"/>
            </a:pPr>
            <a:r>
              <a:rPr lang="en-US" dirty="0"/>
              <a:t>creates a new session(id)</a:t>
            </a:r>
          </a:p>
          <a:p>
            <a:pPr marL="285750" indent="-285750">
              <a:buFont typeface="Wingdings" pitchFamily="2" charset="2"/>
              <a:buChar char="Ø"/>
            </a:pPr>
            <a:r>
              <a:rPr lang="en-US" dirty="0"/>
              <a:t>stores local-identifier for </a:t>
            </a:r>
            <a:r>
              <a:rPr lang="en-US" dirty="0" err="1"/>
              <a:t>sessionid</a:t>
            </a:r>
            <a:endParaRPr lang="en-US" dirty="0"/>
          </a:p>
          <a:p>
            <a:pPr marL="285750" indent="-285750">
              <a:buFont typeface="Wingdings" pitchFamily="2" charset="2"/>
              <a:buChar char="Ø"/>
            </a:pPr>
            <a:r>
              <a:rPr lang="en-US" dirty="0"/>
              <a:t>Assigns unique port for agent to use</a:t>
            </a:r>
          </a:p>
        </p:txBody>
      </p:sp>
      <p:sp>
        <p:nvSpPr>
          <p:cNvPr id="11" name="Oval 10">
            <a:extLst>
              <a:ext uri="{FF2B5EF4-FFF2-40B4-BE49-F238E27FC236}">
                <a16:creationId xmlns:a16="http://schemas.microsoft.com/office/drawing/2014/main" id="{6A88DD77-AF89-9C43-993E-C53C544F0088}"/>
              </a:ext>
            </a:extLst>
          </p:cNvPr>
          <p:cNvSpPr/>
          <p:nvPr/>
        </p:nvSpPr>
        <p:spPr>
          <a:xfrm>
            <a:off x="9809956" y="3321469"/>
            <a:ext cx="702122" cy="11870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D8107CB6-C319-C549-9830-41D2E75004E4}"/>
              </a:ext>
            </a:extLst>
          </p:cNvPr>
          <p:cNvSpPr/>
          <p:nvPr/>
        </p:nvSpPr>
        <p:spPr>
          <a:xfrm rot="16200000">
            <a:off x="10052459" y="21801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8FDECF07-A411-0640-BB98-382DD8F263A4}"/>
              </a:ext>
            </a:extLst>
          </p:cNvPr>
          <p:cNvSpPr/>
          <p:nvPr/>
        </p:nvSpPr>
        <p:spPr>
          <a:xfrm rot="16200000">
            <a:off x="10204859" y="23325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1F4055B-2241-6547-8F8B-60C88CA9FB4A}"/>
              </a:ext>
            </a:extLst>
          </p:cNvPr>
          <p:cNvSpPr txBox="1"/>
          <p:nvPr/>
        </p:nvSpPr>
        <p:spPr>
          <a:xfrm>
            <a:off x="10313714" y="3771960"/>
            <a:ext cx="1631493" cy="369332"/>
          </a:xfrm>
          <a:prstGeom prst="rect">
            <a:avLst/>
          </a:prstGeom>
          <a:noFill/>
        </p:spPr>
        <p:txBody>
          <a:bodyPr wrap="square" rtlCol="0">
            <a:spAutoFit/>
          </a:bodyPr>
          <a:lstStyle/>
          <a:p>
            <a:pPr algn="ctr"/>
            <a:r>
              <a:rPr lang="en-US" dirty="0" err="1"/>
              <a:t>ws</a:t>
            </a:r>
            <a:r>
              <a:rPr lang="en-US" dirty="0"/>
              <a:t> tunnel</a:t>
            </a:r>
          </a:p>
        </p:txBody>
      </p:sp>
      <p:sp>
        <p:nvSpPr>
          <p:cNvPr id="17" name="TextBox 16">
            <a:extLst>
              <a:ext uri="{FF2B5EF4-FFF2-40B4-BE49-F238E27FC236}">
                <a16:creationId xmlns:a16="http://schemas.microsoft.com/office/drawing/2014/main" id="{5C38CCC6-0440-9742-87C7-6412CBA6D4C4}"/>
              </a:ext>
            </a:extLst>
          </p:cNvPr>
          <p:cNvSpPr txBox="1"/>
          <p:nvPr/>
        </p:nvSpPr>
        <p:spPr>
          <a:xfrm>
            <a:off x="7142956" y="3060700"/>
            <a:ext cx="1631493" cy="646331"/>
          </a:xfrm>
          <a:prstGeom prst="rect">
            <a:avLst/>
          </a:prstGeom>
          <a:solidFill>
            <a:schemeClr val="bg1">
              <a:alpha val="46000"/>
            </a:schemeClr>
          </a:solidFill>
        </p:spPr>
        <p:txBody>
          <a:bodyPr wrap="square" rtlCol="0">
            <a:spAutoFit/>
          </a:bodyPr>
          <a:lstStyle/>
          <a:p>
            <a:pPr algn="ctr"/>
            <a:r>
              <a:rPr lang="en-US" dirty="0" err="1"/>
              <a:t>Websocket</a:t>
            </a:r>
            <a:endParaRPr lang="en-US" dirty="0"/>
          </a:p>
          <a:p>
            <a:pPr algn="ctr"/>
            <a:r>
              <a:rPr lang="en-US" dirty="0"/>
              <a:t>tunnels</a:t>
            </a:r>
          </a:p>
        </p:txBody>
      </p:sp>
      <p:sp>
        <p:nvSpPr>
          <p:cNvPr id="18" name="Can 17">
            <a:extLst>
              <a:ext uri="{FF2B5EF4-FFF2-40B4-BE49-F238E27FC236}">
                <a16:creationId xmlns:a16="http://schemas.microsoft.com/office/drawing/2014/main" id="{34B67A75-E7DA-E644-9859-22D130101B65}"/>
              </a:ext>
            </a:extLst>
          </p:cNvPr>
          <p:cNvSpPr/>
          <p:nvPr/>
        </p:nvSpPr>
        <p:spPr>
          <a:xfrm rot="16200000">
            <a:off x="10357259" y="24849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FFDF5F8-7208-D640-B80B-79665C0C8EEF}"/>
              </a:ext>
            </a:extLst>
          </p:cNvPr>
          <p:cNvSpPr txBox="1"/>
          <p:nvPr/>
        </p:nvSpPr>
        <p:spPr>
          <a:xfrm>
            <a:off x="1808956" y="2638864"/>
            <a:ext cx="5083623" cy="923330"/>
          </a:xfrm>
          <a:prstGeom prst="rect">
            <a:avLst/>
          </a:prstGeom>
          <a:solidFill>
            <a:schemeClr val="bg1">
              <a:alpha val="46000"/>
            </a:schemeClr>
          </a:solidFill>
        </p:spPr>
        <p:txBody>
          <a:bodyPr wrap="square" rtlCol="0">
            <a:spAutoFit/>
          </a:bodyPr>
          <a:lstStyle/>
          <a:p>
            <a:r>
              <a:rPr lang="en-US" dirty="0"/>
              <a:t>5. </a:t>
            </a:r>
            <a:r>
              <a:rPr lang="en-US" dirty="0" err="1"/>
              <a:t>BrowserStackLocal</a:t>
            </a:r>
            <a:r>
              <a:rPr lang="en-US" dirty="0"/>
              <a:t> spawns/forks child processes </a:t>
            </a:r>
          </a:p>
          <a:p>
            <a:r>
              <a:rPr lang="en-US" dirty="0"/>
              <a:t>Each fork creates a set of </a:t>
            </a:r>
            <a:r>
              <a:rPr lang="en-US" dirty="0" err="1"/>
              <a:t>websocket</a:t>
            </a:r>
            <a:r>
              <a:rPr lang="en-US" dirty="0"/>
              <a:t> tunnels to the set of IPs sent back by BS at step 4</a:t>
            </a:r>
          </a:p>
        </p:txBody>
      </p:sp>
      <p:sp>
        <p:nvSpPr>
          <p:cNvPr id="21" name="Rounded Rectangle 20">
            <a:extLst>
              <a:ext uri="{FF2B5EF4-FFF2-40B4-BE49-F238E27FC236}">
                <a16:creationId xmlns:a16="http://schemas.microsoft.com/office/drawing/2014/main" id="{1646045C-1F9C-5D45-874D-444921DC49F6}"/>
              </a:ext>
            </a:extLst>
          </p:cNvPr>
          <p:cNvSpPr/>
          <p:nvPr/>
        </p:nvSpPr>
        <p:spPr>
          <a:xfrm>
            <a:off x="3395613" y="8699500"/>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rPr>
              <a:t>mvn</a:t>
            </a:r>
            <a:r>
              <a:rPr lang="en-US" dirty="0">
                <a:solidFill>
                  <a:schemeClr val="tx1"/>
                </a:solidFill>
              </a:rPr>
              <a:t> integration-test</a:t>
            </a:r>
          </a:p>
          <a:p>
            <a:pPr algn="ctr"/>
            <a:r>
              <a:rPr lang="en-US" dirty="0">
                <a:solidFill>
                  <a:schemeClr val="tx1"/>
                </a:solidFill>
              </a:rPr>
              <a:t>Running on Jenkins node</a:t>
            </a:r>
          </a:p>
        </p:txBody>
      </p:sp>
      <p:sp>
        <p:nvSpPr>
          <p:cNvPr id="36" name="TextBox 35">
            <a:extLst>
              <a:ext uri="{FF2B5EF4-FFF2-40B4-BE49-F238E27FC236}">
                <a16:creationId xmlns:a16="http://schemas.microsoft.com/office/drawing/2014/main" id="{43DFB13F-AF07-994D-B38C-57386D53BCC8}"/>
              </a:ext>
            </a:extLst>
          </p:cNvPr>
          <p:cNvSpPr txBox="1"/>
          <p:nvPr/>
        </p:nvSpPr>
        <p:spPr>
          <a:xfrm>
            <a:off x="1024732" y="5050915"/>
            <a:ext cx="5549895" cy="1200329"/>
          </a:xfrm>
          <a:prstGeom prst="rect">
            <a:avLst/>
          </a:prstGeom>
          <a:solidFill>
            <a:schemeClr val="bg1">
              <a:alpha val="46000"/>
            </a:schemeClr>
          </a:solidFill>
        </p:spPr>
        <p:txBody>
          <a:bodyPr wrap="square" rtlCol="0">
            <a:spAutoFit/>
          </a:bodyPr>
          <a:lstStyle/>
          <a:p>
            <a:r>
              <a:rPr lang="en-US" dirty="0"/>
              <a:t>1. start up BS local agent– </a:t>
            </a:r>
          </a:p>
          <a:p>
            <a:r>
              <a:rPr lang="en-US" dirty="0"/>
              <a:t>Invoker specifies a local-identifier as argument</a:t>
            </a:r>
          </a:p>
          <a:p>
            <a:endParaRPr lang="en-US" dirty="0"/>
          </a:p>
          <a:p>
            <a:r>
              <a:rPr lang="en-US" dirty="0" err="1"/>
              <a:t>BrowserStackLocal</a:t>
            </a:r>
            <a:r>
              <a:rPr lang="en-US" dirty="0"/>
              <a:t> --key **** --local-identifier foobar1</a:t>
            </a:r>
          </a:p>
        </p:txBody>
      </p:sp>
      <p:cxnSp>
        <p:nvCxnSpPr>
          <p:cNvPr id="24" name="Elbow Connector 23">
            <a:extLst>
              <a:ext uri="{FF2B5EF4-FFF2-40B4-BE49-F238E27FC236}">
                <a16:creationId xmlns:a16="http://schemas.microsoft.com/office/drawing/2014/main" id="{91B6B15E-C975-B040-B5FB-C89736C6C740}"/>
              </a:ext>
            </a:extLst>
          </p:cNvPr>
          <p:cNvCxnSpPr>
            <a:cxnSpLocks/>
            <a:stCxn id="23" idx="2"/>
            <a:endCxn id="21" idx="3"/>
          </p:cNvCxnSpPr>
          <p:nvPr/>
        </p:nvCxnSpPr>
        <p:spPr>
          <a:xfrm rot="5400000">
            <a:off x="9496860" y="4011710"/>
            <a:ext cx="1803271" cy="8486709"/>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9055A32-A7FD-D548-891E-C8999BB5B84A}"/>
              </a:ext>
            </a:extLst>
          </p:cNvPr>
          <p:cNvSpPr txBox="1"/>
          <p:nvPr/>
        </p:nvSpPr>
        <p:spPr>
          <a:xfrm>
            <a:off x="7118639" y="8422434"/>
            <a:ext cx="5083623" cy="646331"/>
          </a:xfrm>
          <a:prstGeom prst="rect">
            <a:avLst/>
          </a:prstGeom>
          <a:solidFill>
            <a:schemeClr val="bg1">
              <a:alpha val="46000"/>
            </a:schemeClr>
          </a:solidFill>
        </p:spPr>
        <p:txBody>
          <a:bodyPr wrap="square" rtlCol="0">
            <a:spAutoFit/>
          </a:bodyPr>
          <a:lstStyle/>
          <a:p>
            <a:r>
              <a:rPr lang="en-US" dirty="0"/>
              <a:t>&gt; 7. </a:t>
            </a:r>
            <a:r>
              <a:rPr lang="en-US" dirty="0" err="1"/>
              <a:t>mvn</a:t>
            </a:r>
            <a:r>
              <a:rPr lang="en-US" dirty="0"/>
              <a:t> sends request to </a:t>
            </a:r>
            <a:r>
              <a:rPr lang="en-US" dirty="0" err="1"/>
              <a:t>browserstack</a:t>
            </a:r>
            <a:r>
              <a:rPr lang="en-US" dirty="0"/>
              <a:t> </a:t>
            </a:r>
          </a:p>
          <a:p>
            <a:r>
              <a:rPr lang="en-US" dirty="0"/>
              <a:t>with local-identifier</a:t>
            </a:r>
          </a:p>
        </p:txBody>
      </p:sp>
      <p:sp>
        <p:nvSpPr>
          <p:cNvPr id="26" name="TextBox 25">
            <a:extLst>
              <a:ext uri="{FF2B5EF4-FFF2-40B4-BE49-F238E27FC236}">
                <a16:creationId xmlns:a16="http://schemas.microsoft.com/office/drawing/2014/main" id="{7FB61D41-67CC-AB42-AAD3-9EF5D124E6FB}"/>
              </a:ext>
            </a:extLst>
          </p:cNvPr>
          <p:cNvSpPr txBox="1"/>
          <p:nvPr/>
        </p:nvSpPr>
        <p:spPr>
          <a:xfrm>
            <a:off x="7118638" y="9244634"/>
            <a:ext cx="5083623" cy="923330"/>
          </a:xfrm>
          <a:prstGeom prst="rect">
            <a:avLst/>
          </a:prstGeom>
          <a:solidFill>
            <a:schemeClr val="bg1">
              <a:alpha val="46000"/>
            </a:schemeClr>
          </a:solidFill>
        </p:spPr>
        <p:txBody>
          <a:bodyPr wrap="square" rtlCol="0">
            <a:spAutoFit/>
          </a:bodyPr>
          <a:lstStyle/>
          <a:p>
            <a:r>
              <a:rPr lang="en-US" dirty="0"/>
              <a:t>&lt; 8. BS responds with:</a:t>
            </a:r>
          </a:p>
          <a:p>
            <a:pPr marL="285750" indent="-285750">
              <a:buFontTx/>
              <a:buChar char="-"/>
            </a:pPr>
            <a:r>
              <a:rPr lang="en-US" dirty="0"/>
              <a:t>Session id</a:t>
            </a:r>
          </a:p>
          <a:p>
            <a:pPr marL="285750" indent="-285750">
              <a:buFontTx/>
              <a:buChar char="-"/>
            </a:pPr>
            <a:r>
              <a:rPr lang="en-US" dirty="0"/>
              <a:t>Listening port for local agent </a:t>
            </a:r>
          </a:p>
        </p:txBody>
      </p:sp>
      <p:cxnSp>
        <p:nvCxnSpPr>
          <p:cNvPr id="27" name="Elbow Connector 26">
            <a:extLst>
              <a:ext uri="{FF2B5EF4-FFF2-40B4-BE49-F238E27FC236}">
                <a16:creationId xmlns:a16="http://schemas.microsoft.com/office/drawing/2014/main" id="{D2AC2496-56A1-7F46-B6C2-3D55EFEA828D}"/>
              </a:ext>
            </a:extLst>
          </p:cNvPr>
          <p:cNvCxnSpPr>
            <a:cxnSpLocks/>
            <a:stCxn id="15" idx="2"/>
            <a:endCxn id="21" idx="0"/>
          </p:cNvCxnSpPr>
          <p:nvPr/>
        </p:nvCxnSpPr>
        <p:spPr>
          <a:xfrm rot="16200000" flipH="1">
            <a:off x="4175479" y="8099602"/>
            <a:ext cx="1197868" cy="1927"/>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0879AFD-64D8-074F-81BE-A441F7A54A5C}"/>
              </a:ext>
            </a:extLst>
          </p:cNvPr>
          <p:cNvSpPr txBox="1"/>
          <p:nvPr/>
        </p:nvSpPr>
        <p:spPr>
          <a:xfrm>
            <a:off x="1024732" y="7723859"/>
            <a:ext cx="5867847" cy="923330"/>
          </a:xfrm>
          <a:prstGeom prst="rect">
            <a:avLst/>
          </a:prstGeom>
          <a:solidFill>
            <a:schemeClr val="bg1">
              <a:alpha val="46000"/>
            </a:schemeClr>
          </a:solidFill>
        </p:spPr>
        <p:txBody>
          <a:bodyPr wrap="square" rtlCol="0">
            <a:spAutoFit/>
          </a:bodyPr>
          <a:lstStyle/>
          <a:p>
            <a:r>
              <a:rPr lang="en-US" dirty="0"/>
              <a:t>6. Start up maven with local-identifier:</a:t>
            </a:r>
            <a:br>
              <a:rPr lang="en-US" dirty="0"/>
            </a:br>
            <a:endParaRPr lang="en-US" dirty="0"/>
          </a:p>
          <a:p>
            <a:r>
              <a:rPr lang="en-US" dirty="0" err="1"/>
              <a:t>mvn</a:t>
            </a:r>
            <a:r>
              <a:rPr lang="en-US" dirty="0"/>
              <a:t> integration-test -</a:t>
            </a:r>
            <a:r>
              <a:rPr lang="en-US" dirty="0" err="1"/>
              <a:t>Dbrowserstack.localIdentifier</a:t>
            </a:r>
            <a:r>
              <a:rPr lang="en-US" dirty="0"/>
              <a:t>=foobar1</a:t>
            </a:r>
          </a:p>
        </p:txBody>
      </p:sp>
      <p:sp>
        <p:nvSpPr>
          <p:cNvPr id="31" name="TextBox 30">
            <a:extLst>
              <a:ext uri="{FF2B5EF4-FFF2-40B4-BE49-F238E27FC236}">
                <a16:creationId xmlns:a16="http://schemas.microsoft.com/office/drawing/2014/main" id="{103A20BD-269F-814F-8112-E06E68A5B79B}"/>
              </a:ext>
            </a:extLst>
          </p:cNvPr>
          <p:cNvSpPr txBox="1"/>
          <p:nvPr/>
        </p:nvSpPr>
        <p:spPr>
          <a:xfrm>
            <a:off x="1808956" y="9613900"/>
            <a:ext cx="5083623" cy="646331"/>
          </a:xfrm>
          <a:prstGeom prst="rect">
            <a:avLst/>
          </a:prstGeom>
          <a:solidFill>
            <a:schemeClr val="bg1">
              <a:alpha val="46000"/>
            </a:schemeClr>
          </a:solidFill>
        </p:spPr>
        <p:txBody>
          <a:bodyPr wrap="square" rtlCol="0">
            <a:spAutoFit/>
          </a:bodyPr>
          <a:lstStyle/>
          <a:p>
            <a:r>
              <a:rPr lang="en-US" dirty="0"/>
              <a:t>7. Maven creates connection to local agent using port received in prior response</a:t>
            </a:r>
          </a:p>
        </p:txBody>
      </p:sp>
    </p:spTree>
    <p:extLst>
      <p:ext uri="{BB962C8B-B14F-4D97-AF65-F5344CB8AC3E}">
        <p14:creationId xmlns:p14="http://schemas.microsoft.com/office/powerpoint/2010/main" val="2291221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altLang="zh-CN" sz="6000" b="1" dirty="0">
                <a:solidFill>
                  <a:srgbClr val="000000"/>
                </a:solidFill>
                <a:cs typeface="Times New Roman" pitchFamily="18" charset="0"/>
              </a:rPr>
              <a:t>1 </a:t>
            </a:r>
            <a:r>
              <a:rPr lang="mr-IN" altLang="zh-CN" sz="6000" b="1" dirty="0">
                <a:solidFill>
                  <a:srgbClr val="000000"/>
                </a:solidFill>
                <a:cs typeface="Times New Roman" pitchFamily="18" charset="0"/>
              </a:rPr>
              <a:t>–</a:t>
            </a:r>
            <a:r>
              <a:rPr lang="en-US" altLang="zh-CN" sz="6000" b="1" dirty="0">
                <a:solidFill>
                  <a:srgbClr val="000000"/>
                </a:solidFill>
                <a:cs typeface="Times New Roman" pitchFamily="18" charset="0"/>
              </a:rPr>
              <a:t> </a:t>
            </a:r>
            <a:r>
              <a:rPr lang="en-US" altLang="zh-CN" sz="6000" b="1" dirty="0" err="1">
                <a:solidFill>
                  <a:srgbClr val="000000"/>
                </a:solidFill>
                <a:cs typeface="Times New Roman" pitchFamily="18" charset="0"/>
              </a:rPr>
              <a:t>Browserstack</a:t>
            </a:r>
            <a:r>
              <a:rPr lang="en-US" altLang="zh-CN" sz="6000" b="1" dirty="0">
                <a:solidFill>
                  <a:srgbClr val="000000"/>
                </a:solidFill>
                <a:cs typeface="Times New Roman" pitchFamily="18" charset="0"/>
              </a:rPr>
              <a:t> local agent network traffic (WIP)</a:t>
            </a:r>
            <a:endParaRPr lang="en-US" sz="6000" dirty="0"/>
          </a:p>
        </p:txBody>
      </p:sp>
      <p:sp>
        <p:nvSpPr>
          <p:cNvPr id="15" name="Rounded Rectangle 14">
            <a:extLst>
              <a:ext uri="{FF2B5EF4-FFF2-40B4-BE49-F238E27FC236}">
                <a16:creationId xmlns:a16="http://schemas.microsoft.com/office/drawing/2014/main" id="{62AFE856-CA5A-954E-A5D4-931766046F34}"/>
              </a:ext>
            </a:extLst>
          </p:cNvPr>
          <p:cNvSpPr/>
          <p:nvPr/>
        </p:nvSpPr>
        <p:spPr>
          <a:xfrm>
            <a:off x="3393686" y="6587232"/>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BrowserStackLocal</a:t>
            </a:r>
            <a:endParaRPr lang="en-US" dirty="0">
              <a:solidFill>
                <a:schemeClr val="tx1"/>
              </a:solidFill>
            </a:endParaRPr>
          </a:p>
          <a:p>
            <a:pPr algn="ctr"/>
            <a:r>
              <a:rPr lang="en-US" dirty="0">
                <a:solidFill>
                  <a:schemeClr val="tx1"/>
                </a:solidFill>
              </a:rPr>
              <a:t>Running on Jenkins node</a:t>
            </a:r>
          </a:p>
        </p:txBody>
      </p:sp>
      <p:sp>
        <p:nvSpPr>
          <p:cNvPr id="13" name="Cloud 12">
            <a:extLst>
              <a:ext uri="{FF2B5EF4-FFF2-40B4-BE49-F238E27FC236}">
                <a16:creationId xmlns:a16="http://schemas.microsoft.com/office/drawing/2014/main" id="{3DBFDEE4-F427-8C44-ACE4-8511551E34BA}"/>
              </a:ext>
            </a:extLst>
          </p:cNvPr>
          <p:cNvSpPr/>
          <p:nvPr/>
        </p:nvSpPr>
        <p:spPr>
          <a:xfrm>
            <a:off x="12470149" y="2043732"/>
            <a:ext cx="4724400" cy="7214697"/>
          </a:xfrm>
          <a:prstGeom prst="clou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ysClr val="windowText" lastClr="000000"/>
                </a:solidFill>
              </a:rPr>
              <a:t>Browserstack</a:t>
            </a:r>
            <a:endParaRPr lang="en-US" dirty="0">
              <a:solidFill>
                <a:sysClr val="windowText" lastClr="000000"/>
              </a:solidFill>
            </a:endParaRPr>
          </a:p>
        </p:txBody>
      </p:sp>
      <p:sp>
        <p:nvSpPr>
          <p:cNvPr id="23" name="Rounded Rectangle 22">
            <a:extLst>
              <a:ext uri="{FF2B5EF4-FFF2-40B4-BE49-F238E27FC236}">
                <a16:creationId xmlns:a16="http://schemas.microsoft.com/office/drawing/2014/main" id="{B8338351-7878-464B-87E4-184278537A90}"/>
              </a:ext>
            </a:extLst>
          </p:cNvPr>
          <p:cNvSpPr/>
          <p:nvPr/>
        </p:nvSpPr>
        <p:spPr>
          <a:xfrm>
            <a:off x="13262085" y="6735436"/>
            <a:ext cx="2759527" cy="617993"/>
          </a:xfrm>
          <a:prstGeom prst="roundRect">
            <a:avLst/>
          </a:prstGeom>
          <a:solidFill>
            <a:schemeClr val="accent1">
              <a:lumMod val="20000"/>
              <a:lumOff val="8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BS selenium automation</a:t>
            </a:r>
            <a:endParaRPr lang="en-US" sz="1600" dirty="0">
              <a:solidFill>
                <a:schemeClr val="tx1"/>
              </a:solidFill>
            </a:endParaRPr>
          </a:p>
        </p:txBody>
      </p:sp>
      <p:cxnSp>
        <p:nvCxnSpPr>
          <p:cNvPr id="51" name="Elbow Connector 50">
            <a:extLst>
              <a:ext uri="{FF2B5EF4-FFF2-40B4-BE49-F238E27FC236}">
                <a16:creationId xmlns:a16="http://schemas.microsoft.com/office/drawing/2014/main" id="{BC5A0C9E-9E5F-2B44-933C-147E9DDA53B3}"/>
              </a:ext>
            </a:extLst>
          </p:cNvPr>
          <p:cNvCxnSpPr>
            <a:cxnSpLocks/>
            <a:stCxn id="23" idx="1"/>
            <a:endCxn id="15" idx="3"/>
          </p:cNvCxnSpPr>
          <p:nvPr/>
        </p:nvCxnSpPr>
        <p:spPr>
          <a:xfrm rot="10800000">
            <a:off x="6153213" y="7044433"/>
            <a:ext cx="7108872" cy="1"/>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48287FC-FF88-8447-A8E1-3F08E6E964A8}"/>
              </a:ext>
            </a:extLst>
          </p:cNvPr>
          <p:cNvSpPr txBox="1"/>
          <p:nvPr/>
        </p:nvSpPr>
        <p:spPr>
          <a:xfrm>
            <a:off x="7142956" y="6095173"/>
            <a:ext cx="3575274" cy="923330"/>
          </a:xfrm>
          <a:prstGeom prst="rect">
            <a:avLst/>
          </a:prstGeom>
          <a:solidFill>
            <a:schemeClr val="bg1">
              <a:alpha val="46000"/>
            </a:schemeClr>
          </a:solidFill>
        </p:spPr>
        <p:txBody>
          <a:bodyPr wrap="square" rtlCol="0">
            <a:spAutoFit/>
          </a:bodyPr>
          <a:lstStyle/>
          <a:p>
            <a:r>
              <a:rPr lang="en-US" dirty="0"/>
              <a:t>&gt; 2. </a:t>
            </a:r>
            <a:r>
              <a:rPr lang="en-US" dirty="0" err="1"/>
              <a:t>BrowserStackLocal</a:t>
            </a:r>
            <a:r>
              <a:rPr lang="en-US" dirty="0"/>
              <a:t> opens session with BS and sends node name and local-identifier</a:t>
            </a:r>
          </a:p>
        </p:txBody>
      </p:sp>
      <p:sp>
        <p:nvSpPr>
          <p:cNvPr id="37" name="TextBox 36">
            <a:extLst>
              <a:ext uri="{FF2B5EF4-FFF2-40B4-BE49-F238E27FC236}">
                <a16:creationId xmlns:a16="http://schemas.microsoft.com/office/drawing/2014/main" id="{B4387B7A-629A-1E4B-91F9-6CF6F3CF2373}"/>
              </a:ext>
            </a:extLst>
          </p:cNvPr>
          <p:cNvSpPr txBox="1"/>
          <p:nvPr/>
        </p:nvSpPr>
        <p:spPr>
          <a:xfrm>
            <a:off x="7142956" y="7134171"/>
            <a:ext cx="3575274" cy="1200329"/>
          </a:xfrm>
          <a:prstGeom prst="rect">
            <a:avLst/>
          </a:prstGeom>
          <a:solidFill>
            <a:schemeClr val="bg1">
              <a:alpha val="46000"/>
            </a:schemeClr>
          </a:solidFill>
        </p:spPr>
        <p:txBody>
          <a:bodyPr wrap="square" rtlCol="0">
            <a:spAutoFit/>
          </a:bodyPr>
          <a:lstStyle/>
          <a:p>
            <a:r>
              <a:rPr lang="en-US" dirty="0"/>
              <a:t>&lt; 4. BS responds with:</a:t>
            </a:r>
          </a:p>
          <a:p>
            <a:pPr marL="285750" indent="-285750">
              <a:buFontTx/>
              <a:buChar char="-"/>
            </a:pPr>
            <a:r>
              <a:rPr lang="en-US" dirty="0"/>
              <a:t>unique port to listen on</a:t>
            </a:r>
          </a:p>
          <a:p>
            <a:pPr marL="285750" indent="-285750">
              <a:buFontTx/>
              <a:buChar char="-"/>
            </a:pPr>
            <a:r>
              <a:rPr lang="en-US" dirty="0"/>
              <a:t>BS IP List to open </a:t>
            </a:r>
            <a:r>
              <a:rPr lang="en-US" dirty="0" err="1"/>
              <a:t>websocket</a:t>
            </a:r>
            <a:r>
              <a:rPr lang="en-US" dirty="0"/>
              <a:t> tunnels to</a:t>
            </a:r>
          </a:p>
        </p:txBody>
      </p:sp>
      <p:sp>
        <p:nvSpPr>
          <p:cNvPr id="11" name="Oval 10">
            <a:extLst>
              <a:ext uri="{FF2B5EF4-FFF2-40B4-BE49-F238E27FC236}">
                <a16:creationId xmlns:a16="http://schemas.microsoft.com/office/drawing/2014/main" id="{6A88DD77-AF89-9C43-993E-C53C544F0088}"/>
              </a:ext>
            </a:extLst>
          </p:cNvPr>
          <p:cNvSpPr/>
          <p:nvPr/>
        </p:nvSpPr>
        <p:spPr>
          <a:xfrm>
            <a:off x="9809956" y="3321469"/>
            <a:ext cx="702122" cy="11870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D8107CB6-C319-C549-9830-41D2E75004E4}"/>
              </a:ext>
            </a:extLst>
          </p:cNvPr>
          <p:cNvSpPr/>
          <p:nvPr/>
        </p:nvSpPr>
        <p:spPr>
          <a:xfrm rot="16200000">
            <a:off x="10052459" y="21801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8FDECF07-A411-0640-BB98-382DD8F263A4}"/>
              </a:ext>
            </a:extLst>
          </p:cNvPr>
          <p:cNvSpPr/>
          <p:nvPr/>
        </p:nvSpPr>
        <p:spPr>
          <a:xfrm rot="16200000">
            <a:off x="10204859" y="23325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1F4055B-2241-6547-8F8B-60C88CA9FB4A}"/>
              </a:ext>
            </a:extLst>
          </p:cNvPr>
          <p:cNvSpPr txBox="1"/>
          <p:nvPr/>
        </p:nvSpPr>
        <p:spPr>
          <a:xfrm>
            <a:off x="10313714" y="3771960"/>
            <a:ext cx="1631493" cy="369332"/>
          </a:xfrm>
          <a:prstGeom prst="rect">
            <a:avLst/>
          </a:prstGeom>
          <a:noFill/>
        </p:spPr>
        <p:txBody>
          <a:bodyPr wrap="square" rtlCol="0">
            <a:spAutoFit/>
          </a:bodyPr>
          <a:lstStyle/>
          <a:p>
            <a:pPr algn="ctr"/>
            <a:r>
              <a:rPr lang="en-US" dirty="0" err="1"/>
              <a:t>ws</a:t>
            </a:r>
            <a:r>
              <a:rPr lang="en-US" dirty="0"/>
              <a:t> tunnel</a:t>
            </a:r>
          </a:p>
        </p:txBody>
      </p:sp>
      <p:sp>
        <p:nvSpPr>
          <p:cNvPr id="17" name="TextBox 16">
            <a:extLst>
              <a:ext uri="{FF2B5EF4-FFF2-40B4-BE49-F238E27FC236}">
                <a16:creationId xmlns:a16="http://schemas.microsoft.com/office/drawing/2014/main" id="{5C38CCC6-0440-9742-87C7-6412CBA6D4C4}"/>
              </a:ext>
            </a:extLst>
          </p:cNvPr>
          <p:cNvSpPr txBox="1"/>
          <p:nvPr/>
        </p:nvSpPr>
        <p:spPr>
          <a:xfrm>
            <a:off x="7142956" y="3060700"/>
            <a:ext cx="1631493" cy="646331"/>
          </a:xfrm>
          <a:prstGeom prst="rect">
            <a:avLst/>
          </a:prstGeom>
          <a:solidFill>
            <a:schemeClr val="bg1">
              <a:alpha val="46000"/>
            </a:schemeClr>
          </a:solidFill>
        </p:spPr>
        <p:txBody>
          <a:bodyPr wrap="square" rtlCol="0">
            <a:spAutoFit/>
          </a:bodyPr>
          <a:lstStyle/>
          <a:p>
            <a:pPr algn="ctr"/>
            <a:r>
              <a:rPr lang="en-US" dirty="0" err="1"/>
              <a:t>Websocket</a:t>
            </a:r>
            <a:endParaRPr lang="en-US" dirty="0"/>
          </a:p>
          <a:p>
            <a:pPr algn="ctr"/>
            <a:r>
              <a:rPr lang="en-US" dirty="0"/>
              <a:t>tunnels</a:t>
            </a:r>
          </a:p>
        </p:txBody>
      </p:sp>
      <p:sp>
        <p:nvSpPr>
          <p:cNvPr id="18" name="Can 17">
            <a:extLst>
              <a:ext uri="{FF2B5EF4-FFF2-40B4-BE49-F238E27FC236}">
                <a16:creationId xmlns:a16="http://schemas.microsoft.com/office/drawing/2014/main" id="{34B67A75-E7DA-E644-9859-22D130101B65}"/>
              </a:ext>
            </a:extLst>
          </p:cNvPr>
          <p:cNvSpPr/>
          <p:nvPr/>
        </p:nvSpPr>
        <p:spPr>
          <a:xfrm rot="16200000">
            <a:off x="10357259" y="24849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FFDF5F8-7208-D640-B80B-79665C0C8EEF}"/>
              </a:ext>
            </a:extLst>
          </p:cNvPr>
          <p:cNvSpPr txBox="1"/>
          <p:nvPr/>
        </p:nvSpPr>
        <p:spPr>
          <a:xfrm>
            <a:off x="1808956" y="2638864"/>
            <a:ext cx="5083623" cy="923330"/>
          </a:xfrm>
          <a:prstGeom prst="rect">
            <a:avLst/>
          </a:prstGeom>
          <a:solidFill>
            <a:schemeClr val="bg1">
              <a:alpha val="46000"/>
            </a:schemeClr>
          </a:solidFill>
        </p:spPr>
        <p:txBody>
          <a:bodyPr wrap="square" rtlCol="0">
            <a:spAutoFit/>
          </a:bodyPr>
          <a:lstStyle/>
          <a:p>
            <a:r>
              <a:rPr lang="en-US" dirty="0"/>
              <a:t>5. </a:t>
            </a:r>
            <a:r>
              <a:rPr lang="en-US" dirty="0" err="1"/>
              <a:t>BrowserStackLocal</a:t>
            </a:r>
            <a:r>
              <a:rPr lang="en-US" dirty="0"/>
              <a:t> spawns/forks child processes </a:t>
            </a:r>
          </a:p>
          <a:p>
            <a:r>
              <a:rPr lang="en-US" dirty="0"/>
              <a:t>Each fork creates a set of </a:t>
            </a:r>
            <a:r>
              <a:rPr lang="en-US" dirty="0" err="1"/>
              <a:t>websocket</a:t>
            </a:r>
            <a:r>
              <a:rPr lang="en-US" dirty="0"/>
              <a:t> tunnels to the set of IPs sent back by BS at step 4</a:t>
            </a:r>
          </a:p>
        </p:txBody>
      </p:sp>
      <p:cxnSp>
        <p:nvCxnSpPr>
          <p:cNvPr id="20" name="Elbow Connector 19">
            <a:extLst>
              <a:ext uri="{FF2B5EF4-FFF2-40B4-BE49-F238E27FC236}">
                <a16:creationId xmlns:a16="http://schemas.microsoft.com/office/drawing/2014/main" id="{111F4282-4C83-3047-92F4-BF64D9A69A75}"/>
              </a:ext>
            </a:extLst>
          </p:cNvPr>
          <p:cNvCxnSpPr>
            <a:cxnSpLocks/>
            <a:endCxn id="15" idx="0"/>
          </p:cNvCxnSpPr>
          <p:nvPr/>
        </p:nvCxnSpPr>
        <p:spPr>
          <a:xfrm rot="10800000" flipV="1">
            <a:off x="4773451" y="3962426"/>
            <a:ext cx="4291221" cy="2624806"/>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1646045C-1F9C-5D45-874D-444921DC49F6}"/>
              </a:ext>
            </a:extLst>
          </p:cNvPr>
          <p:cNvSpPr/>
          <p:nvPr/>
        </p:nvSpPr>
        <p:spPr>
          <a:xfrm>
            <a:off x="3395613" y="8699500"/>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rPr>
              <a:t>mvn</a:t>
            </a:r>
            <a:r>
              <a:rPr lang="en-US" dirty="0">
                <a:solidFill>
                  <a:schemeClr val="tx1"/>
                </a:solidFill>
              </a:rPr>
              <a:t> integration-test</a:t>
            </a:r>
          </a:p>
          <a:p>
            <a:pPr algn="ctr"/>
            <a:r>
              <a:rPr lang="en-US" dirty="0">
                <a:solidFill>
                  <a:schemeClr val="tx1"/>
                </a:solidFill>
              </a:rPr>
              <a:t>Running on Jenkins node</a:t>
            </a:r>
          </a:p>
        </p:txBody>
      </p:sp>
      <p:sp>
        <p:nvSpPr>
          <p:cNvPr id="36" name="TextBox 35">
            <a:extLst>
              <a:ext uri="{FF2B5EF4-FFF2-40B4-BE49-F238E27FC236}">
                <a16:creationId xmlns:a16="http://schemas.microsoft.com/office/drawing/2014/main" id="{43DFB13F-AF07-994D-B38C-57386D53BCC8}"/>
              </a:ext>
            </a:extLst>
          </p:cNvPr>
          <p:cNvSpPr txBox="1"/>
          <p:nvPr/>
        </p:nvSpPr>
        <p:spPr>
          <a:xfrm>
            <a:off x="1024732" y="5050915"/>
            <a:ext cx="5549895" cy="1200329"/>
          </a:xfrm>
          <a:prstGeom prst="rect">
            <a:avLst/>
          </a:prstGeom>
          <a:solidFill>
            <a:schemeClr val="bg1">
              <a:alpha val="46000"/>
            </a:schemeClr>
          </a:solidFill>
        </p:spPr>
        <p:txBody>
          <a:bodyPr wrap="square" rtlCol="0">
            <a:spAutoFit/>
          </a:bodyPr>
          <a:lstStyle/>
          <a:p>
            <a:r>
              <a:rPr lang="en-US" dirty="0"/>
              <a:t>1. start up BS local agent– </a:t>
            </a:r>
          </a:p>
          <a:p>
            <a:r>
              <a:rPr lang="en-US" dirty="0"/>
              <a:t>Invoker specifies a local-identifier as argument</a:t>
            </a:r>
          </a:p>
          <a:p>
            <a:endParaRPr lang="en-US" dirty="0"/>
          </a:p>
          <a:p>
            <a:r>
              <a:rPr lang="en-US" dirty="0" err="1"/>
              <a:t>BrowserStackLocal</a:t>
            </a:r>
            <a:r>
              <a:rPr lang="en-US" dirty="0"/>
              <a:t> --key **** --local-identifier foobar1</a:t>
            </a:r>
          </a:p>
        </p:txBody>
      </p:sp>
      <p:cxnSp>
        <p:nvCxnSpPr>
          <p:cNvPr id="24" name="Elbow Connector 23">
            <a:extLst>
              <a:ext uri="{FF2B5EF4-FFF2-40B4-BE49-F238E27FC236}">
                <a16:creationId xmlns:a16="http://schemas.microsoft.com/office/drawing/2014/main" id="{91B6B15E-C975-B040-B5FB-C89736C6C740}"/>
              </a:ext>
            </a:extLst>
          </p:cNvPr>
          <p:cNvCxnSpPr>
            <a:cxnSpLocks/>
            <a:stCxn id="23" idx="2"/>
            <a:endCxn id="21" idx="3"/>
          </p:cNvCxnSpPr>
          <p:nvPr/>
        </p:nvCxnSpPr>
        <p:spPr>
          <a:xfrm rot="5400000">
            <a:off x="9496860" y="4011710"/>
            <a:ext cx="1803271" cy="8486709"/>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9055A32-A7FD-D548-891E-C8999BB5B84A}"/>
              </a:ext>
            </a:extLst>
          </p:cNvPr>
          <p:cNvSpPr txBox="1"/>
          <p:nvPr/>
        </p:nvSpPr>
        <p:spPr>
          <a:xfrm>
            <a:off x="7118639" y="8422434"/>
            <a:ext cx="5083623" cy="646331"/>
          </a:xfrm>
          <a:prstGeom prst="rect">
            <a:avLst/>
          </a:prstGeom>
          <a:solidFill>
            <a:schemeClr val="bg1">
              <a:alpha val="46000"/>
            </a:schemeClr>
          </a:solidFill>
        </p:spPr>
        <p:txBody>
          <a:bodyPr wrap="square" rtlCol="0">
            <a:spAutoFit/>
          </a:bodyPr>
          <a:lstStyle/>
          <a:p>
            <a:r>
              <a:rPr lang="en-US" dirty="0"/>
              <a:t>&gt; 7. </a:t>
            </a:r>
            <a:r>
              <a:rPr lang="en-US" dirty="0" err="1"/>
              <a:t>mvn</a:t>
            </a:r>
            <a:r>
              <a:rPr lang="en-US" dirty="0"/>
              <a:t> sends request to </a:t>
            </a:r>
            <a:r>
              <a:rPr lang="en-US" dirty="0" err="1"/>
              <a:t>browserstack</a:t>
            </a:r>
            <a:r>
              <a:rPr lang="en-US" dirty="0"/>
              <a:t> </a:t>
            </a:r>
          </a:p>
          <a:p>
            <a:r>
              <a:rPr lang="en-US" dirty="0"/>
              <a:t>with local-identifier</a:t>
            </a:r>
          </a:p>
        </p:txBody>
      </p:sp>
      <p:sp>
        <p:nvSpPr>
          <p:cNvPr id="26" name="TextBox 25">
            <a:extLst>
              <a:ext uri="{FF2B5EF4-FFF2-40B4-BE49-F238E27FC236}">
                <a16:creationId xmlns:a16="http://schemas.microsoft.com/office/drawing/2014/main" id="{7FB61D41-67CC-AB42-AAD3-9EF5D124E6FB}"/>
              </a:ext>
            </a:extLst>
          </p:cNvPr>
          <p:cNvSpPr txBox="1"/>
          <p:nvPr/>
        </p:nvSpPr>
        <p:spPr>
          <a:xfrm>
            <a:off x="7118638" y="9244634"/>
            <a:ext cx="5083623" cy="923330"/>
          </a:xfrm>
          <a:prstGeom prst="rect">
            <a:avLst/>
          </a:prstGeom>
          <a:solidFill>
            <a:schemeClr val="bg1">
              <a:alpha val="46000"/>
            </a:schemeClr>
          </a:solidFill>
        </p:spPr>
        <p:txBody>
          <a:bodyPr wrap="square" rtlCol="0">
            <a:spAutoFit/>
          </a:bodyPr>
          <a:lstStyle/>
          <a:p>
            <a:r>
              <a:rPr lang="en-US" dirty="0"/>
              <a:t>&lt; 8. BS responds with:</a:t>
            </a:r>
          </a:p>
          <a:p>
            <a:pPr marL="285750" indent="-285750">
              <a:buFontTx/>
              <a:buChar char="-"/>
            </a:pPr>
            <a:r>
              <a:rPr lang="en-US" dirty="0"/>
              <a:t>Session id</a:t>
            </a:r>
          </a:p>
          <a:p>
            <a:pPr marL="285750" indent="-285750">
              <a:buFontTx/>
              <a:buChar char="-"/>
            </a:pPr>
            <a:r>
              <a:rPr lang="en-US" dirty="0"/>
              <a:t>Listening port for local agent </a:t>
            </a:r>
          </a:p>
        </p:txBody>
      </p:sp>
      <p:cxnSp>
        <p:nvCxnSpPr>
          <p:cNvPr id="27" name="Elbow Connector 26">
            <a:extLst>
              <a:ext uri="{FF2B5EF4-FFF2-40B4-BE49-F238E27FC236}">
                <a16:creationId xmlns:a16="http://schemas.microsoft.com/office/drawing/2014/main" id="{D2AC2496-56A1-7F46-B6C2-3D55EFEA828D}"/>
              </a:ext>
            </a:extLst>
          </p:cNvPr>
          <p:cNvCxnSpPr>
            <a:cxnSpLocks/>
            <a:stCxn id="15" idx="2"/>
            <a:endCxn id="21" idx="0"/>
          </p:cNvCxnSpPr>
          <p:nvPr/>
        </p:nvCxnSpPr>
        <p:spPr>
          <a:xfrm rot="16200000" flipH="1">
            <a:off x="4175479" y="8099602"/>
            <a:ext cx="1197868" cy="1927"/>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0879AFD-64D8-074F-81BE-A441F7A54A5C}"/>
              </a:ext>
            </a:extLst>
          </p:cNvPr>
          <p:cNvSpPr txBox="1"/>
          <p:nvPr/>
        </p:nvSpPr>
        <p:spPr>
          <a:xfrm>
            <a:off x="1024732" y="7723859"/>
            <a:ext cx="5867847" cy="923330"/>
          </a:xfrm>
          <a:prstGeom prst="rect">
            <a:avLst/>
          </a:prstGeom>
          <a:solidFill>
            <a:schemeClr val="bg1">
              <a:alpha val="46000"/>
            </a:schemeClr>
          </a:solidFill>
        </p:spPr>
        <p:txBody>
          <a:bodyPr wrap="square" rtlCol="0">
            <a:spAutoFit/>
          </a:bodyPr>
          <a:lstStyle/>
          <a:p>
            <a:r>
              <a:rPr lang="en-US" dirty="0"/>
              <a:t>6. Start up maven with local-identifier:</a:t>
            </a:r>
            <a:br>
              <a:rPr lang="en-US" dirty="0"/>
            </a:br>
            <a:endParaRPr lang="en-US" dirty="0"/>
          </a:p>
          <a:p>
            <a:r>
              <a:rPr lang="en-US" dirty="0" err="1"/>
              <a:t>mvn</a:t>
            </a:r>
            <a:r>
              <a:rPr lang="en-US" dirty="0"/>
              <a:t> integration-test -</a:t>
            </a:r>
            <a:r>
              <a:rPr lang="en-US" dirty="0" err="1"/>
              <a:t>Dbrowserstack.localIdentifier</a:t>
            </a:r>
            <a:r>
              <a:rPr lang="en-US" dirty="0"/>
              <a:t>=foobar1</a:t>
            </a:r>
          </a:p>
        </p:txBody>
      </p:sp>
      <p:sp>
        <p:nvSpPr>
          <p:cNvPr id="29" name="TextBox 28">
            <a:extLst>
              <a:ext uri="{FF2B5EF4-FFF2-40B4-BE49-F238E27FC236}">
                <a16:creationId xmlns:a16="http://schemas.microsoft.com/office/drawing/2014/main" id="{74EC2A60-C247-FA44-BB3D-98D4B641E050}"/>
              </a:ext>
            </a:extLst>
          </p:cNvPr>
          <p:cNvSpPr txBox="1"/>
          <p:nvPr/>
        </p:nvSpPr>
        <p:spPr>
          <a:xfrm>
            <a:off x="1808956" y="9613900"/>
            <a:ext cx="5083623" cy="646331"/>
          </a:xfrm>
          <a:prstGeom prst="rect">
            <a:avLst/>
          </a:prstGeom>
          <a:solidFill>
            <a:schemeClr val="bg1">
              <a:alpha val="46000"/>
            </a:schemeClr>
          </a:solidFill>
        </p:spPr>
        <p:txBody>
          <a:bodyPr wrap="square" rtlCol="0">
            <a:spAutoFit/>
          </a:bodyPr>
          <a:lstStyle/>
          <a:p>
            <a:r>
              <a:rPr lang="en-US" dirty="0"/>
              <a:t>7. Maven creates connection to local agent using port received in prior response</a:t>
            </a:r>
          </a:p>
        </p:txBody>
      </p:sp>
      <p:sp>
        <p:nvSpPr>
          <p:cNvPr id="28" name="TextBox 27">
            <a:extLst>
              <a:ext uri="{FF2B5EF4-FFF2-40B4-BE49-F238E27FC236}">
                <a16:creationId xmlns:a16="http://schemas.microsoft.com/office/drawing/2014/main" id="{6EEC69D7-951D-314B-9C63-ED1FC06CA8EF}"/>
              </a:ext>
            </a:extLst>
          </p:cNvPr>
          <p:cNvSpPr txBox="1"/>
          <p:nvPr/>
        </p:nvSpPr>
        <p:spPr>
          <a:xfrm>
            <a:off x="1808956" y="3871181"/>
            <a:ext cx="4765671" cy="646331"/>
          </a:xfrm>
          <a:prstGeom prst="rect">
            <a:avLst/>
          </a:prstGeom>
          <a:solidFill>
            <a:schemeClr val="bg1">
              <a:alpha val="46000"/>
            </a:schemeClr>
          </a:solidFill>
        </p:spPr>
        <p:txBody>
          <a:bodyPr wrap="square" rtlCol="0">
            <a:spAutoFit/>
          </a:bodyPr>
          <a:lstStyle/>
          <a:p>
            <a:r>
              <a:rPr lang="en-US" dirty="0"/>
              <a:t>&gt; 9. </a:t>
            </a:r>
            <a:r>
              <a:rPr lang="en-US" dirty="0" err="1"/>
              <a:t>BrowserstackLocal</a:t>
            </a:r>
            <a:r>
              <a:rPr lang="en-US" dirty="0"/>
              <a:t> uses tunnel to send selenium browser automation request to BS</a:t>
            </a:r>
          </a:p>
        </p:txBody>
      </p:sp>
      <p:sp>
        <p:nvSpPr>
          <p:cNvPr id="30" name="TextBox 29">
            <a:extLst>
              <a:ext uri="{FF2B5EF4-FFF2-40B4-BE49-F238E27FC236}">
                <a16:creationId xmlns:a16="http://schemas.microsoft.com/office/drawing/2014/main" id="{234E62B0-906C-AD48-A0FF-9D3614692FB7}"/>
              </a:ext>
            </a:extLst>
          </p:cNvPr>
          <p:cNvSpPr txBox="1"/>
          <p:nvPr/>
        </p:nvSpPr>
        <p:spPr>
          <a:xfrm>
            <a:off x="1808956" y="10297400"/>
            <a:ext cx="6705600" cy="369332"/>
          </a:xfrm>
          <a:prstGeom prst="rect">
            <a:avLst/>
          </a:prstGeom>
          <a:solidFill>
            <a:schemeClr val="bg1">
              <a:alpha val="46000"/>
            </a:schemeClr>
          </a:solidFill>
        </p:spPr>
        <p:txBody>
          <a:bodyPr wrap="square" rtlCol="0">
            <a:spAutoFit/>
          </a:bodyPr>
          <a:lstStyle/>
          <a:p>
            <a:r>
              <a:rPr lang="en-US" dirty="0"/>
              <a:t>&gt; 8. Maven sends selenium browser automation request to </a:t>
            </a:r>
            <a:r>
              <a:rPr lang="en-US" dirty="0" err="1"/>
              <a:t>localagent</a:t>
            </a:r>
            <a:endParaRPr lang="en-US" dirty="0"/>
          </a:p>
        </p:txBody>
      </p:sp>
      <p:cxnSp>
        <p:nvCxnSpPr>
          <p:cNvPr id="31" name="Elbow Connector 30">
            <a:extLst>
              <a:ext uri="{FF2B5EF4-FFF2-40B4-BE49-F238E27FC236}">
                <a16:creationId xmlns:a16="http://schemas.microsoft.com/office/drawing/2014/main" id="{488B0BF1-D77E-CF40-B311-05EAA181488C}"/>
              </a:ext>
            </a:extLst>
          </p:cNvPr>
          <p:cNvCxnSpPr>
            <a:cxnSpLocks/>
            <a:stCxn id="16" idx="3"/>
            <a:endCxn id="23" idx="0"/>
          </p:cNvCxnSpPr>
          <p:nvPr/>
        </p:nvCxnSpPr>
        <p:spPr>
          <a:xfrm>
            <a:off x="11945207" y="3956626"/>
            <a:ext cx="2696642" cy="2778810"/>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8446FDC-1064-0245-ADB7-16A7FF6649A2}"/>
              </a:ext>
            </a:extLst>
          </p:cNvPr>
          <p:cNvSpPr txBox="1"/>
          <p:nvPr/>
        </p:nvSpPr>
        <p:spPr>
          <a:xfrm>
            <a:off x="13262084" y="5441771"/>
            <a:ext cx="4200352" cy="1200329"/>
          </a:xfrm>
          <a:prstGeom prst="rect">
            <a:avLst/>
          </a:prstGeom>
          <a:solidFill>
            <a:schemeClr val="bg1">
              <a:alpha val="46000"/>
            </a:schemeClr>
          </a:solidFill>
        </p:spPr>
        <p:txBody>
          <a:bodyPr wrap="square" rtlCol="0">
            <a:spAutoFit/>
          </a:bodyPr>
          <a:lstStyle/>
          <a:p>
            <a:r>
              <a:rPr lang="en-US" dirty="0"/>
              <a:t>3. </a:t>
            </a:r>
            <a:r>
              <a:rPr lang="en-US" dirty="0" err="1"/>
              <a:t>Browserstack</a:t>
            </a:r>
            <a:r>
              <a:rPr lang="en-US" dirty="0"/>
              <a:t> then</a:t>
            </a:r>
          </a:p>
          <a:p>
            <a:pPr marL="285750" indent="-285750">
              <a:buFont typeface="Wingdings" pitchFamily="2" charset="2"/>
              <a:buChar char="Ø"/>
            </a:pPr>
            <a:r>
              <a:rPr lang="en-US" dirty="0"/>
              <a:t>creates a new session(id)</a:t>
            </a:r>
          </a:p>
          <a:p>
            <a:pPr marL="285750" indent="-285750">
              <a:buFont typeface="Wingdings" pitchFamily="2" charset="2"/>
              <a:buChar char="Ø"/>
            </a:pPr>
            <a:r>
              <a:rPr lang="en-US" dirty="0"/>
              <a:t>stores local-identifier for </a:t>
            </a:r>
            <a:r>
              <a:rPr lang="en-US" dirty="0" err="1"/>
              <a:t>sessionid</a:t>
            </a:r>
            <a:endParaRPr lang="en-US" dirty="0"/>
          </a:p>
          <a:p>
            <a:pPr marL="285750" indent="-285750">
              <a:buFont typeface="Wingdings" pitchFamily="2" charset="2"/>
              <a:buChar char="Ø"/>
            </a:pPr>
            <a:r>
              <a:rPr lang="en-US" dirty="0"/>
              <a:t>Assigns unique port for agent to use</a:t>
            </a:r>
          </a:p>
        </p:txBody>
      </p:sp>
    </p:spTree>
    <p:extLst>
      <p:ext uri="{BB962C8B-B14F-4D97-AF65-F5344CB8AC3E}">
        <p14:creationId xmlns:p14="http://schemas.microsoft.com/office/powerpoint/2010/main" val="191148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altLang="zh-CN" sz="6000" b="1" dirty="0">
                <a:solidFill>
                  <a:srgbClr val="000000"/>
                </a:solidFill>
                <a:cs typeface="Times New Roman" pitchFamily="18" charset="0"/>
              </a:rPr>
              <a:t>1 </a:t>
            </a:r>
            <a:r>
              <a:rPr lang="mr-IN" altLang="zh-CN" sz="6000" b="1" dirty="0">
                <a:solidFill>
                  <a:srgbClr val="000000"/>
                </a:solidFill>
                <a:cs typeface="Times New Roman" pitchFamily="18" charset="0"/>
              </a:rPr>
              <a:t>–</a:t>
            </a:r>
            <a:r>
              <a:rPr lang="en-US" altLang="zh-CN" sz="6000" b="1" dirty="0">
                <a:solidFill>
                  <a:srgbClr val="000000"/>
                </a:solidFill>
                <a:cs typeface="Times New Roman" pitchFamily="18" charset="0"/>
              </a:rPr>
              <a:t> </a:t>
            </a:r>
            <a:r>
              <a:rPr lang="en-US" altLang="zh-CN" sz="6000" b="1" dirty="0" err="1">
                <a:solidFill>
                  <a:srgbClr val="000000"/>
                </a:solidFill>
                <a:cs typeface="Times New Roman" pitchFamily="18" charset="0"/>
              </a:rPr>
              <a:t>Browserstack</a:t>
            </a:r>
            <a:r>
              <a:rPr lang="en-US" altLang="zh-CN" sz="6000" b="1" dirty="0">
                <a:solidFill>
                  <a:srgbClr val="000000"/>
                </a:solidFill>
                <a:cs typeface="Times New Roman" pitchFamily="18" charset="0"/>
              </a:rPr>
              <a:t> local agent network traffic (WIP)</a:t>
            </a:r>
            <a:endParaRPr lang="en-US" sz="6000" dirty="0"/>
          </a:p>
        </p:txBody>
      </p:sp>
      <p:sp>
        <p:nvSpPr>
          <p:cNvPr id="15" name="Rounded Rectangle 14">
            <a:extLst>
              <a:ext uri="{FF2B5EF4-FFF2-40B4-BE49-F238E27FC236}">
                <a16:creationId xmlns:a16="http://schemas.microsoft.com/office/drawing/2014/main" id="{62AFE856-CA5A-954E-A5D4-931766046F34}"/>
              </a:ext>
            </a:extLst>
          </p:cNvPr>
          <p:cNvSpPr/>
          <p:nvPr/>
        </p:nvSpPr>
        <p:spPr>
          <a:xfrm>
            <a:off x="3393686" y="6587232"/>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BrowserStackLocal</a:t>
            </a:r>
            <a:endParaRPr lang="en-US" dirty="0">
              <a:solidFill>
                <a:schemeClr val="tx1"/>
              </a:solidFill>
            </a:endParaRPr>
          </a:p>
          <a:p>
            <a:pPr algn="ctr"/>
            <a:r>
              <a:rPr lang="en-US" dirty="0">
                <a:solidFill>
                  <a:schemeClr val="tx1"/>
                </a:solidFill>
              </a:rPr>
              <a:t>Running on Jenkins node</a:t>
            </a:r>
          </a:p>
        </p:txBody>
      </p:sp>
      <p:sp>
        <p:nvSpPr>
          <p:cNvPr id="13" name="Cloud 12">
            <a:extLst>
              <a:ext uri="{FF2B5EF4-FFF2-40B4-BE49-F238E27FC236}">
                <a16:creationId xmlns:a16="http://schemas.microsoft.com/office/drawing/2014/main" id="{3DBFDEE4-F427-8C44-ACE4-8511551E34BA}"/>
              </a:ext>
            </a:extLst>
          </p:cNvPr>
          <p:cNvSpPr/>
          <p:nvPr/>
        </p:nvSpPr>
        <p:spPr>
          <a:xfrm>
            <a:off x="12470149" y="2043732"/>
            <a:ext cx="4724400" cy="7214697"/>
          </a:xfrm>
          <a:prstGeom prst="clou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ysClr val="windowText" lastClr="000000"/>
                </a:solidFill>
              </a:rPr>
              <a:t>Browserstack</a:t>
            </a:r>
            <a:endParaRPr lang="en-US" dirty="0">
              <a:solidFill>
                <a:sysClr val="windowText" lastClr="000000"/>
              </a:solidFill>
            </a:endParaRPr>
          </a:p>
        </p:txBody>
      </p:sp>
      <p:sp>
        <p:nvSpPr>
          <p:cNvPr id="23" name="Rounded Rectangle 22">
            <a:extLst>
              <a:ext uri="{FF2B5EF4-FFF2-40B4-BE49-F238E27FC236}">
                <a16:creationId xmlns:a16="http://schemas.microsoft.com/office/drawing/2014/main" id="{B8338351-7878-464B-87E4-184278537A90}"/>
              </a:ext>
            </a:extLst>
          </p:cNvPr>
          <p:cNvSpPr/>
          <p:nvPr/>
        </p:nvSpPr>
        <p:spPr>
          <a:xfrm>
            <a:off x="13262085" y="6735436"/>
            <a:ext cx="2759527" cy="617993"/>
          </a:xfrm>
          <a:prstGeom prst="roundRect">
            <a:avLst/>
          </a:prstGeom>
          <a:solidFill>
            <a:schemeClr val="accent1">
              <a:lumMod val="20000"/>
              <a:lumOff val="8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BS selenium automation</a:t>
            </a:r>
            <a:endParaRPr lang="en-US" sz="1600" dirty="0">
              <a:solidFill>
                <a:schemeClr val="tx1"/>
              </a:solidFill>
            </a:endParaRPr>
          </a:p>
        </p:txBody>
      </p:sp>
      <p:cxnSp>
        <p:nvCxnSpPr>
          <p:cNvPr id="51" name="Elbow Connector 50">
            <a:extLst>
              <a:ext uri="{FF2B5EF4-FFF2-40B4-BE49-F238E27FC236}">
                <a16:creationId xmlns:a16="http://schemas.microsoft.com/office/drawing/2014/main" id="{BC5A0C9E-9E5F-2B44-933C-147E9DDA53B3}"/>
              </a:ext>
            </a:extLst>
          </p:cNvPr>
          <p:cNvCxnSpPr>
            <a:cxnSpLocks/>
            <a:stCxn id="23" idx="1"/>
            <a:endCxn id="15" idx="3"/>
          </p:cNvCxnSpPr>
          <p:nvPr/>
        </p:nvCxnSpPr>
        <p:spPr>
          <a:xfrm rot="10800000">
            <a:off x="6153213" y="7044433"/>
            <a:ext cx="7108872" cy="1"/>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48287FC-FF88-8447-A8E1-3F08E6E964A8}"/>
              </a:ext>
            </a:extLst>
          </p:cNvPr>
          <p:cNvSpPr txBox="1"/>
          <p:nvPr/>
        </p:nvSpPr>
        <p:spPr>
          <a:xfrm>
            <a:off x="7142956" y="6095173"/>
            <a:ext cx="3575274" cy="923330"/>
          </a:xfrm>
          <a:prstGeom prst="rect">
            <a:avLst/>
          </a:prstGeom>
          <a:solidFill>
            <a:schemeClr val="bg1">
              <a:alpha val="46000"/>
            </a:schemeClr>
          </a:solidFill>
        </p:spPr>
        <p:txBody>
          <a:bodyPr wrap="square" rtlCol="0">
            <a:spAutoFit/>
          </a:bodyPr>
          <a:lstStyle/>
          <a:p>
            <a:r>
              <a:rPr lang="en-US" dirty="0"/>
              <a:t>&gt; 2. </a:t>
            </a:r>
            <a:r>
              <a:rPr lang="en-US" dirty="0" err="1"/>
              <a:t>BrowserStackLocal</a:t>
            </a:r>
            <a:r>
              <a:rPr lang="en-US" dirty="0"/>
              <a:t> opens session with BS and sends node name and local-identifier</a:t>
            </a:r>
          </a:p>
        </p:txBody>
      </p:sp>
      <p:sp>
        <p:nvSpPr>
          <p:cNvPr id="37" name="TextBox 36">
            <a:extLst>
              <a:ext uri="{FF2B5EF4-FFF2-40B4-BE49-F238E27FC236}">
                <a16:creationId xmlns:a16="http://schemas.microsoft.com/office/drawing/2014/main" id="{B4387B7A-629A-1E4B-91F9-6CF6F3CF2373}"/>
              </a:ext>
            </a:extLst>
          </p:cNvPr>
          <p:cNvSpPr txBox="1"/>
          <p:nvPr/>
        </p:nvSpPr>
        <p:spPr>
          <a:xfrm>
            <a:off x="7142956" y="7134171"/>
            <a:ext cx="3575274" cy="1200329"/>
          </a:xfrm>
          <a:prstGeom prst="rect">
            <a:avLst/>
          </a:prstGeom>
          <a:solidFill>
            <a:schemeClr val="bg1">
              <a:alpha val="46000"/>
            </a:schemeClr>
          </a:solidFill>
        </p:spPr>
        <p:txBody>
          <a:bodyPr wrap="square" rtlCol="0">
            <a:spAutoFit/>
          </a:bodyPr>
          <a:lstStyle/>
          <a:p>
            <a:r>
              <a:rPr lang="en-US" dirty="0"/>
              <a:t>&lt; 4. BS responds with:</a:t>
            </a:r>
          </a:p>
          <a:p>
            <a:pPr marL="285750" indent="-285750">
              <a:buFontTx/>
              <a:buChar char="-"/>
            </a:pPr>
            <a:r>
              <a:rPr lang="en-US" dirty="0"/>
              <a:t>unique port to listen on</a:t>
            </a:r>
          </a:p>
          <a:p>
            <a:pPr marL="285750" indent="-285750">
              <a:buFontTx/>
              <a:buChar char="-"/>
            </a:pPr>
            <a:r>
              <a:rPr lang="en-US" dirty="0"/>
              <a:t>BS IP List to open </a:t>
            </a:r>
            <a:r>
              <a:rPr lang="en-US" dirty="0" err="1"/>
              <a:t>websocket</a:t>
            </a:r>
            <a:r>
              <a:rPr lang="en-US" dirty="0"/>
              <a:t> tunnels to</a:t>
            </a:r>
          </a:p>
        </p:txBody>
      </p:sp>
      <p:sp>
        <p:nvSpPr>
          <p:cNvPr id="11" name="Oval 10">
            <a:extLst>
              <a:ext uri="{FF2B5EF4-FFF2-40B4-BE49-F238E27FC236}">
                <a16:creationId xmlns:a16="http://schemas.microsoft.com/office/drawing/2014/main" id="{6A88DD77-AF89-9C43-993E-C53C544F0088}"/>
              </a:ext>
            </a:extLst>
          </p:cNvPr>
          <p:cNvSpPr/>
          <p:nvPr/>
        </p:nvSpPr>
        <p:spPr>
          <a:xfrm>
            <a:off x="9809956" y="3321469"/>
            <a:ext cx="702122" cy="11870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D8107CB6-C319-C549-9830-41D2E75004E4}"/>
              </a:ext>
            </a:extLst>
          </p:cNvPr>
          <p:cNvSpPr/>
          <p:nvPr/>
        </p:nvSpPr>
        <p:spPr>
          <a:xfrm rot="16200000">
            <a:off x="10052459" y="21801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8FDECF07-A411-0640-BB98-382DD8F263A4}"/>
              </a:ext>
            </a:extLst>
          </p:cNvPr>
          <p:cNvSpPr/>
          <p:nvPr/>
        </p:nvSpPr>
        <p:spPr>
          <a:xfrm rot="16200000">
            <a:off x="10204859" y="23325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1F4055B-2241-6547-8F8B-60C88CA9FB4A}"/>
              </a:ext>
            </a:extLst>
          </p:cNvPr>
          <p:cNvSpPr txBox="1"/>
          <p:nvPr/>
        </p:nvSpPr>
        <p:spPr>
          <a:xfrm>
            <a:off x="10313714" y="3771960"/>
            <a:ext cx="1631493" cy="369332"/>
          </a:xfrm>
          <a:prstGeom prst="rect">
            <a:avLst/>
          </a:prstGeom>
          <a:noFill/>
        </p:spPr>
        <p:txBody>
          <a:bodyPr wrap="square" rtlCol="0">
            <a:spAutoFit/>
          </a:bodyPr>
          <a:lstStyle/>
          <a:p>
            <a:pPr algn="ctr"/>
            <a:r>
              <a:rPr lang="en-US" dirty="0" err="1"/>
              <a:t>ws</a:t>
            </a:r>
            <a:r>
              <a:rPr lang="en-US" dirty="0"/>
              <a:t> tunnel</a:t>
            </a:r>
          </a:p>
        </p:txBody>
      </p:sp>
      <p:sp>
        <p:nvSpPr>
          <p:cNvPr id="17" name="TextBox 16">
            <a:extLst>
              <a:ext uri="{FF2B5EF4-FFF2-40B4-BE49-F238E27FC236}">
                <a16:creationId xmlns:a16="http://schemas.microsoft.com/office/drawing/2014/main" id="{5C38CCC6-0440-9742-87C7-6412CBA6D4C4}"/>
              </a:ext>
            </a:extLst>
          </p:cNvPr>
          <p:cNvSpPr txBox="1"/>
          <p:nvPr/>
        </p:nvSpPr>
        <p:spPr>
          <a:xfrm>
            <a:off x="7142956" y="3060700"/>
            <a:ext cx="1631493" cy="646331"/>
          </a:xfrm>
          <a:prstGeom prst="rect">
            <a:avLst/>
          </a:prstGeom>
          <a:solidFill>
            <a:schemeClr val="bg1">
              <a:alpha val="46000"/>
            </a:schemeClr>
          </a:solidFill>
        </p:spPr>
        <p:txBody>
          <a:bodyPr wrap="square" rtlCol="0">
            <a:spAutoFit/>
          </a:bodyPr>
          <a:lstStyle/>
          <a:p>
            <a:pPr algn="ctr"/>
            <a:r>
              <a:rPr lang="en-US" dirty="0" err="1"/>
              <a:t>Websocket</a:t>
            </a:r>
            <a:endParaRPr lang="en-US" dirty="0"/>
          </a:p>
          <a:p>
            <a:pPr algn="ctr"/>
            <a:r>
              <a:rPr lang="en-US" dirty="0"/>
              <a:t>tunnels</a:t>
            </a:r>
          </a:p>
        </p:txBody>
      </p:sp>
      <p:sp>
        <p:nvSpPr>
          <p:cNvPr id="18" name="Can 17">
            <a:extLst>
              <a:ext uri="{FF2B5EF4-FFF2-40B4-BE49-F238E27FC236}">
                <a16:creationId xmlns:a16="http://schemas.microsoft.com/office/drawing/2014/main" id="{34B67A75-E7DA-E644-9859-22D130101B65}"/>
              </a:ext>
            </a:extLst>
          </p:cNvPr>
          <p:cNvSpPr/>
          <p:nvPr/>
        </p:nvSpPr>
        <p:spPr>
          <a:xfrm rot="16200000">
            <a:off x="10357259" y="2484985"/>
            <a:ext cx="246469" cy="2954887"/>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FFDF5F8-7208-D640-B80B-79665C0C8EEF}"/>
              </a:ext>
            </a:extLst>
          </p:cNvPr>
          <p:cNvSpPr txBox="1"/>
          <p:nvPr/>
        </p:nvSpPr>
        <p:spPr>
          <a:xfrm>
            <a:off x="1808956" y="2638864"/>
            <a:ext cx="5083623" cy="923330"/>
          </a:xfrm>
          <a:prstGeom prst="rect">
            <a:avLst/>
          </a:prstGeom>
          <a:solidFill>
            <a:schemeClr val="bg1">
              <a:alpha val="46000"/>
            </a:schemeClr>
          </a:solidFill>
        </p:spPr>
        <p:txBody>
          <a:bodyPr wrap="square" rtlCol="0">
            <a:spAutoFit/>
          </a:bodyPr>
          <a:lstStyle/>
          <a:p>
            <a:r>
              <a:rPr lang="en-US" dirty="0"/>
              <a:t>5. </a:t>
            </a:r>
            <a:r>
              <a:rPr lang="en-US" dirty="0" err="1"/>
              <a:t>BrowserStackLocal</a:t>
            </a:r>
            <a:r>
              <a:rPr lang="en-US" dirty="0"/>
              <a:t> spawns/forks child processes </a:t>
            </a:r>
          </a:p>
          <a:p>
            <a:r>
              <a:rPr lang="en-US" dirty="0"/>
              <a:t>Each fork creates a set of </a:t>
            </a:r>
            <a:r>
              <a:rPr lang="en-US" dirty="0" err="1"/>
              <a:t>websocket</a:t>
            </a:r>
            <a:r>
              <a:rPr lang="en-US" dirty="0"/>
              <a:t> tunnels to the set of IPs sent back by BS at step 4</a:t>
            </a:r>
          </a:p>
        </p:txBody>
      </p:sp>
      <p:cxnSp>
        <p:nvCxnSpPr>
          <p:cNvPr id="20" name="Elbow Connector 19">
            <a:extLst>
              <a:ext uri="{FF2B5EF4-FFF2-40B4-BE49-F238E27FC236}">
                <a16:creationId xmlns:a16="http://schemas.microsoft.com/office/drawing/2014/main" id="{111F4282-4C83-3047-92F4-BF64D9A69A75}"/>
              </a:ext>
            </a:extLst>
          </p:cNvPr>
          <p:cNvCxnSpPr>
            <a:cxnSpLocks/>
            <a:endCxn id="15" idx="0"/>
          </p:cNvCxnSpPr>
          <p:nvPr/>
        </p:nvCxnSpPr>
        <p:spPr>
          <a:xfrm rot="10800000" flipV="1">
            <a:off x="4773451" y="3962426"/>
            <a:ext cx="4291221" cy="2624806"/>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1646045C-1F9C-5D45-874D-444921DC49F6}"/>
              </a:ext>
            </a:extLst>
          </p:cNvPr>
          <p:cNvSpPr/>
          <p:nvPr/>
        </p:nvSpPr>
        <p:spPr>
          <a:xfrm>
            <a:off x="3395613" y="8699500"/>
            <a:ext cx="27595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rPr>
              <a:t>mvn</a:t>
            </a:r>
            <a:r>
              <a:rPr lang="en-US" dirty="0">
                <a:solidFill>
                  <a:schemeClr val="tx1"/>
                </a:solidFill>
              </a:rPr>
              <a:t> integration-test</a:t>
            </a:r>
          </a:p>
          <a:p>
            <a:pPr algn="ctr"/>
            <a:r>
              <a:rPr lang="en-US" dirty="0">
                <a:solidFill>
                  <a:schemeClr val="tx1"/>
                </a:solidFill>
              </a:rPr>
              <a:t>Running on Jenkins node</a:t>
            </a:r>
          </a:p>
        </p:txBody>
      </p:sp>
      <p:sp>
        <p:nvSpPr>
          <p:cNvPr id="36" name="TextBox 35">
            <a:extLst>
              <a:ext uri="{FF2B5EF4-FFF2-40B4-BE49-F238E27FC236}">
                <a16:creationId xmlns:a16="http://schemas.microsoft.com/office/drawing/2014/main" id="{43DFB13F-AF07-994D-B38C-57386D53BCC8}"/>
              </a:ext>
            </a:extLst>
          </p:cNvPr>
          <p:cNvSpPr txBox="1"/>
          <p:nvPr/>
        </p:nvSpPr>
        <p:spPr>
          <a:xfrm>
            <a:off x="1024732" y="5050915"/>
            <a:ext cx="5549895" cy="1200329"/>
          </a:xfrm>
          <a:prstGeom prst="rect">
            <a:avLst/>
          </a:prstGeom>
          <a:solidFill>
            <a:schemeClr val="bg1">
              <a:alpha val="46000"/>
            </a:schemeClr>
          </a:solidFill>
        </p:spPr>
        <p:txBody>
          <a:bodyPr wrap="square" rtlCol="0">
            <a:spAutoFit/>
          </a:bodyPr>
          <a:lstStyle/>
          <a:p>
            <a:r>
              <a:rPr lang="en-US" dirty="0"/>
              <a:t>1. start up BS local agent– </a:t>
            </a:r>
          </a:p>
          <a:p>
            <a:r>
              <a:rPr lang="en-US" dirty="0"/>
              <a:t>Invoker specifies a local-identifier as argument</a:t>
            </a:r>
          </a:p>
          <a:p>
            <a:endParaRPr lang="en-US" dirty="0"/>
          </a:p>
          <a:p>
            <a:r>
              <a:rPr lang="en-US" dirty="0" err="1"/>
              <a:t>BrowserStackLocal</a:t>
            </a:r>
            <a:r>
              <a:rPr lang="en-US" dirty="0"/>
              <a:t> --key **** --local-identifier foobar1</a:t>
            </a:r>
          </a:p>
        </p:txBody>
      </p:sp>
      <p:cxnSp>
        <p:nvCxnSpPr>
          <p:cNvPr id="24" name="Elbow Connector 23">
            <a:extLst>
              <a:ext uri="{FF2B5EF4-FFF2-40B4-BE49-F238E27FC236}">
                <a16:creationId xmlns:a16="http://schemas.microsoft.com/office/drawing/2014/main" id="{91B6B15E-C975-B040-B5FB-C89736C6C740}"/>
              </a:ext>
            </a:extLst>
          </p:cNvPr>
          <p:cNvCxnSpPr>
            <a:cxnSpLocks/>
            <a:stCxn id="23" idx="2"/>
            <a:endCxn id="21" idx="3"/>
          </p:cNvCxnSpPr>
          <p:nvPr/>
        </p:nvCxnSpPr>
        <p:spPr>
          <a:xfrm rot="5400000">
            <a:off x="9496860" y="4011710"/>
            <a:ext cx="1803271" cy="8486709"/>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9055A32-A7FD-D548-891E-C8999BB5B84A}"/>
              </a:ext>
            </a:extLst>
          </p:cNvPr>
          <p:cNvSpPr txBox="1"/>
          <p:nvPr/>
        </p:nvSpPr>
        <p:spPr>
          <a:xfrm>
            <a:off x="7118639" y="8422434"/>
            <a:ext cx="5083623" cy="646331"/>
          </a:xfrm>
          <a:prstGeom prst="rect">
            <a:avLst/>
          </a:prstGeom>
          <a:solidFill>
            <a:schemeClr val="bg1">
              <a:alpha val="46000"/>
            </a:schemeClr>
          </a:solidFill>
        </p:spPr>
        <p:txBody>
          <a:bodyPr wrap="square" rtlCol="0">
            <a:spAutoFit/>
          </a:bodyPr>
          <a:lstStyle/>
          <a:p>
            <a:r>
              <a:rPr lang="en-US" dirty="0"/>
              <a:t>&gt; 7. </a:t>
            </a:r>
            <a:r>
              <a:rPr lang="en-US" dirty="0" err="1"/>
              <a:t>mvn</a:t>
            </a:r>
            <a:r>
              <a:rPr lang="en-US" dirty="0"/>
              <a:t> sends request to </a:t>
            </a:r>
            <a:r>
              <a:rPr lang="en-US" dirty="0" err="1"/>
              <a:t>browserstack</a:t>
            </a:r>
            <a:r>
              <a:rPr lang="en-US" dirty="0"/>
              <a:t> </a:t>
            </a:r>
          </a:p>
          <a:p>
            <a:r>
              <a:rPr lang="en-US" dirty="0"/>
              <a:t>with local-identifier</a:t>
            </a:r>
          </a:p>
        </p:txBody>
      </p:sp>
      <p:sp>
        <p:nvSpPr>
          <p:cNvPr id="26" name="TextBox 25">
            <a:extLst>
              <a:ext uri="{FF2B5EF4-FFF2-40B4-BE49-F238E27FC236}">
                <a16:creationId xmlns:a16="http://schemas.microsoft.com/office/drawing/2014/main" id="{7FB61D41-67CC-AB42-AAD3-9EF5D124E6FB}"/>
              </a:ext>
            </a:extLst>
          </p:cNvPr>
          <p:cNvSpPr txBox="1"/>
          <p:nvPr/>
        </p:nvSpPr>
        <p:spPr>
          <a:xfrm>
            <a:off x="7118638" y="9244634"/>
            <a:ext cx="5083623" cy="923330"/>
          </a:xfrm>
          <a:prstGeom prst="rect">
            <a:avLst/>
          </a:prstGeom>
          <a:solidFill>
            <a:schemeClr val="bg1">
              <a:alpha val="46000"/>
            </a:schemeClr>
          </a:solidFill>
        </p:spPr>
        <p:txBody>
          <a:bodyPr wrap="square" rtlCol="0">
            <a:spAutoFit/>
          </a:bodyPr>
          <a:lstStyle/>
          <a:p>
            <a:r>
              <a:rPr lang="en-US" dirty="0"/>
              <a:t>&lt; 8. BS responds with:</a:t>
            </a:r>
          </a:p>
          <a:p>
            <a:pPr marL="285750" indent="-285750">
              <a:buFontTx/>
              <a:buChar char="-"/>
            </a:pPr>
            <a:r>
              <a:rPr lang="en-US" dirty="0"/>
              <a:t>Session id</a:t>
            </a:r>
          </a:p>
          <a:p>
            <a:pPr marL="285750" indent="-285750">
              <a:buFontTx/>
              <a:buChar char="-"/>
            </a:pPr>
            <a:r>
              <a:rPr lang="en-US" dirty="0"/>
              <a:t>Listening port for local agent </a:t>
            </a:r>
          </a:p>
        </p:txBody>
      </p:sp>
      <p:cxnSp>
        <p:nvCxnSpPr>
          <p:cNvPr id="27" name="Elbow Connector 26">
            <a:extLst>
              <a:ext uri="{FF2B5EF4-FFF2-40B4-BE49-F238E27FC236}">
                <a16:creationId xmlns:a16="http://schemas.microsoft.com/office/drawing/2014/main" id="{D2AC2496-56A1-7F46-B6C2-3D55EFEA828D}"/>
              </a:ext>
            </a:extLst>
          </p:cNvPr>
          <p:cNvCxnSpPr>
            <a:cxnSpLocks/>
            <a:stCxn id="15" idx="2"/>
            <a:endCxn id="21" idx="0"/>
          </p:cNvCxnSpPr>
          <p:nvPr/>
        </p:nvCxnSpPr>
        <p:spPr>
          <a:xfrm rot="16200000" flipH="1">
            <a:off x="4175479" y="8099602"/>
            <a:ext cx="1197868" cy="1927"/>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0879AFD-64D8-074F-81BE-A441F7A54A5C}"/>
              </a:ext>
            </a:extLst>
          </p:cNvPr>
          <p:cNvSpPr txBox="1"/>
          <p:nvPr/>
        </p:nvSpPr>
        <p:spPr>
          <a:xfrm>
            <a:off x="1024732" y="7723859"/>
            <a:ext cx="5867847" cy="923330"/>
          </a:xfrm>
          <a:prstGeom prst="rect">
            <a:avLst/>
          </a:prstGeom>
          <a:solidFill>
            <a:schemeClr val="bg1">
              <a:alpha val="46000"/>
            </a:schemeClr>
          </a:solidFill>
        </p:spPr>
        <p:txBody>
          <a:bodyPr wrap="square" rtlCol="0">
            <a:spAutoFit/>
          </a:bodyPr>
          <a:lstStyle/>
          <a:p>
            <a:r>
              <a:rPr lang="en-US" dirty="0"/>
              <a:t>6. Start up maven with local-identifier:</a:t>
            </a:r>
            <a:br>
              <a:rPr lang="en-US" dirty="0"/>
            </a:br>
            <a:endParaRPr lang="en-US" dirty="0"/>
          </a:p>
          <a:p>
            <a:r>
              <a:rPr lang="en-US" dirty="0" err="1"/>
              <a:t>mvn</a:t>
            </a:r>
            <a:r>
              <a:rPr lang="en-US" dirty="0"/>
              <a:t> integration-test -</a:t>
            </a:r>
            <a:r>
              <a:rPr lang="en-US" dirty="0" err="1"/>
              <a:t>Dbrowserstack.localIdentifier</a:t>
            </a:r>
            <a:r>
              <a:rPr lang="en-US" dirty="0"/>
              <a:t>=foobar1</a:t>
            </a:r>
          </a:p>
        </p:txBody>
      </p:sp>
      <p:sp>
        <p:nvSpPr>
          <p:cNvPr id="29" name="TextBox 28">
            <a:extLst>
              <a:ext uri="{FF2B5EF4-FFF2-40B4-BE49-F238E27FC236}">
                <a16:creationId xmlns:a16="http://schemas.microsoft.com/office/drawing/2014/main" id="{74EC2A60-C247-FA44-BB3D-98D4B641E050}"/>
              </a:ext>
            </a:extLst>
          </p:cNvPr>
          <p:cNvSpPr txBox="1"/>
          <p:nvPr/>
        </p:nvSpPr>
        <p:spPr>
          <a:xfrm>
            <a:off x="1808956" y="9613900"/>
            <a:ext cx="5083623" cy="646331"/>
          </a:xfrm>
          <a:prstGeom prst="rect">
            <a:avLst/>
          </a:prstGeom>
          <a:solidFill>
            <a:schemeClr val="bg1">
              <a:alpha val="46000"/>
            </a:schemeClr>
          </a:solidFill>
        </p:spPr>
        <p:txBody>
          <a:bodyPr wrap="square" rtlCol="0">
            <a:spAutoFit/>
          </a:bodyPr>
          <a:lstStyle/>
          <a:p>
            <a:r>
              <a:rPr lang="en-US" dirty="0"/>
              <a:t>7. Maven creates connection to local agent using port received in prior response</a:t>
            </a:r>
          </a:p>
        </p:txBody>
      </p:sp>
      <p:sp>
        <p:nvSpPr>
          <p:cNvPr id="28" name="TextBox 27">
            <a:extLst>
              <a:ext uri="{FF2B5EF4-FFF2-40B4-BE49-F238E27FC236}">
                <a16:creationId xmlns:a16="http://schemas.microsoft.com/office/drawing/2014/main" id="{6EEC69D7-951D-314B-9C63-ED1FC06CA8EF}"/>
              </a:ext>
            </a:extLst>
          </p:cNvPr>
          <p:cNvSpPr txBox="1"/>
          <p:nvPr/>
        </p:nvSpPr>
        <p:spPr>
          <a:xfrm>
            <a:off x="1808956" y="3871181"/>
            <a:ext cx="4765671" cy="646331"/>
          </a:xfrm>
          <a:prstGeom prst="rect">
            <a:avLst/>
          </a:prstGeom>
          <a:solidFill>
            <a:schemeClr val="bg1">
              <a:alpha val="46000"/>
            </a:schemeClr>
          </a:solidFill>
        </p:spPr>
        <p:txBody>
          <a:bodyPr wrap="square" rtlCol="0">
            <a:spAutoFit/>
          </a:bodyPr>
          <a:lstStyle/>
          <a:p>
            <a:r>
              <a:rPr lang="en-US" dirty="0"/>
              <a:t>&gt; 9. </a:t>
            </a:r>
            <a:r>
              <a:rPr lang="en-US" dirty="0" err="1"/>
              <a:t>BrowserstackLocal</a:t>
            </a:r>
            <a:r>
              <a:rPr lang="en-US" dirty="0"/>
              <a:t> uses tunnel to send selenium browser automation request to BS</a:t>
            </a:r>
          </a:p>
        </p:txBody>
      </p:sp>
      <p:sp>
        <p:nvSpPr>
          <p:cNvPr id="30" name="TextBox 29">
            <a:extLst>
              <a:ext uri="{FF2B5EF4-FFF2-40B4-BE49-F238E27FC236}">
                <a16:creationId xmlns:a16="http://schemas.microsoft.com/office/drawing/2014/main" id="{234E62B0-906C-AD48-A0FF-9D3614692FB7}"/>
              </a:ext>
            </a:extLst>
          </p:cNvPr>
          <p:cNvSpPr txBox="1"/>
          <p:nvPr/>
        </p:nvSpPr>
        <p:spPr>
          <a:xfrm>
            <a:off x="1808956" y="10297400"/>
            <a:ext cx="6705600" cy="369332"/>
          </a:xfrm>
          <a:prstGeom prst="rect">
            <a:avLst/>
          </a:prstGeom>
          <a:solidFill>
            <a:schemeClr val="bg1">
              <a:alpha val="46000"/>
            </a:schemeClr>
          </a:solidFill>
        </p:spPr>
        <p:txBody>
          <a:bodyPr wrap="square" rtlCol="0">
            <a:spAutoFit/>
          </a:bodyPr>
          <a:lstStyle/>
          <a:p>
            <a:r>
              <a:rPr lang="en-US" dirty="0"/>
              <a:t>&gt; 8. Maven sends selenium browser automation request to </a:t>
            </a:r>
            <a:r>
              <a:rPr lang="en-US" dirty="0" err="1"/>
              <a:t>localagent</a:t>
            </a:r>
            <a:endParaRPr lang="en-US" dirty="0"/>
          </a:p>
        </p:txBody>
      </p:sp>
      <p:cxnSp>
        <p:nvCxnSpPr>
          <p:cNvPr id="31" name="Elbow Connector 30">
            <a:extLst>
              <a:ext uri="{FF2B5EF4-FFF2-40B4-BE49-F238E27FC236}">
                <a16:creationId xmlns:a16="http://schemas.microsoft.com/office/drawing/2014/main" id="{488B0BF1-D77E-CF40-B311-05EAA181488C}"/>
              </a:ext>
            </a:extLst>
          </p:cNvPr>
          <p:cNvCxnSpPr>
            <a:cxnSpLocks/>
            <a:stCxn id="16" idx="3"/>
            <a:endCxn id="23" idx="0"/>
          </p:cNvCxnSpPr>
          <p:nvPr/>
        </p:nvCxnSpPr>
        <p:spPr>
          <a:xfrm>
            <a:off x="11945207" y="3956626"/>
            <a:ext cx="2696642" cy="2778810"/>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8446FDC-1064-0245-ADB7-16A7FF6649A2}"/>
              </a:ext>
            </a:extLst>
          </p:cNvPr>
          <p:cNvSpPr txBox="1"/>
          <p:nvPr/>
        </p:nvSpPr>
        <p:spPr>
          <a:xfrm>
            <a:off x="13262084" y="5441771"/>
            <a:ext cx="4200352" cy="1200329"/>
          </a:xfrm>
          <a:prstGeom prst="rect">
            <a:avLst/>
          </a:prstGeom>
          <a:solidFill>
            <a:schemeClr val="bg1">
              <a:alpha val="46000"/>
            </a:schemeClr>
          </a:solidFill>
        </p:spPr>
        <p:txBody>
          <a:bodyPr wrap="square" rtlCol="0">
            <a:spAutoFit/>
          </a:bodyPr>
          <a:lstStyle/>
          <a:p>
            <a:r>
              <a:rPr lang="en-US" dirty="0"/>
              <a:t>3. </a:t>
            </a:r>
            <a:r>
              <a:rPr lang="en-US" dirty="0" err="1"/>
              <a:t>Browserstack</a:t>
            </a:r>
            <a:r>
              <a:rPr lang="en-US" dirty="0"/>
              <a:t> then</a:t>
            </a:r>
          </a:p>
          <a:p>
            <a:pPr marL="285750" indent="-285750">
              <a:buFont typeface="Wingdings" pitchFamily="2" charset="2"/>
              <a:buChar char="Ø"/>
            </a:pPr>
            <a:r>
              <a:rPr lang="en-US" dirty="0"/>
              <a:t>creates a new session(id)</a:t>
            </a:r>
          </a:p>
          <a:p>
            <a:pPr marL="285750" indent="-285750">
              <a:buFont typeface="Wingdings" pitchFamily="2" charset="2"/>
              <a:buChar char="Ø"/>
            </a:pPr>
            <a:r>
              <a:rPr lang="en-US" dirty="0"/>
              <a:t>stores local-identifier for </a:t>
            </a:r>
            <a:r>
              <a:rPr lang="en-US" dirty="0" err="1"/>
              <a:t>sessionid</a:t>
            </a:r>
            <a:endParaRPr lang="en-US" dirty="0"/>
          </a:p>
          <a:p>
            <a:pPr marL="285750" indent="-285750">
              <a:buFont typeface="Wingdings" pitchFamily="2" charset="2"/>
              <a:buChar char="Ø"/>
            </a:pPr>
            <a:r>
              <a:rPr lang="en-US" dirty="0"/>
              <a:t>Assigns unique port for agent to use</a:t>
            </a:r>
          </a:p>
        </p:txBody>
      </p:sp>
      <p:sp>
        <p:nvSpPr>
          <p:cNvPr id="32" name="TextBox 31">
            <a:extLst>
              <a:ext uri="{FF2B5EF4-FFF2-40B4-BE49-F238E27FC236}">
                <a16:creationId xmlns:a16="http://schemas.microsoft.com/office/drawing/2014/main" id="{4AF43A31-AB1B-5D43-8C61-A87B37DD7B26}"/>
              </a:ext>
            </a:extLst>
          </p:cNvPr>
          <p:cNvSpPr txBox="1"/>
          <p:nvPr/>
        </p:nvSpPr>
        <p:spPr>
          <a:xfrm>
            <a:off x="13093490" y="4085663"/>
            <a:ext cx="4765671" cy="923330"/>
          </a:xfrm>
          <a:prstGeom prst="rect">
            <a:avLst/>
          </a:prstGeom>
          <a:solidFill>
            <a:schemeClr val="bg1">
              <a:alpha val="46000"/>
            </a:schemeClr>
          </a:solidFill>
        </p:spPr>
        <p:txBody>
          <a:bodyPr wrap="square" rtlCol="0">
            <a:spAutoFit/>
          </a:bodyPr>
          <a:lstStyle/>
          <a:p>
            <a:r>
              <a:rPr lang="en-US" dirty="0"/>
              <a:t>&gt; 10. BS receives selenium browser automation request from tunnel and initiates browser request using tunnel</a:t>
            </a:r>
          </a:p>
        </p:txBody>
      </p:sp>
      <p:sp>
        <p:nvSpPr>
          <p:cNvPr id="33" name="Rounded Rectangle 32">
            <a:extLst>
              <a:ext uri="{FF2B5EF4-FFF2-40B4-BE49-F238E27FC236}">
                <a16:creationId xmlns:a16="http://schemas.microsoft.com/office/drawing/2014/main" id="{3672ACB0-638A-594E-AD4B-4FCA8786A1CA}"/>
              </a:ext>
            </a:extLst>
          </p:cNvPr>
          <p:cNvSpPr/>
          <p:nvPr/>
        </p:nvSpPr>
        <p:spPr>
          <a:xfrm>
            <a:off x="15379680" y="4945225"/>
            <a:ext cx="2759527" cy="617993"/>
          </a:xfrm>
          <a:prstGeom prst="roundRect">
            <a:avLst/>
          </a:prstGeom>
          <a:solidFill>
            <a:schemeClr val="accent3">
              <a:lumMod val="40000"/>
              <a:lumOff val="6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BS browser</a:t>
            </a:r>
            <a:endParaRPr lang="en-US" sz="1600" dirty="0">
              <a:solidFill>
                <a:schemeClr val="tx1"/>
              </a:solidFill>
            </a:endParaRPr>
          </a:p>
        </p:txBody>
      </p:sp>
      <p:cxnSp>
        <p:nvCxnSpPr>
          <p:cNvPr id="34" name="Elbow Connector 33">
            <a:extLst>
              <a:ext uri="{FF2B5EF4-FFF2-40B4-BE49-F238E27FC236}">
                <a16:creationId xmlns:a16="http://schemas.microsoft.com/office/drawing/2014/main" id="{9429303D-7F15-1146-90A7-37F7653335E7}"/>
              </a:ext>
            </a:extLst>
          </p:cNvPr>
          <p:cNvCxnSpPr>
            <a:cxnSpLocks/>
            <a:stCxn id="23" idx="3"/>
            <a:endCxn id="33" idx="2"/>
          </p:cNvCxnSpPr>
          <p:nvPr/>
        </p:nvCxnSpPr>
        <p:spPr>
          <a:xfrm flipV="1">
            <a:off x="16021612" y="5563218"/>
            <a:ext cx="737832" cy="1481215"/>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CBA93BF1-DCE9-4C48-B4A9-6302FF704F7B}"/>
              </a:ext>
            </a:extLst>
          </p:cNvPr>
          <p:cNvCxnSpPr>
            <a:cxnSpLocks/>
            <a:stCxn id="33" idx="0"/>
            <a:endCxn id="14" idx="3"/>
          </p:cNvCxnSpPr>
          <p:nvPr/>
        </p:nvCxnSpPr>
        <p:spPr>
          <a:xfrm rot="16200000" flipV="1">
            <a:off x="13714893" y="1900673"/>
            <a:ext cx="1135197" cy="4953907"/>
          </a:xfrm>
          <a:prstGeom prst="bentConnector2">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919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81853</TotalTime>
  <Words>1895</Words>
  <Application>Microsoft Macintosh PowerPoint</Application>
  <PresentationFormat>Custom</PresentationFormat>
  <Paragraphs>411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宋体</vt:lpstr>
      <vt:lpstr>Arial</vt:lpstr>
      <vt:lpstr>Calibri</vt:lpstr>
      <vt:lpstr>Calibri Light</vt:lpstr>
      <vt:lpstr>Courier</vt:lpstr>
      <vt:lpstr>Helvetica</vt:lpstr>
      <vt:lpstr>Times New Roman</vt:lpstr>
      <vt:lpstr>Wingdings</vt:lpstr>
      <vt:lpstr>Office Theme</vt:lpstr>
      <vt:lpstr>BrowserStackLocal</vt:lpstr>
      <vt:lpstr>1 – Browserstack local agent network traffic (WIP)</vt:lpstr>
      <vt:lpstr>1 – Browserstack local agent network traffic (WIP)</vt:lpstr>
      <vt:lpstr>1 – Browserstack local agent network traffic (WIP)</vt:lpstr>
      <vt:lpstr>1 – Browserstack local agent network traffic (WIP)</vt:lpstr>
      <vt:lpstr>1 – Browserstack local agent network traffic (WIP)</vt:lpstr>
      <vt:lpstr>1 – Browserstack local agent network traffic (WIP)</vt:lpstr>
      <vt:lpstr>1 – Browserstack local agent network traffic (WIP)</vt:lpstr>
      <vt:lpstr>1 – Browserstack local agent network traffic (WIP)</vt:lpstr>
      <vt:lpstr>1 – Browserstack local agent network traffic (WIP)</vt:lpstr>
      <vt:lpstr>1 – Browserstack local agent network traffic (WIP)</vt:lpstr>
      <vt:lpstr>1 – Browserstack local agent network traffic (WIP)</vt:lpstr>
      <vt:lpstr>1 – Browserstack local agent network traffic (WIP)</vt:lpstr>
      <vt:lpstr>1 – Browserstack local agent network traffic (WIP)</vt:lpstr>
      <vt:lpstr>1 – Browserstack local agent network traffic (WIP)</vt:lpstr>
      <vt:lpstr>1 – Browserstack local agent network traffic (WIP)</vt:lpstr>
      <vt:lpstr>1 – running browserstack local agent   per node rather than per thread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Lee</dc:creator>
  <cp:lastModifiedBy>Microsoft Office User</cp:lastModifiedBy>
  <cp:revision>870</cp:revision>
  <dcterms:created xsi:type="dcterms:W3CDTF">2006-08-16T00:00:00Z</dcterms:created>
  <dcterms:modified xsi:type="dcterms:W3CDTF">2019-05-15T16:22:33Z</dcterms:modified>
</cp:coreProperties>
</file>