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54" r:id="rId2"/>
    <p:sldMasterId id="2147483669" r:id="rId3"/>
  </p:sldMasterIdLst>
  <p:notesMasterIdLst>
    <p:notesMasterId r:id="rId20"/>
  </p:notesMasterIdLst>
  <p:handoutMasterIdLst>
    <p:handoutMasterId r:id="rId21"/>
  </p:handoutMasterIdLst>
  <p:sldIdLst>
    <p:sldId id="256" r:id="rId4"/>
    <p:sldId id="307" r:id="rId5"/>
    <p:sldId id="325" r:id="rId6"/>
    <p:sldId id="326" r:id="rId7"/>
    <p:sldId id="308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16" r:id="rId19"/>
  </p:sldIdLst>
  <p:sldSz cx="12192000" cy="6858000"/>
  <p:notesSz cx="9926638" cy="6797675"/>
  <p:embeddedFontLst>
    <p:embeddedFont>
      <p:font typeface="나눔고딕" panose="020B0600000101010101" charset="-127"/>
      <p:regular r:id="rId22"/>
      <p:bold r:id="rId23"/>
    </p:embeddedFont>
    <p:embeddedFont>
      <p:font typeface="Bell MT" panose="02020503060305020303" pitchFamily="18" charset="0"/>
      <p:regular r:id="rId24"/>
      <p:bold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새굴림" panose="0203060000010101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정희" initials="구" lastIdx="1" clrIdx="0">
    <p:extLst>
      <p:ext uri="{19B8F6BF-5375-455C-9EA6-DF929625EA0E}">
        <p15:presenceInfo xmlns:p15="http://schemas.microsoft.com/office/powerpoint/2012/main" userId="구정희" providerId="None"/>
      </p:ext>
    </p:extLst>
  </p:cmAuthor>
  <p:cmAuthor id="2" name="JY" initials="J" lastIdx="18" clrIdx="1">
    <p:extLst>
      <p:ext uri="{19B8F6BF-5375-455C-9EA6-DF929625EA0E}">
        <p15:presenceInfo xmlns:p15="http://schemas.microsoft.com/office/powerpoint/2012/main" userId="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4C7E7"/>
    <a:srgbClr val="5D9EDB"/>
    <a:srgbClr val="FFC61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1951" autoAdjust="0"/>
  </p:normalViewPr>
  <p:slideViewPr>
    <p:cSldViewPr snapToGrid="0">
      <p:cViewPr varScale="1">
        <p:scale>
          <a:sx n="101" d="100"/>
          <a:sy n="101" d="100"/>
        </p:scale>
        <p:origin x="2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26T17:38:46.647" idx="1">
    <p:pos x="5358" y="-246"/>
    <p:text>Matlab을 이용한 변수연산및 그래프 출력에서는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1B9F-3024-4B8C-97F8-B9FE56B42295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6D42B-8A54-4613-8AF2-9F4050D84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7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D9463-E549-40AF-B0C9-4D30790D309A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A2598-D7D4-4693-9487-30EC8BF1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8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환경창</a:t>
            </a:r>
            <a:r>
              <a:rPr lang="ko-KR" altLang="en-US" dirty="0"/>
              <a:t> 삭제 </a:t>
            </a:r>
            <a:r>
              <a:rPr lang="en-US" altLang="ko-KR" dirty="0"/>
              <a:t>-&gt; </a:t>
            </a:r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환경창</a:t>
            </a:r>
            <a:r>
              <a:rPr lang="ko-KR" altLang="en-US" dirty="0"/>
              <a:t> 삭제 </a:t>
            </a:r>
            <a:r>
              <a:rPr lang="en-US" altLang="ko-KR" dirty="0"/>
              <a:t>-&gt; </a:t>
            </a:r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환경창</a:t>
            </a:r>
            <a:r>
              <a:rPr lang="ko-KR" altLang="en-US" dirty="0"/>
              <a:t> 삭제 </a:t>
            </a:r>
            <a:r>
              <a:rPr lang="en-US" altLang="ko-KR" dirty="0"/>
              <a:t>-&gt; </a:t>
            </a:r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0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환경창</a:t>
            </a:r>
            <a:r>
              <a:rPr lang="ko-KR" altLang="en-US" dirty="0"/>
              <a:t> 삭제 </a:t>
            </a:r>
            <a:r>
              <a:rPr lang="en-US" altLang="ko-KR" dirty="0"/>
              <a:t>-&gt; </a:t>
            </a:r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5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환경창</a:t>
            </a:r>
            <a:r>
              <a:rPr lang="ko-KR" altLang="en-US" dirty="0"/>
              <a:t> 삭제 </a:t>
            </a:r>
            <a:r>
              <a:rPr lang="en-US" altLang="ko-KR" dirty="0"/>
              <a:t>-&gt; </a:t>
            </a:r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46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9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Sep(“”)</a:t>
            </a:r>
            <a:r>
              <a:rPr lang="ko-KR" altLang="en-US" dirty="0"/>
              <a:t>는 </a:t>
            </a:r>
            <a:r>
              <a:rPr lang="en-US" altLang="ko-KR" dirty="0"/>
              <a:t>white space</a:t>
            </a:r>
            <a:r>
              <a:rPr lang="ko-KR" altLang="en-US" dirty="0"/>
              <a:t>를 의미하며</a:t>
            </a:r>
            <a:r>
              <a:rPr lang="en-US" altLang="ko-KR" dirty="0"/>
              <a:t>, white space</a:t>
            </a:r>
            <a:r>
              <a:rPr lang="ko-KR" altLang="en-US" dirty="0"/>
              <a:t>는 </a:t>
            </a:r>
            <a:r>
              <a:rPr lang="ko-KR" altLang="en-US" dirty="0" err="1"/>
              <a:t>엔터</a:t>
            </a:r>
            <a:r>
              <a:rPr lang="ko-KR" altLang="en-US" dirty="0"/>
              <a:t> 탭 스페이스 모두 포함된다</a:t>
            </a:r>
            <a:endParaRPr lang="en-US" altLang="ko-KR" dirty="0"/>
          </a:p>
          <a:p>
            <a:r>
              <a:rPr lang="en-US" altLang="ko-KR" dirty="0"/>
              <a:t>Sep</a:t>
            </a:r>
            <a:r>
              <a:rPr lang="ko-KR" altLang="en-US" dirty="0"/>
              <a:t>은 기본적으로 </a:t>
            </a:r>
            <a:r>
              <a:rPr lang="ko-KR" altLang="en-US" dirty="0" err="1"/>
              <a:t>라인바이</a:t>
            </a:r>
            <a:r>
              <a:rPr lang="ko-KR" altLang="en-US" dirty="0"/>
              <a:t> 라인으로 문자열을 구분하기때문에 </a:t>
            </a:r>
            <a:r>
              <a:rPr lang="ko-KR" altLang="en-US" dirty="0" err="1"/>
              <a:t>엔터는</a:t>
            </a:r>
            <a:r>
              <a:rPr lang="ko-KR" altLang="en-US" dirty="0"/>
              <a:t> 자동으로 다음 열로 구분된다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1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을 데이터 셋으로 만들어 저장하게 되면 </a:t>
            </a:r>
            <a:r>
              <a:rPr lang="en-US" altLang="ko-KR" dirty="0" err="1"/>
              <a:t>rda</a:t>
            </a:r>
            <a:r>
              <a:rPr lang="en-US" altLang="ko-KR" dirty="0"/>
              <a:t> </a:t>
            </a:r>
            <a:r>
              <a:rPr lang="ko-KR" altLang="en-US" dirty="0"/>
              <a:t>파일로 저장하게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8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을 데이터 셋으로 만들어 저장하게 되면 </a:t>
            </a:r>
            <a:r>
              <a:rPr lang="en-US" altLang="ko-KR" dirty="0" err="1"/>
              <a:t>rda</a:t>
            </a:r>
            <a:r>
              <a:rPr lang="en-US" altLang="ko-KR" dirty="0"/>
              <a:t> </a:t>
            </a:r>
            <a:r>
              <a:rPr lang="ko-KR" altLang="en-US" dirty="0"/>
              <a:t>파일로 저장하게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2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을 데이터 셋으로 만들어 저장하게 되면 </a:t>
            </a:r>
            <a:r>
              <a:rPr lang="en-US" altLang="ko-KR" dirty="0" err="1"/>
              <a:t>rda</a:t>
            </a:r>
            <a:r>
              <a:rPr lang="en-US" altLang="ko-KR" dirty="0"/>
              <a:t> </a:t>
            </a:r>
            <a:r>
              <a:rPr lang="ko-KR" altLang="en-US" dirty="0"/>
              <a:t>파일로 저장하게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1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R-studio </a:t>
            </a:r>
            <a:r>
              <a:rPr lang="ko-KR" altLang="en-US" dirty="0"/>
              <a:t>를 통해 </a:t>
            </a:r>
            <a:r>
              <a:rPr lang="en-US" altLang="ko-KR" dirty="0"/>
              <a:t>r </a:t>
            </a:r>
            <a:r>
              <a:rPr lang="ko-KR" altLang="en-US" dirty="0"/>
              <a:t>실습을 하게 되는데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ko-KR" altLang="en-US" dirty="0" err="1"/>
              <a:t>네개의</a:t>
            </a:r>
            <a:r>
              <a:rPr lang="ko-KR" altLang="en-US" dirty="0"/>
              <a:t> 창으로 구분된다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왼쪽상단에 위치한 소스창에서는 코드의 소스를 입력하고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프로그램과 구별되는 원하는 줄마다 </a:t>
            </a:r>
            <a:r>
              <a:rPr lang="ko-KR" altLang="en-US" dirty="0" err="1"/>
              <a:t>실행시킬수</a:t>
            </a:r>
            <a:r>
              <a:rPr lang="ko-KR" altLang="en-US" dirty="0"/>
              <a:t> 있다는 것이다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2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환경창</a:t>
            </a:r>
            <a:r>
              <a:rPr lang="ko-KR" altLang="en-US" dirty="0"/>
              <a:t> 삭제 </a:t>
            </a:r>
            <a:r>
              <a:rPr lang="en-US" altLang="ko-KR" dirty="0"/>
              <a:t>-&gt; </a:t>
            </a:r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0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환경창</a:t>
            </a:r>
            <a:r>
              <a:rPr lang="ko-KR" altLang="en-US" dirty="0"/>
              <a:t> 삭제 </a:t>
            </a:r>
            <a:r>
              <a:rPr lang="en-US" altLang="ko-KR" dirty="0"/>
              <a:t>-&gt; </a:t>
            </a:r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A2598-D7D4-4693-9487-30EC8BF15F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7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189655" y="2381250"/>
            <a:ext cx="7572375" cy="81135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9655" y="3473750"/>
            <a:ext cx="4277570" cy="5172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YYYY. MM. DD.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189655" y="4091288"/>
            <a:ext cx="4277570" cy="1023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5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54880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218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7537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3720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5864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1323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4959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091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497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5962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6295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234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5925" y="0"/>
            <a:ext cx="2886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5" y="6076658"/>
            <a:ext cx="2613332" cy="590539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" y="3284984"/>
            <a:ext cx="12192001" cy="96391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</a:schemeClr>
              </a:gs>
              <a:gs pos="78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5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38163" y="6470284"/>
            <a:ext cx="713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43C0-C88B-4000-ABC1-AFE7DBD7E8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71599" y="6623725"/>
            <a:ext cx="10784971" cy="91400"/>
          </a:xfrm>
          <a:prstGeom prst="rect">
            <a:avLst/>
          </a:prstGeom>
          <a:gradFill rotWithShape="0">
            <a:gsLst>
              <a:gs pos="66000">
                <a:srgbClr val="85ACE1"/>
              </a:gs>
              <a:gs pos="100000">
                <a:schemeClr val="bg1"/>
              </a:gs>
              <a:gs pos="0">
                <a:srgbClr val="0A59C2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" y="6309320"/>
            <a:ext cx="1873003" cy="423246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740243"/>
            <a:ext cx="12192000" cy="45719"/>
          </a:xfrm>
          <a:prstGeom prst="rect">
            <a:avLst/>
          </a:prstGeom>
          <a:gradFill rotWithShape="0">
            <a:gsLst>
              <a:gs pos="0">
                <a:schemeClr val="bg1">
                  <a:lumMod val="65000"/>
                </a:schemeClr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7E202BD-F1A6-4F8D-A2DE-5F83FF7FFA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599" y="6623725"/>
            <a:ext cx="10784971" cy="91400"/>
          </a:xfrm>
          <a:prstGeom prst="rect">
            <a:avLst/>
          </a:prstGeom>
          <a:gradFill rotWithShape="0">
            <a:gsLst>
              <a:gs pos="66000">
                <a:srgbClr val="85ACE1"/>
              </a:gs>
              <a:gs pos="100000">
                <a:schemeClr val="bg1"/>
              </a:gs>
              <a:gs pos="0">
                <a:srgbClr val="0A59C2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7718E8-E27E-4081-A377-B50A19040B7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" y="6309320"/>
            <a:ext cx="1873003" cy="423246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CEECD2AF-2D7F-47AE-9AB4-4C318FD866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40243"/>
            <a:ext cx="12192000" cy="45719"/>
          </a:xfrm>
          <a:prstGeom prst="rect">
            <a:avLst/>
          </a:prstGeom>
          <a:gradFill rotWithShape="0">
            <a:gsLst>
              <a:gs pos="0">
                <a:schemeClr val="bg1">
                  <a:lumMod val="65000"/>
                </a:schemeClr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EB8D52-5A19-4E49-BBA8-58FF100EA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30894" t="34139" r="15860" b="11365"/>
          <a:stretch/>
        </p:blipFill>
        <p:spPr>
          <a:xfrm>
            <a:off x="11362086" y="101450"/>
            <a:ext cx="715614" cy="7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1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9801" y="1734796"/>
            <a:ext cx="11130289" cy="2256090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R-studio </a:t>
            </a:r>
            <a:r>
              <a:rPr lang="ko-KR" altLang="en-US" sz="48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분석</a:t>
            </a:r>
            <a:endParaRPr lang="ko-KR" altLang="en-US" sz="4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0"/>
          </p:nvPr>
        </p:nvSpPr>
        <p:spPr>
          <a:xfrm>
            <a:off x="833747" y="3591792"/>
            <a:ext cx="9275928" cy="2304806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이지예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2020. 1. 21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73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.</a:t>
            </a:r>
            <a:r>
              <a:rPr lang="en-US" altLang="ko-KR" sz="4200" b="1" dirty="0" err="1">
                <a:latin typeface="Bell MT" panose="02020503060305020303" pitchFamily="18" charset="0"/>
                <a:ea typeface="새굴림" panose="02030600000101010101" pitchFamily="18" charset="-127"/>
              </a:rPr>
              <a:t>rda</a:t>
            </a:r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파일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11012C2-6120-48EE-B7B2-397B18916A75}"/>
              </a:ext>
            </a:extLst>
          </p:cNvPr>
          <p:cNvSpPr/>
          <p:nvPr/>
        </p:nvSpPr>
        <p:spPr>
          <a:xfrm>
            <a:off x="918647" y="2796813"/>
            <a:ext cx="4682053" cy="212771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57D0FCD-B5AF-4402-BF16-F675AF3FF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4" t="32927" r="54342" b="63466"/>
          <a:stretch/>
        </p:blipFill>
        <p:spPr>
          <a:xfrm>
            <a:off x="653719" y="3628987"/>
            <a:ext cx="6302386" cy="561905"/>
          </a:xfrm>
          <a:prstGeom prst="rect">
            <a:avLst/>
          </a:prstGeom>
        </p:spPr>
      </p:pic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2B8E347-2B09-4EF1-BD86-C57149F5CF35}"/>
              </a:ext>
            </a:extLst>
          </p:cNvPr>
          <p:cNvSpPr/>
          <p:nvPr/>
        </p:nvSpPr>
        <p:spPr>
          <a:xfrm>
            <a:off x="642938" y="3628987"/>
            <a:ext cx="6313167" cy="542796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2246F6-7FE7-4D63-BD4B-52F061EB3C4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259674" y="3009584"/>
            <a:ext cx="539848" cy="619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7FD764CE-3E4D-4448-A42B-ADF5F96679B2}"/>
              </a:ext>
            </a:extLst>
          </p:cNvPr>
          <p:cNvSpPr/>
          <p:nvPr/>
        </p:nvSpPr>
        <p:spPr>
          <a:xfrm>
            <a:off x="6662222" y="1978931"/>
            <a:ext cx="5053528" cy="56190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66225EF-5EE5-475A-8085-03A88B4D8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46" t="19061" b="71413"/>
          <a:stretch/>
        </p:blipFill>
        <p:spPr>
          <a:xfrm>
            <a:off x="3813240" y="4619235"/>
            <a:ext cx="7902510" cy="858285"/>
          </a:xfrm>
          <a:prstGeom prst="rect">
            <a:avLst/>
          </a:prstGeom>
        </p:spPr>
      </p:pic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07068ACE-375C-4823-8508-5F0AE1FC1BB4}"/>
              </a:ext>
            </a:extLst>
          </p:cNvPr>
          <p:cNvSpPr/>
          <p:nvPr/>
        </p:nvSpPr>
        <p:spPr>
          <a:xfrm>
            <a:off x="3813240" y="4619234"/>
            <a:ext cx="7902510" cy="85828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D2B51AA-4CAB-4379-A572-592C10AF583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764495" y="2540836"/>
            <a:ext cx="1424491" cy="2078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9D89ADF-304C-4884-8103-B6B3760BB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17" y="854587"/>
            <a:ext cx="11407366" cy="57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.csv, .txt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파일 로드</a:t>
            </a:r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(2)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762000" y="854587"/>
            <a:ext cx="11214212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지난시간의 엑셀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메모장 로드 방법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read_excel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 ) or </a:t>
            </a:r>
            <a:r>
              <a:rPr lang="en-US" altLang="ko-KR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read.table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21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또다른 파일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로드법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215788" y="926878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36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.csv, .txt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파일 로드</a:t>
            </a:r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(2)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762000" y="854587"/>
            <a:ext cx="11214212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지난시간의 엑셀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메모장 로드 방법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read_excel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 ) or </a:t>
            </a:r>
            <a:r>
              <a:rPr lang="en-US" altLang="ko-KR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read.table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21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또다른 파일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로드법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215788" y="926878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EF322A-510A-44A9-9DFA-A68149C49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6"/>
            <a:ext cx="11407366" cy="58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.csv, .txt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파일 로드</a:t>
            </a:r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(2)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762000" y="854587"/>
            <a:ext cx="11214212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지난시간의 엑셀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메모장 로드 방법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read_excel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 ) or </a:t>
            </a:r>
            <a:r>
              <a:rPr lang="en-US" altLang="ko-KR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read.table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21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또다른 파일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로드법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215788" y="926878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85026-78E0-453C-9145-AC51E562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6"/>
            <a:ext cx="11407366" cy="5860539"/>
          </a:xfrm>
          <a:prstGeom prst="rect">
            <a:avLst/>
          </a:prstGeom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A9DB2839-83D5-470C-A816-0A6E1F30A062}"/>
              </a:ext>
            </a:extLst>
          </p:cNvPr>
          <p:cNvSpPr/>
          <p:nvPr/>
        </p:nvSpPr>
        <p:spPr>
          <a:xfrm>
            <a:off x="7448550" y="5672025"/>
            <a:ext cx="638174" cy="17632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6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.csv, .txt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파일 로드</a:t>
            </a:r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(2)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762000" y="854587"/>
            <a:ext cx="11214212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지난시간의 엑셀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메모장 로드 방법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read_excel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 ) or </a:t>
            </a:r>
            <a:r>
              <a:rPr lang="en-US" altLang="ko-KR" sz="21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read.table</a:t>
            </a:r>
            <a:r>
              <a:rPr lang="en-US" altLang="ko-KR" sz="21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21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또다른 파일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로드법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215788" y="926878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A9DB2839-83D5-470C-A816-0A6E1F30A062}"/>
              </a:ext>
            </a:extLst>
          </p:cNvPr>
          <p:cNvSpPr/>
          <p:nvPr/>
        </p:nvSpPr>
        <p:spPr>
          <a:xfrm>
            <a:off x="7448550" y="5672025"/>
            <a:ext cx="638174" cy="17632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FF6168-9A80-4AB0-888E-B943D242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7"/>
            <a:ext cx="11407366" cy="57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참고 </a:t>
            </a:r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: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에러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762000" y="854587"/>
            <a:ext cx="11214212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열고자 하는 파일이 경로에 있지 않을 때 생기는 에러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혹은 원하는 경로에 파일을 생성하고자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할때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파일의 이름을 생성해 주지 않은 경우 생기는 에러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생성할 파일의 이름을 설정했는지 확인 후</a:t>
            </a:r>
            <a:r>
              <a:rPr lang="en-US" altLang="ko-KR" sz="17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폴더에 파일이 존재하는지 확인 해야 한다</a:t>
            </a:r>
            <a:r>
              <a:rPr lang="en-US" altLang="ko-KR" sz="17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215788" y="926878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7D89D4-35EE-48B6-B88A-5B4172FA2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767544"/>
            <a:ext cx="10414294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2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다음주 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496668" y="854587"/>
            <a:ext cx="11479544" cy="442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실습하기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5.2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강 이후 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데이터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전처리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및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전처리된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데이터의 그래프 그리기  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4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목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1316334" y="1698171"/>
            <a:ext cx="10659878" cy="4722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5D1738B-603A-42D1-8062-9D67D1287A58}"/>
              </a:ext>
            </a:extLst>
          </p:cNvPr>
          <p:cNvSpPr txBox="1">
            <a:spLocks/>
          </p:cNvSpPr>
          <p:nvPr/>
        </p:nvSpPr>
        <p:spPr>
          <a:xfrm>
            <a:off x="496668" y="854587"/>
            <a:ext cx="11479544" cy="442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지난주 질문 답변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R 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실습하기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R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데이터 저장 후 불러오기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		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데이터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전처리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및 </a:t>
            </a:r>
            <a:r>
              <a:rPr lang="ko-KR" altLang="en-US" sz="2500" b="1" dirty="0" err="1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전처리된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데이터의 그래프 그리기</a:t>
            </a:r>
            <a:r>
              <a:rPr lang="en-US" altLang="ko-KR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(x)</a:t>
            </a:r>
            <a:r>
              <a:rPr lang="ko-KR" altLang="en-US" sz="25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 err="1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저번주</a:t>
            </a:r>
            <a:r>
              <a:rPr lang="ko-KR" altLang="en-US" sz="4200" b="1" dirty="0">
                <a:solidFill>
                  <a:srgbClr val="FF0000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질문</a:t>
            </a:r>
            <a:endParaRPr lang="ko-KR" altLang="en-US" sz="4200" b="1" dirty="0"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1316334" y="1698171"/>
            <a:ext cx="10659878" cy="4722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5D1738B-603A-42D1-8062-9D67D1287A58}"/>
              </a:ext>
            </a:extLst>
          </p:cNvPr>
          <p:cNvSpPr txBox="1">
            <a:spLocks/>
          </p:cNvSpPr>
          <p:nvPr/>
        </p:nvSpPr>
        <p:spPr>
          <a:xfrm>
            <a:off x="1316332" y="2095499"/>
            <a:ext cx="10659879" cy="31811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1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Sep(“\n”) </a:t>
            </a:r>
            <a:r>
              <a:rPr lang="ko-KR" altLang="en-US" sz="21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어떻게 처리되는가</a:t>
            </a:r>
            <a:r>
              <a:rPr lang="en-US" altLang="ko-KR" sz="2100" b="1" dirty="0">
                <a:solidFill>
                  <a:schemeClr val="tx1"/>
                </a:solidFill>
                <a:effectLst/>
                <a:latin typeface="Bell MT" panose="02020503060305020303" pitchFamily="18" charset="0"/>
                <a:ea typeface="새굴림" panose="02030600000101010101" pitchFamily="18" charset="-127"/>
              </a:rPr>
              <a:t>?</a:t>
            </a: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altLang="ko-KR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Sep(“ “)</a:t>
            </a:r>
            <a:r>
              <a:rPr lang="ko-KR" altLang="en-US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한</a:t>
            </a:r>
            <a:r>
              <a:rPr lang="en-US" altLang="ko-KR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결과와 </a:t>
            </a:r>
            <a:r>
              <a:rPr lang="en-US" altLang="ko-KR" sz="13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sep</a:t>
            </a:r>
            <a:r>
              <a:rPr lang="en-US" altLang="ko-KR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(“\n”)</a:t>
            </a:r>
            <a:r>
              <a:rPr lang="ko-KR" altLang="en-US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한</a:t>
            </a:r>
            <a:r>
              <a:rPr lang="en-US" altLang="ko-KR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결과가 오른쪽과 같이 나왔다</a:t>
            </a:r>
            <a:r>
              <a:rPr lang="en-US" altLang="ko-KR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.</a:t>
            </a: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ko-KR" altLang="en-US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스페이스를 표현하는 것은 </a:t>
            </a:r>
            <a:r>
              <a:rPr lang="en-US" altLang="ko-KR" sz="1300" b="1" dirty="0" err="1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sep</a:t>
            </a:r>
            <a:r>
              <a:rPr lang="en-US" altLang="ko-KR" sz="1300" b="1" dirty="0">
                <a:solidFill>
                  <a:schemeClr val="tx1"/>
                </a:solidFill>
                <a:latin typeface="Bell MT" panose="02020503060305020303" pitchFamily="18" charset="0"/>
                <a:ea typeface="새굴림" panose="02030600000101010101" pitchFamily="18" charset="-127"/>
              </a:rPr>
              <a:t>(“”)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D152D-F47D-4C8D-A8EC-9884206D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125" y="2095499"/>
            <a:ext cx="18192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8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07D249-139D-4BEA-9D29-9D2D628F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6" y="854587"/>
            <a:ext cx="11407366" cy="5807471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변수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11012C2-6120-48EE-B7B2-397B18916A75}"/>
              </a:ext>
            </a:extLst>
          </p:cNvPr>
          <p:cNvSpPr/>
          <p:nvPr/>
        </p:nvSpPr>
        <p:spPr>
          <a:xfrm>
            <a:off x="810478" y="1750088"/>
            <a:ext cx="3259103" cy="47059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FDB34655-D28D-4114-B32A-2CEBD38DBCA9}"/>
              </a:ext>
            </a:extLst>
          </p:cNvPr>
          <p:cNvSpPr/>
          <p:nvPr/>
        </p:nvSpPr>
        <p:spPr>
          <a:xfrm>
            <a:off x="4468554" y="1375787"/>
            <a:ext cx="2460365" cy="746090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49200"/>
              <a:gd name="adj6" fmla="val -86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셋 생성을 위한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생성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9929CD-1B93-4AE1-A662-FFDDDD9C8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7" t="15420" r="67583" b="76477"/>
          <a:stretch/>
        </p:blipFill>
        <p:spPr>
          <a:xfrm>
            <a:off x="3207344" y="2717083"/>
            <a:ext cx="6313167" cy="1008979"/>
          </a:xfrm>
          <a:prstGeom prst="rect">
            <a:avLst/>
          </a:prstGeom>
        </p:spPr>
      </p:pic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2B8E347-2B09-4EF1-BD86-C57149F5CF35}"/>
              </a:ext>
            </a:extLst>
          </p:cNvPr>
          <p:cNvSpPr/>
          <p:nvPr/>
        </p:nvSpPr>
        <p:spPr>
          <a:xfrm>
            <a:off x="3207344" y="2717084"/>
            <a:ext cx="6313167" cy="100898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2246F6-7FE7-4D63-BD4B-52F061EB3C4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440030" y="2220686"/>
            <a:ext cx="2344660" cy="483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7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D2994B-F65B-4EA3-A594-93091080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9" y="854587"/>
            <a:ext cx="11407366" cy="5854762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데이터 셋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A03F9022-0A6E-4493-AE35-9B4322970168}"/>
              </a:ext>
            </a:extLst>
          </p:cNvPr>
          <p:cNvSpPr/>
          <p:nvPr/>
        </p:nvSpPr>
        <p:spPr>
          <a:xfrm>
            <a:off x="886540" y="2160396"/>
            <a:ext cx="2610286" cy="259706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AEC8A23-D0DC-439D-AABC-E2177433A71C}"/>
              </a:ext>
            </a:extLst>
          </p:cNvPr>
          <p:cNvSpPr/>
          <p:nvPr/>
        </p:nvSpPr>
        <p:spPr>
          <a:xfrm>
            <a:off x="4316155" y="1223387"/>
            <a:ext cx="1537398" cy="746090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124622"/>
              <a:gd name="adj6" fmla="val -1414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rda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파일로 저장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7CE82B89-4D2C-445E-AA96-03E0900CB2BF}"/>
              </a:ext>
            </a:extLst>
          </p:cNvPr>
          <p:cNvSpPr/>
          <p:nvPr/>
        </p:nvSpPr>
        <p:spPr>
          <a:xfrm>
            <a:off x="3054944" y="2740874"/>
            <a:ext cx="6313167" cy="55117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A59F15-3460-4ECE-96FC-B85F1E945B47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496826" y="2290249"/>
            <a:ext cx="2714702" cy="450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0D48056-EF0E-47C6-BD26-9D1854E5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5" t="22890" r="73102" b="74566"/>
          <a:stretch/>
        </p:blipFill>
        <p:spPr>
          <a:xfrm>
            <a:off x="3106914" y="2757637"/>
            <a:ext cx="6209226" cy="5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다른 확장자로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D48056-EF0E-47C6-BD26-9D1854E5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5" t="22890" r="73102" b="74983"/>
          <a:stretch/>
        </p:blipFill>
        <p:spPr>
          <a:xfrm>
            <a:off x="2433674" y="1856630"/>
            <a:ext cx="6209226" cy="446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B55D8D-D60A-4281-84B5-EBA55791E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225"/>
          <a:stretch/>
        </p:blipFill>
        <p:spPr>
          <a:xfrm>
            <a:off x="215788" y="2959927"/>
            <a:ext cx="11419365" cy="389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66DDA6-2973-4BAB-BAB1-B213A8FA3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88" y="4228029"/>
            <a:ext cx="11760424" cy="3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다른 확장자로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D48056-EF0E-47C6-BD26-9D1854E5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5" t="22890" r="73102" b="74983"/>
          <a:stretch/>
        </p:blipFill>
        <p:spPr>
          <a:xfrm>
            <a:off x="215788" y="1871374"/>
            <a:ext cx="6209226" cy="446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B55D8D-D60A-4281-84B5-EBA55791E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225"/>
          <a:stretch/>
        </p:blipFill>
        <p:spPr>
          <a:xfrm>
            <a:off x="215788" y="2959927"/>
            <a:ext cx="11419365" cy="389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66DDA6-2973-4BAB-BAB1-B213A8FA3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88" y="4228029"/>
            <a:ext cx="11760424" cy="3897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E16D19-C78C-4360-9976-771A7BD3B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62" y="1071460"/>
            <a:ext cx="7629525" cy="5421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3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B5C3788-B63A-497E-BD13-F64E54E4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88" y="854586"/>
            <a:ext cx="11407366" cy="5860539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파일 로드를 위한 변수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FDB34655-D28D-4114-B32A-2CEBD38DBCA9}"/>
              </a:ext>
            </a:extLst>
          </p:cNvPr>
          <p:cNvSpPr/>
          <p:nvPr/>
        </p:nvSpPr>
        <p:spPr>
          <a:xfrm>
            <a:off x="9074410" y="1095375"/>
            <a:ext cx="2184140" cy="381762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100266"/>
              <a:gd name="adj6" fmla="val -445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en-US" altLang="ko-KR" dirty="0" err="1">
                <a:solidFill>
                  <a:schemeClr val="tx1"/>
                </a:solidFill>
              </a:rPr>
              <a:t>Matlab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clear,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EB75382C-281C-4BA9-B3DA-2D6983CE5A32}"/>
              </a:ext>
            </a:extLst>
          </p:cNvPr>
          <p:cNvSpPr/>
          <p:nvPr/>
        </p:nvSpPr>
        <p:spPr>
          <a:xfrm>
            <a:off x="7981951" y="1476375"/>
            <a:ext cx="285750" cy="20002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E186F3D-BB04-418D-BF1F-5BFDDCD0EFB6}"/>
              </a:ext>
            </a:extLst>
          </p:cNvPr>
          <p:cNvSpPr/>
          <p:nvPr/>
        </p:nvSpPr>
        <p:spPr>
          <a:xfrm>
            <a:off x="5286375" y="4248150"/>
            <a:ext cx="619125" cy="1905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81FB6E77-E5A1-46EE-814D-4A214A918F63}"/>
              </a:ext>
            </a:extLst>
          </p:cNvPr>
          <p:cNvSpPr/>
          <p:nvPr/>
        </p:nvSpPr>
        <p:spPr>
          <a:xfrm>
            <a:off x="6486323" y="1855177"/>
            <a:ext cx="5048452" cy="56703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4473B9-380D-4BAE-84B9-2B93B414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7" y="854586"/>
            <a:ext cx="11407366" cy="5898639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5A574A81-6607-4447-8DFC-9777483EFA25}"/>
              </a:ext>
            </a:extLst>
          </p:cNvPr>
          <p:cNvSpPr txBox="1">
            <a:spLocks/>
          </p:cNvSpPr>
          <p:nvPr/>
        </p:nvSpPr>
        <p:spPr>
          <a:xfrm>
            <a:off x="-2574" y="12997"/>
            <a:ext cx="12194574" cy="70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.</a:t>
            </a:r>
            <a:r>
              <a:rPr lang="en-US" altLang="ko-KR" sz="4200" b="1" dirty="0" err="1">
                <a:latin typeface="Bell MT" panose="02020503060305020303" pitchFamily="18" charset="0"/>
                <a:ea typeface="새굴림" panose="02030600000101010101" pitchFamily="18" charset="-127"/>
              </a:rPr>
              <a:t>rda</a:t>
            </a:r>
            <a:r>
              <a:rPr lang="en-US" altLang="ko-KR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 </a:t>
            </a:r>
            <a:r>
              <a:rPr lang="ko-KR" altLang="en-US" sz="4200" b="1" dirty="0">
                <a:latin typeface="Bell MT" panose="02020503060305020303" pitchFamily="18" charset="0"/>
                <a:ea typeface="새굴림" panose="02030600000101010101" pitchFamily="18" charset="-127"/>
              </a:rPr>
              <a:t>파일 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533BF-9E37-4A15-BC47-10E8E3CF4EF8}"/>
              </a:ext>
            </a:extLst>
          </p:cNvPr>
          <p:cNvSpPr txBox="1">
            <a:spLocks/>
          </p:cNvSpPr>
          <p:nvPr/>
        </p:nvSpPr>
        <p:spPr>
          <a:xfrm>
            <a:off x="65901" y="854587"/>
            <a:ext cx="11910311" cy="55656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500" b="1" dirty="0">
              <a:solidFill>
                <a:schemeClr val="tx1"/>
              </a:solidFill>
              <a:effectLst/>
              <a:latin typeface="Bell MT" panose="02020503060305020303" pitchFamily="18" charset="0"/>
              <a:ea typeface="새굴림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8453FB-D42A-430C-B7AC-EA28C372B650}"/>
              </a:ext>
            </a:extLst>
          </p:cNvPr>
          <p:cNvSpPr txBox="1">
            <a:spLocks/>
          </p:cNvSpPr>
          <p:nvPr/>
        </p:nvSpPr>
        <p:spPr>
          <a:xfrm>
            <a:off x="356135" y="854587"/>
            <a:ext cx="11620077" cy="54210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u"/>
              <a:defRPr sz="2400" b="0" baseline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itchFamily="2" charset="2"/>
              <a:buChar char="l"/>
              <a:defRPr sz="2000" b="0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itchFamily="2" charset="2"/>
              <a:buChar char="§"/>
              <a:defRPr sz="1800" b="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5000"/>
              <a:buFont typeface="Arial" panose="020B0604020202020204" pitchFamily="34" charset="0"/>
              <a:buChar char="•"/>
              <a:defRPr sz="1600" baseline="0">
                <a:solidFill>
                  <a:srgbClr val="4D4D4D"/>
                </a:solidFill>
                <a:latin typeface="맑은 고딕" panose="020B0503020000020004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11012C2-6120-48EE-B7B2-397B18916A75}"/>
              </a:ext>
            </a:extLst>
          </p:cNvPr>
          <p:cNvSpPr/>
          <p:nvPr/>
        </p:nvSpPr>
        <p:spPr>
          <a:xfrm>
            <a:off x="918647" y="2796813"/>
            <a:ext cx="4682053" cy="212771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57D0FCD-B5AF-4402-BF16-F675AF3FF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4" t="32927" r="54342" b="63466"/>
          <a:stretch/>
        </p:blipFill>
        <p:spPr>
          <a:xfrm>
            <a:off x="653719" y="3628987"/>
            <a:ext cx="6302386" cy="561905"/>
          </a:xfrm>
          <a:prstGeom prst="rect">
            <a:avLst/>
          </a:prstGeom>
        </p:spPr>
      </p:pic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2B8E347-2B09-4EF1-BD86-C57149F5CF35}"/>
              </a:ext>
            </a:extLst>
          </p:cNvPr>
          <p:cNvSpPr/>
          <p:nvPr/>
        </p:nvSpPr>
        <p:spPr>
          <a:xfrm>
            <a:off x="642938" y="3628987"/>
            <a:ext cx="6313167" cy="542796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2246F6-7FE7-4D63-BD4B-52F061EB3C4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259674" y="3009584"/>
            <a:ext cx="539848" cy="619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7FD764CE-3E4D-4448-A42B-ADF5F96679B2}"/>
              </a:ext>
            </a:extLst>
          </p:cNvPr>
          <p:cNvSpPr/>
          <p:nvPr/>
        </p:nvSpPr>
        <p:spPr>
          <a:xfrm>
            <a:off x="6662222" y="1978931"/>
            <a:ext cx="5053528" cy="56190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66225EF-5EE5-475A-8085-03A88B4D8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46" t="19061" b="71413"/>
          <a:stretch/>
        </p:blipFill>
        <p:spPr>
          <a:xfrm>
            <a:off x="3813240" y="4619235"/>
            <a:ext cx="7902510" cy="858285"/>
          </a:xfrm>
          <a:prstGeom prst="rect">
            <a:avLst/>
          </a:prstGeom>
        </p:spPr>
      </p:pic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07068ACE-375C-4823-8508-5F0AE1FC1BB4}"/>
              </a:ext>
            </a:extLst>
          </p:cNvPr>
          <p:cNvSpPr/>
          <p:nvPr/>
        </p:nvSpPr>
        <p:spPr>
          <a:xfrm>
            <a:off x="3813240" y="4619234"/>
            <a:ext cx="7902510" cy="85828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D2B51AA-4CAB-4379-A572-592C10AF583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764495" y="2540836"/>
            <a:ext cx="1424491" cy="2078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1478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16481</TotalTime>
  <Words>421</Words>
  <Application>Microsoft Office PowerPoint</Application>
  <PresentationFormat>와이드스크린</PresentationFormat>
  <Paragraphs>90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Calibri Light</vt:lpstr>
      <vt:lpstr>Arial</vt:lpstr>
      <vt:lpstr>새굴림</vt:lpstr>
      <vt:lpstr>Bell MT</vt:lpstr>
      <vt:lpstr>맑은 고딕</vt:lpstr>
      <vt:lpstr>Wingdings</vt:lpstr>
      <vt:lpstr>나눔고딕</vt:lpstr>
      <vt:lpstr>Calibri</vt:lpstr>
      <vt:lpstr>디자인 사용자 지정</vt:lpstr>
      <vt:lpstr>1_디자인 사용자 지정</vt:lpstr>
      <vt:lpstr>Office Theme</vt:lpstr>
      <vt:lpstr>R-studio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siegsong</dc:creator>
  <cp:lastModifiedBy>JY</cp:lastModifiedBy>
  <cp:revision>441</cp:revision>
  <cp:lastPrinted>2017-09-03T23:55:10Z</cp:lastPrinted>
  <dcterms:created xsi:type="dcterms:W3CDTF">2016-08-03T04:32:45Z</dcterms:created>
  <dcterms:modified xsi:type="dcterms:W3CDTF">2020-01-21T00:49:39Z</dcterms:modified>
</cp:coreProperties>
</file>