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259" r:id="rId5"/>
    <p:sldId id="263" r:id="rId7"/>
    <p:sldId id="258" r:id="rId8"/>
    <p:sldId id="264" r:id="rId9"/>
    <p:sldId id="266" r:id="rId10"/>
    <p:sldId id="267" r:id="rId11"/>
    <p:sldId id="269" r:id="rId12"/>
    <p:sldId id="262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B3AD1-FCB7-43D8-924A-C182C0F1EA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总结：</a:t>
            </a:r>
            <a:endParaRPr lang="zh-CN" altLang="en-US"/>
          </a:p>
          <a:p>
            <a:r>
              <a:rPr lang="zh-CN" altLang="en-US"/>
              <a:t>前两章主要是介绍性的工作，可以分为下面几个点进行总结；</a:t>
            </a:r>
            <a:endParaRPr lang="zh-CN" altLang="en-US"/>
          </a:p>
          <a:p>
            <a:r>
              <a:rPr lang="zh-CN" altLang="en-US"/>
              <a:t>1.maven是什么？有什么用？：官方说是项目对象模型，对项目进行管理，构建等工作；大白话应该Maven的核心功能便是合理叙述项目间的依赖关系，通俗点讲，就是通过pom.xml文件的配置获取jar包，而不用手动去添加jar包</a:t>
            </a:r>
            <a:endParaRPr lang="zh-CN" altLang="en-US"/>
          </a:p>
          <a:p>
            <a:r>
              <a:rPr lang="zh-CN" altLang="en-US"/>
              <a:t>2.maven里面有个概念：约定优于配置，比如约定源代码、资源文件、测试代码的目录位置；好处就是规范化，maven install可以一键启动...，这一点在maven的生命周期也有体现</a:t>
            </a:r>
            <a:endParaRPr lang="zh-CN" altLang="en-US"/>
          </a:p>
          <a:p>
            <a:r>
              <a:rPr lang="zh-CN" altLang="en-US"/>
              <a:t>3.maven的实现：</a:t>
            </a:r>
            <a:r>
              <a:rPr lang="zh-CN" altLang="en-US" sz="1600" b="1">
                <a:solidFill>
                  <a:schemeClr val="tx1"/>
                </a:solidFill>
                <a:uFillTx/>
              </a:rPr>
              <a:t>单就maven而言，它自己没干任何事，都是由maven插件贡献的，所以有全局重用性</a:t>
            </a:r>
            <a:endParaRPr lang="zh-CN" altLang="en-US" sz="1600" b="1">
              <a:solidFill>
                <a:schemeClr val="tx1"/>
              </a:solidFill>
              <a:uFillTx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B3AD1-FCB7-43D8-924A-C182C0F1EA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总结：</a:t>
            </a:r>
            <a:endParaRPr lang="zh-CN" altLang="en-US"/>
          </a:p>
          <a:p>
            <a:r>
              <a:rPr lang="zh-CN" altLang="en-US"/>
              <a:t>配置环境变量，settings.xml，eclipse user-setting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B3AD1-FCB7-43D8-924A-C182C0F1EA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总结：</a:t>
            </a:r>
            <a:endParaRPr lang="zh-CN" altLang="en-US"/>
          </a:p>
          <a:p>
            <a:r>
              <a:rPr lang="zh-CN" altLang="en-US"/>
              <a:t>插件名称:插件目标 -插件参数</a:t>
            </a:r>
            <a:endParaRPr lang="zh-CN" altLang="en-US"/>
          </a:p>
          <a:p>
            <a:r>
              <a:rPr lang="zh-CN" altLang="en-US"/>
              <a:t>生成的项目目录结构，约定优于配置的体现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生成项目 </a:t>
            </a:r>
            <a:r>
              <a:rPr lang="en-US" altLang="zh-CN"/>
              <a:t>-&gt; </a:t>
            </a:r>
            <a:r>
              <a:rPr lang="zh-CN" altLang="en-US"/>
              <a:t>用生命周期参数</a:t>
            </a:r>
            <a:r>
              <a:rPr lang="en-US" altLang="zh-CN"/>
              <a:t>install</a:t>
            </a:r>
            <a:r>
              <a:rPr lang="zh-CN" altLang="en-US"/>
              <a:t>运行</a:t>
            </a:r>
            <a:r>
              <a:rPr lang="en-US" altLang="zh-CN"/>
              <a:t>maven -&gt; intall</a:t>
            </a:r>
            <a:r>
              <a:rPr lang="zh-CN" altLang="en-US"/>
              <a:t>到本地仓库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B3AD1-FCB7-43D8-924A-C182C0F1EA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总结：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pluginId:goalId， Maven的核心对你项目构建中特定的任务几乎毫无所知。就它本身来说，Maven不知道如何编译你的代码，它甚至不知道如何制作一个JAR文件，它把所有这些任务代理给了Maven插件。  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一个Maven生命周期阶段，每个阶段可能绑定了零个或者多个目标。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本地仓库</a:t>
            </a:r>
            <a:r>
              <a:rPr lang="en-US" altLang="zh-CN"/>
              <a:t>settting</a:t>
            </a:r>
            <a:r>
              <a:rPr lang="zh-CN" altLang="en-US"/>
              <a:t>中</a:t>
            </a:r>
            <a:r>
              <a:rPr lang="en-US" altLang="zh-CN"/>
              <a:t>localrepository</a:t>
            </a:r>
            <a:r>
              <a:rPr lang="zh-CN" altLang="en-US"/>
              <a:t>、第三方仓库repositories、中央仓库</a:t>
            </a:r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传递性依赖与依赖范围</a:t>
            </a:r>
            <a:endParaRPr lang="zh-CN" altLang="en-US"/>
          </a:p>
          <a:p>
            <a:r>
              <a:rPr lang="zh-CN" altLang="en-US"/>
              <a:t>项目A依赖于项目B和C，项目B依赖于项目D，项目C依赖于项目E，但是项目A所需要做的只是定义对B和C的依赖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test 只有在插件运行test目标的时候生效； </a:t>
            </a:r>
            <a:endParaRPr lang="zh-CN" altLang="en-US"/>
          </a:p>
          <a:p>
            <a:r>
              <a:rPr lang="zh-CN" altLang="en-US"/>
              <a:t>    provided可以排除war文件中的特定依赖，它可以告诉maven只有在编译的时候需要该jar，但是我打包出来的WEB-INF/lib下不需要该jar;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B3AD1-FCB7-43D8-924A-C182C0F1EA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总结：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公司的项目形式</a:t>
            </a:r>
            <a:endParaRPr lang="zh-CN" altLang="en-US"/>
          </a:p>
          <a:p>
            <a:r>
              <a:rPr lang="en-US" altLang="zh-CN"/>
              <a:t>webull-pom</a:t>
            </a:r>
            <a:endParaRPr lang="en-US" altLang="zh-CN"/>
          </a:p>
          <a:p>
            <a:r>
              <a:rPr lang="en-US" altLang="zh-CN"/>
              <a:t>&lt;modules&gt;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B3AD1-FCB7-43D8-924A-C182C0F1EA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 webull-pom,</a:t>
            </a:r>
            <a:endParaRPr lang="en-US" altLang="zh-CN"/>
          </a:p>
          <a:p>
            <a:r>
              <a:rPr lang="en-US" altLang="zh-CN"/>
              <a:t>2.dependencyManagement的使用</a:t>
            </a:r>
            <a:r>
              <a:rPr lang="zh-CN" altLang="en-US"/>
              <a:t>：上移共同的依赖至dependencyManagement</a:t>
            </a:r>
            <a:endParaRPr lang="zh-CN" altLang="en-US"/>
          </a:p>
          <a:p>
            <a:r>
              <a:rPr lang="en-US" altLang="zh-CN"/>
              <a:t>3.pluginManagement的使用</a:t>
            </a:r>
            <a:endParaRPr lang="en-US" altLang="zh-CN"/>
          </a:p>
          <a:p>
            <a:r>
              <a:rPr lang="en-US" altLang="zh-CN"/>
              <a:t>4.mvn dependency:analyze </a:t>
            </a:r>
            <a:r>
              <a:rPr lang="zh-CN" altLang="en-US"/>
              <a:t>； mvn dependency:resolve；mvn dependency:tree</a:t>
            </a:r>
            <a:endParaRPr lang="zh-CN" altLang="en-US"/>
          </a:p>
          <a:p>
            <a:r>
              <a:rPr lang="en-US" altLang="zh-CN"/>
              <a:t>analyze发现了那些未使用，但声明的依赖，下面这种情况我们最好小心地进行移除</a:t>
            </a:r>
            <a:r>
              <a:rPr lang="zh-CN" altLang="en-US"/>
              <a:t>；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B3AD1-FCB7-43D8-924A-C182C0F1EA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B3AD1-FCB7-43D8-924A-C182C0F1EA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075567" y="2149475"/>
            <a:ext cx="7830433" cy="1881188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LOREM IPSUM DOLOR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75567" y="4144963"/>
            <a:ext cx="7830434" cy="10033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LOREM IPSUM DOLOR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9DF5-CE6F-460D-85D3-AC9F3B21A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28AF-5BE0-4465-9148-1AC3FCF059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673" y="1745673"/>
            <a:ext cx="10224655" cy="402336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9DF5-CE6F-460D-85D3-AC9F3B21A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28AF-5BE0-4465-9148-1AC3FCF059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3"/>
            </p:custDataLst>
          </p:nvPr>
        </p:nvSpPr>
        <p:spPr bwMode="auto">
          <a:xfrm>
            <a:off x="10091738" y="0"/>
            <a:ext cx="576262" cy="3775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 bwMode="auto">
          <a:xfrm>
            <a:off x="10091738" y="5211762"/>
            <a:ext cx="576262" cy="1646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3775075"/>
            <a:ext cx="7620000" cy="1385774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pPr algn="ctr">
              <a:defRPr/>
            </a:pPr>
            <a:r>
              <a:rPr lang="zh-CN" altLang="en-US" dirty="0" smtClean="0"/>
              <a:t>单击此处编辑母版标题样式</a:t>
            </a:r>
            <a:endParaRPr lang="zh-CN" altLang="en-US" sz="4000" dirty="0">
              <a:solidFill>
                <a:prstClr val="white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969DF5-CE6F-460D-85D3-AC9F3B21A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7F28AF-5BE0-4465-9148-1AC3FCF059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1431178"/>
            <a:ext cx="10363200" cy="216551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06188" y="4052400"/>
            <a:ext cx="10363200" cy="216551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9DF5-CE6F-460D-85D3-AC9F3B21A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28AF-5BE0-4465-9148-1AC3FCF059DB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28215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106067"/>
            <a:ext cx="5157787" cy="402872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28215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106067"/>
            <a:ext cx="5183188" cy="40287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9DF5-CE6F-460D-85D3-AC9F3B21A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28AF-5BE0-4465-9148-1AC3FCF059D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wrap="square">
            <a:normAutofit/>
          </a:bodyPr>
          <a:lstStyle/>
          <a:p>
            <a:fld id="{C0969DF5-CE6F-460D-85D3-AC9F3B21A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wrap="square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wrap="square">
            <a:normAutofit/>
          </a:bodyPr>
          <a:lstStyle/>
          <a:p>
            <a:fld id="{4F7F28AF-5BE0-4465-9148-1AC3FCF059DB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3238500"/>
            <a:ext cx="12192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32500" lnSpcReduction="20000"/>
          </a:bodyPr>
          <a:lstStyle/>
          <a:p>
            <a:pPr algn="ctr"/>
            <a:endParaRPr lang="zh-CN" altLang="en-US" sz="6600" b="1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57600" y="2400300"/>
            <a:ext cx="4876800" cy="2057400"/>
          </a:xfrm>
          <a:solidFill>
            <a:schemeClr val="accent1"/>
          </a:solidFill>
        </p:spPr>
        <p:txBody>
          <a:bodyPr wrap="square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9DF5-CE6F-460D-85D3-AC9F3B21A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28AF-5BE0-4465-9148-1AC3FCF059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1106901"/>
            <a:ext cx="4165200" cy="1600200"/>
          </a:xfrm>
        </p:spPr>
        <p:txBody>
          <a:bodyPr anchor="t" anchorCtr="0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1106901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707101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649326" y="365125"/>
            <a:ext cx="1704474" cy="581183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570495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9DF5-CE6F-460D-85D3-AC9F3B21A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28AF-5BE0-4465-9148-1AC3FCF059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0" y="1"/>
            <a:ext cx="6819900" cy="9525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323974"/>
            <a:ext cx="10515600" cy="4852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69DF5-CE6F-460D-85D3-AC9F3B21A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F28AF-5BE0-4465-9148-1AC3FCF059D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5" Type="http://schemas.openxmlformats.org/officeDocument/2006/relationships/notesSlide" Target="../notesSlides/notesSlide1.xml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35.xml"/><Relationship Id="rId5" Type="http://schemas.openxmlformats.org/officeDocument/2006/relationships/image" Target="../media/image4.png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标题 19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dirty="0">
                <a:solidFill>
                  <a:schemeClr val="tx1"/>
                </a:solidFill>
              </a:rPr>
              <a:t>maven</a:t>
            </a:r>
            <a:r>
              <a:rPr lang="zh-CN" altLang="en-US" dirty="0">
                <a:solidFill>
                  <a:schemeClr val="tx1"/>
                </a:solidFill>
              </a:rPr>
              <a:t>权威指南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副标题 20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065135" y="4330065"/>
            <a:ext cx="5214620" cy="1003300"/>
          </a:xfrm>
        </p:spPr>
        <p:txBody>
          <a:bodyPr>
            <a:normAutofit fontScale="90000" lnSpcReduction="20000"/>
          </a:bodyPr>
          <a:p>
            <a:r>
              <a:rPr lang="zh-CN" altLang="en-US" dirty="0"/>
              <a:t>李锦</a:t>
            </a:r>
            <a:endParaRPr lang="zh-CN" altLang="en-US" dirty="0"/>
          </a:p>
          <a:p>
            <a:r>
              <a:rPr lang="en-US" altLang="zh-CN" dirty="0"/>
              <a:t>03/19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>
            <p:custDataLst>
              <p:tags r:id="rId1"/>
            </p:custDataLst>
          </p:nvPr>
        </p:nvSpPr>
        <p:spPr bwMode="auto">
          <a:xfrm>
            <a:off x="10091738" y="2220914"/>
            <a:ext cx="576262" cy="4651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52" name="文本框 9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65713" y="2278063"/>
            <a:ext cx="4470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latin typeface="+mn-lt"/>
                <a:ea typeface="+mn-ea"/>
              </a:rPr>
              <a:t>maven</a:t>
            </a:r>
            <a:r>
              <a:rPr lang="zh-CN" altLang="en-US" sz="2400" dirty="0">
                <a:latin typeface="+mn-lt"/>
                <a:ea typeface="+mn-ea"/>
              </a:rPr>
              <a:t>介绍</a:t>
            </a: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2053" name="文本框 10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065713" y="4078288"/>
            <a:ext cx="4470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latin typeface="+mn-lt"/>
                <a:ea typeface="+mn-ea"/>
              </a:rPr>
              <a:t>maven参考</a:t>
            </a: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2056" name="KSO_Shape"/>
          <p:cNvSpPr/>
          <p:nvPr>
            <p:custDataLst>
              <p:tags r:id="rId4"/>
            </p:custDataLst>
          </p:nvPr>
        </p:nvSpPr>
        <p:spPr bwMode="auto">
          <a:xfrm>
            <a:off x="4511675" y="2311400"/>
            <a:ext cx="400050" cy="395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bg1"/>
                </a:solidFill>
                <a:latin typeface="+mn-lt"/>
                <a:ea typeface="+mn-ea"/>
              </a:rPr>
              <a:t>01</a:t>
            </a:r>
            <a:endParaRPr lang="zh-CN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8" name="矩形 117"/>
          <p:cNvSpPr/>
          <p:nvPr>
            <p:custDataLst>
              <p:tags r:id="rId5"/>
            </p:custDataLst>
          </p:nvPr>
        </p:nvSpPr>
        <p:spPr bwMode="auto">
          <a:xfrm>
            <a:off x="10091738" y="0"/>
            <a:ext cx="576262" cy="769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58" name="KSO_Shape"/>
          <p:cNvSpPr/>
          <p:nvPr>
            <p:custDataLst>
              <p:tags r:id="rId6"/>
            </p:custDataLst>
          </p:nvPr>
        </p:nvSpPr>
        <p:spPr bwMode="auto">
          <a:xfrm>
            <a:off x="4511675" y="3211514"/>
            <a:ext cx="400050" cy="395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bg1"/>
                </a:solidFill>
                <a:latin typeface="+mn-lt"/>
                <a:ea typeface="+mn-ea"/>
              </a:rPr>
              <a:t>02</a:t>
            </a:r>
            <a:endParaRPr lang="zh-CN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059" name="KSO_Shape"/>
          <p:cNvSpPr/>
          <p:nvPr>
            <p:custDataLst>
              <p:tags r:id="rId7"/>
            </p:custDataLst>
          </p:nvPr>
        </p:nvSpPr>
        <p:spPr bwMode="auto">
          <a:xfrm>
            <a:off x="4511675" y="4111625"/>
            <a:ext cx="400050" cy="395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zh-CN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5" name="KSO_Shape"/>
          <p:cNvSpPr/>
          <p:nvPr>
            <p:custDataLst>
              <p:tags r:id="rId8"/>
            </p:custDataLst>
          </p:nvPr>
        </p:nvSpPr>
        <p:spPr bwMode="auto">
          <a:xfrm>
            <a:off x="4911725" y="2706688"/>
            <a:ext cx="96838" cy="952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lIns="0" tIns="0" rIns="0" bIns="0" anchor="ctr">
            <a:normAutofit fontScale="30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6" name="KSO_Shape"/>
          <p:cNvSpPr/>
          <p:nvPr>
            <p:custDataLst>
              <p:tags r:id="rId9"/>
            </p:custDataLst>
          </p:nvPr>
        </p:nvSpPr>
        <p:spPr bwMode="auto">
          <a:xfrm>
            <a:off x="4911725" y="3603625"/>
            <a:ext cx="96838" cy="952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lIns="0" tIns="0" rIns="0" bIns="0" anchor="ctr">
            <a:normAutofit fontScale="30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7" name="KSO_Shape"/>
          <p:cNvSpPr/>
          <p:nvPr>
            <p:custDataLst>
              <p:tags r:id="rId10"/>
            </p:custDataLst>
          </p:nvPr>
        </p:nvSpPr>
        <p:spPr bwMode="auto">
          <a:xfrm>
            <a:off x="4911725" y="4500563"/>
            <a:ext cx="96838" cy="952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lIns="0" tIns="0" rIns="0" bIns="0" anchor="ctr">
            <a:normAutofit fontScale="30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67" name="文本框 129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065713" y="3181351"/>
            <a:ext cx="4470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latin typeface="+mn-lt"/>
                <a:ea typeface="+mn-ea"/>
              </a:rPr>
              <a:t>maven实战</a:t>
            </a: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1524000" y="769939"/>
            <a:ext cx="2794000" cy="1450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prstClr val="white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主要内容</a:t>
            </a:r>
            <a:endParaRPr lang="zh-CN" altLang="en-US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sym typeface="+mn-ea"/>
              </a:rPr>
              <a:t>maven</a:t>
            </a:r>
            <a:r>
              <a:rPr lang="zh-CN" altLang="en-US" dirty="0">
                <a:latin typeface="+mn-lt"/>
                <a:ea typeface="+mn-ea"/>
                <a:sym typeface="+mn-ea"/>
              </a:rPr>
              <a:t>介绍</a:t>
            </a:r>
            <a:r>
              <a:rPr lang="en-US" altLang="zh-CN" dirty="0">
                <a:latin typeface="+mn-lt"/>
                <a:ea typeface="+mn-ea"/>
                <a:sym typeface="+mn-ea"/>
              </a:rPr>
              <a:t>(</a:t>
            </a:r>
            <a:r>
              <a:rPr lang="zh-CN" altLang="en-US" dirty="0">
                <a:latin typeface="+mn-lt"/>
                <a:ea typeface="+mn-ea"/>
                <a:sym typeface="+mn-ea"/>
              </a:rPr>
              <a:t>第一章</a:t>
            </a:r>
            <a:r>
              <a:rPr lang="en-US" altLang="zh-CN" dirty="0">
                <a:latin typeface="+mn-lt"/>
                <a:ea typeface="+mn-ea"/>
                <a:sym typeface="+mn-ea"/>
              </a:rPr>
              <a:t>)</a:t>
            </a:r>
            <a:endParaRPr lang="en-US" altLang="zh-CN" dirty="0">
              <a:latin typeface="+mn-lt"/>
              <a:ea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83615" y="1745615"/>
            <a:ext cx="10224770" cy="875665"/>
          </a:xfrm>
        </p:spPr>
        <p:txBody>
          <a:bodyPr/>
          <a:lstStyle/>
          <a:p>
            <a:r>
              <a:rPr lang="zh-CN" altLang="en-US">
                <a:sym typeface="+mn-ea"/>
              </a:rPr>
              <a:t>maven是什么？有什么用？</a:t>
            </a:r>
            <a:endParaRPr lang="zh-CN" altLang="en-US" dirty="0"/>
          </a:p>
        </p:txBody>
      </p:sp>
      <p:sp>
        <p:nvSpPr>
          <p:cNvPr id="7" name="L 形 6"/>
          <p:cNvSpPr/>
          <p:nvPr>
            <p:custDataLst>
              <p:tags r:id="rId3"/>
            </p:custDataLst>
          </p:nvPr>
        </p:nvSpPr>
        <p:spPr>
          <a:xfrm rot="5400000">
            <a:off x="838200" y="1582190"/>
            <a:ext cx="685800" cy="685800"/>
          </a:xfrm>
          <a:prstGeom prst="corner">
            <a:avLst>
              <a:gd name="adj1" fmla="val 16667"/>
              <a:gd name="adj2" fmla="val 138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L 形 7"/>
          <p:cNvSpPr/>
          <p:nvPr>
            <p:custDataLst>
              <p:tags r:id="rId4"/>
            </p:custDataLst>
          </p:nvPr>
        </p:nvSpPr>
        <p:spPr>
          <a:xfrm rot="16200000">
            <a:off x="10668000" y="5237957"/>
            <a:ext cx="685800" cy="685800"/>
          </a:xfrm>
          <a:prstGeom prst="corner">
            <a:avLst>
              <a:gd name="adj1" fmla="val 16667"/>
              <a:gd name="adj2" fmla="val 138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83615" y="2804160"/>
            <a:ext cx="652970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定义： Maven是一个项目管理工具，它包含了</a:t>
            </a:r>
            <a:endParaRPr lang="zh-CN" altLang="en-US" sz="2000"/>
          </a:p>
          <a:p>
            <a:pPr algn="l"/>
            <a:r>
              <a:rPr lang="zh-CN" altLang="en-US" sz="2000"/>
              <a:t>一个项目对象模型 (Project Object Model)，</a:t>
            </a:r>
            <a:endParaRPr lang="zh-CN" altLang="en-US" sz="2000"/>
          </a:p>
          <a:p>
            <a:pPr algn="l"/>
            <a:r>
              <a:rPr lang="zh-CN" altLang="en-US" sz="2000"/>
              <a:t>一组标准集合，</a:t>
            </a:r>
            <a:endParaRPr lang="zh-CN" altLang="en-US" sz="2000"/>
          </a:p>
          <a:p>
            <a:pPr algn="l"/>
            <a:r>
              <a:rPr lang="zh-CN" altLang="en-US" sz="2000"/>
              <a:t>一个项目生命周期(Project Lifecycle)，</a:t>
            </a:r>
            <a:endParaRPr lang="zh-CN" altLang="en-US" sz="2000"/>
          </a:p>
          <a:p>
            <a:pPr algn="l"/>
            <a:r>
              <a:rPr lang="zh-CN" altLang="en-US" sz="2000"/>
              <a:t>一个依赖管理系统(Dependency Management System)，</a:t>
            </a:r>
            <a:endParaRPr lang="zh-CN" altLang="en-US" sz="2000"/>
          </a:p>
          <a:p>
            <a:pPr algn="l"/>
            <a:r>
              <a:rPr lang="zh-CN" altLang="en-US" sz="2000"/>
              <a:t>生命周期阶段(phase)中插件(plugin)目标(goal)的逻辑。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983615" y="5093970"/>
            <a:ext cx="9041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Maven的核心功能便是合理叙述项目间的依赖关系，通俗点讲，就是通过pom.xml文件的配置获取jar包，而不用手动去添加jar包</a:t>
            </a:r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7235825" y="2974340"/>
            <a:ext cx="2225675" cy="368300"/>
            <a:chOff x="11450" y="4684"/>
            <a:chExt cx="3505" cy="580"/>
          </a:xfrm>
        </p:grpSpPr>
        <p:sp>
          <p:nvSpPr>
            <p:cNvPr id="6" name="文本框 5"/>
            <p:cNvSpPr txBox="1"/>
            <p:nvPr/>
          </p:nvSpPr>
          <p:spPr>
            <a:xfrm>
              <a:off x="13307" y="4684"/>
              <a:ext cx="16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pom.xml</a:t>
              </a:r>
              <a:endParaRPr lang="en-US" altLang="zh-CN"/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11450" y="5025"/>
              <a:ext cx="18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7235825" y="3328035"/>
            <a:ext cx="2755265" cy="368300"/>
            <a:chOff x="11395" y="5241"/>
            <a:chExt cx="4339" cy="580"/>
          </a:xfrm>
        </p:grpSpPr>
        <p:sp>
          <p:nvSpPr>
            <p:cNvPr id="10" name="文本框 9"/>
            <p:cNvSpPr txBox="1"/>
            <p:nvPr/>
          </p:nvSpPr>
          <p:spPr>
            <a:xfrm>
              <a:off x="13286" y="5241"/>
              <a:ext cx="24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约定优于配置</a:t>
              </a:r>
              <a:endParaRPr lang="zh-CN" altLang="en-US"/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11395" y="5582"/>
              <a:ext cx="18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7235825" y="3684270"/>
            <a:ext cx="4253865" cy="368300"/>
            <a:chOff x="11395" y="5802"/>
            <a:chExt cx="6699" cy="580"/>
          </a:xfrm>
        </p:grpSpPr>
        <p:sp>
          <p:nvSpPr>
            <p:cNvPr id="12" name="文本框 11"/>
            <p:cNvSpPr txBox="1"/>
            <p:nvPr/>
          </p:nvSpPr>
          <p:spPr>
            <a:xfrm>
              <a:off x="13286" y="5802"/>
              <a:ext cx="48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maven clean package install</a:t>
              </a:r>
              <a:endParaRPr lang="en-US" altLang="zh-CN"/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11395" y="6092"/>
              <a:ext cx="18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7235825" y="4353560"/>
            <a:ext cx="3352165" cy="368300"/>
            <a:chOff x="11395" y="6856"/>
            <a:chExt cx="5279" cy="580"/>
          </a:xfrm>
        </p:grpSpPr>
        <p:sp>
          <p:nvSpPr>
            <p:cNvPr id="14" name="文本框 13"/>
            <p:cNvSpPr txBox="1"/>
            <p:nvPr/>
          </p:nvSpPr>
          <p:spPr>
            <a:xfrm>
              <a:off x="13286" y="6856"/>
              <a:ext cx="33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archetype:generate</a:t>
              </a:r>
              <a:endParaRPr lang="en-US" altLang="zh-CN"/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11395" y="7197"/>
              <a:ext cx="18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7235825" y="4016375"/>
            <a:ext cx="2094865" cy="368300"/>
            <a:chOff x="11493" y="6325"/>
            <a:chExt cx="3299" cy="580"/>
          </a:xfrm>
        </p:grpSpPr>
        <p:sp>
          <p:nvSpPr>
            <p:cNvPr id="16" name="文本框 15"/>
            <p:cNvSpPr txBox="1"/>
            <p:nvPr/>
          </p:nvSpPr>
          <p:spPr>
            <a:xfrm>
              <a:off x="13384" y="6325"/>
              <a:ext cx="14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管理</a:t>
              </a:r>
              <a:r>
                <a:rPr lang="en-US" altLang="zh-CN"/>
                <a:t>jar</a:t>
              </a:r>
              <a:endParaRPr lang="en-US" altLang="zh-CN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11493" y="6666"/>
              <a:ext cx="18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5"/>
    </p:custData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sym typeface="+mn-ea"/>
              </a:rPr>
              <a:t>maven</a:t>
            </a:r>
            <a:r>
              <a:rPr lang="zh-CN" altLang="en-US" dirty="0">
                <a:latin typeface="+mn-lt"/>
                <a:ea typeface="+mn-ea"/>
                <a:sym typeface="+mn-ea"/>
              </a:rPr>
              <a:t>介绍</a:t>
            </a:r>
            <a:r>
              <a:rPr lang="en-US" altLang="zh-CN" dirty="0">
                <a:latin typeface="+mn-lt"/>
                <a:ea typeface="+mn-ea"/>
                <a:sym typeface="+mn-ea"/>
              </a:rPr>
              <a:t>(</a:t>
            </a:r>
            <a:r>
              <a:rPr lang="zh-CN" altLang="en-US" dirty="0">
                <a:latin typeface="+mn-lt"/>
                <a:ea typeface="+mn-ea"/>
                <a:sym typeface="+mn-ea"/>
              </a:rPr>
              <a:t>第二章</a:t>
            </a:r>
            <a:r>
              <a:rPr lang="en-US" altLang="zh-CN" dirty="0">
                <a:latin typeface="+mn-lt"/>
                <a:ea typeface="+mn-ea"/>
                <a:sym typeface="+mn-ea"/>
              </a:rPr>
              <a:t>)</a:t>
            </a:r>
            <a:endParaRPr lang="en-US" altLang="zh-CN" dirty="0">
              <a:latin typeface="+mn-lt"/>
              <a:ea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安装与运行</a:t>
            </a:r>
            <a:endParaRPr lang="zh-CN" altLang="en-US">
              <a:sym typeface="+mn-ea"/>
            </a:endParaRPr>
          </a:p>
        </p:txBody>
      </p:sp>
      <p:sp>
        <p:nvSpPr>
          <p:cNvPr id="7" name="L 形 6"/>
          <p:cNvSpPr/>
          <p:nvPr>
            <p:custDataLst>
              <p:tags r:id="rId3"/>
            </p:custDataLst>
          </p:nvPr>
        </p:nvSpPr>
        <p:spPr>
          <a:xfrm rot="5400000">
            <a:off x="838200" y="1582190"/>
            <a:ext cx="685800" cy="685800"/>
          </a:xfrm>
          <a:prstGeom prst="corner">
            <a:avLst>
              <a:gd name="adj1" fmla="val 16667"/>
              <a:gd name="adj2" fmla="val 138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L 形 7"/>
          <p:cNvSpPr/>
          <p:nvPr>
            <p:custDataLst>
              <p:tags r:id="rId4"/>
            </p:custDataLst>
          </p:nvPr>
        </p:nvSpPr>
        <p:spPr>
          <a:xfrm rot="16200000">
            <a:off x="10668000" y="5237957"/>
            <a:ext cx="685800" cy="685800"/>
          </a:xfrm>
          <a:prstGeom prst="corner">
            <a:avLst>
              <a:gd name="adj1" fmla="val 16667"/>
              <a:gd name="adj2" fmla="val 138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Maven项目实战</a:t>
            </a:r>
            <a:r>
              <a:rPr lang="en-US" altLang="zh-CN" dirty="0">
                <a:latin typeface="+mn-lt"/>
                <a:ea typeface="+mn-ea"/>
                <a:sym typeface="+mn-ea"/>
              </a:rPr>
              <a:t>(</a:t>
            </a:r>
            <a:r>
              <a:rPr lang="zh-CN" altLang="en-US" dirty="0">
                <a:latin typeface="+mn-lt"/>
                <a:ea typeface="+mn-ea"/>
                <a:sym typeface="+mn-ea"/>
              </a:rPr>
              <a:t>第三章</a:t>
            </a:r>
            <a:r>
              <a:rPr lang="en-US" altLang="zh-CN" dirty="0">
                <a:latin typeface="+mn-lt"/>
                <a:ea typeface="+mn-ea"/>
                <a:sym typeface="+mn-ea"/>
              </a:rPr>
              <a:t>)</a:t>
            </a:r>
            <a:endParaRPr lang="en-US" altLang="zh-CN" dirty="0">
              <a:latin typeface="+mn-lt"/>
              <a:ea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创建一个简单项目</a:t>
            </a:r>
            <a:endParaRPr lang="zh-CN" altLang="en-US">
              <a:sym typeface="+mn-ea"/>
            </a:endParaRPr>
          </a:p>
        </p:txBody>
      </p:sp>
      <p:sp>
        <p:nvSpPr>
          <p:cNvPr id="7" name="L 形 6"/>
          <p:cNvSpPr/>
          <p:nvPr>
            <p:custDataLst>
              <p:tags r:id="rId3"/>
            </p:custDataLst>
          </p:nvPr>
        </p:nvSpPr>
        <p:spPr>
          <a:xfrm rot="5400000">
            <a:off x="838200" y="1582190"/>
            <a:ext cx="685800" cy="685800"/>
          </a:xfrm>
          <a:prstGeom prst="corner">
            <a:avLst>
              <a:gd name="adj1" fmla="val 16667"/>
              <a:gd name="adj2" fmla="val 138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L 形 7"/>
          <p:cNvSpPr/>
          <p:nvPr>
            <p:custDataLst>
              <p:tags r:id="rId4"/>
            </p:custDataLst>
          </p:nvPr>
        </p:nvSpPr>
        <p:spPr>
          <a:xfrm rot="16200000">
            <a:off x="10668000" y="5237957"/>
            <a:ext cx="685800" cy="685800"/>
          </a:xfrm>
          <a:prstGeom prst="corner">
            <a:avLst>
              <a:gd name="adj1" fmla="val 16667"/>
              <a:gd name="adj2" fmla="val 138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105" y="3550920"/>
            <a:ext cx="3429000" cy="2921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94105" y="2340610"/>
            <a:ext cx="87547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/>
              <a:t>mvn archetype:generate      </a:t>
            </a:r>
            <a:r>
              <a:rPr lang="en-US" altLang="zh-CN"/>
              <a:t>		</a:t>
            </a:r>
            <a:r>
              <a:rPr lang="zh-CN" altLang="en-US"/>
              <a:t>#plugin name : plugin goal </a:t>
            </a:r>
            <a:endParaRPr lang="zh-CN" altLang="en-US"/>
          </a:p>
          <a:p>
            <a:pPr algn="l"/>
            <a:r>
              <a:rPr lang="zh-CN" altLang="en-US"/>
              <a:t>-DgroupId=org.sonatype.mavenbook.ch03     # plugin params</a:t>
            </a:r>
            <a:endParaRPr lang="zh-CN" altLang="en-US"/>
          </a:p>
          <a:p>
            <a:pPr algn="l"/>
            <a:r>
              <a:rPr lang="zh-CN" altLang="en-US"/>
              <a:t>-DartifactId=simple </a:t>
            </a:r>
            <a:endParaRPr lang="zh-CN" altLang="en-US"/>
          </a:p>
          <a:p>
            <a:pPr algn="l"/>
            <a:r>
              <a:rPr lang="zh-CN" altLang="en-US"/>
              <a:t>-DpackageName=org.sonatype.mavenbook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Maven项目实战</a:t>
            </a:r>
            <a:r>
              <a:rPr lang="en-US" altLang="zh-CN" dirty="0">
                <a:latin typeface="+mn-lt"/>
                <a:ea typeface="+mn-ea"/>
                <a:sym typeface="+mn-ea"/>
              </a:rPr>
              <a:t>(</a:t>
            </a:r>
            <a:r>
              <a:rPr lang="zh-CN" altLang="en-US" dirty="0">
                <a:latin typeface="+mn-lt"/>
                <a:ea typeface="+mn-ea"/>
                <a:sym typeface="+mn-ea"/>
              </a:rPr>
              <a:t>第三章</a:t>
            </a:r>
            <a:r>
              <a:rPr lang="en-US" altLang="zh-CN" dirty="0">
                <a:latin typeface="+mn-lt"/>
                <a:ea typeface="+mn-ea"/>
                <a:sym typeface="+mn-ea"/>
              </a:rPr>
              <a:t>)</a:t>
            </a:r>
            <a:endParaRPr lang="en-US" altLang="zh-CN" dirty="0">
              <a:latin typeface="+mn-lt"/>
              <a:ea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83615" y="1745615"/>
            <a:ext cx="3549015" cy="4023360"/>
          </a:xfrm>
        </p:spPr>
        <p:txBody>
          <a:bodyPr/>
          <a:lstStyle/>
          <a:p>
            <a:r>
              <a:rPr lang="zh-CN" altLang="en-US">
                <a:sym typeface="+mn-ea"/>
              </a:rPr>
              <a:t>核心概念</a:t>
            </a:r>
            <a:endParaRPr lang="zh-CN" altLang="en-US">
              <a:sym typeface="+mn-ea"/>
            </a:endParaRPr>
          </a:p>
        </p:txBody>
      </p:sp>
      <p:sp>
        <p:nvSpPr>
          <p:cNvPr id="7" name="L 形 6"/>
          <p:cNvSpPr/>
          <p:nvPr>
            <p:custDataLst>
              <p:tags r:id="rId3"/>
            </p:custDataLst>
          </p:nvPr>
        </p:nvSpPr>
        <p:spPr>
          <a:xfrm rot="5400000">
            <a:off x="838200" y="1582190"/>
            <a:ext cx="685800" cy="685800"/>
          </a:xfrm>
          <a:prstGeom prst="corner">
            <a:avLst>
              <a:gd name="adj1" fmla="val 16667"/>
              <a:gd name="adj2" fmla="val 138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L 形 7"/>
          <p:cNvSpPr/>
          <p:nvPr>
            <p:custDataLst>
              <p:tags r:id="rId4"/>
            </p:custDataLst>
          </p:nvPr>
        </p:nvSpPr>
        <p:spPr>
          <a:xfrm rot="16200000">
            <a:off x="10668000" y="5237957"/>
            <a:ext cx="685800" cy="685800"/>
          </a:xfrm>
          <a:prstGeom prst="corner">
            <a:avLst>
              <a:gd name="adj1" fmla="val 16667"/>
              <a:gd name="adj2" fmla="val 138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229995" y="2508885"/>
            <a:ext cx="2520950" cy="3416300"/>
            <a:chOff x="1937" y="3951"/>
            <a:chExt cx="3970" cy="5380"/>
          </a:xfrm>
        </p:grpSpPr>
        <p:sp>
          <p:nvSpPr>
            <p:cNvPr id="4" name="文本框 3"/>
            <p:cNvSpPr txBox="1"/>
            <p:nvPr/>
          </p:nvSpPr>
          <p:spPr>
            <a:xfrm>
              <a:off x="1937" y="3951"/>
              <a:ext cx="397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/>
                <a:t>1. maven插件与目标</a:t>
              </a:r>
              <a:endParaRPr lang="zh-CN" altLang="en-US" sz="20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37" y="5139"/>
              <a:ext cx="397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/>
                <a:t>2. Maven生命周期</a:t>
              </a:r>
              <a:endParaRPr lang="zh-CN" altLang="en-US" sz="20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937" y="6327"/>
              <a:ext cx="397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/>
                <a:t>3</a:t>
              </a:r>
              <a:r>
                <a:rPr lang="zh-CN" altLang="en-US" sz="2000"/>
                <a:t>. Maven坐标</a:t>
              </a:r>
              <a:endParaRPr lang="zh-CN" altLang="en-US" sz="20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937" y="7515"/>
              <a:ext cx="397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sz="2000"/>
                <a:t>4. Maven仓库</a:t>
              </a:r>
              <a:endParaRPr sz="20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937" y="8703"/>
              <a:ext cx="397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sz="2000"/>
                <a:t>5. Maven依赖管理</a:t>
              </a:r>
              <a:endParaRPr sz="200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213860" y="3018790"/>
            <a:ext cx="5108575" cy="1752600"/>
            <a:chOff x="6353" y="4754"/>
            <a:chExt cx="8045" cy="2760"/>
          </a:xfrm>
        </p:grpSpPr>
        <p:sp>
          <p:nvSpPr>
            <p:cNvPr id="19" name="文本框 18"/>
            <p:cNvSpPr txBox="1"/>
            <p:nvPr/>
          </p:nvSpPr>
          <p:spPr>
            <a:xfrm>
              <a:off x="9130" y="4754"/>
              <a:ext cx="5268" cy="2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/>
                <a:t> mvn resources:resources \</a:t>
              </a:r>
              <a:endParaRPr lang="zh-CN" altLang="en-US"/>
            </a:p>
            <a:p>
              <a:pPr algn="l"/>
              <a:r>
                <a:rPr lang="zh-CN" altLang="en-US"/>
                <a:t>        compiler:compile \</a:t>
              </a:r>
              <a:endParaRPr lang="zh-CN" altLang="en-US"/>
            </a:p>
            <a:p>
              <a:pPr algn="l"/>
              <a:r>
                <a:rPr lang="zh-CN" altLang="en-US"/>
                <a:t>        resources:testResources \</a:t>
              </a:r>
              <a:endParaRPr lang="zh-CN" altLang="en-US"/>
            </a:p>
            <a:p>
              <a:pPr algn="l"/>
              <a:r>
                <a:rPr lang="zh-CN" altLang="en-US"/>
                <a:t>        compiler:testCompile \</a:t>
              </a:r>
              <a:endParaRPr lang="zh-CN" altLang="en-US"/>
            </a:p>
            <a:p>
              <a:pPr algn="l"/>
              <a:r>
                <a:rPr lang="zh-CN" altLang="en-US"/>
                <a:t>        surefire:test \</a:t>
              </a:r>
              <a:endParaRPr lang="zh-CN" altLang="en-US"/>
            </a:p>
            <a:p>
              <a:pPr algn="l"/>
              <a:r>
                <a:rPr lang="zh-CN" altLang="en-US"/>
                <a:t>        jar:jar</a:t>
              </a:r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353" y="5110"/>
              <a:ext cx="4000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mvn package  </a:t>
              </a:r>
              <a:r>
                <a:rPr lang="en-US" altLang="zh-CN"/>
                <a:t>=</a:t>
              </a:r>
              <a:endParaRPr lang="en-US" altLang="zh-CN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4213860" y="2385695"/>
            <a:ext cx="57372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Maven的核心对你项目构建中特定的任务几乎毫无所知。它把所有这些任务代理给了Maven插件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213860" y="3982720"/>
            <a:ext cx="4928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groupId, artifactId, version和packaging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213860" y="478790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存储文件的文件系统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213860" y="5516245"/>
            <a:ext cx="4445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传递性依赖与依赖范围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3" grpId="0"/>
      <p:bldP spid="23" grpId="1"/>
      <p:bldP spid="24" grpId="0"/>
      <p:bldP spid="24" grpId="1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Maven项目实战</a:t>
            </a:r>
            <a:r>
              <a:rPr lang="en-US" altLang="zh-CN" dirty="0">
                <a:latin typeface="+mn-lt"/>
                <a:ea typeface="+mn-ea"/>
                <a:sym typeface="+mn-ea"/>
              </a:rPr>
              <a:t>(</a:t>
            </a:r>
            <a:r>
              <a:rPr lang="zh-CN" altLang="en-US" dirty="0">
                <a:latin typeface="+mn-lt"/>
                <a:ea typeface="+mn-ea"/>
                <a:sym typeface="+mn-ea"/>
              </a:rPr>
              <a:t>第四</a:t>
            </a:r>
            <a:r>
              <a:rPr lang="en-US" altLang="zh-CN" dirty="0">
                <a:latin typeface="+mn-lt"/>
                <a:ea typeface="+mn-ea"/>
                <a:sym typeface="+mn-ea"/>
              </a:rPr>
              <a:t>-</a:t>
            </a:r>
            <a:r>
              <a:rPr lang="zh-CN" altLang="en-US" dirty="0">
                <a:latin typeface="+mn-lt"/>
                <a:ea typeface="+mn-ea"/>
                <a:sym typeface="+mn-ea"/>
              </a:rPr>
              <a:t>七</a:t>
            </a:r>
            <a:r>
              <a:rPr lang="zh-CN" altLang="en-US" dirty="0">
                <a:latin typeface="+mn-lt"/>
                <a:ea typeface="+mn-ea"/>
                <a:sym typeface="+mn-ea"/>
              </a:rPr>
              <a:t>章</a:t>
            </a:r>
            <a:r>
              <a:rPr lang="en-US" altLang="zh-CN" dirty="0">
                <a:latin typeface="+mn-lt"/>
                <a:ea typeface="+mn-ea"/>
                <a:sym typeface="+mn-ea"/>
              </a:rPr>
              <a:t>)</a:t>
            </a:r>
            <a:endParaRPr lang="en-US" altLang="zh-CN" dirty="0">
              <a:latin typeface="+mn-lt"/>
              <a:ea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83615" y="1745615"/>
            <a:ext cx="7092950" cy="4023360"/>
          </a:xfrm>
        </p:spPr>
        <p:txBody>
          <a:bodyPr/>
          <a:lstStyle/>
          <a:p>
            <a:r>
              <a:rPr lang="zh-CN" altLang="en-US">
                <a:sym typeface="+mn-ea"/>
              </a:rPr>
              <a:t>创建</a:t>
            </a:r>
            <a:r>
              <a:rPr lang="en-US" altLang="zh-CN">
                <a:sym typeface="+mn-ea"/>
              </a:rPr>
              <a:t>web</a:t>
            </a:r>
            <a:r>
              <a:rPr lang="zh-CN" altLang="en-US">
                <a:sym typeface="+mn-ea"/>
              </a:rPr>
              <a:t>应用、多模块项目</a:t>
            </a:r>
            <a:endParaRPr lang="en-US" altLang="zh-CN">
              <a:sym typeface="+mn-ea"/>
            </a:endParaRPr>
          </a:p>
        </p:txBody>
      </p:sp>
      <p:sp>
        <p:nvSpPr>
          <p:cNvPr id="7" name="L 形 6"/>
          <p:cNvSpPr/>
          <p:nvPr>
            <p:custDataLst>
              <p:tags r:id="rId3"/>
            </p:custDataLst>
          </p:nvPr>
        </p:nvSpPr>
        <p:spPr>
          <a:xfrm rot="5400000">
            <a:off x="838200" y="1582190"/>
            <a:ext cx="685800" cy="685800"/>
          </a:xfrm>
          <a:prstGeom prst="corner">
            <a:avLst>
              <a:gd name="adj1" fmla="val 16667"/>
              <a:gd name="adj2" fmla="val 138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L 形 7"/>
          <p:cNvSpPr/>
          <p:nvPr>
            <p:custDataLst>
              <p:tags r:id="rId4"/>
            </p:custDataLst>
          </p:nvPr>
        </p:nvSpPr>
        <p:spPr>
          <a:xfrm rot="16200000">
            <a:off x="10668000" y="5237957"/>
            <a:ext cx="685800" cy="685800"/>
          </a:xfrm>
          <a:prstGeom prst="corner">
            <a:avLst>
              <a:gd name="adj1" fmla="val 16667"/>
              <a:gd name="adj2" fmla="val 138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Maven项目实战</a:t>
            </a:r>
            <a:r>
              <a:rPr lang="en-US" altLang="zh-CN" dirty="0">
                <a:latin typeface="+mn-lt"/>
                <a:ea typeface="+mn-ea"/>
                <a:sym typeface="+mn-ea"/>
              </a:rPr>
              <a:t>(</a:t>
            </a:r>
            <a:r>
              <a:rPr lang="zh-CN" altLang="en-US" dirty="0">
                <a:latin typeface="+mn-lt"/>
                <a:ea typeface="+mn-ea"/>
                <a:sym typeface="+mn-ea"/>
              </a:rPr>
              <a:t>第八章</a:t>
            </a:r>
            <a:r>
              <a:rPr lang="en-US" altLang="zh-CN" dirty="0">
                <a:latin typeface="+mn-lt"/>
                <a:ea typeface="+mn-ea"/>
                <a:sym typeface="+mn-ea"/>
              </a:rPr>
              <a:t>)</a:t>
            </a:r>
            <a:endParaRPr lang="en-US" altLang="zh-CN" dirty="0">
              <a:latin typeface="+mn-lt"/>
              <a:ea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83615" y="1745615"/>
            <a:ext cx="3549015" cy="4023360"/>
          </a:xfrm>
        </p:spPr>
        <p:txBody>
          <a:bodyPr/>
          <a:lstStyle/>
          <a:p>
            <a:r>
              <a:rPr>
                <a:sym typeface="+mn-ea"/>
              </a:rPr>
              <a:t>优化与重构POM</a:t>
            </a:r>
            <a:endParaRPr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sp>
        <p:nvSpPr>
          <p:cNvPr id="7" name="L 形 6"/>
          <p:cNvSpPr/>
          <p:nvPr>
            <p:custDataLst>
              <p:tags r:id="rId3"/>
            </p:custDataLst>
          </p:nvPr>
        </p:nvSpPr>
        <p:spPr>
          <a:xfrm rot="5400000">
            <a:off x="838200" y="1582190"/>
            <a:ext cx="685800" cy="685800"/>
          </a:xfrm>
          <a:prstGeom prst="corner">
            <a:avLst>
              <a:gd name="adj1" fmla="val 16667"/>
              <a:gd name="adj2" fmla="val 138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L 形 7"/>
          <p:cNvSpPr/>
          <p:nvPr>
            <p:custDataLst>
              <p:tags r:id="rId4"/>
            </p:custDataLst>
          </p:nvPr>
        </p:nvSpPr>
        <p:spPr>
          <a:xfrm rot="16200000">
            <a:off x="10668000" y="5237957"/>
            <a:ext cx="685800" cy="685800"/>
          </a:xfrm>
          <a:prstGeom prst="corner">
            <a:avLst>
              <a:gd name="adj1" fmla="val 16667"/>
              <a:gd name="adj2" fmla="val 138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229995" y="2508885"/>
            <a:ext cx="7294880" cy="2661920"/>
            <a:chOff x="1937" y="3951"/>
            <a:chExt cx="3971" cy="4192"/>
          </a:xfrm>
        </p:grpSpPr>
        <p:sp>
          <p:nvSpPr>
            <p:cNvPr id="4" name="文本框 3"/>
            <p:cNvSpPr txBox="1"/>
            <p:nvPr/>
          </p:nvSpPr>
          <p:spPr>
            <a:xfrm>
              <a:off x="1937" y="3951"/>
              <a:ext cx="397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/>
                <a:t>1. pom的清理：提取兄弟项目共同的依赖和配置点</a:t>
              </a:r>
              <a:endParaRPr lang="zh-CN" altLang="en-US" sz="20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37" y="5139"/>
              <a:ext cx="397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/>
                <a:t>2. 优化依赖</a:t>
              </a:r>
              <a:endParaRPr lang="zh-CN" altLang="en-US" sz="20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937" y="6327"/>
              <a:ext cx="397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/>
                <a:t>3</a:t>
              </a:r>
              <a:r>
                <a:rPr lang="zh-CN" altLang="en-US" sz="2000"/>
                <a:t>. 优化插件</a:t>
              </a:r>
              <a:endParaRPr lang="zh-CN" altLang="en-US" sz="20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937" y="7515"/>
              <a:ext cx="397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sz="2000"/>
                <a:t>4. Maven</a:t>
              </a:r>
              <a:r>
                <a:rPr lang="zh-CN" sz="2000"/>
                <a:t>插件分析</a:t>
              </a:r>
              <a:endParaRPr lang="zh-CN" sz="2000"/>
            </a:p>
          </p:txBody>
        </p:sp>
      </p:grp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  <a:endParaRPr lang="en-US" altLang="zh-CN" smtClean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1210175510"/>
  <p:tag name="MH_LIBRARY" val="GRAPHIC"/>
  <p:tag name="MH_ORDER" val="Rectangle 28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MH" val="20151210175510"/>
  <p:tag name="MH_LIBRARY" val="GRAPHIC"/>
  <p:tag name="MH_ORDER" val="文本框 101"/>
  <p:tag name="KSO_WM_UNIT_TYPE" val="l_h_f"/>
  <p:tag name="KSO_WM_UNIT_INDEX" val="1_3_1"/>
  <p:tag name="KSO_WM_UNIT_ID" val="custom160501_8*l_h_f*1_3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MH" val="20151210175510"/>
  <p:tag name="MH_LIBRARY" val="GRAPHIC"/>
  <p:tag name="MH_ORDER" val="Shape"/>
  <p:tag name="KSO_WM_UNIT_TYPE" val="l_i"/>
  <p:tag name="KSO_WM_UNIT_INDEX" val="1_1"/>
  <p:tag name="KSO_WM_UNIT_ID" val="custom160501_8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MH" val="20151210175510"/>
  <p:tag name="MH_LIBRARY" val="GRAPHIC"/>
  <p:tag name="MH_ORDER" val="Rectangle 117"/>
  <p:tag name="KSO_WM_TAG_VERSION" val="1.0"/>
  <p:tag name="KSO_WM_BEAUTIFY_FLAG" val="#wm#"/>
  <p:tag name="KSO_WM_UNIT_TYPE" val="i"/>
  <p:tag name="KSO_WM_UNIT_ID" val="custom160501_8*i*4"/>
  <p:tag name="KSO_WM_TEMPLATE_CATEGORY" val="custom"/>
  <p:tag name="KSO_WM_TEMPLATE_INDEX" val="160501"/>
  <p:tag name="KSO_WM_UNIT_INDEX" val="4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MH" val="20151210175510"/>
  <p:tag name="MH_LIBRARY" val="GRAPHIC"/>
  <p:tag name="MH_ORDER" val="Shape"/>
  <p:tag name="KSO_WM_UNIT_TYPE" val="l_i"/>
  <p:tag name="KSO_WM_UNIT_INDEX" val="1_2"/>
  <p:tag name="KSO_WM_UNIT_ID" val="custom160501_8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MH" val="20151210175510"/>
  <p:tag name="MH_LIBRARY" val="GRAPHIC"/>
  <p:tag name="MH_ORDER" val="Shape"/>
  <p:tag name="KSO_WM_UNIT_TYPE" val="l_i"/>
  <p:tag name="KSO_WM_UNIT_INDEX" val="1_3"/>
  <p:tag name="KSO_WM_UNIT_ID" val="custom160501_8*l_i*1_3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MH" val="20151210175510"/>
  <p:tag name="MH_LIBRARY" val="GRAPHIC"/>
  <p:tag name="MH_ORDER" val="Shape"/>
  <p:tag name="KSO_WM_UNIT_TYPE" val="l_i"/>
  <p:tag name="KSO_WM_UNIT_INDEX" val="1_4"/>
  <p:tag name="KSO_WM_UNIT_ID" val="custom160501_8*l_i*1_4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MH" val="20151210175510"/>
  <p:tag name="MH_LIBRARY" val="GRAPHIC"/>
  <p:tag name="MH_ORDER" val="Shape"/>
  <p:tag name="KSO_WM_UNIT_TYPE" val="l_i"/>
  <p:tag name="KSO_WM_UNIT_INDEX" val="1_5"/>
  <p:tag name="KSO_WM_UNIT_ID" val="custom160501_8*l_i*1_5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MH" val="20151210175510"/>
  <p:tag name="MH_LIBRARY" val="GRAPHIC"/>
  <p:tag name="MH_ORDER" val="Shape"/>
  <p:tag name="KSO_WM_UNIT_TYPE" val="l_i"/>
  <p:tag name="KSO_WM_UNIT_INDEX" val="1_6"/>
  <p:tag name="KSO_WM_UNIT_ID" val="custom160501_8*l_i*1_6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MH" val="20151210175510"/>
  <p:tag name="MH_LIBRARY" val="GRAPHIC"/>
  <p:tag name="MH_ORDER" val="文本框 129"/>
  <p:tag name="KSO_WM_UNIT_TYPE" val="l_h_f"/>
  <p:tag name="KSO_WM_UNIT_INDEX" val="1_2_1"/>
  <p:tag name="KSO_WM_UNIT_ID" val="custom160501_8*l_h_f*1_2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MH" val="20151210175510"/>
  <p:tag name="MH_LIBRARY" val="GRAPHIC"/>
  <p:tag name="MH_ORDER" val="Rectangle 33"/>
  <p:tag name="KSO_WM_UNIT_TYPE" val="a"/>
  <p:tag name="KSO_WM_UNIT_INDEX" val="1"/>
  <p:tag name="KSO_WM_UNIT_ID" val="custom160501_8*a*1"/>
  <p:tag name="KSO_WM_UNIT_CLEAR" val="1"/>
  <p:tag name="KSO_WM_UNIT_LAYERLEVEL" val="1"/>
  <p:tag name="KSO_WM_UNIT_ISCONTENTSTITLE" val="1"/>
  <p:tag name="KSO_WM_UNIT_VALUE" val="24"/>
  <p:tag name="KSO_WM_UNIT_HIGHLIGHT" val="0"/>
  <p:tag name="KSO_WM_UNIT_COMPATIBLE" val="0"/>
  <p:tag name="KSO_WM_UNIT_PRESET_TEXT" val="CONTENTS"/>
</p:tagLst>
</file>

<file path=ppt/tags/tag2.xml><?xml version="1.0" encoding="utf-8"?>
<p:tagLst xmlns:p="http://schemas.openxmlformats.org/presentationml/2006/main">
  <p:tag name="MH" val="20151210175510"/>
  <p:tag name="MH_LIBRARY" val="GRAPHIC"/>
  <p:tag name="MH_ORDER" val="Rectangle 117"/>
</p:tagLst>
</file>

<file path=ppt/tags/tag20.xml><?xml version="1.0" encoding="utf-8"?>
<p:tagLst xmlns:p="http://schemas.openxmlformats.org/presentationml/2006/main">
  <p:tag name="MH_TYPE" val="#NeiR#"/>
  <p:tag name="MH_NUMBER" val="5"/>
  <p:tag name="MH" val="20151210175510"/>
  <p:tag name="MH_LIBRARY" val="GRAPHIC"/>
  <p:tag name="KSO_WM_TEMPLATE_CATEGORY" val="custom"/>
  <p:tag name="KSO_WM_TEMPLATE_INDEX" val="160501"/>
  <p:tag name="KSO_WM_TAG_VERSION" val="1.0"/>
  <p:tag name="KSO_WM_SLIDE_ID" val="custom160501_8"/>
  <p:tag name="KSO_WM_SLIDE_INDEX" val="8"/>
  <p:tag name="KSO_WM_SLIDE_ITEM_CNT" val="3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KSO_WM_UNIT_TYPE" val="a"/>
  <p:tag name="KSO_WM_UNIT_INDEX" val="1"/>
  <p:tag name="KSO_WM_UNIT_ID" val="custom160501_2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KSO_WM_UNIT_TYPE" val="f"/>
  <p:tag name="KSO_WM_UNIT_INDEX" val="1"/>
  <p:tag name="KSO_WM_UNIT_ID" val="custom160501_2*f*1"/>
  <p:tag name="KSO_WM_UNIT_CLEAR" val="1"/>
  <p:tag name="KSO_WM_UNIT_LAYERLEVEL" val="1"/>
  <p:tag name="KSO_WM_UNIT_VALUE" val="288"/>
  <p:tag name="KSO_WM_UNIT_HIGHLIGHT" val="0"/>
  <p:tag name="KSO_WM_UNIT_COMPATIBLE" val="0"/>
  <p:tag name="KSO_WM_UNIT_PRESET_TEXT_INDEX" val="5"/>
  <p:tag name="KSO_WM_UNIT_PRESET_TEXT_LEN" val="232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01_2*i*2"/>
  <p:tag name="KSO_WM_TEMPLATE_CATEGORY" val="custom"/>
  <p:tag name="KSO_WM_TEMPLATE_INDEX" val="160501"/>
  <p:tag name="KSO_WM_UNIT_INDEX" val="2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01_2*i*3"/>
  <p:tag name="KSO_WM_TEMPLATE_CATEGORY" val="custom"/>
  <p:tag name="KSO_WM_TEMPLATE_INDEX" val="160501"/>
  <p:tag name="KSO_WM_UNIT_INDEX" val="3"/>
</p:tagLst>
</file>

<file path=ppt/tags/tag25.xml><?xml version="1.0" encoding="utf-8"?>
<p:tagLst xmlns:p="http://schemas.openxmlformats.org/presentationml/2006/main">
  <p:tag name="KSO_WM_TEMPLATE_CATEGORY" val="custom"/>
  <p:tag name="KSO_WM_TEMPLATE_INDEX" val="160501"/>
  <p:tag name="KSO_WM_TAG_VERSION" val="1.0"/>
  <p:tag name="KSO_WM_SLIDE_ID" val="custom16050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77*137"/>
  <p:tag name="KSO_WM_SLIDE_SIZE" val="805*317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KSO_WM_UNIT_TYPE" val="a"/>
  <p:tag name="KSO_WM_UNIT_INDEX" val="1"/>
  <p:tag name="KSO_WM_UNIT_ID" val="custom160501_2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KSO_WM_UNIT_TYPE" val="f"/>
  <p:tag name="KSO_WM_UNIT_INDEX" val="1"/>
  <p:tag name="KSO_WM_UNIT_ID" val="custom160501_2*f*1"/>
  <p:tag name="KSO_WM_UNIT_CLEAR" val="1"/>
  <p:tag name="KSO_WM_UNIT_LAYERLEVEL" val="1"/>
  <p:tag name="KSO_WM_UNIT_VALUE" val="288"/>
  <p:tag name="KSO_WM_UNIT_HIGHLIGHT" val="0"/>
  <p:tag name="KSO_WM_UNIT_COMPATIBLE" val="0"/>
  <p:tag name="KSO_WM_UNIT_PRESET_TEXT_INDEX" val="5"/>
  <p:tag name="KSO_WM_UNIT_PRESET_TEXT_LEN" val="232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01_2*i*2"/>
  <p:tag name="KSO_WM_TEMPLATE_CATEGORY" val="custom"/>
  <p:tag name="KSO_WM_TEMPLATE_INDEX" val="160501"/>
  <p:tag name="KSO_WM_UNIT_INDEX" val="2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01_2*i*3"/>
  <p:tag name="KSO_WM_TEMPLATE_CATEGORY" val="custom"/>
  <p:tag name="KSO_WM_TEMPLATE_INDEX" val="160501"/>
  <p:tag name="KSO_WM_UNIT_INDEX" val="3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501"/>
</p:tagLst>
</file>

<file path=ppt/tags/tag30.xml><?xml version="1.0" encoding="utf-8"?>
<p:tagLst xmlns:p="http://schemas.openxmlformats.org/presentationml/2006/main">
  <p:tag name="KSO_WM_TEMPLATE_CATEGORY" val="custom"/>
  <p:tag name="KSO_WM_TEMPLATE_INDEX" val="160501"/>
  <p:tag name="KSO_WM_TAG_VERSION" val="1.0"/>
  <p:tag name="KSO_WM_SLIDE_ID" val="custom16050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77*137"/>
  <p:tag name="KSO_WM_SLIDE_SIZE" val="805*317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KSO_WM_UNIT_TYPE" val="a"/>
  <p:tag name="KSO_WM_UNIT_INDEX" val="1"/>
  <p:tag name="KSO_WM_UNIT_ID" val="custom160501_2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KSO_WM_UNIT_TYPE" val="f"/>
  <p:tag name="KSO_WM_UNIT_INDEX" val="1"/>
  <p:tag name="KSO_WM_UNIT_ID" val="custom160501_2*f*1"/>
  <p:tag name="KSO_WM_UNIT_CLEAR" val="1"/>
  <p:tag name="KSO_WM_UNIT_LAYERLEVEL" val="1"/>
  <p:tag name="KSO_WM_UNIT_VALUE" val="288"/>
  <p:tag name="KSO_WM_UNIT_HIGHLIGHT" val="0"/>
  <p:tag name="KSO_WM_UNIT_COMPATIBLE" val="0"/>
  <p:tag name="KSO_WM_UNIT_PRESET_TEXT_INDEX" val="5"/>
  <p:tag name="KSO_WM_UNIT_PRESET_TEXT_LEN" val="232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01_2*i*2"/>
  <p:tag name="KSO_WM_TEMPLATE_CATEGORY" val="custom"/>
  <p:tag name="KSO_WM_TEMPLATE_INDEX" val="160501"/>
  <p:tag name="KSO_WM_UNIT_INDEX" val="2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01_2*i*3"/>
  <p:tag name="KSO_WM_TEMPLATE_CATEGORY" val="custom"/>
  <p:tag name="KSO_WM_TEMPLATE_INDEX" val="160501"/>
  <p:tag name="KSO_WM_UNIT_INDEX" val="3"/>
</p:tagLst>
</file>

<file path=ppt/tags/tag35.xml><?xml version="1.0" encoding="utf-8"?>
<p:tagLst xmlns:p="http://schemas.openxmlformats.org/presentationml/2006/main">
  <p:tag name="KSO_WM_TEMPLATE_CATEGORY" val="custom"/>
  <p:tag name="KSO_WM_TEMPLATE_INDEX" val="160501"/>
  <p:tag name="KSO_WM_TAG_VERSION" val="1.0"/>
  <p:tag name="KSO_WM_SLIDE_ID" val="custom16050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77*137"/>
  <p:tag name="KSO_WM_SLIDE_SIZE" val="805*317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KSO_WM_UNIT_TYPE" val="a"/>
  <p:tag name="KSO_WM_UNIT_INDEX" val="1"/>
  <p:tag name="KSO_WM_UNIT_ID" val="custom160501_2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KSO_WM_UNIT_TYPE" val="f"/>
  <p:tag name="KSO_WM_UNIT_INDEX" val="1"/>
  <p:tag name="KSO_WM_UNIT_ID" val="custom160501_2*f*1"/>
  <p:tag name="KSO_WM_UNIT_CLEAR" val="1"/>
  <p:tag name="KSO_WM_UNIT_LAYERLEVEL" val="1"/>
  <p:tag name="KSO_WM_UNIT_VALUE" val="288"/>
  <p:tag name="KSO_WM_UNIT_HIGHLIGHT" val="0"/>
  <p:tag name="KSO_WM_UNIT_COMPATIBLE" val="0"/>
  <p:tag name="KSO_WM_UNIT_PRESET_TEXT_INDEX" val="5"/>
  <p:tag name="KSO_WM_UNIT_PRESET_TEXT_LEN" val="232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01_2*i*2"/>
  <p:tag name="KSO_WM_TEMPLATE_CATEGORY" val="custom"/>
  <p:tag name="KSO_WM_TEMPLATE_INDEX" val="160501"/>
  <p:tag name="KSO_WM_UNIT_INDEX" val="2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01_2*i*3"/>
  <p:tag name="KSO_WM_TEMPLATE_CATEGORY" val="custom"/>
  <p:tag name="KSO_WM_TEMPLATE_INDEX" val="160501"/>
  <p:tag name="KSO_WM_UNIT_INDEX" val="3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501"/>
</p:tagLst>
</file>

<file path=ppt/tags/tag40.xml><?xml version="1.0" encoding="utf-8"?>
<p:tagLst xmlns:p="http://schemas.openxmlformats.org/presentationml/2006/main">
  <p:tag name="KSO_WM_TEMPLATE_CATEGORY" val="custom"/>
  <p:tag name="KSO_WM_TEMPLATE_INDEX" val="160501"/>
  <p:tag name="KSO_WM_TAG_VERSION" val="1.0"/>
  <p:tag name="KSO_WM_SLIDE_ID" val="custom16050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77*137"/>
  <p:tag name="KSO_WM_SLIDE_SIZE" val="805*317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KSO_WM_UNIT_TYPE" val="a"/>
  <p:tag name="KSO_WM_UNIT_INDEX" val="1"/>
  <p:tag name="KSO_WM_UNIT_ID" val="custom160501_2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KSO_WM_UNIT_TYPE" val="f"/>
  <p:tag name="KSO_WM_UNIT_INDEX" val="1"/>
  <p:tag name="KSO_WM_UNIT_ID" val="custom160501_2*f*1"/>
  <p:tag name="KSO_WM_UNIT_CLEAR" val="1"/>
  <p:tag name="KSO_WM_UNIT_LAYERLEVEL" val="1"/>
  <p:tag name="KSO_WM_UNIT_VALUE" val="288"/>
  <p:tag name="KSO_WM_UNIT_HIGHLIGHT" val="0"/>
  <p:tag name="KSO_WM_UNIT_COMPATIBLE" val="0"/>
  <p:tag name="KSO_WM_UNIT_PRESET_TEXT_INDEX" val="5"/>
  <p:tag name="KSO_WM_UNIT_PRESET_TEXT_LEN" val="232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01_2*i*2"/>
  <p:tag name="KSO_WM_TEMPLATE_CATEGORY" val="custom"/>
  <p:tag name="KSO_WM_TEMPLATE_INDEX" val="160501"/>
  <p:tag name="KSO_WM_UNIT_INDEX" val="2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01_2*i*3"/>
  <p:tag name="KSO_WM_TEMPLATE_CATEGORY" val="custom"/>
  <p:tag name="KSO_WM_TEMPLATE_INDEX" val="160501"/>
  <p:tag name="KSO_WM_UNIT_INDEX" val="3"/>
</p:tagLst>
</file>

<file path=ppt/tags/tag45.xml><?xml version="1.0" encoding="utf-8"?>
<p:tagLst xmlns:p="http://schemas.openxmlformats.org/presentationml/2006/main">
  <p:tag name="KSO_WM_TEMPLATE_CATEGORY" val="custom"/>
  <p:tag name="KSO_WM_TEMPLATE_INDEX" val="160501"/>
  <p:tag name="KSO_WM_TAG_VERSION" val="1.0"/>
  <p:tag name="KSO_WM_SLIDE_ID" val="custom16050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77*137"/>
  <p:tag name="KSO_WM_SLIDE_SIZE" val="805*317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KSO_WM_UNIT_TYPE" val="a"/>
  <p:tag name="KSO_WM_UNIT_INDEX" val="1"/>
  <p:tag name="KSO_WM_UNIT_ID" val="custom160501_2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KSO_WM_UNIT_TYPE" val="f"/>
  <p:tag name="KSO_WM_UNIT_INDEX" val="1"/>
  <p:tag name="KSO_WM_UNIT_ID" val="custom160501_2*f*1"/>
  <p:tag name="KSO_WM_UNIT_CLEAR" val="1"/>
  <p:tag name="KSO_WM_UNIT_LAYERLEVEL" val="1"/>
  <p:tag name="KSO_WM_UNIT_VALUE" val="288"/>
  <p:tag name="KSO_WM_UNIT_HIGHLIGHT" val="0"/>
  <p:tag name="KSO_WM_UNIT_COMPATIBLE" val="0"/>
  <p:tag name="KSO_WM_UNIT_PRESET_TEXT_INDEX" val="5"/>
  <p:tag name="KSO_WM_UNIT_PRESET_TEXT_LEN" val="232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01_2*i*2"/>
  <p:tag name="KSO_WM_TEMPLATE_CATEGORY" val="custom"/>
  <p:tag name="KSO_WM_TEMPLATE_INDEX" val="160501"/>
  <p:tag name="KSO_WM_UNIT_INDEX" val="2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01_2*i*3"/>
  <p:tag name="KSO_WM_TEMPLATE_CATEGORY" val="custom"/>
  <p:tag name="KSO_WM_TEMPLATE_INDEX" val="160501"/>
  <p:tag name="KSO_WM_UNIT_INDEX" val="3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KSO_WM_UNIT_TYPE" val="a"/>
  <p:tag name="KSO_WM_UNIT_INDEX" val="1"/>
  <p:tag name="KSO_WM_UNIT_ID" val="custom160501_1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2"/>
</p:tagLst>
</file>

<file path=ppt/tags/tag50.xml><?xml version="1.0" encoding="utf-8"?>
<p:tagLst xmlns:p="http://schemas.openxmlformats.org/presentationml/2006/main">
  <p:tag name="KSO_WM_TEMPLATE_CATEGORY" val="custom"/>
  <p:tag name="KSO_WM_TEMPLATE_INDEX" val="160501"/>
  <p:tag name="KSO_WM_TAG_VERSION" val="1.0"/>
  <p:tag name="KSO_WM_SLIDE_ID" val="custom16050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77*137"/>
  <p:tag name="KSO_WM_SLIDE_SIZE" val="805*317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KSO_WM_UNIT_TYPE" val="a"/>
  <p:tag name="KSO_WM_UNIT_INDEX" val="1"/>
  <p:tag name="KSO_WM_UNIT_ID" val="custom160501_27*a*1"/>
  <p:tag name="KSO_WM_UNIT_CLEAR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PRESET_TEXT" val="THANKS"/>
</p:tagLst>
</file>

<file path=ppt/tags/tag52.xml><?xml version="1.0" encoding="utf-8"?>
<p:tagLst xmlns:p="http://schemas.openxmlformats.org/presentationml/2006/main">
  <p:tag name="KSO_WM_TEMPLATE_CATEGORY" val="custom"/>
  <p:tag name="KSO_WM_TEMPLATE_INDEX" val="160501"/>
  <p:tag name="KSO_WM_TAG_VERSION" val="1.0"/>
  <p:tag name="KSO_WM_SLIDE_ID" val="custom160501_27"/>
  <p:tag name="KSO_WM_SLIDE_INDEX" val="27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KSO_WM_UNIT_TYPE" val="b"/>
  <p:tag name="KSO_WM_UNIT_INDEX" val="1"/>
  <p:tag name="KSO_WM_UNIT_ID" val="custom160501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EMPLATE_CATEGORY" val="custom"/>
  <p:tag name="KSO_WM_TEMPLATE_INDEX" val="160501"/>
  <p:tag name="KSO_WM_TAG_VERSION" val="1.0"/>
  <p:tag name="KSO_WM_SLIDE_ID" val="custom160501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10、12、18、24、25、26、27"/>
  <p:tag name="KSO_WM_BEAUTIFY_FLAG" val="#wm#"/>
</p:tagLst>
</file>

<file path=ppt/tags/tag8.xml><?xml version="1.0" encoding="utf-8"?>
<p:tagLst xmlns:p="http://schemas.openxmlformats.org/presentationml/2006/main">
  <p:tag name="MH" val="20151210175510"/>
  <p:tag name="MH_LIBRARY" val="GRAPHIC"/>
  <p:tag name="MH_ORDER" val="Rectangle 28"/>
  <p:tag name="KSO_WM_TAG_VERSION" val="1.0"/>
  <p:tag name="KSO_WM_BEAUTIFY_FLAG" val="#wm#"/>
  <p:tag name="KSO_WM_UNIT_TYPE" val="i"/>
  <p:tag name="KSO_WM_UNIT_ID" val="custom160501_8*i*0"/>
  <p:tag name="KSO_WM_TEMPLATE_CATEGORY" val="custom"/>
  <p:tag name="KSO_WM_TEMPLATE_INDEX" val="160501"/>
  <p:tag name="KSO_WM_UNIT_INDEX" val="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MH" val="20151210175510"/>
  <p:tag name="MH_LIBRARY" val="GRAPHIC"/>
  <p:tag name="MH_ORDER" val="文本框 99"/>
  <p:tag name="KSO_WM_UNIT_TYPE" val="l_h_f"/>
  <p:tag name="KSO_WM_UNIT_INDEX" val="1_1_1"/>
  <p:tag name="KSO_WM_UNIT_ID" val="custom160501_8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2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CAC1F"/>
      </a:accent1>
      <a:accent2>
        <a:srgbClr val="2C91CE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7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92D0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1028</Words>
  <Application>WPS 演示</Application>
  <PresentationFormat>宽屏</PresentationFormat>
  <Paragraphs>106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微软雅黑 Light</vt:lpstr>
      <vt:lpstr>微软雅黑</vt:lpstr>
      <vt:lpstr>Arial Unicode MS</vt:lpstr>
      <vt:lpstr>Calibri</vt:lpstr>
      <vt:lpstr>黑体</vt:lpstr>
      <vt:lpstr>Calibri Light</vt:lpstr>
      <vt:lpstr>Office 主题</vt:lpstr>
      <vt:lpstr>1_Office 主题</vt:lpstr>
      <vt:lpstr>LOREM IPSUM </vt:lpstr>
      <vt:lpstr>PowerPoint 演示文稿</vt:lpstr>
      <vt:lpstr>maven介绍</vt:lpstr>
      <vt:lpstr>LOREM IPSUM DOLOR</vt:lpstr>
      <vt:lpstr>maven介绍(第二章)</vt:lpstr>
      <vt:lpstr>Maven项目实战(第三章)</vt:lpstr>
      <vt:lpstr>Maven项目实战(第三章)</vt:lpstr>
      <vt:lpstr>Maven项目实战(第三章)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webull</dc:creator>
  <cp:lastModifiedBy>八嘎思密达</cp:lastModifiedBy>
  <cp:revision>153</cp:revision>
  <dcterms:created xsi:type="dcterms:W3CDTF">2017-08-03T09:01:00Z</dcterms:created>
  <dcterms:modified xsi:type="dcterms:W3CDTF">2018-03-19T13:31:42Z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