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9" r:id="rId5"/>
    <p:sldId id="263" r:id="rId7"/>
    <p:sldId id="258" r:id="rId8"/>
    <p:sldId id="264" r:id="rId9"/>
    <p:sldId id="271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标记语言：就是一段文本内，不但有该文本真正需要传递给读者的有用信息，更有描述该段文本中各部分文字的情况的信息。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4.自描述性的意思是XML是独立于其他平台定义的，例如XML 定义了一个 User 的结构，用来在 java平台和c平台交换数据， 这个User 的XML结构不需要依赖 java中的类结构， 也不需要依赖c中的结构体，而是自己定义的XSD或者DTD， java和c只要按照这个xsd或者dtd去解析XML就可以了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xsd </a:t>
            </a:r>
            <a:r>
              <a:rPr lang="zh-CN" altLang="en-US"/>
              <a:t>完全可以代替</a:t>
            </a:r>
            <a:r>
              <a:rPr lang="en-US" altLang="zh-CN"/>
              <a:t>dtd</a:t>
            </a:r>
            <a:r>
              <a:rPr lang="zh-CN" altLang="en-US"/>
              <a:t>的作用，它是xml的一个</a:t>
            </a:r>
            <a:r>
              <a:rPr lang="zh-CN" altLang="en-US" b="1"/>
              <a:t>约束</a:t>
            </a:r>
            <a:r>
              <a:rPr lang="zh-CN" altLang="en-US"/>
              <a:t>文件，DTD无法约束xml，只是xml本身的一个描述，团体可一致地使用某个标准的 DTD 来交换数据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75567" y="2149475"/>
            <a:ext cx="7830433" cy="1881188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75567" y="4144963"/>
            <a:ext cx="7830434" cy="10033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73" y="1745673"/>
            <a:ext cx="10224655" cy="402336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10091738" y="0"/>
            <a:ext cx="576262" cy="377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 bwMode="auto">
          <a:xfrm>
            <a:off x="10091738" y="5211762"/>
            <a:ext cx="576262" cy="1646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3775075"/>
            <a:ext cx="7620000" cy="138577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r>
              <a:rPr lang="zh-CN" altLang="en-US" dirty="0" smtClean="0"/>
              <a:t>单击此处编辑母版标题样式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31178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6188" y="4052400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215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06067"/>
            <a:ext cx="5157787" cy="402872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8215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06067"/>
            <a:ext cx="5183188" cy="40287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238500"/>
            <a:ext cx="12192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32500" lnSpcReduction="20000"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57600" y="2400300"/>
            <a:ext cx="4876800" cy="2057400"/>
          </a:xfrm>
          <a:solidFill>
            <a:schemeClr val="accent1"/>
          </a:solidFill>
        </p:spPr>
        <p:txBody>
          <a:bodyPr wrap="square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106901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106901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70710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49326" y="365125"/>
            <a:ext cx="1704474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57049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1"/>
            <a:ext cx="6819900" cy="952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3974"/>
            <a:ext cx="10515600" cy="485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tx1"/>
                </a:solidFill>
              </a:rPr>
              <a:t>Spring xml </a:t>
            </a:r>
            <a:r>
              <a:rPr lang="zh-CN" altLang="en-US" dirty="0">
                <a:solidFill>
                  <a:schemeClr val="tx1"/>
                </a:solidFill>
              </a:rPr>
              <a:t>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065135" y="4330065"/>
            <a:ext cx="5214620" cy="1003300"/>
          </a:xfrm>
        </p:spPr>
        <p:txBody>
          <a:bodyPr>
            <a:normAutofit fontScale="90000" lnSpcReduction="20000"/>
          </a:bodyPr>
          <a:p>
            <a:r>
              <a:rPr lang="zh-CN" altLang="en-US" dirty="0"/>
              <a:t>李锦</a:t>
            </a:r>
            <a:endParaRPr lang="zh-CN" altLang="en-US" dirty="0"/>
          </a:p>
          <a:p>
            <a:r>
              <a:rPr lang="en-US" altLang="zh-CN" dirty="0"/>
              <a:t>03/25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10091738" y="2220914"/>
            <a:ext cx="576262" cy="4651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2" name="文本框 9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65713" y="2278063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xml</a:t>
            </a:r>
            <a:r>
              <a:rPr lang="zh-CN" altLang="en-US" sz="2400" dirty="0">
                <a:latin typeface="+mn-lt"/>
                <a:ea typeface="+mn-ea"/>
              </a:rPr>
              <a:t>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056" name="KSO_Shape"/>
          <p:cNvSpPr/>
          <p:nvPr>
            <p:custDataLst>
              <p:tags r:id="rId3"/>
            </p:custDataLst>
          </p:nvPr>
        </p:nvSpPr>
        <p:spPr bwMode="auto">
          <a:xfrm>
            <a:off x="4511675" y="2311400"/>
            <a:ext cx="400050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8" name="矩形 117"/>
          <p:cNvSpPr/>
          <p:nvPr>
            <p:custDataLst>
              <p:tags r:id="rId4"/>
            </p:custDataLst>
          </p:nvPr>
        </p:nvSpPr>
        <p:spPr bwMode="auto">
          <a:xfrm>
            <a:off x="10091738" y="0"/>
            <a:ext cx="576262" cy="769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8" name="KSO_Shape"/>
          <p:cNvSpPr/>
          <p:nvPr>
            <p:custDataLst>
              <p:tags r:id="rId5"/>
            </p:custDataLst>
          </p:nvPr>
        </p:nvSpPr>
        <p:spPr bwMode="auto">
          <a:xfrm>
            <a:off x="4511675" y="3211514"/>
            <a:ext cx="400050" cy="39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5" name="KSO_Shape"/>
          <p:cNvSpPr/>
          <p:nvPr>
            <p:custDataLst>
              <p:tags r:id="rId6"/>
            </p:custDataLst>
          </p:nvPr>
        </p:nvSpPr>
        <p:spPr bwMode="auto">
          <a:xfrm>
            <a:off x="4911725" y="2706688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KSO_Shape"/>
          <p:cNvSpPr/>
          <p:nvPr>
            <p:custDataLst>
              <p:tags r:id="rId7"/>
            </p:custDataLst>
          </p:nvPr>
        </p:nvSpPr>
        <p:spPr bwMode="auto">
          <a:xfrm>
            <a:off x="4911725" y="3603625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7" name="文本框 1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65713" y="3181351"/>
            <a:ext cx="447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Spring xml </a:t>
            </a:r>
            <a:r>
              <a:rPr lang="zh-CN" altLang="en-US" sz="2400" dirty="0">
                <a:latin typeface="+mn-lt"/>
                <a:ea typeface="+mn-ea"/>
              </a:rPr>
              <a:t>各节点介绍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524000" y="769939"/>
            <a:ext cx="279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主要内容</a:t>
            </a:r>
            <a:endParaRPr lang="zh-CN" altLang="en-US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875665"/>
          </a:xfrm>
        </p:spPr>
        <p:txBody>
          <a:bodyPr/>
          <a:lstStyle/>
          <a:p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是什么？</a:t>
            </a:r>
            <a:endParaRPr lang="zh-CN" altLang="en-US" dirty="0"/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3615" y="2804160"/>
            <a:ext cx="52431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定义： </a:t>
            </a:r>
            <a:endParaRPr lang="zh-CN" altLang="en-US" sz="2000"/>
          </a:p>
          <a:p>
            <a:pPr algn="l"/>
            <a:r>
              <a:rPr lang="zh-CN" altLang="en-US" sz="2000"/>
              <a:t>• XML 是一种标记语言，很类似 HTML。</a:t>
            </a:r>
            <a:endParaRPr lang="zh-CN" altLang="en-US" sz="2000"/>
          </a:p>
          <a:p>
            <a:pPr algn="l"/>
            <a:r>
              <a:rPr lang="zh-CN" altLang="en-US" sz="2000"/>
              <a:t>• XML 的设计宗旨是传输数据，而非显示数据</a:t>
            </a:r>
            <a:endParaRPr lang="zh-CN" altLang="en-US" sz="2000"/>
          </a:p>
          <a:p>
            <a:pPr algn="l"/>
            <a:r>
              <a:rPr lang="zh-CN" altLang="en-US" sz="2000"/>
              <a:t>• XML 标签没有被预定义。</a:t>
            </a:r>
            <a:endParaRPr lang="zh-CN" altLang="en-US" sz="2000"/>
          </a:p>
          <a:p>
            <a:pPr algn="l"/>
            <a:r>
              <a:rPr lang="zh-CN" altLang="en-US" sz="2000"/>
              <a:t>• XML 被设计为具有自我描述性。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5756910" y="4052570"/>
            <a:ext cx="5451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&lt;note&gt;</a:t>
            </a:r>
            <a:endParaRPr lang="zh-CN" altLang="en-US"/>
          </a:p>
          <a:p>
            <a:pPr lvl="1"/>
            <a:r>
              <a:rPr lang="zh-CN" altLang="en-US"/>
              <a:t>&lt;to&gt;George&lt;/to&gt;</a:t>
            </a:r>
            <a:endParaRPr lang="zh-CN" altLang="en-US"/>
          </a:p>
          <a:p>
            <a:pPr lvl="1"/>
            <a:r>
              <a:rPr lang="zh-CN" altLang="en-US"/>
              <a:t>&lt;from&gt;John&lt;/from&gt;</a:t>
            </a:r>
            <a:endParaRPr lang="zh-CN" altLang="en-US"/>
          </a:p>
          <a:p>
            <a:pPr lvl="1"/>
            <a:r>
              <a:rPr lang="zh-CN" altLang="en-US"/>
              <a:t>&lt;heading&gt;Reminder&lt;/heading&gt;</a:t>
            </a:r>
            <a:endParaRPr lang="zh-CN" altLang="en-US"/>
          </a:p>
          <a:p>
            <a:pPr lvl="1"/>
            <a:r>
              <a:rPr lang="zh-CN" altLang="en-US"/>
              <a:t>&lt;body&gt;Don't forget the meeting!&lt;/body&gt;</a:t>
            </a:r>
            <a:endParaRPr lang="zh-CN" altLang="en-US"/>
          </a:p>
          <a:p>
            <a:r>
              <a:rPr lang="zh-CN" altLang="en-US"/>
              <a:t>&lt;/note&gt;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745605" y="4071620"/>
            <a:ext cx="3054985" cy="368300"/>
            <a:chOff x="10623" y="6412"/>
            <a:chExt cx="4811" cy="580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10623" y="6635"/>
              <a:ext cx="2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3096" y="6412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DTD &amp; XSD</a:t>
              </a:r>
              <a:endParaRPr lang="en-US" altLang="zh-CN"/>
            </a:p>
          </p:txBody>
        </p:sp>
      </p:grpSp>
    </p:spTree>
    <p:custDataLst>
      <p:tags r:id="rId5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1039495"/>
          </a:xfrm>
        </p:spPr>
        <p:txBody>
          <a:bodyPr/>
          <a:lstStyle/>
          <a:p>
            <a:r>
              <a:rPr lang="en-US" altLang="zh-CN">
                <a:sym typeface="+mn-ea"/>
              </a:rPr>
              <a:t>xml </a:t>
            </a:r>
            <a:r>
              <a:rPr lang="zh-CN" altLang="en-US">
                <a:sym typeface="+mn-ea"/>
              </a:rPr>
              <a:t>的树状结构、元素和属性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8390" y="2360295"/>
            <a:ext cx="68033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&lt;bookstore&gt;</a:t>
            </a:r>
            <a:endParaRPr lang="zh-CN" altLang="en-US"/>
          </a:p>
          <a:p>
            <a:pPr lvl="1"/>
            <a:r>
              <a:rPr lang="zh-CN" altLang="en-US"/>
              <a:t>&lt;book category="CHILDREN"&gt;</a:t>
            </a:r>
            <a:endParaRPr lang="zh-CN" altLang="en-US"/>
          </a:p>
          <a:p>
            <a:pPr lvl="2"/>
            <a:r>
              <a:rPr lang="zh-CN" altLang="en-US"/>
              <a:t>  &lt;title&gt;Harry Potter&lt;/title&gt; </a:t>
            </a:r>
            <a:endParaRPr lang="zh-CN" altLang="en-US"/>
          </a:p>
          <a:p>
            <a:pPr lvl="2"/>
            <a:r>
              <a:rPr lang="zh-CN" altLang="en-US"/>
              <a:t>  &lt;author&gt;J K. Rowling&lt;/author&gt; </a:t>
            </a:r>
            <a:endParaRPr lang="zh-CN" altLang="en-US"/>
          </a:p>
          <a:p>
            <a:pPr lvl="2"/>
            <a:r>
              <a:rPr lang="zh-CN" altLang="en-US"/>
              <a:t>  &lt;year&gt;2005&lt;/year&gt; </a:t>
            </a:r>
            <a:endParaRPr lang="zh-CN" altLang="en-US"/>
          </a:p>
          <a:p>
            <a:pPr lvl="2"/>
            <a:r>
              <a:rPr lang="zh-CN" altLang="en-US"/>
              <a:t>  &lt;price&gt;29.99&lt;/price&gt; </a:t>
            </a:r>
            <a:endParaRPr lang="zh-CN" altLang="en-US"/>
          </a:p>
          <a:p>
            <a:pPr lvl="1"/>
            <a:r>
              <a:rPr lang="zh-CN" altLang="en-US"/>
              <a:t>&lt;/book&gt;</a:t>
            </a:r>
            <a:endParaRPr lang="zh-CN" altLang="en-US"/>
          </a:p>
          <a:p>
            <a:pPr lvl="1"/>
            <a:r>
              <a:rPr lang="zh-CN" altLang="en-US"/>
              <a:t>&lt;book category="WEB"&gt;</a:t>
            </a:r>
            <a:endParaRPr lang="zh-CN" altLang="en-US"/>
          </a:p>
          <a:p>
            <a:pPr lvl="2"/>
            <a:r>
              <a:rPr lang="zh-CN" altLang="en-US"/>
              <a:t>  &lt;title&gt;Learning XML&lt;/title&gt; </a:t>
            </a:r>
            <a:endParaRPr lang="zh-CN" altLang="en-US"/>
          </a:p>
          <a:p>
            <a:pPr lvl="2"/>
            <a:r>
              <a:rPr lang="zh-CN" altLang="en-US"/>
              <a:t>  &lt;author&gt;Erik T. Ray&lt;/author&gt; </a:t>
            </a:r>
            <a:endParaRPr lang="zh-CN" altLang="en-US"/>
          </a:p>
          <a:p>
            <a:pPr lvl="2"/>
            <a:r>
              <a:rPr lang="zh-CN" altLang="en-US"/>
              <a:t>  &lt;year&gt;2003&lt;/year&gt; </a:t>
            </a:r>
            <a:endParaRPr lang="zh-CN" altLang="en-US"/>
          </a:p>
          <a:p>
            <a:pPr lvl="2"/>
            <a:r>
              <a:rPr lang="zh-CN" altLang="en-US"/>
              <a:t>  &lt;price&gt;39.95&lt;/price&gt; </a:t>
            </a:r>
            <a:endParaRPr lang="zh-CN" altLang="en-US"/>
          </a:p>
          <a:p>
            <a:pPr lvl="1"/>
            <a:r>
              <a:rPr lang="zh-CN" altLang="en-US"/>
              <a:t>&lt;/book&gt;</a:t>
            </a:r>
            <a:endParaRPr lang="zh-CN" altLang="en-US"/>
          </a:p>
          <a:p>
            <a:r>
              <a:rPr lang="zh-CN" altLang="en-US"/>
              <a:t>&lt;/bookstore&gt;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2125" y="4491355"/>
            <a:ext cx="5636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元素必须遵循以下命名规则：</a:t>
            </a:r>
            <a:endParaRPr lang="zh-CN" altLang="en-US"/>
          </a:p>
          <a:p>
            <a:r>
              <a:rPr lang="zh-CN" altLang="en-US"/>
              <a:t>名称不能以数字或者标点符号开始</a:t>
            </a:r>
            <a:endParaRPr lang="zh-CN" altLang="en-US"/>
          </a:p>
          <a:p>
            <a:r>
              <a:rPr lang="zh-CN" altLang="en-US"/>
              <a:t>名称不能以字符 “xml”（或者 XML、Xml）开始</a:t>
            </a:r>
            <a:endParaRPr lang="zh-CN" altLang="en-US"/>
          </a:p>
          <a:p>
            <a:r>
              <a:rPr lang="zh-CN" altLang="en-US"/>
              <a:t>名称不能包含空格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</a:t>
            </a:r>
            <a:r>
              <a:rPr lang="en-US" altLang="zh-CN" dirty="0">
                <a:latin typeface="+mn-lt"/>
                <a:ea typeface="+mn-ea"/>
                <a:sym typeface="+mn-ea"/>
              </a:rPr>
              <a:t>DTD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713740"/>
          </a:xfrm>
        </p:spPr>
        <p:txBody>
          <a:bodyPr/>
          <a:lstStyle/>
          <a:p>
            <a:r>
              <a:rPr lang="zh-CN" altLang="en-US">
                <a:sym typeface="+mn-ea"/>
              </a:rPr>
              <a:t>问题：多项目之间如何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方便交换数据？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4595" y="2459355"/>
            <a:ext cx="101206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DTD 的作用是定义 XML 文档的结构。它使用一系列元素来定义文档结构：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&lt;!DOCTYPE note [</a:t>
            </a:r>
            <a:endParaRPr lang="zh-CN" altLang="en-US"/>
          </a:p>
          <a:p>
            <a:r>
              <a:rPr lang="zh-CN" altLang="en-US"/>
              <a:t>  &lt;!ELEMENT note (to,from,heading,body)&gt;</a:t>
            </a:r>
            <a:endParaRPr lang="zh-CN" altLang="en-US"/>
          </a:p>
          <a:p>
            <a:r>
              <a:rPr lang="zh-CN" altLang="en-US"/>
              <a:t>  &lt;!ELEMENT to      (#PCDATA)&gt;</a:t>
            </a:r>
            <a:endParaRPr lang="zh-CN" altLang="en-US"/>
          </a:p>
          <a:p>
            <a:r>
              <a:rPr lang="zh-CN" altLang="en-US"/>
              <a:t>  &lt;!ELEMENT from    (#PCDATA)&gt;</a:t>
            </a:r>
            <a:endParaRPr lang="zh-CN" altLang="en-US"/>
          </a:p>
          <a:p>
            <a:r>
              <a:rPr lang="zh-CN" altLang="en-US"/>
              <a:t>  &lt;!ELEMENT heading (#PCDATA)&gt;</a:t>
            </a:r>
            <a:endParaRPr lang="zh-CN" altLang="en-US"/>
          </a:p>
          <a:p>
            <a:r>
              <a:rPr lang="zh-CN" altLang="en-US"/>
              <a:t>  &lt;!ELEMENT body    (#PCDATA)&gt;</a:t>
            </a:r>
            <a:endParaRPr lang="zh-CN" altLang="en-US"/>
          </a:p>
          <a:p>
            <a:r>
              <a:rPr lang="zh-CN" altLang="en-US"/>
              <a:t>]&gt;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4595" y="5245100"/>
            <a:ext cx="8210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为什么使用 DTD？</a:t>
            </a:r>
            <a:endParaRPr lang="zh-CN" altLang="en-US"/>
          </a:p>
          <a:p>
            <a:r>
              <a:rPr lang="zh-CN" altLang="en-US"/>
              <a:t>通过 DTD，您的每一个 XML 文件均可携带一个有关其自身格式的描述。</a:t>
            </a:r>
            <a:endParaRPr lang="zh-CN" altLang="en-US"/>
          </a:p>
          <a:p>
            <a:r>
              <a:rPr lang="zh-CN" altLang="en-US"/>
              <a:t>通过 DTD，独立的团体可一致地使用某个标准的 DTD 来交换数据。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DTD</a:t>
            </a:r>
            <a:r>
              <a:rPr lang="zh-CN" altLang="en-US" dirty="0">
                <a:latin typeface="+mn-lt"/>
                <a:ea typeface="+mn-ea"/>
                <a:sym typeface="+mn-ea"/>
              </a:rPr>
              <a:t>升级版</a:t>
            </a:r>
            <a:r>
              <a:rPr lang="en-US" altLang="zh-CN" dirty="0">
                <a:latin typeface="+mn-lt"/>
                <a:ea typeface="+mn-ea"/>
                <a:sym typeface="+mn-ea"/>
              </a:rPr>
              <a:t>XSD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71374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问题：</a:t>
            </a:r>
            <a:r>
              <a:rPr>
                <a:sym typeface="+mn-ea"/>
              </a:rPr>
              <a:t>两个不同的文档使用相同的元素名时，发生命名冲突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3170" y="2578735"/>
            <a:ext cx="51562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&lt;table&gt;</a:t>
            </a:r>
            <a:endParaRPr lang="zh-CN" altLang="en-US"/>
          </a:p>
          <a:p>
            <a:r>
              <a:rPr lang="zh-CN" altLang="en-US"/>
              <a:t>   &lt;tr&gt;</a:t>
            </a:r>
            <a:endParaRPr lang="zh-CN" altLang="en-US"/>
          </a:p>
          <a:p>
            <a:pPr lvl="1"/>
            <a:r>
              <a:rPr lang="zh-CN" altLang="en-US"/>
              <a:t>   &lt;td&gt;Apples&lt;/td&gt;</a:t>
            </a:r>
            <a:endParaRPr lang="zh-CN" altLang="en-US"/>
          </a:p>
          <a:p>
            <a:pPr lvl="1"/>
            <a:r>
              <a:rPr lang="zh-CN" altLang="en-US"/>
              <a:t>   &lt;td&gt;Bananas&lt;/td&gt;</a:t>
            </a:r>
            <a:endParaRPr lang="zh-CN" altLang="en-US"/>
          </a:p>
          <a:p>
            <a:r>
              <a:rPr lang="zh-CN" altLang="en-US"/>
              <a:t>   &lt;/tr&gt;</a:t>
            </a:r>
            <a:endParaRPr lang="zh-CN" altLang="en-US"/>
          </a:p>
          <a:p>
            <a:r>
              <a:rPr lang="zh-CN" altLang="en-US"/>
              <a:t>&lt;/table&gt;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&lt;table&gt;</a:t>
            </a:r>
            <a:endParaRPr lang="zh-CN" altLang="en-US"/>
          </a:p>
          <a:p>
            <a:r>
              <a:rPr lang="zh-CN" altLang="en-US"/>
              <a:t>   &lt;name&gt;African Coffee Table&lt;/name&gt;</a:t>
            </a:r>
            <a:endParaRPr lang="zh-CN" altLang="en-US"/>
          </a:p>
          <a:p>
            <a:r>
              <a:rPr lang="zh-CN" altLang="en-US"/>
              <a:t>   &lt;width&gt;80&lt;/width&gt;</a:t>
            </a:r>
            <a:endParaRPr lang="zh-CN" altLang="en-US"/>
          </a:p>
          <a:p>
            <a:r>
              <a:rPr lang="zh-CN" altLang="en-US"/>
              <a:t>   &lt;length&gt;120&lt;/length&gt;</a:t>
            </a:r>
            <a:endParaRPr lang="zh-CN" altLang="en-US"/>
          </a:p>
          <a:p>
            <a:r>
              <a:rPr lang="zh-CN" altLang="en-US"/>
              <a:t>&lt;/table&gt;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950460" y="2578735"/>
            <a:ext cx="7290435" cy="3691890"/>
            <a:chOff x="7796" y="4061"/>
            <a:chExt cx="11481" cy="5814"/>
          </a:xfrm>
        </p:grpSpPr>
        <p:sp>
          <p:nvSpPr>
            <p:cNvPr id="8" name="右箭头 7"/>
            <p:cNvSpPr/>
            <p:nvPr/>
          </p:nvSpPr>
          <p:spPr>
            <a:xfrm>
              <a:off x="7796" y="6770"/>
              <a:ext cx="1559" cy="779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21" y="4061"/>
              <a:ext cx="9857" cy="58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&lt;h:table xmlns:h="http://www.w3.org/TR/html4/"&gt;</a:t>
              </a:r>
              <a:endParaRPr lang="zh-CN" altLang="en-US"/>
            </a:p>
            <a:p>
              <a:r>
                <a:rPr lang="zh-CN" altLang="en-US"/>
                <a:t>   &lt;h:tr&gt;</a:t>
              </a:r>
              <a:endParaRPr lang="zh-CN" altLang="en-US"/>
            </a:p>
            <a:p>
              <a:r>
                <a:rPr lang="zh-CN" altLang="en-US"/>
                <a:t>   &lt;h:td&gt;Apples&lt;/h:td&gt;</a:t>
              </a:r>
              <a:endParaRPr lang="zh-CN" altLang="en-US"/>
            </a:p>
            <a:p>
              <a:r>
                <a:rPr lang="zh-CN" altLang="en-US"/>
                <a:t>   &lt;h:td&gt;Bananas&lt;/h:td&gt;</a:t>
              </a:r>
              <a:endParaRPr lang="zh-CN" altLang="en-US"/>
            </a:p>
            <a:p>
              <a:r>
                <a:rPr lang="zh-CN" altLang="en-US"/>
                <a:t>   &lt;/h:tr&gt;</a:t>
              </a:r>
              <a:endParaRPr lang="zh-CN" altLang="en-US"/>
            </a:p>
            <a:p>
              <a:r>
                <a:rPr lang="zh-CN" altLang="en-US"/>
                <a:t>&lt;/h:table&gt;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&lt;f:table xmlns:f="http://www.w3school.com.cn/furniture"&gt;</a:t>
              </a:r>
              <a:endParaRPr lang="zh-CN" altLang="en-US"/>
            </a:p>
            <a:p>
              <a:r>
                <a:rPr lang="zh-CN" altLang="en-US"/>
                <a:t>   &lt;f:name&gt;African Coffee Table&lt;/f:name&gt;</a:t>
              </a:r>
              <a:endParaRPr lang="zh-CN" altLang="en-US"/>
            </a:p>
            <a:p>
              <a:r>
                <a:rPr lang="zh-CN" altLang="en-US"/>
                <a:t>   &lt;f:width&gt;80&lt;/f:width&gt;</a:t>
              </a:r>
              <a:endParaRPr lang="zh-CN" altLang="en-US"/>
            </a:p>
            <a:p>
              <a:r>
                <a:rPr lang="zh-CN" altLang="en-US"/>
                <a:t>   &lt;f:length&gt;120&lt;/f:length&gt;</a:t>
              </a:r>
              <a:endParaRPr lang="zh-CN" altLang="en-US"/>
            </a:p>
            <a:p>
              <a:r>
                <a:rPr lang="zh-CN" altLang="en-US"/>
                <a:t>&lt;/f:table&gt;</a:t>
              </a:r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10175510"/>
  <p:tag name="MH_LIBRARY" val="GRAPHIC"/>
  <p:tag name="MH_ORDER" val="Rectangle 2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1"/>
  <p:tag name="KSO_WM_UNIT_ID" val="custom160501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MH" val="20151210175510"/>
  <p:tag name="MH_LIBRARY" val="GRAPHIC"/>
  <p:tag name="MH_ORDER" val="Rectangle 117"/>
  <p:tag name="KSO_WM_TAG_VERSION" val="1.0"/>
  <p:tag name="KSO_WM_BEAUTIFY_FLAG" val="#wm#"/>
  <p:tag name="KSO_WM_UNIT_TYPE" val="i"/>
  <p:tag name="KSO_WM_UNIT_ID" val="custom160501_8*i*4"/>
  <p:tag name="KSO_WM_TEMPLATE_CATEGORY" val="custom"/>
  <p:tag name="KSO_WM_TEMPLATE_INDEX" val="160501"/>
  <p:tag name="KSO_WM_UNI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2"/>
  <p:tag name="KSO_WM_UNIT_ID" val="custom160501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4"/>
  <p:tag name="KSO_WM_UNIT_ID" val="custom160501_8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5"/>
  <p:tag name="KSO_WM_UNIT_ID" val="custom160501_8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129"/>
  <p:tag name="KSO_WM_UNIT_TYPE" val="l_h_f"/>
  <p:tag name="KSO_WM_UNIT_INDEX" val="1_2_1"/>
  <p:tag name="KSO_WM_UNIT_ID" val="custom160501_8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Rectangle 33"/>
  <p:tag name="KSO_WM_UNIT_TYPE" val="a"/>
  <p:tag name="KSO_WM_UNIT_INDEX" val="1"/>
  <p:tag name="KSO_WM_UNIT_ID" val="custom160501_8*a*1"/>
  <p:tag name="KSO_WM_UNIT_CLEAR" val="1"/>
  <p:tag name="KSO_WM_UNIT_LAYERLEVEL" val="1"/>
  <p:tag name="KSO_WM_UNIT_ISCONTENTSTITLE" val="1"/>
  <p:tag name="KSO_WM_UNIT_VALUE" val="24"/>
  <p:tag name="KSO_WM_UNIT_HIGHLIGHT" val="0"/>
  <p:tag name="KSO_WM_UNIT_COMPATIBLE" val="0"/>
  <p:tag name="KSO_WM_UNIT_PRESET_TEXT" val="CONTENTS"/>
</p:tagLst>
</file>

<file path=ppt/tags/tag17.xml><?xml version="1.0" encoding="utf-8"?>
<p:tagLst xmlns:p="http://schemas.openxmlformats.org/presentationml/2006/main">
  <p:tag name="MH_TYPE" val="#NeiR#"/>
  <p:tag name="MH_NUMBER" val="5"/>
  <p:tag name="MH" val="20151210175510"/>
  <p:tag name="MH_LIBRARY" val="GRAPHIC"/>
  <p:tag name="KSO_WM_TEMPLATE_CATEGORY" val="custom"/>
  <p:tag name="KSO_WM_TEMPLATE_INDEX" val="160501"/>
  <p:tag name="KSO_WM_TAG_VERSION" val="1.0"/>
  <p:tag name="KSO_WM_SLIDE_ID" val="custom16050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MH" val="20151210175510"/>
  <p:tag name="MH_LIBRARY" val="GRAPHIC"/>
  <p:tag name="MH_ORDER" val="Rectangle 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22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2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1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5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3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b"/>
  <p:tag name="KSO_WM_UNIT_INDEX" val="1"/>
  <p:tag name="KSO_WM_UNIT_ID" val="custom160501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0、12、18、24、25、26、27"/>
  <p:tag name="KSO_WM_BEAUTIFY_FLAG" val="#wm#"/>
</p:tagLst>
</file>

<file path=ppt/tags/tag8.xml><?xml version="1.0" encoding="utf-8"?>
<p:tagLst xmlns:p="http://schemas.openxmlformats.org/presentationml/2006/main">
  <p:tag name="MH" val="20151210175510"/>
  <p:tag name="MH_LIBRARY" val="GRAPHIC"/>
  <p:tag name="MH_ORDER" val="Rectangle 28"/>
  <p:tag name="KSO_WM_TAG_VERSION" val="1.0"/>
  <p:tag name="KSO_WM_BEAUTIFY_FLAG" val="#wm#"/>
  <p:tag name="KSO_WM_UNIT_TYPE" val="i"/>
  <p:tag name="KSO_WM_UNIT_ID" val="custom160501_8*i*0"/>
  <p:tag name="KSO_WM_TEMPLATE_CATEGORY" val="custom"/>
  <p:tag name="KSO_WM_TEMPLATE_INDEX" val="160501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99"/>
  <p:tag name="KSO_WM_UNIT_TYPE" val="l_h_f"/>
  <p:tag name="KSO_WM_UNIT_INDEX" val="1_1_1"/>
  <p:tag name="KSO_WM_UNIT_ID" val="custom160501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AC1F"/>
      </a:accent1>
      <a:accent2>
        <a:srgbClr val="2C91C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宽屏</PresentationFormat>
  <Paragraphs>110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Calibri</vt:lpstr>
      <vt:lpstr>黑体</vt:lpstr>
      <vt:lpstr>Arial Unicode MS</vt:lpstr>
      <vt:lpstr>Office 主题</vt:lpstr>
      <vt:lpstr>1_Office 主题</vt:lpstr>
      <vt:lpstr>maven权威指南</vt:lpstr>
      <vt:lpstr>PowerPoint 演示文稿</vt:lpstr>
      <vt:lpstr>maven介绍(第一章)</vt:lpstr>
      <vt:lpstr>maven介绍(第二章)</vt:lpstr>
      <vt:lpstr>Maven项目实战(第三章)</vt:lpstr>
      <vt:lpstr>xml介绍 - DTD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webull</dc:creator>
  <cp:lastModifiedBy>rsk</cp:lastModifiedBy>
  <cp:revision>181</cp:revision>
  <dcterms:created xsi:type="dcterms:W3CDTF">2017-08-03T09:01:00Z</dcterms:created>
  <dcterms:modified xsi:type="dcterms:W3CDTF">2018-03-25T09:14:37Z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