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59" r:id="rId5"/>
    <p:sldId id="263" r:id="rId7"/>
    <p:sldId id="258" r:id="rId8"/>
    <p:sldId id="264" r:id="rId9"/>
    <p:sldId id="271" r:id="rId10"/>
    <p:sldId id="273" r:id="rId11"/>
    <p:sldId id="275" r:id="rId12"/>
    <p:sldId id="274" r:id="rId13"/>
    <p:sldId id="279" r:id="rId14"/>
    <p:sldId id="280" r:id="rId15"/>
    <p:sldId id="276" r:id="rId16"/>
    <p:sldId id="262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B3AD1-FCB7-43D8-924A-C182C0F1E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B3AD1-FCB7-43D8-924A-C182C0F1E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标记语言：就是一段文本内，不但有该文本真正需要传递给读者的有用信息，更有描述该段文本中各部分文字的情况的信息。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4.自描述性的意思是XML是独立于其他平台定义的，例如XML 定义了一个 User 的结构，用来在 java平台和c平台交换数据， 这个User 的XML结构不需要依赖 java中的类结构， 也不需要依赖c中的结构体，而是自己定义的XSD或者DTD， java和c只要按照这个xsd或者dtd去解析XML就可以了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B3AD1-FCB7-43D8-924A-C182C0F1E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B3AD1-FCB7-43D8-924A-C182C0F1E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B3AD1-FCB7-43D8-924A-C182C0F1E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xsd </a:t>
            </a:r>
            <a:r>
              <a:rPr lang="zh-CN" altLang="en-US"/>
              <a:t>完全可以代替</a:t>
            </a:r>
            <a:r>
              <a:rPr lang="en-US" altLang="zh-CN"/>
              <a:t>dtd</a:t>
            </a:r>
            <a:r>
              <a:rPr lang="zh-CN" altLang="en-US"/>
              <a:t>的作用，它是xml的一个</a:t>
            </a:r>
            <a:r>
              <a:rPr lang="zh-CN" altLang="en-US" b="1"/>
              <a:t>约束</a:t>
            </a:r>
            <a:r>
              <a:rPr lang="zh-CN" altLang="en-US"/>
              <a:t>文件，DTD无法约束xml，只是xml本身的一个描述，团体可一致地使用某个标准的 DTD 来交换数据；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dtd</a:t>
            </a:r>
            <a:r>
              <a:rPr lang="zh-CN" altLang="en-US"/>
              <a:t>是</a:t>
            </a:r>
            <a:r>
              <a:rPr lang="en-US" altLang="zh-CN"/>
              <a:t>xml</a:t>
            </a:r>
            <a:r>
              <a:rPr lang="zh-CN" altLang="en-US"/>
              <a:t>的一个文档说明，比如代码的文档，但是你代码写错了，文档是无法约束代码的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B3AD1-FCB7-43D8-924A-C182C0F1E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B3AD1-FCB7-43D8-924A-C182C0F1EA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BeanDefinitionReader</a:t>
            </a:r>
            <a:r>
              <a:rPr lang="zh-CN" altLang="en-US"/>
              <a:t>对</a:t>
            </a:r>
            <a:r>
              <a:rPr lang="en-US" altLang="zh-CN"/>
              <a:t>xml</a:t>
            </a:r>
            <a:r>
              <a:rPr lang="zh-CN" altLang="en-US"/>
              <a:t>进行读取的过程中，会注册下面的一群解析器对xml进行解析成对应的bean，其中顶级接口BeanDefinitionParser，文档描述说，它是一个用来处理</a:t>
            </a:r>
            <a:r>
              <a:rPr lang="zh-CN" altLang="en-US" b="1" i="1" u="sng">
                <a:solidFill>
                  <a:srgbClr val="FF0000"/>
                </a:solidFill>
              </a:rPr>
              <a:t>自定义标签 </a:t>
            </a:r>
            <a:r>
              <a:rPr lang="en-US" altLang="zh-CN" b="1" i="1" u="sng">
                <a:solidFill>
                  <a:srgbClr val="FF0000"/>
                </a:solidFill>
              </a:rPr>
              <a:t>&amp; </a:t>
            </a:r>
            <a:r>
              <a:rPr lang="zh-CN" altLang="en-US" b="1" i="1" u="sng"/>
              <a:t>顶级（&lt;beans/&gt;的直接儿子标签）标签</a:t>
            </a:r>
            <a:r>
              <a:rPr lang="zh-CN" altLang="en-US"/>
              <a:t>的接口抽象。可以实现它来将自定义的标签转化为 BeanDefinition类。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首先是</a:t>
            </a:r>
            <a:r>
              <a:rPr lang="en-US" altLang="zh-CN"/>
              <a:t>config: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可以简化</a:t>
            </a:r>
            <a:r>
              <a:rPr lang="en-US" altLang="zh-CN"/>
              <a:t>xml</a:t>
            </a:r>
            <a:r>
              <a:rPr lang="zh-CN" altLang="en-US"/>
              <a:t>的配置</a:t>
            </a:r>
            <a:endParaRPr lang="zh-CN" altLang="en-US"/>
          </a:p>
          <a:p>
            <a:r>
              <a:rPr lang="en-US" altLang="zh-CN"/>
              <a:t>2.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075567" y="2149475"/>
            <a:ext cx="7830433" cy="1881188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LOREM IPSUM DOLOR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75567" y="4144963"/>
            <a:ext cx="7830434" cy="10033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LOREM IPSUM DOLOR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673" y="1745673"/>
            <a:ext cx="10224655" cy="402336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3"/>
            </p:custDataLst>
          </p:nvPr>
        </p:nvSpPr>
        <p:spPr bwMode="auto">
          <a:xfrm>
            <a:off x="10091738" y="0"/>
            <a:ext cx="576262" cy="3775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 bwMode="auto">
          <a:xfrm>
            <a:off x="10091738" y="5211762"/>
            <a:ext cx="576262" cy="1646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3775075"/>
            <a:ext cx="7620000" cy="1385774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pPr algn="ctr">
              <a:defRPr/>
            </a:pPr>
            <a:r>
              <a:rPr lang="zh-CN" altLang="en-US" dirty="0" smtClean="0"/>
              <a:t>单击此处编辑母版标题样式</a:t>
            </a:r>
            <a:endParaRPr lang="zh-CN" altLang="en-US" sz="4000" dirty="0">
              <a:solidFill>
                <a:prstClr val="white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431178"/>
            <a:ext cx="10363200" cy="216551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06188" y="4052400"/>
            <a:ext cx="10363200" cy="2165519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28215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06067"/>
            <a:ext cx="5157787" cy="402872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28215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06067"/>
            <a:ext cx="5183188" cy="402872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wrap="square">
            <a:normAutofit/>
          </a:bodyPr>
          <a:lstStyle/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wrap="square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>
            <a:normAutofit/>
          </a:bodyPr>
          <a:lstStyle/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3238500"/>
            <a:ext cx="12192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32500" lnSpcReduction="20000"/>
          </a:bodyPr>
          <a:lstStyle/>
          <a:p>
            <a:pPr algn="ctr"/>
            <a:endParaRPr lang="zh-CN" altLang="en-US" sz="6600" b="1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57600" y="2400300"/>
            <a:ext cx="4876800" cy="2057400"/>
          </a:xfrm>
          <a:solidFill>
            <a:schemeClr val="accent1"/>
          </a:solidFill>
        </p:spPr>
        <p:txBody>
          <a:bodyPr wrap="square"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1106901"/>
            <a:ext cx="4165200" cy="1600200"/>
          </a:xfrm>
        </p:spPr>
        <p:txBody>
          <a:bodyPr anchor="t" anchorCtr="0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1106901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707101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49326" y="365125"/>
            <a:ext cx="1704474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570495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0" y="1"/>
            <a:ext cx="6819900" cy="9525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323974"/>
            <a:ext cx="10515600" cy="4852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69DF5-CE6F-460D-85D3-AC9F3B21A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28AF-5BE0-4465-9148-1AC3FCF059D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48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47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标题 19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dirty="0">
                <a:solidFill>
                  <a:schemeClr val="tx1"/>
                </a:solidFill>
              </a:rPr>
              <a:t>Spring xml </a:t>
            </a:r>
            <a:r>
              <a:rPr lang="zh-CN" altLang="en-US" dirty="0">
                <a:solidFill>
                  <a:schemeClr val="tx1"/>
                </a:solidFill>
              </a:rPr>
              <a:t>总结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副标题 20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065135" y="4330065"/>
            <a:ext cx="5214620" cy="1003300"/>
          </a:xfrm>
        </p:spPr>
        <p:txBody>
          <a:bodyPr>
            <a:normAutofit fontScale="90000" lnSpcReduction="20000"/>
          </a:bodyPr>
          <a:p>
            <a:r>
              <a:rPr lang="zh-CN" altLang="en-US" dirty="0"/>
              <a:t>李锦</a:t>
            </a:r>
            <a:endParaRPr lang="zh-CN" altLang="en-US" dirty="0"/>
          </a:p>
          <a:p>
            <a:r>
              <a:rPr lang="en-US" altLang="zh-CN" dirty="0"/>
              <a:t>03/25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context:component-scan &amp; context:annotion-config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3035" y="1316355"/>
            <a:ext cx="138874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public class ContextNamespaceHandler extends NamespaceHandlerSupport {</a:t>
            </a:r>
            <a:endParaRPr lang="zh-CN" altLang="en-US" b="1"/>
          </a:p>
          <a:p>
            <a:r>
              <a:rPr lang="zh-CN" altLang="en-US" b="1"/>
              <a:t>  public void init() {</a:t>
            </a:r>
            <a:endParaRPr lang="zh-CN" altLang="en-US" b="1"/>
          </a:p>
          <a:p>
            <a:r>
              <a:rPr lang="zh-CN" altLang="en-US" b="1"/>
              <a:t>    registerBeanDefinitionParser("property-placeholder", new </a:t>
            </a:r>
            <a:r>
              <a:rPr lang="zh-CN" altLang="en-US" b="1">
                <a:solidFill>
                  <a:srgbClr val="FF0000"/>
                </a:solidFill>
              </a:rPr>
              <a:t>PropertyPlaceholderBeanDefinitionParser</a:t>
            </a:r>
            <a:r>
              <a:rPr lang="zh-CN" altLang="en-US" b="1"/>
              <a:t>());</a:t>
            </a:r>
            <a:endParaRPr lang="zh-CN" altLang="en-US" b="1"/>
          </a:p>
          <a:p>
            <a:r>
              <a:rPr lang="zh-CN" altLang="en-US" b="1"/>
              <a:t>    registerBeanDefinitionParser("property-override", new PropertyOverrideBeanDefinitionParser());</a:t>
            </a:r>
            <a:endParaRPr lang="zh-CN" altLang="en-US" b="1"/>
          </a:p>
          <a:p>
            <a:r>
              <a:rPr lang="zh-CN" altLang="en-US" b="1"/>
              <a:t>    registerBeanDefinitionParser("annotation-config", new </a:t>
            </a:r>
            <a:r>
              <a:rPr lang="zh-CN" altLang="en-US" b="1">
                <a:solidFill>
                  <a:srgbClr val="FF0000"/>
                </a:solidFill>
              </a:rPr>
              <a:t>AnnotationConfigBeanDefinitionParser</a:t>
            </a:r>
            <a:r>
              <a:rPr lang="zh-CN" altLang="en-US" b="1"/>
              <a:t>());</a:t>
            </a:r>
            <a:endParaRPr lang="zh-CN" altLang="en-US" b="1"/>
          </a:p>
          <a:p>
            <a:r>
              <a:rPr lang="zh-CN" altLang="en-US" b="1"/>
              <a:t>    registerBeanDefinitionParser("component-scan", new </a:t>
            </a:r>
            <a:r>
              <a:rPr lang="zh-CN" altLang="en-US" b="1">
                <a:solidFill>
                  <a:srgbClr val="FF0000"/>
                </a:solidFill>
              </a:rPr>
              <a:t>ComponentScanBeanDefinitionParser</a:t>
            </a:r>
            <a:r>
              <a:rPr lang="zh-CN" altLang="en-US" b="1"/>
              <a:t>());</a:t>
            </a:r>
            <a:endParaRPr lang="zh-CN" altLang="en-US" b="1"/>
          </a:p>
          <a:p>
            <a:r>
              <a:rPr lang="zh-CN" altLang="en-US" b="1"/>
              <a:t>    registerBeanDefinitionParser("load-time-weaver", new LoadTimeWeaverBeanDefinitionParser());</a:t>
            </a:r>
            <a:endParaRPr lang="zh-CN" altLang="en-US" b="1"/>
          </a:p>
          <a:p>
            <a:r>
              <a:rPr lang="zh-CN" altLang="en-US" b="1"/>
              <a:t>    registerBeanDefinitionParser("spring-configured", new SpringConfiguredBeanDefinitionParser());</a:t>
            </a:r>
            <a:endParaRPr lang="zh-CN" altLang="en-US" b="1"/>
          </a:p>
          <a:p>
            <a:r>
              <a:rPr lang="zh-CN" altLang="en-US" b="1"/>
              <a:t>    registerBeanDefinitionParser("mbean-export", new MBeanExportBeanDefinitionParser());</a:t>
            </a:r>
            <a:endParaRPr lang="zh-CN" altLang="en-US" b="1"/>
          </a:p>
          <a:p>
            <a:r>
              <a:rPr lang="zh-CN" altLang="en-US" b="1"/>
              <a:t>    registerBeanDefinitionParser("mbean-server", new MBeanServerBeanDefinitionParser());</a:t>
            </a:r>
            <a:endParaRPr lang="zh-CN" altLang="en-US" b="1"/>
          </a:p>
          <a:p>
            <a:r>
              <a:rPr lang="zh-CN" altLang="en-US" b="1"/>
              <a:t>  }</a:t>
            </a:r>
            <a:endParaRPr lang="zh-CN" altLang="en-US" b="1"/>
          </a:p>
          <a:p>
            <a:r>
              <a:rPr lang="zh-CN" altLang="en-US" b="1"/>
              <a:t>}</a:t>
            </a:r>
            <a:endParaRPr lang="zh-CN" altLang="en-US" b="1"/>
          </a:p>
        </p:txBody>
      </p:sp>
      <p:graphicFrame>
        <p:nvGraphicFramePr>
          <p:cNvPr id="5" name="对象 4"/>
          <p:cNvGraphicFramePr/>
          <p:nvPr/>
        </p:nvGraphicFramePr>
        <p:xfrm>
          <a:off x="821690" y="1315720"/>
          <a:ext cx="6319520" cy="428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3867150" imgH="2660650" progId="Paint.Picture">
                  <p:embed/>
                </p:oleObj>
              </mc:Choice>
              <mc:Fallback>
                <p:oleObj name="" r:id="rId1" imgW="3867150" imgH="266065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1690" y="1315720"/>
                        <a:ext cx="6319520" cy="4281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context:annotion-config</a:t>
            </a:r>
            <a:r>
              <a:rPr lang="en-US" altLang="zh-CN">
                <a:sym typeface="+mn-ea"/>
              </a:rPr>
              <a:t> &amp; </a:t>
            </a:r>
            <a:r>
              <a:rPr lang="en-US" altLang="zh-CN">
                <a:sym typeface="+mn-ea"/>
              </a:rPr>
              <a:t>context:component-scan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2280" y="1322070"/>
            <a:ext cx="55232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为什么要用它？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基本原理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使用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区别</a:t>
            </a:r>
            <a:r>
              <a:rPr lang="en-US" altLang="zh-CN" sz="2400"/>
              <a:t>scan &amp; config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context:property-placeholder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作用？</a:t>
            </a:r>
            <a:r>
              <a:rPr lang="en-US" altLang="zh-CN"/>
              <a:t>	app.properties</a:t>
            </a:r>
            <a:endParaRPr lang="en-US" altLang="zh-CN"/>
          </a:p>
          <a:p>
            <a:r>
              <a:rPr lang="zh-CN" altLang="en-US"/>
              <a:t>原理？</a:t>
            </a:r>
            <a:endParaRPr lang="zh-CN" altLang="en-US"/>
          </a:p>
          <a:p>
            <a:r>
              <a:rPr lang="zh-CN" altLang="en-US"/>
              <a:t>演示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>
            <p:custDataLst>
              <p:tags r:id="rId1"/>
            </p:custDataLst>
          </p:nvPr>
        </p:nvSpPr>
        <p:spPr bwMode="auto">
          <a:xfrm>
            <a:off x="10091738" y="2220914"/>
            <a:ext cx="576262" cy="4651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52" name="文本框 9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65713" y="2278063"/>
            <a:ext cx="447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+mn-lt"/>
                <a:ea typeface="+mn-ea"/>
              </a:rPr>
              <a:t>xml</a:t>
            </a:r>
            <a:r>
              <a:rPr lang="zh-CN" altLang="en-US" sz="2400" dirty="0">
                <a:latin typeface="+mn-lt"/>
                <a:ea typeface="+mn-ea"/>
              </a:rPr>
              <a:t>介绍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2056" name="KSO_Shape"/>
          <p:cNvSpPr/>
          <p:nvPr>
            <p:custDataLst>
              <p:tags r:id="rId3"/>
            </p:custDataLst>
          </p:nvPr>
        </p:nvSpPr>
        <p:spPr bwMode="auto">
          <a:xfrm>
            <a:off x="4511675" y="2311400"/>
            <a:ext cx="400050" cy="395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8" name="矩形 117"/>
          <p:cNvSpPr/>
          <p:nvPr>
            <p:custDataLst>
              <p:tags r:id="rId4"/>
            </p:custDataLst>
          </p:nvPr>
        </p:nvSpPr>
        <p:spPr bwMode="auto">
          <a:xfrm>
            <a:off x="10091738" y="0"/>
            <a:ext cx="576262" cy="769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58" name="KSO_Shape"/>
          <p:cNvSpPr/>
          <p:nvPr>
            <p:custDataLst>
              <p:tags r:id="rId5"/>
            </p:custDataLst>
          </p:nvPr>
        </p:nvSpPr>
        <p:spPr bwMode="auto">
          <a:xfrm>
            <a:off x="4511675" y="3211514"/>
            <a:ext cx="400050" cy="395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5" name="KSO_Shape"/>
          <p:cNvSpPr/>
          <p:nvPr>
            <p:custDataLst>
              <p:tags r:id="rId6"/>
            </p:custDataLst>
          </p:nvPr>
        </p:nvSpPr>
        <p:spPr bwMode="auto">
          <a:xfrm>
            <a:off x="4911725" y="2706688"/>
            <a:ext cx="96838" cy="95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lIns="0" tIns="0" rIns="0" bIns="0" anchor="ctr">
            <a:normAutofit fontScale="30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6" name="KSO_Shape"/>
          <p:cNvSpPr/>
          <p:nvPr>
            <p:custDataLst>
              <p:tags r:id="rId7"/>
            </p:custDataLst>
          </p:nvPr>
        </p:nvSpPr>
        <p:spPr bwMode="auto">
          <a:xfrm>
            <a:off x="4911725" y="3603625"/>
            <a:ext cx="96838" cy="95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lIns="0" tIns="0" rIns="0" bIns="0" anchor="ctr">
            <a:normAutofit fontScale="30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67" name="文本框 12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65713" y="3181351"/>
            <a:ext cx="4470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+mn-lt"/>
                <a:ea typeface="+mn-ea"/>
              </a:rPr>
              <a:t>Spring xml </a:t>
            </a:r>
            <a:r>
              <a:rPr lang="zh-CN" altLang="en-US" sz="2400" dirty="0">
                <a:latin typeface="+mn-lt"/>
                <a:ea typeface="+mn-ea"/>
              </a:rPr>
              <a:t>各节点介绍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1524000" y="769939"/>
            <a:ext cx="2794000" cy="1450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prstClr val="white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主要内容</a:t>
            </a:r>
            <a:endParaRPr lang="zh-CN" altLang="en-US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sym typeface="+mn-ea"/>
              </a:rPr>
              <a:t>xml</a:t>
            </a:r>
            <a:r>
              <a:rPr lang="zh-CN" altLang="en-US" dirty="0">
                <a:latin typeface="+mn-lt"/>
                <a:ea typeface="+mn-ea"/>
                <a:sym typeface="+mn-ea"/>
              </a:rPr>
              <a:t>介绍</a:t>
            </a:r>
            <a:endParaRPr lang="en-US" altLang="zh-CN" dirty="0">
              <a:latin typeface="+mn-lt"/>
              <a:ea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83615" y="1745615"/>
            <a:ext cx="10224770" cy="875665"/>
          </a:xfrm>
        </p:spPr>
        <p:txBody>
          <a:bodyPr/>
          <a:lstStyle/>
          <a:p>
            <a:r>
              <a:rPr lang="en-US" altLang="zh-CN">
                <a:sym typeface="+mn-ea"/>
              </a:rPr>
              <a:t>xml</a:t>
            </a:r>
            <a:r>
              <a:rPr lang="zh-CN" altLang="en-US">
                <a:sym typeface="+mn-ea"/>
              </a:rPr>
              <a:t>是什么？</a:t>
            </a:r>
            <a:endParaRPr lang="zh-CN" altLang="en-US" dirty="0"/>
          </a:p>
        </p:txBody>
      </p:sp>
      <p:sp>
        <p:nvSpPr>
          <p:cNvPr id="7" name="L 形 6"/>
          <p:cNvSpPr/>
          <p:nvPr>
            <p:custDataLst>
              <p:tags r:id="rId3"/>
            </p:custDataLst>
          </p:nvPr>
        </p:nvSpPr>
        <p:spPr>
          <a:xfrm rot="5400000">
            <a:off x="838200" y="1582190"/>
            <a:ext cx="685800" cy="685800"/>
          </a:xfrm>
          <a:prstGeom prst="corner">
            <a:avLst>
              <a:gd name="adj1" fmla="val 16667"/>
              <a:gd name="adj2" fmla="val 138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L 形 7"/>
          <p:cNvSpPr/>
          <p:nvPr>
            <p:custDataLst>
              <p:tags r:id="rId4"/>
            </p:custDataLst>
          </p:nvPr>
        </p:nvSpPr>
        <p:spPr>
          <a:xfrm rot="16200000">
            <a:off x="10668000" y="5237957"/>
            <a:ext cx="685800" cy="685800"/>
          </a:xfrm>
          <a:prstGeom prst="corner">
            <a:avLst>
              <a:gd name="adj1" fmla="val 16667"/>
              <a:gd name="adj2" fmla="val 138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83615" y="2804160"/>
            <a:ext cx="524319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定义： </a:t>
            </a:r>
            <a:endParaRPr lang="zh-CN" altLang="en-US" sz="2000"/>
          </a:p>
          <a:p>
            <a:pPr algn="l"/>
            <a:r>
              <a:rPr lang="zh-CN" altLang="en-US" sz="2000"/>
              <a:t>• XML 是一种标记语言，很类似 HTML。</a:t>
            </a:r>
            <a:endParaRPr lang="zh-CN" altLang="en-US" sz="2000"/>
          </a:p>
          <a:p>
            <a:pPr algn="l"/>
            <a:r>
              <a:rPr lang="zh-CN" altLang="en-US" sz="2000"/>
              <a:t>• XML 的设计宗旨是传输数据，而非显示数据</a:t>
            </a:r>
            <a:endParaRPr lang="zh-CN" altLang="en-US" sz="2000"/>
          </a:p>
          <a:p>
            <a:pPr algn="l"/>
            <a:r>
              <a:rPr lang="zh-CN" altLang="en-US" sz="2000"/>
              <a:t>• XML 标签没有被预定义。</a:t>
            </a:r>
            <a:endParaRPr lang="zh-CN" altLang="en-US" sz="2000"/>
          </a:p>
          <a:p>
            <a:pPr algn="l"/>
            <a:r>
              <a:rPr lang="zh-CN" altLang="en-US" sz="2000"/>
              <a:t>• XML 被设计为具有自我描述性。</a:t>
            </a:r>
            <a:endParaRPr lang="zh-CN" altLang="en-US" sz="2000"/>
          </a:p>
        </p:txBody>
      </p:sp>
      <p:sp>
        <p:nvSpPr>
          <p:cNvPr id="23" name="文本框 22"/>
          <p:cNvSpPr txBox="1"/>
          <p:nvPr/>
        </p:nvSpPr>
        <p:spPr>
          <a:xfrm>
            <a:off x="1066165" y="4704080"/>
            <a:ext cx="54514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&lt;note&gt;</a:t>
            </a:r>
            <a:endParaRPr lang="zh-CN" altLang="en-US"/>
          </a:p>
          <a:p>
            <a:pPr lvl="1"/>
            <a:r>
              <a:rPr lang="zh-CN" altLang="en-US"/>
              <a:t>&lt;to&gt;George&lt;/to&gt;</a:t>
            </a:r>
            <a:endParaRPr lang="zh-CN" altLang="en-US"/>
          </a:p>
          <a:p>
            <a:pPr lvl="1"/>
            <a:r>
              <a:rPr lang="zh-CN" altLang="en-US"/>
              <a:t>&lt;from&gt;John&lt;/from&gt;</a:t>
            </a:r>
            <a:endParaRPr lang="zh-CN" altLang="en-US"/>
          </a:p>
          <a:p>
            <a:pPr lvl="1"/>
            <a:r>
              <a:rPr lang="zh-CN" altLang="en-US"/>
              <a:t>&lt;heading&gt;Reminder&lt;/heading&gt;</a:t>
            </a:r>
            <a:endParaRPr lang="zh-CN" altLang="en-US"/>
          </a:p>
          <a:p>
            <a:pPr lvl="1"/>
            <a:r>
              <a:rPr lang="zh-CN" altLang="en-US"/>
              <a:t>&lt;body&gt;Don't forget the meeting!&lt;/body&gt;</a:t>
            </a:r>
            <a:endParaRPr lang="zh-CN" altLang="en-US"/>
          </a:p>
          <a:p>
            <a:r>
              <a:rPr lang="zh-CN" altLang="en-US"/>
              <a:t>&lt;/note&gt;</a:t>
            </a:r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792470" y="4071620"/>
            <a:ext cx="3054985" cy="368300"/>
            <a:chOff x="10623" y="6412"/>
            <a:chExt cx="4811" cy="580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10623" y="6635"/>
              <a:ext cx="22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3096" y="6412"/>
              <a:ext cx="23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DTD &amp; XSD</a:t>
              </a:r>
              <a:endParaRPr lang="en-US" altLang="zh-CN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98820" y="3800475"/>
            <a:ext cx="4537710" cy="368300"/>
            <a:chOff x="10623" y="6412"/>
            <a:chExt cx="7146" cy="580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10623" y="6635"/>
              <a:ext cx="22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3096" y="6412"/>
              <a:ext cx="467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html</a:t>
              </a:r>
              <a:r>
                <a:rPr lang="zh-CN" altLang="en-US"/>
                <a:t>的</a:t>
              </a:r>
              <a:r>
                <a:rPr lang="en-US" altLang="zh-CN"/>
                <a:t>&lt;a&gt; &lt;p&gt;</a:t>
              </a:r>
              <a:r>
                <a:rPr lang="zh-CN" altLang="en-US"/>
                <a:t>等</a:t>
              </a:r>
              <a:endParaRPr lang="zh-CN" altLang="en-US"/>
            </a:p>
          </p:txBody>
        </p:sp>
      </p:grpSp>
    </p:spTree>
    <p:custDataLst>
      <p:tags r:id="rId5"/>
    </p:custData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sym typeface="+mn-ea"/>
              </a:rPr>
              <a:t>xml</a:t>
            </a:r>
            <a:r>
              <a:rPr lang="zh-CN" altLang="en-US" dirty="0">
                <a:latin typeface="+mn-lt"/>
                <a:ea typeface="+mn-ea"/>
                <a:sym typeface="+mn-ea"/>
              </a:rPr>
              <a:t>介绍</a:t>
            </a:r>
            <a:endParaRPr lang="en-US" altLang="zh-CN" dirty="0">
              <a:latin typeface="+mn-lt"/>
              <a:ea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83615" y="1745615"/>
            <a:ext cx="10224770" cy="1039495"/>
          </a:xfrm>
        </p:spPr>
        <p:txBody>
          <a:bodyPr/>
          <a:lstStyle/>
          <a:p>
            <a:r>
              <a:rPr lang="en-US" altLang="zh-CN">
                <a:sym typeface="+mn-ea"/>
              </a:rPr>
              <a:t>xml </a:t>
            </a:r>
            <a:r>
              <a:rPr lang="zh-CN" altLang="en-US">
                <a:sym typeface="+mn-ea"/>
              </a:rPr>
              <a:t>的树状结构、元素和属性</a:t>
            </a:r>
            <a:endParaRPr lang="zh-CN" altLang="en-US">
              <a:sym typeface="+mn-ea"/>
            </a:endParaRPr>
          </a:p>
        </p:txBody>
      </p:sp>
      <p:sp>
        <p:nvSpPr>
          <p:cNvPr id="7" name="L 形 6"/>
          <p:cNvSpPr/>
          <p:nvPr>
            <p:custDataLst>
              <p:tags r:id="rId3"/>
            </p:custDataLst>
          </p:nvPr>
        </p:nvSpPr>
        <p:spPr>
          <a:xfrm rot="5400000">
            <a:off x="838200" y="1582190"/>
            <a:ext cx="685800" cy="685800"/>
          </a:xfrm>
          <a:prstGeom prst="corner">
            <a:avLst>
              <a:gd name="adj1" fmla="val 16667"/>
              <a:gd name="adj2" fmla="val 138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L 形 7"/>
          <p:cNvSpPr/>
          <p:nvPr>
            <p:custDataLst>
              <p:tags r:id="rId4"/>
            </p:custDataLst>
          </p:nvPr>
        </p:nvSpPr>
        <p:spPr>
          <a:xfrm rot="16200000">
            <a:off x="10668000" y="5237957"/>
            <a:ext cx="685800" cy="685800"/>
          </a:xfrm>
          <a:prstGeom prst="corner">
            <a:avLst>
              <a:gd name="adj1" fmla="val 16667"/>
              <a:gd name="adj2" fmla="val 138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88390" y="2360295"/>
            <a:ext cx="680339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&lt;bookstore&gt;</a:t>
            </a:r>
            <a:endParaRPr lang="zh-CN" altLang="en-US"/>
          </a:p>
          <a:p>
            <a:pPr lvl="1"/>
            <a:r>
              <a:rPr lang="zh-CN" altLang="en-US"/>
              <a:t>&lt;book category="CHILDREN"&gt;</a:t>
            </a:r>
            <a:endParaRPr lang="zh-CN" altLang="en-US"/>
          </a:p>
          <a:p>
            <a:pPr lvl="2"/>
            <a:r>
              <a:rPr lang="zh-CN" altLang="en-US"/>
              <a:t>  &lt;title&gt;Harry Potter&lt;/title&gt; </a:t>
            </a:r>
            <a:endParaRPr lang="zh-CN" altLang="en-US"/>
          </a:p>
          <a:p>
            <a:pPr lvl="2"/>
            <a:r>
              <a:rPr lang="zh-CN" altLang="en-US"/>
              <a:t>  &lt;author&gt;J K. Rowling&lt;/author&gt; </a:t>
            </a:r>
            <a:endParaRPr lang="zh-CN" altLang="en-US"/>
          </a:p>
          <a:p>
            <a:pPr lvl="2"/>
            <a:r>
              <a:rPr lang="zh-CN" altLang="en-US"/>
              <a:t>  &lt;year&gt;2005&lt;/year&gt; </a:t>
            </a:r>
            <a:endParaRPr lang="zh-CN" altLang="en-US"/>
          </a:p>
          <a:p>
            <a:pPr lvl="2"/>
            <a:r>
              <a:rPr lang="zh-CN" altLang="en-US"/>
              <a:t>  &lt;price&gt;29.99&lt;/price&gt; </a:t>
            </a:r>
            <a:endParaRPr lang="zh-CN" altLang="en-US"/>
          </a:p>
          <a:p>
            <a:pPr lvl="1"/>
            <a:r>
              <a:rPr lang="zh-CN" altLang="en-US"/>
              <a:t>&lt;/book&gt;</a:t>
            </a:r>
            <a:endParaRPr lang="zh-CN" altLang="en-US"/>
          </a:p>
          <a:p>
            <a:pPr lvl="1"/>
            <a:r>
              <a:rPr lang="zh-CN" altLang="en-US"/>
              <a:t>&lt;book category="WEB"&gt;</a:t>
            </a:r>
            <a:endParaRPr lang="zh-CN" altLang="en-US"/>
          </a:p>
          <a:p>
            <a:pPr lvl="2"/>
            <a:r>
              <a:rPr lang="zh-CN" altLang="en-US"/>
              <a:t>  &lt;title&gt;Learning XML&lt;/title&gt; </a:t>
            </a:r>
            <a:endParaRPr lang="zh-CN" altLang="en-US"/>
          </a:p>
          <a:p>
            <a:pPr lvl="2"/>
            <a:r>
              <a:rPr lang="zh-CN" altLang="en-US"/>
              <a:t>  &lt;author&gt;Erik T. Ray&lt;/author&gt; </a:t>
            </a:r>
            <a:endParaRPr lang="zh-CN" altLang="en-US"/>
          </a:p>
          <a:p>
            <a:pPr lvl="2"/>
            <a:r>
              <a:rPr lang="zh-CN" altLang="en-US"/>
              <a:t>  &lt;year&gt;2003&lt;/year&gt; </a:t>
            </a:r>
            <a:endParaRPr lang="zh-CN" altLang="en-US"/>
          </a:p>
          <a:p>
            <a:pPr lvl="2"/>
            <a:r>
              <a:rPr lang="zh-CN" altLang="en-US"/>
              <a:t>  &lt;price&gt;39.95&lt;/price&gt; </a:t>
            </a:r>
            <a:endParaRPr lang="zh-CN" altLang="en-US"/>
          </a:p>
          <a:p>
            <a:pPr lvl="1"/>
            <a:r>
              <a:rPr lang="zh-CN" altLang="en-US"/>
              <a:t>&lt;/book&gt;</a:t>
            </a:r>
            <a:endParaRPr lang="zh-CN" altLang="en-US"/>
          </a:p>
          <a:p>
            <a:r>
              <a:rPr lang="zh-CN" altLang="en-US"/>
              <a:t>&lt;/bookstore&gt;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72125" y="4491355"/>
            <a:ext cx="56362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元素必须遵循以下命名规则：</a:t>
            </a:r>
            <a:endParaRPr lang="zh-CN" altLang="en-US"/>
          </a:p>
          <a:p>
            <a:r>
              <a:rPr lang="zh-CN" altLang="en-US"/>
              <a:t>名称不能以数字或者标点符号开始</a:t>
            </a:r>
            <a:endParaRPr lang="zh-CN" altLang="en-US"/>
          </a:p>
          <a:p>
            <a:r>
              <a:rPr lang="zh-CN" altLang="en-US"/>
              <a:t>名称不能以字符 “xml”（或者 XML、Xml）开始</a:t>
            </a:r>
            <a:endParaRPr lang="zh-CN" altLang="en-US"/>
          </a:p>
          <a:p>
            <a:r>
              <a:rPr lang="zh-CN" altLang="en-US"/>
              <a:t>名称不能包含空格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sym typeface="+mn-ea"/>
              </a:rPr>
              <a:t>xml</a:t>
            </a:r>
            <a:r>
              <a:rPr lang="zh-CN" altLang="en-US" dirty="0">
                <a:latin typeface="+mn-lt"/>
                <a:ea typeface="+mn-ea"/>
                <a:sym typeface="+mn-ea"/>
              </a:rPr>
              <a:t>介绍 </a:t>
            </a:r>
            <a:r>
              <a:rPr lang="en-US" altLang="zh-CN" dirty="0">
                <a:latin typeface="+mn-lt"/>
                <a:ea typeface="+mn-ea"/>
                <a:sym typeface="+mn-ea"/>
              </a:rPr>
              <a:t>- DTD</a:t>
            </a:r>
            <a:endParaRPr lang="en-US" altLang="zh-CN" dirty="0">
              <a:latin typeface="+mn-lt"/>
              <a:ea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83615" y="1745615"/>
            <a:ext cx="10224770" cy="713740"/>
          </a:xfrm>
        </p:spPr>
        <p:txBody>
          <a:bodyPr/>
          <a:lstStyle/>
          <a:p>
            <a:r>
              <a:rPr lang="zh-CN" altLang="en-US">
                <a:sym typeface="+mn-ea"/>
              </a:rPr>
              <a:t>问题：多项目之间如何通过</a:t>
            </a:r>
            <a:r>
              <a:rPr lang="en-US" altLang="zh-CN">
                <a:sym typeface="+mn-ea"/>
              </a:rPr>
              <a:t>xml</a:t>
            </a:r>
            <a:r>
              <a:rPr lang="zh-CN" altLang="en-US">
                <a:sym typeface="+mn-ea"/>
              </a:rPr>
              <a:t>方便交换数据？</a:t>
            </a:r>
            <a:endParaRPr lang="zh-CN" altLang="en-US">
              <a:sym typeface="+mn-ea"/>
            </a:endParaRPr>
          </a:p>
        </p:txBody>
      </p:sp>
      <p:sp>
        <p:nvSpPr>
          <p:cNvPr id="7" name="L 形 6"/>
          <p:cNvSpPr/>
          <p:nvPr>
            <p:custDataLst>
              <p:tags r:id="rId3"/>
            </p:custDataLst>
          </p:nvPr>
        </p:nvSpPr>
        <p:spPr>
          <a:xfrm rot="5400000">
            <a:off x="838200" y="1582190"/>
            <a:ext cx="685800" cy="685800"/>
          </a:xfrm>
          <a:prstGeom prst="corner">
            <a:avLst>
              <a:gd name="adj1" fmla="val 16667"/>
              <a:gd name="adj2" fmla="val 138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04595" y="2459355"/>
            <a:ext cx="1012063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DTD 的作用是定义 XML 文档的结构。它使用一系列元素来定义文档结构：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&lt;!DOCTYPE note [</a:t>
            </a:r>
            <a:endParaRPr lang="zh-CN" altLang="en-US"/>
          </a:p>
          <a:p>
            <a:r>
              <a:rPr lang="zh-CN" altLang="en-US"/>
              <a:t>  &lt;!ELEMENT note (to,from,heading,body)&gt;</a:t>
            </a:r>
            <a:endParaRPr lang="zh-CN" altLang="en-US"/>
          </a:p>
          <a:p>
            <a:r>
              <a:rPr lang="zh-CN" altLang="en-US"/>
              <a:t>  &lt;!ELEMENT to      (#PCDATA)&gt;</a:t>
            </a:r>
            <a:endParaRPr lang="zh-CN" altLang="en-US"/>
          </a:p>
          <a:p>
            <a:r>
              <a:rPr lang="zh-CN" altLang="en-US"/>
              <a:t>  &lt;!ELEMENT from    (#PCDATA)&gt;</a:t>
            </a:r>
            <a:endParaRPr lang="zh-CN" altLang="en-US"/>
          </a:p>
          <a:p>
            <a:r>
              <a:rPr lang="zh-CN" altLang="en-US"/>
              <a:t>  &lt;!ELEMENT heading (#PCDATA)&gt;</a:t>
            </a:r>
            <a:endParaRPr lang="zh-CN" altLang="en-US"/>
          </a:p>
          <a:p>
            <a:r>
              <a:rPr lang="zh-CN" altLang="en-US"/>
              <a:t>  &lt;!ELEMENT body    (#PCDATA)&gt;</a:t>
            </a:r>
            <a:endParaRPr lang="zh-CN" altLang="en-US"/>
          </a:p>
          <a:p>
            <a:r>
              <a:rPr lang="zh-CN" altLang="en-US"/>
              <a:t>]&gt;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04595" y="5245100"/>
            <a:ext cx="82105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为什么使用 DTD？</a:t>
            </a:r>
            <a:endParaRPr lang="zh-CN" altLang="en-US"/>
          </a:p>
          <a:p>
            <a:r>
              <a:rPr lang="zh-CN" altLang="en-US"/>
              <a:t>通过 DTD，您的每一个 XML 文件均可携带一个有关其自身格式的描述。</a:t>
            </a:r>
            <a:endParaRPr lang="zh-CN" altLang="en-US"/>
          </a:p>
          <a:p>
            <a:r>
              <a:rPr lang="zh-CN" altLang="en-US"/>
              <a:t>通过 DTD，独立的团体可一致地使用某个标准的 DTD 来交换数据。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lt"/>
                <a:ea typeface="+mn-ea"/>
                <a:sym typeface="+mn-ea"/>
              </a:rPr>
              <a:t>xml</a:t>
            </a:r>
            <a:r>
              <a:rPr lang="zh-CN" altLang="en-US" dirty="0">
                <a:latin typeface="+mn-lt"/>
                <a:ea typeface="+mn-ea"/>
                <a:sym typeface="+mn-ea"/>
              </a:rPr>
              <a:t>介绍 </a:t>
            </a:r>
            <a:r>
              <a:rPr lang="en-US" altLang="zh-CN" dirty="0">
                <a:latin typeface="+mn-lt"/>
                <a:ea typeface="+mn-ea"/>
                <a:sym typeface="+mn-ea"/>
              </a:rPr>
              <a:t>- DTD</a:t>
            </a:r>
            <a:r>
              <a:rPr lang="zh-CN" altLang="en-US" dirty="0">
                <a:latin typeface="+mn-lt"/>
                <a:ea typeface="+mn-ea"/>
                <a:sym typeface="+mn-ea"/>
              </a:rPr>
              <a:t>升级版</a:t>
            </a:r>
            <a:r>
              <a:rPr lang="en-US" altLang="zh-CN" dirty="0">
                <a:latin typeface="+mn-lt"/>
                <a:ea typeface="+mn-ea"/>
                <a:sym typeface="+mn-ea"/>
              </a:rPr>
              <a:t>XSD</a:t>
            </a:r>
            <a:endParaRPr lang="en-US" altLang="zh-CN" dirty="0">
              <a:latin typeface="+mn-lt"/>
              <a:ea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83615" y="1745615"/>
            <a:ext cx="10224770" cy="713740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问题：</a:t>
            </a:r>
            <a:r>
              <a:rPr>
                <a:sym typeface="+mn-ea"/>
              </a:rPr>
              <a:t>两个不同的文档使用相同的元素名时，发生命名冲突</a:t>
            </a:r>
            <a:r>
              <a:rPr lang="zh-CN" altLang="en-US">
                <a:sym typeface="+mn-ea"/>
              </a:rPr>
              <a:t>？</a:t>
            </a:r>
            <a:endParaRPr lang="zh-CN" altLang="en-US">
              <a:sym typeface="+mn-ea"/>
            </a:endParaRPr>
          </a:p>
        </p:txBody>
      </p:sp>
      <p:sp>
        <p:nvSpPr>
          <p:cNvPr id="7" name="L 形 6"/>
          <p:cNvSpPr/>
          <p:nvPr>
            <p:custDataLst>
              <p:tags r:id="rId3"/>
            </p:custDataLst>
          </p:nvPr>
        </p:nvSpPr>
        <p:spPr>
          <a:xfrm rot="5400000">
            <a:off x="838200" y="1582190"/>
            <a:ext cx="685800" cy="685800"/>
          </a:xfrm>
          <a:prstGeom prst="corner">
            <a:avLst>
              <a:gd name="adj1" fmla="val 16667"/>
              <a:gd name="adj2" fmla="val 138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33170" y="2578735"/>
            <a:ext cx="515620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&lt;table&gt;</a:t>
            </a:r>
            <a:endParaRPr lang="zh-CN" altLang="en-US"/>
          </a:p>
          <a:p>
            <a:r>
              <a:rPr lang="zh-CN" altLang="en-US"/>
              <a:t>   &lt;tr&gt;</a:t>
            </a:r>
            <a:endParaRPr lang="zh-CN" altLang="en-US"/>
          </a:p>
          <a:p>
            <a:pPr lvl="1"/>
            <a:r>
              <a:rPr lang="zh-CN" altLang="en-US"/>
              <a:t>   &lt;td&gt;Apples&lt;/td&gt;</a:t>
            </a:r>
            <a:endParaRPr lang="zh-CN" altLang="en-US"/>
          </a:p>
          <a:p>
            <a:pPr lvl="1"/>
            <a:r>
              <a:rPr lang="zh-CN" altLang="en-US"/>
              <a:t>   &lt;td&gt;Bananas&lt;/td&gt;</a:t>
            </a:r>
            <a:endParaRPr lang="zh-CN" altLang="en-US"/>
          </a:p>
          <a:p>
            <a:r>
              <a:rPr lang="zh-CN" altLang="en-US"/>
              <a:t>   &lt;/tr&gt;</a:t>
            </a:r>
            <a:endParaRPr lang="zh-CN" altLang="en-US"/>
          </a:p>
          <a:p>
            <a:r>
              <a:rPr lang="zh-CN" altLang="en-US"/>
              <a:t>&lt;/table&gt;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&lt;table&gt;</a:t>
            </a:r>
            <a:endParaRPr lang="zh-CN" altLang="en-US"/>
          </a:p>
          <a:p>
            <a:r>
              <a:rPr lang="zh-CN" altLang="en-US"/>
              <a:t>   &lt;name&gt;African Coffee Table&lt;/name&gt;</a:t>
            </a:r>
            <a:endParaRPr lang="zh-CN" altLang="en-US"/>
          </a:p>
          <a:p>
            <a:r>
              <a:rPr lang="zh-CN" altLang="en-US"/>
              <a:t>   &lt;width&gt;80&lt;/width&gt;</a:t>
            </a:r>
            <a:endParaRPr lang="zh-CN" altLang="en-US"/>
          </a:p>
          <a:p>
            <a:r>
              <a:rPr lang="zh-CN" altLang="en-US"/>
              <a:t>   &lt;length&gt;120&lt;/length&gt;</a:t>
            </a:r>
            <a:endParaRPr lang="zh-CN" altLang="en-US"/>
          </a:p>
          <a:p>
            <a:r>
              <a:rPr lang="zh-CN" altLang="en-US"/>
              <a:t>&lt;/table&gt;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950460" y="2578735"/>
            <a:ext cx="7290435" cy="3691890"/>
            <a:chOff x="7796" y="4061"/>
            <a:chExt cx="11481" cy="5814"/>
          </a:xfrm>
        </p:grpSpPr>
        <p:sp>
          <p:nvSpPr>
            <p:cNvPr id="8" name="右箭头 7"/>
            <p:cNvSpPr/>
            <p:nvPr/>
          </p:nvSpPr>
          <p:spPr>
            <a:xfrm>
              <a:off x="7796" y="6770"/>
              <a:ext cx="1559" cy="779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421" y="4061"/>
              <a:ext cx="9857" cy="581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&lt;h:table xmlns:h="http://www.w3.org/TR/html4/"&gt;</a:t>
              </a:r>
              <a:endParaRPr lang="zh-CN" altLang="en-US"/>
            </a:p>
            <a:p>
              <a:r>
                <a:rPr lang="zh-CN" altLang="en-US"/>
                <a:t>   &lt;h:tr&gt;</a:t>
              </a:r>
              <a:endParaRPr lang="zh-CN" altLang="en-US"/>
            </a:p>
            <a:p>
              <a:r>
                <a:rPr lang="zh-CN" altLang="en-US"/>
                <a:t>   &lt;h:td&gt;Apples&lt;/h:td&gt;</a:t>
              </a:r>
              <a:endParaRPr lang="zh-CN" altLang="en-US"/>
            </a:p>
            <a:p>
              <a:r>
                <a:rPr lang="zh-CN" altLang="en-US"/>
                <a:t>   &lt;h:td&gt;Bananas&lt;/h:td&gt;</a:t>
              </a:r>
              <a:endParaRPr lang="zh-CN" altLang="en-US"/>
            </a:p>
            <a:p>
              <a:r>
                <a:rPr lang="zh-CN" altLang="en-US"/>
                <a:t>   &lt;/h:tr&gt;</a:t>
              </a:r>
              <a:endParaRPr lang="zh-CN" altLang="en-US"/>
            </a:p>
            <a:p>
              <a:r>
                <a:rPr lang="zh-CN" altLang="en-US"/>
                <a:t>&lt;/h:table&gt;</a:t>
              </a:r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r>
                <a:rPr lang="zh-CN" altLang="en-US"/>
                <a:t>&lt;f:table xmlns:f="http://www.w3school.com.cn/furniture"&gt;</a:t>
              </a:r>
              <a:endParaRPr lang="zh-CN" altLang="en-US"/>
            </a:p>
            <a:p>
              <a:r>
                <a:rPr lang="zh-CN" altLang="en-US"/>
                <a:t>   &lt;f:name&gt;African Coffee Table&lt;/f:name&gt;</a:t>
              </a:r>
              <a:endParaRPr lang="zh-CN" altLang="en-US"/>
            </a:p>
            <a:p>
              <a:r>
                <a:rPr lang="zh-CN" altLang="en-US"/>
                <a:t>   &lt;f:width&gt;80&lt;/f:width&gt;</a:t>
              </a:r>
              <a:endParaRPr lang="zh-CN" altLang="en-US"/>
            </a:p>
            <a:p>
              <a:r>
                <a:rPr lang="zh-CN" altLang="en-US"/>
                <a:t>   &lt;f:length&gt;120&lt;/f:length&gt;</a:t>
              </a:r>
              <a:endParaRPr lang="zh-CN" altLang="en-US"/>
            </a:p>
            <a:p>
              <a:r>
                <a:rPr lang="zh-CN" altLang="en-US"/>
                <a:t>&lt;/f:table&gt;</a:t>
              </a:r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813050" y="6175375"/>
            <a:ext cx="77768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&lt;f:table&gt;  可以理解为 &lt;http://www.w3school.com.cn/furniture/f:table &gt; 唯一确定一个命名空间（类似maven的location）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>
                <a:latin typeface="+mn-lt"/>
                <a:ea typeface="+mn-ea"/>
                <a:sym typeface="+mn-ea"/>
              </a:rPr>
              <a:t>xml</a:t>
            </a:r>
            <a:r>
              <a:rPr lang="zh-CN" altLang="en-US" dirty="0">
                <a:latin typeface="+mn-lt"/>
                <a:ea typeface="+mn-ea"/>
                <a:sym typeface="+mn-ea"/>
              </a:rPr>
              <a:t>介绍 </a:t>
            </a:r>
            <a:r>
              <a:rPr lang="en-US" altLang="zh-CN" dirty="0">
                <a:latin typeface="+mn-lt"/>
                <a:ea typeface="+mn-ea"/>
                <a:sym typeface="+mn-ea"/>
              </a:rPr>
              <a:t>- XSD </a:t>
            </a:r>
            <a:r>
              <a:rPr lang="zh-CN" altLang="en-US" dirty="0">
                <a:latin typeface="+mn-lt"/>
                <a:ea typeface="+mn-ea"/>
                <a:sym typeface="+mn-ea"/>
              </a:rPr>
              <a:t>的功能</a:t>
            </a:r>
            <a:endParaRPr lang="zh-CN" altLang="en-US" dirty="0">
              <a:latin typeface="+mn-lt"/>
              <a:ea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XML Schema: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定义可出现在文档中的元素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定义可出现在文档中的属性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定义哪个元素是子元素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定义子元素的次序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定义子元素的数目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定义元素是否为空，或者是否可包含文本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定义元素和属性的数据类型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>
            <p:custDataLst>
              <p:tags r:id="rId1"/>
            </p:custDataLst>
          </p:nvPr>
        </p:nvSpPr>
        <p:spPr bwMode="auto">
          <a:xfrm>
            <a:off x="10091738" y="2220914"/>
            <a:ext cx="576262" cy="4651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52" name="文本框 9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18318" y="2253298"/>
            <a:ext cx="447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+mn-lt"/>
                <a:ea typeface="+mn-ea"/>
              </a:rPr>
              <a:t>xml</a:t>
            </a:r>
            <a:r>
              <a:rPr lang="zh-CN" altLang="en-US" sz="2400" dirty="0">
                <a:latin typeface="+mn-lt"/>
                <a:ea typeface="+mn-ea"/>
              </a:rPr>
              <a:t>介绍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2056" name="KSO_Shape"/>
          <p:cNvSpPr/>
          <p:nvPr>
            <p:custDataLst>
              <p:tags r:id="rId3"/>
            </p:custDataLst>
          </p:nvPr>
        </p:nvSpPr>
        <p:spPr bwMode="auto">
          <a:xfrm>
            <a:off x="3764280" y="2286635"/>
            <a:ext cx="400050" cy="395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01</a:t>
            </a:r>
            <a:endParaRPr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8" name="矩形 117"/>
          <p:cNvSpPr/>
          <p:nvPr>
            <p:custDataLst>
              <p:tags r:id="rId4"/>
            </p:custDataLst>
          </p:nvPr>
        </p:nvSpPr>
        <p:spPr bwMode="auto">
          <a:xfrm>
            <a:off x="10091738" y="0"/>
            <a:ext cx="576262" cy="769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58" name="KSO_Shape"/>
          <p:cNvSpPr/>
          <p:nvPr>
            <p:custDataLst>
              <p:tags r:id="rId5"/>
            </p:custDataLst>
          </p:nvPr>
        </p:nvSpPr>
        <p:spPr bwMode="auto">
          <a:xfrm>
            <a:off x="3764280" y="3186749"/>
            <a:ext cx="400050" cy="39528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02</a:t>
            </a:r>
            <a:endParaRPr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5" name="KSO_Shape"/>
          <p:cNvSpPr/>
          <p:nvPr>
            <p:custDataLst>
              <p:tags r:id="rId6"/>
            </p:custDataLst>
          </p:nvPr>
        </p:nvSpPr>
        <p:spPr bwMode="auto">
          <a:xfrm>
            <a:off x="4164330" y="2681923"/>
            <a:ext cx="96838" cy="95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lIns="0" tIns="0" rIns="0" bIns="0" anchor="ctr">
            <a:normAutofit fontScale="30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6" name="KSO_Shape"/>
          <p:cNvSpPr/>
          <p:nvPr>
            <p:custDataLst>
              <p:tags r:id="rId7"/>
            </p:custDataLst>
          </p:nvPr>
        </p:nvSpPr>
        <p:spPr bwMode="auto">
          <a:xfrm>
            <a:off x="4164330" y="3578860"/>
            <a:ext cx="96838" cy="95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lIns="0" tIns="0" rIns="0" bIns="0" anchor="ctr">
            <a:normAutofit fontScale="30000" lnSpcReduction="20000"/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67" name="文本框 12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318318" y="3156586"/>
            <a:ext cx="4470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latin typeface="+mn-lt"/>
                <a:ea typeface="+mn-ea"/>
              </a:rPr>
              <a:t>Spring xml </a:t>
            </a:r>
            <a:r>
              <a:rPr lang="zh-CN" altLang="en-US" sz="2400" dirty="0">
                <a:latin typeface="+mn-lt"/>
                <a:ea typeface="+mn-ea"/>
              </a:rPr>
              <a:t>各节点介绍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1524000" y="769939"/>
            <a:ext cx="2794000" cy="1450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prstClr val="white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主要内容</a:t>
            </a:r>
            <a:endParaRPr lang="zh-CN" altLang="en-US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8615" y="3930650"/>
            <a:ext cx="61880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1.context:component-scan &amp; context:annotion-config</a:t>
            </a:r>
            <a:endParaRPr lang="en-US" altLang="zh-CN"/>
          </a:p>
          <a:p>
            <a:pPr algn="l"/>
            <a:r>
              <a:rPr lang="en-US" altLang="zh-CN"/>
              <a:t>2.context:property-placeholder</a:t>
            </a:r>
            <a:endParaRPr lang="en-US" altLang="zh-CN"/>
          </a:p>
          <a:p>
            <a:pPr algn="l"/>
            <a:r>
              <a:rPr lang="en-US" altLang="zh-CN"/>
              <a:t>3.import</a:t>
            </a:r>
            <a:endParaRPr lang="en-US" altLang="zh-CN"/>
          </a:p>
          <a:p>
            <a:pPr algn="l"/>
            <a:r>
              <a:rPr lang="en-US" altLang="zh-CN"/>
              <a:t>4.task:executor &amp; task:scheduler &amp; task:annotation-driven</a:t>
            </a:r>
            <a:endParaRPr lang="en-US" altLang="zh-CN"/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xml</a:t>
            </a:r>
            <a:r>
              <a:rPr lang="zh-CN" altLang="en-US"/>
              <a:t>头信息</a:t>
            </a:r>
            <a:r>
              <a:rPr lang="en-US" altLang="zh-CN"/>
              <a:t> </a:t>
            </a:r>
            <a:r>
              <a:rPr lang="zh-CN" altLang="en-US"/>
              <a:t>节点分析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615" y="1313815"/>
            <a:ext cx="10224770" cy="84836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&lt;?xml version="1.0" encoding="UTF-8"?&gt;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3615" y="2376805"/>
            <a:ext cx="483806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&lt;?xml version="1.0" encoding="utf-8"?&gt;</a:t>
            </a:r>
            <a:endParaRPr lang="zh-CN" altLang="en-US"/>
          </a:p>
          <a:p>
            <a:r>
              <a:rPr lang="zh-CN" altLang="en-US"/>
              <a:t>&lt;note&gt;</a:t>
            </a:r>
            <a:endParaRPr lang="zh-CN" altLang="en-US"/>
          </a:p>
          <a:p>
            <a:r>
              <a:rPr lang="zh-CN" altLang="en-US"/>
              <a:t>  &lt;from&gt;John&lt;/from&gt;</a:t>
            </a:r>
            <a:endParaRPr lang="zh-CN" altLang="en-US"/>
          </a:p>
          <a:p>
            <a:r>
              <a:rPr lang="zh-CN" altLang="en-US"/>
              <a:t>  &lt;to&gt;George&lt;/to&gt;</a:t>
            </a:r>
            <a:endParaRPr lang="zh-CN" altLang="en-US"/>
          </a:p>
          <a:p>
            <a:r>
              <a:rPr lang="zh-CN" altLang="en-US"/>
              <a:t>  &lt;message&gt;French: êèé&lt;/message&gt;</a:t>
            </a:r>
            <a:endParaRPr lang="zh-CN" altLang="en-US"/>
          </a:p>
          <a:p>
            <a:r>
              <a:rPr lang="zh-CN" altLang="en-US"/>
              <a:t>&lt;/note&gt;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39850" y="4349750"/>
            <a:ext cx="196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单字节encoding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00115" y="2376805"/>
            <a:ext cx="483806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&lt;?xml version="1.0" encoding="utf-</a:t>
            </a:r>
            <a:r>
              <a:rPr lang="en-US" altLang="zh-CN"/>
              <a:t>16</a:t>
            </a:r>
            <a:r>
              <a:rPr lang="zh-CN" altLang="en-US"/>
              <a:t>"?&gt;</a:t>
            </a:r>
            <a:endParaRPr lang="zh-CN" altLang="en-US"/>
          </a:p>
          <a:p>
            <a:r>
              <a:rPr lang="zh-CN" altLang="en-US"/>
              <a:t>&lt;note&gt;</a:t>
            </a:r>
            <a:endParaRPr lang="zh-CN" altLang="en-US"/>
          </a:p>
          <a:p>
            <a:r>
              <a:rPr lang="zh-CN" altLang="en-US"/>
              <a:t>  &lt;from&gt;John&lt;/from&gt;</a:t>
            </a:r>
            <a:endParaRPr lang="zh-CN" altLang="en-US"/>
          </a:p>
          <a:p>
            <a:r>
              <a:rPr lang="zh-CN" altLang="en-US"/>
              <a:t>  &lt;to&gt;George&lt;/to&gt;</a:t>
            </a:r>
            <a:endParaRPr lang="zh-CN" altLang="en-US"/>
          </a:p>
          <a:p>
            <a:r>
              <a:rPr lang="zh-CN" altLang="en-US"/>
              <a:t>  &lt;message&gt;French: êèé&lt;/message&gt;</a:t>
            </a:r>
            <a:endParaRPr lang="zh-CN" altLang="en-US"/>
          </a:p>
          <a:p>
            <a:r>
              <a:rPr lang="zh-CN" altLang="en-US"/>
              <a:t>&lt;/note&gt;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52550" y="4718050"/>
            <a:ext cx="4114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双字节</a:t>
            </a:r>
            <a:r>
              <a:rPr lang="en-US" altLang="zh-CN"/>
              <a:t>save - Unicode</a:t>
            </a:r>
            <a:endParaRPr lang="en-US" altLang="zh-CN"/>
          </a:p>
        </p:txBody>
      </p:sp>
      <p:graphicFrame>
        <p:nvGraphicFramePr>
          <p:cNvPr id="8" name="对象 7"/>
          <p:cNvGraphicFramePr/>
          <p:nvPr/>
        </p:nvGraphicFramePr>
        <p:xfrm>
          <a:off x="3834765" y="5543550"/>
          <a:ext cx="2887345" cy="710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701800" imgH="419100" progId="Paint.Picture">
                  <p:embed/>
                </p:oleObj>
              </mc:Choice>
              <mc:Fallback>
                <p:oleObj name="" r:id="rId1" imgW="1701800" imgH="4191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34765" y="5543550"/>
                        <a:ext cx="2887345" cy="710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987415" y="4311650"/>
            <a:ext cx="196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双字节encoding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000115" y="4679950"/>
            <a:ext cx="6108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单字节</a:t>
            </a:r>
            <a:r>
              <a:rPr lang="en-US" altLang="zh-CN"/>
              <a:t>save - ASCII、Windows-1252、</a:t>
            </a:r>
            <a:endParaRPr lang="en-US" altLang="zh-CN"/>
          </a:p>
          <a:p>
            <a:r>
              <a:rPr lang="en-US" altLang="zh-CN"/>
              <a:t>	ISO-8859-1 或者 UTF-8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1210175510"/>
  <p:tag name="MH_LIBRARY" val="GRAPHIC"/>
  <p:tag name="MH_ORDER" val="Rectangle 28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Shape"/>
  <p:tag name="KSO_WM_UNIT_TYPE" val="l_i"/>
  <p:tag name="KSO_WM_UNIT_INDEX" val="1_1"/>
  <p:tag name="KSO_WM_UNIT_ID" val="custom160501_8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MH" val="20151210175510"/>
  <p:tag name="MH_LIBRARY" val="GRAPHIC"/>
  <p:tag name="MH_ORDER" val="Rectangle 117"/>
  <p:tag name="KSO_WM_TAG_VERSION" val="1.0"/>
  <p:tag name="KSO_WM_BEAUTIFY_FLAG" val="#wm#"/>
  <p:tag name="KSO_WM_UNIT_TYPE" val="i"/>
  <p:tag name="KSO_WM_UNIT_ID" val="custom160501_8*i*4"/>
  <p:tag name="KSO_WM_TEMPLATE_CATEGORY" val="custom"/>
  <p:tag name="KSO_WM_TEMPLATE_INDEX" val="160501"/>
  <p:tag name="KSO_WM_UNIT_INDEX" val="4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Shape"/>
  <p:tag name="KSO_WM_UNIT_TYPE" val="l_i"/>
  <p:tag name="KSO_WM_UNIT_INDEX" val="1_2"/>
  <p:tag name="KSO_WM_UNIT_ID" val="custom160501_8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Shape"/>
  <p:tag name="KSO_WM_UNIT_TYPE" val="l_i"/>
  <p:tag name="KSO_WM_UNIT_INDEX" val="1_4"/>
  <p:tag name="KSO_WM_UNIT_ID" val="custom160501_8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Shape"/>
  <p:tag name="KSO_WM_UNIT_TYPE" val="l_i"/>
  <p:tag name="KSO_WM_UNIT_INDEX" val="1_5"/>
  <p:tag name="KSO_WM_UNIT_ID" val="custom160501_8*l_i*1_5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文本框 129"/>
  <p:tag name="KSO_WM_UNIT_TYPE" val="l_h_f"/>
  <p:tag name="KSO_WM_UNIT_INDEX" val="1_2_1"/>
  <p:tag name="KSO_WM_UNIT_ID" val="custom160501_8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Rectangle 33"/>
  <p:tag name="KSO_WM_UNIT_TYPE" val="a"/>
  <p:tag name="KSO_WM_UNIT_INDEX" val="1"/>
  <p:tag name="KSO_WM_UNIT_ID" val="custom160501_8*a*1"/>
  <p:tag name="KSO_WM_UNIT_CLEAR" val="1"/>
  <p:tag name="KSO_WM_UNIT_LAYERLEVEL" val="1"/>
  <p:tag name="KSO_WM_UNIT_ISCONTENTSTITLE" val="1"/>
  <p:tag name="KSO_WM_UNIT_VALUE" val="24"/>
  <p:tag name="KSO_WM_UNIT_HIGHLIGHT" val="0"/>
  <p:tag name="KSO_WM_UNIT_COMPATIBLE" val="0"/>
  <p:tag name="KSO_WM_UNIT_PRESET_TEXT" val="CONTENTS"/>
</p:tagLst>
</file>

<file path=ppt/tags/tag17.xml><?xml version="1.0" encoding="utf-8"?>
<p:tagLst xmlns:p="http://schemas.openxmlformats.org/presentationml/2006/main">
  <p:tag name="MH_TYPE" val="#NeiR#"/>
  <p:tag name="MH_NUMBER" val="5"/>
  <p:tag name="MH" val="20151210175510"/>
  <p:tag name="MH_LIBRARY" val="GRAPHIC"/>
  <p:tag name="KSO_WM_TEMPLATE_CATEGORY" val="custom"/>
  <p:tag name="KSO_WM_TEMPLATE_INDEX" val="160501"/>
  <p:tag name="KSO_WM_TAG_VERSION" val="1.0"/>
  <p:tag name="KSO_WM_SLIDE_ID" val="custom160501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a"/>
  <p:tag name="KSO_WM_UNIT_INDEX" val="1"/>
  <p:tag name="KSO_WM_UNIT_ID" val="custom160501_2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f"/>
  <p:tag name="KSO_WM_UNIT_INDEX" val="1"/>
  <p:tag name="KSO_WM_UNIT_ID" val="custom160501_2*f*1"/>
  <p:tag name="KSO_WM_UNIT_CLEAR" val="1"/>
  <p:tag name="KSO_WM_UNIT_LAYERLEVEL" val="1"/>
  <p:tag name="KSO_WM_UNIT_VALUE" val="288"/>
  <p:tag name="KSO_WM_UNIT_HIGHLIGHT" val="0"/>
  <p:tag name="KSO_WM_UNIT_COMPATIBLE" val="0"/>
  <p:tag name="KSO_WM_UNIT_PRESET_TEXT_INDEX" val="5"/>
  <p:tag name="KSO_WM_UNIT_PRESET_TEXT_LEN" val="232"/>
</p:tagLst>
</file>

<file path=ppt/tags/tag2.xml><?xml version="1.0" encoding="utf-8"?>
<p:tagLst xmlns:p="http://schemas.openxmlformats.org/presentationml/2006/main">
  <p:tag name="MH" val="20151210175510"/>
  <p:tag name="MH_LIBRARY" val="GRAPHIC"/>
  <p:tag name="MH_ORDER" val="Rectangle 11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01_2*i*2"/>
  <p:tag name="KSO_WM_TEMPLATE_CATEGORY" val="custom"/>
  <p:tag name="KSO_WM_TEMPLATE_INDEX" val="160501"/>
  <p:tag name="KSO_WM_UNIT_INDEX" val="2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01_2*i*3"/>
  <p:tag name="KSO_WM_TEMPLATE_CATEGORY" val="custom"/>
  <p:tag name="KSO_WM_TEMPLATE_INDEX" val="160501"/>
  <p:tag name="KSO_WM_UNIT_INDEX" val="3"/>
</p:tagLst>
</file>

<file path=ppt/tags/tag22.xml><?xml version="1.0" encoding="utf-8"?>
<p:tagLst xmlns:p="http://schemas.openxmlformats.org/presentationml/2006/main">
  <p:tag name="KSO_WM_TEMPLATE_CATEGORY" val="custom"/>
  <p:tag name="KSO_WM_TEMPLATE_INDEX" val="160501"/>
  <p:tag name="KSO_WM_TAG_VERSION" val="1.0"/>
  <p:tag name="KSO_WM_SLIDE_ID" val="custom16050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77*137"/>
  <p:tag name="KSO_WM_SLIDE_SIZE" val="805*31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a"/>
  <p:tag name="KSO_WM_UNIT_INDEX" val="1"/>
  <p:tag name="KSO_WM_UNIT_ID" val="custom160501_2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f"/>
  <p:tag name="KSO_WM_UNIT_INDEX" val="1"/>
  <p:tag name="KSO_WM_UNIT_ID" val="custom160501_2*f*1"/>
  <p:tag name="KSO_WM_UNIT_CLEAR" val="1"/>
  <p:tag name="KSO_WM_UNIT_LAYERLEVEL" val="1"/>
  <p:tag name="KSO_WM_UNIT_VALUE" val="288"/>
  <p:tag name="KSO_WM_UNIT_HIGHLIGHT" val="0"/>
  <p:tag name="KSO_WM_UNIT_COMPATIBLE" val="0"/>
  <p:tag name="KSO_WM_UNIT_PRESET_TEXT_INDEX" val="5"/>
  <p:tag name="KSO_WM_UNIT_PRESET_TEXT_LEN" val="23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01_2*i*2"/>
  <p:tag name="KSO_WM_TEMPLATE_CATEGORY" val="custom"/>
  <p:tag name="KSO_WM_TEMPLATE_INDEX" val="160501"/>
  <p:tag name="KSO_WM_UNIT_INDEX" val="2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01_2*i*3"/>
  <p:tag name="KSO_WM_TEMPLATE_CATEGORY" val="custom"/>
  <p:tag name="KSO_WM_TEMPLATE_INDEX" val="160501"/>
  <p:tag name="KSO_WM_UNIT_INDEX" val="3"/>
</p:tagLst>
</file>

<file path=ppt/tags/tag27.xml><?xml version="1.0" encoding="utf-8"?>
<p:tagLst xmlns:p="http://schemas.openxmlformats.org/presentationml/2006/main">
  <p:tag name="KSO_WM_TEMPLATE_CATEGORY" val="custom"/>
  <p:tag name="KSO_WM_TEMPLATE_INDEX" val="160501"/>
  <p:tag name="KSO_WM_TAG_VERSION" val="1.0"/>
  <p:tag name="KSO_WM_SLIDE_ID" val="custom16050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77*137"/>
  <p:tag name="KSO_WM_SLIDE_SIZE" val="805*317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a"/>
  <p:tag name="KSO_WM_UNIT_INDEX" val="1"/>
  <p:tag name="KSO_WM_UNIT_ID" val="custom160501_2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f"/>
  <p:tag name="KSO_WM_UNIT_INDEX" val="1"/>
  <p:tag name="KSO_WM_UNIT_ID" val="custom160501_2*f*1"/>
  <p:tag name="KSO_WM_UNIT_CLEAR" val="1"/>
  <p:tag name="KSO_WM_UNIT_LAYERLEVEL" val="1"/>
  <p:tag name="KSO_WM_UNIT_VALUE" val="288"/>
  <p:tag name="KSO_WM_UNIT_HIGHLIGHT" val="0"/>
  <p:tag name="KSO_WM_UNIT_COMPATIBLE" val="0"/>
  <p:tag name="KSO_WM_UNIT_PRESET_TEXT_INDEX" val="5"/>
  <p:tag name="KSO_WM_UNIT_PRESET_TEXT_LEN" val="232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0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01_2*i*2"/>
  <p:tag name="KSO_WM_TEMPLATE_CATEGORY" val="custom"/>
  <p:tag name="KSO_WM_TEMPLATE_INDEX" val="160501"/>
  <p:tag name="KSO_WM_UNIT_INDEX" val="2"/>
</p:tagLst>
</file>

<file path=ppt/tags/tag31.xml><?xml version="1.0" encoding="utf-8"?>
<p:tagLst xmlns:p="http://schemas.openxmlformats.org/presentationml/2006/main">
  <p:tag name="KSO_WM_TEMPLATE_CATEGORY" val="custom"/>
  <p:tag name="KSO_WM_TEMPLATE_INDEX" val="160501"/>
  <p:tag name="KSO_WM_TAG_VERSION" val="1.0"/>
  <p:tag name="KSO_WM_SLIDE_ID" val="custom16050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77*137"/>
  <p:tag name="KSO_WM_SLIDE_SIZE" val="805*317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a"/>
  <p:tag name="KSO_WM_UNIT_INDEX" val="1"/>
  <p:tag name="KSO_WM_UNIT_ID" val="custom160501_2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f"/>
  <p:tag name="KSO_WM_UNIT_INDEX" val="1"/>
  <p:tag name="KSO_WM_UNIT_ID" val="custom160501_2*f*1"/>
  <p:tag name="KSO_WM_UNIT_CLEAR" val="1"/>
  <p:tag name="KSO_WM_UNIT_LAYERLEVEL" val="1"/>
  <p:tag name="KSO_WM_UNIT_VALUE" val="288"/>
  <p:tag name="KSO_WM_UNIT_HIGHLIGHT" val="0"/>
  <p:tag name="KSO_WM_UNIT_COMPATIBLE" val="0"/>
  <p:tag name="KSO_WM_UNIT_PRESET_TEXT_INDEX" val="5"/>
  <p:tag name="KSO_WM_UNIT_PRESET_TEXT_LEN" val="232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01_2*i*2"/>
  <p:tag name="KSO_WM_TEMPLATE_CATEGORY" val="custom"/>
  <p:tag name="KSO_WM_TEMPLATE_INDEX" val="160501"/>
  <p:tag name="KSO_WM_UNIT_INDEX" val="2"/>
</p:tagLst>
</file>

<file path=ppt/tags/tag35.xml><?xml version="1.0" encoding="utf-8"?>
<p:tagLst xmlns:p="http://schemas.openxmlformats.org/presentationml/2006/main">
  <p:tag name="KSO_WM_TEMPLATE_CATEGORY" val="custom"/>
  <p:tag name="KSO_WM_TEMPLATE_INDEX" val="160501"/>
  <p:tag name="KSO_WM_TAG_VERSION" val="1.0"/>
  <p:tag name="KSO_WM_SLIDE_ID" val="custom16050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77*137"/>
  <p:tag name="KSO_WM_SLIDE_SIZE" val="805*317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501"/>
</p:tagLst>
</file>

<file path=ppt/tags/tag37.xml><?xml version="1.0" encoding="utf-8"?>
<p:tagLst xmlns:p="http://schemas.openxmlformats.org/presentationml/2006/main">
  <p:tag name="MH" val="20151210175510"/>
  <p:tag name="MH_LIBRARY" val="GRAPHIC"/>
  <p:tag name="MH_ORDER" val="Rectangle 28"/>
  <p:tag name="KSO_WM_TAG_VERSION" val="1.0"/>
  <p:tag name="KSO_WM_BEAUTIFY_FLAG" val="#wm#"/>
  <p:tag name="KSO_WM_UNIT_TYPE" val="i"/>
  <p:tag name="KSO_WM_UNIT_ID" val="custom160501_8*i*0"/>
  <p:tag name="KSO_WM_TEMPLATE_CATEGORY" val="custom"/>
  <p:tag name="KSO_WM_TEMPLATE_INDEX" val="160501"/>
  <p:tag name="KSO_WM_UNIT_INDEX" val="0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文本框 99"/>
  <p:tag name="KSO_WM_UNIT_TYPE" val="l_h_f"/>
  <p:tag name="KSO_WM_UNIT_INDEX" val="1_1_1"/>
  <p:tag name="KSO_WM_UNIT_ID" val="custom160501_8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Shape"/>
  <p:tag name="KSO_WM_UNIT_TYPE" val="l_i"/>
  <p:tag name="KSO_WM_UNIT_INDEX" val="1_1"/>
  <p:tag name="KSO_WM_UNIT_ID" val="custom160501_8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01"/>
</p:tagLst>
</file>

<file path=ppt/tags/tag40.xml><?xml version="1.0" encoding="utf-8"?>
<p:tagLst xmlns:p="http://schemas.openxmlformats.org/presentationml/2006/main">
  <p:tag name="MH" val="20151210175510"/>
  <p:tag name="MH_LIBRARY" val="GRAPHIC"/>
  <p:tag name="MH_ORDER" val="Rectangle 117"/>
  <p:tag name="KSO_WM_TAG_VERSION" val="1.0"/>
  <p:tag name="KSO_WM_BEAUTIFY_FLAG" val="#wm#"/>
  <p:tag name="KSO_WM_UNIT_TYPE" val="i"/>
  <p:tag name="KSO_WM_UNIT_ID" val="custom160501_8*i*4"/>
  <p:tag name="KSO_WM_TEMPLATE_CATEGORY" val="custom"/>
  <p:tag name="KSO_WM_TEMPLATE_INDEX" val="160501"/>
  <p:tag name="KSO_WM_UNIT_INDEX" val="4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Shape"/>
  <p:tag name="KSO_WM_UNIT_TYPE" val="l_i"/>
  <p:tag name="KSO_WM_UNIT_INDEX" val="1_2"/>
  <p:tag name="KSO_WM_UNIT_ID" val="custom160501_8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Shape"/>
  <p:tag name="KSO_WM_UNIT_TYPE" val="l_i"/>
  <p:tag name="KSO_WM_UNIT_INDEX" val="1_4"/>
  <p:tag name="KSO_WM_UNIT_ID" val="custom160501_8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Shape"/>
  <p:tag name="KSO_WM_UNIT_TYPE" val="l_i"/>
  <p:tag name="KSO_WM_UNIT_INDEX" val="1_5"/>
  <p:tag name="KSO_WM_UNIT_ID" val="custom160501_8*l_i*1_5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文本框 129"/>
  <p:tag name="KSO_WM_UNIT_TYPE" val="l_h_f"/>
  <p:tag name="KSO_WM_UNIT_INDEX" val="1_2_1"/>
  <p:tag name="KSO_WM_UNIT_ID" val="custom160501_8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Rectangle 33"/>
  <p:tag name="KSO_WM_UNIT_TYPE" val="a"/>
  <p:tag name="KSO_WM_UNIT_INDEX" val="1"/>
  <p:tag name="KSO_WM_UNIT_ID" val="custom160501_8*a*1"/>
  <p:tag name="KSO_WM_UNIT_CLEAR" val="1"/>
  <p:tag name="KSO_WM_UNIT_LAYERLEVEL" val="1"/>
  <p:tag name="KSO_WM_UNIT_ISCONTENTSTITLE" val="1"/>
  <p:tag name="KSO_WM_UNIT_VALUE" val="24"/>
  <p:tag name="KSO_WM_UNIT_HIGHLIGHT" val="0"/>
  <p:tag name="KSO_WM_UNIT_COMPATIBLE" val="0"/>
  <p:tag name="KSO_WM_UNIT_PRESET_TEXT" val="CONTENTS"/>
</p:tagLst>
</file>

<file path=ppt/tags/tag46.xml><?xml version="1.0" encoding="utf-8"?>
<p:tagLst xmlns:p="http://schemas.openxmlformats.org/presentationml/2006/main">
  <p:tag name="MH_TYPE" val="#NeiR#"/>
  <p:tag name="MH_NUMBER" val="5"/>
  <p:tag name="MH" val="20151210175510"/>
  <p:tag name="MH_LIBRARY" val="GRAPHIC"/>
  <p:tag name="KSO_WM_TEMPLATE_CATEGORY" val="custom"/>
  <p:tag name="KSO_WM_TEMPLATE_INDEX" val="160501"/>
  <p:tag name="KSO_WM_TAG_VERSION" val="1.0"/>
  <p:tag name="KSO_WM_SLIDE_ID" val="custom160501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160501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160501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16050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a"/>
  <p:tag name="KSO_WM_UNIT_INDEX" val="1"/>
  <p:tag name="KSO_WM_UNIT_ID" val="custom160501_1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16050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a"/>
  <p:tag name="KSO_WM_UNIT_INDEX" val="1"/>
  <p:tag name="KSO_WM_UNIT_ID" val="custom160501_27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THANKS"/>
</p:tagLst>
</file>

<file path=ppt/tags/tag52.xml><?xml version="1.0" encoding="utf-8"?>
<p:tagLst xmlns:p="http://schemas.openxmlformats.org/presentationml/2006/main">
  <p:tag name="KSO_WM_TEMPLATE_CATEGORY" val="custom"/>
  <p:tag name="KSO_WM_TEMPLATE_INDEX" val="160501"/>
  <p:tag name="KSO_WM_TAG_VERSION" val="1.0"/>
  <p:tag name="KSO_WM_SLIDE_ID" val="custom160501_27"/>
  <p:tag name="KSO_WM_SLIDE_INDEX" val="27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KSO_WM_UNIT_TYPE" val="b"/>
  <p:tag name="KSO_WM_UNIT_INDEX" val="1"/>
  <p:tag name="KSO_WM_UNIT_ID" val="custom160501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EMPLATE_CATEGORY" val="custom"/>
  <p:tag name="KSO_WM_TEMPLATE_INDEX" val="160501"/>
  <p:tag name="KSO_WM_TAG_VERSION" val="1.0"/>
  <p:tag name="KSO_WM_SLIDE_ID" val="custom160501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10、12、18、24、25、26、27"/>
  <p:tag name="KSO_WM_BEAUTIFY_FLAG" val="#wm#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8.xml><?xml version="1.0" encoding="utf-8"?>
<p:tagLst xmlns:p="http://schemas.openxmlformats.org/presentationml/2006/main">
  <p:tag name="MH" val="20151210175510"/>
  <p:tag name="MH_LIBRARY" val="GRAPHIC"/>
  <p:tag name="MH_ORDER" val="Rectangle 28"/>
  <p:tag name="KSO_WM_TAG_VERSION" val="1.0"/>
  <p:tag name="KSO_WM_BEAUTIFY_FLAG" val="#wm#"/>
  <p:tag name="KSO_WM_UNIT_TYPE" val="i"/>
  <p:tag name="KSO_WM_UNIT_ID" val="custom160501_8*i*0"/>
  <p:tag name="KSO_WM_TEMPLATE_CATEGORY" val="custom"/>
  <p:tag name="KSO_WM_TEMPLATE_INDEX" val="160501"/>
  <p:tag name="KSO_WM_UNIT_INDEX" val="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01"/>
  <p:tag name="MH" val="20151210175510"/>
  <p:tag name="MH_LIBRARY" val="GRAPHIC"/>
  <p:tag name="MH_ORDER" val="文本框 99"/>
  <p:tag name="KSO_WM_UNIT_TYPE" val="l_h_f"/>
  <p:tag name="KSO_WM_UNIT_INDEX" val="1_1_1"/>
  <p:tag name="KSO_WM_UNIT_ID" val="custom160501_8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22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AC1F"/>
      </a:accent1>
      <a:accent2>
        <a:srgbClr val="2C91CE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2D0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3266</Words>
  <Application>WPS 演示</Application>
  <PresentationFormat>宽屏</PresentationFormat>
  <Paragraphs>195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微软雅黑 Light</vt:lpstr>
      <vt:lpstr>微软雅黑</vt:lpstr>
      <vt:lpstr>Calibri</vt:lpstr>
      <vt:lpstr>黑体</vt:lpstr>
      <vt:lpstr>Arial Unicode MS</vt:lpstr>
      <vt:lpstr>Office 主题</vt:lpstr>
      <vt:lpstr>1_Office 主题</vt:lpstr>
      <vt:lpstr>Paint.Picture</vt:lpstr>
      <vt:lpstr>Paint.Picture</vt:lpstr>
      <vt:lpstr>Spring xml 总结</vt:lpstr>
      <vt:lpstr>PowerPoint 演示文稿</vt:lpstr>
      <vt:lpstr>xml介绍</vt:lpstr>
      <vt:lpstr>xml介绍</vt:lpstr>
      <vt:lpstr>xml介绍 - DTD</vt:lpstr>
      <vt:lpstr>xml介绍 - DTD升级版XSD</vt:lpstr>
      <vt:lpstr>xml介绍 - XSD 的功能</vt:lpstr>
      <vt:lpstr>PowerPoint 演示文稿</vt:lpstr>
      <vt:lpstr>xml头信息 节点分析</vt:lpstr>
      <vt:lpstr>PowerPoint 演示文稿</vt:lpstr>
      <vt:lpstr>context:component-scan &amp; context:annotion-config</vt:lpstr>
      <vt:lpstr>context:property-placeholder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webull</dc:creator>
  <cp:lastModifiedBy>八嘎思密达</cp:lastModifiedBy>
  <cp:revision>209</cp:revision>
  <dcterms:created xsi:type="dcterms:W3CDTF">2017-08-03T09:01:00Z</dcterms:created>
  <dcterms:modified xsi:type="dcterms:W3CDTF">2018-04-08T01:10:36Z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  <property fmtid="{D5CDD505-2E9C-101B-9397-08002B2CF9AE}" pid="3" name="KSORubyTemplateID">
    <vt:lpwstr>2</vt:lpwstr>
  </property>
</Properties>
</file>