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  <p:sldMasterId id="2147483687" r:id="rId3"/>
    <p:sldMasterId id="2147483668" r:id="rId4"/>
    <p:sldMasterId id="2147483672" r:id="rId5"/>
  </p:sldMasterIdLst>
  <p:notesMasterIdLst>
    <p:notesMasterId r:id="rId65"/>
  </p:notesMasterIdLst>
  <p:sldIdLst>
    <p:sldId id="260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2" r:id="rId30"/>
    <p:sldId id="291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24" r:id="rId40"/>
    <p:sldId id="301" r:id="rId41"/>
    <p:sldId id="302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5" r:id="rId62"/>
    <p:sldId id="323" r:id="rId63"/>
    <p:sldId id="264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97B33D8C-15F6-42E4-8B43-72DCBAD70AAE}">
          <p14:sldIdLst>
            <p14:sldId id="260"/>
          </p14:sldIdLst>
        </p14:section>
        <p14:section name="页面导航" id="{409B53B8-DA06-4B32-A903-B4150070BF1B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页面事件" id="{67BA609A-1198-4778-9B64-388CDED7A766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1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24"/>
          </p14:sldIdLst>
        </p14:section>
        <p14:section name="生命周期" id="{843F36AE-1BD6-4949-BC7E-EAE623D276A1}">
          <p14:sldIdLst>
            <p14:sldId id="301"/>
            <p14:sldId id="302"/>
            <p14:sldId id="304"/>
            <p14:sldId id="305"/>
            <p14:sldId id="306"/>
            <p14:sldId id="307"/>
            <p14:sldId id="308"/>
          </p14:sldIdLst>
        </p14:section>
        <p14:section name="wxs" id="{8285613A-8F18-4FB0-BF0D-F0F23E32647C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案例 - 本地生活（列表页面）" id="{BA9FE131-328D-458A-82A4-BC047ACD6F51}">
          <p14:sldIdLst>
            <p14:sldId id="320"/>
            <p14:sldId id="321"/>
            <p14:sldId id="322"/>
            <p14:sldId id="325"/>
          </p14:sldIdLst>
        </p14:section>
        <p14:section name="结束" id="{518948FC-5CA3-4441-9A0A-B70914D5EE75}">
          <p14:sldIdLst>
            <p14:sldId id="32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2B4B6B"/>
    <a:srgbClr val="0099FF"/>
    <a:srgbClr val="404040"/>
    <a:srgbClr val="3399FF"/>
    <a:srgbClr val="FFFFFF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6349" autoAdjust="0"/>
  </p:normalViewPr>
  <p:slideViewPr>
    <p:cSldViewPr snapToGrid="0">
      <p:cViewPr varScale="1">
        <p:scale>
          <a:sx n="86" d="100"/>
          <a:sy n="86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>
            <a:extLst>
              <a:ext uri="{FF2B5EF4-FFF2-40B4-BE49-F238E27FC236}">
                <a16:creationId xmlns:a16="http://schemas.microsoft.com/office/drawing/2014/main" id="{32458E56-6549-49C7-A782-3D0B2EC26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</a:p>
        </p:txBody>
      </p:sp>
    </p:spTree>
    <p:extLst>
      <p:ext uri="{BB962C8B-B14F-4D97-AF65-F5344CB8AC3E}">
        <p14:creationId xmlns:p14="http://schemas.microsoft.com/office/powerpoint/2010/main" val="47562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13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D095BB6-7617-41E1-96A4-23FE4B643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40404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032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58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69608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95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9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>
            <a:extLst>
              <a:ext uri="{FF2B5EF4-FFF2-40B4-BE49-F238E27FC236}">
                <a16:creationId xmlns:a16="http://schemas.microsoft.com/office/drawing/2014/main" id="{59119F22-D024-471E-B92F-C523CA45C8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>
            <a:extLst>
              <a:ext uri="{FF2B5EF4-FFF2-40B4-BE49-F238E27FC236}">
                <a16:creationId xmlns:a16="http://schemas.microsoft.com/office/drawing/2014/main" id="{87CFF184-C6FC-4D23-8060-D9084D47B3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C1B93EB0-B47B-4139-A9E7-680FEBD87211}"/>
              </a:ext>
            </a:extLst>
          </p:cNvPr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58E61F3-F7A5-412D-A38C-F3698EFEA909}"/>
              </a:ext>
            </a:extLst>
          </p:cNvPr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>
            <a:extLst>
              <a:ext uri="{FF2B5EF4-FFF2-40B4-BE49-F238E27FC236}">
                <a16:creationId xmlns:a16="http://schemas.microsoft.com/office/drawing/2014/main" id="{6EAD5656-3FDB-4CE6-9394-42A11A2398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18BB37-E54D-4A0F-AA9B-98C77A171F88}"/>
              </a:ext>
            </a:extLst>
          </p:cNvPr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>
            <a:extLst>
              <a:ext uri="{FF2B5EF4-FFF2-40B4-BE49-F238E27FC236}">
                <a16:creationId xmlns:a16="http://schemas.microsoft.com/office/drawing/2014/main" id="{EA37E182-5E55-4C98-8205-BE980A7879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>
            <a:extLst>
              <a:ext uri="{FF2B5EF4-FFF2-40B4-BE49-F238E27FC236}">
                <a16:creationId xmlns:a16="http://schemas.microsoft.com/office/drawing/2014/main" id="{D99F1C51-2313-447A-BFC8-E981987BA1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>
            <a:extLst>
              <a:ext uri="{FF2B5EF4-FFF2-40B4-BE49-F238E27FC236}">
                <a16:creationId xmlns:a16="http://schemas.microsoft.com/office/drawing/2014/main" id="{D9140ECE-CAF1-4050-A9EC-1A8C49F077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47D8366-498F-4A28-8FFF-80691A5AD806}"/>
                </a:ext>
              </a:extLst>
            </p:cNvPr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>
              <a:extLst>
                <a:ext uri="{FF2B5EF4-FFF2-40B4-BE49-F238E27FC236}">
                  <a16:creationId xmlns:a16="http://schemas.microsoft.com/office/drawing/2014/main" id="{0D6EF0B3-55F9-4B0B-8FC1-12FA66CEEE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>
            <a:extLst>
              <a:ext uri="{FF2B5EF4-FFF2-40B4-BE49-F238E27FC236}">
                <a16:creationId xmlns:a16="http://schemas.microsoft.com/office/drawing/2014/main" id="{97E57E1C-B670-4CE9-9444-E6716C7A8F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>
            <a:extLst>
              <a:ext uri="{FF2B5EF4-FFF2-40B4-BE49-F238E27FC236}">
                <a16:creationId xmlns:a16="http://schemas.microsoft.com/office/drawing/2014/main" id="{D61A61DC-7D6A-45C3-BA8F-F95BBC689D6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4371FF8-15E6-4C2E-BFD6-329D49CDA085}"/>
                </a:ext>
              </a:extLst>
            </p:cNvPr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>
              <a:extLst>
                <a:ext uri="{FF2B5EF4-FFF2-40B4-BE49-F238E27FC236}">
                  <a16:creationId xmlns:a16="http://schemas.microsoft.com/office/drawing/2014/main" id="{F929DECA-8CDC-440C-B3C7-ADA052A35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>
            <a:extLst>
              <a:ext uri="{FF2B5EF4-FFF2-40B4-BE49-F238E27FC236}">
                <a16:creationId xmlns:a16="http://schemas.microsoft.com/office/drawing/2014/main" id="{42F88623-A00D-4FAE-AD30-4F4EA8DC31C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>
              <a:extLst>
                <a:ext uri="{FF2B5EF4-FFF2-40B4-BE49-F238E27FC236}">
                  <a16:creationId xmlns:a16="http://schemas.microsoft.com/office/drawing/2014/main" id="{4E412649-A4AF-48C6-BFDB-D502C267A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>
              <a:extLst>
                <a:ext uri="{FF2B5EF4-FFF2-40B4-BE49-F238E27FC236}">
                  <a16:creationId xmlns:a16="http://schemas.microsoft.com/office/drawing/2014/main" id="{894D9ABE-4CAD-47E4-8346-4A1C73B1F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>
            <a:extLst>
              <a:ext uri="{FF2B5EF4-FFF2-40B4-BE49-F238E27FC236}">
                <a16:creationId xmlns:a16="http://schemas.microsoft.com/office/drawing/2014/main" id="{890DA93C-3391-4971-9214-08F5901EAC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72FD8FB7-FB7B-4CB6-9165-B9C8610A000A}"/>
              </a:ext>
            </a:extLst>
          </p:cNvPr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>
            <a:extLst>
              <a:ext uri="{FF2B5EF4-FFF2-40B4-BE49-F238E27FC236}">
                <a16:creationId xmlns:a16="http://schemas.microsoft.com/office/drawing/2014/main" id="{A19690F8-AFF5-4AD6-B0AB-0720DFF9A9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>
            <a:extLst>
              <a:ext uri="{FF2B5EF4-FFF2-40B4-BE49-F238E27FC236}">
                <a16:creationId xmlns:a16="http://schemas.microsoft.com/office/drawing/2014/main" id="{A811C41F-40F1-4D6E-8D6D-D479ED1F160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CB36BC1-A95B-410A-BC21-E708CF997AA1}"/>
                </a:ext>
              </a:extLst>
            </p:cNvPr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>
              <a:extLst>
                <a:ext uri="{FF2B5EF4-FFF2-40B4-BE49-F238E27FC236}">
                  <a16:creationId xmlns:a16="http://schemas.microsoft.com/office/drawing/2014/main" id="{CDA65F72-0E53-4445-85F9-4723E86E4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>
            <a:extLst>
              <a:ext uri="{FF2B5EF4-FFF2-40B4-BE49-F238E27FC236}">
                <a16:creationId xmlns:a16="http://schemas.microsoft.com/office/drawing/2014/main" id="{0769868A-8F7E-4DA2-BA34-4A524B52872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DB8E1A8-B72A-4CBD-8055-B3D49AC0935D}"/>
                </a:ext>
              </a:extLst>
            </p:cNvPr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>
              <a:extLst>
                <a:ext uri="{FF2B5EF4-FFF2-40B4-BE49-F238E27FC236}">
                  <a16:creationId xmlns:a16="http://schemas.microsoft.com/office/drawing/2014/main" id="{6FD13781-9278-47B5-AB4F-D79A58F0A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>
            <a:extLst>
              <a:ext uri="{FF2B5EF4-FFF2-40B4-BE49-F238E27FC236}">
                <a16:creationId xmlns:a16="http://schemas.microsoft.com/office/drawing/2014/main" id="{E57A953F-1EC4-4783-99D4-205B9994B8A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F852386-6B8F-4AF3-B756-70E58BAC530E}"/>
                </a:ext>
              </a:extLst>
            </p:cNvPr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>
              <a:extLst>
                <a:ext uri="{FF2B5EF4-FFF2-40B4-BE49-F238E27FC236}">
                  <a16:creationId xmlns:a16="http://schemas.microsoft.com/office/drawing/2014/main" id="{096D23DE-CA8F-4934-AE25-567987ABE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>
            <a:extLst>
              <a:ext uri="{FF2B5EF4-FFF2-40B4-BE49-F238E27FC236}">
                <a16:creationId xmlns:a16="http://schemas.microsoft.com/office/drawing/2014/main" id="{206E367D-CF98-4DB9-AD53-262ECB42867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46E4D8C-2304-4305-B021-E390BEBBA825}"/>
                </a:ext>
              </a:extLst>
            </p:cNvPr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>
              <a:extLst>
                <a:ext uri="{FF2B5EF4-FFF2-40B4-BE49-F238E27FC236}">
                  <a16:creationId xmlns:a16="http://schemas.microsoft.com/office/drawing/2014/main" id="{7C0CFAA0-CEDC-412E-8C1D-8318171D4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>
            <a:extLst>
              <a:ext uri="{FF2B5EF4-FFF2-40B4-BE49-F238E27FC236}">
                <a16:creationId xmlns:a16="http://schemas.microsoft.com/office/drawing/2014/main" id="{1C551C26-ADA8-451A-86DE-00180217A0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983932B-9AEF-4417-9AC9-9329B8499C66}"/>
                </a:ext>
              </a:extLst>
            </p:cNvPr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>
              <a:extLst>
                <a:ext uri="{FF2B5EF4-FFF2-40B4-BE49-F238E27FC236}">
                  <a16:creationId xmlns:a16="http://schemas.microsoft.com/office/drawing/2014/main" id="{5D18A454-5134-4B24-BCBA-F32C5525D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>
            <a:extLst>
              <a:ext uri="{FF2B5EF4-FFF2-40B4-BE49-F238E27FC236}">
                <a16:creationId xmlns:a16="http://schemas.microsoft.com/office/drawing/2014/main" id="{7876D317-A2A9-4256-8B30-31BBFC602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>
            <a:extLst>
              <a:ext uri="{FF2B5EF4-FFF2-40B4-BE49-F238E27FC236}">
                <a16:creationId xmlns:a16="http://schemas.microsoft.com/office/drawing/2014/main" id="{B617132C-8935-4990-AB86-F06C588CE2C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E723C3BA-7454-41DF-AC2F-73CEFC0B2ABF}"/>
                </a:ext>
              </a:extLst>
            </p:cNvPr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>
              <a:extLst>
                <a:ext uri="{FF2B5EF4-FFF2-40B4-BE49-F238E27FC236}">
                  <a16:creationId xmlns:a16="http://schemas.microsoft.com/office/drawing/2014/main" id="{1E3F7196-F178-41AE-9B01-DB431AA99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>
            <a:extLst>
              <a:ext uri="{FF2B5EF4-FFF2-40B4-BE49-F238E27FC236}">
                <a16:creationId xmlns:a16="http://schemas.microsoft.com/office/drawing/2014/main" id="{EBD2D31A-46C2-4D70-B7B3-66C13F0989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94A0515-8B0E-4AD6-B9D0-D58677FB7649}"/>
                </a:ext>
              </a:extLst>
            </p:cNvPr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>
              <a:extLst>
                <a:ext uri="{FF2B5EF4-FFF2-40B4-BE49-F238E27FC236}">
                  <a16:creationId xmlns:a16="http://schemas.microsoft.com/office/drawing/2014/main" id="{A29A6410-025B-4DDB-B51D-C128F673C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871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MH_Others_1">
            <a:extLst>
              <a:ext uri="{FF2B5EF4-FFF2-40B4-BE49-F238E27FC236}">
                <a16:creationId xmlns:a16="http://schemas.microsoft.com/office/drawing/2014/main" id="{BABE5452-224A-4404-9D2C-4118C48DF92C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</a:p>
        </p:txBody>
      </p:sp>
      <p:sp>
        <p:nvSpPr>
          <p:cNvPr id="21" name="MH_Others_2">
            <a:extLst>
              <a:ext uri="{FF2B5EF4-FFF2-40B4-BE49-F238E27FC236}">
                <a16:creationId xmlns:a16="http://schemas.microsoft.com/office/drawing/2014/main" id="{605D0FED-827D-46F2-9C8C-E752E657C92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3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</a:p>
        </p:txBody>
      </p:sp>
      <p:sp>
        <p:nvSpPr>
          <p:cNvPr id="23" name="MH_Others_3">
            <a:extLst>
              <a:ext uri="{FF2B5EF4-FFF2-40B4-BE49-F238E27FC236}">
                <a16:creationId xmlns:a16="http://schemas.microsoft.com/office/drawing/2014/main" id="{5185C740-EC67-432F-BB92-0612444D5C1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4A5CC22-CD89-4C80-A020-D481487793E5}"/>
              </a:ext>
            </a:extLst>
          </p:cNvPr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70F6C6B1-803A-439F-8BF9-57EE6B3322BA}"/>
              </a:ext>
            </a:extLst>
          </p:cNvPr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AEDB8FF-2CF8-4657-B1F9-7FE8618D6596}"/>
              </a:ext>
            </a:extLst>
          </p:cNvPr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>
            <a:extLst>
              <a:ext uri="{FF2B5EF4-FFF2-40B4-BE49-F238E27FC236}">
                <a16:creationId xmlns:a16="http://schemas.microsoft.com/office/drawing/2014/main" id="{5D865734-BD34-43A9-BEBE-E07E2FA9E4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7" b="1" kern="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TW" altLang="zh-CN" sz="4267" b="1" kern="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77F29609-A27C-427B-89A8-A07F8D2799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92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>
            <a:extLst>
              <a:ext uri="{FF2B5EF4-FFF2-40B4-BE49-F238E27FC236}">
                <a16:creationId xmlns:a16="http://schemas.microsoft.com/office/drawing/2014/main" id="{D8C6A398-F827-444F-A371-006638DF5D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C9522CEE-F2A3-46AF-9E50-5C3DA36FE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FF101B47-90B0-4AC2-9DE1-4F91D7B34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7562B788-04C3-4B6A-8AE0-572514B1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6B7E501-0487-4D5D-AA3B-8387A113B3A2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52" name="圆角矩形 3">
            <a:extLst>
              <a:ext uri="{FF2B5EF4-FFF2-40B4-BE49-F238E27FC236}">
                <a16:creationId xmlns:a16="http://schemas.microsoft.com/office/drawing/2014/main" id="{482A7831-061E-4030-B854-7F56FB02CBAD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>
            <a:extLst>
              <a:ext uri="{FF2B5EF4-FFF2-40B4-BE49-F238E27FC236}">
                <a16:creationId xmlns:a16="http://schemas.microsoft.com/office/drawing/2014/main" id="{E826B424-0A18-4827-990D-489EABAF298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5B0A8C49-FFD4-4CCA-9251-AFF490984F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84" r:id="rId7"/>
    <p:sldLayoutId id="2147483677" r:id="rId8"/>
    <p:sldLayoutId id="2147483681" r:id="rId9"/>
    <p:sldLayoutId id="2147483682" r:id="rId10"/>
    <p:sldLayoutId id="214748368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>
            <a:extLst>
              <a:ext uri="{FF2B5EF4-FFF2-40B4-BE49-F238E27FC236}">
                <a16:creationId xmlns:a16="http://schemas.microsoft.com/office/drawing/2014/main" id="{41627759-845F-4D77-B776-6ECCB8DAD97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>
              <a:extLst>
                <a:ext uri="{FF2B5EF4-FFF2-40B4-BE49-F238E27FC236}">
                  <a16:creationId xmlns:a16="http://schemas.microsoft.com/office/drawing/2014/main" id="{6C9866F8-6741-4BBD-A9D1-603623D3D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D0CCD97-6AA9-4169-958D-B6611669721A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5536390-9CC7-40A6-871F-2054FCA681D7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BB4BB-C627-448A-9147-26BD777F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 </a:t>
            </a:r>
            <a:r>
              <a:rPr lang="en-US" altLang="zh-CN" dirty="0"/>
              <a:t>- </a:t>
            </a:r>
            <a:r>
              <a:rPr lang="zh-CN" altLang="en-US" dirty="0"/>
              <a:t>视图与逻辑</a:t>
            </a:r>
          </a:p>
        </p:txBody>
      </p:sp>
    </p:spTree>
    <p:extLst>
      <p:ext uri="{BB962C8B-B14F-4D97-AF65-F5344CB8AC3E}">
        <p14:creationId xmlns:p14="http://schemas.microsoft.com/office/powerpoint/2010/main" val="98126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页面导航 </a:t>
            </a:r>
            <a:r>
              <a:rPr lang="en-US" altLang="zh-CN" dirty="0"/>
              <a:t>- </a:t>
            </a:r>
            <a:r>
              <a:rPr lang="zh-CN" altLang="en-US" dirty="0"/>
              <a:t>编程式导航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导航到非 </a:t>
            </a:r>
            <a:r>
              <a:rPr lang="en-US" altLang="zh-CN" dirty="0"/>
              <a:t>tabBar </a:t>
            </a:r>
            <a:r>
              <a:rPr lang="zh-CN" altLang="en-US" dirty="0"/>
              <a:t>页面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C9EC732-8BD5-4B4D-82BE-5AA97F68E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4" cy="2160831"/>
          </a:xfrm>
        </p:spPr>
        <p:txBody>
          <a:bodyPr/>
          <a:lstStyle/>
          <a:p>
            <a:r>
              <a:rPr lang="zh-CN" altLang="en-US" dirty="0"/>
              <a:t>调用 </a:t>
            </a:r>
            <a:r>
              <a:rPr lang="en-US" altLang="zh-CN" dirty="0">
                <a:solidFill>
                  <a:srgbClr val="C00000"/>
                </a:solidFill>
              </a:rPr>
              <a:t>wx.navigateTo(</a:t>
            </a:r>
            <a:r>
              <a:rPr lang="en-US" altLang="zh-CN" dirty="0"/>
              <a:t>Object object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方法，可以跳转到非 </a:t>
            </a:r>
            <a:r>
              <a:rPr lang="en-US" altLang="zh-CN" dirty="0"/>
              <a:t>tabBar </a:t>
            </a:r>
            <a:r>
              <a:rPr lang="zh-CN" altLang="en-US" dirty="0"/>
              <a:t>的页面。其中 </a:t>
            </a:r>
            <a:r>
              <a:rPr lang="en-US" altLang="zh-CN" dirty="0"/>
              <a:t>Object </a:t>
            </a:r>
            <a:r>
              <a:rPr lang="zh-CN" altLang="en-US" dirty="0">
                <a:solidFill>
                  <a:srgbClr val="C00000"/>
                </a:solidFill>
              </a:rPr>
              <a:t>参数对象</a:t>
            </a:r>
            <a:r>
              <a:rPr lang="zh-CN" altLang="en-US" dirty="0"/>
              <a:t>的属性列表如下：</a:t>
            </a:r>
          </a:p>
        </p:txBody>
      </p:sp>
      <p:graphicFrame>
        <p:nvGraphicFramePr>
          <p:cNvPr id="3" name="表格 7">
            <a:extLst>
              <a:ext uri="{FF2B5EF4-FFF2-40B4-BE49-F238E27FC236}">
                <a16:creationId xmlns:a16="http://schemas.microsoft.com/office/drawing/2014/main" id="{44E1F7D3-C8CB-44E3-BF15-BFB50EBC1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460643"/>
              </p:ext>
            </p:extLst>
          </p:nvPr>
        </p:nvGraphicFramePr>
        <p:xfrm>
          <a:off x="932961" y="2893709"/>
          <a:ext cx="9556260" cy="252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116">
                  <a:extLst>
                    <a:ext uri="{9D8B030D-6E8A-4147-A177-3AD203B41FA5}">
                      <a16:colId xmlns:a16="http://schemas.microsoft.com/office/drawing/2014/main" val="58651707"/>
                    </a:ext>
                  </a:extLst>
                </a:gridCol>
                <a:gridCol w="1099038">
                  <a:extLst>
                    <a:ext uri="{9D8B030D-6E8A-4147-A177-3AD203B41FA5}">
                      <a16:colId xmlns:a16="http://schemas.microsoft.com/office/drawing/2014/main" val="60949751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86114585"/>
                    </a:ext>
                  </a:extLst>
                </a:gridCol>
                <a:gridCol w="6049106">
                  <a:extLst>
                    <a:ext uri="{9D8B030D-6E8A-4147-A177-3AD203B41FA5}">
                      <a16:colId xmlns:a16="http://schemas.microsoft.com/office/drawing/2014/main" val="1695813552"/>
                    </a:ext>
                  </a:extLst>
                </a:gridCol>
              </a:tblGrid>
              <a:tr h="5044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是否必选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2744320"/>
                  </a:ext>
                </a:extLst>
              </a:tr>
              <a:tr h="504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url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需要跳转到的非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tabBar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页面的路径，路径后可以带参数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961925"/>
                  </a:ext>
                </a:extLst>
              </a:tr>
              <a:tr h="504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success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接口调用成功的回调函数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141546"/>
                  </a:ext>
                </a:extLst>
              </a:tr>
              <a:tr h="504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fail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接口调用失败的回调函数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256318"/>
                  </a:ext>
                </a:extLst>
              </a:tr>
              <a:tr h="504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complete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接口调用结束的回调函数（调用成功、失败都会执行）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096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49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页面导航 </a:t>
            </a:r>
            <a:r>
              <a:rPr lang="en-US" altLang="zh-CN" dirty="0"/>
              <a:t>- </a:t>
            </a:r>
            <a:r>
              <a:rPr lang="zh-CN" altLang="en-US" dirty="0"/>
              <a:t>编程式导航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导航到非 </a:t>
            </a:r>
            <a:r>
              <a:rPr lang="en-US" altLang="zh-CN" dirty="0"/>
              <a:t>tabBar </a:t>
            </a:r>
            <a:r>
              <a:rPr lang="zh-CN" altLang="en-US" dirty="0"/>
              <a:t>页面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C9EC732-8BD5-4B4D-82BE-5AA97F68E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143392" cy="517191"/>
          </a:xfrm>
        </p:spPr>
        <p:txBody>
          <a:bodyPr/>
          <a:lstStyle/>
          <a:p>
            <a:r>
              <a:rPr lang="zh-CN" altLang="en-US" dirty="0"/>
              <a:t>示例代码如下：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33D66E-14B8-4D37-B8B9-9B49231DA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86" y="2506326"/>
            <a:ext cx="7200000" cy="360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5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页面导航 </a:t>
            </a:r>
            <a:r>
              <a:rPr lang="en-US" altLang="zh-CN" dirty="0"/>
              <a:t>- </a:t>
            </a:r>
            <a:r>
              <a:rPr lang="zh-CN" altLang="en-US" dirty="0"/>
              <a:t>编程式导航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后退导航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C9EC732-8BD5-4B4D-82BE-5AA97F68E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4" cy="904571"/>
          </a:xfrm>
        </p:spPr>
        <p:txBody>
          <a:bodyPr/>
          <a:lstStyle/>
          <a:p>
            <a:r>
              <a:rPr lang="zh-CN" altLang="en-US" dirty="0"/>
              <a:t>调用 </a:t>
            </a:r>
            <a:r>
              <a:rPr lang="en-US" altLang="zh-CN" dirty="0">
                <a:solidFill>
                  <a:srgbClr val="C00000"/>
                </a:solidFill>
              </a:rPr>
              <a:t>wx.navigateBack(</a:t>
            </a:r>
            <a:r>
              <a:rPr lang="en-US" altLang="zh-CN" dirty="0"/>
              <a:t>Object object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方法，可以返回上一页面或多级页面。其中 </a:t>
            </a:r>
            <a:r>
              <a:rPr lang="en-US" altLang="zh-CN" dirty="0"/>
              <a:t>Object </a:t>
            </a:r>
            <a:r>
              <a:rPr lang="zh-CN" altLang="en-US" dirty="0">
                <a:solidFill>
                  <a:srgbClr val="C00000"/>
                </a:solidFill>
              </a:rPr>
              <a:t>参数对象</a:t>
            </a:r>
            <a:r>
              <a:rPr lang="zh-CN" altLang="en-US" dirty="0"/>
              <a:t>可选的属性列表如下：</a:t>
            </a:r>
          </a:p>
        </p:txBody>
      </p:sp>
      <p:graphicFrame>
        <p:nvGraphicFramePr>
          <p:cNvPr id="3" name="表格 7">
            <a:extLst>
              <a:ext uri="{FF2B5EF4-FFF2-40B4-BE49-F238E27FC236}">
                <a16:creationId xmlns:a16="http://schemas.microsoft.com/office/drawing/2014/main" id="{44E1F7D3-C8CB-44E3-BF15-BFB50EBC1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425665"/>
              </p:ext>
            </p:extLst>
          </p:nvPr>
        </p:nvGraphicFramePr>
        <p:xfrm>
          <a:off x="932961" y="2893709"/>
          <a:ext cx="9556260" cy="252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493">
                  <a:extLst>
                    <a:ext uri="{9D8B030D-6E8A-4147-A177-3AD203B41FA5}">
                      <a16:colId xmlns:a16="http://schemas.microsoft.com/office/drawing/2014/main" val="58651707"/>
                    </a:ext>
                  </a:extLst>
                </a:gridCol>
                <a:gridCol w="1222131">
                  <a:extLst>
                    <a:ext uri="{9D8B030D-6E8A-4147-A177-3AD203B41FA5}">
                      <a16:colId xmlns:a16="http://schemas.microsoft.com/office/drawing/2014/main" val="609497514"/>
                    </a:ext>
                  </a:extLst>
                </a:gridCol>
                <a:gridCol w="879230">
                  <a:extLst>
                    <a:ext uri="{9D8B030D-6E8A-4147-A177-3AD203B41FA5}">
                      <a16:colId xmlns:a16="http://schemas.microsoft.com/office/drawing/2014/main" val="1486114585"/>
                    </a:ext>
                  </a:extLst>
                </a:gridCol>
                <a:gridCol w="1107831">
                  <a:extLst>
                    <a:ext uri="{9D8B030D-6E8A-4147-A177-3AD203B41FA5}">
                      <a16:colId xmlns:a16="http://schemas.microsoft.com/office/drawing/2014/main" val="3628412723"/>
                    </a:ext>
                  </a:extLst>
                </a:gridCol>
                <a:gridCol w="5055575">
                  <a:extLst>
                    <a:ext uri="{9D8B030D-6E8A-4147-A177-3AD203B41FA5}">
                      <a16:colId xmlns:a16="http://schemas.microsoft.com/office/drawing/2014/main" val="1695813552"/>
                    </a:ext>
                  </a:extLst>
                </a:gridCol>
              </a:tblGrid>
              <a:tr h="5044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是否必选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2744320"/>
                  </a:ext>
                </a:extLst>
              </a:tr>
              <a:tr h="504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delta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number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endParaRPr lang="zh-CN" altLang="en-US" sz="1400" dirty="0">
                        <a:solidFill>
                          <a:srgbClr val="C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返回的页面数，如果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delta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大于现有页面数，则返回到首页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961925"/>
                  </a:ext>
                </a:extLst>
              </a:tr>
              <a:tr h="504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success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接口调用成功的回调函数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141546"/>
                  </a:ext>
                </a:extLst>
              </a:tr>
              <a:tr h="504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fail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接口调用失败的回调函数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256318"/>
                  </a:ext>
                </a:extLst>
              </a:tr>
              <a:tr h="504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complete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接口调用结束的回调函数（调用成功、失败都会执行）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096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20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页面导航 </a:t>
            </a:r>
            <a:r>
              <a:rPr lang="en-US" altLang="zh-CN" dirty="0"/>
              <a:t>- </a:t>
            </a:r>
            <a:r>
              <a:rPr lang="zh-CN" altLang="en-US" dirty="0"/>
              <a:t>编程式导航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后退导航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C9EC732-8BD5-4B4D-82BE-5AA97F68E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143392" cy="517191"/>
          </a:xfrm>
        </p:spPr>
        <p:txBody>
          <a:bodyPr/>
          <a:lstStyle/>
          <a:p>
            <a:r>
              <a:rPr lang="zh-CN" altLang="en-US" dirty="0"/>
              <a:t>示例代码如下：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005BB79-C9A5-469D-8297-D833030FE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85" y="2506326"/>
            <a:ext cx="7200000" cy="298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1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页面导航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导航传参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声明式导航传参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C9EC732-8BD5-4B4D-82BE-5AA97F68E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2152039"/>
          </a:xfrm>
        </p:spPr>
        <p:txBody>
          <a:bodyPr/>
          <a:lstStyle/>
          <a:p>
            <a:r>
              <a:rPr lang="en-US" altLang="zh-CN" dirty="0"/>
              <a:t>navigator </a:t>
            </a:r>
            <a:r>
              <a:rPr lang="zh-CN" altLang="en-US" dirty="0"/>
              <a:t>组件的 </a:t>
            </a:r>
            <a:r>
              <a:rPr lang="en-US" altLang="zh-CN" dirty="0"/>
              <a:t>url </a:t>
            </a:r>
            <a:r>
              <a:rPr lang="zh-CN" altLang="en-US" dirty="0"/>
              <a:t>属性用来指定将要跳转到的页面的路径。同时，</a:t>
            </a:r>
            <a:r>
              <a:rPr lang="zh-CN" altLang="en-US" dirty="0">
                <a:solidFill>
                  <a:srgbClr val="C00000"/>
                </a:solidFill>
              </a:rPr>
              <a:t>路径的后面还可以携带参数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参数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C00000"/>
                </a:solidFill>
              </a:rPr>
              <a:t>路径</a:t>
            </a:r>
            <a:r>
              <a:rPr lang="zh-CN" altLang="en-US" dirty="0"/>
              <a:t>之间使用 </a:t>
            </a:r>
            <a:r>
              <a:rPr lang="en-US" altLang="zh-CN" dirty="0">
                <a:solidFill>
                  <a:srgbClr val="C00000"/>
                </a:solidFill>
              </a:rPr>
              <a:t>?</a:t>
            </a:r>
            <a:r>
              <a:rPr lang="en-US" altLang="zh-CN" dirty="0"/>
              <a:t> </a:t>
            </a:r>
            <a:r>
              <a:rPr lang="zh-CN" altLang="en-US" dirty="0"/>
              <a:t>分隔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参数键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C00000"/>
                </a:solidFill>
              </a:rPr>
              <a:t>参数值</a:t>
            </a:r>
            <a:r>
              <a:rPr lang="zh-CN" altLang="en-US" dirty="0"/>
              <a:t>用</a:t>
            </a:r>
            <a:r>
              <a:rPr lang="zh-CN" altLang="en-US" dirty="0">
                <a:solidFill>
                  <a:srgbClr val="C00000"/>
                </a:solidFill>
              </a:rPr>
              <a:t> </a:t>
            </a:r>
            <a:r>
              <a:rPr lang="en-US" altLang="zh-CN" dirty="0">
                <a:solidFill>
                  <a:srgbClr val="C00000"/>
                </a:solidFill>
              </a:rPr>
              <a:t>=</a:t>
            </a:r>
            <a:r>
              <a:rPr lang="en-US" altLang="zh-CN" dirty="0"/>
              <a:t> </a:t>
            </a:r>
            <a:r>
              <a:rPr lang="zh-CN" altLang="en-US" dirty="0"/>
              <a:t>相连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不同参数</a:t>
            </a:r>
            <a:r>
              <a:rPr lang="zh-CN" altLang="en-US" dirty="0"/>
              <a:t>用</a:t>
            </a:r>
            <a:r>
              <a:rPr lang="zh-CN" altLang="en-US" dirty="0">
                <a:solidFill>
                  <a:srgbClr val="C00000"/>
                </a:solidFill>
              </a:rPr>
              <a:t> </a:t>
            </a:r>
            <a:r>
              <a:rPr lang="en-US" altLang="zh-CN" dirty="0">
                <a:solidFill>
                  <a:srgbClr val="C00000"/>
                </a:solidFill>
              </a:rPr>
              <a:t>&amp; </a:t>
            </a:r>
            <a:r>
              <a:rPr lang="zh-CN" altLang="en-US" dirty="0"/>
              <a:t>分隔</a:t>
            </a:r>
          </a:p>
          <a:p>
            <a:r>
              <a:rPr lang="zh-CN" altLang="en-US" dirty="0"/>
              <a:t>代码示例如下：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7C00FD4-FB8E-4553-A022-90DBF1073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10" y="4158761"/>
            <a:ext cx="7200000" cy="109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9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页面导航 </a:t>
            </a:r>
            <a:r>
              <a:rPr lang="en-US" altLang="zh-CN" dirty="0"/>
              <a:t>- </a:t>
            </a:r>
            <a:r>
              <a:rPr lang="zh-CN" altLang="en-US" dirty="0"/>
              <a:t>导航传参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编程式导航传参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C9EC732-8BD5-4B4D-82BE-5AA97F68E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 dirty="0"/>
              <a:t>调用 </a:t>
            </a:r>
            <a:r>
              <a:rPr lang="en-US" altLang="zh-CN" dirty="0">
                <a:solidFill>
                  <a:srgbClr val="C00000"/>
                </a:solidFill>
              </a:rPr>
              <a:t>wx.navigateTo(</a:t>
            </a:r>
            <a:r>
              <a:rPr lang="en-US" altLang="zh-CN" dirty="0"/>
              <a:t>Object object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方法跳转页面时，也可以携带参数，代码示例如下：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0BD745-3C20-40C3-91A8-21FA16E7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52" y="2535512"/>
            <a:ext cx="7200000" cy="360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页面导航 </a:t>
            </a:r>
            <a:r>
              <a:rPr lang="en-US" altLang="zh-CN" dirty="0"/>
              <a:t>- </a:t>
            </a:r>
            <a:r>
              <a:rPr lang="zh-CN" altLang="en-US" dirty="0"/>
              <a:t>导航传参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在 </a:t>
            </a:r>
            <a:r>
              <a:rPr lang="en-US" altLang="zh-CN" dirty="0" err="1"/>
              <a:t>onLoad</a:t>
            </a:r>
            <a:r>
              <a:rPr lang="en-US" altLang="zh-CN" dirty="0"/>
              <a:t> </a:t>
            </a:r>
            <a:r>
              <a:rPr lang="zh-CN" altLang="en-US" dirty="0"/>
              <a:t>中接收导航参数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C9EC732-8BD5-4B4D-82BE-5AA97F68E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090638" cy="517191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zh-CN" altLang="en-US" dirty="0">
                <a:solidFill>
                  <a:srgbClr val="C00000"/>
                </a:solidFill>
              </a:rPr>
              <a:t>声明式导航传参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C00000"/>
                </a:solidFill>
              </a:rPr>
              <a:t>编程式导航传参</a:t>
            </a:r>
            <a:r>
              <a:rPr lang="zh-CN" altLang="en-US" dirty="0"/>
              <a:t>所携带的参数，可以直接在 </a:t>
            </a:r>
            <a:r>
              <a:rPr lang="en-US" altLang="zh-CN" dirty="0">
                <a:solidFill>
                  <a:srgbClr val="C00000"/>
                </a:solidFill>
              </a:rPr>
              <a:t>onLoad </a:t>
            </a:r>
            <a:r>
              <a:rPr lang="zh-CN" altLang="en-US" dirty="0">
                <a:solidFill>
                  <a:srgbClr val="C00000"/>
                </a:solidFill>
              </a:rPr>
              <a:t>事件</a:t>
            </a:r>
            <a:r>
              <a:rPr lang="zh-CN" altLang="en-US" dirty="0"/>
              <a:t>中直接获取到，示例代码如下：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AED6DF-7929-4993-827E-CA094A589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58" y="2554969"/>
            <a:ext cx="7200000" cy="298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0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页面导航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页面事件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生命周期</a:t>
            </a:r>
            <a:endParaRPr lang="en-US" altLang="zh-CN" dirty="0"/>
          </a:p>
          <a:p>
            <a:r>
              <a:rPr lang="en-US" altLang="zh-CN" dirty="0"/>
              <a:t>WXS </a:t>
            </a:r>
            <a:r>
              <a:rPr lang="zh-CN" altLang="en-US" dirty="0"/>
              <a:t>脚本</a:t>
            </a:r>
            <a:endParaRPr lang="en-US" altLang="zh-CN" dirty="0"/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本地生活（列表页面）</a:t>
            </a:r>
          </a:p>
        </p:txBody>
      </p:sp>
    </p:spTree>
    <p:extLst>
      <p:ext uri="{BB962C8B-B14F-4D97-AF65-F5344CB8AC3E}">
        <p14:creationId xmlns:p14="http://schemas.microsoft.com/office/powerpoint/2010/main" val="39364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03AA5B-4BC9-426D-9059-2F42C663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下拉刷新事件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F44B575-C556-42DA-A654-25E0B7374F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什么是下拉刷新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97BAFA7-0B6B-4FD7-AC9B-97A0403977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下拉刷新</a:t>
            </a:r>
            <a:r>
              <a:rPr lang="zh-CN" altLang="en-US" dirty="0"/>
              <a:t>是移动端的专有名词，指的是通过手指在屏幕上的下拉滑动操作，从而</a:t>
            </a:r>
            <a:r>
              <a:rPr lang="zh-CN" altLang="en-US" b="1" dirty="0">
                <a:solidFill>
                  <a:srgbClr val="C00000"/>
                </a:solidFill>
              </a:rPr>
              <a:t>重新加载页面数据</a:t>
            </a:r>
            <a:r>
              <a:rPr lang="zh-CN" altLang="en-US" dirty="0"/>
              <a:t>的行为。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23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03AA5B-4BC9-426D-9059-2F42C663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/>
              <a:t>下拉刷新事件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F44B575-C556-42DA-A654-25E0B7374F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启用下拉刷新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97BAFA7-0B6B-4FD7-AC9B-97A0403977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启用下拉刷新有两种方式：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C00000"/>
                </a:solidFill>
              </a:rPr>
              <a:t>全局开启下拉刷新</a:t>
            </a:r>
            <a:endParaRPr lang="en-US" altLang="zh-CN" dirty="0">
              <a:solidFill>
                <a:srgbClr val="C00000"/>
              </a:solidFill>
            </a:endParaRPr>
          </a:p>
          <a:p>
            <a:pPr marL="540000" lvl="1" indent="-252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app.json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节点中，将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enablePullDownRefresh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设置为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C00000"/>
                </a:solidFill>
              </a:rPr>
              <a:t>局部开启下拉刷新</a:t>
            </a:r>
            <a:endParaRPr lang="en-US" altLang="zh-CN" dirty="0">
              <a:solidFill>
                <a:srgbClr val="C00000"/>
              </a:solidFill>
            </a:endParaRPr>
          </a:p>
          <a:p>
            <a:pPr marL="540000" lvl="1" indent="-252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在页面的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.json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配置文件中，将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enablePullDownRefresh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设置为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</a:p>
          <a:p>
            <a:pPr marL="288000" lvl="1" indent="0">
              <a:lnSpc>
                <a:spcPct val="150000"/>
              </a:lnSpc>
              <a:buNone/>
            </a:pP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在实际开发中，推荐使用第 </a:t>
            </a:r>
            <a:r>
              <a:rPr lang="en-US" altLang="zh-CN" dirty="0"/>
              <a:t>2 </a:t>
            </a:r>
            <a:r>
              <a:rPr lang="zh-CN" altLang="en-US" dirty="0"/>
              <a:t>种方式，</a:t>
            </a:r>
            <a:r>
              <a:rPr lang="zh-CN" altLang="en-US" dirty="0">
                <a:solidFill>
                  <a:srgbClr val="C00000"/>
                </a:solidFill>
              </a:rPr>
              <a:t>为需要的页面单独开启下拉刷新的效果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0039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页面导航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页面事件</a:t>
            </a:r>
            <a:endParaRPr lang="en-US" altLang="zh-CN" dirty="0"/>
          </a:p>
          <a:p>
            <a:r>
              <a:rPr lang="zh-CN" altLang="en-US" dirty="0"/>
              <a:t>生命周期</a:t>
            </a:r>
            <a:endParaRPr lang="en-US" altLang="zh-CN" dirty="0"/>
          </a:p>
          <a:p>
            <a:r>
              <a:rPr lang="en-US" altLang="zh-CN" dirty="0"/>
              <a:t>WXS </a:t>
            </a:r>
            <a:r>
              <a:rPr lang="zh-CN" altLang="en-US" dirty="0"/>
              <a:t>脚本</a:t>
            </a:r>
            <a:endParaRPr lang="en-US" altLang="zh-CN" dirty="0"/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本地生活（列表页面）</a:t>
            </a:r>
          </a:p>
        </p:txBody>
      </p:sp>
    </p:spTree>
    <p:extLst>
      <p:ext uri="{BB962C8B-B14F-4D97-AF65-F5344CB8AC3E}">
        <p14:creationId xmlns:p14="http://schemas.microsoft.com/office/powerpoint/2010/main" val="938790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03AA5B-4BC9-426D-9059-2F42C663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/>
              <a:t>下拉刷新事件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F44B575-C556-42DA-A654-25E0B7374F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配置下拉刷新窗口的样式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97BAFA7-0B6B-4FD7-AC9B-97A0403977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在全局或页面的 </a:t>
            </a:r>
            <a:r>
              <a:rPr lang="en-US" altLang="zh-CN" dirty="0"/>
              <a:t>.json </a:t>
            </a:r>
            <a:r>
              <a:rPr lang="zh-CN" altLang="en-US" dirty="0"/>
              <a:t>配置文件中，通过 </a:t>
            </a:r>
            <a:r>
              <a:rPr lang="en-US" altLang="zh-CN" dirty="0">
                <a:solidFill>
                  <a:srgbClr val="C00000"/>
                </a:solidFill>
              </a:rPr>
              <a:t>backgroundColor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C00000"/>
                </a:solidFill>
              </a:rPr>
              <a:t>backgroundTextStyle</a:t>
            </a:r>
            <a:r>
              <a:rPr lang="en-US" altLang="zh-CN" dirty="0"/>
              <a:t> </a:t>
            </a:r>
            <a:r>
              <a:rPr lang="zh-CN" altLang="en-US" dirty="0"/>
              <a:t>来配置下拉刷新窗口的样式，其中：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backgroundColor</a:t>
            </a:r>
            <a:r>
              <a:rPr lang="en-US" altLang="zh-CN" dirty="0"/>
              <a:t> </a:t>
            </a:r>
            <a:r>
              <a:rPr lang="zh-CN" altLang="en-US" dirty="0"/>
              <a:t>用来配置下拉刷新</a:t>
            </a:r>
            <a:r>
              <a:rPr lang="zh-CN" altLang="en-US" dirty="0">
                <a:solidFill>
                  <a:srgbClr val="C00000"/>
                </a:solidFill>
              </a:rPr>
              <a:t>窗口的背景颜色</a:t>
            </a:r>
            <a:r>
              <a:rPr lang="zh-CN" altLang="en-US" dirty="0"/>
              <a:t>，仅支持</a:t>
            </a:r>
            <a:r>
              <a:rPr lang="en-US" altLang="zh-CN" dirty="0"/>
              <a:t>16 </a:t>
            </a:r>
            <a:r>
              <a:rPr lang="zh-CN" altLang="en-US" dirty="0"/>
              <a:t>进制的颜色值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backgroundTextStyle</a:t>
            </a:r>
            <a:r>
              <a:rPr lang="en-US" altLang="zh-CN" dirty="0"/>
              <a:t> </a:t>
            </a:r>
            <a:r>
              <a:rPr lang="zh-CN" altLang="en-US" dirty="0"/>
              <a:t>用来配置下拉刷新 </a:t>
            </a:r>
            <a:r>
              <a:rPr lang="en-US" altLang="zh-CN" dirty="0">
                <a:solidFill>
                  <a:srgbClr val="C00000"/>
                </a:solidFill>
              </a:rPr>
              <a:t>loading </a:t>
            </a:r>
            <a:r>
              <a:rPr lang="zh-CN" altLang="en-US" dirty="0">
                <a:solidFill>
                  <a:srgbClr val="C00000"/>
                </a:solidFill>
              </a:rPr>
              <a:t>的样式</a:t>
            </a:r>
            <a:r>
              <a:rPr lang="zh-CN" altLang="en-US" dirty="0"/>
              <a:t>，仅支持 </a:t>
            </a:r>
            <a:r>
              <a:rPr lang="en-US" altLang="zh-CN" dirty="0"/>
              <a:t>dark </a:t>
            </a:r>
            <a:r>
              <a:rPr lang="zh-CN" altLang="en-US" dirty="0"/>
              <a:t>和 </a:t>
            </a:r>
            <a:r>
              <a:rPr lang="en-US" altLang="zh-CN" dirty="0"/>
              <a:t>light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6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03AA5B-4BC9-426D-9059-2F42C663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/>
              <a:t>下拉刷新事件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F44B575-C556-42DA-A654-25E0B7374F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监听页面的下拉刷新事件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97BAFA7-0B6B-4FD7-AC9B-97A0403977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977798"/>
          </a:xfrm>
        </p:spPr>
        <p:txBody>
          <a:bodyPr/>
          <a:lstStyle/>
          <a:p>
            <a:r>
              <a:rPr lang="zh-CN" altLang="en-US" dirty="0"/>
              <a:t>在页面的 </a:t>
            </a:r>
            <a:r>
              <a:rPr lang="en-US" altLang="zh-CN" dirty="0"/>
              <a:t>.js </a:t>
            </a:r>
            <a:r>
              <a:rPr lang="zh-CN" altLang="en-US" dirty="0"/>
              <a:t>文件中，通过 </a:t>
            </a:r>
            <a:r>
              <a:rPr lang="en-US" altLang="zh-CN" dirty="0">
                <a:solidFill>
                  <a:srgbClr val="C00000"/>
                </a:solidFill>
              </a:rPr>
              <a:t>onPullDownRefresh() </a:t>
            </a:r>
            <a:r>
              <a:rPr lang="zh-CN" altLang="en-US" dirty="0"/>
              <a:t>函数即可监听当前页面的下拉刷新事件。</a:t>
            </a:r>
            <a:endParaRPr lang="en-US" altLang="zh-CN" dirty="0"/>
          </a:p>
          <a:p>
            <a:r>
              <a:rPr lang="zh-CN" altLang="en-US" dirty="0"/>
              <a:t>例如，在页面的 </a:t>
            </a:r>
            <a:r>
              <a:rPr lang="en-US" altLang="zh-CN" dirty="0"/>
              <a:t>wxml </a:t>
            </a:r>
            <a:r>
              <a:rPr lang="zh-CN" altLang="en-US" dirty="0"/>
              <a:t>中有如下的 </a:t>
            </a:r>
            <a:r>
              <a:rPr lang="en-US" altLang="zh-CN" dirty="0"/>
              <a:t>UI </a:t>
            </a:r>
            <a:r>
              <a:rPr lang="zh-CN" altLang="en-US" dirty="0"/>
              <a:t>结构，点击按钮可以让 </a:t>
            </a:r>
            <a:r>
              <a:rPr lang="en-US" altLang="zh-CN" dirty="0"/>
              <a:t>count </a:t>
            </a:r>
            <a:r>
              <a:rPr lang="zh-CN" altLang="en-US" dirty="0"/>
              <a:t>值自增 </a:t>
            </a:r>
            <a:r>
              <a:rPr lang="en-US" altLang="zh-CN" dirty="0"/>
              <a:t>+1</a:t>
            </a:r>
            <a:r>
              <a:rPr lang="zh-CN" altLang="en-US" dirty="0"/>
              <a:t>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D54598-34DF-4A09-A3BA-BC54FC39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51" y="2991786"/>
            <a:ext cx="6833777" cy="372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2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03AA5B-4BC9-426D-9059-2F42C663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/>
              <a:t>下拉刷新事件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F44B575-C556-42DA-A654-25E0B7374F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监听页面的下拉刷新事件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97BAFA7-0B6B-4FD7-AC9B-97A0403977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在触发页面的下拉刷新事件的时候，如果要把 </a:t>
            </a:r>
            <a:r>
              <a:rPr lang="en-US" altLang="zh-CN" dirty="0"/>
              <a:t>count </a:t>
            </a:r>
            <a:r>
              <a:rPr lang="zh-CN" altLang="en-US" dirty="0"/>
              <a:t>的值重置为 </a:t>
            </a:r>
            <a:r>
              <a:rPr lang="en-US" altLang="zh-CN" dirty="0"/>
              <a:t>0</a:t>
            </a:r>
            <a:r>
              <a:rPr lang="zh-CN" altLang="en-US" dirty="0"/>
              <a:t>，示例代码如下：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60143E-98DC-4B2C-8D08-927BBACFF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87" y="2551926"/>
            <a:ext cx="7200000" cy="329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8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03AA5B-4BC9-426D-9059-2F42C663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/>
              <a:t>下拉刷新事件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F44B575-C556-42DA-A654-25E0B7374F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停止下拉刷新的效果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97BAFA7-0B6B-4FD7-AC9B-97A0403977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868361"/>
          </a:xfrm>
        </p:spPr>
        <p:txBody>
          <a:bodyPr/>
          <a:lstStyle/>
          <a:p>
            <a:r>
              <a:rPr lang="zh-CN" altLang="en-US" dirty="0"/>
              <a:t>当处理完下拉刷新后，下拉刷新的 </a:t>
            </a:r>
            <a:r>
              <a:rPr lang="en-US" altLang="zh-CN" dirty="0"/>
              <a:t>loading </a:t>
            </a:r>
            <a:r>
              <a:rPr lang="zh-CN" altLang="en-US" dirty="0"/>
              <a:t>效果会一直显示，</a:t>
            </a:r>
            <a:r>
              <a:rPr lang="zh-CN" altLang="en-US" dirty="0">
                <a:solidFill>
                  <a:srgbClr val="C00000"/>
                </a:solidFill>
              </a:rPr>
              <a:t>不会主动消失</a:t>
            </a:r>
            <a:r>
              <a:rPr lang="zh-CN" altLang="en-US" dirty="0"/>
              <a:t>，所以需要手动隐藏下拉刷新的 </a:t>
            </a:r>
            <a:r>
              <a:rPr lang="en-US" altLang="zh-CN" dirty="0"/>
              <a:t>loading </a:t>
            </a:r>
            <a:r>
              <a:rPr lang="zh-CN" altLang="en-US" dirty="0"/>
              <a:t>效果。此时，调用 </a:t>
            </a:r>
            <a:r>
              <a:rPr lang="en-US" altLang="zh-CN" dirty="0">
                <a:solidFill>
                  <a:srgbClr val="C00000"/>
                </a:solidFill>
              </a:rPr>
              <a:t>wx.stopPullDownRefresh() </a:t>
            </a:r>
            <a:r>
              <a:rPr lang="zh-CN" altLang="en-US" dirty="0"/>
              <a:t>可以停止当前页面的下拉刷新。示例代码如下：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6F97C4F-FA4F-448C-8B5E-1909DB3E7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95" y="2857500"/>
            <a:ext cx="7084824" cy="385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9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03AA5B-4BC9-426D-9059-2F42C663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上拉触底事件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F44B575-C556-42DA-A654-25E0B7374F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什么是上拉触底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97BAFA7-0B6B-4FD7-AC9B-97A0403977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上拉触底</a:t>
            </a:r>
            <a:r>
              <a:rPr lang="zh-CN" altLang="en-US" dirty="0"/>
              <a:t>是移动端的专有名词，通过手指在屏幕上的上拉滑动操作，从而</a:t>
            </a:r>
            <a:r>
              <a:rPr lang="zh-CN" altLang="en-US" b="1" dirty="0">
                <a:solidFill>
                  <a:srgbClr val="C00000"/>
                </a:solidFill>
              </a:rPr>
              <a:t>加载更多数据</a:t>
            </a:r>
            <a:r>
              <a:rPr lang="zh-CN" altLang="en-US" dirty="0"/>
              <a:t>的行为。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856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03AA5B-4BC9-426D-9059-2F42C663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/>
              <a:t>上拉触底事件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F44B575-C556-42DA-A654-25E0B7374F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监听页面的上拉触底事件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97BAFA7-0B6B-4FD7-AC9B-97A0403977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在页面的 </a:t>
            </a:r>
            <a:r>
              <a:rPr lang="en-US" altLang="zh-CN" dirty="0"/>
              <a:t>.js </a:t>
            </a:r>
            <a:r>
              <a:rPr lang="zh-CN" altLang="en-US" dirty="0"/>
              <a:t>文件中，通过 </a:t>
            </a:r>
            <a:r>
              <a:rPr lang="en-US" altLang="zh-CN" dirty="0">
                <a:solidFill>
                  <a:srgbClr val="C00000"/>
                </a:solidFill>
              </a:rPr>
              <a:t>onReachBottom() </a:t>
            </a:r>
            <a:r>
              <a:rPr lang="zh-CN" altLang="en-US" dirty="0"/>
              <a:t>函数即可监听当前页面的上拉触底事件。示例代码如下：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BD68747-AC40-4051-81A1-D5144F1D4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52" y="2525785"/>
            <a:ext cx="7200000" cy="266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3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03AA5B-4BC9-426D-9059-2F42C663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/>
              <a:t>上拉触底事件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F44B575-C556-42DA-A654-25E0B7374F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配置上拉触底距离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97BAFA7-0B6B-4FD7-AC9B-97A0403977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上拉触底距离指的是</a:t>
            </a:r>
            <a:r>
              <a:rPr lang="zh-CN" altLang="en-US" dirty="0">
                <a:solidFill>
                  <a:srgbClr val="C00000"/>
                </a:solidFill>
              </a:rPr>
              <a:t>触发上拉触底事件时，滚动条距离页面底部的距离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可以在全局或页面的 </a:t>
            </a:r>
            <a:r>
              <a:rPr lang="en-US" altLang="zh-CN" dirty="0"/>
              <a:t>.json </a:t>
            </a:r>
            <a:r>
              <a:rPr lang="zh-CN" altLang="en-US" dirty="0"/>
              <a:t>配置文件中，通过 </a:t>
            </a:r>
            <a:r>
              <a:rPr lang="en-US" altLang="zh-CN" dirty="0">
                <a:solidFill>
                  <a:srgbClr val="C00000"/>
                </a:solidFill>
              </a:rPr>
              <a:t>onReachBottomDistance</a:t>
            </a:r>
            <a:r>
              <a:rPr lang="en-US" altLang="zh-CN" dirty="0"/>
              <a:t> </a:t>
            </a:r>
            <a:r>
              <a:rPr lang="zh-CN" altLang="en-US" dirty="0"/>
              <a:t>属性来配置上拉触底的距离。</a:t>
            </a:r>
            <a:endParaRPr lang="en-US" altLang="zh-CN" dirty="0"/>
          </a:p>
          <a:p>
            <a:r>
              <a:rPr lang="zh-CN" altLang="en-US" dirty="0"/>
              <a:t>小程序默认的触底距离是 </a:t>
            </a:r>
            <a:r>
              <a:rPr lang="en-US" altLang="zh-CN" dirty="0"/>
              <a:t>50px</a:t>
            </a:r>
            <a:r>
              <a:rPr lang="zh-CN" altLang="en-US" dirty="0"/>
              <a:t>，在实际开发中，可以根据自己的需求修改这个默认值。</a:t>
            </a:r>
          </a:p>
        </p:txBody>
      </p:sp>
    </p:spTree>
    <p:extLst>
      <p:ext uri="{BB962C8B-B14F-4D97-AF65-F5344CB8AC3E}">
        <p14:creationId xmlns:p14="http://schemas.microsoft.com/office/powerpoint/2010/main" val="101002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03AA5B-4BC9-426D-9059-2F42C663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上拉触底案例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F44B575-C556-42DA-A654-25E0B7374F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案例效果展示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8C3A6C-6D2A-4A6B-9EBA-5615E0C76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88" y="1801041"/>
            <a:ext cx="2771817" cy="49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6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03AA5B-4BC9-426D-9059-2F42C663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/>
              <a:t>上拉触底案例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F44B575-C556-42DA-A654-25E0B7374F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案例的实现步骤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BC9B34D-8D61-4161-B031-0BC81AB30C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定义获取随机颜色的方法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在页面加载时获取初始数据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渲染</a:t>
            </a:r>
            <a:r>
              <a:rPr lang="en-US" altLang="zh-CN" dirty="0"/>
              <a:t> UI </a:t>
            </a:r>
            <a:r>
              <a:rPr lang="zh-CN" altLang="en-US" dirty="0"/>
              <a:t>结构并美化页面效果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C00000"/>
                </a:solidFill>
              </a:rPr>
              <a:t>在上拉触底时调用获取随机颜色的方法</a:t>
            </a:r>
            <a:endParaRPr lang="en-US" altLang="zh-CN" dirty="0">
              <a:solidFill>
                <a:srgbClr val="C0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C00000"/>
                </a:solidFill>
              </a:rPr>
              <a:t>添加 </a:t>
            </a:r>
            <a:r>
              <a:rPr lang="en-US" altLang="zh-CN" dirty="0">
                <a:solidFill>
                  <a:srgbClr val="C00000"/>
                </a:solidFill>
              </a:rPr>
              <a:t>loading </a:t>
            </a:r>
            <a:r>
              <a:rPr lang="zh-CN" altLang="en-US" dirty="0">
                <a:solidFill>
                  <a:srgbClr val="C00000"/>
                </a:solidFill>
              </a:rPr>
              <a:t>提示效果</a:t>
            </a:r>
            <a:endParaRPr lang="en-US" altLang="zh-CN" dirty="0">
              <a:solidFill>
                <a:srgbClr val="C00000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C00000"/>
                </a:solidFill>
              </a:rPr>
              <a:t>对上拉触底进行节流处理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7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03AA5B-4BC9-426D-9059-2F42C663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/>
              <a:t>上拉触底案例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F44B575-C556-42DA-A654-25E0B7374F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步骤</a:t>
            </a:r>
            <a:r>
              <a:rPr lang="en-US" altLang="zh-CN" dirty="0"/>
              <a:t>1 - </a:t>
            </a:r>
            <a:r>
              <a:rPr lang="zh-CN" altLang="en-US" dirty="0"/>
              <a:t>定义获取随机颜色的方法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0ED742-529D-486C-B5CC-5C124A952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88" y="1788529"/>
            <a:ext cx="6477561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2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页面导航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什么是页面导航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C9EC732-8BD5-4B4D-82BE-5AA97F68E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页面导航指的是</a:t>
            </a:r>
            <a:r>
              <a:rPr lang="zh-CN" altLang="en-US" dirty="0">
                <a:solidFill>
                  <a:srgbClr val="C00000"/>
                </a:solidFill>
              </a:rPr>
              <a:t>页面之间的相互跳转</a:t>
            </a:r>
            <a:r>
              <a:rPr lang="zh-CN" altLang="en-US" dirty="0"/>
              <a:t>。例如，浏览器中实现页面导航的方式有如下两种：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&lt;a&gt; </a:t>
            </a:r>
            <a:r>
              <a:rPr lang="zh-CN" altLang="en-US" dirty="0"/>
              <a:t>链接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err="1"/>
              <a:t>location.href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08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03AA5B-4BC9-426D-9059-2F42C663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/>
              <a:t>上拉触底案例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F44B575-C556-42DA-A654-25E0B7374F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步骤</a:t>
            </a:r>
            <a:r>
              <a:rPr lang="en-US" altLang="zh-CN" dirty="0"/>
              <a:t>2 - </a:t>
            </a:r>
            <a:r>
              <a:rPr lang="zh-CN" altLang="en-US" dirty="0"/>
              <a:t>在页面加载时获取初始数据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B675FA-86FB-4C69-8EC9-F8E22CE73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36" y="1979901"/>
            <a:ext cx="7200000" cy="266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6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03AA5B-4BC9-426D-9059-2F42C663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/>
              <a:t>上拉触底案例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F44B575-C556-42DA-A654-25E0B7374F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步骤</a:t>
            </a:r>
            <a:r>
              <a:rPr lang="en-US" altLang="zh-CN" dirty="0"/>
              <a:t>3 - </a:t>
            </a:r>
            <a:r>
              <a:rPr lang="zh-CN" altLang="en-US" dirty="0"/>
              <a:t>渲染</a:t>
            </a:r>
            <a:r>
              <a:rPr lang="en-US" altLang="zh-CN" dirty="0"/>
              <a:t> UI </a:t>
            </a:r>
            <a:r>
              <a:rPr lang="zh-CN" altLang="en-US" dirty="0"/>
              <a:t>结构并美化页面效果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3DC45B-2E05-4814-B0D4-E4A2D567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00" y="1980000"/>
            <a:ext cx="7200000" cy="427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03AA5B-4BC9-426D-9059-2F42C663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/>
              <a:t>上拉触底案例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F44B575-C556-42DA-A654-25E0B7374F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步骤</a:t>
            </a:r>
            <a:r>
              <a:rPr lang="en-US" altLang="zh-CN" dirty="0"/>
              <a:t>4 - </a:t>
            </a:r>
            <a:r>
              <a:rPr lang="zh-CN" altLang="en-US" dirty="0"/>
              <a:t>上拉触底时获取随机颜色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E0D48D-EDE2-4E08-81C4-252726967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98" y="1980000"/>
            <a:ext cx="7200000" cy="287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03AA5B-4BC9-426D-9059-2F42C663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/>
              <a:t>上拉触底案例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F44B575-C556-42DA-A654-25E0B7374F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步骤</a:t>
            </a:r>
            <a:r>
              <a:rPr lang="en-US" altLang="zh-CN" dirty="0"/>
              <a:t>5 - </a:t>
            </a:r>
            <a:r>
              <a:rPr lang="zh-CN" altLang="en-US" dirty="0"/>
              <a:t>添加 </a:t>
            </a:r>
            <a:r>
              <a:rPr lang="en-US" altLang="zh-CN" dirty="0"/>
              <a:t>loading </a:t>
            </a:r>
            <a:r>
              <a:rPr lang="zh-CN" altLang="en-US" dirty="0"/>
              <a:t>提示效果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5713F9-9D55-40AC-A6D4-F7F3C5D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00" y="1980000"/>
            <a:ext cx="7200000" cy="423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6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03AA5B-4BC9-426D-9059-2F42C663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页面事件 </a:t>
            </a:r>
            <a:r>
              <a:rPr lang="en-US" altLang="zh-CN" dirty="0"/>
              <a:t>- </a:t>
            </a:r>
            <a:r>
              <a:rPr lang="zh-CN" altLang="en-US" dirty="0"/>
              <a:t>上拉触底案例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F44B575-C556-42DA-A654-25E0B7374F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步骤</a:t>
            </a:r>
            <a:r>
              <a:rPr lang="en-US" altLang="zh-CN" dirty="0"/>
              <a:t>6 - </a:t>
            </a:r>
            <a:r>
              <a:rPr lang="zh-CN" altLang="en-US" dirty="0"/>
              <a:t>对上拉触底进行节流处理</a:t>
            </a:r>
            <a:endParaRPr lang="en-US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7FCD177-894E-4DFB-B91F-88E6994390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C00000"/>
                </a:solidFill>
              </a:rPr>
              <a:t>在 </a:t>
            </a:r>
            <a:r>
              <a:rPr lang="en-US" altLang="zh-CN" dirty="0">
                <a:solidFill>
                  <a:srgbClr val="C00000"/>
                </a:solidFill>
              </a:rPr>
              <a:t>data </a:t>
            </a:r>
            <a:r>
              <a:rPr lang="zh-CN" altLang="en-US" dirty="0">
                <a:solidFill>
                  <a:srgbClr val="C00000"/>
                </a:solidFill>
              </a:rPr>
              <a:t>中</a:t>
            </a:r>
            <a:r>
              <a:rPr lang="zh-CN" altLang="en-US" b="1" dirty="0">
                <a:solidFill>
                  <a:srgbClr val="C00000"/>
                </a:solidFill>
              </a:rPr>
              <a:t>定义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isloading</a:t>
            </a:r>
            <a:r>
              <a:rPr lang="zh-CN" altLang="en-US" dirty="0">
                <a:solidFill>
                  <a:srgbClr val="C00000"/>
                </a:solidFill>
              </a:rPr>
              <a:t> 节流阀</a:t>
            </a:r>
            <a:endParaRPr lang="en-US" altLang="zh-CN" dirty="0">
              <a:solidFill>
                <a:srgbClr val="C00000"/>
              </a:solidFill>
            </a:endParaRPr>
          </a:p>
          <a:p>
            <a:pPr marL="6480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表示当前没有进行任何数据请求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80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表示当前正在进行数据请求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lvl="1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getColors() 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方法中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isloading 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节流阀的值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80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在刚调用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getColors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时将节流阀设置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</a:p>
          <a:p>
            <a:pPr marL="6480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在网络请求的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complete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回调函数中，将节流阀重置为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</a:p>
          <a:p>
            <a:pPr marL="342900" lvl="1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 </a:t>
            </a: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onReachBottom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节流阀的值，从而对数据请求进行节流控制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80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如果节流阀的值为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，则阻止当前请求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80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如果节流阀的值为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，则发起数据请求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51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03AA5B-4BC9-426D-9059-2F42C663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F44B575-C556-42DA-A654-25E0B7374F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自定义编译模式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6379A9-CECF-4977-AF8F-5CFA952A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26" y="3322782"/>
            <a:ext cx="2316681" cy="12955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26712E-4208-42B6-B957-B47E564B7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938" y="2343527"/>
            <a:ext cx="5715495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页面导航</a:t>
            </a:r>
            <a:endParaRPr lang="en-US" altLang="zh-CN" dirty="0"/>
          </a:p>
          <a:p>
            <a:r>
              <a:rPr lang="zh-CN" altLang="en-US" dirty="0"/>
              <a:t>页面事件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生命周期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WXS </a:t>
            </a:r>
            <a:r>
              <a:rPr lang="zh-CN" altLang="en-US" dirty="0"/>
              <a:t>脚本</a:t>
            </a:r>
            <a:endParaRPr lang="en-US" altLang="zh-CN" dirty="0"/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本地生活（列表页面）</a:t>
            </a:r>
          </a:p>
        </p:txBody>
      </p:sp>
    </p:spTree>
    <p:extLst>
      <p:ext uri="{BB962C8B-B14F-4D97-AF65-F5344CB8AC3E}">
        <p14:creationId xmlns:p14="http://schemas.microsoft.com/office/powerpoint/2010/main" val="3756098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A709F2F-E1D2-49FE-87B4-32EB55CC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2DE68A5-2D74-479A-8A4B-460FF5C4A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什么是生命周期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9C1F0C0-0ADE-4CBF-8890-B837E00E75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生命周期</a:t>
            </a:r>
            <a:r>
              <a:rPr lang="zh-CN" altLang="en-US" dirty="0"/>
              <a:t>（</a:t>
            </a:r>
            <a:r>
              <a:rPr lang="en-US" altLang="zh-CN" dirty="0"/>
              <a:t>Life Cycle</a:t>
            </a:r>
            <a:r>
              <a:rPr lang="zh-CN" altLang="en-US" dirty="0"/>
              <a:t>）是指一个对象从</a:t>
            </a:r>
            <a:r>
              <a:rPr lang="zh-CN" altLang="en-US" dirty="0">
                <a:solidFill>
                  <a:srgbClr val="C00000"/>
                </a:solidFill>
              </a:rPr>
              <a:t>创建</a:t>
            </a:r>
            <a:r>
              <a:rPr lang="zh-CN" altLang="en-US" dirty="0"/>
              <a:t> </a:t>
            </a:r>
            <a:r>
              <a:rPr lang="en-US" altLang="zh-CN" dirty="0"/>
              <a:t>-&gt; </a:t>
            </a:r>
            <a:r>
              <a:rPr lang="zh-CN" altLang="en-US" dirty="0">
                <a:solidFill>
                  <a:srgbClr val="C00000"/>
                </a:solidFill>
              </a:rPr>
              <a:t>运行</a:t>
            </a:r>
            <a:r>
              <a:rPr lang="zh-CN" altLang="en-US" dirty="0"/>
              <a:t> </a:t>
            </a:r>
            <a:r>
              <a:rPr lang="en-US" altLang="zh-CN" dirty="0"/>
              <a:t>-&gt; </a:t>
            </a:r>
            <a:r>
              <a:rPr lang="zh-CN" altLang="en-US" dirty="0">
                <a:solidFill>
                  <a:srgbClr val="C00000"/>
                </a:solidFill>
              </a:rPr>
              <a:t>销毁</a:t>
            </a:r>
            <a:r>
              <a:rPr lang="zh-CN" altLang="en-US" dirty="0"/>
              <a:t>的整个阶段，</a:t>
            </a:r>
            <a:r>
              <a:rPr lang="zh-CN" altLang="en-US" dirty="0">
                <a:solidFill>
                  <a:srgbClr val="C00000"/>
                </a:solidFill>
              </a:rPr>
              <a:t>强调的是一个时间段</a:t>
            </a:r>
            <a:r>
              <a:rPr lang="zh-CN" altLang="en-US" dirty="0"/>
              <a:t>。例如：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张三</a:t>
            </a:r>
            <a:r>
              <a:rPr lang="zh-CN" altLang="en-US" dirty="0">
                <a:solidFill>
                  <a:srgbClr val="C00000"/>
                </a:solidFill>
              </a:rPr>
              <a:t>出生</a:t>
            </a:r>
            <a:r>
              <a:rPr lang="zh-CN" altLang="en-US" dirty="0"/>
              <a:t>，表示这个人</a:t>
            </a:r>
            <a:r>
              <a:rPr lang="zh-CN" altLang="en-US" dirty="0">
                <a:solidFill>
                  <a:srgbClr val="C00000"/>
                </a:solidFill>
              </a:rPr>
              <a:t>生命周期的开始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张三</a:t>
            </a:r>
            <a:r>
              <a:rPr lang="zh-CN" altLang="en-US" dirty="0">
                <a:solidFill>
                  <a:srgbClr val="C00000"/>
                </a:solidFill>
              </a:rPr>
              <a:t>离世</a:t>
            </a:r>
            <a:r>
              <a:rPr lang="zh-CN" altLang="en-US" dirty="0"/>
              <a:t>，表示这个人</a:t>
            </a:r>
            <a:r>
              <a:rPr lang="zh-CN" altLang="en-US" dirty="0">
                <a:solidFill>
                  <a:srgbClr val="C00000"/>
                </a:solidFill>
              </a:rPr>
              <a:t>生命周期的结束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中间张三的一生，就是张三的生命周期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我们可以把每个小程序运行的过程，也概括为生命周期：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小程序的</a:t>
            </a:r>
            <a:r>
              <a:rPr lang="zh-CN" altLang="en-US" dirty="0">
                <a:solidFill>
                  <a:srgbClr val="C00000"/>
                </a:solidFill>
              </a:rPr>
              <a:t>启动</a:t>
            </a:r>
            <a:r>
              <a:rPr lang="zh-CN" altLang="en-US" dirty="0"/>
              <a:t>，表示</a:t>
            </a:r>
            <a:r>
              <a:rPr lang="zh-CN" altLang="en-US" dirty="0">
                <a:solidFill>
                  <a:srgbClr val="C00000"/>
                </a:solidFill>
              </a:rPr>
              <a:t>生命周期的开始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小程序的</a:t>
            </a:r>
            <a:r>
              <a:rPr lang="zh-CN" altLang="en-US" dirty="0">
                <a:solidFill>
                  <a:srgbClr val="C00000"/>
                </a:solidFill>
              </a:rPr>
              <a:t>关闭</a:t>
            </a:r>
            <a:r>
              <a:rPr lang="zh-CN" altLang="en-US" dirty="0"/>
              <a:t>，表示</a:t>
            </a:r>
            <a:r>
              <a:rPr lang="zh-CN" altLang="en-US" dirty="0">
                <a:solidFill>
                  <a:srgbClr val="C00000"/>
                </a:solidFill>
              </a:rPr>
              <a:t>生命周期的结束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中间小程序运行的过程，就是小程序的生命周期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97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A709F2F-E1D2-49FE-87B4-32EB55CC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2DE68A5-2D74-479A-8A4B-460FF5C4A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生命周期的分类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9C1F0C0-0ADE-4CBF-8890-B837E00E75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3154361"/>
          </a:xfrm>
        </p:spPr>
        <p:txBody>
          <a:bodyPr/>
          <a:lstStyle/>
          <a:p>
            <a:r>
              <a:rPr lang="zh-CN" altLang="en-US" dirty="0"/>
              <a:t>在小程序中，生命周期分为两类，分别是：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应用生命周期</a:t>
            </a:r>
            <a:endParaRPr lang="en-US" altLang="zh-CN" dirty="0"/>
          </a:p>
          <a:p>
            <a:pPr marL="6480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特指小程序从启动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-&gt;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-&gt;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销毁的过程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页面生命周期</a:t>
            </a:r>
            <a:endParaRPr lang="en-US" altLang="zh-CN" dirty="0"/>
          </a:p>
          <a:p>
            <a:pPr marL="6480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特指小程序中，每个页面的加载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-&gt;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渲染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-&gt;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销毁的过程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62250" lvl="1" indent="0">
              <a:lnSpc>
                <a:spcPct val="150000"/>
              </a:lnSpc>
              <a:buNone/>
            </a:pP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其中，</a:t>
            </a:r>
            <a:r>
              <a:rPr lang="zh-CN" altLang="en-US" dirty="0">
                <a:solidFill>
                  <a:srgbClr val="C00000"/>
                </a:solidFill>
              </a:rPr>
              <a:t>页面</a:t>
            </a:r>
            <a:r>
              <a:rPr lang="zh-CN" altLang="en-US" dirty="0"/>
              <a:t>的生命周期</a:t>
            </a:r>
            <a:r>
              <a:rPr lang="zh-CN" altLang="en-US" dirty="0">
                <a:solidFill>
                  <a:srgbClr val="C00000"/>
                </a:solidFill>
              </a:rPr>
              <a:t>范围较小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应用程序</a:t>
            </a:r>
            <a:r>
              <a:rPr lang="zh-CN" altLang="en-US" dirty="0"/>
              <a:t>的生命周期</a:t>
            </a:r>
            <a:r>
              <a:rPr lang="zh-CN" altLang="en-US" dirty="0">
                <a:solidFill>
                  <a:srgbClr val="C00000"/>
                </a:solidFill>
              </a:rPr>
              <a:t>范围较大</a:t>
            </a:r>
            <a:r>
              <a:rPr lang="zh-CN" altLang="en-US" dirty="0"/>
              <a:t>，如图所示：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573EC1-F35C-4262-BA24-9149D0A17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29" y="5255947"/>
            <a:ext cx="9126415" cy="106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1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DCBB9-E577-4830-8B70-BCE4D934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FB38C1-4DA5-40D3-9D05-AF215A2181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什么是生命周期函数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D2CB8C-288C-4440-BB40-E94E516B50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4112724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生命周期函数</a:t>
            </a:r>
            <a:r>
              <a:rPr lang="zh-CN" altLang="en-US" dirty="0"/>
              <a:t>：是由小程序框架提供的</a:t>
            </a:r>
            <a:r>
              <a:rPr lang="zh-CN" altLang="en-US" dirty="0">
                <a:solidFill>
                  <a:srgbClr val="C00000"/>
                </a:solidFill>
              </a:rPr>
              <a:t>内置函数</a:t>
            </a:r>
            <a:r>
              <a:rPr lang="zh-CN" altLang="en-US" dirty="0"/>
              <a:t>，会伴随着生命周期，</a:t>
            </a:r>
            <a:r>
              <a:rPr lang="zh-CN" altLang="en-US" dirty="0">
                <a:solidFill>
                  <a:srgbClr val="C00000"/>
                </a:solidFill>
              </a:rPr>
              <a:t>自动按次序执行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生命周期函数的作用</a:t>
            </a:r>
            <a:r>
              <a:rPr lang="zh-CN" altLang="en-US" dirty="0"/>
              <a:t>：允许程序员</a:t>
            </a:r>
            <a:r>
              <a:rPr lang="zh-CN" altLang="en-US" dirty="0">
                <a:solidFill>
                  <a:srgbClr val="C00000"/>
                </a:solidFill>
              </a:rPr>
              <a:t>在特定的时间点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执行某些特定的操作</a:t>
            </a:r>
            <a:r>
              <a:rPr lang="zh-CN" altLang="en-US" dirty="0"/>
              <a:t>。例如，页面刚加载的时候，可以在 </a:t>
            </a:r>
            <a:r>
              <a:rPr lang="en-US" altLang="zh-CN" dirty="0"/>
              <a:t>onLoad </a:t>
            </a:r>
            <a:r>
              <a:rPr lang="zh-CN" altLang="en-US" dirty="0"/>
              <a:t>生命周期函数中初始化页面的数据。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注意：</a:t>
            </a:r>
            <a:r>
              <a:rPr lang="zh-CN" altLang="en-US" dirty="0">
                <a:solidFill>
                  <a:srgbClr val="C00000"/>
                </a:solidFill>
              </a:rPr>
              <a:t>生命周期</a:t>
            </a:r>
            <a:r>
              <a:rPr lang="zh-CN" altLang="en-US" dirty="0"/>
              <a:t>强调的是</a:t>
            </a:r>
            <a:r>
              <a:rPr lang="zh-CN" altLang="en-US" dirty="0">
                <a:solidFill>
                  <a:srgbClr val="C00000"/>
                </a:solidFill>
              </a:rPr>
              <a:t>时间段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生命周期函数</a:t>
            </a:r>
            <a:r>
              <a:rPr lang="zh-CN" altLang="en-US" dirty="0"/>
              <a:t>强调的是</a:t>
            </a:r>
            <a:r>
              <a:rPr lang="zh-CN" altLang="en-US" dirty="0">
                <a:solidFill>
                  <a:srgbClr val="C00000"/>
                </a:solidFill>
              </a:rPr>
              <a:t>时间点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307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页面导航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小程序中实现页面导航的两种方式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C9EC732-8BD5-4B4D-82BE-5AA97F68E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声明式导航</a:t>
            </a:r>
            <a:endParaRPr lang="en-US" altLang="zh-CN" dirty="0">
              <a:solidFill>
                <a:srgbClr val="C00000"/>
              </a:solidFill>
            </a:endParaRPr>
          </a:p>
          <a:p>
            <a:pPr marL="540000" lvl="1" indent="-252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在页面上声明一个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&lt;navigator&gt;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导航组件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40000" lvl="1" indent="-252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通过点击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&lt;navigator&gt;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组件实现页面跳转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编程式导航</a:t>
            </a:r>
            <a:endParaRPr lang="en-US" altLang="zh-CN" dirty="0">
              <a:solidFill>
                <a:srgbClr val="C00000"/>
              </a:solidFill>
            </a:endParaRPr>
          </a:p>
          <a:p>
            <a:pPr marL="540000" lvl="1" indent="-252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调用小程序的导航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，实现页面的跳转</a:t>
            </a:r>
          </a:p>
        </p:txBody>
      </p:sp>
    </p:spTree>
    <p:extLst>
      <p:ext uri="{BB962C8B-B14F-4D97-AF65-F5344CB8AC3E}">
        <p14:creationId xmlns:p14="http://schemas.microsoft.com/office/powerpoint/2010/main" val="364769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DCBB9-E577-4830-8B70-BCE4D934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FB38C1-4DA5-40D3-9D05-AF215A2181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生命周期函数的分类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D2CB8C-288C-4440-BB40-E94E516B50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4112724"/>
          </a:xfrm>
        </p:spPr>
        <p:txBody>
          <a:bodyPr/>
          <a:lstStyle/>
          <a:p>
            <a:r>
              <a:rPr lang="zh-CN" altLang="en-US" dirty="0"/>
              <a:t>小程序中的生命周期函数分为两类，分别是：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应用的生命周期函数</a:t>
            </a:r>
            <a:endParaRPr lang="en-US" altLang="zh-CN" dirty="0">
              <a:solidFill>
                <a:srgbClr val="C00000"/>
              </a:solidFill>
            </a:endParaRPr>
          </a:p>
          <a:p>
            <a:pPr marL="6480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特指小程序从启动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-&gt;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-&gt;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销毁期间依次调用的那些函数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页面的生命周期函数</a:t>
            </a:r>
            <a:endParaRPr lang="en-US" altLang="zh-CN" dirty="0">
              <a:solidFill>
                <a:srgbClr val="C00000"/>
              </a:solidFill>
            </a:endParaRPr>
          </a:p>
          <a:p>
            <a:pPr marL="6480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特指小程序中，每个页面从加载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-&gt;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渲染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-&gt;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销毁期间依次调用的那些函数</a:t>
            </a:r>
          </a:p>
        </p:txBody>
      </p:sp>
    </p:spTree>
    <p:extLst>
      <p:ext uri="{BB962C8B-B14F-4D97-AF65-F5344CB8AC3E}">
        <p14:creationId xmlns:p14="http://schemas.microsoft.com/office/powerpoint/2010/main" val="22047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DCBB9-E577-4830-8B70-BCE4D934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FB38C1-4DA5-40D3-9D05-AF215A2181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应用的生命周期函数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D2CB8C-288C-4440-BB40-E94E516B50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小程序的</a:t>
            </a:r>
            <a:r>
              <a:rPr lang="zh-CN" altLang="en-US" dirty="0">
                <a:solidFill>
                  <a:srgbClr val="C00000"/>
                </a:solidFill>
              </a:rPr>
              <a:t>应用生命周期函数</a:t>
            </a:r>
            <a:r>
              <a:rPr lang="zh-CN" altLang="en-US" dirty="0"/>
              <a:t>需要在 </a:t>
            </a:r>
            <a:r>
              <a:rPr lang="en-US" altLang="zh-CN" dirty="0">
                <a:solidFill>
                  <a:srgbClr val="C00000"/>
                </a:solidFill>
              </a:rPr>
              <a:t>app.js </a:t>
            </a:r>
            <a:r>
              <a:rPr lang="zh-CN" altLang="en-US" dirty="0"/>
              <a:t>中进行声明，示例代码如下：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4E248B-191C-4551-B396-6253DB781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87" y="2515120"/>
            <a:ext cx="7200000" cy="360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0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DCBB9-E577-4830-8B70-BCE4D934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FB38C1-4DA5-40D3-9D05-AF215A2181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页面的生命周期函数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D2CB8C-288C-4440-BB40-E94E516B50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小程序的</a:t>
            </a:r>
            <a:r>
              <a:rPr lang="zh-CN" altLang="en-US" dirty="0">
                <a:solidFill>
                  <a:srgbClr val="C00000"/>
                </a:solidFill>
              </a:rPr>
              <a:t>页面生命周期函数</a:t>
            </a:r>
            <a:r>
              <a:rPr lang="zh-CN" altLang="en-US" dirty="0"/>
              <a:t>需要在页面的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.js </a:t>
            </a:r>
            <a:r>
              <a:rPr lang="zh-CN" altLang="en-US" dirty="0">
                <a:solidFill>
                  <a:srgbClr val="C00000"/>
                </a:solidFill>
              </a:rPr>
              <a:t>文件</a:t>
            </a:r>
            <a:r>
              <a:rPr lang="zh-CN" altLang="en-US" dirty="0"/>
              <a:t>中进行声明，示例代码如下：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206C2F-B836-4B4E-A5EE-37A62BA49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99" y="2516400"/>
            <a:ext cx="7200000" cy="329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6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页面导航</a:t>
            </a:r>
            <a:endParaRPr lang="en-US" altLang="zh-CN" dirty="0"/>
          </a:p>
          <a:p>
            <a:r>
              <a:rPr lang="zh-CN" altLang="en-US" dirty="0"/>
              <a:t>页面事件</a:t>
            </a:r>
            <a:endParaRPr lang="en-US" altLang="zh-CN" dirty="0"/>
          </a:p>
          <a:p>
            <a:r>
              <a:rPr lang="zh-CN" altLang="en-US" dirty="0"/>
              <a:t>生命周期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WXS </a:t>
            </a:r>
            <a:r>
              <a:rPr lang="zh-CN" altLang="en-US" dirty="0">
                <a:solidFill>
                  <a:srgbClr val="C00000"/>
                </a:solidFill>
              </a:rPr>
              <a:t>脚本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本地生活（列表页面）</a:t>
            </a:r>
          </a:p>
        </p:txBody>
      </p:sp>
    </p:spTree>
    <p:extLst>
      <p:ext uri="{BB962C8B-B14F-4D97-AF65-F5344CB8AC3E}">
        <p14:creationId xmlns:p14="http://schemas.microsoft.com/office/powerpoint/2010/main" val="3527233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BA23DE4-2325-4A8E-BAC1-B7CC4E11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 </a:t>
            </a:r>
            <a:r>
              <a:rPr lang="zh-CN" altLang="en-US" dirty="0"/>
              <a:t>脚本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概述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98DC43E-73AC-4417-A12A-053381627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 </a:t>
            </a:r>
            <a:r>
              <a:rPr lang="en-US" altLang="zh-CN" dirty="0"/>
              <a:t>wxs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3226E83-391F-4491-B376-0D24EB0D6A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WXS</a:t>
            </a:r>
            <a:r>
              <a:rPr lang="zh-CN" altLang="en-US" dirty="0"/>
              <a:t>（</a:t>
            </a:r>
            <a:r>
              <a:rPr lang="en-US" altLang="zh-CN" dirty="0"/>
              <a:t>WeiXin Script</a:t>
            </a:r>
            <a:r>
              <a:rPr lang="zh-CN" altLang="en-US" dirty="0"/>
              <a:t>）是</a:t>
            </a:r>
            <a:r>
              <a:rPr lang="zh-CN" altLang="en-US" dirty="0">
                <a:solidFill>
                  <a:srgbClr val="C00000"/>
                </a:solidFill>
              </a:rPr>
              <a:t>小程序独有的一套脚本语言</a:t>
            </a:r>
            <a:r>
              <a:rPr lang="zh-CN" altLang="en-US" dirty="0"/>
              <a:t>，结合 </a:t>
            </a:r>
            <a:r>
              <a:rPr lang="en-US" altLang="zh-CN" dirty="0"/>
              <a:t>WXML</a:t>
            </a:r>
            <a:r>
              <a:rPr lang="zh-CN" altLang="en-US" dirty="0"/>
              <a:t>，可以构建出页面的结构。</a:t>
            </a:r>
          </a:p>
        </p:txBody>
      </p:sp>
    </p:spTree>
    <p:extLst>
      <p:ext uri="{BB962C8B-B14F-4D97-AF65-F5344CB8AC3E}">
        <p14:creationId xmlns:p14="http://schemas.microsoft.com/office/powerpoint/2010/main" val="314387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BA23DE4-2325-4A8E-BAC1-B7CC4E11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 </a:t>
            </a:r>
            <a:r>
              <a:rPr lang="zh-CN" altLang="en-US" dirty="0"/>
              <a:t>脚本 </a:t>
            </a:r>
            <a:r>
              <a:rPr lang="en-US" altLang="zh-CN" dirty="0"/>
              <a:t>- </a:t>
            </a:r>
            <a:r>
              <a:rPr lang="zh-CN" altLang="en-US" dirty="0"/>
              <a:t>概述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98DC43E-73AC-4417-A12A-053381627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wxs </a:t>
            </a:r>
            <a:r>
              <a:rPr lang="zh-CN" altLang="en-US" dirty="0"/>
              <a:t>的应用场景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3226E83-391F-4491-B376-0D24EB0D6A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wxml </a:t>
            </a:r>
            <a:r>
              <a:rPr lang="zh-CN" altLang="en-US" dirty="0">
                <a:solidFill>
                  <a:srgbClr val="C00000"/>
                </a:solidFill>
              </a:rPr>
              <a:t>中无法调用在页面的 </a:t>
            </a:r>
            <a:r>
              <a:rPr lang="en-US" altLang="zh-CN" dirty="0">
                <a:solidFill>
                  <a:srgbClr val="C00000"/>
                </a:solidFill>
              </a:rPr>
              <a:t>.js </a:t>
            </a:r>
            <a:r>
              <a:rPr lang="zh-CN" altLang="en-US" dirty="0">
                <a:solidFill>
                  <a:srgbClr val="C00000"/>
                </a:solidFill>
              </a:rPr>
              <a:t>中定义的函数</a:t>
            </a:r>
            <a:r>
              <a:rPr lang="zh-CN" altLang="en-US" dirty="0"/>
              <a:t>，但是，</a:t>
            </a:r>
            <a:r>
              <a:rPr lang="en-US" altLang="zh-CN" dirty="0"/>
              <a:t>wxml </a:t>
            </a:r>
            <a:r>
              <a:rPr lang="zh-CN" altLang="en-US" dirty="0"/>
              <a:t>中可以调用 </a:t>
            </a:r>
            <a:r>
              <a:rPr lang="en-US" altLang="zh-CN" dirty="0"/>
              <a:t>wxs </a:t>
            </a:r>
            <a:r>
              <a:rPr lang="zh-CN" altLang="en-US" dirty="0"/>
              <a:t>中定义的函数。因此，小程序中 </a:t>
            </a:r>
            <a:r>
              <a:rPr lang="en-US" altLang="zh-CN" dirty="0"/>
              <a:t>wxs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典型应用场景</a:t>
            </a:r>
            <a:r>
              <a:rPr lang="zh-CN" altLang="en-US" dirty="0"/>
              <a:t>就是“</a:t>
            </a:r>
            <a:r>
              <a:rPr lang="zh-CN" altLang="en-US" dirty="0">
                <a:solidFill>
                  <a:srgbClr val="C00000"/>
                </a:solidFill>
              </a:rPr>
              <a:t>过滤器</a:t>
            </a:r>
            <a:r>
              <a:rPr lang="zh-CN" altLang="en-US" dirty="0"/>
              <a:t>”。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82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BA23DE4-2325-4A8E-BAC1-B7CC4E11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 </a:t>
            </a:r>
            <a:r>
              <a:rPr lang="zh-CN" altLang="en-US" dirty="0"/>
              <a:t>脚本 </a:t>
            </a:r>
            <a:r>
              <a:rPr lang="en-US" altLang="zh-CN" dirty="0"/>
              <a:t>- </a:t>
            </a:r>
            <a:r>
              <a:rPr lang="zh-CN" altLang="en-US" dirty="0"/>
              <a:t>概述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98DC43E-73AC-4417-A12A-053381627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wxs </a:t>
            </a:r>
            <a:r>
              <a:rPr lang="zh-CN" altLang="en-US" dirty="0"/>
              <a:t>和 </a:t>
            </a:r>
            <a:r>
              <a:rPr lang="en-US" altLang="zh-CN" dirty="0"/>
              <a:t>JavaScript </a:t>
            </a:r>
            <a:r>
              <a:rPr lang="zh-CN" altLang="en-US" dirty="0"/>
              <a:t>的关系</a:t>
            </a:r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3226E83-391F-4491-B376-0D24EB0D6A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632072"/>
          </a:xfrm>
        </p:spPr>
        <p:txBody>
          <a:bodyPr/>
          <a:lstStyle/>
          <a:p>
            <a:r>
              <a:rPr lang="zh-CN" altLang="en-US" dirty="0"/>
              <a:t>虽然 </a:t>
            </a:r>
            <a:r>
              <a:rPr lang="en-US" altLang="zh-CN" dirty="0"/>
              <a:t>wxs </a:t>
            </a:r>
            <a:r>
              <a:rPr lang="zh-CN" altLang="en-US" dirty="0"/>
              <a:t>的语法类似于 </a:t>
            </a:r>
            <a:r>
              <a:rPr lang="en-US" altLang="zh-CN" dirty="0"/>
              <a:t>JavaScript</a:t>
            </a:r>
            <a:r>
              <a:rPr lang="zh-CN" altLang="en-US" dirty="0"/>
              <a:t>，但是 </a:t>
            </a:r>
            <a:r>
              <a:rPr lang="en-US" altLang="zh-CN" dirty="0"/>
              <a:t>wxs </a:t>
            </a:r>
            <a:r>
              <a:rPr lang="zh-CN" altLang="en-US" dirty="0"/>
              <a:t>和 </a:t>
            </a:r>
            <a:r>
              <a:rPr lang="en-US" altLang="zh-CN" dirty="0"/>
              <a:t>JavaScript </a:t>
            </a:r>
            <a:r>
              <a:rPr lang="zh-CN" altLang="en-US" dirty="0"/>
              <a:t>是完全不同的两种语言：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solidFill>
                  <a:srgbClr val="C00000"/>
                </a:solidFill>
              </a:rPr>
              <a:t>wxs </a:t>
            </a:r>
            <a:r>
              <a:rPr lang="zh-CN" altLang="en-US" dirty="0">
                <a:solidFill>
                  <a:srgbClr val="C00000"/>
                </a:solidFill>
              </a:rPr>
              <a:t>有自己的数据类型</a:t>
            </a:r>
            <a:endParaRPr lang="en-US" altLang="zh-CN" dirty="0">
              <a:solidFill>
                <a:srgbClr val="C00000"/>
              </a:solidFill>
            </a:endParaRPr>
          </a:p>
          <a:p>
            <a:pPr marL="6480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number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数值类型、</a:t>
            </a:r>
            <a:r>
              <a:rPr lang="en-US" altLang="zh-CN" sz="1600" b="0" dirty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字符串类型、</a:t>
            </a:r>
            <a:r>
              <a:rPr lang="en-US" altLang="zh-CN" sz="1600" b="0" dirty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布尔类型、</a:t>
            </a:r>
            <a:r>
              <a:rPr lang="en-US" altLang="zh-CN" sz="1600" b="0" dirty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对象类型、</a:t>
            </a:r>
          </a:p>
          <a:p>
            <a:pPr marL="6480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函数类型、</a:t>
            </a:r>
            <a:r>
              <a:rPr lang="en-US" altLang="zh-CN" sz="1600" b="0" dirty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数组类型、    </a:t>
            </a:r>
            <a:r>
              <a:rPr lang="en-US" altLang="zh-CN" sz="1600" b="0" dirty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日期类型、      </a:t>
            </a:r>
            <a:r>
              <a:rPr lang="en-US" altLang="zh-CN" sz="1600" b="0" dirty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regexp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solidFill>
                  <a:srgbClr val="C00000"/>
                </a:solidFill>
              </a:rPr>
              <a:t>wxs </a:t>
            </a:r>
            <a:r>
              <a:rPr lang="zh-CN" altLang="en-US" dirty="0">
                <a:solidFill>
                  <a:srgbClr val="C00000"/>
                </a:solidFill>
              </a:rPr>
              <a:t>不支持类似于 </a:t>
            </a:r>
            <a:r>
              <a:rPr lang="en-US" altLang="zh-CN" dirty="0">
                <a:solidFill>
                  <a:srgbClr val="C00000"/>
                </a:solidFill>
              </a:rPr>
              <a:t>ES6 </a:t>
            </a:r>
            <a:r>
              <a:rPr lang="zh-CN" altLang="en-US" dirty="0">
                <a:solidFill>
                  <a:srgbClr val="C00000"/>
                </a:solidFill>
              </a:rPr>
              <a:t>及以上的语法形式</a:t>
            </a:r>
            <a:endParaRPr lang="en-US" altLang="zh-CN" dirty="0">
              <a:solidFill>
                <a:srgbClr val="C00000"/>
              </a:solidFill>
            </a:endParaRPr>
          </a:p>
          <a:p>
            <a:pPr marL="6480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不支持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let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、解构赋值、展开运算符、箭头函数、对象属性简写、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etc...</a:t>
            </a:r>
          </a:p>
          <a:p>
            <a:pPr marL="6480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支持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定义变量、普通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函数等类似于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ES5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的语法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solidFill>
                  <a:srgbClr val="C00000"/>
                </a:solidFill>
              </a:rPr>
              <a:t>wxs </a:t>
            </a:r>
            <a:r>
              <a:rPr lang="zh-CN" altLang="en-US" dirty="0">
                <a:solidFill>
                  <a:srgbClr val="C00000"/>
                </a:solidFill>
              </a:rPr>
              <a:t>遵循 </a:t>
            </a:r>
            <a:r>
              <a:rPr lang="en-US" altLang="zh-CN" dirty="0">
                <a:solidFill>
                  <a:srgbClr val="C00000"/>
                </a:solidFill>
              </a:rPr>
              <a:t>CommonJS </a:t>
            </a:r>
            <a:r>
              <a:rPr lang="zh-CN" altLang="en-US" dirty="0">
                <a:solidFill>
                  <a:srgbClr val="C00000"/>
                </a:solidFill>
              </a:rPr>
              <a:t>规范</a:t>
            </a:r>
            <a:endParaRPr lang="en-US" altLang="zh-CN" dirty="0">
              <a:solidFill>
                <a:srgbClr val="C00000"/>
              </a:solidFill>
            </a:endParaRPr>
          </a:p>
          <a:p>
            <a:pPr marL="6480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module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80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require()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80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0099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module.exports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97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BA23DE4-2325-4A8E-BAC1-B7CC4E11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 </a:t>
            </a:r>
            <a:r>
              <a:rPr lang="zh-CN" altLang="en-US" dirty="0"/>
              <a:t>脚本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基础语法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98DC43E-73AC-4417-A12A-053381627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内嵌 </a:t>
            </a:r>
            <a:r>
              <a:rPr lang="en-US" altLang="zh-CN" dirty="0"/>
              <a:t>wxs </a:t>
            </a:r>
            <a:r>
              <a:rPr lang="zh-CN" altLang="en-US" dirty="0"/>
              <a:t>脚本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3226E83-391F-4491-B376-0D24EB0D6A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932377" cy="1615708"/>
          </a:xfrm>
        </p:spPr>
        <p:txBody>
          <a:bodyPr/>
          <a:lstStyle/>
          <a:p>
            <a:r>
              <a:rPr lang="en-US" altLang="zh-CN" dirty="0"/>
              <a:t>wxs </a:t>
            </a:r>
            <a:r>
              <a:rPr lang="zh-CN" altLang="en-US" dirty="0"/>
              <a:t>代码可以编写在 </a:t>
            </a:r>
            <a:r>
              <a:rPr lang="en-US" altLang="zh-CN" dirty="0"/>
              <a:t>wxml </a:t>
            </a:r>
            <a:r>
              <a:rPr lang="zh-CN" altLang="en-US" dirty="0"/>
              <a:t>文件中的 </a:t>
            </a:r>
            <a:r>
              <a:rPr lang="en-US" altLang="zh-CN" dirty="0">
                <a:solidFill>
                  <a:srgbClr val="C00000"/>
                </a:solidFill>
              </a:rPr>
              <a:t>&lt;wxs&gt; </a:t>
            </a:r>
            <a:r>
              <a:rPr lang="zh-CN" altLang="en-US" dirty="0"/>
              <a:t>标签内，就像 </a:t>
            </a:r>
            <a:r>
              <a:rPr lang="en-US" altLang="zh-CN" dirty="0"/>
              <a:t>Javascript </a:t>
            </a:r>
            <a:r>
              <a:rPr lang="zh-CN" altLang="en-US" dirty="0"/>
              <a:t>代码可以编写在 </a:t>
            </a:r>
            <a:r>
              <a:rPr lang="en-US" altLang="zh-CN" dirty="0"/>
              <a:t>html </a:t>
            </a:r>
            <a:r>
              <a:rPr lang="zh-CN" altLang="en-US" dirty="0"/>
              <a:t>文件中的 </a:t>
            </a:r>
            <a:r>
              <a:rPr lang="en-US" altLang="zh-CN" dirty="0"/>
              <a:t>&lt;script&gt; </a:t>
            </a:r>
            <a:r>
              <a:rPr lang="zh-CN" altLang="en-US" dirty="0"/>
              <a:t>标签内一样。</a:t>
            </a:r>
          </a:p>
          <a:p>
            <a:r>
              <a:rPr lang="en-US" altLang="zh-CN" dirty="0"/>
              <a:t>wxml </a:t>
            </a:r>
            <a:r>
              <a:rPr lang="zh-CN" altLang="en-US" dirty="0"/>
              <a:t>文件中的每个 </a:t>
            </a:r>
            <a:r>
              <a:rPr lang="en-US" altLang="zh-CN" dirty="0"/>
              <a:t>&lt;wxs&gt;&lt;/wxs&gt; </a:t>
            </a:r>
            <a:r>
              <a:rPr lang="zh-CN" altLang="en-US" dirty="0"/>
              <a:t>标签，</a:t>
            </a:r>
            <a:r>
              <a:rPr lang="zh-CN" altLang="en-US" dirty="0">
                <a:solidFill>
                  <a:srgbClr val="C00000"/>
                </a:solidFill>
              </a:rPr>
              <a:t>必须提供 </a:t>
            </a:r>
            <a:r>
              <a:rPr lang="en-US" altLang="zh-CN" dirty="0">
                <a:solidFill>
                  <a:srgbClr val="C00000"/>
                </a:solidFill>
              </a:rPr>
              <a:t>module </a:t>
            </a:r>
            <a:r>
              <a:rPr lang="zh-CN" altLang="en-US" dirty="0">
                <a:solidFill>
                  <a:srgbClr val="C00000"/>
                </a:solidFill>
              </a:rPr>
              <a:t>属性</a:t>
            </a:r>
            <a:r>
              <a:rPr lang="zh-CN" altLang="en-US" dirty="0"/>
              <a:t>，用来指定</a:t>
            </a:r>
            <a:r>
              <a:rPr lang="zh-CN" altLang="en-US" dirty="0">
                <a:solidFill>
                  <a:srgbClr val="C00000"/>
                </a:solidFill>
              </a:rPr>
              <a:t>当前 </a:t>
            </a:r>
            <a:r>
              <a:rPr lang="en-US" altLang="zh-CN" dirty="0">
                <a:solidFill>
                  <a:srgbClr val="C00000"/>
                </a:solidFill>
              </a:rPr>
              <a:t>wxs </a:t>
            </a:r>
            <a:r>
              <a:rPr lang="zh-CN" altLang="en-US" dirty="0">
                <a:solidFill>
                  <a:srgbClr val="C00000"/>
                </a:solidFill>
              </a:rPr>
              <a:t>的模块名称</a:t>
            </a:r>
            <a:r>
              <a:rPr lang="zh-CN" altLang="en-US" dirty="0"/>
              <a:t>，方便在 </a:t>
            </a:r>
            <a:r>
              <a:rPr lang="en-US" altLang="zh-CN" dirty="0"/>
              <a:t>wxml </a:t>
            </a:r>
            <a:r>
              <a:rPr lang="zh-CN" altLang="en-US" dirty="0"/>
              <a:t>中访问模块中的成员：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CA1F5F7-F069-42F6-BDE2-618B0B1D6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88" y="3675188"/>
            <a:ext cx="6666549" cy="305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BA23DE4-2325-4A8E-BAC1-B7CC4E11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 </a:t>
            </a:r>
            <a:r>
              <a:rPr lang="zh-CN" altLang="en-US" dirty="0"/>
              <a:t>脚本 </a:t>
            </a:r>
            <a:r>
              <a:rPr lang="en-US" altLang="zh-CN" dirty="0"/>
              <a:t>- </a:t>
            </a:r>
            <a:r>
              <a:rPr lang="zh-CN" altLang="en-US" dirty="0"/>
              <a:t>基础语法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98DC43E-73AC-4417-A12A-053381627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定义外联的 </a:t>
            </a:r>
            <a:r>
              <a:rPr lang="en-US" altLang="zh-CN" dirty="0"/>
              <a:t>wxs </a:t>
            </a:r>
            <a:r>
              <a:rPr lang="zh-CN" altLang="en-US" dirty="0"/>
              <a:t>脚本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3226E83-391F-4491-B376-0D24EB0D6A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868362"/>
          </a:xfrm>
        </p:spPr>
        <p:txBody>
          <a:bodyPr/>
          <a:lstStyle/>
          <a:p>
            <a:r>
              <a:rPr lang="en-US" altLang="zh-CN" dirty="0"/>
              <a:t>wxs </a:t>
            </a:r>
            <a:r>
              <a:rPr lang="zh-CN" altLang="en-US" dirty="0"/>
              <a:t>代码还可以编写在</a:t>
            </a:r>
            <a:r>
              <a:rPr lang="zh-CN" altLang="en-US" dirty="0">
                <a:solidFill>
                  <a:srgbClr val="C00000"/>
                </a:solidFill>
              </a:rPr>
              <a:t>以 </a:t>
            </a:r>
            <a:r>
              <a:rPr lang="en-US" altLang="zh-CN" dirty="0">
                <a:solidFill>
                  <a:srgbClr val="C00000"/>
                </a:solidFill>
              </a:rPr>
              <a:t>.wxs </a:t>
            </a:r>
            <a:r>
              <a:rPr lang="zh-CN" altLang="en-US" dirty="0">
                <a:solidFill>
                  <a:srgbClr val="C00000"/>
                </a:solidFill>
              </a:rPr>
              <a:t>为后缀名的文件内</a:t>
            </a:r>
            <a:r>
              <a:rPr lang="zh-CN" altLang="en-US" dirty="0"/>
              <a:t>，就像 </a:t>
            </a:r>
            <a:r>
              <a:rPr lang="en-US" altLang="zh-CN" dirty="0"/>
              <a:t>javascript </a:t>
            </a:r>
            <a:r>
              <a:rPr lang="zh-CN" altLang="en-US" dirty="0"/>
              <a:t>代码可以编写在以 </a:t>
            </a:r>
            <a:r>
              <a:rPr lang="en-US" altLang="zh-CN" dirty="0"/>
              <a:t>.js </a:t>
            </a:r>
            <a:r>
              <a:rPr lang="zh-CN" altLang="en-US" dirty="0"/>
              <a:t>为后缀名的文件中一样。示例代码如下：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DFEC6D-7845-4CFA-B663-C2409059B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94" y="2857500"/>
            <a:ext cx="7200000" cy="329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7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BA23DE4-2325-4A8E-BAC1-B7CC4E11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 </a:t>
            </a:r>
            <a:r>
              <a:rPr lang="zh-CN" altLang="en-US" dirty="0"/>
              <a:t>脚本 </a:t>
            </a:r>
            <a:r>
              <a:rPr lang="en-US" altLang="zh-CN" dirty="0"/>
              <a:t>- </a:t>
            </a:r>
            <a:r>
              <a:rPr lang="zh-CN" altLang="en-US" dirty="0"/>
              <a:t>基础语法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98DC43E-73AC-4417-A12A-053381627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使用外联的 </a:t>
            </a:r>
            <a:r>
              <a:rPr lang="en-US" altLang="zh-CN" dirty="0"/>
              <a:t>wxs </a:t>
            </a:r>
            <a:r>
              <a:rPr lang="zh-CN" altLang="en-US" dirty="0"/>
              <a:t>脚本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3226E83-391F-4491-B376-0D24EB0D6A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7"/>
            <a:ext cx="9845675" cy="1743399"/>
          </a:xfrm>
        </p:spPr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wxml </a:t>
            </a:r>
            <a:r>
              <a:rPr lang="zh-CN" altLang="en-US" dirty="0"/>
              <a:t>中引入外联的 </a:t>
            </a:r>
            <a:r>
              <a:rPr lang="en-US" altLang="zh-CN" dirty="0"/>
              <a:t>wxs </a:t>
            </a:r>
            <a:r>
              <a:rPr lang="zh-CN" altLang="en-US" dirty="0"/>
              <a:t>脚本时，</a:t>
            </a:r>
            <a:r>
              <a:rPr lang="zh-CN" altLang="en-US" dirty="0">
                <a:solidFill>
                  <a:srgbClr val="C00000"/>
                </a:solidFill>
              </a:rPr>
              <a:t>必须</a:t>
            </a:r>
            <a:r>
              <a:rPr lang="zh-CN" altLang="en-US" dirty="0"/>
              <a:t>为 </a:t>
            </a:r>
            <a:r>
              <a:rPr lang="en-US" altLang="zh-CN" dirty="0"/>
              <a:t>&lt;wxs&gt; </a:t>
            </a:r>
            <a:r>
              <a:rPr lang="zh-CN" altLang="en-US" dirty="0"/>
              <a:t>标签添加 </a:t>
            </a:r>
            <a:r>
              <a:rPr lang="en-US" altLang="zh-CN" dirty="0">
                <a:solidFill>
                  <a:srgbClr val="C00000"/>
                </a:solidFill>
              </a:rPr>
              <a:t>module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C00000"/>
                </a:solidFill>
              </a:rPr>
              <a:t>src</a:t>
            </a:r>
            <a:r>
              <a:rPr lang="en-US" altLang="zh-CN" dirty="0"/>
              <a:t> </a:t>
            </a:r>
            <a:r>
              <a:rPr lang="zh-CN" altLang="en-US" dirty="0"/>
              <a:t>属性，其中：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module</a:t>
            </a:r>
            <a:r>
              <a:rPr lang="en-US" altLang="zh-CN" dirty="0"/>
              <a:t> </a:t>
            </a:r>
            <a:r>
              <a:rPr lang="zh-CN" altLang="en-US" dirty="0"/>
              <a:t>用来指定模块的名称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src</a:t>
            </a:r>
            <a:r>
              <a:rPr lang="en-US" altLang="zh-CN" dirty="0"/>
              <a:t> </a:t>
            </a:r>
            <a:r>
              <a:rPr lang="zh-CN" altLang="en-US" dirty="0"/>
              <a:t>用来指定要引入的脚本的路径，且</a:t>
            </a:r>
            <a:r>
              <a:rPr lang="zh-CN" altLang="en-US" dirty="0">
                <a:solidFill>
                  <a:srgbClr val="C00000"/>
                </a:solidFill>
              </a:rPr>
              <a:t>必须是相对路径</a:t>
            </a:r>
          </a:p>
          <a:p>
            <a:r>
              <a:rPr lang="zh-CN" altLang="en-US" dirty="0"/>
              <a:t>示例代码如下：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693749B-11F1-4064-908D-7077FA005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95" y="3758912"/>
            <a:ext cx="7200000" cy="235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3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页面导航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声明式导航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导航到 </a:t>
            </a:r>
            <a:r>
              <a:rPr lang="en-US" altLang="zh-CN" dirty="0"/>
              <a:t>tabBar </a:t>
            </a:r>
            <a:r>
              <a:rPr lang="zh-CN" altLang="en-US" dirty="0"/>
              <a:t>页面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C9EC732-8BD5-4B4D-82BE-5AA97F68E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2160831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tabBar </a:t>
            </a:r>
            <a:r>
              <a:rPr lang="zh-CN" altLang="en-US" dirty="0">
                <a:solidFill>
                  <a:srgbClr val="C00000"/>
                </a:solidFill>
              </a:rPr>
              <a:t>页面</a:t>
            </a:r>
            <a:r>
              <a:rPr lang="zh-CN" altLang="en-US" dirty="0"/>
              <a:t>指的是被配置为 </a:t>
            </a:r>
            <a:r>
              <a:rPr lang="en-US" altLang="zh-CN" dirty="0"/>
              <a:t>tabBar </a:t>
            </a:r>
            <a:r>
              <a:rPr lang="zh-CN" altLang="en-US" dirty="0"/>
              <a:t>的页面。</a:t>
            </a:r>
            <a:endParaRPr lang="en-US" altLang="zh-CN" dirty="0"/>
          </a:p>
          <a:p>
            <a:r>
              <a:rPr lang="zh-CN" altLang="en-US" dirty="0"/>
              <a:t>在使用 </a:t>
            </a:r>
            <a:r>
              <a:rPr lang="en-US" altLang="zh-CN" dirty="0"/>
              <a:t>&lt;navigator&gt; </a:t>
            </a:r>
            <a:r>
              <a:rPr lang="zh-CN" altLang="en-US" dirty="0"/>
              <a:t>组件跳转到指定的 </a:t>
            </a:r>
            <a:r>
              <a:rPr lang="en-US" altLang="zh-CN" dirty="0"/>
              <a:t>tabBar </a:t>
            </a:r>
            <a:r>
              <a:rPr lang="zh-CN" altLang="en-US" dirty="0"/>
              <a:t>页面时，需要指定 </a:t>
            </a:r>
            <a:r>
              <a:rPr lang="en-US" altLang="zh-CN" dirty="0">
                <a:solidFill>
                  <a:srgbClr val="C00000"/>
                </a:solidFill>
              </a:rPr>
              <a:t>url</a:t>
            </a:r>
            <a:r>
              <a:rPr lang="en-US" altLang="zh-CN" dirty="0"/>
              <a:t> </a:t>
            </a:r>
            <a:r>
              <a:rPr lang="zh-CN" altLang="en-US" dirty="0"/>
              <a:t>属性和 </a:t>
            </a:r>
            <a:r>
              <a:rPr lang="en-US" altLang="zh-CN" dirty="0">
                <a:solidFill>
                  <a:srgbClr val="C00000"/>
                </a:solidFill>
              </a:rPr>
              <a:t>open-type</a:t>
            </a:r>
            <a:r>
              <a:rPr lang="en-US" altLang="zh-CN" dirty="0"/>
              <a:t> </a:t>
            </a:r>
            <a:r>
              <a:rPr lang="zh-CN" altLang="en-US" dirty="0"/>
              <a:t>属性，其中：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url </a:t>
            </a:r>
            <a:r>
              <a:rPr lang="zh-CN" altLang="en-US" dirty="0"/>
              <a:t>表示要跳转的</a:t>
            </a:r>
            <a:r>
              <a:rPr lang="zh-CN" altLang="en-US" dirty="0">
                <a:solidFill>
                  <a:srgbClr val="C00000"/>
                </a:solidFill>
              </a:rPr>
              <a:t>页面的地址</a:t>
            </a:r>
            <a:r>
              <a:rPr lang="zh-CN" altLang="en-US" dirty="0"/>
              <a:t>，必须以 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en-US" altLang="zh-CN" dirty="0"/>
              <a:t> </a:t>
            </a:r>
            <a:r>
              <a:rPr lang="zh-CN" altLang="en-US" dirty="0"/>
              <a:t>开头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open-type </a:t>
            </a:r>
            <a:r>
              <a:rPr lang="zh-CN" altLang="en-US" dirty="0"/>
              <a:t>表示</a:t>
            </a:r>
            <a:r>
              <a:rPr lang="zh-CN" altLang="en-US" dirty="0">
                <a:solidFill>
                  <a:srgbClr val="C00000"/>
                </a:solidFill>
              </a:rPr>
              <a:t>跳转的方式</a:t>
            </a:r>
            <a:r>
              <a:rPr lang="zh-CN" altLang="en-US" dirty="0"/>
              <a:t>，必须为 </a:t>
            </a:r>
            <a:r>
              <a:rPr lang="en-US" altLang="zh-CN" dirty="0">
                <a:solidFill>
                  <a:srgbClr val="C00000"/>
                </a:solidFill>
              </a:rPr>
              <a:t>switchTab</a:t>
            </a:r>
          </a:p>
          <a:p>
            <a:r>
              <a:rPr lang="zh-CN" altLang="en-US" dirty="0"/>
              <a:t>示例代码如下：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D1F0F8-E4B5-42D0-A65B-4451D8DB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17" y="4167553"/>
            <a:ext cx="9315196" cy="12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8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BA23DE4-2325-4A8E-BAC1-B7CC4E11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 </a:t>
            </a:r>
            <a:r>
              <a:rPr lang="zh-CN" altLang="en-US" dirty="0"/>
              <a:t>脚本 </a:t>
            </a:r>
            <a:r>
              <a:rPr lang="en-US" altLang="zh-CN" dirty="0"/>
              <a:t>- </a:t>
            </a:r>
            <a:r>
              <a:rPr lang="en-US" altLang="zh-CN" dirty="0">
                <a:solidFill>
                  <a:srgbClr val="C00000"/>
                </a:solidFill>
              </a:rPr>
              <a:t>WXS </a:t>
            </a:r>
            <a:r>
              <a:rPr lang="zh-CN" altLang="en-US" dirty="0">
                <a:solidFill>
                  <a:srgbClr val="C00000"/>
                </a:solidFill>
              </a:rPr>
              <a:t>的特点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98DC43E-73AC-4417-A12A-053381627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与 </a:t>
            </a:r>
            <a:r>
              <a:rPr lang="en-US" altLang="zh-CN" dirty="0"/>
              <a:t>JavaScript </a:t>
            </a:r>
            <a:r>
              <a:rPr lang="zh-CN" altLang="en-US" dirty="0"/>
              <a:t>不同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3226E83-391F-4491-B376-0D24EB0D6A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7"/>
            <a:ext cx="10055469" cy="1743399"/>
          </a:xfrm>
        </p:spPr>
        <p:txBody>
          <a:bodyPr/>
          <a:lstStyle/>
          <a:p>
            <a:r>
              <a:rPr lang="zh-CN" altLang="en-US" dirty="0"/>
              <a:t>为了降低 </a:t>
            </a:r>
            <a:r>
              <a:rPr lang="en-US" altLang="zh-CN" dirty="0"/>
              <a:t>wxs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C00000"/>
                </a:solidFill>
              </a:rPr>
              <a:t>WeiXin Script</a:t>
            </a:r>
            <a:r>
              <a:rPr lang="zh-CN" altLang="en-US" dirty="0"/>
              <a:t>）的学习成本，</a:t>
            </a:r>
            <a:r>
              <a:rPr lang="en-US" altLang="zh-CN" dirty="0"/>
              <a:t> wxs </a:t>
            </a:r>
            <a:r>
              <a:rPr lang="zh-CN" altLang="en-US" dirty="0"/>
              <a:t>语言在设计时借大量鉴了 </a:t>
            </a:r>
            <a:r>
              <a:rPr lang="en-US" altLang="zh-CN" dirty="0"/>
              <a:t>JavaScript </a:t>
            </a:r>
            <a:r>
              <a:rPr lang="zh-CN" altLang="en-US" dirty="0"/>
              <a:t>的语法。但是本质上，</a:t>
            </a:r>
            <a:r>
              <a:rPr lang="en-US" altLang="zh-CN" dirty="0"/>
              <a:t>wxs </a:t>
            </a:r>
            <a:r>
              <a:rPr lang="zh-CN" altLang="en-US" dirty="0"/>
              <a:t>和 </a:t>
            </a:r>
            <a:r>
              <a:rPr lang="en-US" altLang="zh-CN" dirty="0"/>
              <a:t>JavaScript </a:t>
            </a:r>
            <a:r>
              <a:rPr lang="zh-CN" altLang="en-US" dirty="0"/>
              <a:t>是完全不同的两种语言！</a:t>
            </a:r>
          </a:p>
        </p:txBody>
      </p:sp>
    </p:spTree>
    <p:extLst>
      <p:ext uri="{BB962C8B-B14F-4D97-AF65-F5344CB8AC3E}">
        <p14:creationId xmlns:p14="http://schemas.microsoft.com/office/powerpoint/2010/main" val="254897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BA23DE4-2325-4A8E-BAC1-B7CC4E11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 </a:t>
            </a:r>
            <a:r>
              <a:rPr lang="zh-CN" altLang="en-US" dirty="0"/>
              <a:t>脚本 </a:t>
            </a:r>
            <a:r>
              <a:rPr lang="en-US" altLang="zh-CN" dirty="0"/>
              <a:t>- WXS </a:t>
            </a:r>
            <a:r>
              <a:rPr lang="zh-CN" altLang="en-US" dirty="0"/>
              <a:t>的特点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98DC43E-73AC-4417-A12A-053381627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不能作为组件的事件回调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3226E83-391F-4491-B376-0D24EB0D6A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7"/>
            <a:ext cx="10055469" cy="517191"/>
          </a:xfrm>
        </p:spPr>
        <p:txBody>
          <a:bodyPr/>
          <a:lstStyle/>
          <a:p>
            <a:r>
              <a:rPr lang="en-US" altLang="zh-CN" dirty="0"/>
              <a:t>wxs </a:t>
            </a:r>
            <a:r>
              <a:rPr lang="zh-CN" altLang="en-US" dirty="0"/>
              <a:t>典型的应用场景就是“</a:t>
            </a:r>
            <a:r>
              <a:rPr lang="zh-CN" altLang="en-US" dirty="0">
                <a:solidFill>
                  <a:srgbClr val="C00000"/>
                </a:solidFill>
              </a:rPr>
              <a:t>过滤器</a:t>
            </a:r>
            <a:r>
              <a:rPr lang="zh-CN" altLang="en-US" dirty="0"/>
              <a:t>”，</a:t>
            </a:r>
            <a:r>
              <a:rPr lang="zh-CN" altLang="en-US" dirty="0">
                <a:solidFill>
                  <a:srgbClr val="C00000"/>
                </a:solidFill>
              </a:rPr>
              <a:t>经常配合 </a:t>
            </a:r>
            <a:r>
              <a:rPr lang="en-US" altLang="zh-CN" dirty="0">
                <a:solidFill>
                  <a:srgbClr val="C00000"/>
                </a:solidFill>
              </a:rPr>
              <a:t>Mustache </a:t>
            </a:r>
            <a:r>
              <a:rPr lang="zh-CN" altLang="en-US" dirty="0">
                <a:solidFill>
                  <a:srgbClr val="C00000"/>
                </a:solidFill>
              </a:rPr>
              <a:t>语法进行使用</a:t>
            </a:r>
            <a:r>
              <a:rPr lang="zh-CN" altLang="en-US" dirty="0"/>
              <a:t>，例如：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C7A507-6C65-4BF7-8F57-C99FCE534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88" y="2506328"/>
            <a:ext cx="7200000" cy="1101177"/>
          </a:xfrm>
          <a:prstGeom prst="rect">
            <a:avLst/>
          </a:prstGeom>
        </p:spPr>
      </p:pic>
      <p:sp>
        <p:nvSpPr>
          <p:cNvPr id="8" name="文本占位符 6">
            <a:extLst>
              <a:ext uri="{FF2B5EF4-FFF2-40B4-BE49-F238E27FC236}">
                <a16:creationId xmlns:a16="http://schemas.microsoft.com/office/drawing/2014/main" id="{D93DDDA1-7CB8-43E8-B031-C2F7B1C94416}"/>
              </a:ext>
            </a:extLst>
          </p:cNvPr>
          <p:cNvSpPr txBox="1">
            <a:spLocks/>
          </p:cNvSpPr>
          <p:nvPr/>
        </p:nvSpPr>
        <p:spPr>
          <a:xfrm>
            <a:off x="838200" y="3651465"/>
            <a:ext cx="10055469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但是，在 </a:t>
            </a:r>
            <a:r>
              <a:rPr lang="en-US" altLang="zh-CN" dirty="0"/>
              <a:t>wxs </a:t>
            </a:r>
            <a:r>
              <a:rPr lang="zh-CN" altLang="en-US" dirty="0"/>
              <a:t>中定义的函数</a:t>
            </a:r>
            <a:r>
              <a:rPr lang="zh-CN" altLang="en-US" dirty="0">
                <a:solidFill>
                  <a:srgbClr val="C00000"/>
                </a:solidFill>
              </a:rPr>
              <a:t>不能作为组件的事件回调函数</a:t>
            </a:r>
            <a:r>
              <a:rPr lang="zh-CN" altLang="en-US" dirty="0"/>
              <a:t>。例如，下面的用法是错误的：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15CA22-02CA-4A9C-9838-139DA4F71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87" y="4211682"/>
            <a:ext cx="7200000" cy="110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6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BA23DE4-2325-4A8E-BAC1-B7CC4E11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 </a:t>
            </a:r>
            <a:r>
              <a:rPr lang="zh-CN" altLang="en-US" dirty="0"/>
              <a:t>脚本 </a:t>
            </a:r>
            <a:r>
              <a:rPr lang="en-US" altLang="zh-CN" dirty="0"/>
              <a:t>- WXS </a:t>
            </a:r>
            <a:r>
              <a:rPr lang="zh-CN" altLang="en-US" dirty="0"/>
              <a:t>的特点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98DC43E-73AC-4417-A12A-053381627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隔离性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3226E83-391F-4491-B376-0D24EB0D6A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7"/>
            <a:ext cx="10055469" cy="420944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隔离性</a:t>
            </a:r>
            <a:r>
              <a:rPr lang="zh-CN" altLang="en-US" dirty="0"/>
              <a:t>指的是 </a:t>
            </a:r>
            <a:r>
              <a:rPr lang="en-US" altLang="zh-CN" dirty="0"/>
              <a:t>wxs </a:t>
            </a:r>
            <a:r>
              <a:rPr lang="zh-CN" altLang="en-US" dirty="0"/>
              <a:t>的运行环境和其他 </a:t>
            </a:r>
            <a:r>
              <a:rPr lang="en-US" altLang="zh-CN" dirty="0"/>
              <a:t>JavaScript </a:t>
            </a:r>
            <a:r>
              <a:rPr lang="zh-CN" altLang="en-US" dirty="0"/>
              <a:t>代码是隔离的。体现在如下两方面：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wxs </a:t>
            </a:r>
            <a:r>
              <a:rPr lang="zh-CN" altLang="en-US" dirty="0"/>
              <a:t>不能调用 </a:t>
            </a:r>
            <a:r>
              <a:rPr lang="en-US" altLang="zh-CN" dirty="0"/>
              <a:t>js </a:t>
            </a:r>
            <a:r>
              <a:rPr lang="zh-CN" altLang="en-US" dirty="0"/>
              <a:t>中定义的函数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wxs </a:t>
            </a:r>
            <a:r>
              <a:rPr lang="zh-CN" altLang="en-US" dirty="0"/>
              <a:t>不能调用小程序提供的 </a:t>
            </a:r>
            <a:r>
              <a:rPr lang="en-US" altLang="zh-CN" dirty="0"/>
              <a:t>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5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BA23DE4-2325-4A8E-BAC1-B7CC4E11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WXS </a:t>
            </a:r>
            <a:r>
              <a:rPr lang="zh-CN" altLang="en-US" dirty="0"/>
              <a:t>脚本 </a:t>
            </a:r>
            <a:r>
              <a:rPr lang="en-US" altLang="zh-CN" dirty="0"/>
              <a:t>- WXS </a:t>
            </a:r>
            <a:r>
              <a:rPr lang="zh-CN" altLang="en-US" dirty="0"/>
              <a:t>的特点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98DC43E-73AC-4417-A12A-053381627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性能好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3226E83-391F-4491-B376-0D24EB0D6A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7"/>
            <a:ext cx="10055469" cy="420944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在 </a:t>
            </a:r>
            <a:r>
              <a:rPr lang="en-US" altLang="zh-CN" dirty="0">
                <a:solidFill>
                  <a:srgbClr val="C00000"/>
                </a:solidFill>
              </a:rPr>
              <a:t>iOS </a:t>
            </a:r>
            <a:r>
              <a:rPr lang="zh-CN" altLang="en-US" dirty="0">
                <a:solidFill>
                  <a:srgbClr val="C00000"/>
                </a:solidFill>
              </a:rPr>
              <a:t>设备</a:t>
            </a:r>
            <a:r>
              <a:rPr lang="zh-CN" altLang="en-US" dirty="0"/>
              <a:t>上，小程序内的 </a:t>
            </a:r>
            <a:r>
              <a:rPr lang="en-US" altLang="zh-CN" dirty="0">
                <a:solidFill>
                  <a:srgbClr val="C00000"/>
                </a:solidFill>
              </a:rPr>
              <a:t>WXS</a:t>
            </a:r>
            <a:r>
              <a:rPr lang="en-US" altLang="zh-CN" dirty="0"/>
              <a:t> </a:t>
            </a:r>
            <a:r>
              <a:rPr lang="zh-CN" altLang="en-US" dirty="0"/>
              <a:t>会比 </a:t>
            </a:r>
            <a:r>
              <a:rPr lang="en-US" altLang="zh-CN" dirty="0"/>
              <a:t>JavaScript </a:t>
            </a:r>
            <a:r>
              <a:rPr lang="zh-CN" altLang="en-US" dirty="0"/>
              <a:t>代码</a:t>
            </a:r>
            <a:r>
              <a:rPr lang="zh-CN" altLang="en-US" dirty="0">
                <a:solidFill>
                  <a:srgbClr val="C00000"/>
                </a:solidFill>
              </a:rPr>
              <a:t>快 </a:t>
            </a:r>
            <a:r>
              <a:rPr lang="en-US" altLang="zh-CN" dirty="0">
                <a:solidFill>
                  <a:srgbClr val="C00000"/>
                </a:solidFill>
              </a:rPr>
              <a:t>2 ~ 20 </a:t>
            </a:r>
            <a:r>
              <a:rPr lang="zh-CN" altLang="en-US" dirty="0">
                <a:solidFill>
                  <a:srgbClr val="C00000"/>
                </a:solidFill>
              </a:rPr>
              <a:t>倍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在 </a:t>
            </a:r>
            <a:r>
              <a:rPr lang="en-US" altLang="zh-CN" dirty="0">
                <a:solidFill>
                  <a:srgbClr val="C00000"/>
                </a:solidFill>
              </a:rPr>
              <a:t>android </a:t>
            </a:r>
            <a:r>
              <a:rPr lang="zh-CN" altLang="en-US" dirty="0">
                <a:solidFill>
                  <a:srgbClr val="C00000"/>
                </a:solidFill>
              </a:rPr>
              <a:t>设备</a:t>
            </a:r>
            <a:r>
              <a:rPr lang="zh-CN" altLang="en-US" dirty="0"/>
              <a:t>上，二者的运行效率</a:t>
            </a:r>
            <a:r>
              <a:rPr lang="zh-CN" altLang="en-US" dirty="0">
                <a:solidFill>
                  <a:srgbClr val="C00000"/>
                </a:solidFill>
              </a:rPr>
              <a:t>无差异</a:t>
            </a:r>
          </a:p>
        </p:txBody>
      </p:sp>
    </p:spTree>
    <p:extLst>
      <p:ext uri="{BB962C8B-B14F-4D97-AF65-F5344CB8AC3E}">
        <p14:creationId xmlns:p14="http://schemas.microsoft.com/office/powerpoint/2010/main" val="205750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页面导航</a:t>
            </a:r>
            <a:endParaRPr lang="en-US" altLang="zh-CN" dirty="0"/>
          </a:p>
          <a:p>
            <a:r>
              <a:rPr lang="zh-CN" altLang="en-US" dirty="0"/>
              <a:t>页面事件</a:t>
            </a:r>
            <a:endParaRPr lang="en-US" altLang="zh-CN" dirty="0"/>
          </a:p>
          <a:p>
            <a:r>
              <a:rPr lang="zh-CN" altLang="en-US" dirty="0"/>
              <a:t>生命周期</a:t>
            </a:r>
            <a:endParaRPr lang="en-US" altLang="zh-CN" dirty="0"/>
          </a:p>
          <a:p>
            <a:r>
              <a:rPr lang="en-US" altLang="zh-CN" dirty="0"/>
              <a:t>WXS </a:t>
            </a:r>
            <a:r>
              <a:rPr lang="zh-CN" altLang="en-US" dirty="0"/>
              <a:t>脚本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案例 </a:t>
            </a:r>
            <a:r>
              <a:rPr lang="en-US" altLang="zh-CN" dirty="0">
                <a:solidFill>
                  <a:srgbClr val="C00000"/>
                </a:solidFill>
              </a:rPr>
              <a:t>- </a:t>
            </a:r>
            <a:r>
              <a:rPr lang="zh-CN" altLang="en-US" dirty="0">
                <a:solidFill>
                  <a:srgbClr val="C00000"/>
                </a:solidFill>
              </a:rPr>
              <a:t>本地生活（列表页面）</a:t>
            </a:r>
          </a:p>
        </p:txBody>
      </p:sp>
    </p:spTree>
    <p:extLst>
      <p:ext uri="{BB962C8B-B14F-4D97-AF65-F5344CB8AC3E}">
        <p14:creationId xmlns:p14="http://schemas.microsoft.com/office/powerpoint/2010/main" val="39745967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BA23DE4-2325-4A8E-BAC1-B7CC4E11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本地生活（列表页面）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98DC43E-73AC-4417-A12A-053381627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演示页面效果以及主要功能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3226E83-391F-4491-B376-0D24EB0D6A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86200" y="1989138"/>
            <a:ext cx="6797675" cy="42195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页面导航并传参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上拉触底时加载下一页数据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下拉刷新列表数据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145BA3-92AC-490B-AD12-6970BE7EF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9" y="1837592"/>
            <a:ext cx="2726602" cy="484729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9005EB2-BBDD-4FDE-A17F-055302481691}"/>
              </a:ext>
            </a:extLst>
          </p:cNvPr>
          <p:cNvSpPr/>
          <p:nvPr/>
        </p:nvSpPr>
        <p:spPr>
          <a:xfrm>
            <a:off x="1046480" y="1989138"/>
            <a:ext cx="243840" cy="225742"/>
          </a:xfrm>
          <a:prstGeom prst="rect">
            <a:avLst/>
          </a:prstGeom>
          <a:solidFill>
            <a:srgbClr val="2B4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1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BA23DE4-2325-4A8E-BAC1-B7CC4E11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本地生活（列表页面）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98DC43E-73AC-4417-A12A-053381627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列表页面的 </a:t>
            </a:r>
            <a:r>
              <a:rPr lang="en-US" altLang="zh-CN" dirty="0"/>
              <a:t>API </a:t>
            </a:r>
            <a:r>
              <a:rPr lang="zh-CN" altLang="en-US" dirty="0"/>
              <a:t>接口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3226E83-391F-4491-B376-0D24EB0D6A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zh-CN" altLang="en-US" dirty="0">
                <a:solidFill>
                  <a:srgbClr val="C00000"/>
                </a:solidFill>
              </a:rPr>
              <a:t>分页</a:t>
            </a:r>
            <a:r>
              <a:rPr lang="zh-CN" altLang="en-US" dirty="0"/>
              <a:t>的形式，加载</a:t>
            </a:r>
            <a:r>
              <a:rPr lang="zh-CN" altLang="en-US" dirty="0">
                <a:solidFill>
                  <a:srgbClr val="C00000"/>
                </a:solidFill>
              </a:rPr>
              <a:t>指定分类下</a:t>
            </a:r>
            <a:r>
              <a:rPr lang="zh-CN" altLang="en-US" dirty="0"/>
              <a:t>商铺列表的数据：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接口地址</a:t>
            </a:r>
            <a:endParaRPr lang="en-US" altLang="zh-CN" dirty="0"/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https://www.escook.cn/categories/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:cate_id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/shops</a:t>
            </a: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地址中的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en-US" altLang="zh-CN" sz="1600" b="0" dirty="0" err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cate_id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是动态参数，表示分类的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请求方式</a:t>
            </a:r>
            <a:endParaRPr lang="en-US" altLang="zh-CN" dirty="0"/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请求参数</a:t>
            </a:r>
            <a:endParaRPr lang="en-US" altLang="zh-CN" dirty="0"/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_page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表示请求第几页的数据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_limit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表示每页请求几条数据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11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BA23DE4-2325-4A8E-BAC1-B7CC4E11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本地生活（列表页面）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98DC43E-73AC-4417-A12A-053381627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判断是否还有下一页数据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3226E83-391F-4491-B376-0D24EB0D6A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632072"/>
          </a:xfrm>
        </p:spPr>
        <p:txBody>
          <a:bodyPr/>
          <a:lstStyle/>
          <a:p>
            <a:r>
              <a:rPr lang="zh-CN" altLang="en-US" dirty="0"/>
              <a:t>如果下面的公式成立，则证明没有下一页数据了：</a:t>
            </a:r>
            <a:endParaRPr lang="en-US" altLang="zh-CN" dirty="0"/>
          </a:p>
          <a:p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页码值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 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每页显示多少条数据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&gt;= 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总数据条数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page</a:t>
            </a:r>
            <a:r>
              <a:rPr lang="en-US" altLang="zh-CN" dirty="0"/>
              <a:t> * </a:t>
            </a:r>
            <a:r>
              <a:rPr lang="en-US" altLang="zh-CN" dirty="0" err="1">
                <a:solidFill>
                  <a:srgbClr val="C00000"/>
                </a:solidFill>
              </a:rPr>
              <a:t>pageSize</a:t>
            </a:r>
            <a:r>
              <a:rPr lang="en-US" altLang="zh-CN" dirty="0"/>
              <a:t> &gt;= </a:t>
            </a:r>
            <a:r>
              <a:rPr lang="en-US" altLang="zh-CN" dirty="0">
                <a:solidFill>
                  <a:srgbClr val="C00000"/>
                </a:solidFill>
              </a:rPr>
              <a:t>total</a:t>
            </a:r>
          </a:p>
          <a:p>
            <a:endParaRPr lang="en-US" altLang="zh-CN" dirty="0"/>
          </a:p>
          <a:p>
            <a:r>
              <a:rPr lang="zh-CN" altLang="en-US" dirty="0"/>
              <a:t>案例</a:t>
            </a:r>
            <a:r>
              <a:rPr lang="en-US" altLang="zh-CN" dirty="0"/>
              <a:t>1</a:t>
            </a:r>
            <a:r>
              <a:rPr lang="zh-CN" altLang="en-US" dirty="0"/>
              <a:t>：总共有 </a:t>
            </a:r>
            <a:r>
              <a:rPr lang="en-US" altLang="zh-CN" dirty="0"/>
              <a:t>77 </a:t>
            </a:r>
            <a:r>
              <a:rPr lang="zh-CN" altLang="en-US" dirty="0"/>
              <a:t>条数据，如果每页显示 </a:t>
            </a:r>
            <a:r>
              <a:rPr lang="en-US" altLang="zh-CN" dirty="0"/>
              <a:t>10 </a:t>
            </a:r>
            <a:r>
              <a:rPr lang="zh-CN" altLang="en-US" dirty="0"/>
              <a:t>条数据，则总共分为 </a:t>
            </a:r>
            <a:r>
              <a:rPr lang="en-US" altLang="zh-CN" dirty="0"/>
              <a:t>8 </a:t>
            </a:r>
            <a:r>
              <a:rPr lang="zh-CN" altLang="en-US" dirty="0"/>
              <a:t>页，其中第 </a:t>
            </a:r>
            <a:r>
              <a:rPr lang="en-US" altLang="zh-CN" dirty="0"/>
              <a:t>8 </a:t>
            </a:r>
            <a:r>
              <a:rPr lang="zh-CN" altLang="en-US" dirty="0"/>
              <a:t>页只有 </a:t>
            </a:r>
            <a:r>
              <a:rPr lang="en-US" altLang="zh-CN" dirty="0"/>
              <a:t>7 </a:t>
            </a:r>
            <a:r>
              <a:rPr lang="zh-CN" altLang="en-US" dirty="0"/>
              <a:t>条数据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page</a:t>
            </a: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）* </a:t>
            </a:r>
            <a:r>
              <a:rPr lang="en-US" altLang="zh-CN" dirty="0" err="1">
                <a:solidFill>
                  <a:srgbClr val="C00000"/>
                </a:solidFill>
              </a:rPr>
              <a:t>pageSize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 </a:t>
            </a:r>
            <a:r>
              <a:rPr lang="en-US" altLang="zh-CN" dirty="0"/>
              <a:t>&gt;= </a:t>
            </a:r>
            <a:r>
              <a:rPr lang="en-US" altLang="zh-CN" dirty="0">
                <a:solidFill>
                  <a:srgbClr val="C00000"/>
                </a:solidFill>
              </a:rPr>
              <a:t>total</a:t>
            </a:r>
            <a:r>
              <a:rPr lang="zh-CN" altLang="en-US" dirty="0"/>
              <a:t>（</a:t>
            </a:r>
            <a:r>
              <a:rPr lang="en-US" altLang="zh-CN" dirty="0"/>
              <a:t>77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page</a:t>
            </a: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）* </a:t>
            </a:r>
            <a:r>
              <a:rPr lang="en-US" altLang="zh-CN" dirty="0" err="1">
                <a:solidFill>
                  <a:srgbClr val="C00000"/>
                </a:solidFill>
              </a:rPr>
              <a:t>pageSize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 </a:t>
            </a:r>
            <a:r>
              <a:rPr lang="en-US" altLang="zh-CN" dirty="0"/>
              <a:t>&gt;= </a:t>
            </a:r>
            <a:r>
              <a:rPr lang="en-US" altLang="zh-CN" dirty="0">
                <a:solidFill>
                  <a:srgbClr val="C00000"/>
                </a:solidFill>
              </a:rPr>
              <a:t>total</a:t>
            </a:r>
            <a:r>
              <a:rPr lang="zh-CN" altLang="en-US" dirty="0"/>
              <a:t>（</a:t>
            </a:r>
            <a:r>
              <a:rPr lang="en-US" altLang="zh-CN" dirty="0"/>
              <a:t>77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案例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总共有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条数据，如果每页显示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条数据，则总共分为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 </a:t>
            </a:r>
            <a:r>
              <a:rPr lang="zh-CN" altLang="en-US" dirty="0"/>
              <a:t>页，其中第 </a:t>
            </a:r>
            <a:r>
              <a:rPr lang="en-US" altLang="zh-CN" dirty="0"/>
              <a:t>8 </a:t>
            </a:r>
            <a:r>
              <a:rPr lang="zh-CN" altLang="en-US" dirty="0"/>
              <a:t>页面有 </a:t>
            </a:r>
            <a:r>
              <a:rPr lang="en-US" altLang="zh-CN" dirty="0"/>
              <a:t>10 </a:t>
            </a:r>
            <a:r>
              <a:rPr lang="zh-CN" altLang="en-US" dirty="0"/>
              <a:t>条数据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page</a:t>
            </a: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）* </a:t>
            </a:r>
            <a:r>
              <a:rPr lang="en-US" altLang="zh-CN" dirty="0" err="1">
                <a:solidFill>
                  <a:srgbClr val="C00000"/>
                </a:solidFill>
              </a:rPr>
              <a:t>pageSize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 </a:t>
            </a:r>
            <a:r>
              <a:rPr lang="en-US" altLang="zh-CN" dirty="0"/>
              <a:t>&gt;= </a:t>
            </a:r>
            <a:r>
              <a:rPr lang="en-US" altLang="zh-CN" dirty="0">
                <a:solidFill>
                  <a:srgbClr val="C00000"/>
                </a:solidFill>
              </a:rPr>
              <a:t>total</a:t>
            </a:r>
            <a:r>
              <a:rPr lang="zh-CN" altLang="en-US" dirty="0"/>
              <a:t>（</a:t>
            </a:r>
            <a:r>
              <a:rPr lang="en-US" altLang="zh-CN" dirty="0"/>
              <a:t>80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page</a:t>
            </a: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）* </a:t>
            </a:r>
            <a:r>
              <a:rPr lang="en-US" altLang="zh-CN" dirty="0" err="1">
                <a:solidFill>
                  <a:srgbClr val="C00000"/>
                </a:solidFill>
              </a:rPr>
              <a:t>pageSize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 </a:t>
            </a:r>
            <a:r>
              <a:rPr lang="en-US" altLang="zh-CN" dirty="0"/>
              <a:t>&gt;= </a:t>
            </a:r>
            <a:r>
              <a:rPr lang="en-US" altLang="zh-CN" dirty="0">
                <a:solidFill>
                  <a:srgbClr val="C00000"/>
                </a:solidFill>
              </a:rPr>
              <a:t>total</a:t>
            </a:r>
            <a:r>
              <a:rPr lang="zh-CN" altLang="en-US" dirty="0"/>
              <a:t>（</a:t>
            </a:r>
            <a:r>
              <a:rPr lang="en-US" altLang="zh-CN" dirty="0"/>
              <a:t>80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539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E9E42-CA20-46CE-A44B-78192791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994B5C-6E54-4F37-80E5-9AC5BF69FA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6492" y="1547447"/>
            <a:ext cx="7367954" cy="4967654"/>
          </a:xfrm>
        </p:spPr>
        <p:txBody>
          <a:bodyPr/>
          <a:lstStyle/>
          <a:p>
            <a:pPr>
              <a:buFont typeface="+mj-ea"/>
              <a:buAutoNum type="circleNumDbPlain"/>
            </a:pPr>
            <a:r>
              <a:rPr lang="zh-CN" altLang="en-US" dirty="0"/>
              <a:t>能够知道如何实现页面之间的导航跳转</a:t>
            </a:r>
            <a:endParaRPr lang="en-US" altLang="zh-CN" dirty="0"/>
          </a:p>
          <a:p>
            <a:pPr marL="648000" lvl="1" indent="-285750">
              <a:lnSpc>
                <a:spcPts val="33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声明式导航、编程式导航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+mj-ea"/>
              <a:buAutoNum type="circleNumDbPlain"/>
            </a:pPr>
            <a:r>
              <a:rPr lang="zh-CN" altLang="en-US" dirty="0"/>
              <a:t>能够知道如何实现下拉刷新效果</a:t>
            </a:r>
            <a:endParaRPr lang="en-US" altLang="zh-CN" dirty="0"/>
          </a:p>
          <a:p>
            <a:pPr marL="648000" lvl="1" indent="-285750">
              <a:lnSpc>
                <a:spcPts val="33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enablePullDownRefresh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onPullDownRefresh</a:t>
            </a:r>
          </a:p>
          <a:p>
            <a:pPr>
              <a:buFont typeface="+mj-ea"/>
              <a:buAutoNum type="circleNumDbPlain"/>
            </a:pPr>
            <a:r>
              <a:rPr lang="zh-CN" altLang="en-US" dirty="0"/>
              <a:t>能够知道如何实现上拉加载更多效果</a:t>
            </a:r>
            <a:endParaRPr lang="en-US" altLang="zh-CN" dirty="0"/>
          </a:p>
          <a:p>
            <a:pPr marL="648000" lvl="1" indent="-285750">
              <a:lnSpc>
                <a:spcPts val="33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onReachBottomDistance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onReachBottom</a:t>
            </a:r>
          </a:p>
          <a:p>
            <a:pPr>
              <a:buFont typeface="+mj-ea"/>
              <a:buAutoNum type="circleNumDbPlain"/>
            </a:pPr>
            <a:r>
              <a:rPr lang="zh-CN" altLang="en-US" dirty="0"/>
              <a:t>能够知道小程序中常用的生命周期函数</a:t>
            </a:r>
            <a:endParaRPr lang="en-US" altLang="zh-CN" dirty="0"/>
          </a:p>
          <a:p>
            <a:pPr marL="648000" lvl="1" indent="-285750">
              <a:lnSpc>
                <a:spcPts val="33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应用生命周期函数：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onLaunch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onShow, onHide</a:t>
            </a:r>
          </a:p>
          <a:p>
            <a:pPr marL="648000" lvl="1" indent="-285750">
              <a:lnSpc>
                <a:spcPts val="33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页面生命周期函数：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onLoad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onShow,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onReady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onHide, onUnload</a:t>
            </a:r>
          </a:p>
        </p:txBody>
      </p:sp>
    </p:spTree>
    <p:extLst>
      <p:ext uri="{BB962C8B-B14F-4D97-AF65-F5344CB8AC3E}">
        <p14:creationId xmlns:p14="http://schemas.microsoft.com/office/powerpoint/2010/main" val="96768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页面导航 </a:t>
            </a:r>
            <a:r>
              <a:rPr lang="en-US" altLang="zh-CN" dirty="0"/>
              <a:t>- </a:t>
            </a:r>
            <a:r>
              <a:rPr lang="zh-CN" altLang="en-US" dirty="0"/>
              <a:t>声明式导航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导航到非 </a:t>
            </a:r>
            <a:r>
              <a:rPr lang="en-US" altLang="zh-CN" dirty="0"/>
              <a:t>tabBar </a:t>
            </a:r>
            <a:r>
              <a:rPr lang="zh-CN" altLang="en-US" dirty="0"/>
              <a:t>页面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C9EC732-8BD5-4B4D-82BE-5AA97F68E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029092" cy="2160831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非 </a:t>
            </a:r>
            <a:r>
              <a:rPr lang="en-US" altLang="zh-CN" dirty="0">
                <a:solidFill>
                  <a:srgbClr val="C00000"/>
                </a:solidFill>
              </a:rPr>
              <a:t>tabBar </a:t>
            </a:r>
            <a:r>
              <a:rPr lang="zh-CN" altLang="en-US" dirty="0">
                <a:solidFill>
                  <a:srgbClr val="C00000"/>
                </a:solidFill>
              </a:rPr>
              <a:t>页面</a:t>
            </a:r>
            <a:r>
              <a:rPr lang="zh-CN" altLang="en-US" dirty="0"/>
              <a:t>指的是没有被配置为 </a:t>
            </a:r>
            <a:r>
              <a:rPr lang="en-US" altLang="zh-CN" dirty="0"/>
              <a:t>tabBar </a:t>
            </a:r>
            <a:r>
              <a:rPr lang="zh-CN" altLang="en-US" dirty="0"/>
              <a:t>的页面。</a:t>
            </a:r>
            <a:endParaRPr lang="en-US" altLang="zh-CN" dirty="0"/>
          </a:p>
          <a:p>
            <a:r>
              <a:rPr lang="zh-CN" altLang="en-US" dirty="0"/>
              <a:t>在使用 </a:t>
            </a:r>
            <a:r>
              <a:rPr lang="en-US" altLang="zh-CN" dirty="0"/>
              <a:t>&lt;navigator&gt; </a:t>
            </a:r>
            <a:r>
              <a:rPr lang="zh-CN" altLang="en-US" dirty="0"/>
              <a:t>组件跳转到普通的非 </a:t>
            </a:r>
            <a:r>
              <a:rPr lang="en-US" altLang="zh-CN" dirty="0"/>
              <a:t>tabBar </a:t>
            </a:r>
            <a:r>
              <a:rPr lang="zh-CN" altLang="en-US" dirty="0"/>
              <a:t>页面时，则需要指定 </a:t>
            </a:r>
            <a:r>
              <a:rPr lang="en-US" altLang="zh-CN" dirty="0">
                <a:solidFill>
                  <a:srgbClr val="C00000"/>
                </a:solidFill>
              </a:rPr>
              <a:t>url</a:t>
            </a:r>
            <a:r>
              <a:rPr lang="en-US" altLang="zh-CN" dirty="0"/>
              <a:t> </a:t>
            </a:r>
            <a:r>
              <a:rPr lang="zh-CN" altLang="en-US" dirty="0"/>
              <a:t>属性和 </a:t>
            </a:r>
            <a:r>
              <a:rPr lang="en-US" altLang="zh-CN" dirty="0">
                <a:solidFill>
                  <a:srgbClr val="C00000"/>
                </a:solidFill>
              </a:rPr>
              <a:t>open-type</a:t>
            </a:r>
            <a:r>
              <a:rPr lang="en-US" altLang="zh-CN" dirty="0"/>
              <a:t> </a:t>
            </a:r>
            <a:r>
              <a:rPr lang="zh-CN" altLang="en-US" dirty="0"/>
              <a:t>属性，其中：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url </a:t>
            </a:r>
            <a:r>
              <a:rPr lang="zh-CN" altLang="en-US" dirty="0"/>
              <a:t>表示要跳转的</a:t>
            </a:r>
            <a:r>
              <a:rPr lang="zh-CN" altLang="en-US" dirty="0">
                <a:solidFill>
                  <a:srgbClr val="C00000"/>
                </a:solidFill>
              </a:rPr>
              <a:t>页面的地址</a:t>
            </a:r>
            <a:r>
              <a:rPr lang="zh-CN" altLang="en-US" dirty="0"/>
              <a:t>，必须以 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en-US" altLang="zh-CN" dirty="0"/>
              <a:t> </a:t>
            </a:r>
            <a:r>
              <a:rPr lang="zh-CN" altLang="en-US" dirty="0"/>
              <a:t>开头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open-type </a:t>
            </a:r>
            <a:r>
              <a:rPr lang="zh-CN" altLang="en-US" dirty="0"/>
              <a:t>表示</a:t>
            </a:r>
            <a:r>
              <a:rPr lang="zh-CN" altLang="en-US" dirty="0">
                <a:solidFill>
                  <a:srgbClr val="C00000"/>
                </a:solidFill>
              </a:rPr>
              <a:t>跳转的方式</a:t>
            </a:r>
            <a:r>
              <a:rPr lang="zh-CN" altLang="en-US" dirty="0"/>
              <a:t>，必须为 </a:t>
            </a:r>
            <a:r>
              <a:rPr lang="en-US" altLang="zh-CN" dirty="0">
                <a:solidFill>
                  <a:srgbClr val="C00000"/>
                </a:solidFill>
              </a:rPr>
              <a:t>navigate</a:t>
            </a:r>
          </a:p>
          <a:p>
            <a:r>
              <a:rPr lang="zh-CN" altLang="en-US" dirty="0"/>
              <a:t>示例代码如下：</a:t>
            </a:r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69DDE8-AD92-42AE-AB7E-00E94EE3A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42" y="4185137"/>
            <a:ext cx="8838244" cy="12488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84B26D1-0471-475B-AA45-1546DBBCD9C2}"/>
              </a:ext>
            </a:extLst>
          </p:cNvPr>
          <p:cNvSpPr txBox="1"/>
          <p:nvPr/>
        </p:nvSpPr>
        <p:spPr>
          <a:xfrm>
            <a:off x="838200" y="5934808"/>
            <a:ext cx="929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注意：为了简便，在导航到非 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tabBar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页面时，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open-type=</a:t>
            </a:r>
            <a:r>
              <a:rPr lang="en-US" altLang="zh-CN" dirty="0">
                <a:solidFill>
                  <a:srgbClr val="C00000"/>
                </a:solidFill>
              </a:rPr>
              <a:t>"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navigate</a:t>
            </a:r>
            <a:r>
              <a:rPr lang="en-US" altLang="zh-CN" dirty="0">
                <a:solidFill>
                  <a:srgbClr val="C00000"/>
                </a:solidFill>
              </a:rPr>
              <a:t>"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可以省略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8353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页面导航 </a:t>
            </a:r>
            <a:r>
              <a:rPr lang="en-US" altLang="zh-CN" dirty="0"/>
              <a:t>- </a:t>
            </a:r>
            <a:r>
              <a:rPr lang="zh-CN" altLang="en-US" dirty="0"/>
              <a:t>声明式导航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后退导航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C9EC732-8BD5-4B4D-82BE-5AA97F68E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589477" cy="2160831"/>
          </a:xfrm>
        </p:spPr>
        <p:txBody>
          <a:bodyPr/>
          <a:lstStyle/>
          <a:p>
            <a:r>
              <a:rPr lang="zh-CN" altLang="en-US" dirty="0"/>
              <a:t>如果要后退到上一页面或多级页面，则需要指定 </a:t>
            </a:r>
            <a:r>
              <a:rPr lang="en-US" altLang="zh-CN" dirty="0"/>
              <a:t>open-type </a:t>
            </a:r>
            <a:r>
              <a:rPr lang="zh-CN" altLang="en-US" dirty="0"/>
              <a:t>属性和 </a:t>
            </a:r>
            <a:r>
              <a:rPr lang="en-US" altLang="zh-CN" dirty="0"/>
              <a:t>delta </a:t>
            </a:r>
            <a:r>
              <a:rPr lang="zh-CN" altLang="en-US" dirty="0"/>
              <a:t>属性，其中：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open-type</a:t>
            </a:r>
            <a:r>
              <a:rPr lang="en-US" altLang="zh-CN" dirty="0"/>
              <a:t> </a:t>
            </a:r>
            <a:r>
              <a:rPr lang="zh-CN" altLang="en-US" dirty="0"/>
              <a:t>的值必须是 </a:t>
            </a:r>
            <a:r>
              <a:rPr lang="en-US" altLang="zh-CN" dirty="0">
                <a:solidFill>
                  <a:srgbClr val="C00000"/>
                </a:solidFill>
              </a:rPr>
              <a:t>navigateBack</a:t>
            </a:r>
            <a:r>
              <a:rPr lang="zh-CN" altLang="en-US" dirty="0"/>
              <a:t>，表示要进行后退导航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delta</a:t>
            </a:r>
            <a:r>
              <a:rPr lang="en-US" altLang="zh-CN" dirty="0"/>
              <a:t> </a:t>
            </a:r>
            <a:r>
              <a:rPr lang="zh-CN" altLang="en-US" dirty="0"/>
              <a:t>的值必须是</a:t>
            </a:r>
            <a:r>
              <a:rPr lang="zh-CN" altLang="en-US" dirty="0">
                <a:solidFill>
                  <a:srgbClr val="C00000"/>
                </a:solidFill>
              </a:rPr>
              <a:t>数字</a:t>
            </a:r>
            <a:r>
              <a:rPr lang="zh-CN" altLang="en-US" dirty="0"/>
              <a:t>，表示要后退的层级</a:t>
            </a:r>
            <a:endParaRPr lang="en-US" altLang="zh-CN" dirty="0"/>
          </a:p>
          <a:p>
            <a:r>
              <a:rPr lang="zh-CN" altLang="en-US" dirty="0"/>
              <a:t>示例代码如下：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4B26D1-0471-475B-AA45-1546DBBCD9C2}"/>
              </a:ext>
            </a:extLst>
          </p:cNvPr>
          <p:cNvSpPr txBox="1"/>
          <p:nvPr/>
        </p:nvSpPr>
        <p:spPr>
          <a:xfrm>
            <a:off x="838200" y="5461458"/>
            <a:ext cx="929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注意：为了简便，如果只是后退到上一页面，则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可以省略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delta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，因为其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默认值就是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D6609A-B4FE-4CAB-A2F5-782041E94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96" y="3777725"/>
            <a:ext cx="7200000" cy="110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5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页面导航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编程式导航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导航到 </a:t>
            </a:r>
            <a:r>
              <a:rPr lang="en-US" altLang="zh-CN" dirty="0"/>
              <a:t>tabBar </a:t>
            </a:r>
            <a:r>
              <a:rPr lang="zh-CN" altLang="en-US" dirty="0"/>
              <a:t>页面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C9EC732-8BD5-4B4D-82BE-5AA97F68E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143392" cy="2160831"/>
          </a:xfrm>
        </p:spPr>
        <p:txBody>
          <a:bodyPr/>
          <a:lstStyle/>
          <a:p>
            <a:r>
              <a:rPr lang="zh-CN" altLang="en-US" dirty="0"/>
              <a:t>调用 </a:t>
            </a:r>
            <a:r>
              <a:rPr lang="en-US" altLang="zh-CN" dirty="0">
                <a:solidFill>
                  <a:srgbClr val="C00000"/>
                </a:solidFill>
              </a:rPr>
              <a:t>wx.switchTab(</a:t>
            </a:r>
            <a:r>
              <a:rPr lang="en-US" altLang="zh-CN" dirty="0"/>
              <a:t>Object object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方法，可以跳转到 </a:t>
            </a:r>
            <a:r>
              <a:rPr lang="en-US" altLang="zh-CN" dirty="0"/>
              <a:t>tabBar </a:t>
            </a:r>
            <a:r>
              <a:rPr lang="zh-CN" altLang="en-US" dirty="0"/>
              <a:t>页面。其中 </a:t>
            </a:r>
            <a:r>
              <a:rPr lang="en-US" altLang="zh-CN" dirty="0"/>
              <a:t>Object </a:t>
            </a:r>
            <a:r>
              <a:rPr lang="zh-CN" altLang="en-US" dirty="0">
                <a:solidFill>
                  <a:srgbClr val="C00000"/>
                </a:solidFill>
              </a:rPr>
              <a:t>参数对象</a:t>
            </a:r>
            <a:r>
              <a:rPr lang="zh-CN" altLang="en-US" dirty="0"/>
              <a:t>的属性列表如下：</a:t>
            </a:r>
          </a:p>
        </p:txBody>
      </p:sp>
      <p:graphicFrame>
        <p:nvGraphicFramePr>
          <p:cNvPr id="3" name="表格 7">
            <a:extLst>
              <a:ext uri="{FF2B5EF4-FFF2-40B4-BE49-F238E27FC236}">
                <a16:creationId xmlns:a16="http://schemas.microsoft.com/office/drawing/2014/main" id="{44E1F7D3-C8CB-44E3-BF15-BFB50EBC1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525482"/>
              </p:ext>
            </p:extLst>
          </p:nvPr>
        </p:nvGraphicFramePr>
        <p:xfrm>
          <a:off x="932961" y="2577182"/>
          <a:ext cx="9556260" cy="252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262">
                  <a:extLst>
                    <a:ext uri="{9D8B030D-6E8A-4147-A177-3AD203B41FA5}">
                      <a16:colId xmlns:a16="http://schemas.microsoft.com/office/drawing/2014/main" val="58651707"/>
                    </a:ext>
                  </a:extLst>
                </a:gridCol>
                <a:gridCol w="1556239">
                  <a:extLst>
                    <a:ext uri="{9D8B030D-6E8A-4147-A177-3AD203B41FA5}">
                      <a16:colId xmlns:a16="http://schemas.microsoft.com/office/drawing/2014/main" val="609497514"/>
                    </a:ext>
                  </a:extLst>
                </a:gridCol>
                <a:gridCol w="1292469">
                  <a:extLst>
                    <a:ext uri="{9D8B030D-6E8A-4147-A177-3AD203B41FA5}">
                      <a16:colId xmlns:a16="http://schemas.microsoft.com/office/drawing/2014/main" val="1486114585"/>
                    </a:ext>
                  </a:extLst>
                </a:gridCol>
                <a:gridCol w="5152290">
                  <a:extLst>
                    <a:ext uri="{9D8B030D-6E8A-4147-A177-3AD203B41FA5}">
                      <a16:colId xmlns:a16="http://schemas.microsoft.com/office/drawing/2014/main" val="1695813552"/>
                    </a:ext>
                  </a:extLst>
                </a:gridCol>
              </a:tblGrid>
              <a:tr h="5044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是否必选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2744320"/>
                  </a:ext>
                </a:extLst>
              </a:tr>
              <a:tr h="504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url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需要跳转的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tabBar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页面的路径，路径后不能带参数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961925"/>
                  </a:ext>
                </a:extLst>
              </a:tr>
              <a:tr h="504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success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接口调用成功的回调函数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141546"/>
                  </a:ext>
                </a:extLst>
              </a:tr>
              <a:tr h="504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fail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接口调用失败的回调函数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256318"/>
                  </a:ext>
                </a:extLst>
              </a:tr>
              <a:tr h="504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complete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接口调用结束的回调函数（调用成功、失败都会执行）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096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42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FECC04-9FDD-418F-93CF-41D847D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页面导航 </a:t>
            </a:r>
            <a:r>
              <a:rPr lang="en-US" altLang="zh-CN" dirty="0"/>
              <a:t>- </a:t>
            </a:r>
            <a:r>
              <a:rPr lang="zh-CN" altLang="en-US" dirty="0"/>
              <a:t>编程式导航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8368C6-ACC2-4D00-A857-FCEC06911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导航到 </a:t>
            </a:r>
            <a:r>
              <a:rPr lang="en-US" altLang="zh-CN" dirty="0"/>
              <a:t>tabBar </a:t>
            </a:r>
            <a:r>
              <a:rPr lang="zh-CN" altLang="en-US" dirty="0"/>
              <a:t>页面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C9EC732-8BD5-4B4D-82BE-5AA97F68E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143392" cy="517191"/>
          </a:xfrm>
        </p:spPr>
        <p:txBody>
          <a:bodyPr/>
          <a:lstStyle/>
          <a:p>
            <a:r>
              <a:rPr lang="zh-CN" altLang="en-US" dirty="0"/>
              <a:t>示例代码如下：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FF28F2B-AFA6-4299-B9D3-D84E2EA92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87" y="2506328"/>
            <a:ext cx="7200000" cy="360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2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19221</TotalTime>
  <Words>3128</Words>
  <Application>Microsoft Office PowerPoint</Application>
  <PresentationFormat>宽屏</PresentationFormat>
  <Paragraphs>352</Paragraphs>
  <Slides>59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59</vt:i4>
      </vt:variant>
    </vt:vector>
  </HeadingPairs>
  <TitlesOfParts>
    <vt:vector size="72" baseType="lpstr">
      <vt:lpstr>阿里巴巴普惠体</vt:lpstr>
      <vt:lpstr>等线</vt:lpstr>
      <vt:lpstr>黑体</vt:lpstr>
      <vt:lpstr>微软雅黑</vt:lpstr>
      <vt:lpstr>Arial</vt:lpstr>
      <vt:lpstr>Calibri</vt:lpstr>
      <vt:lpstr>Segoe UI</vt:lpstr>
      <vt:lpstr>Wingdings</vt:lpstr>
      <vt:lpstr>1_课程标题页</vt:lpstr>
      <vt:lpstr>2_目录设计方案</vt:lpstr>
      <vt:lpstr>3_目标设计方案</vt:lpstr>
      <vt:lpstr>4_正文设计方案</vt:lpstr>
      <vt:lpstr>5_结束页设计方案</vt:lpstr>
      <vt:lpstr>小程序 - 视图与逻辑</vt:lpstr>
      <vt:lpstr>PowerPoint 演示文稿</vt:lpstr>
      <vt:lpstr>页面导航</vt:lpstr>
      <vt:lpstr>页面导航</vt:lpstr>
      <vt:lpstr>页面导航 - 声明式导航</vt:lpstr>
      <vt:lpstr>页面导航 - 声明式导航</vt:lpstr>
      <vt:lpstr>页面导航 - 声明式导航</vt:lpstr>
      <vt:lpstr>页面导航 - 编程式导航</vt:lpstr>
      <vt:lpstr>页面导航 - 编程式导航</vt:lpstr>
      <vt:lpstr>页面导航 - 编程式导航</vt:lpstr>
      <vt:lpstr>页面导航 - 编程式导航</vt:lpstr>
      <vt:lpstr>页面导航 - 编程式导航</vt:lpstr>
      <vt:lpstr>页面导航 - 编程式导航</vt:lpstr>
      <vt:lpstr>页面导航 - 导航传参</vt:lpstr>
      <vt:lpstr>页面导航 - 导航传参</vt:lpstr>
      <vt:lpstr>页面导航 - 导航传参</vt:lpstr>
      <vt:lpstr>PowerPoint 演示文稿</vt:lpstr>
      <vt:lpstr>页面事件 - 下拉刷新事件</vt:lpstr>
      <vt:lpstr>页面事件 - 下拉刷新事件</vt:lpstr>
      <vt:lpstr>页面事件 - 下拉刷新事件</vt:lpstr>
      <vt:lpstr>页面事件 - 下拉刷新事件</vt:lpstr>
      <vt:lpstr>页面事件 - 下拉刷新事件</vt:lpstr>
      <vt:lpstr>页面事件 - 下拉刷新事件</vt:lpstr>
      <vt:lpstr>页面事件 - 上拉触底事件</vt:lpstr>
      <vt:lpstr>页面事件 - 上拉触底事件</vt:lpstr>
      <vt:lpstr>页面事件 - 上拉触底事件</vt:lpstr>
      <vt:lpstr>页面事件 - 上拉触底案例</vt:lpstr>
      <vt:lpstr>页面事件 - 上拉触底案例</vt:lpstr>
      <vt:lpstr>页面事件 - 上拉触底案例</vt:lpstr>
      <vt:lpstr>页面事件 - 上拉触底案例</vt:lpstr>
      <vt:lpstr>页面事件 - 上拉触底案例</vt:lpstr>
      <vt:lpstr>页面事件 - 上拉触底案例</vt:lpstr>
      <vt:lpstr>页面事件 - 上拉触底案例</vt:lpstr>
      <vt:lpstr>页面事件 - 上拉触底案例</vt:lpstr>
      <vt:lpstr>扩展</vt:lpstr>
      <vt:lpstr>PowerPoint 演示文稿</vt:lpstr>
      <vt:lpstr>生命周期</vt:lpstr>
      <vt:lpstr>生命周期</vt:lpstr>
      <vt:lpstr>生命周期</vt:lpstr>
      <vt:lpstr>生命周期</vt:lpstr>
      <vt:lpstr>生命周期</vt:lpstr>
      <vt:lpstr>生命周期</vt:lpstr>
      <vt:lpstr>PowerPoint 演示文稿</vt:lpstr>
      <vt:lpstr>WXS 脚本 - 概述</vt:lpstr>
      <vt:lpstr>WXS 脚本 - 概述</vt:lpstr>
      <vt:lpstr>WXS 脚本 - 概述</vt:lpstr>
      <vt:lpstr>WXS 脚本 - 基础语法</vt:lpstr>
      <vt:lpstr>WXS 脚本 - 基础语法</vt:lpstr>
      <vt:lpstr>WXS 脚本 - 基础语法</vt:lpstr>
      <vt:lpstr>WXS 脚本 - WXS 的特点</vt:lpstr>
      <vt:lpstr>WXS 脚本 - WXS 的特点</vt:lpstr>
      <vt:lpstr>WXS 脚本 - WXS 的特点</vt:lpstr>
      <vt:lpstr>WXS 脚本 - WXS 的特点</vt:lpstr>
      <vt:lpstr>PowerPoint 演示文稿</vt:lpstr>
      <vt:lpstr>案例 - 本地生活（列表页面）</vt:lpstr>
      <vt:lpstr>案例 - 本地生活（列表页面）</vt:lpstr>
      <vt:lpstr>案例 - 本地生活（列表页面）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escook</cp:lastModifiedBy>
  <cp:revision>3315</cp:revision>
  <dcterms:created xsi:type="dcterms:W3CDTF">2020-03-31T02:23:27Z</dcterms:created>
  <dcterms:modified xsi:type="dcterms:W3CDTF">2020-06-18T10:58:16Z</dcterms:modified>
</cp:coreProperties>
</file>