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5" r:id="rId2"/>
    <p:sldMasterId id="2147483687" r:id="rId3"/>
    <p:sldMasterId id="2147483668" r:id="rId4"/>
    <p:sldMasterId id="2147483672" r:id="rId5"/>
  </p:sldMasterIdLst>
  <p:notesMasterIdLst>
    <p:notesMasterId r:id="rId106"/>
  </p:notesMasterIdLst>
  <p:sldIdLst>
    <p:sldId id="260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4" r:id="rId22"/>
    <p:sldId id="283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301" r:id="rId38"/>
    <p:sldId id="300" r:id="rId39"/>
    <p:sldId id="302" r:id="rId40"/>
    <p:sldId id="304" r:id="rId41"/>
    <p:sldId id="303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18" r:id="rId56"/>
    <p:sldId id="319" r:id="rId57"/>
    <p:sldId id="320" r:id="rId58"/>
    <p:sldId id="321" r:id="rId59"/>
    <p:sldId id="322" r:id="rId60"/>
    <p:sldId id="323" r:id="rId61"/>
    <p:sldId id="366" r:id="rId62"/>
    <p:sldId id="324" r:id="rId63"/>
    <p:sldId id="325" r:id="rId64"/>
    <p:sldId id="326" r:id="rId65"/>
    <p:sldId id="327" r:id="rId66"/>
    <p:sldId id="328" r:id="rId67"/>
    <p:sldId id="329" r:id="rId68"/>
    <p:sldId id="331" r:id="rId69"/>
    <p:sldId id="332" r:id="rId70"/>
    <p:sldId id="333" r:id="rId71"/>
    <p:sldId id="334" r:id="rId72"/>
    <p:sldId id="335" r:id="rId73"/>
    <p:sldId id="336" r:id="rId74"/>
    <p:sldId id="337" r:id="rId75"/>
    <p:sldId id="338" r:id="rId76"/>
    <p:sldId id="339" r:id="rId77"/>
    <p:sldId id="340" r:id="rId78"/>
    <p:sldId id="341" r:id="rId79"/>
    <p:sldId id="342" r:id="rId80"/>
    <p:sldId id="343" r:id="rId81"/>
    <p:sldId id="344" r:id="rId82"/>
    <p:sldId id="345" r:id="rId83"/>
    <p:sldId id="346" r:id="rId84"/>
    <p:sldId id="347" r:id="rId85"/>
    <p:sldId id="348" r:id="rId86"/>
    <p:sldId id="349" r:id="rId87"/>
    <p:sldId id="350" r:id="rId88"/>
    <p:sldId id="351" r:id="rId89"/>
    <p:sldId id="352" r:id="rId90"/>
    <p:sldId id="353" r:id="rId91"/>
    <p:sldId id="354" r:id="rId92"/>
    <p:sldId id="355" r:id="rId93"/>
    <p:sldId id="356" r:id="rId94"/>
    <p:sldId id="357" r:id="rId95"/>
    <p:sldId id="358" r:id="rId96"/>
    <p:sldId id="359" r:id="rId97"/>
    <p:sldId id="360" r:id="rId98"/>
    <p:sldId id="367" r:id="rId99"/>
    <p:sldId id="362" r:id="rId100"/>
    <p:sldId id="363" r:id="rId101"/>
    <p:sldId id="364" r:id="rId102"/>
    <p:sldId id="365" r:id="rId103"/>
    <p:sldId id="368" r:id="rId104"/>
    <p:sldId id="264" r:id="rId10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开始" id="{97B33D8C-15F6-42E4-8B43-72DCBAD70AAE}">
          <p14:sldIdLst>
            <p14:sldId id="260"/>
          </p14:sldIdLst>
        </p14:section>
        <p14:section name="自定义组件" id="{409B53B8-DA06-4B32-A903-B4150070BF1B}">
          <p14:sldIdLst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4"/>
            <p14:sldId id="283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301"/>
            <p14:sldId id="300"/>
            <p14:sldId id="302"/>
            <p14:sldId id="304"/>
            <p14:sldId id="303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66"/>
          </p14:sldIdLst>
        </p14:section>
        <p14:section name="使用 npm 包" id="{6741AFE8-A02A-4735-BCDD-4ABF26E78976}">
          <p14:sldIdLst>
            <p14:sldId id="324"/>
            <p14:sldId id="325"/>
            <p14:sldId id="326"/>
            <p14:sldId id="327"/>
            <p14:sldId id="328"/>
            <p14:sldId id="329"/>
            <p14:sldId id="331"/>
            <p14:sldId id="332"/>
            <p14:sldId id="333"/>
            <p14:sldId id="334"/>
            <p14:sldId id="335"/>
          </p14:sldIdLst>
        </p14:section>
        <p14:section name="全局数据共享" id="{C628DAE2-183D-4473-B667-2381CED77C21}">
          <p14:sldIdLst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</p14:sldIdLst>
        </p14:section>
        <p14:section name="分包" id="{4542BD6A-B2E7-449C-AE9A-199A38C2AA0D}">
          <p14:sldIdLst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7"/>
            <p14:sldId id="362"/>
          </p14:sldIdLst>
        </p14:section>
        <p14:section name="案例 - 自定义 tabBar" id="{4C787649-EFB7-4711-BFD2-EB4A3D6FC48D}">
          <p14:sldIdLst>
            <p14:sldId id="363"/>
            <p14:sldId id="364"/>
            <p14:sldId id="365"/>
          </p14:sldIdLst>
        </p14:section>
        <p14:section name="结束" id="{518948FC-5CA3-4441-9A0A-B70914D5EE75}">
          <p14:sldIdLst>
            <p14:sldId id="368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0099FF"/>
    <a:srgbClr val="2B4B6B"/>
    <a:srgbClr val="404040"/>
    <a:srgbClr val="3399FF"/>
    <a:srgbClr val="FFFFFF"/>
    <a:srgbClr val="0000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6349" autoAdjust="0"/>
  </p:normalViewPr>
  <p:slideViewPr>
    <p:cSldViewPr snapToGrid="0">
      <p:cViewPr varScale="1">
        <p:scale>
          <a:sx n="86" d="100"/>
          <a:sy n="86" d="100"/>
        </p:scale>
        <p:origin x="5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07" Type="http://schemas.openxmlformats.org/officeDocument/2006/relationships/presProps" Target="presProps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87" Type="http://schemas.openxmlformats.org/officeDocument/2006/relationships/slide" Target="slides/slide82.xml"/><Relationship Id="rId102" Type="http://schemas.openxmlformats.org/officeDocument/2006/relationships/slide" Target="slides/slide97.xml"/><Relationship Id="rId11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103" Type="http://schemas.openxmlformats.org/officeDocument/2006/relationships/slide" Target="slides/slide98.xml"/><Relationship Id="rId108" Type="http://schemas.openxmlformats.org/officeDocument/2006/relationships/viewProps" Target="view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theme" Target="theme/theme1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98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2">
            <a:extLst>
              <a:ext uri="{FF2B5EF4-FFF2-40B4-BE49-F238E27FC236}">
                <a16:creationId xmlns:a16="http://schemas.microsoft.com/office/drawing/2014/main" id="{32458E56-6549-49C7-A782-3D0B2EC268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9584" y="3023414"/>
            <a:ext cx="6412832" cy="811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请输入课程标题</a:t>
            </a:r>
          </a:p>
        </p:txBody>
      </p:sp>
    </p:spTree>
    <p:extLst>
      <p:ext uri="{BB962C8B-B14F-4D97-AF65-F5344CB8AC3E}">
        <p14:creationId xmlns:p14="http://schemas.microsoft.com/office/powerpoint/2010/main" val="475625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CAB4C-9BA2-417D-BF4D-AFDED90E6A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199" y="1172522"/>
            <a:ext cx="9845675" cy="4219575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CAB4C-9BA2-417D-BF4D-AFDED90E6A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199" y="1172522"/>
            <a:ext cx="9845675" cy="4219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413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7D095BB6-7617-41E1-96A4-23FE4B643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1995E7F2-3E9A-459F-9177-2D54B4EFC0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6532904-A1F3-4046-9AAC-A8E52E0DE853}"/>
              </a:ext>
            </a:extLst>
          </p:cNvPr>
          <p:cNvSpPr/>
          <p:nvPr userDrawn="1"/>
        </p:nvSpPr>
        <p:spPr>
          <a:xfrm rot="2700000">
            <a:off x="1856318" y="2330451"/>
            <a:ext cx="2059516" cy="2059516"/>
          </a:xfrm>
          <a:prstGeom prst="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5D96F7B-238D-4F4F-A091-5653D5B6406D}"/>
              </a:ext>
            </a:extLst>
          </p:cNvPr>
          <p:cNvSpPr/>
          <p:nvPr userDrawn="1"/>
        </p:nvSpPr>
        <p:spPr>
          <a:xfrm rot="2700000">
            <a:off x="1568451" y="2319867"/>
            <a:ext cx="2059517" cy="2059516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45559" y="1903912"/>
            <a:ext cx="5760538" cy="31960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1995E7F2-3E9A-459F-9177-2D54B4EFC0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6532904-A1F3-4046-9AAC-A8E52E0DE853}"/>
              </a:ext>
            </a:extLst>
          </p:cNvPr>
          <p:cNvSpPr/>
          <p:nvPr userDrawn="1"/>
        </p:nvSpPr>
        <p:spPr>
          <a:xfrm rot="2700000">
            <a:off x="1856318" y="2330451"/>
            <a:ext cx="2059516" cy="2059516"/>
          </a:xfrm>
          <a:prstGeom prst="rect">
            <a:avLst/>
          </a:prstGeom>
          <a:noFill/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5D96F7B-238D-4F4F-A091-5653D5B6406D}"/>
              </a:ext>
            </a:extLst>
          </p:cNvPr>
          <p:cNvSpPr/>
          <p:nvPr userDrawn="1"/>
        </p:nvSpPr>
        <p:spPr>
          <a:xfrm rot="2700000">
            <a:off x="1568451" y="2319867"/>
            <a:ext cx="2059517" cy="2059516"/>
          </a:xfrm>
          <a:prstGeom prst="rect">
            <a:avLst/>
          </a:prstGeom>
          <a:solidFill>
            <a:srgbClr val="404040"/>
          </a:solidFill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45559" y="1903912"/>
            <a:ext cx="5760538" cy="31960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2032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C079B0-AF74-4D0E-8516-7311DA05E2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18190" y="1830980"/>
            <a:ext cx="6291263" cy="3196039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458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C079B0-AF74-4D0E-8516-7311DA05E2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18190" y="1830980"/>
            <a:ext cx="6291263" cy="3196039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3696083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C079B0-AF74-4D0E-8516-7311DA05E2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48701" y="1940037"/>
            <a:ext cx="5630484" cy="3196039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3959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CAB4C-9BA2-417D-BF4D-AFDED90E6A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9">
            <a:extLst>
              <a:ext uri="{FF2B5EF4-FFF2-40B4-BE49-F238E27FC236}">
                <a16:creationId xmlns:a16="http://schemas.microsoft.com/office/drawing/2014/main" id="{2E08BFB6-2388-43CB-A4DE-6DEF912B1A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CAB4C-9BA2-417D-BF4D-AFDED90E6A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9">
            <a:extLst>
              <a:ext uri="{FF2B5EF4-FFF2-40B4-BE49-F238E27FC236}">
                <a16:creationId xmlns:a16="http://schemas.microsoft.com/office/drawing/2014/main" id="{2E08BFB6-2388-43CB-A4DE-6DEF912B1A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171575"/>
            <a:ext cx="984567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" Type="http://schemas.openxmlformats.org/officeDocument/2006/relationships/theme" Target="../theme/theme1.xml"/><Relationship Id="rId16" Type="http://schemas.openxmlformats.org/officeDocument/2006/relationships/image" Target="../media/image14.emf"/><Relationship Id="rId20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png"/><Relationship Id="rId15" Type="http://schemas.openxmlformats.org/officeDocument/2006/relationships/image" Target="../media/image13.emf"/><Relationship Id="rId10" Type="http://schemas.openxmlformats.org/officeDocument/2006/relationships/image" Target="../media/image8.emf"/><Relationship Id="rId19" Type="http://schemas.openxmlformats.org/officeDocument/2006/relationships/image" Target="../media/image17.emf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tags" Target="../tags/tag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19.pn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>
            <a:extLst>
              <a:ext uri="{FF2B5EF4-FFF2-40B4-BE49-F238E27FC236}">
                <a16:creationId xmlns:a16="http://schemas.microsoft.com/office/drawing/2014/main" id="{59119F22-D024-471E-B92F-C523CA45C8D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2" y="855134"/>
            <a:ext cx="4169833" cy="4586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4">
            <a:extLst>
              <a:ext uri="{FF2B5EF4-FFF2-40B4-BE49-F238E27FC236}">
                <a16:creationId xmlns:a16="http://schemas.microsoft.com/office/drawing/2014/main" id="{87CFF184-C6FC-4D23-8060-D9084D47B38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518" y="1420285"/>
            <a:ext cx="2933700" cy="3272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C1B93EB0-B47B-4139-A9E7-680FEBD87211}"/>
              </a:ext>
            </a:extLst>
          </p:cNvPr>
          <p:cNvSpPr/>
          <p:nvPr userDrawn="1"/>
        </p:nvSpPr>
        <p:spPr bwMode="auto">
          <a:xfrm>
            <a:off x="8509000" y="1845733"/>
            <a:ext cx="618067" cy="61806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58E61F3-F7A5-412D-A38C-F3698EFEA909}"/>
              </a:ext>
            </a:extLst>
          </p:cNvPr>
          <p:cNvSpPr/>
          <p:nvPr userDrawn="1"/>
        </p:nvSpPr>
        <p:spPr bwMode="auto">
          <a:xfrm>
            <a:off x="3268134" y="2332567"/>
            <a:ext cx="245533" cy="245533"/>
          </a:xfrm>
          <a:prstGeom prst="ellipse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6" name="椭圆 10">
            <a:extLst>
              <a:ext uri="{FF2B5EF4-FFF2-40B4-BE49-F238E27FC236}">
                <a16:creationId xmlns:a16="http://schemas.microsoft.com/office/drawing/2014/main" id="{6EAD5656-3FDB-4CE6-9394-42A11A2398C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87118" y="5249334"/>
            <a:ext cx="292100" cy="2921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518BB37-E54D-4A0F-AA9B-98C77A171F88}"/>
              </a:ext>
            </a:extLst>
          </p:cNvPr>
          <p:cNvSpPr/>
          <p:nvPr userDrawn="1"/>
        </p:nvSpPr>
        <p:spPr bwMode="auto">
          <a:xfrm>
            <a:off x="4353985" y="2586567"/>
            <a:ext cx="171449" cy="17356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pic>
        <p:nvPicPr>
          <p:cNvPr id="1032" name="图片 17">
            <a:extLst>
              <a:ext uri="{FF2B5EF4-FFF2-40B4-BE49-F238E27FC236}">
                <a16:creationId xmlns:a16="http://schemas.microsoft.com/office/drawing/2014/main" id="{EA37E182-5E55-4C98-8205-BE980A78799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452" y="2108201"/>
            <a:ext cx="2899833" cy="793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5">
            <a:extLst>
              <a:ext uri="{FF2B5EF4-FFF2-40B4-BE49-F238E27FC236}">
                <a16:creationId xmlns:a16="http://schemas.microsoft.com/office/drawing/2014/main" id="{D99F1C51-2313-447A-BFC8-E981987BA1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218" y="1947334"/>
            <a:ext cx="283633" cy="387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4" name="组合 43">
            <a:extLst>
              <a:ext uri="{FF2B5EF4-FFF2-40B4-BE49-F238E27FC236}">
                <a16:creationId xmlns:a16="http://schemas.microsoft.com/office/drawing/2014/main" id="{D9140ECE-CAF1-4050-A9EC-1A8C49F0773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134351" y="2334685"/>
            <a:ext cx="173567" cy="171449"/>
            <a:chOff x="6101548" y="1750326"/>
            <a:chExt cx="129654" cy="129654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E47D8366-498F-4A28-8FFF-80691A5AD806}"/>
                </a:ext>
              </a:extLst>
            </p:cNvPr>
            <p:cNvSpPr/>
            <p:nvPr/>
          </p:nvSpPr>
          <p:spPr bwMode="auto">
            <a:xfrm>
              <a:off x="6101548" y="1750326"/>
              <a:ext cx="129654" cy="129654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6" name="Picture 6">
              <a:extLst>
                <a:ext uri="{FF2B5EF4-FFF2-40B4-BE49-F238E27FC236}">
                  <a16:creationId xmlns:a16="http://schemas.microsoft.com/office/drawing/2014/main" id="{0D6EF0B3-55F9-4B0B-8FC1-12FA66CEEE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394" y="1772988"/>
              <a:ext cx="84329" cy="84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35" name="Picture 7">
            <a:extLst>
              <a:ext uri="{FF2B5EF4-FFF2-40B4-BE49-F238E27FC236}">
                <a16:creationId xmlns:a16="http://schemas.microsoft.com/office/drawing/2014/main" id="{97E57E1C-B670-4CE9-9444-E6716C7A8F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201" y="5325534"/>
            <a:ext cx="156633" cy="182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6" name="组合 41">
            <a:extLst>
              <a:ext uri="{FF2B5EF4-FFF2-40B4-BE49-F238E27FC236}">
                <a16:creationId xmlns:a16="http://schemas.microsoft.com/office/drawing/2014/main" id="{D61A61DC-7D6A-45C3-BA8F-F95BBC689D6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053418" y="728134"/>
            <a:ext cx="300567" cy="300567"/>
            <a:chOff x="3039900" y="545911"/>
            <a:chExt cx="225188" cy="225188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14371FF8-15E6-4C2E-BFD6-329D49CDA085}"/>
                </a:ext>
              </a:extLst>
            </p:cNvPr>
            <p:cNvSpPr/>
            <p:nvPr/>
          </p:nvSpPr>
          <p:spPr bwMode="auto">
            <a:xfrm>
              <a:off x="3039900" y="545911"/>
              <a:ext cx="225188" cy="22518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2" name="Picture 8">
              <a:extLst>
                <a:ext uri="{FF2B5EF4-FFF2-40B4-BE49-F238E27FC236}">
                  <a16:creationId xmlns:a16="http://schemas.microsoft.com/office/drawing/2014/main" id="{F929DECA-8CDC-440C-B3C7-ADA052A35B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0775" y="600432"/>
              <a:ext cx="143438" cy="110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37" name="组合 37">
            <a:extLst>
              <a:ext uri="{FF2B5EF4-FFF2-40B4-BE49-F238E27FC236}">
                <a16:creationId xmlns:a16="http://schemas.microsoft.com/office/drawing/2014/main" id="{42F88623-A00D-4FAE-AD30-4F4EA8DC31C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448052" y="4030133"/>
            <a:ext cx="247649" cy="247651"/>
            <a:chOff x="2586251" y="3022980"/>
            <a:chExt cx="88710" cy="88710"/>
          </a:xfrm>
          <a:solidFill>
            <a:srgbClr val="C00000"/>
          </a:solidFill>
        </p:grpSpPr>
        <p:sp>
          <p:nvSpPr>
            <p:cNvPr id="20" name="椭圆 9">
              <a:extLst>
                <a:ext uri="{FF2B5EF4-FFF2-40B4-BE49-F238E27FC236}">
                  <a16:creationId xmlns:a16="http://schemas.microsoft.com/office/drawing/2014/main" id="{4E412649-A4AF-48C6-BFDB-D502C267A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6251" y="3022980"/>
              <a:ext cx="88710" cy="88710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buFont typeface="Arial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4" name="Picture 10">
              <a:extLst>
                <a:ext uri="{FF2B5EF4-FFF2-40B4-BE49-F238E27FC236}">
                  <a16:creationId xmlns:a16="http://schemas.microsoft.com/office/drawing/2014/main" id="{894D9ABE-4CAD-47E4-8346-4A1C73B1F0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611596" y="3041493"/>
              <a:ext cx="45720" cy="51684"/>
            </a:xfrm>
            <a:prstGeom prst="rect">
              <a:avLst/>
            </a:prstGeom>
            <a:grpFill/>
            <a:ln>
              <a:noFill/>
            </a:ln>
            <a:effectLst/>
          </p:spPr>
        </p:pic>
      </p:grpSp>
      <p:pic>
        <p:nvPicPr>
          <p:cNvPr id="1038" name="Picture 11">
            <a:extLst>
              <a:ext uri="{FF2B5EF4-FFF2-40B4-BE49-F238E27FC236}">
                <a16:creationId xmlns:a16="http://schemas.microsoft.com/office/drawing/2014/main" id="{890DA93C-3391-4971-9214-08F5901EAC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085" y="2633134"/>
            <a:ext cx="95249" cy="103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椭圆 22">
            <a:extLst>
              <a:ext uri="{FF2B5EF4-FFF2-40B4-BE49-F238E27FC236}">
                <a16:creationId xmlns:a16="http://schemas.microsoft.com/office/drawing/2014/main" id="{72FD8FB7-FB7B-4CB6-9165-B9C8610A000A}"/>
              </a:ext>
            </a:extLst>
          </p:cNvPr>
          <p:cNvSpPr/>
          <p:nvPr userDrawn="1"/>
        </p:nvSpPr>
        <p:spPr bwMode="auto">
          <a:xfrm>
            <a:off x="9484785" y="3507318"/>
            <a:ext cx="334433" cy="332316"/>
          </a:xfrm>
          <a:prstGeom prst="ellipse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pic>
        <p:nvPicPr>
          <p:cNvPr id="1040" name="Picture 15">
            <a:extLst>
              <a:ext uri="{FF2B5EF4-FFF2-40B4-BE49-F238E27FC236}">
                <a16:creationId xmlns:a16="http://schemas.microsoft.com/office/drawing/2014/main" id="{A19690F8-AFF5-4AD6-B0AB-0720DFF9A9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333" y="3587752"/>
            <a:ext cx="177800" cy="171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1" name="组合 46">
            <a:extLst>
              <a:ext uri="{FF2B5EF4-FFF2-40B4-BE49-F238E27FC236}">
                <a16:creationId xmlns:a16="http://schemas.microsoft.com/office/drawing/2014/main" id="{A811C41F-40F1-4D6E-8D6D-D479ED1F160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103034" y="4514851"/>
            <a:ext cx="345017" cy="345016"/>
            <a:chOff x="1798978" y="3519004"/>
            <a:chExt cx="259307" cy="259307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ECB36BC1-A95B-410A-BC21-E708CF997AA1}"/>
                </a:ext>
              </a:extLst>
            </p:cNvPr>
            <p:cNvSpPr/>
            <p:nvPr/>
          </p:nvSpPr>
          <p:spPr bwMode="auto">
            <a:xfrm>
              <a:off x="1798978" y="3519004"/>
              <a:ext cx="259307" cy="2593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2" name="Picture 2">
              <a:extLst>
                <a:ext uri="{FF2B5EF4-FFF2-40B4-BE49-F238E27FC236}">
                  <a16:creationId xmlns:a16="http://schemas.microsoft.com/office/drawing/2014/main" id="{CDA65F72-0E53-4445-85F9-4723E86E44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039" y="3616294"/>
              <a:ext cx="173184" cy="859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2" name="组合 38">
            <a:extLst>
              <a:ext uri="{FF2B5EF4-FFF2-40B4-BE49-F238E27FC236}">
                <a16:creationId xmlns:a16="http://schemas.microsoft.com/office/drawing/2014/main" id="{0769868A-8F7E-4DA2-BA34-4A524B52872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301752" y="1394885"/>
            <a:ext cx="400049" cy="400049"/>
            <a:chOff x="748396" y="764271"/>
            <a:chExt cx="300782" cy="300782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EDB8E1A8-B72A-4CBD-8055-B3D49AC0935D}"/>
                </a:ext>
              </a:extLst>
            </p:cNvPr>
            <p:cNvSpPr/>
            <p:nvPr/>
          </p:nvSpPr>
          <p:spPr bwMode="auto">
            <a:xfrm>
              <a:off x="748396" y="764271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0" name="Picture 4">
              <a:extLst>
                <a:ext uri="{FF2B5EF4-FFF2-40B4-BE49-F238E27FC236}">
                  <a16:creationId xmlns:a16="http://schemas.microsoft.com/office/drawing/2014/main" id="{6FD13781-9278-47B5-AB4F-D79A58F0A4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106" y="856341"/>
              <a:ext cx="203362" cy="1166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3" name="组合 42">
            <a:extLst>
              <a:ext uri="{FF2B5EF4-FFF2-40B4-BE49-F238E27FC236}">
                <a16:creationId xmlns:a16="http://schemas.microsoft.com/office/drawing/2014/main" id="{E57A953F-1EC4-4783-99D4-205B9994B8A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51618" y="5854700"/>
            <a:ext cx="400049" cy="400051"/>
            <a:chOff x="1365228" y="4292790"/>
            <a:chExt cx="300782" cy="300782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CF852386-6B8F-4AF3-B756-70E58BAC530E}"/>
                </a:ext>
              </a:extLst>
            </p:cNvPr>
            <p:cNvSpPr/>
            <p:nvPr/>
          </p:nvSpPr>
          <p:spPr bwMode="auto">
            <a:xfrm>
              <a:off x="1365228" y="4292790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8" name="Picture 5">
              <a:extLst>
                <a:ext uri="{FF2B5EF4-FFF2-40B4-BE49-F238E27FC236}">
                  <a16:creationId xmlns:a16="http://schemas.microsoft.com/office/drawing/2014/main" id="{096D23DE-CA8F-4934-AE25-567987ABE8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391" y="4364115"/>
              <a:ext cx="196455" cy="158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4" name="组合 1">
            <a:extLst>
              <a:ext uri="{FF2B5EF4-FFF2-40B4-BE49-F238E27FC236}">
                <a16:creationId xmlns:a16="http://schemas.microsoft.com/office/drawing/2014/main" id="{206E367D-CF98-4DB9-AD53-262ECB42867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559985" y="3492500"/>
            <a:ext cx="400049" cy="400051"/>
            <a:chOff x="1169908" y="2618983"/>
            <a:chExt cx="300782" cy="300782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F46E4D8C-2304-4305-B021-E390BEBBA825}"/>
                </a:ext>
              </a:extLst>
            </p:cNvPr>
            <p:cNvSpPr/>
            <p:nvPr/>
          </p:nvSpPr>
          <p:spPr bwMode="auto">
            <a:xfrm>
              <a:off x="1169908" y="2618983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6" name="Picture 6">
              <a:extLst>
                <a:ext uri="{FF2B5EF4-FFF2-40B4-BE49-F238E27FC236}">
                  <a16:creationId xmlns:a16="http://schemas.microsoft.com/office/drawing/2014/main" id="{7C0CFAA0-CEDC-412E-8C1D-8318171D40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531" y="2690308"/>
              <a:ext cx="211536" cy="181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5" name="组合 49">
            <a:extLst>
              <a:ext uri="{FF2B5EF4-FFF2-40B4-BE49-F238E27FC236}">
                <a16:creationId xmlns:a16="http://schemas.microsoft.com/office/drawing/2014/main" id="{1C551C26-ADA8-451A-86DE-00180217A04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0375901" y="5395385"/>
            <a:ext cx="427567" cy="427567"/>
            <a:chOff x="7874758" y="4418464"/>
            <a:chExt cx="320722" cy="320722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D983932B-9AEF-4417-9AC9-9329B8499C66}"/>
                </a:ext>
              </a:extLst>
            </p:cNvPr>
            <p:cNvSpPr/>
            <p:nvPr/>
          </p:nvSpPr>
          <p:spPr bwMode="auto">
            <a:xfrm>
              <a:off x="7874758" y="4418464"/>
              <a:ext cx="320722" cy="32072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4" name="Picture 7">
              <a:extLst>
                <a:ext uri="{FF2B5EF4-FFF2-40B4-BE49-F238E27FC236}">
                  <a16:creationId xmlns:a16="http://schemas.microsoft.com/office/drawing/2014/main" id="{5D18A454-5134-4B24-BCBA-F32C5525D9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542" y="4486356"/>
              <a:ext cx="237154" cy="184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46" name="Picture 9">
            <a:extLst>
              <a:ext uri="{FF2B5EF4-FFF2-40B4-BE49-F238E27FC236}">
                <a16:creationId xmlns:a16="http://schemas.microsoft.com/office/drawing/2014/main" id="{7876D317-A2A9-4256-8B30-31BBFC602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234" y="2364318"/>
            <a:ext cx="169333" cy="182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7" name="组合 45">
            <a:extLst>
              <a:ext uri="{FF2B5EF4-FFF2-40B4-BE49-F238E27FC236}">
                <a16:creationId xmlns:a16="http://schemas.microsoft.com/office/drawing/2014/main" id="{B617132C-8935-4990-AB86-F06C588CE2C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818034" y="4578351"/>
            <a:ext cx="345017" cy="345016"/>
            <a:chOff x="8470946" y="4206098"/>
            <a:chExt cx="259071" cy="259071"/>
          </a:xfrm>
        </p:grpSpPr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E723C3BA-7454-41DF-AC2F-73CEFC0B2ABF}"/>
                </a:ext>
              </a:extLst>
            </p:cNvPr>
            <p:cNvSpPr/>
            <p:nvPr/>
          </p:nvSpPr>
          <p:spPr bwMode="auto">
            <a:xfrm>
              <a:off x="8470946" y="4206098"/>
              <a:ext cx="259071" cy="259071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2" name="Picture 10">
              <a:extLst>
                <a:ext uri="{FF2B5EF4-FFF2-40B4-BE49-F238E27FC236}">
                  <a16:creationId xmlns:a16="http://schemas.microsoft.com/office/drawing/2014/main" id="{1E3F7196-F178-41AE-9B01-DB431AA996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0841" y="4263524"/>
              <a:ext cx="145353" cy="144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8" name="组合 44">
            <a:extLst>
              <a:ext uri="{FF2B5EF4-FFF2-40B4-BE49-F238E27FC236}">
                <a16:creationId xmlns:a16="http://schemas.microsoft.com/office/drawing/2014/main" id="{EBD2D31A-46C2-4D70-B7B3-66C13F09899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9745134" y="1217084"/>
            <a:ext cx="429684" cy="429683"/>
            <a:chOff x="7308304" y="912172"/>
            <a:chExt cx="323068" cy="323068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594A0515-8B0E-4AD6-B9D0-D58677FB7649}"/>
                </a:ext>
              </a:extLst>
            </p:cNvPr>
            <p:cNvSpPr/>
            <p:nvPr/>
          </p:nvSpPr>
          <p:spPr bwMode="auto">
            <a:xfrm>
              <a:off x="7308304" y="912172"/>
              <a:ext cx="323068" cy="3230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0" name="Picture 11">
              <a:extLst>
                <a:ext uri="{FF2B5EF4-FFF2-40B4-BE49-F238E27FC236}">
                  <a16:creationId xmlns:a16="http://schemas.microsoft.com/office/drawing/2014/main" id="{A29A6410-025B-4DDB-B51D-C128F673C7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8238" y="989568"/>
              <a:ext cx="203200" cy="168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4871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3075" name="圆角矩形 3">
            <a:extLst>
              <a:ext uri="{FF2B5EF4-FFF2-40B4-BE49-F238E27FC236}">
                <a16:creationId xmlns:a16="http://schemas.microsoft.com/office/drawing/2014/main" id="{BB733EE8-B96B-41D2-9F74-6C25E43293EA}"/>
              </a:ext>
            </a:extLst>
          </p:cNvPr>
          <p:cNvSpPr>
            <a:spLocks/>
          </p:cNvSpPr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3076" name="图片 1">
            <a:extLst>
              <a:ext uri="{FF2B5EF4-FFF2-40B4-BE49-F238E27FC236}">
                <a16:creationId xmlns:a16="http://schemas.microsoft.com/office/drawing/2014/main" id="{C8A4D243-F1A8-47D3-8C20-2CDBCD058A7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MH_Others_1">
            <a:extLst>
              <a:ext uri="{FF2B5EF4-FFF2-40B4-BE49-F238E27FC236}">
                <a16:creationId xmlns:a16="http://schemas.microsoft.com/office/drawing/2014/main" id="{BABE5452-224A-4404-9D2C-4118C48DF92C}"/>
              </a:ext>
            </a:extLst>
          </p:cNvPr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611967" y="2556933"/>
            <a:ext cx="859367" cy="352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91440" tIns="45720" rIns="91440" bIns="4572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8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Contents</a:t>
            </a:r>
          </a:p>
        </p:txBody>
      </p:sp>
      <p:sp>
        <p:nvSpPr>
          <p:cNvPr id="21" name="MH_Others_2">
            <a:extLst>
              <a:ext uri="{FF2B5EF4-FFF2-40B4-BE49-F238E27FC236}">
                <a16:creationId xmlns:a16="http://schemas.microsoft.com/office/drawing/2014/main" id="{605D0FED-827D-46F2-9C8C-E752E657C92A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2264834" y="1221318"/>
            <a:ext cx="1248833" cy="1246716"/>
          </a:xfrm>
          <a:prstGeom prst="ellipse">
            <a:avLst/>
          </a:prstGeom>
          <a:solidFill>
            <a:srgbClr val="404040"/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91440" tIns="45720" rIns="91440" bIns="180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9333"/>
              </a:lnSpc>
              <a:spcBef>
                <a:spcPct val="0"/>
              </a:spcBef>
              <a:buNone/>
              <a:defRPr/>
            </a:pPr>
            <a:r>
              <a:rPr lang="zh-CN" altLang="en-US" sz="5400" b="1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</a:t>
            </a:r>
          </a:p>
        </p:txBody>
      </p:sp>
      <p:sp>
        <p:nvSpPr>
          <p:cNvPr id="23" name="MH_Others_3">
            <a:extLst>
              <a:ext uri="{FF2B5EF4-FFF2-40B4-BE49-F238E27FC236}">
                <a16:creationId xmlns:a16="http://schemas.microsoft.com/office/drawing/2014/main" id="{5185C740-EC67-432F-BB92-0612444D5C13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auto">
          <a:xfrm>
            <a:off x="1775520" y="2346261"/>
            <a:ext cx="979155" cy="979155"/>
          </a:xfrm>
          <a:prstGeom prst="ellipse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5400" b="1" dirty="0">
                <a:ln w="3175">
                  <a:solidFill>
                    <a:srgbClr val="FFFFFF"/>
                  </a:solidFill>
                </a:ln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录</a:t>
            </a:r>
          </a:p>
        </p:txBody>
      </p: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90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3075" name="圆角矩形 3">
            <a:extLst>
              <a:ext uri="{FF2B5EF4-FFF2-40B4-BE49-F238E27FC236}">
                <a16:creationId xmlns:a16="http://schemas.microsoft.com/office/drawing/2014/main" id="{BB733EE8-B96B-41D2-9F74-6C25E43293EA}"/>
              </a:ext>
            </a:extLst>
          </p:cNvPr>
          <p:cNvSpPr>
            <a:spLocks/>
          </p:cNvSpPr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3076" name="图片 1">
            <a:extLst>
              <a:ext uri="{FF2B5EF4-FFF2-40B4-BE49-F238E27FC236}">
                <a16:creationId xmlns:a16="http://schemas.microsoft.com/office/drawing/2014/main" id="{C8A4D243-F1A8-47D3-8C20-2CDBCD058A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4A5CC22-CD89-4C80-A020-D481487793E5}"/>
              </a:ext>
            </a:extLst>
          </p:cNvPr>
          <p:cNvCxnSpPr/>
          <p:nvPr userDrawn="1"/>
        </p:nvCxnSpPr>
        <p:spPr>
          <a:xfrm>
            <a:off x="4464051" y="1845734"/>
            <a:ext cx="0" cy="32639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70F6C6B1-803A-439F-8BF9-57EE6B3322BA}"/>
              </a:ext>
            </a:extLst>
          </p:cNvPr>
          <p:cNvSpPr/>
          <p:nvPr userDrawn="1"/>
        </p:nvSpPr>
        <p:spPr>
          <a:xfrm>
            <a:off x="4415367" y="1797052"/>
            <a:ext cx="97367" cy="9524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AEDB8FF-2CF8-4657-B1F9-7FE8618D6596}"/>
              </a:ext>
            </a:extLst>
          </p:cNvPr>
          <p:cNvSpPr/>
          <p:nvPr userDrawn="1"/>
        </p:nvSpPr>
        <p:spPr>
          <a:xfrm>
            <a:off x="4415367" y="5109633"/>
            <a:ext cx="97367" cy="9525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4" name="标题占位符 1">
            <a:extLst>
              <a:ext uri="{FF2B5EF4-FFF2-40B4-BE49-F238E27FC236}">
                <a16:creationId xmlns:a16="http://schemas.microsoft.com/office/drawing/2014/main" id="{5D865734-BD34-43A9-BEBE-E07E2FA9E47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90651" y="2565401"/>
            <a:ext cx="229446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267" b="1" kern="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endParaRPr lang="zh-TW" altLang="zh-CN" sz="4267" b="1" kern="0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77F29609-A27C-427B-89A8-A07F8D27996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78518" y="3431118"/>
            <a:ext cx="2821516" cy="687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3200" b="1" kern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TARGET</a:t>
            </a:r>
            <a:endParaRPr lang="zh-TW" altLang="zh-CN" sz="3200" b="1" kern="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2925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>
            <a:extLst>
              <a:ext uri="{FF2B5EF4-FFF2-40B4-BE49-F238E27FC236}">
                <a16:creationId xmlns:a16="http://schemas.microsoft.com/office/drawing/2014/main" id="{D8C6A398-F827-444F-A371-006638DF5DD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58285" y="292101"/>
            <a:ext cx="122767" cy="419100"/>
            <a:chOff x="457200" y="427038"/>
            <a:chExt cx="127000" cy="431800"/>
          </a:xfrm>
        </p:grpSpPr>
        <p:sp>
          <p:nvSpPr>
            <p:cNvPr id="8" name="圆角矩形 1">
              <a:extLst>
                <a:ext uri="{FF2B5EF4-FFF2-40B4-BE49-F238E27FC236}">
                  <a16:creationId xmlns:a16="http://schemas.microsoft.com/office/drawing/2014/main" id="{C9522CEE-F2A3-46AF-9E50-5C3DA36FE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9" name="圆角矩形 23">
              <a:extLst>
                <a:ext uri="{FF2B5EF4-FFF2-40B4-BE49-F238E27FC236}">
                  <a16:creationId xmlns:a16="http://schemas.microsoft.com/office/drawing/2014/main" id="{FF101B47-90B0-4AC2-9DE1-4F91D7B34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Segoe UI" pitchFamily="34" charset="0"/>
                <a:ea typeface="微软雅黑" pitchFamily="34" charset="-122"/>
              </a:endParaRPr>
            </a:p>
          </p:txBody>
        </p:sp>
        <p:sp>
          <p:nvSpPr>
            <p:cNvPr id="10" name="圆角矩形 24">
              <a:extLst>
                <a:ext uri="{FF2B5EF4-FFF2-40B4-BE49-F238E27FC236}">
                  <a16:creationId xmlns:a16="http://schemas.microsoft.com/office/drawing/2014/main" id="{7562B788-04C3-4B6A-8AE0-572514B1C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56B7E501-0487-4D5D-AA3B-8387A113B3A2}"/>
              </a:ext>
            </a:extLst>
          </p:cNvPr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52" name="圆角矩形 3">
            <a:extLst>
              <a:ext uri="{FF2B5EF4-FFF2-40B4-BE49-F238E27FC236}">
                <a16:creationId xmlns:a16="http://schemas.microsoft.com/office/drawing/2014/main" id="{482A7831-061E-4030-B854-7F56FB02CBAD}"/>
              </a:ext>
            </a:extLst>
          </p:cNvPr>
          <p:cNvSpPr>
            <a:spLocks/>
          </p:cNvSpPr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2053" name="图片 1">
            <a:extLst>
              <a:ext uri="{FF2B5EF4-FFF2-40B4-BE49-F238E27FC236}">
                <a16:creationId xmlns:a16="http://schemas.microsoft.com/office/drawing/2014/main" id="{E826B424-0A18-4827-990D-489EABAF298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>
            <a:extLst>
              <a:ext uri="{FF2B5EF4-FFF2-40B4-BE49-F238E27FC236}">
                <a16:creationId xmlns:a16="http://schemas.microsoft.com/office/drawing/2014/main" id="{5B0A8C49-FFD4-4CCA-9251-AFF490984F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84" r:id="rId7"/>
    <p:sldLayoutId id="2147483677" r:id="rId8"/>
    <p:sldLayoutId id="2147483681" r:id="rId9"/>
    <p:sldLayoutId id="2147483682" r:id="rId10"/>
    <p:sldLayoutId id="214748368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9">
            <a:extLst>
              <a:ext uri="{FF2B5EF4-FFF2-40B4-BE49-F238E27FC236}">
                <a16:creationId xmlns:a16="http://schemas.microsoft.com/office/drawing/2014/main" id="{41627759-845F-4D77-B776-6ECCB8DAD97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592918" y="2423584"/>
            <a:ext cx="6864349" cy="1049867"/>
            <a:chOff x="1944836" y="1767215"/>
            <a:chExt cx="5147444" cy="787423"/>
          </a:xfrm>
        </p:grpSpPr>
        <p:pic>
          <p:nvPicPr>
            <p:cNvPr id="4099" name="图片 5">
              <a:extLst>
                <a:ext uri="{FF2B5EF4-FFF2-40B4-BE49-F238E27FC236}">
                  <a16:creationId xmlns:a16="http://schemas.microsoft.com/office/drawing/2014/main" id="{6C9866F8-6741-4BBD-A9D1-603623D3D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3D0CCD97-6AA9-4169-958D-B6611669721A}"/>
                </a:ext>
              </a:extLst>
            </p:cNvPr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85536390-9CC7-40A6-871F-2054FCA681D7}"/>
                </a:ext>
              </a:extLst>
            </p:cNvPr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weixin.qq.com/miniprogram/dev/framework/custom-component/behaviors.html" TargetMode="Externa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hyperlink" Target="https://youzan.github.io/vant-weapp" TargetMode="Externa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zan.github.io/vant-weapp/#/quickstart#an-zhuang" TargetMode="Externa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zh-CN/docs/Web/CSS/Using_CSS_custom_properties" TargetMode="Externa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ouzan/vant-weapp/blob/dev/packages/common/style/var.less" TargetMode="External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5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weixin.qq.com/miniprogram/dev/framework/ability/custom-tabbar.html" TargetMode="External"/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BB4BB-C627-448A-9147-26BD777F0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 </a:t>
            </a:r>
            <a:r>
              <a:rPr lang="en-US" altLang="zh-CN" dirty="0"/>
              <a:t>- </a:t>
            </a:r>
            <a:r>
              <a:rPr lang="zh-CN" altLang="en-US" dirty="0"/>
              <a:t>基础加强</a:t>
            </a:r>
          </a:p>
        </p:txBody>
      </p:sp>
    </p:spTree>
    <p:extLst>
      <p:ext uri="{BB962C8B-B14F-4D97-AF65-F5344CB8AC3E}">
        <p14:creationId xmlns:p14="http://schemas.microsoft.com/office/powerpoint/2010/main" val="981263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样式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组件样式隔离的注意点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B70D286-2596-46F2-8F23-75B0DE38AF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app.wxss </a:t>
            </a:r>
            <a:r>
              <a:rPr lang="zh-CN" altLang="en-US" dirty="0"/>
              <a:t>中的全局样式对组件无效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只有 </a:t>
            </a:r>
            <a:r>
              <a:rPr lang="en-US" altLang="zh-CN" dirty="0"/>
              <a:t>class </a:t>
            </a:r>
            <a:r>
              <a:rPr lang="zh-CN" altLang="en-US" dirty="0"/>
              <a:t>选择器会有样式隔离效果，</a:t>
            </a:r>
            <a:r>
              <a:rPr lang="en-US" altLang="zh-CN" dirty="0"/>
              <a:t>id </a:t>
            </a:r>
            <a:r>
              <a:rPr lang="zh-CN" altLang="en-US" dirty="0"/>
              <a:t>选择器、属性选择器、标签选择器不受样式隔离的影响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zh-CN" altLang="en-US" dirty="0"/>
              <a:t>建议：在</a:t>
            </a:r>
            <a:r>
              <a:rPr lang="zh-CN" altLang="en-US" dirty="0">
                <a:solidFill>
                  <a:srgbClr val="C00000"/>
                </a:solidFill>
              </a:rPr>
              <a:t>组件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C00000"/>
                </a:solidFill>
              </a:rPr>
              <a:t>引用组件的页面</a:t>
            </a:r>
            <a:r>
              <a:rPr lang="zh-CN" altLang="en-US" dirty="0"/>
              <a:t>中建议使用 </a:t>
            </a:r>
            <a:r>
              <a:rPr lang="en-US" altLang="zh-CN" dirty="0"/>
              <a:t>class </a:t>
            </a:r>
            <a:r>
              <a:rPr lang="zh-CN" altLang="en-US" dirty="0"/>
              <a:t>选择器，</a:t>
            </a:r>
            <a:r>
              <a:rPr lang="zh-CN" altLang="en-US" b="1" dirty="0">
                <a:solidFill>
                  <a:srgbClr val="C00000"/>
                </a:solidFill>
              </a:rPr>
              <a:t>不要使用 </a:t>
            </a:r>
            <a:r>
              <a:rPr lang="en-US" altLang="zh-CN" dirty="0">
                <a:solidFill>
                  <a:srgbClr val="C00000"/>
                </a:solidFill>
              </a:rPr>
              <a:t>id</a:t>
            </a:r>
            <a:r>
              <a:rPr lang="zh-CN" altLang="en-US" dirty="0">
                <a:solidFill>
                  <a:srgbClr val="C00000"/>
                </a:solidFill>
              </a:rPr>
              <a:t>、属性、标签选择器</a:t>
            </a:r>
            <a:r>
              <a:rPr lang="zh-CN" altLang="en-US" dirty="0"/>
              <a:t>！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027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样式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修改组件的样式隔离选项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B70D286-2596-46F2-8F23-75B0DE38AF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877154"/>
          </a:xfrm>
        </p:spPr>
        <p:txBody>
          <a:bodyPr/>
          <a:lstStyle/>
          <a:p>
            <a:r>
              <a:rPr lang="zh-CN" altLang="en-US" dirty="0"/>
              <a:t>默认情况下，自定义组件的</a:t>
            </a:r>
            <a:r>
              <a:rPr lang="zh-CN" altLang="en-US" dirty="0">
                <a:solidFill>
                  <a:srgbClr val="C00000"/>
                </a:solidFill>
              </a:rPr>
              <a:t>样式隔离特性</a:t>
            </a:r>
            <a:r>
              <a:rPr lang="zh-CN" altLang="en-US" dirty="0"/>
              <a:t>能够</a:t>
            </a:r>
            <a:r>
              <a:rPr lang="zh-CN" altLang="en-US" dirty="0">
                <a:solidFill>
                  <a:srgbClr val="C00000"/>
                </a:solidFill>
              </a:rPr>
              <a:t>防止组件内外样式互相干扰的问题</a:t>
            </a:r>
            <a:r>
              <a:rPr lang="zh-CN" altLang="en-US" dirty="0"/>
              <a:t>。但有时，我们希望在外界能够控制组件内部的样式，此时，可以通过 </a:t>
            </a:r>
            <a:r>
              <a:rPr lang="en-US" altLang="zh-CN" dirty="0">
                <a:solidFill>
                  <a:srgbClr val="C00000"/>
                </a:solidFill>
              </a:rPr>
              <a:t>styleIsolation</a:t>
            </a:r>
            <a:r>
              <a:rPr lang="en-US" altLang="zh-CN" dirty="0"/>
              <a:t> </a:t>
            </a:r>
            <a:r>
              <a:rPr lang="zh-CN" altLang="en-US" dirty="0"/>
              <a:t>修改组件的样式隔离选项，用法如下：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E4BE1B-7A00-4464-8D96-06BF90E1F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495" y="2912980"/>
            <a:ext cx="6477561" cy="38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87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样式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 </a:t>
            </a:r>
            <a:r>
              <a:rPr lang="en-US" altLang="zh-CN" dirty="0"/>
              <a:t>styleIsolation </a:t>
            </a:r>
            <a:r>
              <a:rPr lang="zh-CN" altLang="en-US" dirty="0"/>
              <a:t>的可选值</a:t>
            </a: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91EE9923-0195-4179-8CEB-5EB63775A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967438"/>
              </p:ext>
            </p:extLst>
          </p:nvPr>
        </p:nvGraphicFramePr>
        <p:xfrm>
          <a:off x="950546" y="2106359"/>
          <a:ext cx="9733330" cy="2157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792">
                  <a:extLst>
                    <a:ext uri="{9D8B030D-6E8A-4147-A177-3AD203B41FA5}">
                      <a16:colId xmlns:a16="http://schemas.microsoft.com/office/drawing/2014/main" val="3251774826"/>
                    </a:ext>
                  </a:extLst>
                </a:gridCol>
                <a:gridCol w="888024">
                  <a:extLst>
                    <a:ext uri="{9D8B030D-6E8A-4147-A177-3AD203B41FA5}">
                      <a16:colId xmlns:a16="http://schemas.microsoft.com/office/drawing/2014/main" val="1789667484"/>
                    </a:ext>
                  </a:extLst>
                </a:gridCol>
                <a:gridCol w="7439514">
                  <a:extLst>
                    <a:ext uri="{9D8B030D-6E8A-4147-A177-3AD203B41FA5}">
                      <a16:colId xmlns:a16="http://schemas.microsoft.com/office/drawing/2014/main" val="3765745275"/>
                    </a:ext>
                  </a:extLst>
                </a:gridCol>
              </a:tblGrid>
              <a:tr h="5394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可选值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默认值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描述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6563121"/>
                  </a:ext>
                </a:extLst>
              </a:tr>
              <a:tr h="5394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isolated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表示</a:t>
                      </a:r>
                      <a:r>
                        <a:rPr lang="zh-CN" altLang="en-US" sz="14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启用样式隔离</a:t>
                      </a:r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，在自定义组件内外，使用 </a:t>
                      </a:r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class </a:t>
                      </a:r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指定的样式将</a:t>
                      </a:r>
                      <a:r>
                        <a:rPr lang="zh-CN" altLang="en-US" sz="14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不会相互影响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9861511"/>
                  </a:ext>
                </a:extLst>
              </a:tr>
              <a:tr h="5394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apply-shared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表示</a:t>
                      </a:r>
                      <a:r>
                        <a:rPr lang="zh-CN" altLang="en-US" sz="14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页面 </a:t>
                      </a:r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wxss </a:t>
                      </a:r>
                      <a:r>
                        <a:rPr lang="zh-CN" altLang="en-US" sz="14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样式将影响到自定义组件</a:t>
                      </a:r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，但自定义组件 </a:t>
                      </a:r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wxss </a:t>
                      </a:r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中指定的样式不会影响页面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0692551"/>
                  </a:ext>
                </a:extLst>
              </a:tr>
              <a:tr h="5394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shared</a:t>
                      </a:r>
                      <a:endParaRPr lang="zh-CN" altLang="en-US" sz="1400" dirty="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表示页面 </a:t>
                      </a:r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wxss </a:t>
                      </a:r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样式将影响到自定义组件，自定义组件 </a:t>
                      </a:r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wxss </a:t>
                      </a:r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中指定的样式也会影响页面和其他设置了 </a:t>
                      </a:r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apply-shared </a:t>
                      </a:r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或 </a:t>
                      </a:r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shared </a:t>
                      </a:r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的自定义组件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1533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7309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>
                <a:solidFill>
                  <a:srgbClr val="C00000"/>
                </a:solidFill>
              </a:rPr>
              <a:t>数据、方法和属性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data </a:t>
            </a:r>
            <a:r>
              <a:rPr lang="zh-CN" altLang="en-US" dirty="0"/>
              <a:t>数据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00E2D29-0A22-46B5-8C72-91A98453AB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517191"/>
          </a:xfrm>
        </p:spPr>
        <p:txBody>
          <a:bodyPr/>
          <a:lstStyle/>
          <a:p>
            <a:r>
              <a:rPr lang="zh-CN" altLang="en-US" dirty="0"/>
              <a:t>在小程序组件中，</a:t>
            </a:r>
            <a:r>
              <a:rPr lang="zh-CN" altLang="en-US" dirty="0">
                <a:solidFill>
                  <a:srgbClr val="C00000"/>
                </a:solidFill>
              </a:rPr>
              <a:t>用于组件模板渲染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C00000"/>
                </a:solidFill>
              </a:rPr>
              <a:t>私有数据</a:t>
            </a:r>
            <a:r>
              <a:rPr lang="zh-CN" altLang="en-US" dirty="0"/>
              <a:t>，需要定义到 </a:t>
            </a:r>
            <a:r>
              <a:rPr lang="en-US" altLang="zh-CN" dirty="0">
                <a:solidFill>
                  <a:srgbClr val="C00000"/>
                </a:solidFill>
              </a:rPr>
              <a:t>data </a:t>
            </a:r>
            <a:r>
              <a:rPr lang="zh-CN" altLang="en-US" dirty="0">
                <a:solidFill>
                  <a:srgbClr val="C00000"/>
                </a:solidFill>
              </a:rPr>
              <a:t>节点</a:t>
            </a:r>
            <a:r>
              <a:rPr lang="zh-CN" altLang="en-US" dirty="0"/>
              <a:t>中，示例如下：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16616A4-C479-4D38-87BB-118AF30A5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633" y="2488822"/>
            <a:ext cx="7201524" cy="345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数据、方法和属性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dirty="0"/>
              <a:t>methods </a:t>
            </a:r>
            <a:r>
              <a:rPr lang="zh-CN" altLang="en-US" dirty="0"/>
              <a:t>方法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00E2D29-0A22-46B5-8C72-91A98453AB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517191"/>
          </a:xfrm>
        </p:spPr>
        <p:txBody>
          <a:bodyPr/>
          <a:lstStyle/>
          <a:p>
            <a:r>
              <a:rPr lang="zh-CN" altLang="en-US" dirty="0"/>
              <a:t>在小程序组件中，</a:t>
            </a:r>
            <a:r>
              <a:rPr lang="zh-CN" altLang="en-US" dirty="0">
                <a:solidFill>
                  <a:srgbClr val="C00000"/>
                </a:solidFill>
              </a:rPr>
              <a:t>事件处理函数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C00000"/>
                </a:solidFill>
              </a:rPr>
              <a:t>自定义方法</a:t>
            </a:r>
            <a:r>
              <a:rPr lang="zh-CN" altLang="en-US" dirty="0"/>
              <a:t>需要定义到 </a:t>
            </a:r>
            <a:r>
              <a:rPr lang="en-US" altLang="zh-CN" dirty="0">
                <a:solidFill>
                  <a:srgbClr val="C00000"/>
                </a:solidFill>
              </a:rPr>
              <a:t>methods </a:t>
            </a:r>
            <a:r>
              <a:rPr lang="zh-CN" altLang="en-US" dirty="0">
                <a:solidFill>
                  <a:srgbClr val="C00000"/>
                </a:solidFill>
              </a:rPr>
              <a:t>节点</a:t>
            </a:r>
            <a:r>
              <a:rPr lang="zh-CN" altLang="en-US" dirty="0"/>
              <a:t>中，示例代码如下：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FB34F7C-9A14-4DE8-A9B9-0F91777F7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157" y="2506327"/>
            <a:ext cx="6681774" cy="422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87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数据、方法和属性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en-US" altLang="zh-CN" dirty="0"/>
              <a:t>properties </a:t>
            </a:r>
            <a:r>
              <a:rPr lang="zh-CN" altLang="en-US" dirty="0"/>
              <a:t>属性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00E2D29-0A22-46B5-8C72-91A98453AB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517191"/>
          </a:xfrm>
        </p:spPr>
        <p:txBody>
          <a:bodyPr/>
          <a:lstStyle/>
          <a:p>
            <a:r>
              <a:rPr lang="zh-CN" altLang="en-US" dirty="0"/>
              <a:t>在小程序组件中，</a:t>
            </a:r>
            <a:r>
              <a:rPr lang="en-US" altLang="zh-CN" dirty="0"/>
              <a:t>properties </a:t>
            </a:r>
            <a:r>
              <a:rPr lang="zh-CN" altLang="en-US" dirty="0"/>
              <a:t>是组件的对外属性，</a:t>
            </a:r>
            <a:r>
              <a:rPr lang="zh-CN" altLang="en-US" dirty="0">
                <a:solidFill>
                  <a:srgbClr val="C00000"/>
                </a:solidFill>
              </a:rPr>
              <a:t>用来接收外界传递到组件中的数据</a:t>
            </a:r>
            <a:r>
              <a:rPr lang="zh-CN" altLang="en-US" dirty="0"/>
              <a:t>，示例代码如下：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514FFFF-5432-49A8-9715-E9E165EC1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645" y="2488744"/>
            <a:ext cx="7201524" cy="40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61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数据、方法和属性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 </a:t>
            </a:r>
            <a:r>
              <a:rPr lang="en-US" altLang="zh-CN" dirty="0"/>
              <a:t>data </a:t>
            </a:r>
            <a:r>
              <a:rPr lang="zh-CN" altLang="en-US" dirty="0"/>
              <a:t>和 </a:t>
            </a:r>
            <a:r>
              <a:rPr lang="en-US" altLang="zh-CN" dirty="0"/>
              <a:t>properties </a:t>
            </a:r>
            <a:r>
              <a:rPr lang="zh-CN" altLang="en-US" dirty="0"/>
              <a:t>的区别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00E2D29-0A22-46B5-8C72-91A98453AB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1307977"/>
          </a:xfrm>
        </p:spPr>
        <p:txBody>
          <a:bodyPr/>
          <a:lstStyle/>
          <a:p>
            <a:r>
              <a:rPr lang="zh-CN" altLang="en-US" dirty="0"/>
              <a:t>在小程序的组件中，</a:t>
            </a:r>
            <a:r>
              <a:rPr lang="en-US" altLang="zh-CN" dirty="0"/>
              <a:t>properties </a:t>
            </a:r>
            <a:r>
              <a:rPr lang="zh-CN" altLang="en-US" dirty="0"/>
              <a:t>属性和 </a:t>
            </a:r>
            <a:r>
              <a:rPr lang="en-US" altLang="zh-CN" dirty="0"/>
              <a:t>data </a:t>
            </a:r>
            <a:r>
              <a:rPr lang="zh-CN" altLang="en-US" dirty="0"/>
              <a:t>数据的用法相同，它们都是</a:t>
            </a:r>
            <a:r>
              <a:rPr lang="zh-CN" altLang="en-US" dirty="0">
                <a:solidFill>
                  <a:srgbClr val="C00000"/>
                </a:solidFill>
              </a:rPr>
              <a:t>可读可写</a:t>
            </a:r>
            <a:r>
              <a:rPr lang="zh-CN" altLang="en-US" dirty="0"/>
              <a:t>的，只不过：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data </a:t>
            </a:r>
            <a:r>
              <a:rPr lang="zh-CN" altLang="en-US" dirty="0"/>
              <a:t>更倾向于</a:t>
            </a:r>
            <a:r>
              <a:rPr lang="zh-CN" altLang="en-US" dirty="0">
                <a:solidFill>
                  <a:srgbClr val="C00000"/>
                </a:solidFill>
              </a:rPr>
              <a:t>存储组件的私有数据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properties </a:t>
            </a:r>
            <a:r>
              <a:rPr lang="zh-CN" altLang="en-US" dirty="0"/>
              <a:t>更倾向于</a:t>
            </a:r>
            <a:r>
              <a:rPr lang="zh-CN" altLang="en-US" dirty="0">
                <a:solidFill>
                  <a:srgbClr val="C00000"/>
                </a:solidFill>
              </a:rPr>
              <a:t>存储外界传递到组件中的数据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A59938-8446-46CF-9B21-E88F80C2B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93" y="3323492"/>
            <a:ext cx="7098189" cy="340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86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数据、方法和属性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 使用 </a:t>
            </a:r>
            <a:r>
              <a:rPr lang="en-US" altLang="zh-CN" dirty="0"/>
              <a:t>setData </a:t>
            </a:r>
            <a:r>
              <a:rPr lang="zh-CN" altLang="en-US" dirty="0"/>
              <a:t>修改 </a:t>
            </a:r>
            <a:r>
              <a:rPr lang="en-US" altLang="zh-CN" dirty="0"/>
              <a:t>properties </a:t>
            </a:r>
            <a:r>
              <a:rPr lang="zh-CN" altLang="en-US" dirty="0"/>
              <a:t>的值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00E2D29-0A22-46B5-8C72-91A98453AB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850777"/>
          </a:xfrm>
        </p:spPr>
        <p:txBody>
          <a:bodyPr/>
          <a:lstStyle/>
          <a:p>
            <a:r>
              <a:rPr lang="zh-CN" altLang="en-US" dirty="0"/>
              <a:t>由于 </a:t>
            </a:r>
            <a:r>
              <a:rPr lang="en-US" altLang="zh-CN" dirty="0">
                <a:solidFill>
                  <a:srgbClr val="C00000"/>
                </a:solidFill>
              </a:rPr>
              <a:t>data </a:t>
            </a:r>
            <a:r>
              <a:rPr lang="zh-CN" altLang="en-US" dirty="0">
                <a:solidFill>
                  <a:srgbClr val="C00000"/>
                </a:solidFill>
              </a:rPr>
              <a:t>数据</a:t>
            </a:r>
            <a:r>
              <a:rPr lang="zh-CN" altLang="en-US" dirty="0"/>
              <a:t>和 </a:t>
            </a:r>
            <a:r>
              <a:rPr lang="en-US" altLang="zh-CN" dirty="0">
                <a:solidFill>
                  <a:srgbClr val="C00000"/>
                </a:solidFill>
              </a:rPr>
              <a:t>properties </a:t>
            </a:r>
            <a:r>
              <a:rPr lang="zh-CN" altLang="en-US" dirty="0">
                <a:solidFill>
                  <a:srgbClr val="C00000"/>
                </a:solidFill>
              </a:rPr>
              <a:t>属性</a:t>
            </a:r>
            <a:r>
              <a:rPr lang="zh-CN" altLang="en-US" dirty="0"/>
              <a:t>在本质上没有任何区别，因此 </a:t>
            </a:r>
            <a:r>
              <a:rPr lang="en-US" altLang="zh-CN" dirty="0"/>
              <a:t>properties </a:t>
            </a:r>
            <a:r>
              <a:rPr lang="zh-CN" altLang="en-US" dirty="0"/>
              <a:t>属性的值也可以用于页面渲染，或使用 </a:t>
            </a:r>
            <a:r>
              <a:rPr lang="en-US" altLang="zh-CN" dirty="0"/>
              <a:t>setData </a:t>
            </a:r>
            <a:r>
              <a:rPr lang="zh-CN" altLang="en-US" dirty="0"/>
              <a:t>为 </a:t>
            </a:r>
            <a:r>
              <a:rPr lang="en-US" altLang="zh-CN" dirty="0"/>
              <a:t>properties </a:t>
            </a:r>
            <a:r>
              <a:rPr lang="zh-CN" altLang="en-US" dirty="0"/>
              <a:t>中的属性重新赋值，示例代码如下：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0A6A9EE-6F57-44AF-84E4-C5F075C53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92" y="2894707"/>
            <a:ext cx="7201524" cy="372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77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>
                <a:solidFill>
                  <a:srgbClr val="C00000"/>
                </a:solidFill>
              </a:rPr>
              <a:t>数据监听器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什么是数据监听器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00E2D29-0A22-46B5-8C72-91A98453AB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868362"/>
          </a:xfrm>
        </p:spPr>
        <p:txBody>
          <a:bodyPr/>
          <a:lstStyle/>
          <a:p>
            <a:r>
              <a:rPr lang="zh-CN" altLang="en-US" dirty="0"/>
              <a:t>数据监听器用于</a:t>
            </a:r>
            <a:r>
              <a:rPr lang="zh-CN" altLang="en-US" dirty="0">
                <a:solidFill>
                  <a:srgbClr val="C00000"/>
                </a:solidFill>
              </a:rPr>
              <a:t>监听和响应任何属性和数据字段的变化，从而执行特定的操作</a:t>
            </a:r>
            <a:r>
              <a:rPr lang="zh-CN" altLang="en-US" dirty="0"/>
              <a:t>。它的作用类似于 </a:t>
            </a:r>
            <a:r>
              <a:rPr lang="en-US" altLang="zh-CN" dirty="0"/>
              <a:t>vue </a:t>
            </a:r>
            <a:r>
              <a:rPr lang="zh-CN" altLang="en-US" dirty="0"/>
              <a:t>中的 </a:t>
            </a:r>
            <a:r>
              <a:rPr lang="en-US" altLang="zh-CN" dirty="0"/>
              <a:t>watch</a:t>
            </a:r>
            <a:r>
              <a:rPr lang="zh-CN" altLang="en-US" dirty="0"/>
              <a:t> 侦听器。在小程序组件中，数据监听器的基本语法格式如下：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1BB469-C8F3-4288-B5B1-6F8926ACE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000" y="2892669"/>
            <a:ext cx="7201524" cy="26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7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数据监听器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数据监听器的基本用法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00E2D29-0A22-46B5-8C72-91A98453AB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517190"/>
          </a:xfrm>
        </p:spPr>
        <p:txBody>
          <a:bodyPr/>
          <a:lstStyle/>
          <a:p>
            <a:r>
              <a:rPr lang="zh-CN" altLang="en-US" dirty="0"/>
              <a:t>组件的 </a:t>
            </a:r>
            <a:r>
              <a:rPr lang="en-US" altLang="zh-CN" dirty="0"/>
              <a:t>UI </a:t>
            </a:r>
            <a:r>
              <a:rPr lang="zh-CN" altLang="en-US" dirty="0"/>
              <a:t>结构如下：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36C9A1A-2CA4-4DD2-877C-8410BD89C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000" y="2517159"/>
            <a:ext cx="7201524" cy="180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07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55B1B1-2CD6-4198-9D5D-D2E7A2A46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自定义组件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使用 </a:t>
            </a:r>
            <a:r>
              <a:rPr lang="en-US" altLang="zh-CN" dirty="0"/>
              <a:t>npm</a:t>
            </a:r>
            <a:r>
              <a:rPr lang="zh-CN" altLang="en-US" dirty="0"/>
              <a:t> 包</a:t>
            </a:r>
            <a:endParaRPr lang="en-US" altLang="zh-CN" dirty="0"/>
          </a:p>
          <a:p>
            <a:r>
              <a:rPr lang="zh-CN" altLang="en-US" dirty="0"/>
              <a:t>全局数据共享</a:t>
            </a:r>
            <a:endParaRPr lang="en-US" altLang="zh-CN" dirty="0"/>
          </a:p>
          <a:p>
            <a:r>
              <a:rPr lang="zh-CN" altLang="en-US" dirty="0"/>
              <a:t>分包</a:t>
            </a:r>
            <a:endParaRPr lang="en-US" altLang="zh-CN" dirty="0"/>
          </a:p>
          <a:p>
            <a:r>
              <a:rPr lang="zh-CN" altLang="en-US" dirty="0"/>
              <a:t>案例 </a:t>
            </a:r>
            <a:r>
              <a:rPr lang="en-US" altLang="zh-CN" dirty="0"/>
              <a:t>- </a:t>
            </a:r>
            <a:r>
              <a:rPr lang="zh-CN" altLang="en-US" dirty="0"/>
              <a:t>自定义 </a:t>
            </a:r>
            <a:r>
              <a:rPr lang="en-US" altLang="zh-CN" dirty="0"/>
              <a:t>tabBar</a:t>
            </a:r>
          </a:p>
        </p:txBody>
      </p:sp>
    </p:spTree>
    <p:extLst>
      <p:ext uri="{BB962C8B-B14F-4D97-AF65-F5344CB8AC3E}">
        <p14:creationId xmlns:p14="http://schemas.microsoft.com/office/powerpoint/2010/main" val="938790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数据监听器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数据监听器的基本用法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00E2D29-0A22-46B5-8C72-91A98453AB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517190"/>
          </a:xfrm>
        </p:spPr>
        <p:txBody>
          <a:bodyPr/>
          <a:lstStyle/>
          <a:p>
            <a:r>
              <a:rPr lang="zh-CN" altLang="en-US" dirty="0"/>
              <a:t>组件的 </a:t>
            </a:r>
            <a:r>
              <a:rPr lang="en-US" altLang="zh-CN" dirty="0"/>
              <a:t>.js </a:t>
            </a:r>
            <a:r>
              <a:rPr lang="zh-CN" altLang="en-US" dirty="0"/>
              <a:t>文件代码如下：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0BBEB4-FFF4-4080-92D8-24A95D3D7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999" y="2515121"/>
            <a:ext cx="7201524" cy="40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1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数据监听器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监听对象属性的变化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00E2D29-0A22-46B5-8C72-91A98453AB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517190"/>
          </a:xfrm>
        </p:spPr>
        <p:txBody>
          <a:bodyPr/>
          <a:lstStyle/>
          <a:p>
            <a:r>
              <a:rPr lang="zh-CN" altLang="en-US" dirty="0"/>
              <a:t>数据监听器支持监听对象中</a:t>
            </a:r>
            <a:r>
              <a:rPr lang="zh-CN" altLang="en-US" dirty="0">
                <a:solidFill>
                  <a:srgbClr val="C00000"/>
                </a:solidFill>
              </a:rPr>
              <a:t>单个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C00000"/>
                </a:solidFill>
              </a:rPr>
              <a:t>多个属性</a:t>
            </a:r>
            <a:r>
              <a:rPr lang="zh-CN" altLang="en-US" dirty="0"/>
              <a:t>的变化，示例语法如下：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6462FF7-60A2-4BB1-A69F-ABDFA528A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999" y="2515121"/>
            <a:ext cx="7201524" cy="372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08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>
                <a:solidFill>
                  <a:srgbClr val="C00000"/>
                </a:solidFill>
              </a:rPr>
              <a:t>数据监听器 </a:t>
            </a:r>
            <a:r>
              <a:rPr lang="en-US" altLang="zh-CN" dirty="0">
                <a:solidFill>
                  <a:srgbClr val="C00000"/>
                </a:solidFill>
              </a:rPr>
              <a:t>- </a:t>
            </a:r>
            <a:r>
              <a:rPr lang="zh-CN" altLang="en-US" dirty="0">
                <a:solidFill>
                  <a:srgbClr val="C00000"/>
                </a:solidFill>
              </a:rPr>
              <a:t>案例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案例效果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E7BE6BC-B087-47A7-B5F9-E1D9CDCF6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247" y="1967192"/>
            <a:ext cx="2669184" cy="4742987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ACCE966-7AD9-420C-B674-17068C92A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383" y="2201090"/>
            <a:ext cx="6926273" cy="411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38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数据监听器 </a:t>
            </a:r>
            <a:r>
              <a:rPr lang="en-US" altLang="zh-CN" dirty="0"/>
              <a:t>- </a:t>
            </a:r>
            <a:r>
              <a:rPr lang="zh-CN" altLang="en-US" dirty="0"/>
              <a:t>案例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渲染</a:t>
            </a:r>
            <a:r>
              <a:rPr lang="en-US" altLang="zh-CN" dirty="0"/>
              <a:t> UI </a:t>
            </a:r>
            <a:r>
              <a:rPr lang="zh-CN" altLang="en-US" dirty="0"/>
              <a:t>结构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86AAF7-3AC1-4E60-BC1E-C4FAAE183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584" y="1902837"/>
            <a:ext cx="7201524" cy="482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10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数据监听器 </a:t>
            </a:r>
            <a:r>
              <a:rPr lang="en-US" altLang="zh-CN" dirty="0"/>
              <a:t>- </a:t>
            </a:r>
            <a:r>
              <a:rPr lang="zh-CN" altLang="en-US" dirty="0"/>
              <a:t>案例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定义 </a:t>
            </a:r>
            <a:r>
              <a:rPr lang="en-US" altLang="zh-CN" dirty="0"/>
              <a:t>button </a:t>
            </a:r>
            <a:r>
              <a:rPr lang="zh-CN" altLang="en-US" dirty="0"/>
              <a:t>的事件处理函数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EA9B580-1131-49AE-9336-20A2754EA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584" y="1902837"/>
            <a:ext cx="6464124" cy="482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27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数据监听器 </a:t>
            </a:r>
            <a:r>
              <a:rPr lang="en-US" altLang="zh-CN" dirty="0"/>
              <a:t>- </a:t>
            </a:r>
            <a:r>
              <a:rPr lang="zh-CN" altLang="en-US" dirty="0"/>
              <a:t>案例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 监听对象中指定属性的变化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732FB15-4385-4B95-843E-EE3206E31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92" y="1902837"/>
            <a:ext cx="7201524" cy="31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15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数据监听器 </a:t>
            </a:r>
            <a:r>
              <a:rPr lang="en-US" altLang="zh-CN" dirty="0"/>
              <a:t>- </a:t>
            </a:r>
            <a:r>
              <a:rPr lang="zh-CN" altLang="en-US" dirty="0"/>
              <a:t>案例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 监听对象中所有属性的变化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8BA45AB-926F-4B2A-B684-A208019492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885947"/>
          </a:xfrm>
        </p:spPr>
        <p:txBody>
          <a:bodyPr/>
          <a:lstStyle/>
          <a:p>
            <a:r>
              <a:rPr lang="zh-CN" altLang="en-US" dirty="0"/>
              <a:t>如果某个对象中需要被监听的属性太多，为了方便，可以使用</a:t>
            </a:r>
            <a:r>
              <a:rPr lang="zh-CN" altLang="en-US" dirty="0">
                <a:solidFill>
                  <a:srgbClr val="C00000"/>
                </a:solidFill>
              </a:rPr>
              <a:t>通配符 ** </a:t>
            </a:r>
            <a:r>
              <a:rPr lang="zh-CN" altLang="en-US" dirty="0"/>
              <a:t>来</a:t>
            </a:r>
            <a:r>
              <a:rPr lang="zh-CN" altLang="en-US" dirty="0">
                <a:solidFill>
                  <a:srgbClr val="C00000"/>
                </a:solidFill>
              </a:rPr>
              <a:t>监听</a:t>
            </a:r>
            <a:r>
              <a:rPr lang="zh-CN" altLang="en-US" dirty="0"/>
              <a:t>对象中</a:t>
            </a:r>
            <a:r>
              <a:rPr lang="zh-CN" altLang="en-US" dirty="0">
                <a:solidFill>
                  <a:srgbClr val="C00000"/>
                </a:solidFill>
              </a:rPr>
              <a:t>所有属性的变化</a:t>
            </a:r>
            <a:r>
              <a:rPr lang="zh-CN" altLang="en-US" dirty="0"/>
              <a:t>，示例代码如下：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B594D4-8CDE-4D2B-853C-556F7E171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584" y="2919047"/>
            <a:ext cx="7201524" cy="2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62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>
                <a:solidFill>
                  <a:srgbClr val="C00000"/>
                </a:solidFill>
              </a:rPr>
              <a:t>纯数据字段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什么是纯数据字段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8BA45AB-926F-4B2A-B684-A208019492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4218231"/>
          </a:xfrm>
        </p:spPr>
        <p:txBody>
          <a:bodyPr/>
          <a:lstStyle/>
          <a:p>
            <a:r>
              <a:rPr lang="zh-CN" altLang="en-US" dirty="0"/>
              <a:t>概念：</a:t>
            </a:r>
            <a:r>
              <a:rPr lang="zh-CN" altLang="en-US" dirty="0">
                <a:solidFill>
                  <a:srgbClr val="C00000"/>
                </a:solidFill>
              </a:rPr>
              <a:t>纯数据字段</a:t>
            </a:r>
            <a:r>
              <a:rPr lang="zh-CN" altLang="en-US" dirty="0"/>
              <a:t>指的是那些</a:t>
            </a:r>
            <a:r>
              <a:rPr lang="zh-CN" altLang="en-US" dirty="0">
                <a:solidFill>
                  <a:srgbClr val="C00000"/>
                </a:solidFill>
              </a:rPr>
              <a:t>不用于界面渲染的 </a:t>
            </a:r>
            <a:r>
              <a:rPr lang="en-US" altLang="zh-CN" dirty="0">
                <a:solidFill>
                  <a:srgbClr val="C00000"/>
                </a:solidFill>
              </a:rPr>
              <a:t>data </a:t>
            </a:r>
            <a:r>
              <a:rPr lang="zh-CN" altLang="en-US" dirty="0">
                <a:solidFill>
                  <a:srgbClr val="C00000"/>
                </a:solidFill>
              </a:rPr>
              <a:t>字段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应用场景：例如有些情况下，某些 </a:t>
            </a:r>
            <a:r>
              <a:rPr lang="en-US" altLang="zh-CN" dirty="0"/>
              <a:t>data </a:t>
            </a:r>
            <a:r>
              <a:rPr lang="zh-CN" altLang="en-US" dirty="0"/>
              <a:t>中的字段</a:t>
            </a:r>
            <a:r>
              <a:rPr lang="zh-CN" altLang="en-US" dirty="0">
                <a:solidFill>
                  <a:srgbClr val="C00000"/>
                </a:solidFill>
              </a:rPr>
              <a:t>既不会展示在界面上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C00000"/>
                </a:solidFill>
              </a:rPr>
              <a:t>也不会传递给其他组件</a:t>
            </a:r>
            <a:r>
              <a:rPr lang="zh-CN" altLang="en-US" dirty="0"/>
              <a:t>，仅仅在当前组件内部使用。带有这种特性的 </a:t>
            </a:r>
            <a:r>
              <a:rPr lang="en-US" altLang="zh-CN" dirty="0"/>
              <a:t>data </a:t>
            </a:r>
            <a:r>
              <a:rPr lang="zh-CN" altLang="en-US" dirty="0"/>
              <a:t>字段适合被设置为纯数据字段。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好处：纯数据字段</a:t>
            </a:r>
            <a:r>
              <a:rPr lang="zh-CN" altLang="en-US" dirty="0">
                <a:solidFill>
                  <a:srgbClr val="C00000"/>
                </a:solidFill>
              </a:rPr>
              <a:t>有助于提升页面更新的性能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8686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纯数据字段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使用规则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8BA45AB-926F-4B2A-B684-A208019492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921116"/>
          </a:xfrm>
        </p:spPr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Component </a:t>
            </a:r>
            <a:r>
              <a:rPr lang="zh-CN" altLang="en-US" dirty="0"/>
              <a:t>构造器的 </a:t>
            </a:r>
            <a:r>
              <a:rPr lang="en-US" altLang="zh-CN" dirty="0"/>
              <a:t>options </a:t>
            </a:r>
            <a:r>
              <a:rPr lang="zh-CN" altLang="en-US" dirty="0"/>
              <a:t>节点中，指定 </a:t>
            </a:r>
            <a:r>
              <a:rPr lang="en-US" altLang="zh-CN" dirty="0">
                <a:solidFill>
                  <a:srgbClr val="C00000"/>
                </a:solidFill>
              </a:rPr>
              <a:t>pureDataPattern</a:t>
            </a:r>
            <a:r>
              <a:rPr lang="en-US" altLang="zh-CN" dirty="0"/>
              <a:t> </a:t>
            </a:r>
            <a:r>
              <a:rPr lang="zh-CN" altLang="en-US" dirty="0"/>
              <a:t>为一个</a:t>
            </a:r>
            <a:r>
              <a:rPr lang="zh-CN" altLang="en-US" dirty="0">
                <a:solidFill>
                  <a:srgbClr val="C00000"/>
                </a:solidFill>
              </a:rPr>
              <a:t>正则表达式</a:t>
            </a:r>
            <a:r>
              <a:rPr lang="zh-CN" altLang="en-US" dirty="0"/>
              <a:t>，字段名符合这个正则表达式的字段将成为纯数据字段，示例代码如下：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8C06201-04EF-478B-AA75-49351A5F4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999" y="2910255"/>
            <a:ext cx="7201524" cy="345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29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纯数据字段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使用纯数据字段改造数据监听器案例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60CBA0C-5BDA-41FC-BDBB-4D8D64F69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92" y="1910457"/>
            <a:ext cx="7201524" cy="481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78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>
                <a:solidFill>
                  <a:srgbClr val="C00000"/>
                </a:solidFill>
              </a:rPr>
              <a:t>组件的创建与引用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创建组件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C9EC732-8BD5-4B4D-82BE-5AA97F68E1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2169624"/>
          </a:xfrm>
        </p:spPr>
        <p:txBody>
          <a:bodyPr/>
          <a:lstStyle/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在项目的根目录中，鼠标右键，创建 </a:t>
            </a:r>
            <a:r>
              <a:rPr lang="en-US" altLang="zh-CN" dirty="0">
                <a:solidFill>
                  <a:srgbClr val="C00000"/>
                </a:solidFill>
              </a:rPr>
              <a:t>components</a:t>
            </a:r>
            <a:r>
              <a:rPr lang="en-US" altLang="zh-CN" dirty="0"/>
              <a:t> -&gt; </a:t>
            </a:r>
            <a:r>
              <a:rPr lang="en-US" altLang="zh-CN" dirty="0">
                <a:solidFill>
                  <a:srgbClr val="C00000"/>
                </a:solidFill>
              </a:rPr>
              <a:t>test</a:t>
            </a:r>
            <a:r>
              <a:rPr lang="en-US" altLang="zh-CN" dirty="0"/>
              <a:t> </a:t>
            </a:r>
            <a:r>
              <a:rPr lang="zh-CN" altLang="en-US" dirty="0"/>
              <a:t>文件夹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在新建的 </a:t>
            </a:r>
            <a:r>
              <a:rPr lang="en-US" altLang="zh-CN" dirty="0"/>
              <a:t>components -&gt; test </a:t>
            </a:r>
            <a:r>
              <a:rPr lang="zh-CN" altLang="en-US" dirty="0"/>
              <a:t>文件夹上，鼠标右键，点击“</a:t>
            </a:r>
            <a:r>
              <a:rPr lang="zh-CN" altLang="en-US" dirty="0">
                <a:solidFill>
                  <a:srgbClr val="C00000"/>
                </a:solidFill>
              </a:rPr>
              <a:t>新建 </a:t>
            </a:r>
            <a:r>
              <a:rPr lang="en-US" altLang="zh-CN" dirty="0">
                <a:solidFill>
                  <a:srgbClr val="C00000"/>
                </a:solidFill>
              </a:rPr>
              <a:t>Component</a:t>
            </a:r>
            <a:r>
              <a:rPr lang="en-US" altLang="zh-CN" dirty="0"/>
              <a:t>”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键入组件的名称之后回车，会自动生成组件对应的 </a:t>
            </a:r>
            <a:r>
              <a:rPr lang="en-US" altLang="zh-CN" dirty="0"/>
              <a:t>4 </a:t>
            </a:r>
            <a:r>
              <a:rPr lang="zh-CN" altLang="en-US" dirty="0"/>
              <a:t>个文件，后缀名分别为 </a:t>
            </a:r>
            <a:r>
              <a:rPr lang="en-US" altLang="zh-CN" dirty="0"/>
              <a:t>.js</a:t>
            </a:r>
            <a:r>
              <a:rPr lang="zh-CN" altLang="en-US" dirty="0"/>
              <a:t>，</a:t>
            </a:r>
            <a:r>
              <a:rPr lang="en-US" altLang="zh-CN" dirty="0"/>
              <a:t>.json</a:t>
            </a:r>
            <a:r>
              <a:rPr lang="zh-CN" altLang="en-US" dirty="0"/>
              <a:t>， </a:t>
            </a:r>
            <a:r>
              <a:rPr lang="en-US" altLang="zh-CN" dirty="0"/>
              <a:t>.wxml </a:t>
            </a:r>
            <a:r>
              <a:rPr lang="zh-CN" altLang="en-US" dirty="0"/>
              <a:t>和 </a:t>
            </a:r>
            <a:r>
              <a:rPr lang="en-US" altLang="zh-CN" dirty="0"/>
              <a:t>.wxss</a:t>
            </a:r>
          </a:p>
          <a:p>
            <a:pPr marL="342900" indent="-342900">
              <a:buFont typeface="+mj-ea"/>
              <a:buAutoNum type="circleNumDbPlain"/>
            </a:pPr>
            <a:endParaRPr lang="en-US" altLang="zh-CN" dirty="0"/>
          </a:p>
          <a:p>
            <a:r>
              <a:rPr lang="zh-CN" altLang="en-US" dirty="0"/>
              <a:t>注意：为了保证目录结构的清晰，建议把不同的组件，存放到单独目录中，例如：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F652577-B724-41A9-9E21-3DCA49724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508" y="4158763"/>
            <a:ext cx="2456376" cy="253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08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>
                <a:solidFill>
                  <a:srgbClr val="C00000"/>
                </a:solidFill>
              </a:rPr>
              <a:t>组件的生命周期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组件</a:t>
            </a:r>
            <a:r>
              <a:rPr lang="zh-CN" altLang="en-US" dirty="0">
                <a:solidFill>
                  <a:srgbClr val="C00000"/>
                </a:solidFill>
              </a:rPr>
              <a:t>全部的</a:t>
            </a:r>
            <a:r>
              <a:rPr lang="zh-CN" altLang="en-US" dirty="0"/>
              <a:t>生命周期函数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9D964B9-A0C6-4A1C-8C7D-D0274BB693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517191"/>
          </a:xfrm>
        </p:spPr>
        <p:txBody>
          <a:bodyPr/>
          <a:lstStyle/>
          <a:p>
            <a:r>
              <a:rPr lang="zh-CN" altLang="en-US" dirty="0"/>
              <a:t>小程序组件可用的全部生命周期如下表所示：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8C137DB0-E503-408D-8C99-B8E6EF650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098545"/>
              </p:ext>
            </p:extLst>
          </p:nvPr>
        </p:nvGraphicFramePr>
        <p:xfrm>
          <a:off x="941754" y="2530546"/>
          <a:ext cx="9742121" cy="3369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349">
                  <a:extLst>
                    <a:ext uri="{9D8B030D-6E8A-4147-A177-3AD203B41FA5}">
                      <a16:colId xmlns:a16="http://schemas.microsoft.com/office/drawing/2014/main" val="3098982305"/>
                    </a:ext>
                  </a:extLst>
                </a:gridCol>
                <a:gridCol w="1591292">
                  <a:extLst>
                    <a:ext uri="{9D8B030D-6E8A-4147-A177-3AD203B41FA5}">
                      <a16:colId xmlns:a16="http://schemas.microsoft.com/office/drawing/2014/main" val="2980967791"/>
                    </a:ext>
                  </a:extLst>
                </a:gridCol>
                <a:gridCol w="6360480">
                  <a:extLst>
                    <a:ext uri="{9D8B030D-6E8A-4147-A177-3AD203B41FA5}">
                      <a16:colId xmlns:a16="http://schemas.microsoft.com/office/drawing/2014/main" val="1484148393"/>
                    </a:ext>
                  </a:extLst>
                </a:gridCol>
              </a:tblGrid>
              <a:tr h="48129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生命周期函数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参数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描述说明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423539"/>
                  </a:ext>
                </a:extLst>
              </a:tr>
              <a:tr h="4812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created</a:t>
                      </a:r>
                      <a:endParaRPr lang="zh-CN" altLang="en-US" sz="1400" dirty="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在组件实例刚刚被创建时执行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8359329"/>
                  </a:ext>
                </a:extLst>
              </a:tr>
              <a:tr h="4812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attached</a:t>
                      </a:r>
                      <a:endParaRPr lang="zh-CN" altLang="en-US" sz="1400" dirty="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在组件实例进入页面节点树时执行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4250251"/>
                  </a:ext>
                </a:extLst>
              </a:tr>
              <a:tr h="4812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ready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在组件在视图层布局完成后执行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6697372"/>
                  </a:ext>
                </a:extLst>
              </a:tr>
              <a:tr h="4812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moved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在组件实例被移动到节点树另一个位置时执行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5106813"/>
                  </a:ext>
                </a:extLst>
              </a:tr>
              <a:tr h="4812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detached</a:t>
                      </a:r>
                      <a:endParaRPr lang="zh-CN" altLang="en-US" sz="1400" dirty="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在组件实例被从页面节点树移除时执行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5602007"/>
                  </a:ext>
                </a:extLst>
              </a:tr>
              <a:tr h="4812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error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Object Error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每当组件方法抛出错误时执行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3946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149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组件的生命周期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组件</a:t>
            </a:r>
            <a:r>
              <a:rPr lang="zh-CN" altLang="en-US" dirty="0">
                <a:solidFill>
                  <a:srgbClr val="C00000"/>
                </a:solidFill>
              </a:rPr>
              <a:t>主要的</a:t>
            </a:r>
            <a:r>
              <a:rPr lang="zh-CN" altLang="en-US" dirty="0"/>
              <a:t>生命周期函数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9D964B9-A0C6-4A1C-8C7D-D0274BB693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4632072"/>
          </a:xfrm>
        </p:spPr>
        <p:txBody>
          <a:bodyPr/>
          <a:lstStyle/>
          <a:p>
            <a:r>
              <a:rPr lang="zh-CN" altLang="en-US" dirty="0"/>
              <a:t>在小程序组件中，最重要的生命周期函数有 </a:t>
            </a:r>
            <a:r>
              <a:rPr lang="en-US" altLang="zh-CN" dirty="0"/>
              <a:t>3 </a:t>
            </a:r>
            <a:r>
              <a:rPr lang="zh-CN" altLang="en-US" dirty="0"/>
              <a:t>个，分别是 </a:t>
            </a:r>
            <a:r>
              <a:rPr lang="en-US" altLang="zh-CN" dirty="0">
                <a:solidFill>
                  <a:srgbClr val="C00000"/>
                </a:solidFill>
              </a:rPr>
              <a:t>created</a:t>
            </a:r>
            <a:r>
              <a:rPr lang="zh-CN" altLang="en-US" dirty="0"/>
              <a:t>、</a:t>
            </a:r>
            <a:r>
              <a:rPr lang="en-US" altLang="zh-CN" b="1" dirty="0">
                <a:solidFill>
                  <a:srgbClr val="C00000"/>
                </a:solidFill>
              </a:rPr>
              <a:t>attached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C00000"/>
                </a:solidFill>
              </a:rPr>
              <a:t>detached</a:t>
            </a:r>
            <a:r>
              <a:rPr lang="zh-CN" altLang="en-US" dirty="0"/>
              <a:t>。它们各自的特点如下：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 组件实例</a:t>
            </a:r>
            <a:r>
              <a:rPr lang="zh-CN" altLang="en-US" dirty="0">
                <a:solidFill>
                  <a:srgbClr val="C00000"/>
                </a:solidFill>
              </a:rPr>
              <a:t>刚被创建好</a:t>
            </a:r>
            <a:r>
              <a:rPr lang="zh-CN" altLang="en-US" dirty="0"/>
              <a:t>的时候，</a:t>
            </a:r>
            <a:r>
              <a:rPr lang="en-US" altLang="zh-CN" dirty="0"/>
              <a:t>created </a:t>
            </a:r>
            <a:r>
              <a:rPr lang="zh-CN" altLang="en-US" dirty="0"/>
              <a:t>生命周期函数会被触发</a:t>
            </a:r>
            <a:endParaRPr lang="en-US" altLang="zh-CN" dirty="0"/>
          </a:p>
          <a:p>
            <a:pPr marL="7200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此时还不能调用 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setData</a:t>
            </a:r>
          </a:p>
          <a:p>
            <a:pPr marL="7200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通常在这个生命周期函数中，只应该用于给组件的 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添加一些自定义的属性字段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 在组件</a:t>
            </a:r>
            <a:r>
              <a:rPr lang="zh-CN" altLang="en-US" dirty="0">
                <a:solidFill>
                  <a:srgbClr val="C00000"/>
                </a:solidFill>
              </a:rPr>
              <a:t>完全初始化完毕、进入页面节点树后</a:t>
            </a:r>
            <a:r>
              <a:rPr lang="zh-CN" altLang="en-US" dirty="0"/>
              <a:t>， </a:t>
            </a:r>
            <a:r>
              <a:rPr lang="en-US" altLang="zh-CN" dirty="0"/>
              <a:t>attached </a:t>
            </a:r>
            <a:r>
              <a:rPr lang="zh-CN" altLang="en-US" dirty="0"/>
              <a:t>生命周期函数会被触发</a:t>
            </a:r>
            <a:endParaRPr lang="en-US" altLang="zh-CN" dirty="0"/>
          </a:p>
          <a:p>
            <a:pPr marL="7200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此时， </a:t>
            </a:r>
            <a:r>
              <a:rPr lang="en-US" altLang="zh-CN" sz="1600" b="0" dirty="0" err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this.data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已被初始化完毕</a:t>
            </a:r>
            <a:endParaRPr lang="en-US" altLang="zh-CN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200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这个生命周期很有用，绝大多数初始化的工作可以在这个时机进行（例如发请求获取初始数据）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 在组件</a:t>
            </a:r>
            <a:r>
              <a:rPr lang="zh-CN" altLang="en-US" dirty="0">
                <a:solidFill>
                  <a:srgbClr val="C00000"/>
                </a:solidFill>
              </a:rPr>
              <a:t>离开页面节点树后</a:t>
            </a:r>
            <a:r>
              <a:rPr lang="zh-CN" altLang="en-US" dirty="0"/>
              <a:t>， </a:t>
            </a:r>
            <a:r>
              <a:rPr lang="en-US" altLang="zh-CN" dirty="0"/>
              <a:t>detached </a:t>
            </a:r>
            <a:r>
              <a:rPr lang="zh-CN" altLang="en-US" dirty="0"/>
              <a:t>生命周期函数会被触发</a:t>
            </a:r>
            <a:endParaRPr lang="en-US" altLang="zh-CN" dirty="0"/>
          </a:p>
          <a:p>
            <a:pPr marL="7200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退出一个页面时，会触发页面内每个自定义组件的 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detached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生命周期函数</a:t>
            </a:r>
            <a:endParaRPr lang="en-US" altLang="zh-CN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200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此时适合做一些清理性质的工作</a:t>
            </a:r>
          </a:p>
        </p:txBody>
      </p:sp>
    </p:spTree>
    <p:extLst>
      <p:ext uri="{BB962C8B-B14F-4D97-AF65-F5344CB8AC3E}">
        <p14:creationId xmlns:p14="http://schemas.microsoft.com/office/powerpoint/2010/main" val="316578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组件的生命周期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lifetimes</a:t>
            </a:r>
            <a:r>
              <a:rPr lang="en-US" altLang="zh-CN" dirty="0"/>
              <a:t> </a:t>
            </a:r>
            <a:r>
              <a:rPr lang="zh-CN" altLang="en-US" dirty="0"/>
              <a:t>节点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9D964B9-A0C6-4A1C-8C7D-D0274BB693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4632072"/>
          </a:xfrm>
        </p:spPr>
        <p:txBody>
          <a:bodyPr/>
          <a:lstStyle/>
          <a:p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在小程序组件</a:t>
            </a:r>
            <a:r>
              <a:rPr lang="zh-CN" altLang="en-US" dirty="0"/>
              <a:t>中，生命周期函数可以直接定义在 </a:t>
            </a:r>
            <a:r>
              <a:rPr lang="en-US" altLang="zh-CN" dirty="0"/>
              <a:t>Component </a:t>
            </a:r>
            <a:r>
              <a:rPr lang="zh-CN" altLang="en-US" dirty="0"/>
              <a:t>构造器的第一级参数中，可以在 </a:t>
            </a:r>
            <a:r>
              <a:rPr lang="en-US" altLang="zh-CN" dirty="0">
                <a:solidFill>
                  <a:srgbClr val="C00000"/>
                </a:solidFill>
              </a:rPr>
              <a:t>lifetimes</a:t>
            </a:r>
            <a:r>
              <a:rPr lang="en-US" altLang="zh-CN" dirty="0"/>
              <a:t> </a:t>
            </a:r>
            <a:r>
              <a:rPr lang="zh-CN" altLang="en-US" dirty="0"/>
              <a:t>字段内进行声明（</a:t>
            </a:r>
            <a:r>
              <a:rPr lang="zh-CN" altLang="en-US" dirty="0">
                <a:solidFill>
                  <a:srgbClr val="C00000"/>
                </a:solidFill>
              </a:rPr>
              <a:t>这是推荐的方式，其优先级最高</a:t>
            </a:r>
            <a:r>
              <a:rPr lang="zh-CN" altLang="en-US" dirty="0"/>
              <a:t>）。示例代码如下：</a:t>
            </a:r>
            <a:endParaRPr lang="zh-CN" altLang="en-US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3C07E95-8BCE-49B7-82E7-0496878F3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92" y="2876108"/>
            <a:ext cx="7201524" cy="344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96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>
                <a:solidFill>
                  <a:srgbClr val="C00000"/>
                </a:solidFill>
              </a:rPr>
              <a:t>组件所在页面的生命周期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什么是组件所在页面的生命周期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9D964B9-A0C6-4A1C-8C7D-D0274BB693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7"/>
            <a:ext cx="9845675" cy="1712433"/>
          </a:xfrm>
        </p:spPr>
        <p:txBody>
          <a:bodyPr/>
          <a:lstStyle/>
          <a:p>
            <a:r>
              <a:rPr lang="zh-CN" altLang="en-US" dirty="0"/>
              <a:t>有时，</a:t>
            </a:r>
            <a:r>
              <a:rPr lang="zh-CN" altLang="en-US" dirty="0">
                <a:solidFill>
                  <a:srgbClr val="C00000"/>
                </a:solidFill>
              </a:rPr>
              <a:t>自定义组件的行为依赖于页面状态的变化</a:t>
            </a:r>
            <a:r>
              <a:rPr lang="zh-CN" altLang="en-US" dirty="0"/>
              <a:t>，此时就需要用到</a:t>
            </a:r>
            <a:r>
              <a:rPr lang="zh-CN" altLang="en-US" dirty="0">
                <a:solidFill>
                  <a:srgbClr val="C00000"/>
                </a:solidFill>
              </a:rPr>
              <a:t>组件所在页面的生命周期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例如：每当触发页面的 </a:t>
            </a:r>
            <a:r>
              <a:rPr lang="en-US" altLang="zh-CN" dirty="0"/>
              <a:t>show </a:t>
            </a:r>
            <a:r>
              <a:rPr lang="zh-CN" altLang="en-US" dirty="0"/>
              <a:t>生命周期函数的时候，我们希望能够重新生成一个随机的 </a:t>
            </a:r>
            <a:r>
              <a:rPr lang="en-US" altLang="zh-CN" dirty="0"/>
              <a:t>RGB </a:t>
            </a:r>
            <a:r>
              <a:rPr lang="zh-CN" altLang="en-US" dirty="0"/>
              <a:t>颜色值。</a:t>
            </a:r>
            <a:endParaRPr lang="en-US" altLang="zh-CN" dirty="0"/>
          </a:p>
          <a:p>
            <a:r>
              <a:rPr lang="zh-CN" altLang="en-US" dirty="0"/>
              <a:t>在自定义组件中，组件所在页面的生命周期函数有如下 </a:t>
            </a:r>
            <a:r>
              <a:rPr lang="en-US" altLang="zh-CN" dirty="0"/>
              <a:t>3 </a:t>
            </a:r>
            <a:r>
              <a:rPr lang="zh-CN" altLang="en-US" dirty="0"/>
              <a:t>个，分别是：</a:t>
            </a:r>
            <a:endParaRPr lang="zh-CN" altLang="en-US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4EE9407B-46E2-43DE-80C2-6F276BB4B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036108"/>
              </p:ext>
            </p:extLst>
          </p:nvPr>
        </p:nvGraphicFramePr>
        <p:xfrm>
          <a:off x="941754" y="3358672"/>
          <a:ext cx="9538677" cy="2048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5215">
                  <a:extLst>
                    <a:ext uri="{9D8B030D-6E8A-4147-A177-3AD203B41FA5}">
                      <a16:colId xmlns:a16="http://schemas.microsoft.com/office/drawing/2014/main" val="100860079"/>
                    </a:ext>
                  </a:extLst>
                </a:gridCol>
                <a:gridCol w="1793631">
                  <a:extLst>
                    <a:ext uri="{9D8B030D-6E8A-4147-A177-3AD203B41FA5}">
                      <a16:colId xmlns:a16="http://schemas.microsoft.com/office/drawing/2014/main" val="2124704586"/>
                    </a:ext>
                  </a:extLst>
                </a:gridCol>
                <a:gridCol w="5679831">
                  <a:extLst>
                    <a:ext uri="{9D8B030D-6E8A-4147-A177-3AD203B41FA5}">
                      <a16:colId xmlns:a16="http://schemas.microsoft.com/office/drawing/2014/main" val="3800234762"/>
                    </a:ext>
                  </a:extLst>
                </a:gridCol>
              </a:tblGrid>
              <a:tr h="5121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生命周期函数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参数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描述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9329783"/>
                  </a:ext>
                </a:extLst>
              </a:tr>
              <a:tr h="5121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show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组件所在的页面</a:t>
                      </a:r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被展示时执行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8454016"/>
                  </a:ext>
                </a:extLst>
              </a:tr>
              <a:tr h="5121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hide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组件所在的页面</a:t>
                      </a:r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被隐藏时执行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4616414"/>
                  </a:ext>
                </a:extLst>
              </a:tr>
              <a:tr h="5121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resize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Object Size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组件所在的页面</a:t>
                      </a:r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尺寸变化时执行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7685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844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组件所在页面的生命周期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pageLifetimes</a:t>
            </a:r>
            <a:r>
              <a:rPr lang="en-US" altLang="zh-CN" dirty="0"/>
              <a:t> </a:t>
            </a:r>
            <a:r>
              <a:rPr lang="zh-CN" altLang="en-US" dirty="0"/>
              <a:t>节点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7AB7C98A-18CF-4FFD-A01B-1E48A11686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517191"/>
          </a:xfrm>
        </p:spPr>
        <p:txBody>
          <a:bodyPr/>
          <a:lstStyle/>
          <a:p>
            <a:r>
              <a:rPr lang="zh-CN" altLang="en-US" dirty="0"/>
              <a:t>组件所在页面的生命周期函数，需要定义在 </a:t>
            </a:r>
            <a:r>
              <a:rPr lang="en-US" altLang="zh-CN" dirty="0"/>
              <a:t>pageLifetimes </a:t>
            </a:r>
            <a:r>
              <a:rPr lang="zh-CN" altLang="en-US" dirty="0"/>
              <a:t>节点中，示例代码如下：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F44CF4B-31FF-422D-9AE3-DE66CBFE9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2506329"/>
            <a:ext cx="7201524" cy="26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00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组件所在页面的生命周期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生成随机的 </a:t>
            </a:r>
            <a:r>
              <a:rPr lang="en-US" altLang="zh-CN" dirty="0"/>
              <a:t>RGB </a:t>
            </a:r>
            <a:r>
              <a:rPr lang="zh-CN" altLang="en-US" dirty="0"/>
              <a:t>颜色值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68EC3C3-55BF-4CE5-9307-9DBA6ACB8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999" y="2106360"/>
            <a:ext cx="7201524" cy="454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690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组件所在页面的生命周期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生成随机的 </a:t>
            </a:r>
            <a:r>
              <a:rPr lang="en-US" altLang="zh-CN" dirty="0"/>
              <a:t>RGB </a:t>
            </a:r>
            <a:r>
              <a:rPr lang="zh-CN" altLang="en-US" dirty="0"/>
              <a:t>颜色值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5ACA84C-0643-4DF2-9313-D7ADBD1A9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999" y="2106360"/>
            <a:ext cx="7201524" cy="28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7935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>
                <a:solidFill>
                  <a:srgbClr val="C00000"/>
                </a:solidFill>
              </a:rPr>
              <a:t>插槽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什么是插槽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922C95-6A70-4950-9216-CEF298FFC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10301654" cy="517191"/>
          </a:xfrm>
        </p:spPr>
        <p:txBody>
          <a:bodyPr/>
          <a:lstStyle/>
          <a:p>
            <a:r>
              <a:rPr lang="zh-CN" altLang="en-US" dirty="0"/>
              <a:t>在自定义组件的 </a:t>
            </a:r>
            <a:r>
              <a:rPr lang="en-US" altLang="zh-CN" dirty="0"/>
              <a:t>wxml </a:t>
            </a:r>
            <a:r>
              <a:rPr lang="zh-CN" altLang="en-US" dirty="0"/>
              <a:t>结构中，可以提供一个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&lt;slot&gt; </a:t>
            </a:r>
            <a:r>
              <a:rPr lang="zh-CN" altLang="en-US" dirty="0"/>
              <a:t>节点（插槽），</a:t>
            </a:r>
            <a:r>
              <a:rPr lang="zh-CN" altLang="en-US" dirty="0">
                <a:solidFill>
                  <a:srgbClr val="C00000"/>
                </a:solidFill>
              </a:rPr>
              <a:t>用于承载组件使用者提供的 </a:t>
            </a:r>
            <a:r>
              <a:rPr lang="en-US" altLang="zh-CN" dirty="0">
                <a:solidFill>
                  <a:srgbClr val="C00000"/>
                </a:solidFill>
              </a:rPr>
              <a:t>wxml </a:t>
            </a:r>
            <a:r>
              <a:rPr lang="zh-CN" altLang="en-US" dirty="0">
                <a:solidFill>
                  <a:srgbClr val="C00000"/>
                </a:solidFill>
              </a:rPr>
              <a:t>结构</a:t>
            </a:r>
            <a:r>
              <a:rPr lang="zh-CN" altLang="en-US" dirty="0"/>
              <a:t>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92D674A-574F-4B17-8E0A-9F569B01E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063" y="2867318"/>
            <a:ext cx="4701947" cy="344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58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插槽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srgbClr val="C00000"/>
                </a:solidFill>
              </a:rPr>
              <a:t>单个</a:t>
            </a:r>
            <a:r>
              <a:rPr lang="zh-CN" altLang="en-US" dirty="0"/>
              <a:t>插槽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922C95-6A70-4950-9216-CEF298FFC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517191"/>
          </a:xfrm>
        </p:spPr>
        <p:txBody>
          <a:bodyPr/>
          <a:lstStyle/>
          <a:p>
            <a:r>
              <a:rPr lang="zh-CN" altLang="en-US" dirty="0"/>
              <a:t>在小程序中，默认每个自定义组件中只允许使用一个 </a:t>
            </a:r>
            <a:r>
              <a:rPr lang="en-US" altLang="zh-CN" dirty="0"/>
              <a:t>&lt;slot&gt; </a:t>
            </a:r>
            <a:r>
              <a:rPr lang="zh-CN" altLang="en-US" dirty="0"/>
              <a:t>进行占位，这种个数上的限制叫做单个插槽。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E442D00-3828-4D23-99D8-2F23E159D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92" y="2506329"/>
            <a:ext cx="7201524" cy="40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92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插槽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srgbClr val="C00000"/>
                </a:solidFill>
              </a:rPr>
              <a:t>启用</a:t>
            </a:r>
            <a:r>
              <a:rPr lang="zh-CN" altLang="en-US" dirty="0"/>
              <a:t>多个插槽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922C95-6A70-4950-9216-CEF298FFC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782908" cy="859570"/>
          </a:xfrm>
        </p:spPr>
        <p:txBody>
          <a:bodyPr/>
          <a:lstStyle/>
          <a:p>
            <a:r>
              <a:rPr lang="zh-CN" altLang="en-US" dirty="0"/>
              <a:t>在小程序的自定义组件中，需要使用多 </a:t>
            </a:r>
            <a:r>
              <a:rPr lang="en-US" altLang="zh-CN" dirty="0"/>
              <a:t>&lt;slot&gt; </a:t>
            </a:r>
            <a:r>
              <a:rPr lang="zh-CN" altLang="en-US" dirty="0"/>
              <a:t>插槽时，可以在组件的 </a:t>
            </a:r>
            <a:r>
              <a:rPr lang="en-US" altLang="zh-CN" dirty="0"/>
              <a:t>.js </a:t>
            </a:r>
            <a:r>
              <a:rPr lang="zh-CN" altLang="en-US" dirty="0"/>
              <a:t>文件中，通过如下方式进行启用。</a:t>
            </a:r>
            <a:endParaRPr lang="en-US" altLang="zh-CN" dirty="0"/>
          </a:p>
          <a:p>
            <a:r>
              <a:rPr lang="zh-CN" altLang="en-US" dirty="0"/>
              <a:t>示例代码如下：</a:t>
            </a:r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F549983-30CC-4E15-A022-745DFA405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92" y="2934205"/>
            <a:ext cx="7201524" cy="26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714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组件的创建与引用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引用组件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C9EC732-8BD5-4B4D-82BE-5AA97F68E1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2169624"/>
          </a:xfrm>
        </p:spPr>
        <p:txBody>
          <a:bodyPr/>
          <a:lstStyle/>
          <a:p>
            <a:r>
              <a:rPr lang="zh-CN" altLang="en-US" dirty="0"/>
              <a:t>组件的引用方式分为“</a:t>
            </a:r>
            <a:r>
              <a:rPr lang="zh-CN" altLang="en-US" dirty="0">
                <a:solidFill>
                  <a:srgbClr val="C00000"/>
                </a:solidFill>
              </a:rPr>
              <a:t>局部引用</a:t>
            </a:r>
            <a:r>
              <a:rPr lang="zh-CN" altLang="en-US" dirty="0"/>
              <a:t>”和“</a:t>
            </a:r>
            <a:r>
              <a:rPr lang="zh-CN" altLang="en-US" dirty="0">
                <a:solidFill>
                  <a:srgbClr val="C00000"/>
                </a:solidFill>
              </a:rPr>
              <a:t>全局引用</a:t>
            </a:r>
            <a:r>
              <a:rPr lang="zh-CN" altLang="en-US" dirty="0"/>
              <a:t>”，顾名思义：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局部引用：组件只能在当前被引用的页面内使用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全局引用：组件可以在每个小程序页面中使用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9464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插槽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srgbClr val="C00000"/>
                </a:solidFill>
              </a:rPr>
              <a:t>定义</a:t>
            </a:r>
            <a:r>
              <a:rPr lang="zh-CN" altLang="en-US" dirty="0"/>
              <a:t>多个插槽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922C95-6A70-4950-9216-CEF298FFC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782908" cy="517190"/>
          </a:xfrm>
        </p:spPr>
        <p:txBody>
          <a:bodyPr/>
          <a:lstStyle/>
          <a:p>
            <a:r>
              <a:rPr lang="zh-CN" altLang="en-US" dirty="0"/>
              <a:t>可以在组件的 </a:t>
            </a:r>
            <a:r>
              <a:rPr lang="en-US" altLang="zh-CN" dirty="0"/>
              <a:t>.wxml </a:t>
            </a:r>
            <a:r>
              <a:rPr lang="zh-CN" altLang="en-US" dirty="0"/>
              <a:t>中使用多个 </a:t>
            </a:r>
            <a:r>
              <a:rPr lang="en-US" altLang="zh-CN" dirty="0"/>
              <a:t>&lt;slot&gt; </a:t>
            </a:r>
            <a:r>
              <a:rPr lang="zh-CN" altLang="en-US" dirty="0"/>
              <a:t>标签，以不同的 </a:t>
            </a:r>
            <a:r>
              <a:rPr lang="en-US" altLang="zh-CN" dirty="0">
                <a:solidFill>
                  <a:srgbClr val="C00000"/>
                </a:solidFill>
              </a:rPr>
              <a:t>name</a:t>
            </a:r>
            <a:r>
              <a:rPr lang="en-US" altLang="zh-CN" dirty="0"/>
              <a:t> </a:t>
            </a:r>
            <a:r>
              <a:rPr lang="zh-CN" altLang="en-US" dirty="0"/>
              <a:t>来区分不同的插槽。示例代码如下：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B3984B4-327F-4DA2-A6DB-6238F43DF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584" y="2506328"/>
            <a:ext cx="7201524" cy="28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3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插槽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srgbClr val="C00000"/>
                </a:solidFill>
              </a:rPr>
              <a:t>使用</a:t>
            </a:r>
            <a:r>
              <a:rPr lang="zh-CN" altLang="en-US" dirty="0"/>
              <a:t>多个插槽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922C95-6A70-4950-9216-CEF298FFC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782908" cy="517190"/>
          </a:xfrm>
        </p:spPr>
        <p:txBody>
          <a:bodyPr/>
          <a:lstStyle/>
          <a:p>
            <a:r>
              <a:rPr lang="zh-CN" altLang="en-US" dirty="0"/>
              <a:t>在使用</a:t>
            </a:r>
            <a:r>
              <a:rPr lang="zh-CN" altLang="en-US" dirty="0">
                <a:solidFill>
                  <a:srgbClr val="C00000"/>
                </a:solidFill>
              </a:rPr>
              <a:t>带有多个插槽的自定义组件</a:t>
            </a:r>
            <a:r>
              <a:rPr lang="zh-CN" altLang="en-US" dirty="0"/>
              <a:t>时，需要用 </a:t>
            </a:r>
            <a:r>
              <a:rPr lang="en-US" altLang="zh-CN" dirty="0">
                <a:solidFill>
                  <a:srgbClr val="C00000"/>
                </a:solidFill>
              </a:rPr>
              <a:t>slot </a:t>
            </a:r>
            <a:r>
              <a:rPr lang="zh-CN" altLang="en-US" dirty="0">
                <a:solidFill>
                  <a:srgbClr val="C00000"/>
                </a:solidFill>
              </a:rPr>
              <a:t>属性</a:t>
            </a:r>
            <a:r>
              <a:rPr lang="zh-CN" altLang="en-US" dirty="0"/>
              <a:t>来将节点插入到不同的 </a:t>
            </a:r>
            <a:r>
              <a:rPr lang="en-US" altLang="zh-CN" dirty="0"/>
              <a:t>&lt;slot&gt; </a:t>
            </a:r>
            <a:r>
              <a:rPr lang="zh-CN" altLang="en-US" dirty="0"/>
              <a:t>中。示例代码如下：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1DEB5CB-D9AB-4027-B4F4-B956A7C74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585" y="2506328"/>
            <a:ext cx="7201524" cy="26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20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>
                <a:solidFill>
                  <a:srgbClr val="C00000"/>
                </a:solidFill>
              </a:rPr>
              <a:t>父子组件之间的通信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父子组件之间通信的 </a:t>
            </a:r>
            <a:r>
              <a:rPr lang="en-US" altLang="zh-CN" dirty="0"/>
              <a:t>3 </a:t>
            </a:r>
            <a:r>
              <a:rPr lang="zh-CN" altLang="en-US" dirty="0"/>
              <a:t>种方式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2A6D3035-BEAF-4E5E-8F0D-1EA4A1076C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属性绑定</a:t>
            </a:r>
            <a:endParaRPr lang="en-US" altLang="zh-CN" dirty="0"/>
          </a:p>
          <a:p>
            <a:pPr marL="7200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用于父组件向子组件的指定属性设置数据，仅能设置 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JSON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兼容的数据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事件绑定</a:t>
            </a:r>
            <a:endParaRPr lang="en-US" altLang="zh-CN" dirty="0"/>
          </a:p>
          <a:p>
            <a:pPr marL="7200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用于子组件向父组件传递数据，可以传递任意数据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获取组件实例</a:t>
            </a:r>
            <a:endParaRPr lang="en-US" altLang="zh-CN" dirty="0"/>
          </a:p>
          <a:p>
            <a:pPr marL="7200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父组件还可以通过 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this.selectComponent()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获取子组件实例对象</a:t>
            </a:r>
            <a:endParaRPr lang="en-US" altLang="zh-CN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200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这样就可以直接访问子组件的任意数据和方法</a:t>
            </a:r>
          </a:p>
        </p:txBody>
      </p:sp>
    </p:spTree>
    <p:extLst>
      <p:ext uri="{BB962C8B-B14F-4D97-AF65-F5344CB8AC3E}">
        <p14:creationId xmlns:p14="http://schemas.microsoft.com/office/powerpoint/2010/main" val="39734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父子组件之间的通信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属性绑定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2A6D3035-BEAF-4E5E-8F0D-1EA4A1076C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517191"/>
          </a:xfrm>
        </p:spPr>
        <p:txBody>
          <a:bodyPr/>
          <a:lstStyle/>
          <a:p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属性绑定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用于实现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父向子传值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，而且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只能传递普通类型的数据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，无法将方法传递给子组件</a:t>
            </a:r>
            <a:r>
              <a:rPr lang="zh-CN" altLang="en-US" dirty="0"/>
              <a:t>。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父组件的示例代码如下：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C237458-118D-4FFF-A1B6-EEE50EA4F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040" y="2884399"/>
            <a:ext cx="7186283" cy="323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94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父子组件之间的通信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属性绑定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2A6D3035-BEAF-4E5E-8F0D-1EA4A1076C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517191"/>
          </a:xfrm>
        </p:spPr>
        <p:txBody>
          <a:bodyPr/>
          <a:lstStyle/>
          <a:p>
            <a:r>
              <a:rPr lang="zh-CN" altLang="en-US" dirty="0"/>
              <a:t>子组件在 </a:t>
            </a:r>
            <a:r>
              <a:rPr lang="en-US" altLang="zh-CN" dirty="0">
                <a:solidFill>
                  <a:srgbClr val="C00000"/>
                </a:solidFill>
              </a:rPr>
              <a:t>properties</a:t>
            </a:r>
            <a:r>
              <a:rPr lang="en-US" altLang="zh-CN" dirty="0"/>
              <a:t> </a:t>
            </a:r>
            <a:r>
              <a:rPr lang="zh-CN" altLang="en-US" dirty="0"/>
              <a:t>节点中</a:t>
            </a:r>
            <a:r>
              <a:rPr lang="zh-CN" altLang="en-US" dirty="0">
                <a:solidFill>
                  <a:srgbClr val="C00000"/>
                </a:solidFill>
              </a:rPr>
              <a:t>声明对应的属性并使用</a:t>
            </a:r>
            <a:r>
              <a:rPr lang="zh-CN" altLang="en-US" dirty="0"/>
              <a:t>。示例代码如下：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0AAAD3E-41F4-4DAF-A925-B04DD163F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039" y="2506327"/>
            <a:ext cx="7186283" cy="267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87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父子组件之间的通信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事件绑定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2A6D3035-BEAF-4E5E-8F0D-1EA4A1076C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10134600" cy="4314947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事件绑定</a:t>
            </a:r>
            <a:r>
              <a:rPr lang="zh-CN" altLang="en-US" dirty="0"/>
              <a:t>用于实现</a:t>
            </a:r>
            <a:r>
              <a:rPr lang="zh-CN" altLang="en-US" dirty="0">
                <a:solidFill>
                  <a:srgbClr val="C00000"/>
                </a:solidFill>
              </a:rPr>
              <a:t>子向父传值</a:t>
            </a:r>
            <a:r>
              <a:rPr lang="zh-CN" altLang="en-US" dirty="0"/>
              <a:t>，可以传递任何类型的数据。使用步骤如下：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在</a:t>
            </a:r>
            <a:r>
              <a:rPr lang="zh-CN" altLang="en-US" dirty="0">
                <a:solidFill>
                  <a:srgbClr val="C00000"/>
                </a:solidFill>
              </a:rPr>
              <a:t>父组件</a:t>
            </a:r>
            <a:r>
              <a:rPr lang="zh-CN" altLang="en-US" dirty="0"/>
              <a:t>的 </a:t>
            </a:r>
            <a:r>
              <a:rPr lang="en-US" altLang="zh-CN" dirty="0"/>
              <a:t>js </a:t>
            </a:r>
            <a:r>
              <a:rPr lang="zh-CN" altLang="en-US" dirty="0"/>
              <a:t>中，定义一个函数，这个函数</a:t>
            </a:r>
            <a:r>
              <a:rPr lang="zh-CN" altLang="en-US" dirty="0">
                <a:solidFill>
                  <a:srgbClr val="C00000"/>
                </a:solidFill>
              </a:rPr>
              <a:t>即将</a:t>
            </a:r>
            <a:r>
              <a:rPr lang="zh-CN" altLang="en-US" dirty="0"/>
              <a:t>通过自定义事件的形式，传递给子组件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在</a:t>
            </a:r>
            <a:r>
              <a:rPr lang="zh-CN" altLang="en-US" dirty="0">
                <a:solidFill>
                  <a:srgbClr val="C00000"/>
                </a:solidFill>
              </a:rPr>
              <a:t>父组件</a:t>
            </a:r>
            <a:r>
              <a:rPr lang="zh-CN" altLang="en-US" dirty="0"/>
              <a:t>的 </a:t>
            </a:r>
            <a:r>
              <a:rPr lang="en-US" altLang="zh-CN" dirty="0"/>
              <a:t>wxml </a:t>
            </a:r>
            <a:r>
              <a:rPr lang="zh-CN" altLang="en-US" dirty="0"/>
              <a:t>中，通过自定义事件的形式，将步骤 </a:t>
            </a:r>
            <a:r>
              <a:rPr lang="en-US" altLang="zh-CN" dirty="0"/>
              <a:t>1 </a:t>
            </a:r>
            <a:r>
              <a:rPr lang="zh-CN" altLang="en-US" dirty="0"/>
              <a:t>中定义的函数引用，传递给子组件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在</a:t>
            </a:r>
            <a:r>
              <a:rPr lang="zh-CN" altLang="en-US" dirty="0">
                <a:solidFill>
                  <a:srgbClr val="0099FF"/>
                </a:solidFill>
              </a:rPr>
              <a:t>子组件</a:t>
            </a:r>
            <a:r>
              <a:rPr lang="zh-CN" altLang="en-US" dirty="0"/>
              <a:t>的 </a:t>
            </a:r>
            <a:r>
              <a:rPr lang="en-US" altLang="zh-CN" dirty="0"/>
              <a:t>js </a:t>
            </a:r>
            <a:r>
              <a:rPr lang="zh-CN" altLang="en-US" dirty="0"/>
              <a:t>中，通过调用 </a:t>
            </a:r>
            <a:r>
              <a:rPr lang="en-US" altLang="zh-CN" dirty="0">
                <a:solidFill>
                  <a:srgbClr val="C00000"/>
                </a:solidFill>
              </a:rPr>
              <a:t>this.triggerEvent(</a:t>
            </a:r>
            <a:r>
              <a:rPr lang="en-US" altLang="zh-CN" dirty="0"/>
              <a:t>'</a:t>
            </a:r>
            <a:r>
              <a:rPr lang="zh-CN" altLang="en-US" dirty="0">
                <a:solidFill>
                  <a:srgbClr val="0099FF"/>
                </a:solidFill>
              </a:rPr>
              <a:t>自定义事件名称</a:t>
            </a:r>
            <a:r>
              <a:rPr lang="en-US" altLang="zh-CN" dirty="0"/>
              <a:t>', { /* </a:t>
            </a:r>
            <a:r>
              <a:rPr lang="zh-CN" altLang="en-US" dirty="0">
                <a:solidFill>
                  <a:srgbClr val="0099FF"/>
                </a:solidFill>
              </a:rPr>
              <a:t>参数对象 </a:t>
            </a:r>
            <a:r>
              <a:rPr lang="zh-CN" altLang="en-US" dirty="0"/>
              <a:t>*</a:t>
            </a:r>
            <a:r>
              <a:rPr lang="en-US" altLang="zh-CN" dirty="0"/>
              <a:t>/ }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r>
              <a:rPr lang="en-US" altLang="zh-CN" dirty="0"/>
              <a:t> </a:t>
            </a:r>
            <a:r>
              <a:rPr lang="zh-CN" altLang="en-US" dirty="0"/>
              <a:t>，将数据发送到父组件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在</a:t>
            </a:r>
            <a:r>
              <a:rPr lang="zh-CN" altLang="en-US" dirty="0">
                <a:solidFill>
                  <a:srgbClr val="C00000"/>
                </a:solidFill>
              </a:rPr>
              <a:t>父组件</a:t>
            </a:r>
            <a:r>
              <a:rPr lang="zh-CN" altLang="en-US" dirty="0"/>
              <a:t>的 </a:t>
            </a:r>
            <a:r>
              <a:rPr lang="en-US" altLang="zh-CN" dirty="0"/>
              <a:t>js </a:t>
            </a:r>
            <a:r>
              <a:rPr lang="zh-CN" altLang="en-US" dirty="0"/>
              <a:t>中，通过 </a:t>
            </a:r>
            <a:r>
              <a:rPr lang="en-US" altLang="zh-CN" dirty="0">
                <a:solidFill>
                  <a:srgbClr val="C00000"/>
                </a:solidFill>
              </a:rPr>
              <a:t>e.detail </a:t>
            </a:r>
            <a:r>
              <a:rPr lang="zh-CN" altLang="en-US" dirty="0"/>
              <a:t>获取到子组件传递过来的数据</a:t>
            </a:r>
          </a:p>
        </p:txBody>
      </p:sp>
    </p:spTree>
    <p:extLst>
      <p:ext uri="{BB962C8B-B14F-4D97-AF65-F5344CB8AC3E}">
        <p14:creationId xmlns:p14="http://schemas.microsoft.com/office/powerpoint/2010/main" val="343179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父子组件之间的通信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事件绑定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2A6D3035-BEAF-4E5E-8F0D-1EA4A1076C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10134600" cy="517191"/>
          </a:xfrm>
        </p:spPr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1</a:t>
            </a:r>
            <a:r>
              <a:rPr lang="zh-CN" altLang="en-US" dirty="0"/>
              <a:t>：在</a:t>
            </a:r>
            <a:r>
              <a:rPr lang="zh-CN" altLang="en-US" dirty="0">
                <a:solidFill>
                  <a:srgbClr val="C00000"/>
                </a:solidFill>
              </a:rPr>
              <a:t>父组件</a:t>
            </a:r>
            <a:r>
              <a:rPr lang="zh-CN" altLang="en-US" dirty="0"/>
              <a:t>的 </a:t>
            </a:r>
            <a:r>
              <a:rPr lang="en-US" altLang="zh-CN" dirty="0"/>
              <a:t>js </a:t>
            </a:r>
            <a:r>
              <a:rPr lang="zh-CN" altLang="en-US" dirty="0"/>
              <a:t>中，定义一个函数，这个函数</a:t>
            </a:r>
            <a:r>
              <a:rPr lang="zh-CN" altLang="en-US" dirty="0">
                <a:solidFill>
                  <a:srgbClr val="C00000"/>
                </a:solidFill>
              </a:rPr>
              <a:t>即将</a:t>
            </a:r>
            <a:r>
              <a:rPr lang="zh-CN" altLang="en-US" dirty="0"/>
              <a:t>通过自定义事件的形式，传递给子组件。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C893C07-D2DA-45E9-B44D-D6CAADFFD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620" y="2506329"/>
            <a:ext cx="7186283" cy="21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9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父子组件之间的通信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事件绑定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2A6D3035-BEAF-4E5E-8F0D-1EA4A1076C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10134600" cy="517191"/>
          </a:xfrm>
        </p:spPr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2</a:t>
            </a:r>
            <a:r>
              <a:rPr lang="zh-CN" altLang="en-US" dirty="0"/>
              <a:t>：在</a:t>
            </a:r>
            <a:r>
              <a:rPr lang="zh-CN" altLang="en-US" dirty="0">
                <a:solidFill>
                  <a:srgbClr val="C00000"/>
                </a:solidFill>
              </a:rPr>
              <a:t>父组件</a:t>
            </a:r>
            <a:r>
              <a:rPr lang="zh-CN" altLang="en-US" dirty="0"/>
              <a:t>的 </a:t>
            </a:r>
            <a:r>
              <a:rPr lang="en-US" altLang="zh-CN" dirty="0"/>
              <a:t>wxml </a:t>
            </a:r>
            <a:r>
              <a:rPr lang="zh-CN" altLang="en-US" dirty="0"/>
              <a:t>中，通过</a:t>
            </a:r>
            <a:r>
              <a:rPr lang="zh-CN" altLang="en-US" dirty="0">
                <a:solidFill>
                  <a:srgbClr val="C00000"/>
                </a:solidFill>
              </a:rPr>
              <a:t>自定义事件</a:t>
            </a:r>
            <a:r>
              <a:rPr lang="zh-CN" altLang="en-US" dirty="0"/>
              <a:t>的形式，将步骤 </a:t>
            </a:r>
            <a:r>
              <a:rPr lang="en-US" altLang="zh-CN" dirty="0"/>
              <a:t>1 </a:t>
            </a:r>
            <a:r>
              <a:rPr lang="zh-CN" altLang="en-US" dirty="0"/>
              <a:t>中定义的函数引用，传递给子组件。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F1EA591-2945-40BC-A8B5-378E01326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619" y="2506329"/>
            <a:ext cx="7186283" cy="182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69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父子组件之间的通信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事件绑定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2A6D3035-BEAF-4E5E-8F0D-1EA4A1076C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10644554" cy="517191"/>
          </a:xfrm>
        </p:spPr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3</a:t>
            </a:r>
            <a:r>
              <a:rPr lang="zh-CN" altLang="en-US" dirty="0"/>
              <a:t>：在</a:t>
            </a:r>
            <a:r>
              <a:rPr lang="zh-CN" altLang="en-US" dirty="0">
                <a:solidFill>
                  <a:srgbClr val="0099FF"/>
                </a:solidFill>
              </a:rPr>
              <a:t>子组件</a:t>
            </a:r>
            <a:r>
              <a:rPr lang="zh-CN" altLang="en-US" dirty="0"/>
              <a:t>的 </a:t>
            </a:r>
            <a:r>
              <a:rPr lang="en-US" altLang="zh-CN" dirty="0"/>
              <a:t>js </a:t>
            </a:r>
            <a:r>
              <a:rPr lang="zh-CN" altLang="en-US" dirty="0"/>
              <a:t>中，通过调用 </a:t>
            </a:r>
            <a:r>
              <a:rPr lang="en-US" altLang="zh-CN" dirty="0">
                <a:solidFill>
                  <a:srgbClr val="C00000"/>
                </a:solidFill>
              </a:rPr>
              <a:t>this.triggerEvent(</a:t>
            </a:r>
            <a:r>
              <a:rPr lang="en-US" altLang="zh-CN" dirty="0"/>
              <a:t>‘</a:t>
            </a:r>
            <a:r>
              <a:rPr lang="zh-CN" altLang="en-US" dirty="0">
                <a:solidFill>
                  <a:srgbClr val="0099FF"/>
                </a:solidFill>
              </a:rPr>
              <a:t>自定义事件名称</a:t>
            </a:r>
            <a:r>
              <a:rPr lang="en-US" altLang="zh-CN" dirty="0"/>
              <a:t>’, { /* </a:t>
            </a:r>
            <a:r>
              <a:rPr lang="zh-CN" altLang="en-US" dirty="0">
                <a:solidFill>
                  <a:srgbClr val="0099FF"/>
                </a:solidFill>
              </a:rPr>
              <a:t>参数对象 </a:t>
            </a:r>
            <a:r>
              <a:rPr lang="zh-CN" altLang="en-US" dirty="0"/>
              <a:t>*</a:t>
            </a:r>
            <a:r>
              <a:rPr lang="en-US" altLang="zh-CN" dirty="0"/>
              <a:t>/ }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r>
              <a:rPr lang="en-US" altLang="zh-CN" dirty="0"/>
              <a:t> </a:t>
            </a:r>
            <a:r>
              <a:rPr lang="zh-CN" altLang="en-US" dirty="0"/>
              <a:t>，将数据发送到父组件。</a:t>
            </a:r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79DDD42-9931-4BEE-8782-3AC5D6A93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618" y="2506329"/>
            <a:ext cx="6932504" cy="421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94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父子组件之间的通信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事件绑定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2A6D3035-BEAF-4E5E-8F0D-1EA4A1076C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10644554" cy="517191"/>
          </a:xfrm>
        </p:spPr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4</a:t>
            </a:r>
            <a:r>
              <a:rPr lang="zh-CN" altLang="en-US" dirty="0"/>
              <a:t>：在</a:t>
            </a:r>
            <a:r>
              <a:rPr lang="zh-CN" altLang="en-US" dirty="0">
                <a:solidFill>
                  <a:srgbClr val="C00000"/>
                </a:solidFill>
              </a:rPr>
              <a:t>父组件</a:t>
            </a:r>
            <a:r>
              <a:rPr lang="zh-CN" altLang="en-US" dirty="0"/>
              <a:t>的 </a:t>
            </a:r>
            <a:r>
              <a:rPr lang="en-US" altLang="zh-CN" dirty="0"/>
              <a:t>js </a:t>
            </a:r>
            <a:r>
              <a:rPr lang="zh-CN" altLang="en-US" dirty="0"/>
              <a:t>中，通过 </a:t>
            </a:r>
            <a:r>
              <a:rPr lang="en-US" altLang="zh-CN" dirty="0">
                <a:solidFill>
                  <a:srgbClr val="C00000"/>
                </a:solidFill>
              </a:rPr>
              <a:t>e.detail </a:t>
            </a:r>
            <a:r>
              <a:rPr lang="zh-CN" altLang="en-US" dirty="0"/>
              <a:t>获取到子组件传递过来的数据。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0885133-0EB8-4923-A86E-E00A7C0BE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618" y="2506329"/>
            <a:ext cx="7186283" cy="24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80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组件的创建与引用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局部引用组件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C9EC732-8BD5-4B4D-82BE-5AA97F68E1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517190"/>
          </a:xfrm>
        </p:spPr>
        <p:txBody>
          <a:bodyPr/>
          <a:lstStyle/>
          <a:p>
            <a:r>
              <a:rPr lang="zh-CN" altLang="en-US" dirty="0"/>
              <a:t>在页面的 </a:t>
            </a:r>
            <a:r>
              <a:rPr lang="en-US" altLang="zh-CN" dirty="0"/>
              <a:t>.json </a:t>
            </a:r>
            <a:r>
              <a:rPr lang="zh-CN" altLang="en-US" dirty="0"/>
              <a:t>配置文件中引用组件的方式，叫做“局部引用”。示例代码如下：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3318F1F-6275-4827-8B5E-2B045729B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287" y="2523912"/>
            <a:ext cx="7200000" cy="360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51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父子组件之间的通信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 获取组件实例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2A6D3035-BEAF-4E5E-8F0D-1EA4A1076C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903531"/>
          </a:xfrm>
        </p:spPr>
        <p:txBody>
          <a:bodyPr/>
          <a:lstStyle/>
          <a:p>
            <a:r>
              <a:rPr lang="zh-CN" altLang="en-US" dirty="0"/>
              <a:t>可在父组件里调用 </a:t>
            </a:r>
            <a:r>
              <a:rPr lang="en-US" altLang="zh-CN" dirty="0">
                <a:solidFill>
                  <a:srgbClr val="C00000"/>
                </a:solidFill>
              </a:rPr>
              <a:t>this.selectComponent(</a:t>
            </a:r>
            <a:r>
              <a:rPr lang="en-US" altLang="zh-CN" dirty="0"/>
              <a:t>"id</a:t>
            </a:r>
            <a:r>
              <a:rPr lang="zh-CN" altLang="en-US" dirty="0"/>
              <a:t>或</a:t>
            </a:r>
            <a:r>
              <a:rPr lang="en-US" altLang="zh-CN" dirty="0"/>
              <a:t>class</a:t>
            </a:r>
            <a:r>
              <a:rPr lang="zh-CN" altLang="en-US" dirty="0"/>
              <a:t>选择器</a:t>
            </a:r>
            <a:r>
              <a:rPr lang="en-US" altLang="zh-CN" dirty="0"/>
              <a:t>"</a:t>
            </a:r>
            <a:r>
              <a:rPr lang="en-US" altLang="zh-CN" dirty="0">
                <a:solidFill>
                  <a:srgbClr val="C00000"/>
                </a:solidFill>
              </a:rPr>
              <a:t>) </a:t>
            </a:r>
            <a:r>
              <a:rPr lang="zh-CN" altLang="en-US" dirty="0"/>
              <a:t>，获取子组件的实例对象，从而直接访问子组件的任意数据和方法。调用时需要传入一个</a:t>
            </a:r>
            <a:r>
              <a:rPr lang="zh-CN" altLang="en-US" dirty="0">
                <a:solidFill>
                  <a:srgbClr val="C00000"/>
                </a:solidFill>
              </a:rPr>
              <a:t>选择器</a:t>
            </a:r>
            <a:r>
              <a:rPr lang="zh-CN" altLang="en-US" dirty="0"/>
              <a:t>，例如 </a:t>
            </a:r>
            <a:r>
              <a:rPr lang="en-US" altLang="zh-CN" dirty="0"/>
              <a:t>this.selectComponent(".my-component")</a:t>
            </a:r>
            <a:r>
              <a:rPr lang="zh-CN" altLang="en-US" dirty="0"/>
              <a:t>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CAC4228-AA7F-4EF8-939E-7D133C724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411" y="2892669"/>
            <a:ext cx="7186283" cy="38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88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en-US" altLang="zh-CN" dirty="0">
                <a:solidFill>
                  <a:srgbClr val="C00000"/>
                </a:solidFill>
              </a:rPr>
              <a:t>behaviors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什么是 </a:t>
            </a:r>
            <a:r>
              <a:rPr lang="en-US" altLang="zh-CN" dirty="0"/>
              <a:t>behaviors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2A6D3035-BEAF-4E5E-8F0D-1EA4A1076C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behaviors </a:t>
            </a:r>
            <a:r>
              <a:rPr lang="zh-CN" altLang="en-US" dirty="0"/>
              <a:t>是小程序中，</a:t>
            </a:r>
            <a:r>
              <a:rPr lang="zh-CN" altLang="en-US" dirty="0">
                <a:solidFill>
                  <a:srgbClr val="C00000"/>
                </a:solidFill>
              </a:rPr>
              <a:t>用于实现组件间代码共享</a:t>
            </a:r>
            <a:r>
              <a:rPr lang="zh-CN" altLang="en-US" dirty="0"/>
              <a:t>的特性，类似于 </a:t>
            </a:r>
            <a:r>
              <a:rPr lang="en-US" altLang="zh-CN" dirty="0"/>
              <a:t>Vue.js </a:t>
            </a:r>
            <a:r>
              <a:rPr lang="zh-CN" altLang="en-US" dirty="0"/>
              <a:t>中的 “</a:t>
            </a:r>
            <a:r>
              <a:rPr lang="en-US" altLang="zh-CN" dirty="0"/>
              <a:t>mixins”</a:t>
            </a:r>
            <a:r>
              <a:rPr lang="zh-CN" altLang="en-US" dirty="0"/>
              <a:t>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A5075FB-EA42-4B8F-9C65-6E343C319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492" y="3138722"/>
            <a:ext cx="3406435" cy="192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441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behaviors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dirty="0"/>
              <a:t>behaviors </a:t>
            </a:r>
            <a:r>
              <a:rPr lang="zh-CN" altLang="en-US" dirty="0"/>
              <a:t>的工作方式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2A6D3035-BEAF-4E5E-8F0D-1EA4A1076C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每个 </a:t>
            </a:r>
            <a:r>
              <a:rPr lang="en-US" altLang="zh-CN" dirty="0"/>
              <a:t>behavior </a:t>
            </a:r>
            <a:r>
              <a:rPr lang="zh-CN" altLang="en-US" dirty="0"/>
              <a:t>可以包含一组</a:t>
            </a:r>
            <a:r>
              <a:rPr lang="zh-CN" altLang="en-US" dirty="0">
                <a:solidFill>
                  <a:srgbClr val="C00000"/>
                </a:solidFill>
              </a:rPr>
              <a:t>属性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C00000"/>
                </a:solidFill>
              </a:rPr>
              <a:t>数据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C00000"/>
                </a:solidFill>
              </a:rPr>
              <a:t>生命周期函数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C00000"/>
                </a:solidFill>
              </a:rPr>
              <a:t>方法</a:t>
            </a:r>
            <a:r>
              <a:rPr lang="zh-CN" altLang="en-US" dirty="0"/>
              <a:t>。组件引用它时，它的属性、数据和方法</a:t>
            </a:r>
            <a:r>
              <a:rPr lang="zh-CN" altLang="en-US" dirty="0">
                <a:solidFill>
                  <a:srgbClr val="C00000"/>
                </a:solidFill>
              </a:rPr>
              <a:t>会被合并到</a:t>
            </a:r>
            <a:r>
              <a:rPr lang="zh-CN" altLang="en-US">
                <a:solidFill>
                  <a:srgbClr val="C00000"/>
                </a:solidFill>
              </a:rPr>
              <a:t>组件中</a:t>
            </a:r>
            <a:r>
              <a:rPr lang="zh-CN" altLang="en-US"/>
              <a:t>。</a:t>
            </a:r>
            <a:endParaRPr lang="en-US" altLang="zh-CN" dirty="0"/>
          </a:p>
          <a:p>
            <a:r>
              <a:rPr lang="zh-CN" altLang="en-US" dirty="0"/>
              <a:t>每个组件可以引用多个 </a:t>
            </a:r>
            <a:r>
              <a:rPr lang="en-US" altLang="zh-CN" dirty="0"/>
              <a:t>behavior</a:t>
            </a:r>
            <a:r>
              <a:rPr lang="zh-CN" altLang="en-US" dirty="0"/>
              <a:t>，</a:t>
            </a:r>
            <a:r>
              <a:rPr lang="en-US" altLang="zh-CN" dirty="0"/>
              <a:t>behavior </a:t>
            </a:r>
            <a:r>
              <a:rPr lang="zh-CN" altLang="en-US" dirty="0"/>
              <a:t>也可以引用其它 </a:t>
            </a:r>
            <a:r>
              <a:rPr lang="en-US" altLang="zh-CN" dirty="0"/>
              <a:t>behavior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27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behaviors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创建 </a:t>
            </a:r>
            <a:r>
              <a:rPr lang="en-US" altLang="zh-CN" dirty="0"/>
              <a:t>behavior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2A6D3035-BEAF-4E5E-8F0D-1EA4A1076C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517191"/>
          </a:xfrm>
        </p:spPr>
        <p:txBody>
          <a:bodyPr/>
          <a:lstStyle/>
          <a:p>
            <a:r>
              <a:rPr lang="zh-CN" altLang="en-US" dirty="0"/>
              <a:t>调用 </a:t>
            </a:r>
            <a:r>
              <a:rPr lang="en-US" altLang="zh-CN" dirty="0">
                <a:solidFill>
                  <a:srgbClr val="C00000"/>
                </a:solidFill>
              </a:rPr>
              <a:t>Behavior(</a:t>
            </a:r>
            <a:r>
              <a:rPr lang="en-US" altLang="zh-CN" dirty="0"/>
              <a:t>Object object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r>
              <a:rPr lang="en-US" altLang="zh-CN" dirty="0"/>
              <a:t> </a:t>
            </a:r>
            <a:r>
              <a:rPr lang="zh-CN" altLang="en-US" dirty="0"/>
              <a:t>方法即可创建一个</a:t>
            </a:r>
            <a:r>
              <a:rPr lang="zh-CN" altLang="en-US" dirty="0">
                <a:solidFill>
                  <a:srgbClr val="C00000"/>
                </a:solidFill>
              </a:rPr>
              <a:t>共享的 </a:t>
            </a:r>
            <a:r>
              <a:rPr lang="en-US" altLang="zh-CN" dirty="0">
                <a:solidFill>
                  <a:srgbClr val="C00000"/>
                </a:solidFill>
              </a:rPr>
              <a:t>behavior </a:t>
            </a:r>
            <a:r>
              <a:rPr lang="zh-CN" altLang="en-US" dirty="0">
                <a:solidFill>
                  <a:srgbClr val="C00000"/>
                </a:solidFill>
              </a:rPr>
              <a:t>实例对象</a:t>
            </a:r>
            <a:r>
              <a:rPr lang="zh-CN" altLang="en-US" dirty="0"/>
              <a:t>，供所有的组件使用：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B640EA-EC07-4935-AEED-AD4217E2D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412" y="2506329"/>
            <a:ext cx="7186283" cy="38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60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behaviors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 导入并使用 </a:t>
            </a:r>
            <a:r>
              <a:rPr lang="en-US" altLang="zh-CN" dirty="0"/>
              <a:t>behavior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2A6D3035-BEAF-4E5E-8F0D-1EA4A1076C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517191"/>
          </a:xfrm>
        </p:spPr>
        <p:txBody>
          <a:bodyPr/>
          <a:lstStyle/>
          <a:p>
            <a:r>
              <a:rPr lang="zh-CN" altLang="en-US" dirty="0"/>
              <a:t>在组件中，使用 </a:t>
            </a:r>
            <a:r>
              <a:rPr lang="en-US" altLang="zh-CN" dirty="0">
                <a:solidFill>
                  <a:srgbClr val="C00000"/>
                </a:solidFill>
              </a:rPr>
              <a:t>require() </a:t>
            </a:r>
            <a:r>
              <a:rPr lang="zh-CN" altLang="en-US" dirty="0"/>
              <a:t>方法导入需要的 </a:t>
            </a:r>
            <a:r>
              <a:rPr lang="en-US" altLang="zh-CN" dirty="0"/>
              <a:t>behavior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C00000"/>
                </a:solidFill>
              </a:rPr>
              <a:t>挂载后即可访问 </a:t>
            </a:r>
            <a:r>
              <a:rPr lang="en-US" altLang="zh-CN" dirty="0">
                <a:solidFill>
                  <a:srgbClr val="C00000"/>
                </a:solidFill>
              </a:rPr>
              <a:t>behavior </a:t>
            </a:r>
            <a:r>
              <a:rPr lang="zh-CN" altLang="en-US" dirty="0">
                <a:solidFill>
                  <a:srgbClr val="C00000"/>
                </a:solidFill>
              </a:rPr>
              <a:t>中的数据或方法</a:t>
            </a:r>
            <a:r>
              <a:rPr lang="zh-CN" altLang="en-US" dirty="0"/>
              <a:t>，示例代码如下：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C9EEEF9-CB51-4A5B-A08A-9D43DBFC9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619" y="2869453"/>
            <a:ext cx="7186283" cy="296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65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behaviors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 </a:t>
            </a:r>
            <a:r>
              <a:rPr lang="en-US" altLang="zh-CN" dirty="0"/>
              <a:t>behavior </a:t>
            </a:r>
            <a:r>
              <a:rPr lang="zh-CN" altLang="en-US" dirty="0"/>
              <a:t>中所有可用的节点</a:t>
            </a:r>
          </a:p>
        </p:txBody>
      </p:sp>
      <p:graphicFrame>
        <p:nvGraphicFramePr>
          <p:cNvPr id="7" name="表格 8">
            <a:extLst>
              <a:ext uri="{FF2B5EF4-FFF2-40B4-BE49-F238E27FC236}">
                <a16:creationId xmlns:a16="http://schemas.microsoft.com/office/drawing/2014/main" id="{CC07A08A-4BC9-41E8-A8C7-8A82A7B21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558606"/>
              </p:ext>
            </p:extLst>
          </p:nvPr>
        </p:nvGraphicFramePr>
        <p:xfrm>
          <a:off x="941755" y="2028823"/>
          <a:ext cx="9742120" cy="44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5530">
                  <a:extLst>
                    <a:ext uri="{9D8B030D-6E8A-4147-A177-3AD203B41FA5}">
                      <a16:colId xmlns:a16="http://schemas.microsoft.com/office/drawing/2014/main" val="3807317643"/>
                    </a:ext>
                  </a:extLst>
                </a:gridCol>
                <a:gridCol w="2435530">
                  <a:extLst>
                    <a:ext uri="{9D8B030D-6E8A-4147-A177-3AD203B41FA5}">
                      <a16:colId xmlns:a16="http://schemas.microsoft.com/office/drawing/2014/main" val="806951507"/>
                    </a:ext>
                  </a:extLst>
                </a:gridCol>
                <a:gridCol w="1840699">
                  <a:extLst>
                    <a:ext uri="{9D8B030D-6E8A-4147-A177-3AD203B41FA5}">
                      <a16:colId xmlns:a16="http://schemas.microsoft.com/office/drawing/2014/main" val="350482010"/>
                    </a:ext>
                  </a:extLst>
                </a:gridCol>
                <a:gridCol w="3030361">
                  <a:extLst>
                    <a:ext uri="{9D8B030D-6E8A-4147-A177-3AD203B41FA5}">
                      <a16:colId xmlns:a16="http://schemas.microsoft.com/office/drawing/2014/main" val="4158246258"/>
                    </a:ext>
                  </a:extLst>
                </a:gridCol>
              </a:tblGrid>
              <a:tr h="4720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可用的节点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是否必填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描述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562712"/>
                  </a:ext>
                </a:extLst>
              </a:tr>
              <a:tr h="4720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properties</a:t>
                      </a:r>
                      <a:endParaRPr lang="zh-CN" altLang="en-US" sz="1400" dirty="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Object Map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同组件的属性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9185147"/>
                  </a:ext>
                </a:extLst>
              </a:tr>
              <a:tr h="4120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data</a:t>
                      </a:r>
                      <a:endParaRPr lang="zh-CN" altLang="en-US" sz="1400" dirty="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Object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否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同组件的数据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5438404"/>
                  </a:ext>
                </a:extLst>
              </a:tr>
              <a:tr h="4720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methods</a:t>
                      </a:r>
                      <a:endParaRPr lang="zh-CN" altLang="en-US" sz="1400" dirty="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Object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否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同自定义组件的方法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7137080"/>
                  </a:ext>
                </a:extLst>
              </a:tr>
              <a:tr h="4174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behaviors</a:t>
                      </a:r>
                      <a:endParaRPr lang="zh-CN" altLang="en-US" sz="1400" dirty="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 Array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引入其它的 </a:t>
                      </a:r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behavior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8237225"/>
                  </a:ext>
                </a:extLst>
              </a:tr>
              <a:tr h="4377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created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Function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生命周期函数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5629772"/>
                  </a:ext>
                </a:extLst>
              </a:tr>
              <a:tr h="4052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attached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Function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否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生命周期函数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011083"/>
                  </a:ext>
                </a:extLst>
              </a:tr>
              <a:tr h="4392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ready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Function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否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生命周期函数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6218067"/>
                  </a:ext>
                </a:extLst>
              </a:tr>
              <a:tr h="4507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moved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Function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否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生命周期函数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1439455"/>
                  </a:ext>
                </a:extLst>
              </a:tr>
              <a:tr h="4583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detached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Function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生命周期函数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6334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41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behaviors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同名字段的覆盖和组合规则*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C67B4A3-DCB2-4CBE-80B4-3960DF1A9D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10776438" cy="4219575"/>
          </a:xfrm>
        </p:spPr>
        <p:txBody>
          <a:bodyPr/>
          <a:lstStyle/>
          <a:p>
            <a:r>
              <a:rPr lang="zh-CN" altLang="en-US" dirty="0"/>
              <a:t>组件和它引用的 </a:t>
            </a:r>
            <a:r>
              <a:rPr lang="en-US" altLang="zh-CN" dirty="0"/>
              <a:t>behavior </a:t>
            </a:r>
            <a:r>
              <a:rPr lang="zh-CN" altLang="en-US" dirty="0"/>
              <a:t>中</a:t>
            </a:r>
            <a:r>
              <a:rPr lang="zh-CN" altLang="en-US" dirty="0">
                <a:solidFill>
                  <a:srgbClr val="C00000"/>
                </a:solidFill>
              </a:rPr>
              <a:t>可以包含同名的字段</a:t>
            </a:r>
            <a:r>
              <a:rPr lang="zh-CN" altLang="en-US" dirty="0"/>
              <a:t>，此时可以参考如下</a:t>
            </a:r>
            <a:r>
              <a:rPr lang="en-US" altLang="zh-CN" dirty="0"/>
              <a:t> 3 </a:t>
            </a:r>
            <a:r>
              <a:rPr lang="zh-CN" altLang="en-US" dirty="0"/>
              <a:t>种同名时的处理规则：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同名的数据字段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C00000"/>
                </a:solidFill>
              </a:rPr>
              <a:t>data</a:t>
            </a:r>
            <a:r>
              <a:rPr lang="en-US" altLang="zh-CN" dirty="0"/>
              <a:t>)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同名的属性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C00000"/>
                </a:solidFill>
              </a:rPr>
              <a:t>properties</a:t>
            </a:r>
            <a:r>
              <a:rPr lang="en-US" altLang="zh-CN" dirty="0"/>
              <a:t>) </a:t>
            </a:r>
            <a:r>
              <a:rPr lang="zh-CN" altLang="en-US" dirty="0"/>
              <a:t>或方法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C00000"/>
                </a:solidFill>
              </a:rPr>
              <a:t>methods</a:t>
            </a:r>
            <a:r>
              <a:rPr lang="en-US" altLang="zh-CN" dirty="0"/>
              <a:t>)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同名的</a:t>
            </a:r>
            <a:r>
              <a:rPr lang="zh-CN" altLang="en-US" dirty="0">
                <a:solidFill>
                  <a:srgbClr val="C00000"/>
                </a:solidFill>
              </a:rPr>
              <a:t>生命周期函数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关于详细的覆盖和组合规则，大家可以参考微信小程序官方文档给出的说明：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https://developers.weixin.qq.com/miniprogram/dev/framework/custom-component/behaviors.html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858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46516A5-BB18-4FAE-80F5-4FDDA786F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 </a:t>
            </a:r>
            <a:r>
              <a:rPr lang="en-US" altLang="zh-CN" dirty="0"/>
              <a:t>- </a:t>
            </a:r>
            <a:r>
              <a:rPr lang="zh-CN" altLang="en-US" dirty="0"/>
              <a:t>组件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76C3FA4-DAC9-47EE-AE36-3134F7CAF9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00979" y="1305016"/>
            <a:ext cx="7474998" cy="5316193"/>
          </a:xfrm>
        </p:spPr>
        <p:txBody>
          <a:bodyPr/>
          <a:lstStyle/>
          <a:p>
            <a:pPr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能够创建并引用组件</a:t>
            </a:r>
            <a:endParaRPr lang="en-US" altLang="zh-CN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全局引用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、局部引用、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usingComponents</a:t>
            </a:r>
            <a:endParaRPr lang="zh-CN" altLang="en-US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buAutoNum type="circleNumDbPlain"/>
            </a:pPr>
            <a:r>
              <a:rPr lang="zh-CN" altLang="en-US" dirty="0"/>
              <a:t>能够知道如何修改组件的样式隔离选项</a:t>
            </a:r>
            <a:endParaRPr lang="en-US" altLang="zh-CN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options -&gt; 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styleIsolation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isolated, apply-shared, 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shared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</a:p>
          <a:p>
            <a:pPr>
              <a:lnSpc>
                <a:spcPct val="150000"/>
              </a:lnSpc>
              <a:buAutoNum type="circleNumDbPlain"/>
            </a:pPr>
            <a:r>
              <a:rPr lang="zh-CN" altLang="en-US" dirty="0"/>
              <a:t>能够知道如何定义和使用数据监听器</a:t>
            </a:r>
            <a:endParaRPr lang="en-US" altLang="zh-CN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observers</a:t>
            </a:r>
            <a:endParaRPr lang="zh-CN" altLang="en-US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buAutoNum type="circleNumDbPlain"/>
            </a:pPr>
            <a:r>
              <a:rPr lang="zh-CN" altLang="en-US" dirty="0"/>
              <a:t>能够知道如何定义和使用纯数据字段</a:t>
            </a:r>
            <a:endParaRPr lang="en-US" altLang="zh-CN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options -&gt; 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pureDataPattern</a:t>
            </a:r>
            <a:endParaRPr lang="zh-CN" altLang="en-US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buAutoNum type="circleNumDbPlain"/>
            </a:pPr>
            <a:r>
              <a:rPr lang="zh-CN" altLang="en-US" dirty="0"/>
              <a:t>能够知道实现组件父子通信有哪</a:t>
            </a:r>
            <a:r>
              <a:rPr lang="en-US" altLang="zh-CN" dirty="0"/>
              <a:t>3</a:t>
            </a:r>
            <a:r>
              <a:rPr lang="zh-CN" altLang="en-US" dirty="0"/>
              <a:t>种方式</a:t>
            </a:r>
            <a:endParaRPr lang="en-US" altLang="zh-CN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属性绑定、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事件绑定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this.selectComponent(' id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或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选择器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  <a:endParaRPr lang="zh-CN" altLang="en-US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buAutoNum type="circleNumDbPlain"/>
            </a:pPr>
            <a:r>
              <a:rPr lang="zh-CN" altLang="en-US" dirty="0"/>
              <a:t>能够知道如何定义和使用</a:t>
            </a:r>
            <a:r>
              <a:rPr lang="en-US" altLang="zh-CN" dirty="0"/>
              <a:t>behaviors</a:t>
            </a: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调用 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Behavior()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构造器方法</a:t>
            </a:r>
          </a:p>
        </p:txBody>
      </p:sp>
    </p:spTree>
    <p:extLst>
      <p:ext uri="{BB962C8B-B14F-4D97-AF65-F5344CB8AC3E}">
        <p14:creationId xmlns:p14="http://schemas.microsoft.com/office/powerpoint/2010/main" val="51744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55B1B1-2CD6-4198-9D5D-D2E7A2A46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自定义组件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使用 </a:t>
            </a:r>
            <a:r>
              <a:rPr lang="en-US" altLang="zh-CN" dirty="0">
                <a:solidFill>
                  <a:srgbClr val="C00000"/>
                </a:solidFill>
              </a:rPr>
              <a:t>npm</a:t>
            </a:r>
            <a:r>
              <a:rPr lang="zh-CN" altLang="en-US" dirty="0">
                <a:solidFill>
                  <a:srgbClr val="C00000"/>
                </a:solidFill>
              </a:rPr>
              <a:t> 包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全局数据共享</a:t>
            </a:r>
            <a:endParaRPr lang="en-US" altLang="zh-CN" dirty="0"/>
          </a:p>
          <a:p>
            <a:r>
              <a:rPr lang="zh-CN" altLang="en-US" dirty="0"/>
              <a:t>分包</a:t>
            </a:r>
            <a:endParaRPr lang="en-US" altLang="zh-CN" dirty="0"/>
          </a:p>
          <a:p>
            <a:r>
              <a:rPr lang="zh-CN" altLang="en-US" dirty="0"/>
              <a:t>案例 </a:t>
            </a:r>
            <a:r>
              <a:rPr lang="en-US" altLang="zh-CN" dirty="0"/>
              <a:t>- </a:t>
            </a:r>
            <a:r>
              <a:rPr lang="zh-CN" altLang="en-US" dirty="0"/>
              <a:t>自定义 </a:t>
            </a:r>
            <a:r>
              <a:rPr lang="en-US" altLang="zh-CN" dirty="0"/>
              <a:t>tabBar</a:t>
            </a:r>
          </a:p>
        </p:txBody>
      </p:sp>
    </p:spTree>
    <p:extLst>
      <p:ext uri="{BB962C8B-B14F-4D97-AF65-F5344CB8AC3E}">
        <p14:creationId xmlns:p14="http://schemas.microsoft.com/office/powerpoint/2010/main" val="38898363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26A823F-E23C-437F-A462-FB3A25D69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/>
              <a:t>npm </a:t>
            </a:r>
            <a:r>
              <a:rPr lang="zh-CN" altLang="en-US" dirty="0"/>
              <a:t>包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314BCBE-6850-47EF-AB84-9B7A8EA5AB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小程序对 </a:t>
            </a:r>
            <a:r>
              <a:rPr lang="en-US" altLang="zh-CN" dirty="0"/>
              <a:t>npm </a:t>
            </a:r>
            <a:r>
              <a:rPr lang="zh-CN" altLang="en-US" dirty="0"/>
              <a:t>的支持与限制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D77360E9-8300-45BD-B613-28F754A5B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目前，小程序中已经支持使用 </a:t>
            </a:r>
            <a:r>
              <a:rPr lang="en-US" altLang="zh-CN" dirty="0"/>
              <a:t>npm </a:t>
            </a:r>
            <a:r>
              <a:rPr lang="zh-CN" altLang="en-US" dirty="0"/>
              <a:t>安装第三方包，从而来提高小程序的开发效率。但是，在小程序中使用 </a:t>
            </a:r>
            <a:r>
              <a:rPr lang="en-US" altLang="zh-CN" dirty="0"/>
              <a:t>npm </a:t>
            </a:r>
            <a:r>
              <a:rPr lang="zh-CN" altLang="en-US" dirty="0"/>
              <a:t>包有如下 </a:t>
            </a:r>
            <a:r>
              <a:rPr lang="en-US" altLang="zh-CN" dirty="0"/>
              <a:t>3 </a:t>
            </a:r>
            <a:r>
              <a:rPr lang="zh-CN" altLang="en-US" dirty="0"/>
              <a:t>个限制：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不支持依赖于 </a:t>
            </a:r>
            <a:r>
              <a:rPr lang="en-US" altLang="zh-CN" dirty="0">
                <a:solidFill>
                  <a:srgbClr val="C00000"/>
                </a:solidFill>
              </a:rPr>
              <a:t>Node.js </a:t>
            </a:r>
            <a:r>
              <a:rPr lang="zh-CN" altLang="en-US" dirty="0">
                <a:solidFill>
                  <a:srgbClr val="C00000"/>
                </a:solidFill>
              </a:rPr>
              <a:t>内置库</a:t>
            </a:r>
            <a:r>
              <a:rPr lang="zh-CN" altLang="en-US" dirty="0"/>
              <a:t>的包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不支持依赖于</a:t>
            </a:r>
            <a:r>
              <a:rPr lang="zh-CN" altLang="en-US" dirty="0">
                <a:solidFill>
                  <a:srgbClr val="C00000"/>
                </a:solidFill>
              </a:rPr>
              <a:t>浏览器内置对象</a:t>
            </a:r>
            <a:r>
              <a:rPr lang="zh-CN" altLang="en-US" dirty="0"/>
              <a:t>的包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不支持依赖于 </a:t>
            </a:r>
            <a:r>
              <a:rPr lang="en-US" altLang="zh-CN" dirty="0">
                <a:solidFill>
                  <a:srgbClr val="C00000"/>
                </a:solidFill>
              </a:rPr>
              <a:t>C++ </a:t>
            </a:r>
            <a:r>
              <a:rPr lang="zh-CN" altLang="en-US" dirty="0">
                <a:solidFill>
                  <a:srgbClr val="C00000"/>
                </a:solidFill>
              </a:rPr>
              <a:t>插件</a:t>
            </a:r>
            <a:r>
              <a:rPr lang="zh-CN" altLang="en-US" dirty="0"/>
              <a:t>的包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endParaRPr lang="en-US" altLang="zh-CN" dirty="0"/>
          </a:p>
          <a:p>
            <a:r>
              <a:rPr lang="zh-CN" altLang="en-US" dirty="0"/>
              <a:t>总结：虽然 </a:t>
            </a:r>
            <a:r>
              <a:rPr lang="en-US" altLang="zh-CN" dirty="0"/>
              <a:t>npm </a:t>
            </a:r>
            <a:r>
              <a:rPr lang="zh-CN" altLang="en-US" dirty="0"/>
              <a:t>上的包有千千万，但是能供小程序使用的包却“为数不多”。</a:t>
            </a:r>
          </a:p>
        </p:txBody>
      </p:sp>
    </p:spTree>
    <p:extLst>
      <p:ext uri="{BB962C8B-B14F-4D97-AF65-F5344CB8AC3E}">
        <p14:creationId xmlns:p14="http://schemas.microsoft.com/office/powerpoint/2010/main" val="46011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组件的创建与引用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 全局引用组件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C9EC732-8BD5-4B4D-82BE-5AA97F68E1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517190"/>
          </a:xfrm>
        </p:spPr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app.json </a:t>
            </a:r>
            <a:r>
              <a:rPr lang="zh-CN" altLang="en-US" dirty="0"/>
              <a:t>全局配置文件中引用组件的方式，叫做“全局引用”。示例代码如下：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463D97-CC11-4C23-8E03-3E84F12B6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285" y="2485000"/>
            <a:ext cx="7200000" cy="423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45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26A823F-E23C-437F-A462-FB3A25D69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/>
              <a:t>npm </a:t>
            </a:r>
            <a:r>
              <a:rPr lang="zh-CN" altLang="en-US" dirty="0"/>
              <a:t>包 </a:t>
            </a:r>
            <a:r>
              <a:rPr lang="en-US" altLang="zh-CN" dirty="0"/>
              <a:t>- </a:t>
            </a:r>
            <a:r>
              <a:rPr lang="en-US" altLang="zh-CN" dirty="0">
                <a:solidFill>
                  <a:srgbClr val="C00000"/>
                </a:solidFill>
              </a:rPr>
              <a:t>Vant Weapp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314BCBE-6850-47EF-AB84-9B7A8EA5AB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什么是 </a:t>
            </a:r>
            <a:r>
              <a:rPr lang="en-US" altLang="zh-CN" dirty="0"/>
              <a:t>Vant Weapp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D77360E9-8300-45BD-B613-28F754A5B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2125662"/>
          </a:xfrm>
        </p:spPr>
        <p:txBody>
          <a:bodyPr/>
          <a:lstStyle/>
          <a:p>
            <a:r>
              <a:rPr lang="en-US" altLang="zh-CN" dirty="0"/>
              <a:t>Vant Weapp </a:t>
            </a:r>
            <a:r>
              <a:rPr lang="zh-CN" altLang="en-US" dirty="0"/>
              <a:t>是有赞前端团队开源的一套</a:t>
            </a:r>
            <a:r>
              <a:rPr lang="zh-CN" altLang="en-US" dirty="0">
                <a:solidFill>
                  <a:srgbClr val="C00000"/>
                </a:solidFill>
              </a:rPr>
              <a:t>小程序 </a:t>
            </a:r>
            <a:r>
              <a:rPr lang="en-US" altLang="zh-CN" dirty="0">
                <a:solidFill>
                  <a:srgbClr val="C00000"/>
                </a:solidFill>
              </a:rPr>
              <a:t>UI </a:t>
            </a:r>
            <a:r>
              <a:rPr lang="zh-CN" altLang="en-US" dirty="0">
                <a:solidFill>
                  <a:srgbClr val="C00000"/>
                </a:solidFill>
              </a:rPr>
              <a:t>组件库</a:t>
            </a:r>
            <a:r>
              <a:rPr lang="zh-CN" altLang="en-US" dirty="0"/>
              <a:t>，助力开发者快速搭建小程序应用。它所使用的是 </a:t>
            </a:r>
            <a:r>
              <a:rPr lang="en-US" altLang="zh-CN" dirty="0">
                <a:solidFill>
                  <a:srgbClr val="C00000"/>
                </a:solidFill>
              </a:rPr>
              <a:t>MIT </a:t>
            </a:r>
            <a:r>
              <a:rPr lang="zh-CN" altLang="en-US" dirty="0">
                <a:solidFill>
                  <a:srgbClr val="C00000"/>
                </a:solidFill>
              </a:rPr>
              <a:t>开源许可协议</a:t>
            </a:r>
            <a:r>
              <a:rPr lang="zh-CN" altLang="en-US" dirty="0"/>
              <a:t>，对商业使用比较友好。</a:t>
            </a:r>
            <a:endParaRPr lang="en-US" altLang="zh-CN" dirty="0"/>
          </a:p>
          <a:p>
            <a:r>
              <a:rPr lang="zh-CN" altLang="en-US" dirty="0"/>
              <a:t>官方文档地址 </a:t>
            </a:r>
            <a:r>
              <a:rPr lang="en-US" altLang="zh-CN" dirty="0">
                <a:hlinkClick r:id="rId2"/>
              </a:rPr>
              <a:t>https://youzan.github.io/vant-weapp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扫描下方的小程序二维码，体验组件库示例：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41D8D46-9F8C-4001-B917-9AD637A59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1" y="4232609"/>
            <a:ext cx="2320437" cy="232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98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26A823F-E23C-437F-A462-FB3A25D69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/>
              <a:t>npm </a:t>
            </a:r>
            <a:r>
              <a:rPr lang="zh-CN" altLang="en-US" dirty="0"/>
              <a:t>包 </a:t>
            </a:r>
            <a:r>
              <a:rPr lang="en-US" altLang="zh-CN" dirty="0"/>
              <a:t>- Vant Weapp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314BCBE-6850-47EF-AB84-9B7A8EA5AB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安装 </a:t>
            </a:r>
            <a:r>
              <a:rPr lang="en-US" altLang="zh-CN" dirty="0"/>
              <a:t>Vant </a:t>
            </a:r>
            <a:r>
              <a:rPr lang="zh-CN" altLang="en-US" dirty="0"/>
              <a:t>组件库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D77360E9-8300-45BD-B613-28F754A5B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在小程序项目中，安装 </a:t>
            </a:r>
            <a:r>
              <a:rPr lang="en-US" altLang="zh-CN" dirty="0"/>
              <a:t>Vant </a:t>
            </a:r>
            <a:r>
              <a:rPr lang="zh-CN" altLang="en-US" dirty="0"/>
              <a:t>组件库主要分为如下 </a:t>
            </a:r>
            <a:r>
              <a:rPr lang="en-US" altLang="zh-CN" dirty="0"/>
              <a:t>3 </a:t>
            </a:r>
            <a:r>
              <a:rPr lang="zh-CN" altLang="en-US" dirty="0"/>
              <a:t>步：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通过 </a:t>
            </a:r>
            <a:r>
              <a:rPr lang="en-US" altLang="zh-CN" dirty="0"/>
              <a:t>npm </a:t>
            </a:r>
            <a:r>
              <a:rPr lang="zh-CN" altLang="en-US" dirty="0"/>
              <a:t>安装（建议指定版本为</a:t>
            </a:r>
            <a:r>
              <a:rPr lang="en-US" altLang="zh-CN" dirty="0">
                <a:solidFill>
                  <a:srgbClr val="C00000"/>
                </a:solidFill>
              </a:rPr>
              <a:t>@1.3.3</a:t>
            </a:r>
            <a:r>
              <a:rPr lang="zh-CN" altLang="en-US" dirty="0"/>
              <a:t>）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构建 </a:t>
            </a:r>
            <a:r>
              <a:rPr lang="en-US" altLang="zh-CN" dirty="0"/>
              <a:t>npm </a:t>
            </a:r>
            <a:r>
              <a:rPr lang="zh-CN" altLang="en-US" dirty="0"/>
              <a:t>包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修改 </a:t>
            </a:r>
            <a:r>
              <a:rPr lang="en-US" altLang="zh-CN" dirty="0"/>
              <a:t>app.json</a:t>
            </a:r>
          </a:p>
          <a:p>
            <a:endParaRPr lang="en-US" altLang="zh-CN" dirty="0"/>
          </a:p>
          <a:p>
            <a:r>
              <a:rPr lang="zh-CN" altLang="en-US" dirty="0"/>
              <a:t>详细的操作步骤，大家可以参考 </a:t>
            </a:r>
            <a:r>
              <a:rPr lang="en-US" altLang="zh-CN" dirty="0"/>
              <a:t>Vant </a:t>
            </a:r>
            <a:r>
              <a:rPr lang="zh-CN" altLang="en-US" dirty="0"/>
              <a:t>官方提供的快速上手教程：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https://youzan.github.io/vant-weapp/#/quickstart#an-zhuang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293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26A823F-E23C-437F-A462-FB3A25D69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/>
              <a:t>npm </a:t>
            </a:r>
            <a:r>
              <a:rPr lang="zh-CN" altLang="en-US" dirty="0"/>
              <a:t>包 </a:t>
            </a:r>
            <a:r>
              <a:rPr lang="en-US" altLang="zh-CN" dirty="0"/>
              <a:t>- Vant Weapp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314BCBE-6850-47EF-AB84-9B7A8EA5AB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使用 </a:t>
            </a:r>
            <a:r>
              <a:rPr lang="en-US" altLang="zh-CN" dirty="0"/>
              <a:t>Vant </a:t>
            </a:r>
            <a:r>
              <a:rPr lang="zh-CN" altLang="en-US" dirty="0"/>
              <a:t>组件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D77360E9-8300-45BD-B613-28F754A5B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841985"/>
          </a:xfrm>
        </p:spPr>
        <p:txBody>
          <a:bodyPr/>
          <a:lstStyle/>
          <a:p>
            <a:r>
              <a:rPr lang="zh-CN" altLang="en-US" dirty="0"/>
              <a:t>安装完 </a:t>
            </a:r>
            <a:r>
              <a:rPr lang="en-US" altLang="zh-CN" dirty="0"/>
              <a:t>Vant </a:t>
            </a:r>
            <a:r>
              <a:rPr lang="zh-CN" altLang="en-US" dirty="0"/>
              <a:t>组件库之后，可以在 </a:t>
            </a:r>
            <a:r>
              <a:rPr lang="en-US" altLang="zh-CN" dirty="0">
                <a:solidFill>
                  <a:srgbClr val="C00000"/>
                </a:solidFill>
              </a:rPr>
              <a:t>app.json </a:t>
            </a:r>
            <a:r>
              <a:rPr lang="zh-CN" altLang="en-US" dirty="0"/>
              <a:t>的 </a:t>
            </a:r>
            <a:r>
              <a:rPr lang="en-US" altLang="zh-CN" dirty="0">
                <a:solidFill>
                  <a:srgbClr val="C00000"/>
                </a:solidFill>
              </a:rPr>
              <a:t>usingComponents</a:t>
            </a:r>
            <a:r>
              <a:rPr lang="en-US" altLang="zh-CN" dirty="0"/>
              <a:t> </a:t>
            </a:r>
            <a:r>
              <a:rPr lang="zh-CN" altLang="en-US" dirty="0"/>
              <a:t>节点中引入需要的组件，即可在 </a:t>
            </a:r>
            <a:r>
              <a:rPr lang="en-US" altLang="zh-CN" dirty="0"/>
              <a:t>wxml </a:t>
            </a:r>
            <a:r>
              <a:rPr lang="zh-CN" altLang="en-US" dirty="0"/>
              <a:t>中直接使用组件。示例代码如下：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61DDC16-B337-462A-B5F1-7EAAE78B3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619" y="2866291"/>
            <a:ext cx="7186283" cy="267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27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26A823F-E23C-437F-A462-FB3A25D69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/>
              <a:t>npm </a:t>
            </a:r>
            <a:r>
              <a:rPr lang="zh-CN" altLang="en-US" dirty="0"/>
              <a:t>包 </a:t>
            </a:r>
            <a:r>
              <a:rPr lang="en-US" altLang="zh-CN" dirty="0"/>
              <a:t>- Vant Weapp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314BCBE-6850-47EF-AB84-9B7A8EA5AB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定制全局主题样式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D77360E9-8300-45BD-B613-28F754A5B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4411662"/>
          </a:xfrm>
        </p:spPr>
        <p:txBody>
          <a:bodyPr/>
          <a:lstStyle/>
          <a:p>
            <a:r>
              <a:rPr lang="en-US" altLang="zh-CN" dirty="0"/>
              <a:t>Vant Weapp </a:t>
            </a:r>
            <a:r>
              <a:rPr lang="zh-CN" altLang="en-US" dirty="0"/>
              <a:t>使用 </a:t>
            </a:r>
            <a:r>
              <a:rPr lang="en-US" altLang="zh-CN" dirty="0">
                <a:solidFill>
                  <a:srgbClr val="C00000"/>
                </a:solidFill>
              </a:rPr>
              <a:t>CSS </a:t>
            </a:r>
            <a:r>
              <a:rPr lang="zh-CN" altLang="en-US" dirty="0">
                <a:solidFill>
                  <a:srgbClr val="C00000"/>
                </a:solidFill>
              </a:rPr>
              <a:t>变量</a:t>
            </a:r>
            <a:r>
              <a:rPr lang="zh-CN" altLang="en-US" dirty="0"/>
              <a:t>来实现定制主题。 关于 </a:t>
            </a:r>
            <a:r>
              <a:rPr lang="en-US" altLang="zh-CN" dirty="0"/>
              <a:t>CSS </a:t>
            </a:r>
            <a:r>
              <a:rPr lang="zh-CN" altLang="en-US" dirty="0"/>
              <a:t>变量的基本用法，请参考 </a:t>
            </a:r>
            <a:r>
              <a:rPr lang="en-US" altLang="zh-CN" dirty="0"/>
              <a:t>MDN </a:t>
            </a:r>
            <a:r>
              <a:rPr lang="zh-CN" altLang="en-US" dirty="0"/>
              <a:t>文档：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https://developer.mozilla.org/zh-CN/docs/Web/CSS/Using_CSS_custom_properties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329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26A823F-E23C-437F-A462-FB3A25D69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/>
              <a:t>npm </a:t>
            </a:r>
            <a:r>
              <a:rPr lang="zh-CN" altLang="en-US" dirty="0"/>
              <a:t>包 </a:t>
            </a:r>
            <a:r>
              <a:rPr lang="en-US" altLang="zh-CN" dirty="0"/>
              <a:t>- Vant Weapp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314BCBE-6850-47EF-AB84-9B7A8EA5AB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定制全局主题样式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D77360E9-8300-45BD-B613-28F754A5B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517190"/>
          </a:xfrm>
        </p:spPr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>
                <a:solidFill>
                  <a:srgbClr val="C00000"/>
                </a:solidFill>
              </a:rPr>
              <a:t>app.wxss </a:t>
            </a:r>
            <a:r>
              <a:rPr lang="zh-CN" altLang="en-US" dirty="0"/>
              <a:t>中，写入 </a:t>
            </a:r>
            <a:r>
              <a:rPr lang="en-US" altLang="zh-CN" dirty="0"/>
              <a:t>CSS </a:t>
            </a:r>
            <a:r>
              <a:rPr lang="zh-CN" altLang="en-US" dirty="0"/>
              <a:t>变量，即可对全局生效：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55A3BEA-C7CE-42CA-97C0-AE3104D04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619" y="2506328"/>
            <a:ext cx="7186283" cy="2400508"/>
          </a:xfrm>
          <a:prstGeom prst="rect">
            <a:avLst/>
          </a:prstGeom>
        </p:spPr>
      </p:pic>
      <p:sp>
        <p:nvSpPr>
          <p:cNvPr id="8" name="文本占位符 6">
            <a:extLst>
              <a:ext uri="{FF2B5EF4-FFF2-40B4-BE49-F238E27FC236}">
                <a16:creationId xmlns:a16="http://schemas.microsoft.com/office/drawing/2014/main" id="{2DD210A0-8BE3-4B28-9A42-01E39FCC4BDB}"/>
              </a:ext>
            </a:extLst>
          </p:cNvPr>
          <p:cNvSpPr txBox="1">
            <a:spLocks/>
          </p:cNvSpPr>
          <p:nvPr/>
        </p:nvSpPr>
        <p:spPr>
          <a:xfrm>
            <a:off x="838199" y="4933211"/>
            <a:ext cx="9845675" cy="89608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所有可用的</a:t>
            </a:r>
            <a:r>
              <a:rPr lang="zh-CN" altLang="en-US" dirty="0">
                <a:solidFill>
                  <a:srgbClr val="C00000"/>
                </a:solidFill>
              </a:rPr>
              <a:t>颜色变量</a:t>
            </a:r>
            <a:r>
              <a:rPr lang="zh-CN" altLang="en-US" dirty="0"/>
              <a:t>，请参考 </a:t>
            </a:r>
            <a:r>
              <a:rPr lang="en-US" altLang="zh-CN" dirty="0"/>
              <a:t>Vant </a:t>
            </a:r>
            <a:r>
              <a:rPr lang="zh-CN" altLang="en-US" dirty="0"/>
              <a:t>官方提供的配置文件：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https://github.com/youzan/vant-weapp/blob/dev/packages/common/style/var.less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063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26A823F-E23C-437F-A462-FB3A25D69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/>
              <a:t>npm </a:t>
            </a:r>
            <a:r>
              <a:rPr lang="zh-CN" altLang="en-US" dirty="0"/>
              <a:t>包 </a:t>
            </a:r>
            <a:r>
              <a:rPr lang="en-US" altLang="zh-CN" dirty="0"/>
              <a:t>- </a:t>
            </a:r>
            <a:r>
              <a:rPr lang="en-US" altLang="zh-CN" dirty="0">
                <a:solidFill>
                  <a:srgbClr val="C00000"/>
                </a:solidFill>
              </a:rPr>
              <a:t>API Promise</a:t>
            </a:r>
            <a:r>
              <a:rPr lang="zh-CN" altLang="en-US" dirty="0">
                <a:solidFill>
                  <a:srgbClr val="C00000"/>
                </a:solidFill>
              </a:rPr>
              <a:t>化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314BCBE-6850-47EF-AB84-9B7A8EA5AB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基于回调函数的异步 </a:t>
            </a:r>
            <a:r>
              <a:rPr lang="en-US" altLang="zh-CN" dirty="0"/>
              <a:t>API </a:t>
            </a:r>
            <a:r>
              <a:rPr lang="zh-CN" altLang="en-US" dirty="0"/>
              <a:t>的缺点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D77360E9-8300-45BD-B613-28F754A5B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894739"/>
          </a:xfrm>
        </p:spPr>
        <p:txBody>
          <a:bodyPr/>
          <a:lstStyle/>
          <a:p>
            <a:r>
              <a:rPr lang="zh-CN" altLang="en-US" dirty="0"/>
              <a:t>默认情况下，小程序官方提供的</a:t>
            </a:r>
            <a:r>
              <a:rPr lang="zh-CN" altLang="en-US" dirty="0">
                <a:solidFill>
                  <a:srgbClr val="C00000"/>
                </a:solidFill>
              </a:rPr>
              <a:t>异步 </a:t>
            </a:r>
            <a:r>
              <a:rPr lang="en-US" altLang="zh-CN" dirty="0">
                <a:solidFill>
                  <a:srgbClr val="C00000"/>
                </a:solidFill>
              </a:rPr>
              <a:t>API </a:t>
            </a:r>
            <a:r>
              <a:rPr lang="zh-CN" altLang="en-US" dirty="0"/>
              <a:t>都是</a:t>
            </a:r>
            <a:r>
              <a:rPr lang="zh-CN" altLang="en-US" dirty="0">
                <a:solidFill>
                  <a:srgbClr val="C00000"/>
                </a:solidFill>
              </a:rPr>
              <a:t>基于回调函数</a:t>
            </a:r>
            <a:r>
              <a:rPr lang="zh-CN" altLang="en-US" dirty="0"/>
              <a:t>实现的，例如，网络请求的 </a:t>
            </a:r>
            <a:r>
              <a:rPr lang="en-US" altLang="zh-CN" dirty="0"/>
              <a:t>API</a:t>
            </a:r>
            <a:r>
              <a:rPr lang="zh-CN" altLang="en-US" dirty="0"/>
              <a:t> 需要按照如下的方式调用：</a:t>
            </a:r>
          </a:p>
        </p:txBody>
      </p:sp>
      <p:sp>
        <p:nvSpPr>
          <p:cNvPr id="9" name="文本占位符 6">
            <a:extLst>
              <a:ext uri="{FF2B5EF4-FFF2-40B4-BE49-F238E27FC236}">
                <a16:creationId xmlns:a16="http://schemas.microsoft.com/office/drawing/2014/main" id="{D76B4B7F-CEAD-4779-B257-2F42BF02BE94}"/>
              </a:ext>
            </a:extLst>
          </p:cNvPr>
          <p:cNvSpPr txBox="1">
            <a:spLocks/>
          </p:cNvSpPr>
          <p:nvPr/>
        </p:nvSpPr>
        <p:spPr>
          <a:xfrm>
            <a:off x="838199" y="5865197"/>
            <a:ext cx="9845675" cy="89608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缺点：容易造成</a:t>
            </a:r>
            <a:r>
              <a:rPr lang="zh-CN" altLang="en-US" dirty="0">
                <a:solidFill>
                  <a:srgbClr val="C00000"/>
                </a:solidFill>
              </a:rPr>
              <a:t>回调地狱</a:t>
            </a:r>
            <a:r>
              <a:rPr lang="zh-CN" altLang="en-US" dirty="0"/>
              <a:t>的问题，代码的</a:t>
            </a:r>
            <a:r>
              <a:rPr lang="zh-CN" altLang="en-US" dirty="0">
                <a:solidFill>
                  <a:srgbClr val="C00000"/>
                </a:solidFill>
              </a:rPr>
              <a:t>可读性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C00000"/>
                </a:solidFill>
              </a:rPr>
              <a:t>维护性</a:t>
            </a:r>
            <a:r>
              <a:rPr lang="zh-CN" altLang="en-US" dirty="0"/>
              <a:t>差！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D6B3E9E-5047-46A7-9970-3E9A4906D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827" y="2883877"/>
            <a:ext cx="7186283" cy="296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24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26A823F-E23C-437F-A462-FB3A25D69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/>
              <a:t>npm </a:t>
            </a:r>
            <a:r>
              <a:rPr lang="zh-CN" altLang="en-US" dirty="0"/>
              <a:t>包 </a:t>
            </a:r>
            <a:r>
              <a:rPr lang="en-US" altLang="zh-CN" dirty="0"/>
              <a:t>- API Promise</a:t>
            </a:r>
            <a:r>
              <a:rPr lang="zh-CN" altLang="en-US" dirty="0"/>
              <a:t>化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314BCBE-6850-47EF-AB84-9B7A8EA5AB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什么是 </a:t>
            </a:r>
            <a:r>
              <a:rPr lang="en-US" altLang="zh-CN" dirty="0"/>
              <a:t>API Promise </a:t>
            </a:r>
            <a:r>
              <a:rPr lang="zh-CN" altLang="en-US" dirty="0"/>
              <a:t>化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D77360E9-8300-45BD-B613-28F754A5B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894739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API Promise</a:t>
            </a:r>
            <a:r>
              <a:rPr lang="zh-CN" altLang="en-US" b="1" dirty="0">
                <a:solidFill>
                  <a:srgbClr val="C00000"/>
                </a:solidFill>
              </a:rPr>
              <a:t>化</a:t>
            </a:r>
            <a:r>
              <a:rPr lang="zh-CN" altLang="en-US" dirty="0"/>
              <a:t>，指的是</a:t>
            </a:r>
            <a:r>
              <a:rPr lang="zh-CN" altLang="en-US" dirty="0">
                <a:solidFill>
                  <a:srgbClr val="C00000"/>
                </a:solidFill>
              </a:rPr>
              <a:t>通过额外的配置</a:t>
            </a:r>
            <a:r>
              <a:rPr lang="zh-CN" altLang="en-US" dirty="0"/>
              <a:t>，将官方提供的、基于回调函数的异步 </a:t>
            </a:r>
            <a:r>
              <a:rPr lang="en-US" altLang="zh-CN" dirty="0"/>
              <a:t>API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C00000"/>
                </a:solidFill>
              </a:rPr>
              <a:t>升级改造为基于 </a:t>
            </a:r>
            <a:r>
              <a:rPr lang="en-US" altLang="zh-CN" dirty="0">
                <a:solidFill>
                  <a:srgbClr val="C00000"/>
                </a:solidFill>
              </a:rPr>
              <a:t>Promise </a:t>
            </a:r>
            <a:r>
              <a:rPr lang="zh-CN" altLang="en-US" dirty="0">
                <a:solidFill>
                  <a:srgbClr val="C00000"/>
                </a:solidFill>
              </a:rPr>
              <a:t>的异步 </a:t>
            </a:r>
            <a:r>
              <a:rPr lang="en-US" altLang="zh-CN" dirty="0">
                <a:solidFill>
                  <a:srgbClr val="C00000"/>
                </a:solidFill>
              </a:rPr>
              <a:t>API</a:t>
            </a:r>
            <a:r>
              <a:rPr lang="zh-CN" altLang="en-US" dirty="0"/>
              <a:t>，从而提高代码的可读性、维护性，避免回调地狱的问题。</a:t>
            </a:r>
          </a:p>
        </p:txBody>
      </p:sp>
    </p:spTree>
    <p:extLst>
      <p:ext uri="{BB962C8B-B14F-4D97-AF65-F5344CB8AC3E}">
        <p14:creationId xmlns:p14="http://schemas.microsoft.com/office/powerpoint/2010/main" val="214328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26A823F-E23C-437F-A462-FB3A25D69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/>
              <a:t>npm </a:t>
            </a:r>
            <a:r>
              <a:rPr lang="zh-CN" altLang="en-US" dirty="0"/>
              <a:t>包 </a:t>
            </a:r>
            <a:r>
              <a:rPr lang="en-US" altLang="zh-CN" dirty="0"/>
              <a:t>- API Promise</a:t>
            </a:r>
            <a:r>
              <a:rPr lang="zh-CN" altLang="en-US" dirty="0"/>
              <a:t>化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314BCBE-6850-47EF-AB84-9B7A8EA5AB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实现 </a:t>
            </a:r>
            <a:r>
              <a:rPr lang="en-US" altLang="zh-CN" dirty="0"/>
              <a:t>API Promise </a:t>
            </a:r>
            <a:r>
              <a:rPr lang="zh-CN" altLang="en-US" dirty="0"/>
              <a:t>化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D77360E9-8300-45BD-B613-28F754A5B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885947"/>
          </a:xfrm>
        </p:spPr>
        <p:txBody>
          <a:bodyPr/>
          <a:lstStyle/>
          <a:p>
            <a:r>
              <a:rPr lang="zh-CN" altLang="en-US" dirty="0"/>
              <a:t>在小程序中，实现 </a:t>
            </a:r>
            <a:r>
              <a:rPr lang="en-US" altLang="zh-CN" dirty="0"/>
              <a:t>API Promise </a:t>
            </a:r>
            <a:r>
              <a:rPr lang="zh-CN" altLang="en-US" dirty="0"/>
              <a:t>化主要依赖于 </a:t>
            </a:r>
            <a:r>
              <a:rPr lang="en-US" altLang="zh-CN" dirty="0">
                <a:solidFill>
                  <a:srgbClr val="C00000"/>
                </a:solidFill>
              </a:rPr>
              <a:t>miniprogram-</a:t>
            </a:r>
            <a:r>
              <a:rPr lang="en-US" altLang="zh-CN" dirty="0" err="1">
                <a:solidFill>
                  <a:srgbClr val="C00000"/>
                </a:solidFill>
              </a:rPr>
              <a:t>api</a:t>
            </a:r>
            <a:r>
              <a:rPr lang="en-US" altLang="zh-CN" dirty="0">
                <a:solidFill>
                  <a:srgbClr val="C00000"/>
                </a:solidFill>
              </a:rPr>
              <a:t>-promise</a:t>
            </a:r>
            <a:r>
              <a:rPr lang="en-US" altLang="zh-CN" dirty="0"/>
              <a:t> </a:t>
            </a:r>
            <a:r>
              <a:rPr lang="zh-CN" altLang="en-US" dirty="0"/>
              <a:t>这个第三方的 </a:t>
            </a:r>
            <a:r>
              <a:rPr lang="en-US" altLang="zh-CN" dirty="0"/>
              <a:t>npm </a:t>
            </a:r>
            <a:r>
              <a:rPr lang="zh-CN" altLang="en-US" dirty="0"/>
              <a:t>包。它的安装和使用步骤如下：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A14592-A813-4AA7-B01D-24DFDB229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602" y="3972734"/>
            <a:ext cx="7186283" cy="267485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CA22B76-D9F8-45E2-92FA-5EA5CBD6E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602" y="2874422"/>
            <a:ext cx="7186282" cy="99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224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26A823F-E23C-437F-A462-FB3A25D69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/>
              <a:t>npm </a:t>
            </a:r>
            <a:r>
              <a:rPr lang="zh-CN" altLang="en-US" dirty="0"/>
              <a:t>包 </a:t>
            </a:r>
            <a:r>
              <a:rPr lang="en-US" altLang="zh-CN" dirty="0"/>
              <a:t>- API Promise</a:t>
            </a:r>
            <a:r>
              <a:rPr lang="zh-CN" altLang="en-US" dirty="0"/>
              <a:t>化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314BCBE-6850-47EF-AB84-9B7A8EA5AB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调用 </a:t>
            </a:r>
            <a:r>
              <a:rPr lang="en-US" altLang="zh-CN" dirty="0"/>
              <a:t>Promise </a:t>
            </a:r>
            <a:r>
              <a:rPr lang="zh-CN" altLang="en-US" dirty="0"/>
              <a:t>化之后的异步 </a:t>
            </a:r>
            <a:r>
              <a:rPr lang="en-US" altLang="zh-CN" dirty="0"/>
              <a:t>API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580F093-4731-4158-8998-611C4490C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618" y="2106360"/>
            <a:ext cx="7186283" cy="437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72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55B1B1-2CD6-4198-9D5D-D2E7A2A46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自定义组件</a:t>
            </a:r>
            <a:endParaRPr lang="en-US" altLang="zh-CN" dirty="0"/>
          </a:p>
          <a:p>
            <a:r>
              <a:rPr lang="zh-CN" altLang="en-US" dirty="0"/>
              <a:t>使用 </a:t>
            </a:r>
            <a:r>
              <a:rPr lang="en-US" altLang="zh-CN" dirty="0"/>
              <a:t>npm</a:t>
            </a:r>
            <a:r>
              <a:rPr lang="zh-CN" altLang="en-US" dirty="0"/>
              <a:t> 包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全局数据共享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分包</a:t>
            </a:r>
            <a:endParaRPr lang="en-US" altLang="zh-CN" dirty="0"/>
          </a:p>
          <a:p>
            <a:r>
              <a:rPr lang="zh-CN" altLang="en-US" dirty="0"/>
              <a:t>案例 </a:t>
            </a:r>
            <a:r>
              <a:rPr lang="en-US" altLang="zh-CN" dirty="0"/>
              <a:t>- </a:t>
            </a:r>
            <a:r>
              <a:rPr lang="zh-CN" altLang="en-US" dirty="0"/>
              <a:t>自定义 </a:t>
            </a:r>
            <a:r>
              <a:rPr lang="en-US" altLang="zh-CN" dirty="0"/>
              <a:t>tabBar</a:t>
            </a:r>
          </a:p>
        </p:txBody>
      </p:sp>
    </p:spTree>
    <p:extLst>
      <p:ext uri="{BB962C8B-B14F-4D97-AF65-F5344CB8AC3E}">
        <p14:creationId xmlns:p14="http://schemas.microsoft.com/office/powerpoint/2010/main" val="1614986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组件的创建与引用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 全局引用 </a:t>
            </a:r>
            <a:r>
              <a:rPr lang="en-US" altLang="zh-CN" dirty="0"/>
              <a:t>VS </a:t>
            </a:r>
            <a:r>
              <a:rPr lang="zh-CN" altLang="en-US" dirty="0"/>
              <a:t>局部引用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C9EC732-8BD5-4B4D-82BE-5AA97F68E1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3611561"/>
          </a:xfrm>
        </p:spPr>
        <p:txBody>
          <a:bodyPr/>
          <a:lstStyle/>
          <a:p>
            <a:r>
              <a:rPr lang="zh-CN" altLang="en-US" dirty="0"/>
              <a:t>根据组件的</a:t>
            </a:r>
            <a:r>
              <a:rPr lang="zh-CN" altLang="en-US" dirty="0">
                <a:solidFill>
                  <a:srgbClr val="C00000"/>
                </a:solidFill>
              </a:rPr>
              <a:t>使用频率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C00000"/>
                </a:solidFill>
              </a:rPr>
              <a:t>范围</a:t>
            </a:r>
            <a:r>
              <a:rPr lang="zh-CN" altLang="en-US" dirty="0"/>
              <a:t>，来选择合适的引用方式：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如果某组件</a:t>
            </a:r>
            <a:r>
              <a:rPr lang="zh-CN" altLang="en-US" dirty="0">
                <a:solidFill>
                  <a:srgbClr val="C00000"/>
                </a:solidFill>
              </a:rPr>
              <a:t>在多个页面中经常被用到</a:t>
            </a:r>
            <a:r>
              <a:rPr lang="zh-CN" altLang="en-US" dirty="0"/>
              <a:t>，建议进行“全局引用”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如果某组件只</a:t>
            </a:r>
            <a:r>
              <a:rPr lang="zh-CN" altLang="en-US" dirty="0">
                <a:solidFill>
                  <a:srgbClr val="C00000"/>
                </a:solidFill>
              </a:rPr>
              <a:t>在特定的页面中被用到</a:t>
            </a:r>
            <a:r>
              <a:rPr lang="zh-CN" altLang="en-US" dirty="0"/>
              <a:t>，建议进行“局部引用”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51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CE94E08E-91E8-40D5-AC5E-CA73A08EF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全局数据共享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DED52A1-1102-43BA-97EE-67CDDF5BAE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什么是全局数据共享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3EC48A6-8EDB-4A78-8D8F-B4008CEA8A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10231315" cy="991454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全局数据共享</a:t>
            </a:r>
            <a:r>
              <a:rPr lang="zh-CN" altLang="en-US" dirty="0"/>
              <a:t>（又叫做：状态管理）是为了解决</a:t>
            </a:r>
            <a:r>
              <a:rPr lang="zh-CN" altLang="en-US" dirty="0">
                <a:solidFill>
                  <a:srgbClr val="C00000"/>
                </a:solidFill>
              </a:rPr>
              <a:t>组件之间数据共享</a:t>
            </a:r>
            <a:r>
              <a:rPr lang="zh-CN" altLang="en-US" dirty="0"/>
              <a:t>的问题。</a:t>
            </a:r>
            <a:endParaRPr lang="en-US" altLang="zh-CN" dirty="0"/>
          </a:p>
          <a:p>
            <a:r>
              <a:rPr lang="zh-CN" altLang="en-US" dirty="0"/>
              <a:t>开发中常用的全局数据共享方案有：</a:t>
            </a:r>
            <a:r>
              <a:rPr lang="en-US" altLang="zh-CN" dirty="0"/>
              <a:t>Vuex</a:t>
            </a:r>
            <a:r>
              <a:rPr lang="zh-CN" altLang="en-US" dirty="0"/>
              <a:t>、</a:t>
            </a:r>
            <a:r>
              <a:rPr lang="en-US" altLang="zh-CN" dirty="0"/>
              <a:t>Redux</a:t>
            </a:r>
            <a:r>
              <a:rPr lang="zh-CN" altLang="en-US" dirty="0"/>
              <a:t>、</a:t>
            </a:r>
            <a:r>
              <a:rPr lang="en-US" altLang="zh-CN" dirty="0"/>
              <a:t>MobX </a:t>
            </a:r>
            <a:r>
              <a:rPr lang="zh-CN" altLang="en-US" dirty="0"/>
              <a:t>等。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E50227E-B720-47C4-AA94-8FE21BE51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862" y="3218654"/>
            <a:ext cx="5237696" cy="292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7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CE94E08E-91E8-40D5-AC5E-CA73A08EF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全局数据共享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DED52A1-1102-43BA-97EE-67CDDF5BAE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小程序中的全局数据共享方案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3EC48A6-8EDB-4A78-8D8F-B4008CEA8A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993923" cy="4219575"/>
          </a:xfrm>
        </p:spPr>
        <p:txBody>
          <a:bodyPr/>
          <a:lstStyle/>
          <a:p>
            <a:r>
              <a:rPr lang="zh-CN" altLang="en-US" dirty="0"/>
              <a:t>在小程序中，可使用 </a:t>
            </a:r>
            <a:r>
              <a:rPr lang="en-US" altLang="zh-CN" dirty="0">
                <a:solidFill>
                  <a:srgbClr val="C00000"/>
                </a:solidFill>
              </a:rPr>
              <a:t>mobx-miniprogram</a:t>
            </a:r>
            <a:r>
              <a:rPr lang="en-US" altLang="zh-CN" dirty="0"/>
              <a:t> </a:t>
            </a:r>
            <a:r>
              <a:rPr lang="zh-CN" altLang="en-US" dirty="0"/>
              <a:t>配合 </a:t>
            </a:r>
            <a:r>
              <a:rPr lang="en-US" altLang="zh-CN" dirty="0">
                <a:solidFill>
                  <a:srgbClr val="C00000"/>
                </a:solidFill>
              </a:rPr>
              <a:t>mobx-miniprogram-bindings</a:t>
            </a:r>
            <a:r>
              <a:rPr lang="en-US" altLang="zh-CN" dirty="0"/>
              <a:t> </a:t>
            </a:r>
            <a:r>
              <a:rPr lang="zh-CN" altLang="en-US" dirty="0"/>
              <a:t>实现全局数据共享。其中：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mobx-miniprogram </a:t>
            </a:r>
            <a:r>
              <a:rPr lang="zh-CN" altLang="en-US" dirty="0"/>
              <a:t>用来</a:t>
            </a:r>
            <a:r>
              <a:rPr lang="zh-CN" altLang="en-US" dirty="0">
                <a:solidFill>
                  <a:srgbClr val="C00000"/>
                </a:solidFill>
              </a:rPr>
              <a:t>创建 </a:t>
            </a:r>
            <a:r>
              <a:rPr lang="en-US" altLang="zh-CN" dirty="0">
                <a:solidFill>
                  <a:srgbClr val="C00000"/>
                </a:solidFill>
              </a:rPr>
              <a:t>Store </a:t>
            </a:r>
            <a:r>
              <a:rPr lang="zh-CN" altLang="en-US" dirty="0">
                <a:solidFill>
                  <a:srgbClr val="C00000"/>
                </a:solidFill>
              </a:rPr>
              <a:t>实例对象</a:t>
            </a:r>
            <a:endParaRPr lang="en-US" altLang="zh-CN" dirty="0">
              <a:solidFill>
                <a:srgbClr val="C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mobx-miniprogram-bindings </a:t>
            </a:r>
            <a:r>
              <a:rPr lang="zh-CN" altLang="en-US" dirty="0"/>
              <a:t>用来</a:t>
            </a:r>
            <a:r>
              <a:rPr lang="zh-CN" altLang="en-US" dirty="0">
                <a:solidFill>
                  <a:srgbClr val="C00000"/>
                </a:solidFill>
              </a:rPr>
              <a:t>把 </a:t>
            </a:r>
            <a:r>
              <a:rPr lang="en-US" altLang="zh-CN" dirty="0">
                <a:solidFill>
                  <a:srgbClr val="C00000"/>
                </a:solidFill>
              </a:rPr>
              <a:t>Store </a:t>
            </a:r>
            <a:r>
              <a:rPr lang="zh-CN" altLang="en-US" dirty="0">
                <a:solidFill>
                  <a:srgbClr val="C00000"/>
                </a:solidFill>
              </a:rPr>
              <a:t>中的共享数据或方法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C00000"/>
                </a:solidFill>
              </a:rPr>
              <a:t>绑定到组件或页面中使用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605C07C-119E-4A5B-B30F-60D37E025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408" y="3689450"/>
            <a:ext cx="3025257" cy="245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8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CE94E08E-91E8-40D5-AC5E-CA73A08EF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全局数据共享 </a:t>
            </a:r>
            <a:r>
              <a:rPr lang="en-US" altLang="zh-CN" dirty="0"/>
              <a:t>- </a:t>
            </a:r>
            <a:r>
              <a:rPr lang="en-US" altLang="zh-CN" dirty="0">
                <a:solidFill>
                  <a:srgbClr val="C00000"/>
                </a:solidFill>
              </a:rPr>
              <a:t>MobX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DED52A1-1102-43BA-97EE-67CDDF5BAE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安装 </a:t>
            </a:r>
            <a:r>
              <a:rPr lang="en-US" altLang="zh-CN" dirty="0"/>
              <a:t>MobX </a:t>
            </a:r>
            <a:r>
              <a:rPr lang="zh-CN" altLang="en-US" dirty="0"/>
              <a:t>相关的包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3EC48A6-8EDB-4A78-8D8F-B4008CEA8A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993923" cy="517191"/>
          </a:xfrm>
        </p:spPr>
        <p:txBody>
          <a:bodyPr/>
          <a:lstStyle/>
          <a:p>
            <a:r>
              <a:rPr lang="zh-CN" altLang="en-US" dirty="0"/>
              <a:t>在项目中运行如下的命令，安装 </a:t>
            </a:r>
            <a:r>
              <a:rPr lang="en-US" altLang="zh-CN" dirty="0"/>
              <a:t>MobX </a:t>
            </a:r>
            <a:r>
              <a:rPr lang="zh-CN" altLang="en-US" dirty="0"/>
              <a:t>相关的包：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B43F64F-09B0-408B-853D-1A817B803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602" y="2501800"/>
            <a:ext cx="7132938" cy="99068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AD1EE2D-C689-41B9-8744-7A8967E61A87}"/>
              </a:ext>
            </a:extLst>
          </p:cNvPr>
          <p:cNvSpPr txBox="1"/>
          <p:nvPr/>
        </p:nvSpPr>
        <p:spPr>
          <a:xfrm>
            <a:off x="838200" y="3650451"/>
            <a:ext cx="9732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</a:t>
            </a:r>
            <a:r>
              <a:rPr lang="en-US" altLang="zh-CN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MobX </a:t>
            </a:r>
            <a:r>
              <a:rPr lang="zh-CN" altLang="en-US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相关的包安装完毕之后，记得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删除 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miniprogram_npm 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目录</a:t>
            </a:r>
            <a:r>
              <a:rPr lang="zh-CN" altLang="en-US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后，重新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构建 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npm</a:t>
            </a:r>
            <a:r>
              <a:rPr lang="zh-CN" altLang="en-US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8538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CE94E08E-91E8-40D5-AC5E-CA73A08EF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全局数据共享 </a:t>
            </a:r>
            <a:r>
              <a:rPr lang="en-US" altLang="zh-CN" dirty="0"/>
              <a:t>- MobX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DED52A1-1102-43BA-97EE-67CDDF5BAE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创建 </a:t>
            </a:r>
            <a:r>
              <a:rPr lang="en-US" altLang="zh-CN" dirty="0"/>
              <a:t>MobX </a:t>
            </a:r>
            <a:r>
              <a:rPr lang="zh-CN" altLang="en-US" dirty="0"/>
              <a:t>的</a:t>
            </a:r>
            <a:r>
              <a:rPr lang="en-US" altLang="zh-CN" dirty="0"/>
              <a:t> Store </a:t>
            </a:r>
            <a:r>
              <a:rPr lang="zh-CN" altLang="en-US" dirty="0"/>
              <a:t>实例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134A41B-68FA-43DF-BD32-01726E0E6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621" y="1780634"/>
            <a:ext cx="6139980" cy="494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03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CE94E08E-91E8-40D5-AC5E-CA73A08EF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全局数据共享 </a:t>
            </a:r>
            <a:r>
              <a:rPr lang="en-US" altLang="zh-CN" dirty="0"/>
              <a:t>- MobX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DED52A1-1102-43BA-97EE-67CDDF5BAE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将 </a:t>
            </a:r>
            <a:r>
              <a:rPr lang="en-US" altLang="zh-CN" dirty="0"/>
              <a:t>Store </a:t>
            </a:r>
            <a:r>
              <a:rPr lang="zh-CN" altLang="en-US" dirty="0"/>
              <a:t>中的成员</a:t>
            </a:r>
            <a:r>
              <a:rPr lang="zh-CN" altLang="en-US" dirty="0">
                <a:solidFill>
                  <a:srgbClr val="C00000"/>
                </a:solidFill>
              </a:rPr>
              <a:t>绑定到页面</a:t>
            </a:r>
            <a:r>
              <a:rPr lang="zh-CN" altLang="en-US" dirty="0"/>
              <a:t>中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4D99CAE-B97C-4349-94DC-DA2AAC6D4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620" y="1780634"/>
            <a:ext cx="6808195" cy="494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097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CE94E08E-91E8-40D5-AC5E-CA73A08EF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全局数据共享 </a:t>
            </a:r>
            <a:r>
              <a:rPr lang="en-US" altLang="zh-CN" dirty="0"/>
              <a:t>- MobX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DED52A1-1102-43BA-97EE-67CDDF5BAE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在页面上使用 </a:t>
            </a:r>
            <a:r>
              <a:rPr lang="en-US" altLang="zh-CN" dirty="0"/>
              <a:t>Store </a:t>
            </a:r>
            <a:r>
              <a:rPr lang="zh-CN" altLang="en-US" dirty="0"/>
              <a:t>中的成员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87CD889-6B84-457A-94BE-ED37640A6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622" y="1798219"/>
            <a:ext cx="7186283" cy="437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29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CE94E08E-91E8-40D5-AC5E-CA73A08EF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全局数据共享 </a:t>
            </a:r>
            <a:r>
              <a:rPr lang="en-US" altLang="zh-CN" dirty="0"/>
              <a:t>- MobX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DED52A1-1102-43BA-97EE-67CDDF5BAE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将 </a:t>
            </a:r>
            <a:r>
              <a:rPr lang="en-US" altLang="zh-CN" dirty="0"/>
              <a:t>Store </a:t>
            </a:r>
            <a:r>
              <a:rPr lang="zh-CN" altLang="en-US" dirty="0"/>
              <a:t>中的成员</a:t>
            </a:r>
            <a:r>
              <a:rPr lang="zh-CN" altLang="en-US" dirty="0">
                <a:solidFill>
                  <a:srgbClr val="C00000"/>
                </a:solidFill>
              </a:rPr>
              <a:t>绑定到组件</a:t>
            </a:r>
            <a:r>
              <a:rPr lang="zh-CN" altLang="en-US" dirty="0"/>
              <a:t>中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E4B2577-11B7-427D-9BBB-350D99B06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622" y="1798220"/>
            <a:ext cx="6122394" cy="492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99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CE94E08E-91E8-40D5-AC5E-CA73A08EF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全局数据共享 </a:t>
            </a:r>
            <a:r>
              <a:rPr lang="en-US" altLang="zh-CN" dirty="0"/>
              <a:t>- MobX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DED52A1-1102-43BA-97EE-67CDDF5BAE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在组件中使用 </a:t>
            </a:r>
            <a:r>
              <a:rPr lang="en-US" altLang="zh-CN" dirty="0"/>
              <a:t>Store </a:t>
            </a:r>
            <a:r>
              <a:rPr lang="zh-CN" altLang="en-US" dirty="0"/>
              <a:t>中的成员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7DBE649-A35D-4F0F-8862-CADB869AA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622" y="1795433"/>
            <a:ext cx="7186283" cy="493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7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55B1B1-2CD6-4198-9D5D-D2E7A2A46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自定义组件</a:t>
            </a:r>
            <a:endParaRPr lang="en-US" altLang="zh-CN" dirty="0"/>
          </a:p>
          <a:p>
            <a:r>
              <a:rPr lang="zh-CN" altLang="en-US" dirty="0"/>
              <a:t>使用 </a:t>
            </a:r>
            <a:r>
              <a:rPr lang="en-US" altLang="zh-CN" dirty="0"/>
              <a:t>npm</a:t>
            </a:r>
            <a:r>
              <a:rPr lang="zh-CN" altLang="en-US" dirty="0"/>
              <a:t> 包</a:t>
            </a:r>
            <a:endParaRPr lang="en-US" altLang="zh-CN" dirty="0"/>
          </a:p>
          <a:p>
            <a:r>
              <a:rPr lang="zh-CN" altLang="en-US" dirty="0"/>
              <a:t>全局数据共享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分包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案例 </a:t>
            </a:r>
            <a:r>
              <a:rPr lang="en-US" altLang="zh-CN" dirty="0"/>
              <a:t>- </a:t>
            </a:r>
            <a:r>
              <a:rPr lang="zh-CN" altLang="en-US" dirty="0"/>
              <a:t>自定义 </a:t>
            </a:r>
            <a:r>
              <a:rPr lang="en-US" altLang="zh-CN" dirty="0"/>
              <a:t>tabBar</a:t>
            </a:r>
          </a:p>
        </p:txBody>
      </p:sp>
    </p:spTree>
    <p:extLst>
      <p:ext uri="{BB962C8B-B14F-4D97-AF65-F5344CB8AC3E}">
        <p14:creationId xmlns:p14="http://schemas.microsoft.com/office/powerpoint/2010/main" val="389017673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E6BEB8C-71E8-42C1-9B3E-1E3D0C7C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分包 </a:t>
            </a:r>
            <a:r>
              <a:rPr lang="en-US" altLang="zh-CN" dirty="0"/>
              <a:t>- </a:t>
            </a:r>
            <a:r>
              <a:rPr lang="zh-CN" altLang="en-US" dirty="0">
                <a:solidFill>
                  <a:srgbClr val="C00000"/>
                </a:solidFill>
              </a:rPr>
              <a:t>基础概念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7928B86-F544-452E-9DCE-F54C623776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什么是分包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EE6A049-8899-4FB5-8755-DF4AA464E5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分包指的是把一个</a:t>
            </a:r>
            <a:r>
              <a:rPr lang="zh-CN" altLang="en-US" dirty="0">
                <a:solidFill>
                  <a:srgbClr val="C00000"/>
                </a:solidFill>
              </a:rPr>
              <a:t>完整的小程序项目</a:t>
            </a:r>
            <a:r>
              <a:rPr lang="zh-CN" altLang="en-US" dirty="0"/>
              <a:t>，按照需求</a:t>
            </a:r>
            <a:r>
              <a:rPr lang="zh-CN" altLang="en-US" dirty="0">
                <a:solidFill>
                  <a:srgbClr val="C00000"/>
                </a:solidFill>
              </a:rPr>
              <a:t>划分为不同的子包</a:t>
            </a:r>
            <a:r>
              <a:rPr lang="zh-CN" altLang="en-US" dirty="0"/>
              <a:t>，在构建时打包成不同的分包，用户在使用时</a:t>
            </a:r>
            <a:r>
              <a:rPr lang="zh-CN" altLang="en-US" dirty="0">
                <a:solidFill>
                  <a:srgbClr val="C00000"/>
                </a:solidFill>
              </a:rPr>
              <a:t>按需进行加载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5084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组件的创建与引用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6.</a:t>
            </a:r>
            <a:r>
              <a:rPr lang="zh-CN" altLang="en-US" dirty="0"/>
              <a:t> 组件和页面的区别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C9EC732-8BD5-4B4D-82BE-5AA97F68E1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3611561"/>
          </a:xfrm>
        </p:spPr>
        <p:txBody>
          <a:bodyPr/>
          <a:lstStyle/>
          <a:p>
            <a:r>
              <a:rPr lang="zh-CN" altLang="en-US" dirty="0"/>
              <a:t>从表面来看，组件和页面都是由 </a:t>
            </a:r>
            <a:r>
              <a:rPr lang="en-US" altLang="zh-CN" dirty="0"/>
              <a:t>.js</a:t>
            </a:r>
            <a:r>
              <a:rPr lang="zh-CN" altLang="en-US" dirty="0"/>
              <a:t>、</a:t>
            </a:r>
            <a:r>
              <a:rPr lang="en-US" altLang="zh-CN" dirty="0"/>
              <a:t>.json</a:t>
            </a:r>
            <a:r>
              <a:rPr lang="zh-CN" altLang="en-US" dirty="0"/>
              <a:t>、</a:t>
            </a:r>
            <a:r>
              <a:rPr lang="en-US" altLang="zh-CN" dirty="0"/>
              <a:t>.wxml </a:t>
            </a:r>
            <a:r>
              <a:rPr lang="zh-CN" altLang="en-US" dirty="0"/>
              <a:t>和 </a:t>
            </a:r>
            <a:r>
              <a:rPr lang="en-US" altLang="zh-CN" dirty="0"/>
              <a:t>.wxss </a:t>
            </a:r>
            <a:r>
              <a:rPr lang="zh-CN" altLang="en-US" dirty="0"/>
              <a:t>这四个文件组成的。但是，组件和页面的 </a:t>
            </a:r>
            <a:r>
              <a:rPr lang="en-US" altLang="zh-CN" dirty="0"/>
              <a:t>.js </a:t>
            </a:r>
            <a:r>
              <a:rPr lang="zh-CN" altLang="en-US" dirty="0"/>
              <a:t>与 </a:t>
            </a:r>
            <a:r>
              <a:rPr lang="en-US" altLang="zh-CN" dirty="0"/>
              <a:t>.json </a:t>
            </a:r>
            <a:r>
              <a:rPr lang="zh-CN" altLang="en-US" dirty="0"/>
              <a:t>文件有明显的不同：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组件的 </a:t>
            </a:r>
            <a:r>
              <a:rPr lang="en-US" altLang="zh-CN" dirty="0"/>
              <a:t>.json </a:t>
            </a:r>
            <a:r>
              <a:rPr lang="zh-CN" altLang="en-US" dirty="0"/>
              <a:t>文件中需要声明 </a:t>
            </a:r>
            <a:r>
              <a:rPr lang="en-US" altLang="zh-CN" dirty="0">
                <a:solidFill>
                  <a:srgbClr val="C00000"/>
                </a:solidFill>
              </a:rPr>
              <a:t>"component": true </a:t>
            </a:r>
            <a:r>
              <a:rPr lang="zh-CN" altLang="en-US" dirty="0"/>
              <a:t>属性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组件的 </a:t>
            </a:r>
            <a:r>
              <a:rPr lang="en-US" altLang="zh-CN" dirty="0"/>
              <a:t>.js </a:t>
            </a:r>
            <a:r>
              <a:rPr lang="zh-CN" altLang="en-US" dirty="0"/>
              <a:t>文件中调用的是 </a:t>
            </a:r>
            <a:r>
              <a:rPr lang="en-US" altLang="zh-CN" dirty="0">
                <a:solidFill>
                  <a:srgbClr val="C00000"/>
                </a:solidFill>
              </a:rPr>
              <a:t>Component() </a:t>
            </a:r>
            <a:r>
              <a:rPr lang="zh-CN" altLang="en-US" dirty="0"/>
              <a:t>函数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组件的事件处理函数需要定义到 </a:t>
            </a:r>
            <a:r>
              <a:rPr lang="en-US" altLang="zh-CN" dirty="0">
                <a:solidFill>
                  <a:srgbClr val="C00000"/>
                </a:solidFill>
              </a:rPr>
              <a:t>methods</a:t>
            </a:r>
            <a:r>
              <a:rPr lang="en-US" altLang="zh-CN" dirty="0"/>
              <a:t> </a:t>
            </a:r>
            <a:r>
              <a:rPr lang="zh-CN" altLang="en-US" dirty="0"/>
              <a:t>节点中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5557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E6BEB8C-71E8-42C1-9B3E-1E3D0C7C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分包 </a:t>
            </a:r>
            <a:r>
              <a:rPr lang="en-US" altLang="zh-CN" dirty="0"/>
              <a:t>- </a:t>
            </a:r>
            <a:r>
              <a:rPr lang="zh-CN" altLang="en-US" dirty="0"/>
              <a:t>基础概念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7928B86-F544-452E-9DCE-F54C623776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分包的好处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EE6A049-8899-4FB5-8755-DF4AA464E5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对小程序进行分包的好处主要有以下两点：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可以</a:t>
            </a:r>
            <a:r>
              <a:rPr lang="zh-CN" altLang="en-US" dirty="0">
                <a:solidFill>
                  <a:srgbClr val="C00000"/>
                </a:solidFill>
              </a:rPr>
              <a:t>优化小程序首次启动的下载时间</a:t>
            </a:r>
            <a:endParaRPr lang="en-US" altLang="zh-CN" dirty="0">
              <a:solidFill>
                <a:srgbClr val="C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在</a:t>
            </a:r>
            <a:r>
              <a:rPr lang="zh-CN" altLang="en-US" dirty="0">
                <a:solidFill>
                  <a:srgbClr val="C00000"/>
                </a:solidFill>
              </a:rPr>
              <a:t>多团队共同开发</a:t>
            </a:r>
            <a:r>
              <a:rPr lang="zh-CN" altLang="en-US" dirty="0"/>
              <a:t>时可以更好的</a:t>
            </a:r>
            <a:r>
              <a:rPr lang="zh-CN" altLang="en-US" dirty="0">
                <a:solidFill>
                  <a:srgbClr val="C00000"/>
                </a:solidFill>
              </a:rPr>
              <a:t>解耦协作</a:t>
            </a:r>
          </a:p>
        </p:txBody>
      </p:sp>
    </p:spTree>
    <p:extLst>
      <p:ext uri="{BB962C8B-B14F-4D97-AF65-F5344CB8AC3E}">
        <p14:creationId xmlns:p14="http://schemas.microsoft.com/office/powerpoint/2010/main" val="4093636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E6BEB8C-71E8-42C1-9B3E-1E3D0C7C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分包 </a:t>
            </a:r>
            <a:r>
              <a:rPr lang="en-US" altLang="zh-CN" dirty="0"/>
              <a:t>- </a:t>
            </a:r>
            <a:r>
              <a:rPr lang="zh-CN" altLang="en-US" dirty="0"/>
              <a:t>基础概念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7928B86-F544-452E-9DCE-F54C623776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>
                <a:solidFill>
                  <a:srgbClr val="C00000"/>
                </a:solidFill>
              </a:rPr>
              <a:t>分包前</a:t>
            </a:r>
            <a:r>
              <a:rPr lang="zh-CN" altLang="en-US" dirty="0"/>
              <a:t>项目的构成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D704E9-D5F4-4046-A86F-9F433DFA3D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996453"/>
          </a:xfrm>
        </p:spPr>
        <p:txBody>
          <a:bodyPr/>
          <a:lstStyle/>
          <a:p>
            <a:r>
              <a:rPr lang="zh-CN" altLang="en-US" dirty="0"/>
              <a:t>分包前，小程序项目中</a:t>
            </a:r>
            <a:r>
              <a:rPr lang="zh-CN" altLang="en-US" dirty="0">
                <a:solidFill>
                  <a:srgbClr val="C00000"/>
                </a:solidFill>
              </a:rPr>
              <a:t>所有的页面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C00000"/>
                </a:solidFill>
              </a:rPr>
              <a:t>资源</a:t>
            </a:r>
            <a:r>
              <a:rPr lang="zh-CN" altLang="en-US" dirty="0"/>
              <a:t>都被打包到了一起，导致整个</a:t>
            </a:r>
            <a:r>
              <a:rPr lang="zh-CN" altLang="en-US" dirty="0">
                <a:solidFill>
                  <a:srgbClr val="C00000"/>
                </a:solidFill>
              </a:rPr>
              <a:t>项目体积过大，</a:t>
            </a:r>
            <a:r>
              <a:rPr lang="zh-CN" altLang="en-US" dirty="0"/>
              <a:t>影响小程序</a:t>
            </a:r>
            <a:r>
              <a:rPr lang="zh-CN" altLang="en-US" dirty="0">
                <a:solidFill>
                  <a:srgbClr val="C00000"/>
                </a:solidFill>
              </a:rPr>
              <a:t>首次启动的下载时间</a:t>
            </a:r>
            <a:r>
              <a:rPr lang="zh-CN" altLang="en-US" dirty="0"/>
              <a:t>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78480D2-CDCE-49A9-849B-4AF81A452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702" y="3285964"/>
            <a:ext cx="5410669" cy="223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26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E6BEB8C-71E8-42C1-9B3E-1E3D0C7C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分包 </a:t>
            </a:r>
            <a:r>
              <a:rPr lang="en-US" altLang="zh-CN" dirty="0"/>
              <a:t>- </a:t>
            </a:r>
            <a:r>
              <a:rPr lang="zh-CN" altLang="en-US" dirty="0"/>
              <a:t>基础概念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7928B86-F544-452E-9DCE-F54C623776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>
                <a:solidFill>
                  <a:srgbClr val="C00000"/>
                </a:solidFill>
              </a:rPr>
              <a:t>分包后</a:t>
            </a:r>
            <a:r>
              <a:rPr lang="zh-CN" altLang="en-US" dirty="0"/>
              <a:t>项目的构成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73D3C8-0F8C-4A2D-AA57-2521D1A1C7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1503758"/>
          </a:xfrm>
        </p:spPr>
        <p:txBody>
          <a:bodyPr/>
          <a:lstStyle/>
          <a:p>
            <a:r>
              <a:rPr lang="zh-CN" altLang="en-US" dirty="0"/>
              <a:t>分包后，小程序项目由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1 </a:t>
            </a:r>
            <a:r>
              <a:rPr lang="zh-CN" altLang="en-US" dirty="0">
                <a:solidFill>
                  <a:srgbClr val="C00000"/>
                </a:solidFill>
              </a:rPr>
              <a:t>个主包 </a:t>
            </a:r>
            <a:r>
              <a:rPr lang="en-US" altLang="zh-CN" dirty="0"/>
              <a:t>+ </a:t>
            </a:r>
            <a:r>
              <a:rPr lang="zh-CN" altLang="en-US" dirty="0">
                <a:solidFill>
                  <a:srgbClr val="C00000"/>
                </a:solidFill>
              </a:rPr>
              <a:t>多个分包</a:t>
            </a:r>
            <a:r>
              <a:rPr lang="zh-CN" altLang="en-US" dirty="0"/>
              <a:t>组成：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主包：一般只包含项目的</a:t>
            </a:r>
            <a:r>
              <a:rPr lang="zh-CN" altLang="en-US" dirty="0">
                <a:solidFill>
                  <a:srgbClr val="C00000"/>
                </a:solidFill>
              </a:rPr>
              <a:t>启动页面</a:t>
            </a:r>
            <a:r>
              <a:rPr lang="zh-CN" altLang="en-US" dirty="0"/>
              <a:t>或 </a:t>
            </a:r>
            <a:r>
              <a:rPr lang="en-US" altLang="zh-CN" dirty="0">
                <a:solidFill>
                  <a:srgbClr val="C00000"/>
                </a:solidFill>
              </a:rPr>
              <a:t>TabBar </a:t>
            </a:r>
            <a:r>
              <a:rPr lang="zh-CN" altLang="en-US" dirty="0">
                <a:solidFill>
                  <a:srgbClr val="C00000"/>
                </a:solidFill>
              </a:rPr>
              <a:t>页面</a:t>
            </a:r>
            <a:r>
              <a:rPr lang="zh-CN" altLang="en-US" dirty="0"/>
              <a:t>、以及所有分包都需要用到的一些</a:t>
            </a:r>
            <a:r>
              <a:rPr lang="zh-CN" altLang="en-US" dirty="0">
                <a:solidFill>
                  <a:srgbClr val="C00000"/>
                </a:solidFill>
              </a:rPr>
              <a:t>公共资源</a:t>
            </a:r>
            <a:endParaRPr lang="en-US" altLang="zh-CN" dirty="0">
              <a:solidFill>
                <a:srgbClr val="C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分包：只包含和当前分包有关的页面和私有资源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93BF9BB-6B6F-4464-B3A5-FA2961127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92896"/>
            <a:ext cx="9840790" cy="303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46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E6BEB8C-71E8-42C1-9B3E-1E3D0C7C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分包 </a:t>
            </a:r>
            <a:r>
              <a:rPr lang="en-US" altLang="zh-CN" dirty="0"/>
              <a:t>- </a:t>
            </a:r>
            <a:r>
              <a:rPr lang="zh-CN" altLang="en-US" dirty="0"/>
              <a:t>基础概念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7928B86-F544-452E-9DCE-F54C623776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分包的加载规则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73D3C8-0F8C-4A2D-AA57-2521D1A1C7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3928085"/>
          </a:xfrm>
        </p:spPr>
        <p:txBody>
          <a:bodyPr/>
          <a:lstStyle/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在小程序启动时，默认会</a:t>
            </a:r>
            <a:r>
              <a:rPr lang="zh-CN" altLang="en-US" dirty="0">
                <a:solidFill>
                  <a:srgbClr val="C00000"/>
                </a:solidFill>
              </a:rPr>
              <a:t>下载主包</a:t>
            </a:r>
            <a:r>
              <a:rPr lang="zh-CN" altLang="en-US" dirty="0"/>
              <a:t>并</a:t>
            </a:r>
            <a:r>
              <a:rPr lang="zh-CN" altLang="en-US" dirty="0">
                <a:solidFill>
                  <a:srgbClr val="C00000"/>
                </a:solidFill>
              </a:rPr>
              <a:t>启动主包内页面</a:t>
            </a:r>
            <a:endParaRPr lang="en-US" altLang="zh-CN" dirty="0">
              <a:solidFill>
                <a:srgbClr val="C00000"/>
              </a:solidFill>
            </a:endParaRPr>
          </a:p>
          <a:p>
            <a:pPr marL="7200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tabBar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页面需要放到主包中</a:t>
            </a:r>
            <a:endParaRPr lang="en-US" altLang="zh-CN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当用户进入分包内某个页面时，</a:t>
            </a:r>
            <a:r>
              <a:rPr lang="zh-CN" altLang="en-US" dirty="0">
                <a:solidFill>
                  <a:srgbClr val="C00000"/>
                </a:solidFill>
              </a:rPr>
              <a:t>客户端会把对应分包下载下来</a:t>
            </a:r>
            <a:r>
              <a:rPr lang="zh-CN" altLang="en-US" dirty="0"/>
              <a:t>，下载完成后再进行展示</a:t>
            </a:r>
            <a:endParaRPr lang="en-US" altLang="zh-CN" dirty="0"/>
          </a:p>
          <a:p>
            <a:pPr marL="7200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非 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tabBar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页面可以按照功能的不同，划分为不同的分包之后，进行按需下载</a:t>
            </a:r>
          </a:p>
        </p:txBody>
      </p:sp>
    </p:spTree>
    <p:extLst>
      <p:ext uri="{BB962C8B-B14F-4D97-AF65-F5344CB8AC3E}">
        <p14:creationId xmlns:p14="http://schemas.microsoft.com/office/powerpoint/2010/main" val="134368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E6BEB8C-71E8-42C1-9B3E-1E3D0C7C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分包 </a:t>
            </a:r>
            <a:r>
              <a:rPr lang="en-US" altLang="zh-CN" dirty="0"/>
              <a:t>- </a:t>
            </a:r>
            <a:r>
              <a:rPr lang="zh-CN" altLang="en-US" dirty="0"/>
              <a:t>基础概念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7928B86-F544-452E-9DCE-F54C623776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分包的体积限制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73D3C8-0F8C-4A2D-AA57-2521D1A1C7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2310300"/>
          </a:xfrm>
        </p:spPr>
        <p:txBody>
          <a:bodyPr/>
          <a:lstStyle/>
          <a:p>
            <a:r>
              <a:rPr lang="zh-CN" altLang="en-US" dirty="0"/>
              <a:t>目前，小程序分包的大小有以下两个限制：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整个小程序所有分包大小不超过 </a:t>
            </a:r>
            <a:r>
              <a:rPr lang="en-US" altLang="zh-CN" dirty="0">
                <a:solidFill>
                  <a:srgbClr val="C00000"/>
                </a:solidFill>
              </a:rPr>
              <a:t>16M</a:t>
            </a:r>
            <a:r>
              <a:rPr lang="zh-CN" altLang="en-US" dirty="0"/>
              <a:t>（主包 </a:t>
            </a:r>
            <a:r>
              <a:rPr lang="en-US" altLang="zh-CN" dirty="0"/>
              <a:t>+ </a:t>
            </a:r>
            <a:r>
              <a:rPr lang="zh-CN" altLang="en-US" dirty="0"/>
              <a:t>所有分包）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单个分包</a:t>
            </a:r>
            <a:r>
              <a:rPr lang="en-US" altLang="zh-CN" dirty="0"/>
              <a:t>/</a:t>
            </a:r>
            <a:r>
              <a:rPr lang="zh-CN" altLang="en-US" dirty="0"/>
              <a:t>主包大小不能超过 </a:t>
            </a:r>
            <a:r>
              <a:rPr lang="en-US" altLang="zh-CN" dirty="0">
                <a:solidFill>
                  <a:srgbClr val="C00000"/>
                </a:solidFill>
              </a:rPr>
              <a:t>2M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83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E6BEB8C-71E8-42C1-9B3E-1E3D0C7C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分包 </a:t>
            </a:r>
            <a:r>
              <a:rPr lang="en-US" altLang="zh-CN" dirty="0"/>
              <a:t>- </a:t>
            </a:r>
            <a:r>
              <a:rPr lang="zh-CN" altLang="en-US" dirty="0">
                <a:solidFill>
                  <a:srgbClr val="C00000"/>
                </a:solidFill>
              </a:rPr>
              <a:t>使用分包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7928B86-F544-452E-9DCE-F54C623776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配置方法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1EC695D-74BD-4473-A711-38BB983B8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556" y="1798983"/>
            <a:ext cx="3635055" cy="493056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3818252-7603-4483-8D16-3A1A3F1DF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877" y="1798982"/>
            <a:ext cx="3651667" cy="4930567"/>
          </a:xfrm>
          <a:prstGeom prst="rect">
            <a:avLst/>
          </a:prstGeom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1F5F7CDA-8BBF-4A0B-815E-92725CB94CF8}"/>
              </a:ext>
            </a:extLst>
          </p:cNvPr>
          <p:cNvSpPr/>
          <p:nvPr/>
        </p:nvSpPr>
        <p:spPr>
          <a:xfrm>
            <a:off x="5201032" y="4005670"/>
            <a:ext cx="541424" cy="517190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28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E6BEB8C-71E8-42C1-9B3E-1E3D0C7C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分包 </a:t>
            </a:r>
            <a:r>
              <a:rPr lang="en-US" altLang="zh-CN" dirty="0"/>
              <a:t>- </a:t>
            </a:r>
            <a:r>
              <a:rPr lang="zh-CN" altLang="en-US" dirty="0"/>
              <a:t>使用分包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7928B86-F544-452E-9DCE-F54C623776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打包原则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AC9154C-9E5A-4561-8C74-64E2F4B47D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小程序会按 </a:t>
            </a:r>
            <a:r>
              <a:rPr lang="en-US" altLang="zh-CN" dirty="0">
                <a:solidFill>
                  <a:srgbClr val="C00000"/>
                </a:solidFill>
              </a:rPr>
              <a:t>subpackages </a:t>
            </a:r>
            <a:r>
              <a:rPr lang="zh-CN" altLang="en-US" dirty="0"/>
              <a:t>的配置进行分包，</a:t>
            </a:r>
            <a:r>
              <a:rPr lang="en-US" altLang="zh-CN" dirty="0"/>
              <a:t>subpackages </a:t>
            </a:r>
            <a:r>
              <a:rPr lang="zh-CN" altLang="en-US" dirty="0"/>
              <a:t>之外的目录将被打包到主包中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主包也可以有自己的 </a:t>
            </a:r>
            <a:r>
              <a:rPr lang="en-US" altLang="zh-CN" dirty="0"/>
              <a:t>pages</a:t>
            </a:r>
            <a:r>
              <a:rPr lang="zh-CN" altLang="en-US" dirty="0"/>
              <a:t>（即最外层的 </a:t>
            </a:r>
            <a:r>
              <a:rPr lang="en-US" altLang="zh-CN" dirty="0"/>
              <a:t>pages </a:t>
            </a:r>
            <a:r>
              <a:rPr lang="zh-CN" altLang="en-US" dirty="0"/>
              <a:t>字段）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/>
              <a:t>tabBar </a:t>
            </a:r>
            <a:r>
              <a:rPr lang="zh-CN" altLang="en-US" dirty="0"/>
              <a:t>页面必须在主包内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分包之间不能互相嵌套</a:t>
            </a:r>
          </a:p>
        </p:txBody>
      </p:sp>
    </p:spTree>
    <p:extLst>
      <p:ext uri="{BB962C8B-B14F-4D97-AF65-F5344CB8AC3E}">
        <p14:creationId xmlns:p14="http://schemas.microsoft.com/office/powerpoint/2010/main" val="8833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E6BEB8C-71E8-42C1-9B3E-1E3D0C7C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分包 </a:t>
            </a:r>
            <a:r>
              <a:rPr lang="en-US" altLang="zh-CN" dirty="0"/>
              <a:t>- </a:t>
            </a:r>
            <a:r>
              <a:rPr lang="zh-CN" altLang="en-US" dirty="0"/>
              <a:t>使用分包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7928B86-F544-452E-9DCE-F54C623776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引用原则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AC9154C-9E5A-4561-8C74-64E2F4B47D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主包</a:t>
            </a:r>
            <a:r>
              <a:rPr lang="zh-CN" altLang="en-US" dirty="0">
                <a:solidFill>
                  <a:srgbClr val="C00000"/>
                </a:solidFill>
              </a:rPr>
              <a:t>无法引用</a:t>
            </a:r>
            <a:r>
              <a:rPr lang="zh-CN" altLang="en-US" dirty="0"/>
              <a:t>分包内的私有资源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分包之间</a:t>
            </a:r>
            <a:r>
              <a:rPr lang="zh-CN" altLang="en-US" dirty="0">
                <a:solidFill>
                  <a:srgbClr val="C00000"/>
                </a:solidFill>
              </a:rPr>
              <a:t>不能相互引用</a:t>
            </a:r>
            <a:r>
              <a:rPr lang="zh-CN" altLang="en-US" dirty="0"/>
              <a:t>私有资源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分包</a:t>
            </a:r>
            <a:r>
              <a:rPr lang="zh-CN" altLang="en-US" dirty="0">
                <a:solidFill>
                  <a:srgbClr val="C00000"/>
                </a:solidFill>
              </a:rPr>
              <a:t>可以引用</a:t>
            </a:r>
            <a:r>
              <a:rPr lang="zh-CN" altLang="en-US" dirty="0"/>
              <a:t>主包内的公共资源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4FB28D1-970C-4995-82D2-D4237A759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92896"/>
            <a:ext cx="9840790" cy="303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259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E6BEB8C-71E8-42C1-9B3E-1E3D0C7C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分包 </a:t>
            </a:r>
            <a:r>
              <a:rPr lang="en-US" altLang="zh-CN" dirty="0"/>
              <a:t>- </a:t>
            </a:r>
            <a:r>
              <a:rPr lang="zh-CN" altLang="en-US" dirty="0">
                <a:solidFill>
                  <a:srgbClr val="C00000"/>
                </a:solidFill>
              </a:rPr>
              <a:t>独立分包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7928B86-F544-452E-9DCE-F54C623776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什么是独立分包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AC9154C-9E5A-4561-8C74-64E2F4B47D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4219575"/>
          </a:xfrm>
        </p:spPr>
        <p:txBody>
          <a:bodyPr/>
          <a:lstStyle/>
          <a:p>
            <a:r>
              <a:rPr lang="zh-CN" altLang="en-US" dirty="0"/>
              <a:t>独立分包</a:t>
            </a:r>
            <a:r>
              <a:rPr lang="zh-CN" altLang="en-US" dirty="0">
                <a:solidFill>
                  <a:srgbClr val="C00000"/>
                </a:solidFill>
              </a:rPr>
              <a:t>本质上也是分包</a:t>
            </a:r>
            <a:r>
              <a:rPr lang="zh-CN" altLang="en-US" dirty="0"/>
              <a:t>，只不过它比较特殊，</a:t>
            </a:r>
            <a:r>
              <a:rPr lang="zh-CN" altLang="en-US" dirty="0">
                <a:solidFill>
                  <a:srgbClr val="C00000"/>
                </a:solidFill>
              </a:rPr>
              <a:t>可以独立于主包和其他分包而单独运行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180D506-1A5C-40A1-8EBA-7028CA754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393" y="2929153"/>
            <a:ext cx="6081287" cy="233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281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E6BEB8C-71E8-42C1-9B3E-1E3D0C7C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分包 </a:t>
            </a:r>
            <a:r>
              <a:rPr lang="en-US" altLang="zh-CN" dirty="0"/>
              <a:t>- </a:t>
            </a:r>
            <a:r>
              <a:rPr lang="zh-CN" altLang="en-US" dirty="0"/>
              <a:t>独立分包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7928B86-F544-452E-9DCE-F54C623776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独立分包和普通分包的区别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AC9154C-9E5A-4561-8C74-64E2F4B47D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4219575"/>
          </a:xfrm>
        </p:spPr>
        <p:txBody>
          <a:bodyPr/>
          <a:lstStyle/>
          <a:p>
            <a:r>
              <a:rPr lang="zh-CN" altLang="en-US" dirty="0"/>
              <a:t>最主要的区别：</a:t>
            </a:r>
            <a:r>
              <a:rPr lang="zh-CN" altLang="en-US" dirty="0">
                <a:solidFill>
                  <a:srgbClr val="C00000"/>
                </a:solidFill>
              </a:rPr>
              <a:t>是否依赖于主包才能运行</a:t>
            </a:r>
            <a:endParaRPr lang="en-US" altLang="zh-CN" dirty="0">
              <a:solidFill>
                <a:srgbClr val="C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普通分包必须依赖于主包才能运行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独立分包可以在不下载主包的情况下，独立运行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3159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>
                <a:solidFill>
                  <a:srgbClr val="C00000"/>
                </a:solidFill>
              </a:rPr>
              <a:t>样式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组件样式隔离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C9EC732-8BD5-4B4D-82BE-5AA97F68E1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199" y="1989138"/>
            <a:ext cx="6837485" cy="4114881"/>
          </a:xfrm>
        </p:spPr>
        <p:txBody>
          <a:bodyPr/>
          <a:lstStyle/>
          <a:p>
            <a:r>
              <a:rPr lang="zh-CN" altLang="en-US" dirty="0"/>
              <a:t>默认情况下，自定义组件的样式只对当前组件生效，不会影响到组件之外的 </a:t>
            </a:r>
            <a:r>
              <a:rPr lang="en-US" altLang="zh-CN" dirty="0"/>
              <a:t>UI </a:t>
            </a:r>
            <a:r>
              <a:rPr lang="zh-CN" altLang="en-US" dirty="0"/>
              <a:t>结构，如图所示：</a:t>
            </a:r>
            <a:endParaRPr lang="en-US" altLang="zh-CN" dirty="0"/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dirty="0"/>
              <a:t>组件 </a:t>
            </a:r>
            <a:r>
              <a:rPr lang="en-US" altLang="zh-CN" dirty="0"/>
              <a:t>A </a:t>
            </a:r>
            <a:r>
              <a:rPr lang="zh-CN" altLang="en-US" dirty="0"/>
              <a:t>的样式</a:t>
            </a:r>
            <a:r>
              <a:rPr lang="zh-CN" altLang="en-US" dirty="0">
                <a:solidFill>
                  <a:srgbClr val="C00000"/>
                </a:solidFill>
              </a:rPr>
              <a:t>不会影响</a:t>
            </a:r>
            <a:r>
              <a:rPr lang="zh-CN" altLang="en-US" dirty="0"/>
              <a:t>组件 </a:t>
            </a:r>
            <a:r>
              <a:rPr lang="en-US" altLang="zh-CN" dirty="0"/>
              <a:t>C </a:t>
            </a:r>
            <a:r>
              <a:rPr lang="zh-CN" altLang="en-US" dirty="0"/>
              <a:t>的样式</a:t>
            </a:r>
            <a:endParaRPr lang="en-US" altLang="zh-CN" dirty="0"/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dirty="0"/>
              <a:t>组件 </a:t>
            </a:r>
            <a:r>
              <a:rPr lang="en-US" altLang="zh-CN" dirty="0"/>
              <a:t>A </a:t>
            </a:r>
            <a:r>
              <a:rPr lang="zh-CN" altLang="en-US" dirty="0"/>
              <a:t>的样式</a:t>
            </a:r>
            <a:r>
              <a:rPr lang="zh-CN" altLang="en-US" dirty="0">
                <a:solidFill>
                  <a:srgbClr val="C00000"/>
                </a:solidFill>
              </a:rPr>
              <a:t>不会影响</a:t>
            </a:r>
            <a:r>
              <a:rPr lang="zh-CN" altLang="en-US" dirty="0"/>
              <a:t>小程序页面的样式</a:t>
            </a:r>
            <a:endParaRPr lang="en-US" altLang="zh-CN" dirty="0"/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dirty="0"/>
              <a:t>小程序页面的样式</a:t>
            </a:r>
            <a:r>
              <a:rPr lang="zh-CN" altLang="en-US" dirty="0">
                <a:solidFill>
                  <a:srgbClr val="C00000"/>
                </a:solidFill>
              </a:rPr>
              <a:t>不会影响</a:t>
            </a:r>
            <a:r>
              <a:rPr lang="zh-CN" altLang="en-US" dirty="0"/>
              <a:t>组件 </a:t>
            </a:r>
            <a:r>
              <a:rPr lang="en-US" altLang="zh-CN" dirty="0"/>
              <a:t>A </a:t>
            </a:r>
            <a:r>
              <a:rPr lang="zh-CN" altLang="en-US" dirty="0"/>
              <a:t>和 </a:t>
            </a:r>
            <a:r>
              <a:rPr lang="en-US" altLang="zh-CN" dirty="0"/>
              <a:t>C </a:t>
            </a:r>
            <a:r>
              <a:rPr lang="zh-CN" altLang="en-US" dirty="0"/>
              <a:t>的样式</a:t>
            </a:r>
            <a:endParaRPr lang="en-US" altLang="zh-CN" dirty="0"/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好处：</a:t>
            </a:r>
            <a:endParaRPr lang="en-US" altLang="zh-CN" dirty="0"/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dirty="0"/>
              <a:t>防止外界的样式影响组件内部的样式</a:t>
            </a:r>
            <a:endParaRPr lang="en-US" altLang="zh-CN" dirty="0"/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dirty="0"/>
              <a:t>防止组件的样式破坏外界的样式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F4BA4D3-CC01-4801-B4C7-51C4195C1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5339" y="2064796"/>
            <a:ext cx="2624380" cy="411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11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E6BEB8C-71E8-42C1-9B3E-1E3D0C7C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分包 </a:t>
            </a:r>
            <a:r>
              <a:rPr lang="en-US" altLang="zh-CN" dirty="0"/>
              <a:t>- </a:t>
            </a:r>
            <a:r>
              <a:rPr lang="zh-CN" altLang="en-US" dirty="0"/>
              <a:t>独立分包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7928B86-F544-452E-9DCE-F54C623776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独立分包的应用场景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AC9154C-9E5A-4561-8C74-64E2F4B47D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4219575"/>
          </a:xfrm>
        </p:spPr>
        <p:txBody>
          <a:bodyPr/>
          <a:lstStyle/>
          <a:p>
            <a:r>
              <a:rPr lang="zh-CN" altLang="en-US" dirty="0"/>
              <a:t>开发者可以按需，将某些</a:t>
            </a:r>
            <a:r>
              <a:rPr lang="zh-CN" altLang="en-US" dirty="0">
                <a:solidFill>
                  <a:srgbClr val="C00000"/>
                </a:solidFill>
              </a:rPr>
              <a:t>具有一定功能独立性的页面</a:t>
            </a:r>
            <a:r>
              <a:rPr lang="zh-CN" altLang="en-US" dirty="0"/>
              <a:t>配置到</a:t>
            </a:r>
            <a:r>
              <a:rPr lang="zh-CN" altLang="en-US" dirty="0">
                <a:solidFill>
                  <a:srgbClr val="C00000"/>
                </a:solidFill>
              </a:rPr>
              <a:t>独立分包</a:t>
            </a:r>
            <a:r>
              <a:rPr lang="zh-CN" altLang="en-US" dirty="0"/>
              <a:t>中。原因如下：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当小程序从普通的分包页面启动时，需要首先下载主包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而独立分包</a:t>
            </a:r>
            <a:r>
              <a:rPr lang="zh-CN" altLang="en-US" dirty="0">
                <a:solidFill>
                  <a:srgbClr val="C00000"/>
                </a:solidFill>
              </a:rPr>
              <a:t>不依赖主包</a:t>
            </a:r>
            <a:r>
              <a:rPr lang="zh-CN" altLang="en-US" dirty="0"/>
              <a:t>即可运行，</a:t>
            </a:r>
            <a:r>
              <a:rPr lang="zh-CN" altLang="en-US" dirty="0">
                <a:solidFill>
                  <a:srgbClr val="C00000"/>
                </a:solidFill>
              </a:rPr>
              <a:t>可以很大程度上提升分包页面的启动速度</a:t>
            </a:r>
            <a:endParaRPr lang="en-US" altLang="zh-CN" dirty="0">
              <a:solidFill>
                <a:srgbClr val="C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注意：一个小程序中可以有多个独立分包。</a:t>
            </a:r>
            <a:endParaRPr lang="en-US" altLang="zh-C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57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E6BEB8C-71E8-42C1-9B3E-1E3D0C7C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分包 </a:t>
            </a:r>
            <a:r>
              <a:rPr lang="en-US" altLang="zh-CN" dirty="0"/>
              <a:t>- </a:t>
            </a:r>
            <a:r>
              <a:rPr lang="zh-CN" altLang="en-US" dirty="0"/>
              <a:t>独立分包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7928B86-F544-452E-9DCE-F54C623776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独立分包的配置方法</a:t>
            </a: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3318C021-FEA2-433F-9B20-77C77BEFB12E}"/>
              </a:ext>
            </a:extLst>
          </p:cNvPr>
          <p:cNvSpPr/>
          <p:nvPr/>
        </p:nvSpPr>
        <p:spPr>
          <a:xfrm>
            <a:off x="4327666" y="4094635"/>
            <a:ext cx="541424" cy="517190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3E7F2F8-7C62-499D-8236-ECF9A037F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492" y="1989138"/>
            <a:ext cx="2900607" cy="472718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209F9FD-07D5-4E25-BEF8-382BA3B80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045" y="1989138"/>
            <a:ext cx="4920238" cy="472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19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E6BEB8C-71E8-42C1-9B3E-1E3D0C7C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分包 </a:t>
            </a:r>
            <a:r>
              <a:rPr lang="en-US" altLang="zh-CN" dirty="0"/>
              <a:t>- </a:t>
            </a:r>
            <a:r>
              <a:rPr lang="zh-CN" altLang="en-US" dirty="0"/>
              <a:t>独立分包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7928B86-F544-452E-9DCE-F54C623776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引用原则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AC9154C-9E5A-4561-8C74-64E2F4B47D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4219575"/>
          </a:xfrm>
        </p:spPr>
        <p:txBody>
          <a:bodyPr/>
          <a:lstStyle/>
          <a:p>
            <a:r>
              <a:rPr lang="zh-CN" altLang="en-US" dirty="0"/>
              <a:t>独立分包和普通分包以及主包之间，是</a:t>
            </a:r>
            <a:r>
              <a:rPr lang="zh-CN" altLang="en-US" dirty="0">
                <a:solidFill>
                  <a:srgbClr val="C00000"/>
                </a:solidFill>
              </a:rPr>
              <a:t>相互隔绝</a:t>
            </a:r>
            <a:r>
              <a:rPr lang="zh-CN" altLang="en-US" dirty="0"/>
              <a:t>的，</a:t>
            </a:r>
            <a:r>
              <a:rPr lang="zh-CN" altLang="en-US" dirty="0">
                <a:solidFill>
                  <a:srgbClr val="C00000"/>
                </a:solidFill>
              </a:rPr>
              <a:t>不能相互引用彼此的资源</a:t>
            </a:r>
            <a:r>
              <a:rPr lang="zh-CN" altLang="en-US" dirty="0"/>
              <a:t>！例如：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主包</a:t>
            </a:r>
            <a:r>
              <a:rPr lang="zh-CN" altLang="en-US" dirty="0">
                <a:solidFill>
                  <a:srgbClr val="C00000"/>
                </a:solidFill>
              </a:rPr>
              <a:t>无法引用</a:t>
            </a:r>
            <a:r>
              <a:rPr lang="zh-CN" altLang="en-US" dirty="0"/>
              <a:t>独立分包内的私有资源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独立分包之间，</a:t>
            </a:r>
            <a:r>
              <a:rPr lang="zh-CN" altLang="en-US" dirty="0">
                <a:solidFill>
                  <a:srgbClr val="C00000"/>
                </a:solidFill>
              </a:rPr>
              <a:t>不能相互引用</a:t>
            </a:r>
            <a:r>
              <a:rPr lang="zh-CN" altLang="en-US" dirty="0"/>
              <a:t>私有资源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独立分包和普通分包之间，</a:t>
            </a:r>
            <a:r>
              <a:rPr lang="zh-CN" altLang="en-US" dirty="0">
                <a:solidFill>
                  <a:srgbClr val="C00000"/>
                </a:solidFill>
              </a:rPr>
              <a:t>不能相互引用</a:t>
            </a:r>
            <a:r>
              <a:rPr lang="zh-CN" altLang="en-US" dirty="0"/>
              <a:t>私有资源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b="1" dirty="0">
                <a:solidFill>
                  <a:srgbClr val="C00000"/>
                </a:solidFill>
              </a:rPr>
              <a:t>特别注意：</a:t>
            </a:r>
            <a:r>
              <a:rPr lang="zh-CN" altLang="en-US" dirty="0"/>
              <a:t>独立分包中不能引用主包内的公共资源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7123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E6BEB8C-71E8-42C1-9B3E-1E3D0C7C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分包 </a:t>
            </a:r>
            <a:r>
              <a:rPr lang="en-US" altLang="zh-CN" dirty="0"/>
              <a:t>- </a:t>
            </a:r>
            <a:r>
              <a:rPr lang="zh-CN" altLang="en-US" dirty="0">
                <a:solidFill>
                  <a:srgbClr val="C00000"/>
                </a:solidFill>
              </a:rPr>
              <a:t>分包预下载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7928B86-F544-452E-9DCE-F54C623776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什么是分包预下载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AC9154C-9E5A-4561-8C74-64E2F4B47D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4219575"/>
          </a:xfrm>
        </p:spPr>
        <p:txBody>
          <a:bodyPr/>
          <a:lstStyle/>
          <a:p>
            <a:r>
              <a:rPr lang="zh-CN" altLang="en-US" dirty="0"/>
              <a:t>分包预下载指的是：在进入小程序的某个页面时，</a:t>
            </a:r>
            <a:r>
              <a:rPr lang="zh-CN" altLang="en-US" dirty="0">
                <a:solidFill>
                  <a:srgbClr val="C00000"/>
                </a:solidFill>
              </a:rPr>
              <a:t>由框架自动预下载可能需要的分包</a:t>
            </a:r>
            <a:r>
              <a:rPr lang="zh-CN" altLang="en-US" dirty="0"/>
              <a:t>，从而提升进入后续分包页面时的启动速度。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3696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E6BEB8C-71E8-42C1-9B3E-1E3D0C7C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分包 </a:t>
            </a:r>
            <a:r>
              <a:rPr lang="en-US" altLang="zh-CN" dirty="0"/>
              <a:t>- </a:t>
            </a:r>
            <a:r>
              <a:rPr lang="zh-CN" altLang="en-US" dirty="0"/>
              <a:t>分包预下载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7928B86-F544-452E-9DCE-F54C623776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配置分包的预下载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210D27-D708-4873-AEAD-497F5EC222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825083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预下载分包的行为，会在进入指定的页面时触发</a:t>
            </a:r>
            <a:r>
              <a:rPr lang="zh-CN" altLang="en-US" dirty="0"/>
              <a:t>。在 </a:t>
            </a:r>
            <a:r>
              <a:rPr lang="en-US" altLang="zh-CN" dirty="0"/>
              <a:t>app.json </a:t>
            </a:r>
            <a:r>
              <a:rPr lang="zh-CN" altLang="en-US" dirty="0"/>
              <a:t>中，使用 </a:t>
            </a:r>
            <a:r>
              <a:rPr lang="en-US" altLang="zh-CN" dirty="0">
                <a:solidFill>
                  <a:srgbClr val="C00000"/>
                </a:solidFill>
              </a:rPr>
              <a:t>preloadRule</a:t>
            </a:r>
            <a:r>
              <a:rPr lang="en-US" altLang="zh-CN" dirty="0"/>
              <a:t> </a:t>
            </a:r>
            <a:r>
              <a:rPr lang="zh-CN" altLang="en-US" dirty="0"/>
              <a:t>节点定义分包的预下载规则，示例代码如下：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3AB897E-9D71-405A-815A-9910B31D5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592" y="2877440"/>
            <a:ext cx="7373785" cy="384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67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E6BEB8C-71E8-42C1-9B3E-1E3D0C7C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分包 </a:t>
            </a:r>
            <a:r>
              <a:rPr lang="en-US" altLang="zh-CN" dirty="0"/>
              <a:t>- </a:t>
            </a:r>
            <a:r>
              <a:rPr lang="zh-CN" altLang="en-US" dirty="0"/>
              <a:t>分包预下载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7928B86-F544-452E-9DCE-F54C623776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分包预下载的限制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AC9154C-9E5A-4561-8C74-64E2F4B47D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1002035"/>
          </a:xfrm>
        </p:spPr>
        <p:txBody>
          <a:bodyPr/>
          <a:lstStyle/>
          <a:p>
            <a:r>
              <a:rPr lang="zh-CN" altLang="en-US" dirty="0"/>
              <a:t>同一个分包中的页面享有</a:t>
            </a:r>
            <a:r>
              <a:rPr lang="zh-CN" altLang="en-US" dirty="0">
                <a:solidFill>
                  <a:srgbClr val="C00000"/>
                </a:solidFill>
              </a:rPr>
              <a:t>共同的预下载大小限额 </a:t>
            </a:r>
            <a:r>
              <a:rPr lang="en-US" altLang="zh-CN" dirty="0">
                <a:solidFill>
                  <a:srgbClr val="C00000"/>
                </a:solidFill>
              </a:rPr>
              <a:t>2M</a:t>
            </a:r>
            <a:r>
              <a:rPr lang="zh-CN" altLang="en-US" dirty="0"/>
              <a:t>，例如：</a:t>
            </a:r>
            <a:endParaRPr lang="en-US" altLang="zh-CN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643C4221-0526-471A-BA74-C6743168B270}"/>
              </a:ext>
            </a:extLst>
          </p:cNvPr>
          <p:cNvGrpSpPr/>
          <p:nvPr/>
        </p:nvGrpSpPr>
        <p:grpSpPr>
          <a:xfrm>
            <a:off x="1824895" y="3266271"/>
            <a:ext cx="3398815" cy="2694123"/>
            <a:chOff x="1824895" y="3429000"/>
            <a:chExt cx="3398815" cy="2694123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00847498-2A36-44E6-9650-50716CD2E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4895" y="3429000"/>
              <a:ext cx="3398815" cy="2430991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201859C1-2C5B-4D37-A38F-494FCAED9DBB}"/>
                </a:ext>
              </a:extLst>
            </p:cNvPr>
            <p:cNvSpPr txBox="1"/>
            <p:nvPr/>
          </p:nvSpPr>
          <p:spPr>
            <a:xfrm>
              <a:off x="2290291" y="5846124"/>
              <a:ext cx="24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不允许，分包 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A+B+C 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体积大于 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2M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C8C04C7-5DF9-4295-9CC1-B498AD285A52}"/>
              </a:ext>
            </a:extLst>
          </p:cNvPr>
          <p:cNvGrpSpPr/>
          <p:nvPr/>
        </p:nvGrpSpPr>
        <p:grpSpPr>
          <a:xfrm>
            <a:off x="6076086" y="3266271"/>
            <a:ext cx="3406435" cy="2707990"/>
            <a:chOff x="6076086" y="3429000"/>
            <a:chExt cx="3406435" cy="270799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11711A32-E911-4A52-8048-10876BD45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76086" y="3429000"/>
              <a:ext cx="3406435" cy="2430991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E15DE02-0199-438D-B2E1-ECAF49F5F91E}"/>
                </a:ext>
              </a:extLst>
            </p:cNvPr>
            <p:cNvSpPr txBox="1"/>
            <p:nvPr/>
          </p:nvSpPr>
          <p:spPr>
            <a:xfrm>
              <a:off x="6545292" y="5859991"/>
              <a:ext cx="24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允许，分包 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A+B+C 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体积小于 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2M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069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55B1B1-2CD6-4198-9D5D-D2E7A2A46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自定义组件</a:t>
            </a:r>
            <a:endParaRPr lang="en-US" altLang="zh-CN" dirty="0"/>
          </a:p>
          <a:p>
            <a:r>
              <a:rPr lang="zh-CN" altLang="en-US" dirty="0"/>
              <a:t>使用 </a:t>
            </a:r>
            <a:r>
              <a:rPr lang="en-US" altLang="zh-CN" dirty="0"/>
              <a:t>npm</a:t>
            </a:r>
            <a:r>
              <a:rPr lang="zh-CN" altLang="en-US" dirty="0"/>
              <a:t> 包</a:t>
            </a:r>
            <a:endParaRPr lang="en-US" altLang="zh-CN" dirty="0"/>
          </a:p>
          <a:p>
            <a:r>
              <a:rPr lang="zh-CN" altLang="en-US" dirty="0"/>
              <a:t>全局数据共享</a:t>
            </a:r>
            <a:endParaRPr lang="en-US" altLang="zh-CN" dirty="0"/>
          </a:p>
          <a:p>
            <a:r>
              <a:rPr lang="zh-CN" altLang="en-US" dirty="0"/>
              <a:t>分包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案例 </a:t>
            </a:r>
            <a:r>
              <a:rPr lang="en-US" altLang="zh-CN" dirty="0">
                <a:solidFill>
                  <a:srgbClr val="C00000"/>
                </a:solidFill>
              </a:rPr>
              <a:t>- </a:t>
            </a:r>
            <a:r>
              <a:rPr lang="zh-CN" altLang="en-US" dirty="0">
                <a:solidFill>
                  <a:srgbClr val="C00000"/>
                </a:solidFill>
              </a:rPr>
              <a:t>自定义 </a:t>
            </a:r>
            <a:r>
              <a:rPr lang="en-US" altLang="zh-CN" dirty="0">
                <a:solidFill>
                  <a:srgbClr val="C00000"/>
                </a:solidFill>
              </a:rPr>
              <a:t>tabBar</a:t>
            </a:r>
          </a:p>
        </p:txBody>
      </p:sp>
    </p:spTree>
    <p:extLst>
      <p:ext uri="{BB962C8B-B14F-4D97-AF65-F5344CB8AC3E}">
        <p14:creationId xmlns:p14="http://schemas.microsoft.com/office/powerpoint/2010/main" val="39447019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9C1FE4D-DA68-4679-B62A-2313E25FA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 </a:t>
            </a:r>
            <a:r>
              <a:rPr lang="en-US" altLang="zh-CN" dirty="0"/>
              <a:t>- </a:t>
            </a:r>
            <a:r>
              <a:rPr lang="zh-CN" altLang="en-US" dirty="0"/>
              <a:t>自定义 </a:t>
            </a:r>
            <a:r>
              <a:rPr lang="en-US" altLang="zh-CN" dirty="0"/>
              <a:t>tabBar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0A742B0-738D-4DCE-8023-EFE90333F6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案例效果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A5348954-AEBD-4D8C-9ED1-EB386E67C8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98277" y="1989138"/>
            <a:ext cx="6885598" cy="4219575"/>
          </a:xfrm>
        </p:spPr>
        <p:txBody>
          <a:bodyPr/>
          <a:lstStyle/>
          <a:p>
            <a:r>
              <a:rPr lang="zh-CN" altLang="en-US" dirty="0"/>
              <a:t>在此案例中，用到的主要知识点如下：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自定义组件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Vant </a:t>
            </a:r>
            <a:r>
              <a:rPr lang="zh-CN" altLang="en-US" dirty="0"/>
              <a:t>组件库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MobX </a:t>
            </a:r>
            <a:r>
              <a:rPr lang="zh-CN" altLang="en-US" dirty="0"/>
              <a:t>数据共享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组件样式隔离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组件数据监听器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组件的 </a:t>
            </a:r>
            <a:r>
              <a:rPr lang="en-US" altLang="zh-CN" dirty="0"/>
              <a:t>behaviors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Vant </a:t>
            </a:r>
            <a:r>
              <a:rPr lang="zh-CN" altLang="en-US" dirty="0"/>
              <a:t>样式覆盖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D372103-A7B3-49A5-BFAF-F211840D9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24" y="2002361"/>
            <a:ext cx="2648465" cy="470617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1775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9C1FE4D-DA68-4679-B62A-2313E25FA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 </a:t>
            </a:r>
            <a:r>
              <a:rPr lang="en-US" altLang="zh-CN" dirty="0"/>
              <a:t>- </a:t>
            </a:r>
            <a:r>
              <a:rPr lang="zh-CN" altLang="en-US" dirty="0"/>
              <a:t>自定义 </a:t>
            </a:r>
            <a:r>
              <a:rPr lang="en-US" altLang="zh-CN" dirty="0"/>
              <a:t>tabBar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0A742B0-738D-4DCE-8023-EFE90333F6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实现步骤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D7D4850-F970-488A-B526-C8C872C6A1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自定义 </a:t>
            </a:r>
            <a:r>
              <a:rPr lang="en-US" altLang="zh-CN" dirty="0">
                <a:solidFill>
                  <a:srgbClr val="C00000"/>
                </a:solidFill>
              </a:rPr>
              <a:t>tabBar </a:t>
            </a:r>
            <a:r>
              <a:rPr lang="zh-CN" altLang="en-US" dirty="0"/>
              <a:t>分为 </a:t>
            </a:r>
            <a:r>
              <a:rPr lang="en-US" altLang="zh-CN" dirty="0"/>
              <a:t>3 </a:t>
            </a:r>
            <a:r>
              <a:rPr lang="zh-CN" altLang="en-US" dirty="0"/>
              <a:t>大步骤，分别是：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配置信息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添加 </a:t>
            </a:r>
            <a:r>
              <a:rPr lang="en-US" altLang="zh-CN" dirty="0"/>
              <a:t>tabBar </a:t>
            </a:r>
            <a:r>
              <a:rPr lang="zh-CN" altLang="en-US" dirty="0"/>
              <a:t>代码文件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编写 </a:t>
            </a:r>
            <a:r>
              <a:rPr lang="en-US" altLang="zh-CN" dirty="0"/>
              <a:t>tabBar </a:t>
            </a:r>
            <a:r>
              <a:rPr lang="zh-CN" altLang="en-US" dirty="0"/>
              <a:t>代码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详细步骤，可以参考小程序官方给出的文档：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https://developers.weixin.qq.com/miniprogram/dev/framework/ability/custom-tabbar.html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982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0001A39-59A5-4123-9DEC-84305AB16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34B95C1-6677-40F5-A540-0733B35746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45559" y="1903912"/>
            <a:ext cx="5760538" cy="4630053"/>
          </a:xfrm>
        </p:spPr>
        <p:txBody>
          <a:bodyPr/>
          <a:lstStyle/>
          <a:p>
            <a:pPr>
              <a:buFont typeface="+mj-ea"/>
              <a:buAutoNum type="circleNumDbPlain"/>
            </a:pPr>
            <a:r>
              <a:rPr lang="zh-CN" altLang="en-US" dirty="0"/>
              <a:t>能够知道如何安装和配置 </a:t>
            </a:r>
            <a:r>
              <a:rPr lang="en-US" altLang="zh-CN" dirty="0"/>
              <a:t>vant-weapp </a:t>
            </a:r>
            <a:r>
              <a:rPr lang="zh-CN" altLang="en-US" dirty="0"/>
              <a:t>组件库</a:t>
            </a:r>
            <a:endParaRPr lang="en-US" altLang="zh-CN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参考 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Vant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的官方文档</a:t>
            </a:r>
          </a:p>
          <a:p>
            <a:pPr>
              <a:buFont typeface="+mj-ea"/>
              <a:buAutoNum type="circleNumDbPlain"/>
            </a:pPr>
            <a:r>
              <a:rPr lang="zh-CN" altLang="en-US" dirty="0"/>
              <a:t>能够知道如何使用 </a:t>
            </a:r>
            <a:r>
              <a:rPr lang="en-US" altLang="zh-CN" dirty="0">
                <a:solidFill>
                  <a:srgbClr val="C00000"/>
                </a:solidFill>
              </a:rPr>
              <a:t>MobX</a:t>
            </a:r>
            <a:r>
              <a:rPr lang="en-US" altLang="zh-CN" dirty="0"/>
              <a:t> </a:t>
            </a:r>
            <a:r>
              <a:rPr lang="zh-CN" altLang="en-US" dirty="0"/>
              <a:t>实现全局数据共享</a:t>
            </a:r>
            <a:endParaRPr lang="en-US" altLang="zh-CN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安装包、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 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Store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参考官方文档进行使用</a:t>
            </a:r>
          </a:p>
          <a:p>
            <a:pPr>
              <a:buFont typeface="+mj-ea"/>
              <a:buAutoNum type="circleNumDbPlain"/>
            </a:pPr>
            <a:r>
              <a:rPr lang="zh-CN" altLang="en-US" dirty="0"/>
              <a:t>能够知道如何对小程序的 </a:t>
            </a:r>
            <a:r>
              <a:rPr lang="en-US" altLang="zh-CN" dirty="0"/>
              <a:t>API </a:t>
            </a:r>
            <a:r>
              <a:rPr lang="zh-CN" altLang="en-US" dirty="0"/>
              <a:t>进行 </a:t>
            </a:r>
            <a:r>
              <a:rPr lang="en-US" altLang="zh-CN" dirty="0"/>
              <a:t>Promise </a:t>
            </a:r>
            <a:r>
              <a:rPr lang="zh-CN" altLang="en-US" dirty="0"/>
              <a:t>化</a:t>
            </a:r>
            <a:endParaRPr lang="en-US" altLang="zh-CN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安装包、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 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app.js 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中进行配置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+mj-ea"/>
              <a:buAutoNum type="circleNumDbPlain"/>
            </a:pPr>
            <a:r>
              <a:rPr lang="zh-CN" altLang="en-US" dirty="0"/>
              <a:t>能够知道如何实现</a:t>
            </a:r>
            <a:r>
              <a:rPr lang="zh-CN" altLang="en-US" dirty="0">
                <a:solidFill>
                  <a:srgbClr val="C00000"/>
                </a:solidFill>
              </a:rPr>
              <a:t>自定义 </a:t>
            </a:r>
            <a:r>
              <a:rPr lang="en-US" altLang="zh-CN" dirty="0">
                <a:solidFill>
                  <a:srgbClr val="C00000"/>
                </a:solidFill>
              </a:rPr>
              <a:t>tabBar </a:t>
            </a:r>
            <a:r>
              <a:rPr lang="zh-CN" altLang="en-US" dirty="0"/>
              <a:t>的效果</a:t>
            </a:r>
            <a:endParaRPr lang="en-US" altLang="zh-CN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Vant 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组件库 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自定义组件 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 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全局数据共享</a:t>
            </a:r>
          </a:p>
        </p:txBody>
      </p:sp>
    </p:spTree>
    <p:extLst>
      <p:ext uri="{BB962C8B-B14F-4D97-AF65-F5344CB8AC3E}">
        <p14:creationId xmlns:p14="http://schemas.microsoft.com/office/powerpoint/2010/main" val="28021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1_课程标题页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目录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3_目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4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26172</TotalTime>
  <Words>4838</Words>
  <Application>Microsoft Office PowerPoint</Application>
  <PresentationFormat>宽屏</PresentationFormat>
  <Paragraphs>507</Paragraphs>
  <Slides>100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100</vt:i4>
      </vt:variant>
    </vt:vector>
  </HeadingPairs>
  <TitlesOfParts>
    <vt:vector size="113" baseType="lpstr">
      <vt:lpstr>阿里巴巴普惠体</vt:lpstr>
      <vt:lpstr>等线</vt:lpstr>
      <vt:lpstr>黑体</vt:lpstr>
      <vt:lpstr>微软雅黑</vt:lpstr>
      <vt:lpstr>Arial</vt:lpstr>
      <vt:lpstr>Calibri</vt:lpstr>
      <vt:lpstr>Segoe UI</vt:lpstr>
      <vt:lpstr>Wingdings</vt:lpstr>
      <vt:lpstr>1_课程标题页</vt:lpstr>
      <vt:lpstr>2_目录设计方案</vt:lpstr>
      <vt:lpstr>3_目标设计方案</vt:lpstr>
      <vt:lpstr>4_正文设计方案</vt:lpstr>
      <vt:lpstr>5_结束页设计方案</vt:lpstr>
      <vt:lpstr>小程序 - 基础加强</vt:lpstr>
      <vt:lpstr>PowerPoint 演示文稿</vt:lpstr>
      <vt:lpstr>自定义组件 - 组件的创建与引用</vt:lpstr>
      <vt:lpstr>自定义组件 - 组件的创建与引用</vt:lpstr>
      <vt:lpstr>自定义组件 - 组件的创建与引用</vt:lpstr>
      <vt:lpstr>自定义组件 - 组件的创建与引用</vt:lpstr>
      <vt:lpstr>自定义组件 - 组件的创建与引用</vt:lpstr>
      <vt:lpstr>自定义组件 - 组件的创建与引用</vt:lpstr>
      <vt:lpstr>自定义组件 - 样式</vt:lpstr>
      <vt:lpstr>自定义组件 - 样式</vt:lpstr>
      <vt:lpstr>自定义组件 - 样式</vt:lpstr>
      <vt:lpstr>自定义组件 - 样式</vt:lpstr>
      <vt:lpstr>自定义组件 - 数据、方法和属性</vt:lpstr>
      <vt:lpstr>自定义组件 - 数据、方法和属性</vt:lpstr>
      <vt:lpstr>自定义组件 - 数据、方法和属性</vt:lpstr>
      <vt:lpstr>自定义组件 - 数据、方法和属性</vt:lpstr>
      <vt:lpstr>自定义组件 - 数据、方法和属性</vt:lpstr>
      <vt:lpstr>自定义组件 - 数据监听器</vt:lpstr>
      <vt:lpstr>自定义组件 - 数据监听器</vt:lpstr>
      <vt:lpstr>自定义组件 - 数据监听器</vt:lpstr>
      <vt:lpstr>自定义组件 - 数据监听器</vt:lpstr>
      <vt:lpstr>自定义组件 - 数据监听器 - 案例</vt:lpstr>
      <vt:lpstr>自定义组件 - 数据监听器 - 案例</vt:lpstr>
      <vt:lpstr>自定义组件 - 数据监听器 - 案例</vt:lpstr>
      <vt:lpstr>自定义组件 - 数据监听器 - 案例</vt:lpstr>
      <vt:lpstr>自定义组件 - 数据监听器 - 案例</vt:lpstr>
      <vt:lpstr>自定义组件 - 纯数据字段</vt:lpstr>
      <vt:lpstr>自定义组件 - 纯数据字段</vt:lpstr>
      <vt:lpstr>自定义组件 - 纯数据字段</vt:lpstr>
      <vt:lpstr>自定义组件 - 组件的生命周期</vt:lpstr>
      <vt:lpstr>自定义组件 - 组件的生命周期</vt:lpstr>
      <vt:lpstr>自定义组件 - 组件的生命周期</vt:lpstr>
      <vt:lpstr>自定义组件 - 组件所在页面的生命周期</vt:lpstr>
      <vt:lpstr>自定义组件 - 组件所在页面的生命周期</vt:lpstr>
      <vt:lpstr>自定义组件 - 组件所在页面的生命周期</vt:lpstr>
      <vt:lpstr>自定义组件 - 组件所在页面的生命周期</vt:lpstr>
      <vt:lpstr>自定义组件 - 插槽</vt:lpstr>
      <vt:lpstr>自定义组件 - 插槽</vt:lpstr>
      <vt:lpstr>自定义组件 - 插槽</vt:lpstr>
      <vt:lpstr>自定义组件 - 插槽</vt:lpstr>
      <vt:lpstr>自定义组件 - 插槽</vt:lpstr>
      <vt:lpstr>自定义组件 - 父子组件之间的通信</vt:lpstr>
      <vt:lpstr>自定义组件 - 父子组件之间的通信</vt:lpstr>
      <vt:lpstr>自定义组件 - 父子组件之间的通信</vt:lpstr>
      <vt:lpstr>自定义组件 - 父子组件之间的通信</vt:lpstr>
      <vt:lpstr>自定义组件 - 父子组件之间的通信</vt:lpstr>
      <vt:lpstr>自定义组件 - 父子组件之间的通信</vt:lpstr>
      <vt:lpstr>自定义组件 - 父子组件之间的通信</vt:lpstr>
      <vt:lpstr>自定义组件 - 父子组件之间的通信</vt:lpstr>
      <vt:lpstr>自定义组件 - 父子组件之间的通信</vt:lpstr>
      <vt:lpstr>自定义组件 - behaviors</vt:lpstr>
      <vt:lpstr>自定义组件 - behaviors</vt:lpstr>
      <vt:lpstr>自定义组件 - behaviors</vt:lpstr>
      <vt:lpstr>自定义组件 - behaviors</vt:lpstr>
      <vt:lpstr>自定义组件 - behaviors</vt:lpstr>
      <vt:lpstr>自定义组件 - behaviors</vt:lpstr>
      <vt:lpstr>总结 - 组件</vt:lpstr>
      <vt:lpstr>PowerPoint 演示文稿</vt:lpstr>
      <vt:lpstr>使用 npm 包</vt:lpstr>
      <vt:lpstr>使用 npm 包 - Vant Weapp</vt:lpstr>
      <vt:lpstr>使用 npm 包 - Vant Weapp</vt:lpstr>
      <vt:lpstr>使用 npm 包 - Vant Weapp</vt:lpstr>
      <vt:lpstr>使用 npm 包 - Vant Weapp</vt:lpstr>
      <vt:lpstr>使用 npm 包 - Vant Weapp</vt:lpstr>
      <vt:lpstr>使用 npm 包 - API Promise化</vt:lpstr>
      <vt:lpstr>使用 npm 包 - API Promise化</vt:lpstr>
      <vt:lpstr>使用 npm 包 - API Promise化</vt:lpstr>
      <vt:lpstr>使用 npm 包 - API Promise化</vt:lpstr>
      <vt:lpstr>PowerPoint 演示文稿</vt:lpstr>
      <vt:lpstr>全局数据共享</vt:lpstr>
      <vt:lpstr>全局数据共享</vt:lpstr>
      <vt:lpstr>全局数据共享 - MobX</vt:lpstr>
      <vt:lpstr>全局数据共享 - MobX</vt:lpstr>
      <vt:lpstr>全局数据共享 - MobX</vt:lpstr>
      <vt:lpstr>全局数据共享 - MobX</vt:lpstr>
      <vt:lpstr>全局数据共享 - MobX</vt:lpstr>
      <vt:lpstr>全局数据共享 - MobX</vt:lpstr>
      <vt:lpstr>PowerPoint 演示文稿</vt:lpstr>
      <vt:lpstr>分包 - 基础概念</vt:lpstr>
      <vt:lpstr>分包 - 基础概念</vt:lpstr>
      <vt:lpstr>分包 - 基础概念</vt:lpstr>
      <vt:lpstr>分包 - 基础概念</vt:lpstr>
      <vt:lpstr>分包 - 基础概念</vt:lpstr>
      <vt:lpstr>分包 - 基础概念</vt:lpstr>
      <vt:lpstr>分包 - 使用分包</vt:lpstr>
      <vt:lpstr>分包 - 使用分包</vt:lpstr>
      <vt:lpstr>分包 - 使用分包</vt:lpstr>
      <vt:lpstr>分包 - 独立分包</vt:lpstr>
      <vt:lpstr>分包 - 独立分包</vt:lpstr>
      <vt:lpstr>分包 - 独立分包</vt:lpstr>
      <vt:lpstr>分包 - 独立分包</vt:lpstr>
      <vt:lpstr>分包 - 独立分包</vt:lpstr>
      <vt:lpstr>分包 - 分包预下载</vt:lpstr>
      <vt:lpstr>分包 - 分包预下载</vt:lpstr>
      <vt:lpstr>分包 - 分包预下载</vt:lpstr>
      <vt:lpstr>PowerPoint 演示文稿</vt:lpstr>
      <vt:lpstr>案例 - 自定义 tabBar</vt:lpstr>
      <vt:lpstr>案例 - 自定义 tabBar</vt:lpstr>
      <vt:lpstr>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escook</cp:lastModifiedBy>
  <cp:revision>4116</cp:revision>
  <dcterms:created xsi:type="dcterms:W3CDTF">2020-03-31T02:23:27Z</dcterms:created>
  <dcterms:modified xsi:type="dcterms:W3CDTF">2020-07-07T10:13:25Z</dcterms:modified>
</cp:coreProperties>
</file>