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2" r:id="rId6"/>
    <p:sldId id="259" r:id="rId7"/>
    <p:sldId id="267" r:id="rId8"/>
    <p:sldId id="260" r:id="rId9"/>
    <p:sldId id="270" r:id="rId10"/>
    <p:sldId id="261" r:id="rId11"/>
    <p:sldId id="271" r:id="rId12"/>
    <p:sldId id="263" r:id="rId13"/>
    <p:sldId id="265" r:id="rId14"/>
    <p:sldId id="274" r:id="rId15"/>
    <p:sldId id="272" r:id="rId16"/>
    <p:sldId id="276" r:id="rId17"/>
    <p:sldId id="277" r:id="rId18"/>
    <p:sldId id="278" r:id="rId19"/>
    <p:sldId id="279" r:id="rId20"/>
    <p:sldId id="280" r:id="rId21"/>
    <p:sldId id="282"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DD4DE4-229A-48B5-BACA-552ACF7FEEF3}"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IN"/>
        </a:p>
      </dgm:t>
    </dgm:pt>
    <dgm:pt modelId="{0024F0CD-4D8F-47A9-969C-E3A29E38523B}">
      <dgm:prSet phldrT="[Text]"/>
      <dgm:spPr/>
      <dgm:t>
        <a:bodyPr/>
        <a:lstStyle/>
        <a:p>
          <a:r>
            <a:rPr lang="en-IN" dirty="0">
              <a:latin typeface="Times New Roman" panose="02020603050405020304" pitchFamily="18" charset="0"/>
              <a:cs typeface="Times New Roman" panose="02020603050405020304" pitchFamily="18" charset="0"/>
            </a:rPr>
            <a:t> Accuracy Assessment</a:t>
          </a:r>
          <a:endParaRPr lang="en-IN" dirty="0"/>
        </a:p>
      </dgm:t>
    </dgm:pt>
    <dgm:pt modelId="{2929EC7C-3D69-4AA7-A375-C2B2FFF9E28A}" type="parTrans" cxnId="{6321FC64-0088-4BDB-85A0-58141DB189A0}">
      <dgm:prSet/>
      <dgm:spPr/>
      <dgm:t>
        <a:bodyPr/>
        <a:lstStyle/>
        <a:p>
          <a:endParaRPr lang="en-IN"/>
        </a:p>
      </dgm:t>
    </dgm:pt>
    <dgm:pt modelId="{D39FA60F-BA7D-4AE2-891A-9906DBB14F57}" type="sibTrans" cxnId="{6321FC64-0088-4BDB-85A0-58141DB189A0}">
      <dgm:prSet/>
      <dgm:spPr/>
      <dgm:t>
        <a:bodyPr/>
        <a:lstStyle/>
        <a:p>
          <a:endParaRPr lang="en-IN"/>
        </a:p>
      </dgm:t>
    </dgm:pt>
    <dgm:pt modelId="{3C018F63-4778-4F56-88C3-7213CA56B19F}">
      <dgm:prSet phldrT="[Text]"/>
      <dgm:spPr/>
      <dgm:t>
        <a:bodyPr/>
        <a:lstStyle/>
        <a:p>
          <a:r>
            <a:rPr lang="en-IN" dirty="0">
              <a:latin typeface="Times New Roman" panose="02020603050405020304" pitchFamily="18" charset="0"/>
              <a:cs typeface="Times New Roman" panose="02020603050405020304" pitchFamily="18" charset="0"/>
            </a:rPr>
            <a:t> Performance Metrics</a:t>
          </a:r>
          <a:endParaRPr lang="en-IN" dirty="0"/>
        </a:p>
      </dgm:t>
    </dgm:pt>
    <dgm:pt modelId="{B64C3FE6-0587-43D2-A5F9-D3FE57AECF6D}" type="parTrans" cxnId="{ED2CAA5D-DBB6-434F-BA33-CFB39BBE218B}">
      <dgm:prSet/>
      <dgm:spPr/>
      <dgm:t>
        <a:bodyPr/>
        <a:lstStyle/>
        <a:p>
          <a:endParaRPr lang="en-IN"/>
        </a:p>
      </dgm:t>
    </dgm:pt>
    <dgm:pt modelId="{0F664911-A74B-4FE4-853E-E0BF81129DD6}" type="sibTrans" cxnId="{ED2CAA5D-DBB6-434F-BA33-CFB39BBE218B}">
      <dgm:prSet/>
      <dgm:spPr/>
      <dgm:t>
        <a:bodyPr/>
        <a:lstStyle/>
        <a:p>
          <a:endParaRPr lang="en-IN"/>
        </a:p>
      </dgm:t>
    </dgm:pt>
    <dgm:pt modelId="{DC2DB895-2D40-42FE-B0D8-F06F7D036A0C}">
      <dgm:prSet phldrT="[Text]"/>
      <dgm:spPr/>
      <dgm:t>
        <a:bodyPr/>
        <a:lstStyle/>
        <a:p>
          <a:r>
            <a:rPr lang="en-IN" dirty="0">
              <a:latin typeface="Times New Roman" panose="02020603050405020304" pitchFamily="18" charset="0"/>
              <a:cs typeface="Times New Roman" panose="02020603050405020304" pitchFamily="18" charset="0"/>
            </a:rPr>
            <a:t>Speed and Efficiency</a:t>
          </a:r>
          <a:endParaRPr lang="en-IN" dirty="0"/>
        </a:p>
      </dgm:t>
    </dgm:pt>
    <dgm:pt modelId="{071DFABF-AC76-4C21-83B7-6684D1D92EBE}" type="parTrans" cxnId="{3A586C47-0D4E-415E-BE36-67BF7445C25A}">
      <dgm:prSet/>
      <dgm:spPr/>
      <dgm:t>
        <a:bodyPr/>
        <a:lstStyle/>
        <a:p>
          <a:endParaRPr lang="en-IN"/>
        </a:p>
      </dgm:t>
    </dgm:pt>
    <dgm:pt modelId="{05019BE0-DE24-4051-8DFC-61914671F752}" type="sibTrans" cxnId="{3A586C47-0D4E-415E-BE36-67BF7445C25A}">
      <dgm:prSet/>
      <dgm:spPr/>
      <dgm:t>
        <a:bodyPr/>
        <a:lstStyle/>
        <a:p>
          <a:endParaRPr lang="en-IN"/>
        </a:p>
      </dgm:t>
    </dgm:pt>
    <dgm:pt modelId="{81EE8E7E-EDF7-4FB3-96D0-9E86CD9D537E}">
      <dgm:prSet phldrT="[Text]"/>
      <dgm:spPr/>
      <dgm:t>
        <a:bodyPr/>
        <a:lstStyle/>
        <a:p>
          <a:r>
            <a:rPr lang="en-IN" dirty="0">
              <a:latin typeface="Times New Roman" panose="02020603050405020304" pitchFamily="18" charset="0"/>
              <a:cs typeface="Times New Roman" panose="02020603050405020304" pitchFamily="18" charset="0"/>
            </a:rPr>
            <a:t> Robustness Evaluation</a:t>
          </a:r>
          <a:endParaRPr lang="en-IN" dirty="0"/>
        </a:p>
      </dgm:t>
    </dgm:pt>
    <dgm:pt modelId="{30BD193D-EB85-4085-AF14-73D58E714515}" type="parTrans" cxnId="{E412003F-9537-4B82-A151-861715744F0E}">
      <dgm:prSet/>
      <dgm:spPr/>
      <dgm:t>
        <a:bodyPr/>
        <a:lstStyle/>
        <a:p>
          <a:endParaRPr lang="en-IN"/>
        </a:p>
      </dgm:t>
    </dgm:pt>
    <dgm:pt modelId="{211771F4-FE98-48F6-B6E6-63796A5D29CC}" type="sibTrans" cxnId="{E412003F-9537-4B82-A151-861715744F0E}">
      <dgm:prSet/>
      <dgm:spPr/>
      <dgm:t>
        <a:bodyPr/>
        <a:lstStyle/>
        <a:p>
          <a:endParaRPr lang="en-IN"/>
        </a:p>
      </dgm:t>
    </dgm:pt>
    <dgm:pt modelId="{45F5059E-90F7-4BAA-A2A7-321BDE295741}">
      <dgm:prSet phldrT="[Text]"/>
      <dgm:spPr/>
      <dgm:t>
        <a:bodyPr/>
        <a:lstStyle/>
        <a:p>
          <a:r>
            <a:rPr lang="en-IN" dirty="0">
              <a:latin typeface="Times New Roman" panose="02020603050405020304" pitchFamily="18" charset="0"/>
              <a:cs typeface="Times New Roman" panose="02020603050405020304" pitchFamily="18" charset="0"/>
            </a:rPr>
            <a:t>User Satisfaction</a:t>
          </a:r>
          <a:endParaRPr lang="en-IN" dirty="0"/>
        </a:p>
      </dgm:t>
    </dgm:pt>
    <dgm:pt modelId="{324B94F5-399A-44CD-8791-70D20DAB8A88}" type="parTrans" cxnId="{80216974-49A6-405F-86FF-B91345BBDBA0}">
      <dgm:prSet/>
      <dgm:spPr/>
      <dgm:t>
        <a:bodyPr/>
        <a:lstStyle/>
        <a:p>
          <a:endParaRPr lang="en-IN"/>
        </a:p>
      </dgm:t>
    </dgm:pt>
    <dgm:pt modelId="{7040DE90-8910-4B6E-9585-B8CBF19E1C72}" type="sibTrans" cxnId="{80216974-49A6-405F-86FF-B91345BBDBA0}">
      <dgm:prSet/>
      <dgm:spPr/>
      <dgm:t>
        <a:bodyPr/>
        <a:lstStyle/>
        <a:p>
          <a:endParaRPr lang="en-IN"/>
        </a:p>
      </dgm:t>
    </dgm:pt>
    <dgm:pt modelId="{60B13919-9FCA-4473-BD77-52CE436299E4}" type="pres">
      <dgm:prSet presAssocID="{65DD4DE4-229A-48B5-BACA-552ACF7FEEF3}" presName="cycle" presStyleCnt="0">
        <dgm:presLayoutVars>
          <dgm:dir/>
          <dgm:resizeHandles val="exact"/>
        </dgm:presLayoutVars>
      </dgm:prSet>
      <dgm:spPr/>
    </dgm:pt>
    <dgm:pt modelId="{48E0E84C-577F-4669-B4C2-7202290CCE5B}" type="pres">
      <dgm:prSet presAssocID="{0024F0CD-4D8F-47A9-969C-E3A29E38523B}" presName="node" presStyleLbl="node1" presStyleIdx="0" presStyleCnt="5">
        <dgm:presLayoutVars>
          <dgm:bulletEnabled val="1"/>
        </dgm:presLayoutVars>
      </dgm:prSet>
      <dgm:spPr/>
    </dgm:pt>
    <dgm:pt modelId="{5A968F6C-BB73-4A2C-8E79-D7198396B50F}" type="pres">
      <dgm:prSet presAssocID="{0024F0CD-4D8F-47A9-969C-E3A29E38523B}" presName="spNode" presStyleCnt="0"/>
      <dgm:spPr/>
    </dgm:pt>
    <dgm:pt modelId="{62CC33EC-553B-454E-88D6-772C38382C11}" type="pres">
      <dgm:prSet presAssocID="{D39FA60F-BA7D-4AE2-891A-9906DBB14F57}" presName="sibTrans" presStyleLbl="sibTrans1D1" presStyleIdx="0" presStyleCnt="5"/>
      <dgm:spPr/>
    </dgm:pt>
    <dgm:pt modelId="{0C7CC2FC-0CB6-49C7-A319-109E2112E464}" type="pres">
      <dgm:prSet presAssocID="{3C018F63-4778-4F56-88C3-7213CA56B19F}" presName="node" presStyleLbl="node1" presStyleIdx="1" presStyleCnt="5">
        <dgm:presLayoutVars>
          <dgm:bulletEnabled val="1"/>
        </dgm:presLayoutVars>
      </dgm:prSet>
      <dgm:spPr/>
    </dgm:pt>
    <dgm:pt modelId="{57E140AC-B68F-45BC-B67B-6471EF84A92A}" type="pres">
      <dgm:prSet presAssocID="{3C018F63-4778-4F56-88C3-7213CA56B19F}" presName="spNode" presStyleCnt="0"/>
      <dgm:spPr/>
    </dgm:pt>
    <dgm:pt modelId="{6CA61BE4-EF93-4F07-87C5-E630C6E986E3}" type="pres">
      <dgm:prSet presAssocID="{0F664911-A74B-4FE4-853E-E0BF81129DD6}" presName="sibTrans" presStyleLbl="sibTrans1D1" presStyleIdx="1" presStyleCnt="5"/>
      <dgm:spPr/>
    </dgm:pt>
    <dgm:pt modelId="{5514C1CD-519A-4894-B6C4-8EEEBF8EE86F}" type="pres">
      <dgm:prSet presAssocID="{DC2DB895-2D40-42FE-B0D8-F06F7D036A0C}" presName="node" presStyleLbl="node1" presStyleIdx="2" presStyleCnt="5">
        <dgm:presLayoutVars>
          <dgm:bulletEnabled val="1"/>
        </dgm:presLayoutVars>
      </dgm:prSet>
      <dgm:spPr/>
    </dgm:pt>
    <dgm:pt modelId="{ECAC2894-AE34-4935-8E96-47CB463C50B5}" type="pres">
      <dgm:prSet presAssocID="{DC2DB895-2D40-42FE-B0D8-F06F7D036A0C}" presName="spNode" presStyleCnt="0"/>
      <dgm:spPr/>
    </dgm:pt>
    <dgm:pt modelId="{823DA867-EEC1-467E-ADBE-35F494C7D32D}" type="pres">
      <dgm:prSet presAssocID="{05019BE0-DE24-4051-8DFC-61914671F752}" presName="sibTrans" presStyleLbl="sibTrans1D1" presStyleIdx="2" presStyleCnt="5"/>
      <dgm:spPr/>
    </dgm:pt>
    <dgm:pt modelId="{46934E04-A83B-4D90-81B2-9601868D3953}" type="pres">
      <dgm:prSet presAssocID="{81EE8E7E-EDF7-4FB3-96D0-9E86CD9D537E}" presName="node" presStyleLbl="node1" presStyleIdx="3" presStyleCnt="5">
        <dgm:presLayoutVars>
          <dgm:bulletEnabled val="1"/>
        </dgm:presLayoutVars>
      </dgm:prSet>
      <dgm:spPr/>
    </dgm:pt>
    <dgm:pt modelId="{83CDCBA3-7038-4689-B6A2-2E94D7D8C282}" type="pres">
      <dgm:prSet presAssocID="{81EE8E7E-EDF7-4FB3-96D0-9E86CD9D537E}" presName="spNode" presStyleCnt="0"/>
      <dgm:spPr/>
    </dgm:pt>
    <dgm:pt modelId="{1D27B213-A899-45D7-AB45-C403373B81B4}" type="pres">
      <dgm:prSet presAssocID="{211771F4-FE98-48F6-B6E6-63796A5D29CC}" presName="sibTrans" presStyleLbl="sibTrans1D1" presStyleIdx="3" presStyleCnt="5"/>
      <dgm:spPr/>
    </dgm:pt>
    <dgm:pt modelId="{EFAA6B6E-08F0-4BA7-9E2F-7E46AA4A33BD}" type="pres">
      <dgm:prSet presAssocID="{45F5059E-90F7-4BAA-A2A7-321BDE295741}" presName="node" presStyleLbl="node1" presStyleIdx="4" presStyleCnt="5">
        <dgm:presLayoutVars>
          <dgm:bulletEnabled val="1"/>
        </dgm:presLayoutVars>
      </dgm:prSet>
      <dgm:spPr/>
    </dgm:pt>
    <dgm:pt modelId="{210B2FD2-4AC6-4BAC-9EA0-71042BAC7CB5}" type="pres">
      <dgm:prSet presAssocID="{45F5059E-90F7-4BAA-A2A7-321BDE295741}" presName="spNode" presStyleCnt="0"/>
      <dgm:spPr/>
    </dgm:pt>
    <dgm:pt modelId="{A54F63FA-D918-4EE0-932F-2F66BE68FCB1}" type="pres">
      <dgm:prSet presAssocID="{7040DE90-8910-4B6E-9585-B8CBF19E1C72}" presName="sibTrans" presStyleLbl="sibTrans1D1" presStyleIdx="4" presStyleCnt="5"/>
      <dgm:spPr/>
    </dgm:pt>
  </dgm:ptLst>
  <dgm:cxnLst>
    <dgm:cxn modelId="{DCBB7012-B690-480F-AB3F-BE54C6A4BC53}" type="presOf" srcId="{D39FA60F-BA7D-4AE2-891A-9906DBB14F57}" destId="{62CC33EC-553B-454E-88D6-772C38382C11}" srcOrd="0" destOrd="0" presId="urn:microsoft.com/office/officeart/2005/8/layout/cycle6"/>
    <dgm:cxn modelId="{E412003F-9537-4B82-A151-861715744F0E}" srcId="{65DD4DE4-229A-48B5-BACA-552ACF7FEEF3}" destId="{81EE8E7E-EDF7-4FB3-96D0-9E86CD9D537E}" srcOrd="3" destOrd="0" parTransId="{30BD193D-EB85-4085-AF14-73D58E714515}" sibTransId="{211771F4-FE98-48F6-B6E6-63796A5D29CC}"/>
    <dgm:cxn modelId="{ED2CAA5D-DBB6-434F-BA33-CFB39BBE218B}" srcId="{65DD4DE4-229A-48B5-BACA-552ACF7FEEF3}" destId="{3C018F63-4778-4F56-88C3-7213CA56B19F}" srcOrd="1" destOrd="0" parTransId="{B64C3FE6-0587-43D2-A5F9-D3FE57AECF6D}" sibTransId="{0F664911-A74B-4FE4-853E-E0BF81129DD6}"/>
    <dgm:cxn modelId="{6321FC64-0088-4BDB-85A0-58141DB189A0}" srcId="{65DD4DE4-229A-48B5-BACA-552ACF7FEEF3}" destId="{0024F0CD-4D8F-47A9-969C-E3A29E38523B}" srcOrd="0" destOrd="0" parTransId="{2929EC7C-3D69-4AA7-A375-C2B2FFF9E28A}" sibTransId="{D39FA60F-BA7D-4AE2-891A-9906DBB14F57}"/>
    <dgm:cxn modelId="{9F866167-FA81-4064-A5C2-08CC20D71DC0}" type="presOf" srcId="{65DD4DE4-229A-48B5-BACA-552ACF7FEEF3}" destId="{60B13919-9FCA-4473-BD77-52CE436299E4}" srcOrd="0" destOrd="0" presId="urn:microsoft.com/office/officeart/2005/8/layout/cycle6"/>
    <dgm:cxn modelId="{3A586C47-0D4E-415E-BE36-67BF7445C25A}" srcId="{65DD4DE4-229A-48B5-BACA-552ACF7FEEF3}" destId="{DC2DB895-2D40-42FE-B0D8-F06F7D036A0C}" srcOrd="2" destOrd="0" parTransId="{071DFABF-AC76-4C21-83B7-6684D1D92EBE}" sibTransId="{05019BE0-DE24-4051-8DFC-61914671F752}"/>
    <dgm:cxn modelId="{78EC146D-EE6A-434C-A4FE-5F59EF8CF129}" type="presOf" srcId="{211771F4-FE98-48F6-B6E6-63796A5D29CC}" destId="{1D27B213-A899-45D7-AB45-C403373B81B4}" srcOrd="0" destOrd="0" presId="urn:microsoft.com/office/officeart/2005/8/layout/cycle6"/>
    <dgm:cxn modelId="{80216974-49A6-405F-86FF-B91345BBDBA0}" srcId="{65DD4DE4-229A-48B5-BACA-552ACF7FEEF3}" destId="{45F5059E-90F7-4BAA-A2A7-321BDE295741}" srcOrd="4" destOrd="0" parTransId="{324B94F5-399A-44CD-8791-70D20DAB8A88}" sibTransId="{7040DE90-8910-4B6E-9585-B8CBF19E1C72}"/>
    <dgm:cxn modelId="{08678855-231E-41F4-9531-FD8FB494E149}" type="presOf" srcId="{DC2DB895-2D40-42FE-B0D8-F06F7D036A0C}" destId="{5514C1CD-519A-4894-B6C4-8EEEBF8EE86F}" srcOrd="0" destOrd="0" presId="urn:microsoft.com/office/officeart/2005/8/layout/cycle6"/>
    <dgm:cxn modelId="{F8A48A59-1BDC-40A7-A943-D9C64B0650A4}" type="presOf" srcId="{7040DE90-8910-4B6E-9585-B8CBF19E1C72}" destId="{A54F63FA-D918-4EE0-932F-2F66BE68FCB1}" srcOrd="0" destOrd="0" presId="urn:microsoft.com/office/officeart/2005/8/layout/cycle6"/>
    <dgm:cxn modelId="{4F7C767A-6D4F-47D2-A20F-95550957801B}" type="presOf" srcId="{0024F0CD-4D8F-47A9-969C-E3A29E38523B}" destId="{48E0E84C-577F-4669-B4C2-7202290CCE5B}" srcOrd="0" destOrd="0" presId="urn:microsoft.com/office/officeart/2005/8/layout/cycle6"/>
    <dgm:cxn modelId="{E44A1C91-0CAC-4859-8495-DD6FEF163795}" type="presOf" srcId="{3C018F63-4778-4F56-88C3-7213CA56B19F}" destId="{0C7CC2FC-0CB6-49C7-A319-109E2112E464}" srcOrd="0" destOrd="0" presId="urn:microsoft.com/office/officeart/2005/8/layout/cycle6"/>
    <dgm:cxn modelId="{6F8308A2-4245-4862-AD89-94DEDC02BF82}" type="presOf" srcId="{81EE8E7E-EDF7-4FB3-96D0-9E86CD9D537E}" destId="{46934E04-A83B-4D90-81B2-9601868D3953}" srcOrd="0" destOrd="0" presId="urn:microsoft.com/office/officeart/2005/8/layout/cycle6"/>
    <dgm:cxn modelId="{C9A14DDF-23D7-425B-BE94-C8A9455C2AAE}" type="presOf" srcId="{45F5059E-90F7-4BAA-A2A7-321BDE295741}" destId="{EFAA6B6E-08F0-4BA7-9E2F-7E46AA4A33BD}" srcOrd="0" destOrd="0" presId="urn:microsoft.com/office/officeart/2005/8/layout/cycle6"/>
    <dgm:cxn modelId="{DC8FDEEA-ADC5-4BB0-9EB5-A75FD7834B20}" type="presOf" srcId="{0F664911-A74B-4FE4-853E-E0BF81129DD6}" destId="{6CA61BE4-EF93-4F07-87C5-E630C6E986E3}" srcOrd="0" destOrd="0" presId="urn:microsoft.com/office/officeart/2005/8/layout/cycle6"/>
    <dgm:cxn modelId="{23B51EF6-D5A1-4452-B8DF-13A6BA968499}" type="presOf" srcId="{05019BE0-DE24-4051-8DFC-61914671F752}" destId="{823DA867-EEC1-467E-ADBE-35F494C7D32D}" srcOrd="0" destOrd="0" presId="urn:microsoft.com/office/officeart/2005/8/layout/cycle6"/>
    <dgm:cxn modelId="{E041BEDB-32D5-4450-B1FE-C29E105C88CC}" type="presParOf" srcId="{60B13919-9FCA-4473-BD77-52CE436299E4}" destId="{48E0E84C-577F-4669-B4C2-7202290CCE5B}" srcOrd="0" destOrd="0" presId="urn:microsoft.com/office/officeart/2005/8/layout/cycle6"/>
    <dgm:cxn modelId="{29AEC657-A511-419A-B4FC-AE9CCD192701}" type="presParOf" srcId="{60B13919-9FCA-4473-BD77-52CE436299E4}" destId="{5A968F6C-BB73-4A2C-8E79-D7198396B50F}" srcOrd="1" destOrd="0" presId="urn:microsoft.com/office/officeart/2005/8/layout/cycle6"/>
    <dgm:cxn modelId="{20787269-B1D8-4480-92F9-1E22F409C71C}" type="presParOf" srcId="{60B13919-9FCA-4473-BD77-52CE436299E4}" destId="{62CC33EC-553B-454E-88D6-772C38382C11}" srcOrd="2" destOrd="0" presId="urn:microsoft.com/office/officeart/2005/8/layout/cycle6"/>
    <dgm:cxn modelId="{E5D042EF-8B46-471B-952F-2D06D3C50D6B}" type="presParOf" srcId="{60B13919-9FCA-4473-BD77-52CE436299E4}" destId="{0C7CC2FC-0CB6-49C7-A319-109E2112E464}" srcOrd="3" destOrd="0" presId="urn:microsoft.com/office/officeart/2005/8/layout/cycle6"/>
    <dgm:cxn modelId="{199D5C6B-C0B0-43E6-9BB4-875CE5B9A663}" type="presParOf" srcId="{60B13919-9FCA-4473-BD77-52CE436299E4}" destId="{57E140AC-B68F-45BC-B67B-6471EF84A92A}" srcOrd="4" destOrd="0" presId="urn:microsoft.com/office/officeart/2005/8/layout/cycle6"/>
    <dgm:cxn modelId="{B4338DCC-8C09-4A8C-8666-330B3647C9D0}" type="presParOf" srcId="{60B13919-9FCA-4473-BD77-52CE436299E4}" destId="{6CA61BE4-EF93-4F07-87C5-E630C6E986E3}" srcOrd="5" destOrd="0" presId="urn:microsoft.com/office/officeart/2005/8/layout/cycle6"/>
    <dgm:cxn modelId="{BEE8024E-EDD8-4E09-A7EA-735E32DAE6CE}" type="presParOf" srcId="{60B13919-9FCA-4473-BD77-52CE436299E4}" destId="{5514C1CD-519A-4894-B6C4-8EEEBF8EE86F}" srcOrd="6" destOrd="0" presId="urn:microsoft.com/office/officeart/2005/8/layout/cycle6"/>
    <dgm:cxn modelId="{6883D4FF-7645-45B3-ADA6-9D5A9B5E14EB}" type="presParOf" srcId="{60B13919-9FCA-4473-BD77-52CE436299E4}" destId="{ECAC2894-AE34-4935-8E96-47CB463C50B5}" srcOrd="7" destOrd="0" presId="urn:microsoft.com/office/officeart/2005/8/layout/cycle6"/>
    <dgm:cxn modelId="{07A3C0DC-5206-47EA-8D90-17AAB516A885}" type="presParOf" srcId="{60B13919-9FCA-4473-BD77-52CE436299E4}" destId="{823DA867-EEC1-467E-ADBE-35F494C7D32D}" srcOrd="8" destOrd="0" presId="urn:microsoft.com/office/officeart/2005/8/layout/cycle6"/>
    <dgm:cxn modelId="{A59D8BAD-5406-468E-A600-65A74EB7AB3F}" type="presParOf" srcId="{60B13919-9FCA-4473-BD77-52CE436299E4}" destId="{46934E04-A83B-4D90-81B2-9601868D3953}" srcOrd="9" destOrd="0" presId="urn:microsoft.com/office/officeart/2005/8/layout/cycle6"/>
    <dgm:cxn modelId="{FCBCD98C-65EE-4427-8946-3A7483030151}" type="presParOf" srcId="{60B13919-9FCA-4473-BD77-52CE436299E4}" destId="{83CDCBA3-7038-4689-B6A2-2E94D7D8C282}" srcOrd="10" destOrd="0" presId="urn:microsoft.com/office/officeart/2005/8/layout/cycle6"/>
    <dgm:cxn modelId="{9BD24CAC-E099-4BA0-ABBC-6C347365FCE7}" type="presParOf" srcId="{60B13919-9FCA-4473-BD77-52CE436299E4}" destId="{1D27B213-A899-45D7-AB45-C403373B81B4}" srcOrd="11" destOrd="0" presId="urn:microsoft.com/office/officeart/2005/8/layout/cycle6"/>
    <dgm:cxn modelId="{A5E2734B-8E80-4C61-9BB8-78F73886CBDC}" type="presParOf" srcId="{60B13919-9FCA-4473-BD77-52CE436299E4}" destId="{EFAA6B6E-08F0-4BA7-9E2F-7E46AA4A33BD}" srcOrd="12" destOrd="0" presId="urn:microsoft.com/office/officeart/2005/8/layout/cycle6"/>
    <dgm:cxn modelId="{08BAAE90-45F2-48FD-9FDA-F5ABF28BE526}" type="presParOf" srcId="{60B13919-9FCA-4473-BD77-52CE436299E4}" destId="{210B2FD2-4AC6-4BAC-9EA0-71042BAC7CB5}" srcOrd="13" destOrd="0" presId="urn:microsoft.com/office/officeart/2005/8/layout/cycle6"/>
    <dgm:cxn modelId="{387A8A3D-DD8A-4F2F-9012-E3C81E42A053}" type="presParOf" srcId="{60B13919-9FCA-4473-BD77-52CE436299E4}" destId="{A54F63FA-D918-4EE0-932F-2F66BE68FCB1}"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0E84C-577F-4669-B4C2-7202290CCE5B}">
      <dsp:nvSpPr>
        <dsp:cNvPr id="0" name=""/>
        <dsp:cNvSpPr/>
      </dsp:nvSpPr>
      <dsp:spPr>
        <a:xfrm>
          <a:off x="2951223" y="1738"/>
          <a:ext cx="1550211" cy="10076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latin typeface="Times New Roman" panose="02020603050405020304" pitchFamily="18" charset="0"/>
              <a:cs typeface="Times New Roman" panose="02020603050405020304" pitchFamily="18" charset="0"/>
            </a:rPr>
            <a:t> Accuracy Assessment</a:t>
          </a:r>
          <a:endParaRPr lang="en-IN" sz="1900" kern="1200" dirty="0"/>
        </a:p>
      </dsp:txBody>
      <dsp:txXfrm>
        <a:off x="3000412" y="50927"/>
        <a:ext cx="1451833" cy="909259"/>
      </dsp:txXfrm>
    </dsp:sp>
    <dsp:sp modelId="{62CC33EC-553B-454E-88D6-772C38382C11}">
      <dsp:nvSpPr>
        <dsp:cNvPr id="0" name=""/>
        <dsp:cNvSpPr/>
      </dsp:nvSpPr>
      <dsp:spPr>
        <a:xfrm>
          <a:off x="1711299" y="505556"/>
          <a:ext cx="4030060" cy="4030060"/>
        </a:xfrm>
        <a:custGeom>
          <a:avLst/>
          <a:gdLst/>
          <a:ahLst/>
          <a:cxnLst/>
          <a:rect l="0" t="0" r="0" b="0"/>
          <a:pathLst>
            <a:path>
              <a:moveTo>
                <a:pt x="2800808" y="159525"/>
              </a:moveTo>
              <a:arcTo wR="2015030" hR="2015030" stAng="17577116" swAng="196373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7CC2FC-0CB6-49C7-A319-109E2112E464}">
      <dsp:nvSpPr>
        <dsp:cNvPr id="0" name=""/>
        <dsp:cNvSpPr/>
      </dsp:nvSpPr>
      <dsp:spPr>
        <a:xfrm>
          <a:off x="4867631" y="1394089"/>
          <a:ext cx="1550211" cy="10076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latin typeface="Times New Roman" panose="02020603050405020304" pitchFamily="18" charset="0"/>
              <a:cs typeface="Times New Roman" panose="02020603050405020304" pitchFamily="18" charset="0"/>
            </a:rPr>
            <a:t> Performance Metrics</a:t>
          </a:r>
          <a:endParaRPr lang="en-IN" sz="1900" kern="1200" dirty="0"/>
        </a:p>
      </dsp:txBody>
      <dsp:txXfrm>
        <a:off x="4916820" y="1443278"/>
        <a:ext cx="1451833" cy="909259"/>
      </dsp:txXfrm>
    </dsp:sp>
    <dsp:sp modelId="{6CA61BE4-EF93-4F07-87C5-E630C6E986E3}">
      <dsp:nvSpPr>
        <dsp:cNvPr id="0" name=""/>
        <dsp:cNvSpPr/>
      </dsp:nvSpPr>
      <dsp:spPr>
        <a:xfrm>
          <a:off x="1711299" y="505556"/>
          <a:ext cx="4030060" cy="4030060"/>
        </a:xfrm>
        <a:custGeom>
          <a:avLst/>
          <a:gdLst/>
          <a:ahLst/>
          <a:cxnLst/>
          <a:rect l="0" t="0" r="0" b="0"/>
          <a:pathLst>
            <a:path>
              <a:moveTo>
                <a:pt x="4027272" y="1909060"/>
              </a:moveTo>
              <a:arcTo wR="2015030" hR="2015030" stAng="21419126" swAng="219799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514C1CD-519A-4894-B6C4-8EEEBF8EE86F}">
      <dsp:nvSpPr>
        <dsp:cNvPr id="0" name=""/>
        <dsp:cNvSpPr/>
      </dsp:nvSpPr>
      <dsp:spPr>
        <a:xfrm>
          <a:off x="4135628" y="3646962"/>
          <a:ext cx="1550211" cy="10076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latin typeface="Times New Roman" panose="02020603050405020304" pitchFamily="18" charset="0"/>
              <a:cs typeface="Times New Roman" panose="02020603050405020304" pitchFamily="18" charset="0"/>
            </a:rPr>
            <a:t>Speed and Efficiency</a:t>
          </a:r>
          <a:endParaRPr lang="en-IN" sz="1900" kern="1200" dirty="0"/>
        </a:p>
      </dsp:txBody>
      <dsp:txXfrm>
        <a:off x="4184817" y="3696151"/>
        <a:ext cx="1451833" cy="909259"/>
      </dsp:txXfrm>
    </dsp:sp>
    <dsp:sp modelId="{823DA867-EEC1-467E-ADBE-35F494C7D32D}">
      <dsp:nvSpPr>
        <dsp:cNvPr id="0" name=""/>
        <dsp:cNvSpPr/>
      </dsp:nvSpPr>
      <dsp:spPr>
        <a:xfrm>
          <a:off x="1711299" y="505556"/>
          <a:ext cx="4030060" cy="4030060"/>
        </a:xfrm>
        <a:custGeom>
          <a:avLst/>
          <a:gdLst/>
          <a:ahLst/>
          <a:cxnLst/>
          <a:rect l="0" t="0" r="0" b="0"/>
          <a:pathLst>
            <a:path>
              <a:moveTo>
                <a:pt x="2416310" y="3989699"/>
              </a:moveTo>
              <a:arcTo wR="2015030" hR="2015030" stAng="4710786" swAng="1378427"/>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6934E04-A83B-4D90-81B2-9601868D3953}">
      <dsp:nvSpPr>
        <dsp:cNvPr id="0" name=""/>
        <dsp:cNvSpPr/>
      </dsp:nvSpPr>
      <dsp:spPr>
        <a:xfrm>
          <a:off x="1766818" y="3646962"/>
          <a:ext cx="1550211" cy="10076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latin typeface="Times New Roman" panose="02020603050405020304" pitchFamily="18" charset="0"/>
              <a:cs typeface="Times New Roman" panose="02020603050405020304" pitchFamily="18" charset="0"/>
            </a:rPr>
            <a:t> Robustness Evaluation</a:t>
          </a:r>
          <a:endParaRPr lang="en-IN" sz="1900" kern="1200" dirty="0"/>
        </a:p>
      </dsp:txBody>
      <dsp:txXfrm>
        <a:off x="1816007" y="3696151"/>
        <a:ext cx="1451833" cy="909259"/>
      </dsp:txXfrm>
    </dsp:sp>
    <dsp:sp modelId="{1D27B213-A899-45D7-AB45-C403373B81B4}">
      <dsp:nvSpPr>
        <dsp:cNvPr id="0" name=""/>
        <dsp:cNvSpPr/>
      </dsp:nvSpPr>
      <dsp:spPr>
        <a:xfrm>
          <a:off x="1711299" y="505556"/>
          <a:ext cx="4030060" cy="4030060"/>
        </a:xfrm>
        <a:custGeom>
          <a:avLst/>
          <a:gdLst/>
          <a:ahLst/>
          <a:cxnLst/>
          <a:rect l="0" t="0" r="0" b="0"/>
          <a:pathLst>
            <a:path>
              <a:moveTo>
                <a:pt x="337032" y="3130677"/>
              </a:moveTo>
              <a:arcTo wR="2015030" hR="2015030" stAng="8782880" swAng="2197993"/>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FAA6B6E-08F0-4BA7-9E2F-7E46AA4A33BD}">
      <dsp:nvSpPr>
        <dsp:cNvPr id="0" name=""/>
        <dsp:cNvSpPr/>
      </dsp:nvSpPr>
      <dsp:spPr>
        <a:xfrm>
          <a:off x="1034816" y="1394089"/>
          <a:ext cx="1550211" cy="10076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latin typeface="Times New Roman" panose="02020603050405020304" pitchFamily="18" charset="0"/>
              <a:cs typeface="Times New Roman" panose="02020603050405020304" pitchFamily="18" charset="0"/>
            </a:rPr>
            <a:t>User Satisfaction</a:t>
          </a:r>
          <a:endParaRPr lang="en-IN" sz="1900" kern="1200" dirty="0"/>
        </a:p>
      </dsp:txBody>
      <dsp:txXfrm>
        <a:off x="1084005" y="1443278"/>
        <a:ext cx="1451833" cy="909259"/>
      </dsp:txXfrm>
    </dsp:sp>
    <dsp:sp modelId="{A54F63FA-D918-4EE0-932F-2F66BE68FCB1}">
      <dsp:nvSpPr>
        <dsp:cNvPr id="0" name=""/>
        <dsp:cNvSpPr/>
      </dsp:nvSpPr>
      <dsp:spPr>
        <a:xfrm>
          <a:off x="1711299" y="505556"/>
          <a:ext cx="4030060" cy="4030060"/>
        </a:xfrm>
        <a:custGeom>
          <a:avLst/>
          <a:gdLst/>
          <a:ahLst/>
          <a:cxnLst/>
          <a:rect l="0" t="0" r="0" b="0"/>
          <a:pathLst>
            <a:path>
              <a:moveTo>
                <a:pt x="350795" y="878953"/>
              </a:moveTo>
              <a:arcTo wR="2015030" hR="2015030" stAng="12859147" swAng="196373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7D89-12EF-4A88-9474-CF0F78882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AC2705-BB7A-6CB0-F844-E13494EBE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501DF9-CF10-D0D7-A98B-3045C53D98C2}"/>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6B0E60B9-F8DF-7B57-56B6-7F0AE2680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8F4B6-A2C3-CD13-C461-B0CD05749F7C}"/>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4925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E0B2-6C11-D361-32B9-A7CD4BAA6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9B2425-0D6D-5B46-65DB-8138A45BD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57833-8C8B-E926-4314-E4B3AE9DC895}"/>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8FC3771E-E4EA-9EE1-0A6F-BCD576028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7DC1A-8A3F-1273-839F-1457FBBB879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52709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A7A5C-6C7C-68AA-0EA0-DA400BAEC0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2FF81-F482-313C-8E7F-AD21E5996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180CD-70F6-6AAE-7EF6-ACF049A4149F}"/>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248F6501-347E-60F1-5FF2-E16278E56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CE24F-37F4-CC5F-928C-CFA15CD0091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6495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E347-1394-A876-4BC7-123C16B67E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587BCC-99E1-8700-FCCE-90C513103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BE3C7-9B9B-A5DE-F191-629EF88C3670}"/>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5FAAE068-8EF2-D115-8A37-654B37E8F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8C282-D682-9411-D462-C90D6BB05C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3294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DD44-6369-E630-0FAA-50D1012B7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B3C918-DD78-55C6-D37F-D978E6F9F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FD11B-9BD6-7D8A-6E18-9EAB42B14CF2}"/>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DC698023-0128-1EF2-1990-1A7046847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6F183-2334-B2C7-BA2E-9FC503147140}"/>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1341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BD68-BBB0-2BD7-2150-91C8518C5A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3DE814-374D-74EB-9D99-A89BC74D9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D44C98-4C81-7EDB-641C-734C77328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898225-5908-B1BB-132F-23CEE9A61BEA}"/>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6" name="Footer Placeholder 5">
            <a:extLst>
              <a:ext uri="{FF2B5EF4-FFF2-40B4-BE49-F238E27FC236}">
                <a16:creationId xmlns:a16="http://schemas.microsoft.com/office/drawing/2014/main" id="{C9C5DFD6-C575-86BC-21E0-D9D03A7C3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4AD6C-A19A-65FC-C207-AF91F2AFB35F}"/>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6817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9038-B151-A2DF-2B5E-83649843BE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9F33A-A109-E359-6779-357B73413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058C1-3217-D519-4049-4234E6AD0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7AE63C-4109-4537-6D7D-92EECA562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864E1-F9E8-7228-F58D-617C02B92B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D0023A-C6FB-E6C0-294C-C697E21923D7}"/>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8" name="Footer Placeholder 7">
            <a:extLst>
              <a:ext uri="{FF2B5EF4-FFF2-40B4-BE49-F238E27FC236}">
                <a16:creationId xmlns:a16="http://schemas.microsoft.com/office/drawing/2014/main" id="{3E6576FE-9582-573A-F3B6-6AF40C696B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F07AB4-0A8F-CF15-BD2F-F65F1E85258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422313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9E33-4515-BAEE-8A6B-F9A27BC796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8EA3EE-4B03-750C-9961-369E049ABAAC}"/>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4" name="Footer Placeholder 3">
            <a:extLst>
              <a:ext uri="{FF2B5EF4-FFF2-40B4-BE49-F238E27FC236}">
                <a16:creationId xmlns:a16="http://schemas.microsoft.com/office/drawing/2014/main" id="{B90BD97D-0288-603B-4492-BC5373B884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5F7EC0-6C0B-3926-3F95-4FFA5C2A688B}"/>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92812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694C6-A610-D6A0-4C4F-EDDCAF77CA91}"/>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3" name="Footer Placeholder 2">
            <a:extLst>
              <a:ext uri="{FF2B5EF4-FFF2-40B4-BE49-F238E27FC236}">
                <a16:creationId xmlns:a16="http://schemas.microsoft.com/office/drawing/2014/main" id="{6D72B19B-AE54-5171-C000-DDC4C967D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9AC4FA-6BBF-941F-44A9-D29B73E9016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83800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4E6B-5FB5-4E3C-EDE6-FA8188A60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5D2585-6F84-BD29-3173-85AC68467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47FE35-CE6A-DB10-67AA-143E5F39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A63A2-FAFB-4FC3-1713-402DC1C77F14}"/>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6" name="Footer Placeholder 5">
            <a:extLst>
              <a:ext uri="{FF2B5EF4-FFF2-40B4-BE49-F238E27FC236}">
                <a16:creationId xmlns:a16="http://schemas.microsoft.com/office/drawing/2014/main" id="{A505ECBC-8CB5-E58C-11EA-EC2F03C49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C61355-F657-46C1-40B6-20E0489BB543}"/>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6072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06FC-F7D0-5648-819A-3E47902B7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866570-5B00-A154-6A6C-03BD18990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C5E4E-7229-2AC7-F14B-F00D580B9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63CFC-DE03-873C-C4FA-3FC83004B76A}"/>
              </a:ext>
            </a:extLst>
          </p:cNvPr>
          <p:cNvSpPr>
            <a:spLocks noGrp="1"/>
          </p:cNvSpPr>
          <p:nvPr>
            <p:ph type="dt" sz="half" idx="10"/>
          </p:nvPr>
        </p:nvSpPr>
        <p:spPr/>
        <p:txBody>
          <a:bodyPr/>
          <a:lstStyle/>
          <a:p>
            <a:fld id="{1A1B2654-DBBF-4283-83B0-F02564192104}" type="datetimeFigureOut">
              <a:rPr lang="en-IN" smtClean="0"/>
              <a:t>14-05-2024</a:t>
            </a:fld>
            <a:endParaRPr lang="en-IN"/>
          </a:p>
        </p:txBody>
      </p:sp>
      <p:sp>
        <p:nvSpPr>
          <p:cNvPr id="6" name="Footer Placeholder 5">
            <a:extLst>
              <a:ext uri="{FF2B5EF4-FFF2-40B4-BE49-F238E27FC236}">
                <a16:creationId xmlns:a16="http://schemas.microsoft.com/office/drawing/2014/main" id="{6FE22FCE-D79E-317D-44C4-E8E646315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F764A-96B5-D0BE-3C76-EB6C8479F4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7607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FD56F-5A0F-5FD6-B987-A64C53CBF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F5DD7D-6DB7-2715-58AD-599B98BCD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9363BC-6C98-EB31-EC69-82298128D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B2654-DBBF-4283-83B0-F02564192104}" type="datetimeFigureOut">
              <a:rPr lang="en-IN" smtClean="0"/>
              <a:t>14-05-2024</a:t>
            </a:fld>
            <a:endParaRPr lang="en-IN"/>
          </a:p>
        </p:txBody>
      </p:sp>
      <p:sp>
        <p:nvSpPr>
          <p:cNvPr id="5" name="Footer Placeholder 4">
            <a:extLst>
              <a:ext uri="{FF2B5EF4-FFF2-40B4-BE49-F238E27FC236}">
                <a16:creationId xmlns:a16="http://schemas.microsoft.com/office/drawing/2014/main" id="{D4D0F1F5-C01E-DA21-95F6-ADF0667B5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F71DC3-EE04-E4F2-C1B5-E7C3EDDDD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3E76F-530F-4A86-912E-A939F95123F8}" type="slidenum">
              <a:rPr lang="en-IN" smtClean="0"/>
              <a:t>‹#›</a:t>
            </a:fld>
            <a:endParaRPr lang="en-IN"/>
          </a:p>
        </p:txBody>
      </p:sp>
    </p:spTree>
    <p:extLst>
      <p:ext uri="{BB962C8B-B14F-4D97-AF65-F5344CB8AC3E}">
        <p14:creationId xmlns:p14="http://schemas.microsoft.com/office/powerpoint/2010/main" val="15035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6392552/"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buildings.honeywell.com/content/dam/hbtbt/en/documents/downloads/ACM-Data-Sheet.pdf" TargetMode="External"/><Relationship Id="rId4" Type="http://schemas.openxmlformats.org/officeDocument/2006/relationships/hyperlink" Target="https://dl.acm.org/doi/abs/10.1145/3472749.3474759"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BC58-9ED8-CEBF-89E3-350F83F58ACF}"/>
              </a:ext>
            </a:extLst>
          </p:cNvPr>
          <p:cNvSpPr>
            <a:spLocks noGrp="1"/>
          </p:cNvSpPr>
          <p:nvPr>
            <p:ph type="ctrTitle"/>
          </p:nvPr>
        </p:nvSpPr>
        <p:spPr>
          <a:xfrm>
            <a:off x="87085" y="2539298"/>
            <a:ext cx="12017829" cy="1683670"/>
          </a:xfrm>
        </p:spPr>
        <p:txBody>
          <a:bodyPr>
            <a:normAutofit fontScale="90000"/>
          </a:bodyPr>
          <a:lstStyle/>
          <a:p>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Gesture-based volume control</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26E54D-9B1D-5020-BA5C-5C089594F3C3}"/>
              </a:ext>
            </a:extLst>
          </p:cNvPr>
          <p:cNvSpPr>
            <a:spLocks noGrp="1"/>
          </p:cNvSpPr>
          <p:nvPr>
            <p:ph type="subTitle" idx="1"/>
          </p:nvPr>
        </p:nvSpPr>
        <p:spPr>
          <a:xfrm>
            <a:off x="1524000" y="4770955"/>
            <a:ext cx="9144000" cy="1655762"/>
          </a:xfrm>
        </p:spPr>
        <p:txBody>
          <a:bodyPr>
            <a:normAutofit lnSpcReduction="10000"/>
          </a:bodyPr>
          <a:lstStyle/>
          <a:p>
            <a:r>
              <a:rPr lang="en-IN" dirty="0">
                <a:latin typeface="Times New Roman" panose="02020603050405020304" pitchFamily="18" charset="0"/>
                <a:cs typeface="Times New Roman" panose="02020603050405020304" pitchFamily="18" charset="0"/>
              </a:rPr>
              <a:t>Team Members</a:t>
            </a:r>
          </a:p>
          <a:p>
            <a:r>
              <a:rPr lang="en-IN" dirty="0">
                <a:latin typeface="Times New Roman" panose="02020603050405020304" pitchFamily="18" charset="0"/>
                <a:cs typeface="Times New Roman" panose="02020603050405020304" pitchFamily="18" charset="0"/>
              </a:rPr>
              <a:t>1.RA2111031010108 –</a:t>
            </a:r>
            <a:r>
              <a:rPr lang="en-IN" dirty="0" err="1">
                <a:latin typeface="Times New Roman" panose="02020603050405020304" pitchFamily="18" charset="0"/>
                <a:cs typeface="Times New Roman" panose="02020603050405020304" pitchFamily="18" charset="0"/>
              </a:rPr>
              <a:t>Vibhor</a:t>
            </a:r>
            <a:r>
              <a:rPr lang="en-IN" dirty="0">
                <a:latin typeface="Times New Roman" panose="02020603050405020304" pitchFamily="18" charset="0"/>
                <a:cs typeface="Times New Roman" panose="02020603050405020304" pitchFamily="18" charset="0"/>
              </a:rPr>
              <a:t> Gupta</a:t>
            </a:r>
          </a:p>
          <a:p>
            <a:r>
              <a:rPr lang="en-IN" dirty="0">
                <a:latin typeface="Times New Roman" panose="02020603050405020304" pitchFamily="18" charset="0"/>
                <a:cs typeface="Times New Roman" panose="02020603050405020304" pitchFamily="18" charset="0"/>
              </a:rPr>
              <a:t>2.RA2111031010070-Leon Jervis </a:t>
            </a:r>
            <a:r>
              <a:rPr lang="en-IN" dirty="0" err="1">
                <a:latin typeface="Times New Roman" panose="02020603050405020304" pitchFamily="18" charset="0"/>
                <a:cs typeface="Times New Roman" panose="02020603050405020304" pitchFamily="18" charset="0"/>
              </a:rPr>
              <a:t>Olaprath</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3.RA2111031010088-Ishika Gupta</a:t>
            </a:r>
          </a:p>
          <a:p>
            <a:pPr marL="457200" indent="-457200">
              <a:buAutoNum type="arabicPeriod"/>
            </a:pPr>
            <a:endParaRPr lang="en-IN" dirty="0"/>
          </a:p>
        </p:txBody>
      </p:sp>
      <p:pic>
        <p:nvPicPr>
          <p:cNvPr id="6" name="Picture 5">
            <a:extLst>
              <a:ext uri="{FF2B5EF4-FFF2-40B4-BE49-F238E27FC236}">
                <a16:creationId xmlns:a16="http://schemas.microsoft.com/office/drawing/2014/main" id="{51D13F9A-1D23-F3BA-BE23-B83DD2E65B04}"/>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10" name="TextBox 9">
            <a:extLst>
              <a:ext uri="{FF2B5EF4-FFF2-40B4-BE49-F238E27FC236}">
                <a16:creationId xmlns:a16="http://schemas.microsoft.com/office/drawing/2014/main" id="{FF778F1D-0584-9C3F-221B-9EEAF81820CB}"/>
              </a:ext>
            </a:extLst>
          </p:cNvPr>
          <p:cNvSpPr txBox="1"/>
          <p:nvPr/>
        </p:nvSpPr>
        <p:spPr>
          <a:xfrm>
            <a:off x="3110753" y="161646"/>
            <a:ext cx="7826188"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SRM Institute of Science and Technology</a:t>
            </a:r>
          </a:p>
          <a:p>
            <a:r>
              <a:rPr lang="en-IN" sz="2000" dirty="0">
                <a:latin typeface="Times New Roman" panose="02020603050405020304" pitchFamily="18" charset="0"/>
                <a:cs typeface="Times New Roman" panose="02020603050405020304" pitchFamily="18" charset="0"/>
              </a:rPr>
              <a:t>College of Engineering &amp; Technology | School of Computing </a:t>
            </a:r>
          </a:p>
          <a:p>
            <a:r>
              <a:rPr lang="en-IN" sz="2000" dirty="0">
                <a:latin typeface="Times New Roman" panose="02020603050405020304" pitchFamily="18" charset="0"/>
                <a:cs typeface="Times New Roman" panose="02020603050405020304" pitchFamily="18" charset="0"/>
              </a:rPr>
              <a:t>Department of Computing Technologies</a:t>
            </a:r>
          </a:p>
        </p:txBody>
      </p:sp>
      <p:sp>
        <p:nvSpPr>
          <p:cNvPr id="12" name="TextBox 11">
            <a:extLst>
              <a:ext uri="{FF2B5EF4-FFF2-40B4-BE49-F238E27FC236}">
                <a16:creationId xmlns:a16="http://schemas.microsoft.com/office/drawing/2014/main" id="{3A8D8FBE-097C-1EBA-E7A5-0CD09DFD9F6C}"/>
              </a:ext>
            </a:extLst>
          </p:cNvPr>
          <p:cNvSpPr txBox="1"/>
          <p:nvPr/>
        </p:nvSpPr>
        <p:spPr>
          <a:xfrm>
            <a:off x="3343835" y="1591201"/>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18CSC305J Artificial Intelligence – Mini Project </a:t>
            </a:r>
          </a:p>
        </p:txBody>
      </p:sp>
    </p:spTree>
    <p:extLst>
      <p:ext uri="{BB962C8B-B14F-4D97-AF65-F5344CB8AC3E}">
        <p14:creationId xmlns:p14="http://schemas.microsoft.com/office/powerpoint/2010/main" val="128707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495-DB12-DE4D-54B2-6BADE4F57CB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System / Work</a:t>
            </a:r>
            <a:endParaRPr lang="en-IN" dirty="0"/>
          </a:p>
        </p:txBody>
      </p:sp>
      <p:sp>
        <p:nvSpPr>
          <p:cNvPr id="3" name="Content Placeholder 2">
            <a:extLst>
              <a:ext uri="{FF2B5EF4-FFF2-40B4-BE49-F238E27FC236}">
                <a16:creationId xmlns:a16="http://schemas.microsoft.com/office/drawing/2014/main" id="{29E99CFD-9507-0B1E-21EE-7CFF053E455A}"/>
              </a:ext>
            </a:extLst>
          </p:cNvPr>
          <p:cNvSpPr>
            <a:spLocks noGrp="1"/>
          </p:cNvSpPr>
          <p:nvPr>
            <p:ph idx="1"/>
          </p:nvPr>
        </p:nvSpPr>
        <p:spPr>
          <a:xfrm>
            <a:off x="781439" y="1690688"/>
            <a:ext cx="10629122" cy="4780448"/>
          </a:xfrm>
        </p:spPr>
        <p:txBody>
          <a:bodyPr>
            <a:noAutofit/>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It also highlights the potential applications, such as in:</a:t>
            </a:r>
          </a:p>
          <a:p>
            <a:pPr algn="just">
              <a:lnSpc>
                <a:spcPct val="150000"/>
              </a:lnSpc>
            </a:pPr>
            <a:r>
              <a:rPr lang="en-IN" sz="1800" dirty="0">
                <a:latin typeface="Times New Roman" panose="02020603050405020304" pitchFamily="18" charset="0"/>
                <a:cs typeface="Times New Roman" panose="02020603050405020304" pitchFamily="18" charset="0"/>
              </a:rPr>
              <a:t>Increasing screen brightness</a:t>
            </a:r>
          </a:p>
          <a:p>
            <a:pPr algn="just">
              <a:lnSpc>
                <a:spcPct val="150000"/>
              </a:lnSpc>
            </a:pPr>
            <a:r>
              <a:rPr lang="en-IN" sz="1800" dirty="0">
                <a:latin typeface="Times New Roman" panose="02020603050405020304" pitchFamily="18" charset="0"/>
                <a:cs typeface="Times New Roman" panose="02020603050405020304" pitchFamily="18" charset="0"/>
              </a:rPr>
              <a:t>Smart homes </a:t>
            </a:r>
          </a:p>
          <a:p>
            <a:pPr algn="just">
              <a:lnSpc>
                <a:spcPct val="150000"/>
              </a:lnSpc>
            </a:pPr>
            <a:r>
              <a:rPr lang="en-IN" sz="1800" dirty="0">
                <a:latin typeface="Times New Roman" panose="02020603050405020304" pitchFamily="18" charset="0"/>
                <a:cs typeface="Times New Roman" panose="02020603050405020304" pitchFamily="18" charset="0"/>
              </a:rPr>
              <a:t>Automotive systems</a:t>
            </a:r>
          </a:p>
          <a:p>
            <a:pPr algn="just">
              <a:lnSpc>
                <a:spcPct val="150000"/>
              </a:lnSpc>
            </a:pPr>
            <a:r>
              <a:rPr lang="en-IN" sz="1800" dirty="0">
                <a:latin typeface="Times New Roman" panose="02020603050405020304" pitchFamily="18" charset="0"/>
                <a:cs typeface="Times New Roman" panose="02020603050405020304" pitchFamily="18" charset="0"/>
              </a:rPr>
              <a:t>Wearable devices</a:t>
            </a:r>
          </a:p>
          <a:p>
            <a:pPr algn="just">
              <a:lnSpc>
                <a:spcPct val="150000"/>
              </a:lnSpc>
            </a:pPr>
            <a:r>
              <a:rPr lang="en-IN" sz="1800" dirty="0">
                <a:latin typeface="Times New Roman" panose="02020603050405020304" pitchFamily="18" charset="0"/>
                <a:cs typeface="Times New Roman" panose="02020603050405020304" pitchFamily="18" charset="0"/>
              </a:rPr>
              <a:t>Smart driving solutions to enable driver safety based on gesture-detection.</a:t>
            </a:r>
          </a:p>
          <a:p>
            <a:pPr algn="just">
              <a:lnSpc>
                <a:spcPct val="150000"/>
              </a:lnSpc>
            </a:pPr>
            <a:r>
              <a:rPr lang="en-IN" sz="1800" dirty="0">
                <a:latin typeface="Times New Roman" panose="02020603050405020304" pitchFamily="18" charset="0"/>
                <a:cs typeface="Times New Roman" panose="02020603050405020304" pitchFamily="18" charset="0"/>
              </a:rPr>
              <a:t>Surgical Procedures: surgeons could use hand gestures to control medical equipment/devices, thereby minimizing the need to touch surfaces during surgery thereby ensuring a sterile procedure.</a:t>
            </a:r>
          </a:p>
        </p:txBody>
      </p:sp>
      <p:pic>
        <p:nvPicPr>
          <p:cNvPr id="4" name="Picture 3">
            <a:extLst>
              <a:ext uri="{FF2B5EF4-FFF2-40B4-BE49-F238E27FC236}">
                <a16:creationId xmlns:a16="http://schemas.microsoft.com/office/drawing/2014/main" id="{9FF8A456-741A-439A-803B-4B2AC42E488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688496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495-DB12-DE4D-54B2-6BADE4F57CB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System / Work</a:t>
            </a:r>
            <a:endParaRPr lang="en-IN" dirty="0"/>
          </a:p>
        </p:txBody>
      </p:sp>
      <p:sp>
        <p:nvSpPr>
          <p:cNvPr id="3" name="Content Placeholder 2">
            <a:extLst>
              <a:ext uri="{FF2B5EF4-FFF2-40B4-BE49-F238E27FC236}">
                <a16:creationId xmlns:a16="http://schemas.microsoft.com/office/drawing/2014/main" id="{29E99CFD-9507-0B1E-21EE-7CFF053E455A}"/>
              </a:ext>
            </a:extLst>
          </p:cNvPr>
          <p:cNvSpPr>
            <a:spLocks noGrp="1"/>
          </p:cNvSpPr>
          <p:nvPr>
            <p:ph idx="1"/>
          </p:nvPr>
        </p:nvSpPr>
        <p:spPr/>
        <p:txBody>
          <a:bodyPr>
            <a:normAutofit/>
          </a:bodyPr>
          <a:lstStyle/>
          <a:p>
            <a:pPr algn="just">
              <a:lnSpc>
                <a:spcPct val="150000"/>
              </a:lnSpc>
            </a:pPr>
            <a:r>
              <a:rPr lang="en-US" sz="1800" b="0" i="0" dirty="0">
                <a:effectLst/>
                <a:latin typeface="Times New Roman" panose="02020603050405020304" pitchFamily="18" charset="0"/>
                <a:cs typeface="Times New Roman" panose="02020603050405020304" pitchFamily="18" charset="0"/>
              </a:rPr>
              <a:t>Detecting early signs of Autism: Unusual hand and finger mannerisms in children can be detected – e.g. finger-flicking, hand-flapping. </a:t>
            </a:r>
          </a:p>
          <a:p>
            <a:pPr algn="just">
              <a:lnSpc>
                <a:spcPct val="150000"/>
              </a:lnSpc>
            </a:pPr>
            <a:r>
              <a:rPr lang="en-US" sz="1800" b="0" i="0" dirty="0">
                <a:effectLst/>
                <a:latin typeface="Times New Roman" panose="02020603050405020304" pitchFamily="18" charset="0"/>
                <a:cs typeface="Times New Roman" panose="02020603050405020304" pitchFamily="18" charset="0"/>
              </a:rPr>
              <a:t>As technology continues to evolve, gesture-based volume control represents an exciting avenue for innovation in human-computer interaction.</a:t>
            </a:r>
          </a:p>
        </p:txBody>
      </p:sp>
      <p:pic>
        <p:nvPicPr>
          <p:cNvPr id="4" name="Picture 3">
            <a:extLst>
              <a:ext uri="{FF2B5EF4-FFF2-40B4-BE49-F238E27FC236}">
                <a16:creationId xmlns:a16="http://schemas.microsoft.com/office/drawing/2014/main" id="{9FF8A456-741A-439A-803B-4B2AC42E488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1026" name="Picture 2" descr="Human-Computer Interaction with Computer Vision: Challenges and Innovations  | by Gmrethinagiri | Medium">
            <a:extLst>
              <a:ext uri="{FF2B5EF4-FFF2-40B4-BE49-F238E27FC236}">
                <a16:creationId xmlns:a16="http://schemas.microsoft.com/office/drawing/2014/main" id="{FF9D1780-240B-1B86-EC74-000828482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233" y="3742442"/>
            <a:ext cx="4833567" cy="2720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14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Architecture / Data Flow Diagram</a:t>
            </a: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grpSp>
        <p:nvGrpSpPr>
          <p:cNvPr id="3" name="Group 2">
            <a:extLst>
              <a:ext uri="{FF2B5EF4-FFF2-40B4-BE49-F238E27FC236}">
                <a16:creationId xmlns:a16="http://schemas.microsoft.com/office/drawing/2014/main" id="{73008A46-7916-4B69-5962-5A44AA334F0B}"/>
              </a:ext>
            </a:extLst>
          </p:cNvPr>
          <p:cNvGrpSpPr/>
          <p:nvPr/>
        </p:nvGrpSpPr>
        <p:grpSpPr>
          <a:xfrm>
            <a:off x="963385" y="1690688"/>
            <a:ext cx="10265230" cy="4740274"/>
            <a:chOff x="838199" y="1990531"/>
            <a:chExt cx="10265230" cy="4740274"/>
          </a:xfrm>
        </p:grpSpPr>
        <p:sp>
          <p:nvSpPr>
            <p:cNvPr id="10" name="Rectangle 9">
              <a:extLst>
                <a:ext uri="{FF2B5EF4-FFF2-40B4-BE49-F238E27FC236}">
                  <a16:creationId xmlns:a16="http://schemas.microsoft.com/office/drawing/2014/main" id="{A2D45E0E-1B39-FF74-5FD1-9232A46B1442}"/>
                </a:ext>
              </a:extLst>
            </p:cNvPr>
            <p:cNvSpPr/>
            <p:nvPr/>
          </p:nvSpPr>
          <p:spPr>
            <a:xfrm>
              <a:off x="838199" y="1996751"/>
              <a:ext cx="1983441"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Objective Planning</a:t>
              </a:r>
            </a:p>
          </p:txBody>
        </p:sp>
        <p:sp>
          <p:nvSpPr>
            <p:cNvPr id="11" name="Rectangle 10">
              <a:extLst>
                <a:ext uri="{FF2B5EF4-FFF2-40B4-BE49-F238E27FC236}">
                  <a16:creationId xmlns:a16="http://schemas.microsoft.com/office/drawing/2014/main" id="{0E31DB5F-6D1D-FCF1-8672-E32D5DD236FB}"/>
                </a:ext>
              </a:extLst>
            </p:cNvPr>
            <p:cNvSpPr/>
            <p:nvPr/>
          </p:nvSpPr>
          <p:spPr>
            <a:xfrm>
              <a:off x="3481873" y="1996751"/>
              <a:ext cx="1983441"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Datasets Collection</a:t>
              </a:r>
            </a:p>
          </p:txBody>
        </p:sp>
        <p:sp>
          <p:nvSpPr>
            <p:cNvPr id="12" name="Rectangle 11">
              <a:extLst>
                <a:ext uri="{FF2B5EF4-FFF2-40B4-BE49-F238E27FC236}">
                  <a16:creationId xmlns:a16="http://schemas.microsoft.com/office/drawing/2014/main" id="{C2B3A56B-1100-F015-3DB2-75610ECA2F79}"/>
                </a:ext>
              </a:extLst>
            </p:cNvPr>
            <p:cNvSpPr/>
            <p:nvPr/>
          </p:nvSpPr>
          <p:spPr>
            <a:xfrm>
              <a:off x="6125547" y="1996751"/>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Pre-Processing</a:t>
              </a:r>
            </a:p>
          </p:txBody>
        </p:sp>
        <p:sp>
          <p:nvSpPr>
            <p:cNvPr id="13" name="Rectangle 12">
              <a:extLst>
                <a:ext uri="{FF2B5EF4-FFF2-40B4-BE49-F238E27FC236}">
                  <a16:creationId xmlns:a16="http://schemas.microsoft.com/office/drawing/2014/main" id="{327E7917-DC9B-44FE-F27D-930AD873026D}"/>
                </a:ext>
              </a:extLst>
            </p:cNvPr>
            <p:cNvSpPr/>
            <p:nvPr/>
          </p:nvSpPr>
          <p:spPr>
            <a:xfrm>
              <a:off x="8871172" y="1990531"/>
              <a:ext cx="2232257"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Feature Extraction</a:t>
              </a:r>
            </a:p>
          </p:txBody>
        </p:sp>
        <p:sp>
          <p:nvSpPr>
            <p:cNvPr id="14" name="Rectangle 13">
              <a:extLst>
                <a:ext uri="{FF2B5EF4-FFF2-40B4-BE49-F238E27FC236}">
                  <a16:creationId xmlns:a16="http://schemas.microsoft.com/office/drawing/2014/main" id="{81CF0B97-1386-FF76-603D-BB1558B2E2C1}"/>
                </a:ext>
              </a:extLst>
            </p:cNvPr>
            <p:cNvSpPr/>
            <p:nvPr/>
          </p:nvSpPr>
          <p:spPr>
            <a:xfrm>
              <a:off x="8871172" y="2870719"/>
              <a:ext cx="2232257"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 Models</a:t>
              </a:r>
            </a:p>
          </p:txBody>
        </p:sp>
        <p:sp>
          <p:nvSpPr>
            <p:cNvPr id="15" name="Rectangle 14">
              <a:extLst>
                <a:ext uri="{FF2B5EF4-FFF2-40B4-BE49-F238E27FC236}">
                  <a16:creationId xmlns:a16="http://schemas.microsoft.com/office/drawing/2014/main" id="{C9899433-BF9F-FA4B-9562-81EC1C93CC1A}"/>
                </a:ext>
              </a:extLst>
            </p:cNvPr>
            <p:cNvSpPr/>
            <p:nvPr/>
          </p:nvSpPr>
          <p:spPr>
            <a:xfrm>
              <a:off x="8944604" y="3766455"/>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Testing Models</a:t>
              </a:r>
            </a:p>
          </p:txBody>
        </p:sp>
        <p:sp>
          <p:nvSpPr>
            <p:cNvPr id="17" name="Rectangle 16">
              <a:extLst>
                <a:ext uri="{FF2B5EF4-FFF2-40B4-BE49-F238E27FC236}">
                  <a16:creationId xmlns:a16="http://schemas.microsoft.com/office/drawing/2014/main" id="{E7525573-FC1D-C503-78A5-4E2CA38EE154}"/>
                </a:ext>
              </a:extLst>
            </p:cNvPr>
            <p:cNvSpPr/>
            <p:nvPr/>
          </p:nvSpPr>
          <p:spPr>
            <a:xfrm>
              <a:off x="8944604" y="4592703"/>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User Symptoms</a:t>
              </a:r>
            </a:p>
          </p:txBody>
        </p:sp>
        <p:sp>
          <p:nvSpPr>
            <p:cNvPr id="18" name="Rectangle 17">
              <a:extLst>
                <a:ext uri="{FF2B5EF4-FFF2-40B4-BE49-F238E27FC236}">
                  <a16:creationId xmlns:a16="http://schemas.microsoft.com/office/drawing/2014/main" id="{E08DF1D2-9A83-A804-75BD-B2C0A97B6999}"/>
                </a:ext>
              </a:extLst>
            </p:cNvPr>
            <p:cNvSpPr/>
            <p:nvPr/>
          </p:nvSpPr>
          <p:spPr>
            <a:xfrm>
              <a:off x="8944604" y="5421404"/>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Integration</a:t>
              </a:r>
            </a:p>
          </p:txBody>
        </p:sp>
        <p:sp>
          <p:nvSpPr>
            <p:cNvPr id="19" name="Rectangle 18">
              <a:extLst>
                <a:ext uri="{FF2B5EF4-FFF2-40B4-BE49-F238E27FC236}">
                  <a16:creationId xmlns:a16="http://schemas.microsoft.com/office/drawing/2014/main" id="{DCE19A38-C5B2-5AF6-8ED1-9B0E2D964DE3}"/>
                </a:ext>
              </a:extLst>
            </p:cNvPr>
            <p:cNvSpPr/>
            <p:nvPr/>
          </p:nvSpPr>
          <p:spPr>
            <a:xfrm>
              <a:off x="8944604" y="6254944"/>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User - Interface</a:t>
              </a:r>
            </a:p>
          </p:txBody>
        </p:sp>
        <p:sp>
          <p:nvSpPr>
            <p:cNvPr id="20" name="Rectangle 19">
              <a:extLst>
                <a:ext uri="{FF2B5EF4-FFF2-40B4-BE49-F238E27FC236}">
                  <a16:creationId xmlns:a16="http://schemas.microsoft.com/office/drawing/2014/main" id="{3EB8B0D4-8D55-611E-679E-A5F69429A46E}"/>
                </a:ext>
              </a:extLst>
            </p:cNvPr>
            <p:cNvSpPr/>
            <p:nvPr/>
          </p:nvSpPr>
          <p:spPr>
            <a:xfrm>
              <a:off x="6287276" y="6254943"/>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Predicted Disease</a:t>
              </a:r>
            </a:p>
          </p:txBody>
        </p:sp>
        <p:sp>
          <p:nvSpPr>
            <p:cNvPr id="21" name="Rectangle 20">
              <a:extLst>
                <a:ext uri="{FF2B5EF4-FFF2-40B4-BE49-F238E27FC236}">
                  <a16:creationId xmlns:a16="http://schemas.microsoft.com/office/drawing/2014/main" id="{18AEAC2A-6014-33CF-3908-A80E5FC24A2C}"/>
                </a:ext>
              </a:extLst>
            </p:cNvPr>
            <p:cNvSpPr/>
            <p:nvPr/>
          </p:nvSpPr>
          <p:spPr>
            <a:xfrm>
              <a:off x="3342129" y="3112455"/>
              <a:ext cx="2292220"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Description of Disease</a:t>
              </a:r>
            </a:p>
          </p:txBody>
        </p:sp>
        <p:sp>
          <p:nvSpPr>
            <p:cNvPr id="22" name="Rectangle 21">
              <a:extLst>
                <a:ext uri="{FF2B5EF4-FFF2-40B4-BE49-F238E27FC236}">
                  <a16:creationId xmlns:a16="http://schemas.microsoft.com/office/drawing/2014/main" id="{244C9700-4192-803D-DCB9-66C0117550C8}"/>
                </a:ext>
              </a:extLst>
            </p:cNvPr>
            <p:cNvSpPr/>
            <p:nvPr/>
          </p:nvSpPr>
          <p:spPr>
            <a:xfrm>
              <a:off x="3379922" y="3863966"/>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Medications</a:t>
              </a:r>
            </a:p>
          </p:txBody>
        </p:sp>
        <p:sp>
          <p:nvSpPr>
            <p:cNvPr id="23" name="Rectangle 22">
              <a:extLst>
                <a:ext uri="{FF2B5EF4-FFF2-40B4-BE49-F238E27FC236}">
                  <a16:creationId xmlns:a16="http://schemas.microsoft.com/office/drawing/2014/main" id="{524237C8-B115-9459-CEB0-B940B9E9F92E}"/>
                </a:ext>
              </a:extLst>
            </p:cNvPr>
            <p:cNvSpPr/>
            <p:nvPr/>
          </p:nvSpPr>
          <p:spPr>
            <a:xfrm>
              <a:off x="3379922" y="4634059"/>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Precautions</a:t>
              </a:r>
            </a:p>
          </p:txBody>
        </p:sp>
        <p:sp>
          <p:nvSpPr>
            <p:cNvPr id="24" name="Rectangle 23">
              <a:extLst>
                <a:ext uri="{FF2B5EF4-FFF2-40B4-BE49-F238E27FC236}">
                  <a16:creationId xmlns:a16="http://schemas.microsoft.com/office/drawing/2014/main" id="{41D2BD30-92EB-ED60-057A-2C29D8D39EFE}"/>
                </a:ext>
              </a:extLst>
            </p:cNvPr>
            <p:cNvSpPr/>
            <p:nvPr/>
          </p:nvSpPr>
          <p:spPr>
            <a:xfrm>
              <a:off x="3379922" y="5404152"/>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Diet</a:t>
              </a:r>
            </a:p>
          </p:txBody>
        </p:sp>
        <p:sp>
          <p:nvSpPr>
            <p:cNvPr id="25" name="Rectangle 24">
              <a:extLst>
                <a:ext uri="{FF2B5EF4-FFF2-40B4-BE49-F238E27FC236}">
                  <a16:creationId xmlns:a16="http://schemas.microsoft.com/office/drawing/2014/main" id="{2CC1F74F-8805-4304-93A1-F926772953FB}"/>
                </a:ext>
              </a:extLst>
            </p:cNvPr>
            <p:cNvSpPr/>
            <p:nvPr/>
          </p:nvSpPr>
          <p:spPr>
            <a:xfrm>
              <a:off x="3379922" y="6174245"/>
              <a:ext cx="2085392" cy="4758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Workout Plans</a:t>
              </a:r>
            </a:p>
          </p:txBody>
        </p:sp>
        <p:cxnSp>
          <p:nvCxnSpPr>
            <p:cNvPr id="27" name="Straight Arrow Connector 26">
              <a:extLst>
                <a:ext uri="{FF2B5EF4-FFF2-40B4-BE49-F238E27FC236}">
                  <a16:creationId xmlns:a16="http://schemas.microsoft.com/office/drawing/2014/main" id="{77AD8995-8494-0901-28C5-CC165E67DC6F}"/>
                </a:ext>
              </a:extLst>
            </p:cNvPr>
            <p:cNvCxnSpPr>
              <a:stCxn id="10" idx="3"/>
              <a:endCxn id="11" idx="1"/>
            </p:cNvCxnSpPr>
            <p:nvPr/>
          </p:nvCxnSpPr>
          <p:spPr>
            <a:xfrm>
              <a:off x="2821640" y="2234682"/>
              <a:ext cx="6602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7572FD4-D44C-FE81-BA41-0727250107A5}"/>
                </a:ext>
              </a:extLst>
            </p:cNvPr>
            <p:cNvCxnSpPr/>
            <p:nvPr/>
          </p:nvCxnSpPr>
          <p:spPr>
            <a:xfrm>
              <a:off x="5465314" y="2228461"/>
              <a:ext cx="6602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6AB5433-44F1-9EDD-6EC8-4C5505652177}"/>
                </a:ext>
              </a:extLst>
            </p:cNvPr>
            <p:cNvCxnSpPr/>
            <p:nvPr/>
          </p:nvCxnSpPr>
          <p:spPr>
            <a:xfrm>
              <a:off x="8210939" y="2228461"/>
              <a:ext cx="6602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0B4126F-20B8-927C-691E-253A3DF3BBEE}"/>
                </a:ext>
              </a:extLst>
            </p:cNvPr>
            <p:cNvCxnSpPr>
              <a:cxnSpLocks/>
              <a:stCxn id="13" idx="2"/>
              <a:endCxn id="14" idx="0"/>
            </p:cNvCxnSpPr>
            <p:nvPr/>
          </p:nvCxnSpPr>
          <p:spPr>
            <a:xfrm>
              <a:off x="9987301" y="2466392"/>
              <a:ext cx="0" cy="404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66C28DC-0E22-2620-58F8-D4E19B5E4573}"/>
                </a:ext>
              </a:extLst>
            </p:cNvPr>
            <p:cNvCxnSpPr>
              <a:cxnSpLocks/>
            </p:cNvCxnSpPr>
            <p:nvPr/>
          </p:nvCxnSpPr>
          <p:spPr>
            <a:xfrm>
              <a:off x="9987300" y="3346580"/>
              <a:ext cx="0" cy="404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A0A6BC0-A1D9-CB9B-4273-C0FB4B8D78B5}"/>
                </a:ext>
              </a:extLst>
            </p:cNvPr>
            <p:cNvCxnSpPr>
              <a:cxnSpLocks/>
              <a:stCxn id="15" idx="2"/>
            </p:cNvCxnSpPr>
            <p:nvPr/>
          </p:nvCxnSpPr>
          <p:spPr>
            <a:xfrm>
              <a:off x="9987300" y="4242316"/>
              <a:ext cx="0" cy="35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FCB7184-480A-94A3-F035-05FAF31FD101}"/>
                </a:ext>
              </a:extLst>
            </p:cNvPr>
            <p:cNvCxnSpPr>
              <a:cxnSpLocks/>
            </p:cNvCxnSpPr>
            <p:nvPr/>
          </p:nvCxnSpPr>
          <p:spPr>
            <a:xfrm>
              <a:off x="9987300" y="5071017"/>
              <a:ext cx="0" cy="35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5CCD96C-0671-C3B8-0731-615C058BBE40}"/>
                </a:ext>
              </a:extLst>
            </p:cNvPr>
            <p:cNvCxnSpPr>
              <a:cxnSpLocks/>
            </p:cNvCxnSpPr>
            <p:nvPr/>
          </p:nvCxnSpPr>
          <p:spPr>
            <a:xfrm>
              <a:off x="9987300" y="5904556"/>
              <a:ext cx="0" cy="35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C365F7F-FE47-612C-5634-D59049214594}"/>
                </a:ext>
              </a:extLst>
            </p:cNvPr>
            <p:cNvCxnSpPr>
              <a:cxnSpLocks/>
              <a:stCxn id="19" idx="1"/>
              <a:endCxn id="20" idx="3"/>
            </p:cNvCxnSpPr>
            <p:nvPr/>
          </p:nvCxnSpPr>
          <p:spPr>
            <a:xfrm flipH="1" flipV="1">
              <a:off x="8372668" y="6492874"/>
              <a:ext cx="5719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F3CCD20-3924-7A16-FAF6-C04E7173D687}"/>
                </a:ext>
              </a:extLst>
            </p:cNvPr>
            <p:cNvCxnSpPr>
              <a:cxnSpLocks/>
              <a:endCxn id="21" idx="3"/>
            </p:cNvCxnSpPr>
            <p:nvPr/>
          </p:nvCxnSpPr>
          <p:spPr>
            <a:xfrm flipH="1" flipV="1">
              <a:off x="5634349" y="3350386"/>
              <a:ext cx="652927" cy="3142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530418D-ABF8-12CD-BEA6-610806029405}"/>
                </a:ext>
              </a:extLst>
            </p:cNvPr>
            <p:cNvCxnSpPr>
              <a:cxnSpLocks/>
              <a:stCxn id="20" idx="1"/>
              <a:endCxn id="22" idx="3"/>
            </p:cNvCxnSpPr>
            <p:nvPr/>
          </p:nvCxnSpPr>
          <p:spPr>
            <a:xfrm flipH="1" flipV="1">
              <a:off x="5465314" y="4101897"/>
              <a:ext cx="821962" cy="2390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684AF0C-FA20-8AF2-5B92-4EEC36B19227}"/>
                </a:ext>
              </a:extLst>
            </p:cNvPr>
            <p:cNvCxnSpPr>
              <a:cxnSpLocks/>
              <a:stCxn id="20" idx="1"/>
              <a:endCxn id="23" idx="3"/>
            </p:cNvCxnSpPr>
            <p:nvPr/>
          </p:nvCxnSpPr>
          <p:spPr>
            <a:xfrm flipH="1" flipV="1">
              <a:off x="5465314" y="4871990"/>
              <a:ext cx="821962" cy="1620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F0B2B79-9FB6-5EF5-E687-EBD39EA699C2}"/>
                </a:ext>
              </a:extLst>
            </p:cNvPr>
            <p:cNvCxnSpPr>
              <a:cxnSpLocks/>
              <a:stCxn id="20" idx="1"/>
              <a:endCxn id="24" idx="3"/>
            </p:cNvCxnSpPr>
            <p:nvPr/>
          </p:nvCxnSpPr>
          <p:spPr>
            <a:xfrm flipH="1" flipV="1">
              <a:off x="5465314" y="5642083"/>
              <a:ext cx="821962" cy="850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A58AC18-9772-92DB-733C-4C9239C431E7}"/>
                </a:ext>
              </a:extLst>
            </p:cNvPr>
            <p:cNvCxnSpPr>
              <a:cxnSpLocks/>
              <a:endCxn id="25" idx="3"/>
            </p:cNvCxnSpPr>
            <p:nvPr/>
          </p:nvCxnSpPr>
          <p:spPr>
            <a:xfrm flipH="1" flipV="1">
              <a:off x="5465314" y="6412176"/>
              <a:ext cx="807316" cy="80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6" name="Picture 5" descr="A diagram of a system&#10;&#10;Description automatically generated">
            <a:extLst>
              <a:ext uri="{FF2B5EF4-FFF2-40B4-BE49-F238E27FC236}">
                <a16:creationId xmlns:a16="http://schemas.microsoft.com/office/drawing/2014/main" id="{EC9B4A7B-15E5-3E0F-1FC3-373CB491D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650999"/>
            <a:ext cx="10660117" cy="4841875"/>
          </a:xfrm>
          <a:prstGeom prst="rect">
            <a:avLst/>
          </a:prstGeom>
        </p:spPr>
      </p:pic>
    </p:spTree>
    <p:extLst>
      <p:ext uri="{BB962C8B-B14F-4D97-AF65-F5344CB8AC3E}">
        <p14:creationId xmlns:p14="http://schemas.microsoft.com/office/powerpoint/2010/main" val="380461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7" name="TextBox 6">
            <a:extLst>
              <a:ext uri="{FF2B5EF4-FFF2-40B4-BE49-F238E27FC236}">
                <a16:creationId xmlns:a16="http://schemas.microsoft.com/office/drawing/2014/main" id="{AAC9CAB7-A61F-58B3-231D-7170046AA65B}"/>
              </a:ext>
            </a:extLst>
          </p:cNvPr>
          <p:cNvSpPr txBox="1"/>
          <p:nvPr/>
        </p:nvSpPr>
        <p:spPr>
          <a:xfrm>
            <a:off x="226359" y="1435824"/>
            <a:ext cx="10399600" cy="4447371"/>
          </a:xfrm>
          <a:prstGeom prst="rect">
            <a:avLst/>
          </a:prstGeom>
          <a:noFill/>
        </p:spPr>
        <p:txBody>
          <a:bodyPr wrap="square" rtlCol="0">
            <a:spAutoFit/>
          </a:bodyPr>
          <a:lstStyle/>
          <a:p>
            <a:pPr>
              <a:lnSpc>
                <a:spcPct val="150000"/>
              </a:lnSpc>
            </a:pPr>
            <a:r>
              <a:rPr lang="en-IN" b="1" dirty="0">
                <a:latin typeface="Times New Roman" panose="02020603050405020304" pitchFamily="18" charset="0"/>
                <a:cs typeface="Times New Roman" panose="02020603050405020304" pitchFamily="18" charset="0"/>
              </a:rPr>
              <a:t>Algorithms Used:</a:t>
            </a:r>
          </a:p>
          <a:p>
            <a:pPr rtl="0">
              <a:lnSpc>
                <a:spcPct val="150000"/>
              </a:lnSpc>
            </a:pPr>
            <a:r>
              <a:rPr lang="en-IN" u="sng" dirty="0" err="1">
                <a:effectLst/>
                <a:latin typeface="Times New Roman" panose="02020603050405020304" pitchFamily="18" charset="0"/>
                <a:cs typeface="Times New Roman" panose="02020603050405020304" pitchFamily="18" charset="0"/>
              </a:rPr>
              <a:t>Preprocessing</a:t>
            </a:r>
            <a:r>
              <a:rPr lang="en-IN" u="sng" dirty="0">
                <a:effectLst/>
                <a:latin typeface="Times New Roman" panose="02020603050405020304" pitchFamily="18" charset="0"/>
                <a:cs typeface="Times New Roman" panose="02020603050405020304" pitchFamily="18" charset="0"/>
              </a:rPr>
              <a:t> (using OpenCV (cv2))</a:t>
            </a:r>
            <a:endParaRPr lang="en-IN" u="sng" dirty="0">
              <a:latin typeface="Times New Roman" panose="02020603050405020304" pitchFamily="18" charset="0"/>
              <a:cs typeface="Times New Roman" panose="02020603050405020304" pitchFamily="18" charset="0"/>
            </a:endParaRPr>
          </a:p>
          <a:p>
            <a:pPr marL="285750" indent="-285750" rtl="0">
              <a:lnSpc>
                <a:spcPct val="150000"/>
              </a:lnSpc>
              <a:buFont typeface="Arial" panose="020B0604020202020204" pitchFamily="34" charset="0"/>
              <a:buChar char="•"/>
            </a:pPr>
            <a:r>
              <a:rPr lang="en-IN" u="sng" dirty="0">
                <a:effectLst/>
                <a:latin typeface="Times New Roman" panose="02020603050405020304" pitchFamily="18" charset="0"/>
                <a:cs typeface="Times New Roman" panose="02020603050405020304" pitchFamily="18" charset="0"/>
              </a:rPr>
              <a:t>Grayscale Conversion:</a:t>
            </a:r>
          </a:p>
          <a:p>
            <a:pPr rtl="0">
              <a:lnSpc>
                <a:spcPct val="150000"/>
              </a:lnSpc>
            </a:pPr>
            <a:r>
              <a:rPr lang="en-IN" dirty="0">
                <a:effectLst/>
                <a:latin typeface="Times New Roman" panose="02020603050405020304" pitchFamily="18" charset="0"/>
                <a:cs typeface="Times New Roman" panose="02020603050405020304" pitchFamily="18" charset="0"/>
              </a:rPr>
              <a:t>     OpenCV provides the `</a:t>
            </a:r>
            <a:r>
              <a:rPr lang="en-IN" dirty="0">
                <a:latin typeface="Times New Roman" panose="02020603050405020304" pitchFamily="18" charset="0"/>
                <a:cs typeface="Times New Roman" panose="02020603050405020304" pitchFamily="18" charset="0"/>
              </a:rPr>
              <a:t>cv2.cvtColor()</a:t>
            </a:r>
            <a:r>
              <a:rPr lang="en-IN" dirty="0">
                <a:effectLst/>
                <a:latin typeface="Times New Roman" panose="02020603050405020304" pitchFamily="18" charset="0"/>
                <a:cs typeface="Times New Roman" panose="02020603050405020304" pitchFamily="18" charset="0"/>
              </a:rPr>
              <a:t>` function to convert a </a:t>
            </a:r>
            <a:r>
              <a:rPr lang="en-IN" dirty="0" err="1">
                <a:effectLst/>
                <a:latin typeface="Times New Roman" panose="02020603050405020304" pitchFamily="18" charset="0"/>
                <a:cs typeface="Times New Roman" panose="02020603050405020304" pitchFamily="18" charset="0"/>
              </a:rPr>
              <a:t>color</a:t>
            </a:r>
            <a:r>
              <a:rPr lang="en-IN" dirty="0">
                <a:effectLst/>
                <a:latin typeface="Times New Roman" panose="02020603050405020304" pitchFamily="18" charset="0"/>
                <a:cs typeface="Times New Roman" panose="02020603050405020304" pitchFamily="18" charset="0"/>
              </a:rPr>
              <a:t> image to grayscale.</a:t>
            </a:r>
            <a:endParaRPr lang="en-IN" dirty="0">
              <a:latin typeface="Times New Roman" panose="02020603050405020304" pitchFamily="18" charset="0"/>
              <a:cs typeface="Times New Roman" panose="02020603050405020304" pitchFamily="18" charset="0"/>
            </a:endParaRPr>
          </a:p>
          <a:p>
            <a:pPr marL="285750" indent="-285750" rtl="0">
              <a:lnSpc>
                <a:spcPct val="150000"/>
              </a:lnSpc>
              <a:buFont typeface="Arial" panose="020B0604020202020204" pitchFamily="34" charset="0"/>
              <a:buChar char="•"/>
            </a:pPr>
            <a:r>
              <a:rPr lang="en-IN" u="sng" dirty="0">
                <a:latin typeface="Times New Roman" panose="02020603050405020304" pitchFamily="18" charset="0"/>
                <a:cs typeface="Times New Roman" panose="02020603050405020304" pitchFamily="18" charset="0"/>
              </a:rPr>
              <a:t>Normalization (Optional):</a:t>
            </a:r>
          </a:p>
          <a:p>
            <a:pPr rtl="0">
              <a:lnSpc>
                <a:spcPct val="150000"/>
              </a:lnSpc>
            </a:pPr>
            <a:r>
              <a:rPr lang="en-IN" dirty="0">
                <a:latin typeface="Times New Roman" panose="02020603050405020304" pitchFamily="18" charset="0"/>
                <a:cs typeface="Times New Roman" panose="02020603050405020304" pitchFamily="18" charset="0"/>
              </a:rPr>
              <a:t>      OpenCV's cv2.resize() function can be used to resize the image to a standard dimension.</a:t>
            </a:r>
          </a:p>
          <a:p>
            <a:pPr marL="285750" indent="-285750" rtl="0">
              <a:lnSpc>
                <a:spcPct val="150000"/>
              </a:lnSpc>
              <a:buFont typeface="Arial" panose="020B0604020202020204" pitchFamily="34" charset="0"/>
              <a:buChar char="•"/>
            </a:pPr>
            <a:r>
              <a:rPr lang="en-IN" u="sng" dirty="0">
                <a:latin typeface="Times New Roman" panose="02020603050405020304" pitchFamily="18" charset="0"/>
                <a:cs typeface="Times New Roman" panose="02020603050405020304" pitchFamily="18" charset="0"/>
              </a:rPr>
              <a:t>Gesture Recognition Engine (using </a:t>
            </a:r>
            <a:r>
              <a:rPr lang="en-IN" u="sng" dirty="0" err="1">
                <a:latin typeface="Times New Roman" panose="02020603050405020304" pitchFamily="18" charset="0"/>
                <a:cs typeface="Times New Roman" panose="02020603050405020304" pitchFamily="18" charset="0"/>
              </a:rPr>
              <a:t>MediaPipe</a:t>
            </a:r>
            <a:r>
              <a:rPr lang="en-IN" u="sng" dirty="0">
                <a:latin typeface="Times New Roman" panose="02020603050405020304" pitchFamily="18" charset="0"/>
                <a:cs typeface="Times New Roman" panose="02020603050405020304" pitchFamily="18" charset="0"/>
              </a:rPr>
              <a:t>):</a:t>
            </a:r>
          </a:p>
          <a:p>
            <a:pPr rtl="0">
              <a:lnSpc>
                <a:spcPct val="150000"/>
              </a:lnSpc>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MediaPipe</a:t>
            </a:r>
            <a:r>
              <a:rPr lang="en-IN" dirty="0">
                <a:latin typeface="Times New Roman" panose="02020603050405020304" pitchFamily="18" charset="0"/>
                <a:cs typeface="Times New Roman" panose="02020603050405020304" pitchFamily="18" charset="0"/>
              </a:rPr>
              <a:t> is an open-source framework by Google that provides pre-built machine learning models. The       Hands model can be used to detect hands and landmarks (e.g., fingertips) in real-time video.</a:t>
            </a:r>
          </a:p>
          <a:p>
            <a:pPr algn="l"/>
            <a:endParaRPr lang="en-US" sz="2000" b="0" i="0" dirty="0">
              <a:effectLst/>
              <a:latin typeface="Söhne"/>
            </a:endParaRPr>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105284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7" name="TextBox 6">
            <a:extLst>
              <a:ext uri="{FF2B5EF4-FFF2-40B4-BE49-F238E27FC236}">
                <a16:creationId xmlns:a16="http://schemas.microsoft.com/office/drawing/2014/main" id="{AAC9CAB7-A61F-58B3-231D-7170046AA65B}"/>
              </a:ext>
            </a:extLst>
          </p:cNvPr>
          <p:cNvSpPr txBox="1"/>
          <p:nvPr/>
        </p:nvSpPr>
        <p:spPr>
          <a:xfrm>
            <a:off x="388884" y="1435824"/>
            <a:ext cx="10815144" cy="5878532"/>
          </a:xfrm>
          <a:prstGeom prst="rect">
            <a:avLst/>
          </a:prstGeom>
          <a:noFill/>
        </p:spPr>
        <p:txBody>
          <a:bodyPr wrap="square" rtlCol="0">
            <a:spAutoFit/>
          </a:bodyPr>
          <a:lstStyle/>
          <a:p>
            <a:pPr algn="l">
              <a:lnSpc>
                <a:spcPct val="150000"/>
              </a:lnSpc>
            </a:pPr>
            <a:r>
              <a:rPr lang="en-US" b="0" i="0" u="sng" dirty="0">
                <a:effectLst/>
                <a:latin typeface="Times New Roman" panose="02020603050405020304" pitchFamily="18" charset="0"/>
                <a:cs typeface="Times New Roman" panose="02020603050405020304" pitchFamily="18" charset="0"/>
              </a:rPr>
              <a:t>Gesture Mapping (using NumPy and </a:t>
            </a:r>
            <a:r>
              <a:rPr lang="en-US" b="0" i="0" u="sng" dirty="0" err="1">
                <a:effectLst/>
                <a:latin typeface="Times New Roman" panose="02020603050405020304" pitchFamily="18" charset="0"/>
                <a:cs typeface="Times New Roman" panose="02020603050405020304" pitchFamily="18" charset="0"/>
              </a:rPr>
              <a:t>PyCaw</a:t>
            </a:r>
            <a:r>
              <a:rPr lang="en-US" b="0" i="0" u="sng" dirty="0">
                <a:effectLst/>
                <a:latin typeface="Times New Roman" panose="02020603050405020304" pitchFamily="18" charset="0"/>
                <a:cs typeface="Times New Roman" panose="02020603050405020304" pitchFamily="18" charset="0"/>
              </a:rPr>
              <a:t>):</a:t>
            </a:r>
            <a:endParaRPr lang="en-US" b="0" i="0" dirty="0">
              <a:effectLst/>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Landmark Analysis (using NumPy):</a:t>
            </a:r>
          </a:p>
          <a:p>
            <a:pPr marL="342900" indent="-342900"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NumPy provides arrays and mathematical operations to process the hand landmark data (e.g., calculate distances between fingertips). </a:t>
            </a:r>
          </a:p>
          <a:p>
            <a:pPr algn="l">
              <a:lnSpc>
                <a:spcPct val="150000"/>
              </a:lnSpc>
            </a:pPr>
            <a:r>
              <a:rPr lang="en-US" b="0" i="0" u="sng" dirty="0">
                <a:effectLst/>
                <a:latin typeface="Times New Roman" panose="02020603050405020304" pitchFamily="18" charset="0"/>
                <a:cs typeface="Times New Roman" panose="02020603050405020304" pitchFamily="18" charset="0"/>
              </a:rPr>
              <a:t>Gesture Classification (using </a:t>
            </a:r>
            <a:r>
              <a:rPr lang="en-US" b="0" i="0" u="sng" dirty="0" err="1">
                <a:effectLst/>
                <a:latin typeface="Times New Roman" panose="02020603050405020304" pitchFamily="18" charset="0"/>
                <a:cs typeface="Times New Roman" panose="02020603050405020304" pitchFamily="18" charset="0"/>
              </a:rPr>
              <a:t>PyCaw</a:t>
            </a:r>
            <a:r>
              <a:rPr lang="en-US" b="0" i="0" u="sng" dirty="0">
                <a:effectLst/>
                <a:latin typeface="Times New Roman" panose="02020603050405020304" pitchFamily="18" charset="0"/>
                <a:cs typeface="Times New Roman" panose="02020603050405020304" pitchFamily="18" charset="0"/>
              </a:rPr>
              <a:t>):</a:t>
            </a:r>
          </a:p>
          <a:p>
            <a:pPr marL="342900" indent="-342900"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PyCaw</a:t>
            </a:r>
            <a:r>
              <a:rPr lang="en-US" b="0" i="0" dirty="0">
                <a:effectLst/>
                <a:latin typeface="Times New Roman" panose="02020603050405020304" pitchFamily="18" charset="0"/>
                <a:cs typeface="Times New Roman" panose="02020603050405020304" pitchFamily="18" charset="0"/>
              </a:rPr>
              <a:t> can be used to control system volume through the Windows Core Audio API. You can define thresholds based on the landmark data (e.g., distance between thumb and index finger) to determine volume increase or decrease gestures and call corresponding </a:t>
            </a:r>
            <a:r>
              <a:rPr lang="en-US" b="0" i="0" dirty="0" err="1">
                <a:effectLst/>
                <a:latin typeface="Times New Roman" panose="02020603050405020304" pitchFamily="18" charset="0"/>
                <a:cs typeface="Times New Roman" panose="02020603050405020304" pitchFamily="18" charset="0"/>
              </a:rPr>
              <a:t>PyCaw</a:t>
            </a:r>
            <a:r>
              <a:rPr lang="en-US" b="0" i="0" dirty="0">
                <a:effectLst/>
                <a:latin typeface="Times New Roman" panose="02020603050405020304" pitchFamily="18" charset="0"/>
                <a:cs typeface="Times New Roman" panose="02020603050405020304" pitchFamily="18" charset="0"/>
              </a:rPr>
              <a:t> functions to adjust volume.</a:t>
            </a:r>
          </a:p>
          <a:p>
            <a:pPr rtl="0">
              <a:lnSpc>
                <a:spcPct val="150000"/>
              </a:lnSpc>
            </a:pPr>
            <a:r>
              <a:rPr lang="en-IN" u="sng" dirty="0">
                <a:latin typeface="Times New Roman" panose="02020603050405020304" pitchFamily="18" charset="0"/>
                <a:cs typeface="Times New Roman" panose="02020603050405020304" pitchFamily="18" charset="0"/>
              </a:rPr>
              <a:t>Background Subtraction (Optional):</a:t>
            </a:r>
          </a:p>
          <a:p>
            <a:pPr rtl="0">
              <a:lnSpc>
                <a:spcPct val="150000"/>
              </a:lnSpc>
            </a:pPr>
            <a:r>
              <a:rPr lang="en-IN" dirty="0">
                <a:latin typeface="Times New Roman" panose="02020603050405020304" pitchFamily="18" charset="0"/>
                <a:cs typeface="Times New Roman" panose="02020603050405020304" pitchFamily="18" charset="0"/>
              </a:rPr>
              <a:t>     You can use background subtraction techniques like Gaussian Mixture Models (GMM) or  background subtraction with foreground accumulation to separate the hand from the background. OpenCV's cv2.bgSubstractor function can be used for this purpose.</a:t>
            </a:r>
          </a:p>
          <a:p>
            <a:pPr marL="342900" indent="-342900" algn="l">
              <a:buFont typeface="Arial" panose="020B0604020202020204" pitchFamily="34" charset="0"/>
              <a:buChar char="•"/>
            </a:pPr>
            <a:endParaRPr lang="en-US" sz="2400" b="0" i="0" dirty="0">
              <a:effectLst/>
              <a:latin typeface="Söhne"/>
            </a:endParaRPr>
          </a:p>
          <a:p>
            <a:pPr marL="342900" indent="-342900">
              <a:buFont typeface="Arial" panose="020B0604020202020204" pitchFamily="34" charset="0"/>
              <a:buChar char="•"/>
            </a:pPr>
            <a:endParaRPr lang="en-IN" sz="2800" dirty="0"/>
          </a:p>
        </p:txBody>
      </p:sp>
    </p:spTree>
    <p:extLst>
      <p:ext uri="{BB962C8B-B14F-4D97-AF65-F5344CB8AC3E}">
        <p14:creationId xmlns:p14="http://schemas.microsoft.com/office/powerpoint/2010/main" val="156087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3" name="Picture 2">
            <a:extLst>
              <a:ext uri="{FF2B5EF4-FFF2-40B4-BE49-F238E27FC236}">
                <a16:creationId xmlns:a16="http://schemas.microsoft.com/office/drawing/2014/main" id="{48D3C83D-3769-F241-422E-04DC1F6C02B8}"/>
              </a:ext>
            </a:extLst>
          </p:cNvPr>
          <p:cNvPicPr>
            <a:picLocks noChangeAspect="1"/>
          </p:cNvPicPr>
          <p:nvPr/>
        </p:nvPicPr>
        <p:blipFill>
          <a:blip r:embed="rId3"/>
          <a:stretch>
            <a:fillRect/>
          </a:stretch>
        </p:blipFill>
        <p:spPr>
          <a:xfrm>
            <a:off x="2607802" y="1608083"/>
            <a:ext cx="6976395" cy="4594435"/>
          </a:xfrm>
          <a:prstGeom prst="rect">
            <a:avLst/>
          </a:prstGeom>
        </p:spPr>
      </p:pic>
    </p:spTree>
    <p:extLst>
      <p:ext uri="{BB962C8B-B14F-4D97-AF65-F5344CB8AC3E}">
        <p14:creationId xmlns:p14="http://schemas.microsoft.com/office/powerpoint/2010/main" val="1984795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3" name="TextBox 2">
            <a:extLst>
              <a:ext uri="{FF2B5EF4-FFF2-40B4-BE49-F238E27FC236}">
                <a16:creationId xmlns:a16="http://schemas.microsoft.com/office/drawing/2014/main" id="{0A99E38A-2950-4AE9-F071-7A3FAE8CAA7E}"/>
              </a:ext>
            </a:extLst>
          </p:cNvPr>
          <p:cNvSpPr txBox="1"/>
          <p:nvPr/>
        </p:nvSpPr>
        <p:spPr>
          <a:xfrm>
            <a:off x="451945" y="1435824"/>
            <a:ext cx="11472577" cy="955477"/>
          </a:xfrm>
          <a:prstGeom prst="flowChartDocumen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Results</a:t>
            </a:r>
            <a:r>
              <a:rPr lang="en-IN" b="1" dirty="0">
                <a:latin typeface="Times New Roman" panose="02020603050405020304" pitchFamily="18" charset="0"/>
                <a:cs typeface="Times New Roman" panose="02020603050405020304" pitchFamily="18" charset="0"/>
              </a:rPr>
              <a:t>: </a:t>
            </a:r>
          </a:p>
          <a:p>
            <a:pPr algn="just"/>
            <a:endParaRPr lang="en-IN" sz="2000" dirty="0"/>
          </a:p>
        </p:txBody>
      </p:sp>
      <p:graphicFrame>
        <p:nvGraphicFramePr>
          <p:cNvPr id="5" name="Diagram 4">
            <a:extLst>
              <a:ext uri="{FF2B5EF4-FFF2-40B4-BE49-F238E27FC236}">
                <a16:creationId xmlns:a16="http://schemas.microsoft.com/office/drawing/2014/main" id="{3A407F9D-7EBD-BC7A-E390-3E3A88C5AD0C}"/>
              </a:ext>
            </a:extLst>
          </p:cNvPr>
          <p:cNvGraphicFramePr/>
          <p:nvPr>
            <p:extLst>
              <p:ext uri="{D42A27DB-BD31-4B8C-83A1-F6EECF244321}">
                <p14:modId xmlns:p14="http://schemas.microsoft.com/office/powerpoint/2010/main" val="466683713"/>
              </p:ext>
            </p:extLst>
          </p:nvPr>
        </p:nvGraphicFramePr>
        <p:xfrm>
          <a:off x="2291976" y="1801906"/>
          <a:ext cx="7452659" cy="4723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5998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3" name="Picture 2">
            <a:extLst>
              <a:ext uri="{FF2B5EF4-FFF2-40B4-BE49-F238E27FC236}">
                <a16:creationId xmlns:a16="http://schemas.microsoft.com/office/drawing/2014/main" id="{05048EDF-45B1-D286-0706-540269A5C9F5}"/>
              </a:ext>
            </a:extLst>
          </p:cNvPr>
          <p:cNvPicPr>
            <a:picLocks noChangeAspect="1"/>
          </p:cNvPicPr>
          <p:nvPr/>
        </p:nvPicPr>
        <p:blipFill>
          <a:blip r:embed="rId3"/>
          <a:stretch>
            <a:fillRect/>
          </a:stretch>
        </p:blipFill>
        <p:spPr>
          <a:xfrm>
            <a:off x="2736868" y="2527525"/>
            <a:ext cx="6915807" cy="3797438"/>
          </a:xfrm>
          <a:prstGeom prst="rect">
            <a:avLst/>
          </a:prstGeom>
        </p:spPr>
      </p:pic>
      <p:sp>
        <p:nvSpPr>
          <p:cNvPr id="7" name="TextBox 6">
            <a:extLst>
              <a:ext uri="{FF2B5EF4-FFF2-40B4-BE49-F238E27FC236}">
                <a16:creationId xmlns:a16="http://schemas.microsoft.com/office/drawing/2014/main" id="{352C0940-CCB5-541C-D628-42FCBD7BB57B}"/>
              </a:ext>
            </a:extLst>
          </p:cNvPr>
          <p:cNvSpPr txBox="1"/>
          <p:nvPr/>
        </p:nvSpPr>
        <p:spPr>
          <a:xfrm>
            <a:off x="2270234" y="1524835"/>
            <a:ext cx="933269" cy="369332"/>
          </a:xfrm>
          <a:prstGeom prst="rect">
            <a:avLst/>
          </a:prstGeom>
          <a:noFill/>
        </p:spPr>
        <p:txBody>
          <a:bodyPr wrap="none" rtlCol="0">
            <a:spAutoFit/>
          </a:bodyPr>
          <a:lstStyle/>
          <a:p>
            <a:r>
              <a:rPr lang="en-US" b="1" u="sng" dirty="0"/>
              <a:t>Output</a:t>
            </a:r>
            <a:r>
              <a:rPr lang="en-US" dirty="0"/>
              <a:t>:</a:t>
            </a:r>
          </a:p>
        </p:txBody>
      </p:sp>
    </p:spTree>
    <p:extLst>
      <p:ext uri="{BB962C8B-B14F-4D97-AF65-F5344CB8AC3E}">
        <p14:creationId xmlns:p14="http://schemas.microsoft.com/office/powerpoint/2010/main" val="2475514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3" name="TextBox 2">
            <a:extLst>
              <a:ext uri="{FF2B5EF4-FFF2-40B4-BE49-F238E27FC236}">
                <a16:creationId xmlns:a16="http://schemas.microsoft.com/office/drawing/2014/main" id="{B628900D-9011-D951-0C8A-0588E4A54CB7}"/>
              </a:ext>
            </a:extLst>
          </p:cNvPr>
          <p:cNvSpPr txBox="1"/>
          <p:nvPr/>
        </p:nvSpPr>
        <p:spPr>
          <a:xfrm>
            <a:off x="226360" y="1334814"/>
            <a:ext cx="11810132" cy="5632311"/>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Discussions:</a:t>
            </a:r>
          </a:p>
          <a:p>
            <a:pPr algn="just"/>
            <a:endParaRPr lang="en-IN" b="1"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a:t>
            </a:r>
            <a:r>
              <a:rPr lang="en-IN" u="sng" dirty="0">
                <a:latin typeface="Times New Roman" panose="02020603050405020304" pitchFamily="18" charset="0"/>
                <a:cs typeface="Times New Roman" panose="02020603050405020304" pitchFamily="18" charset="0"/>
              </a:rPr>
              <a:t>Performance Optimization:</a:t>
            </a:r>
          </a:p>
          <a:p>
            <a:pPr algn="just"/>
            <a:r>
              <a:rPr lang="en-IN" dirty="0">
                <a:latin typeface="Times New Roman" panose="02020603050405020304" pitchFamily="18" charset="0"/>
                <a:cs typeface="Times New Roman" panose="02020603050405020304" pitchFamily="18" charset="0"/>
              </a:rPr>
              <a:t>   - Strategies for further optimizing the system's accuracy and efficiency, such as fine-tuning model parameters or incorporating advanced algorithms.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a:t>
            </a:r>
            <a:r>
              <a:rPr lang="en-IN" u="sng" dirty="0">
                <a:latin typeface="Times New Roman" panose="02020603050405020304" pitchFamily="18" charset="0"/>
                <a:cs typeface="Times New Roman" panose="02020603050405020304" pitchFamily="18" charset="0"/>
              </a:rPr>
              <a:t>Robustness Enhancement:</a:t>
            </a:r>
          </a:p>
          <a:p>
            <a:pPr algn="just"/>
            <a:r>
              <a:rPr lang="en-IN" dirty="0">
                <a:latin typeface="Times New Roman" panose="02020603050405020304" pitchFamily="18" charset="0"/>
                <a:cs typeface="Times New Roman" panose="02020603050405020304" pitchFamily="18" charset="0"/>
              </a:rPr>
              <a:t>   - Further enhancing the system's robustness to environmental factors through algorithmic improvements or sensor enhancements.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a:t>
            </a:r>
            <a:r>
              <a:rPr lang="en-IN" u="sng" dirty="0">
                <a:latin typeface="Times New Roman" panose="02020603050405020304" pitchFamily="18" charset="0"/>
                <a:cs typeface="Times New Roman" panose="02020603050405020304" pitchFamily="18" charset="0"/>
              </a:rPr>
              <a:t>User Experience Enhancement:</a:t>
            </a:r>
          </a:p>
          <a:p>
            <a:pPr algn="just"/>
            <a:r>
              <a:rPr lang="en-IN" dirty="0">
                <a:latin typeface="Times New Roman" panose="02020603050405020304" pitchFamily="18" charset="0"/>
                <a:cs typeface="Times New Roman" panose="02020603050405020304" pitchFamily="18" charset="0"/>
              </a:rPr>
              <a:t>   - Incorporating user feedback to refine the user interface and improve the overall user experience.</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a:t>
            </a:r>
            <a:r>
              <a:rPr lang="en-IN" u="sng" dirty="0">
                <a:latin typeface="Times New Roman" panose="02020603050405020304" pitchFamily="18" charset="0"/>
                <a:cs typeface="Times New Roman" panose="02020603050405020304" pitchFamily="18" charset="0"/>
              </a:rPr>
              <a:t>Applications and Future Directions:</a:t>
            </a:r>
          </a:p>
          <a:p>
            <a:pPr algn="just"/>
            <a:r>
              <a:rPr lang="en-IN" dirty="0">
                <a:latin typeface="Times New Roman" panose="02020603050405020304" pitchFamily="18" charset="0"/>
                <a:cs typeface="Times New Roman" panose="02020603050405020304" pitchFamily="18" charset="0"/>
              </a:rPr>
              <a:t>   - Discussing potential applications of gesture recognition technology beyond volume control, such as in gaming, virtual reality, or healthcare.</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5. </a:t>
            </a:r>
            <a:r>
              <a:rPr lang="en-IN" u="sng" dirty="0">
                <a:latin typeface="Times New Roman" panose="02020603050405020304" pitchFamily="18" charset="0"/>
                <a:cs typeface="Times New Roman" panose="02020603050405020304" pitchFamily="18" charset="0"/>
              </a:rPr>
              <a:t>Ethical and Privacy Considerations:</a:t>
            </a:r>
          </a:p>
          <a:p>
            <a:pPr algn="just"/>
            <a:r>
              <a:rPr lang="en-IN" dirty="0">
                <a:latin typeface="Times New Roman" panose="02020603050405020304" pitchFamily="18" charset="0"/>
                <a:cs typeface="Times New Roman" panose="02020603050405020304" pitchFamily="18" charset="0"/>
              </a:rPr>
              <a:t>   - Addressing ethical concerns related to data privacy and security in gesture recognition systems.</a:t>
            </a:r>
          </a:p>
          <a:p>
            <a:pPr algn="just"/>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321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3" name="TextBox 2">
            <a:extLst>
              <a:ext uri="{FF2B5EF4-FFF2-40B4-BE49-F238E27FC236}">
                <a16:creationId xmlns:a16="http://schemas.microsoft.com/office/drawing/2014/main" id="{B628900D-9011-D951-0C8A-0588E4A54CB7}"/>
              </a:ext>
            </a:extLst>
          </p:cNvPr>
          <p:cNvSpPr txBox="1"/>
          <p:nvPr/>
        </p:nvSpPr>
        <p:spPr>
          <a:xfrm>
            <a:off x="241040" y="1437671"/>
            <a:ext cx="11709919" cy="5324535"/>
          </a:xfrm>
          <a:prstGeom prst="rect">
            <a:avLst/>
          </a:prstGeom>
          <a:noFill/>
        </p:spPr>
        <p:txBody>
          <a:bodyPr wrap="square" rtlCol="0">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Challenges Faced:</a:t>
            </a:r>
          </a:p>
          <a:p>
            <a:pPr algn="just">
              <a:lnSpc>
                <a:spcPct val="150000"/>
              </a:lnSpc>
            </a:pPr>
            <a:r>
              <a:rPr lang="en-IN" dirty="0">
                <a:latin typeface="Times New Roman" panose="02020603050405020304" pitchFamily="18" charset="0"/>
                <a:cs typeface="Times New Roman" panose="02020603050405020304" pitchFamily="18" charset="0"/>
              </a:rPr>
              <a:t>1. </a:t>
            </a:r>
            <a:r>
              <a:rPr lang="en-IN" u="sng" dirty="0">
                <a:latin typeface="Times New Roman" panose="02020603050405020304" pitchFamily="18" charset="0"/>
                <a:cs typeface="Times New Roman" panose="02020603050405020304" pitchFamily="18" charset="0"/>
              </a:rPr>
              <a:t>Gesture Recognition Accuracy</a:t>
            </a:r>
            <a:r>
              <a:rPr lang="en-IN" dirty="0">
                <a:latin typeface="Times New Roman" panose="02020603050405020304" pitchFamily="18" charset="0"/>
                <a:cs typeface="Times New Roman" panose="02020603050405020304" pitchFamily="18" charset="0"/>
              </a:rPr>
              <a:t>:</a:t>
            </a:r>
          </a:p>
          <a:p>
            <a:pPr algn="just">
              <a:lnSpc>
                <a:spcPct val="150000"/>
              </a:lnSpc>
            </a:pPr>
            <a:r>
              <a:rPr lang="en-IN" dirty="0">
                <a:latin typeface="Times New Roman" panose="02020603050405020304" pitchFamily="18" charset="0"/>
                <a:cs typeface="Times New Roman" panose="02020603050405020304" pitchFamily="18" charset="0"/>
              </a:rPr>
              <a:t>   - Overcoming variability in hand gestures due to differences in individual movements and gestures' interpretations.</a:t>
            </a:r>
          </a:p>
          <a:p>
            <a:pPr algn="just">
              <a:lnSpc>
                <a:spcPct val="150000"/>
              </a:lnSpc>
            </a:pPr>
            <a:r>
              <a:rPr lang="en-IN" dirty="0">
                <a:latin typeface="Times New Roman" panose="02020603050405020304" pitchFamily="18" charset="0"/>
                <a:cs typeface="Times New Roman" panose="02020603050405020304" pitchFamily="18" charset="0"/>
              </a:rPr>
              <a:t>2. </a:t>
            </a:r>
            <a:r>
              <a:rPr lang="en-IN" u="sng" dirty="0">
                <a:latin typeface="Times New Roman" panose="02020603050405020304" pitchFamily="18" charset="0"/>
                <a:cs typeface="Times New Roman" panose="02020603050405020304" pitchFamily="18" charset="0"/>
              </a:rPr>
              <a:t>Environmental Factors</a:t>
            </a:r>
            <a:r>
              <a:rPr lang="en-IN" dirty="0">
                <a:latin typeface="Times New Roman" panose="02020603050405020304" pitchFamily="18" charset="0"/>
                <a:cs typeface="Times New Roman" panose="02020603050405020304" pitchFamily="18" charset="0"/>
              </a:rPr>
              <a:t>:</a:t>
            </a:r>
          </a:p>
          <a:p>
            <a:pPr algn="just">
              <a:lnSpc>
                <a:spcPct val="150000"/>
              </a:lnSpc>
            </a:pPr>
            <a:r>
              <a:rPr lang="en-IN" dirty="0">
                <a:latin typeface="Times New Roman" panose="02020603050405020304" pitchFamily="18" charset="0"/>
                <a:cs typeface="Times New Roman" panose="02020603050405020304" pitchFamily="18" charset="0"/>
              </a:rPr>
              <a:t>   - Adapting the system to diverse environmental conditions, including varying lighting, background noise, and occlusions.</a:t>
            </a:r>
          </a:p>
          <a:p>
            <a:pPr algn="just">
              <a:lnSpc>
                <a:spcPct val="150000"/>
              </a:lnSpc>
            </a:pPr>
            <a:r>
              <a:rPr lang="en-IN" dirty="0">
                <a:latin typeface="Times New Roman" panose="02020603050405020304" pitchFamily="18" charset="0"/>
                <a:cs typeface="Times New Roman" panose="02020603050405020304" pitchFamily="18" charset="0"/>
              </a:rPr>
              <a:t>3. </a:t>
            </a:r>
            <a:r>
              <a:rPr lang="en-IN" u="sng" dirty="0">
                <a:latin typeface="Times New Roman" panose="02020603050405020304" pitchFamily="18" charset="0"/>
                <a:cs typeface="Times New Roman" panose="02020603050405020304" pitchFamily="18" charset="0"/>
              </a:rPr>
              <a:t>User Adaptation</a:t>
            </a:r>
            <a:r>
              <a:rPr lang="en-IN" dirty="0">
                <a:latin typeface="Times New Roman" panose="02020603050405020304" pitchFamily="18" charset="0"/>
                <a:cs typeface="Times New Roman" panose="02020603050405020304" pitchFamily="18" charset="0"/>
              </a:rPr>
              <a:t>:</a:t>
            </a:r>
          </a:p>
          <a:p>
            <a:pPr algn="just">
              <a:lnSpc>
                <a:spcPct val="150000"/>
              </a:lnSpc>
            </a:pPr>
            <a:r>
              <a:rPr lang="en-IN" dirty="0">
                <a:latin typeface="Times New Roman" panose="02020603050405020304" pitchFamily="18" charset="0"/>
                <a:cs typeface="Times New Roman" panose="02020603050405020304" pitchFamily="18" charset="0"/>
              </a:rPr>
              <a:t>   - Encouraging users to adapt to and become proficient in using gesture-based controls, especially those accustomed to traditional interfaces.</a:t>
            </a:r>
          </a:p>
          <a:p>
            <a:pPr algn="just">
              <a:lnSpc>
                <a:spcPct val="150000"/>
              </a:lnSpc>
            </a:pPr>
            <a:r>
              <a:rPr lang="en-IN" dirty="0">
                <a:latin typeface="Times New Roman" panose="02020603050405020304" pitchFamily="18" charset="0"/>
                <a:cs typeface="Times New Roman" panose="02020603050405020304" pitchFamily="18" charset="0"/>
              </a:rPr>
              <a:t>4. </a:t>
            </a:r>
            <a:r>
              <a:rPr lang="en-IN" u="sng" dirty="0">
                <a:latin typeface="Times New Roman" panose="02020603050405020304" pitchFamily="18" charset="0"/>
                <a:cs typeface="Times New Roman" panose="02020603050405020304" pitchFamily="18" charset="0"/>
              </a:rPr>
              <a:t>Technological Limitations</a:t>
            </a:r>
            <a:r>
              <a:rPr lang="en-IN" dirty="0">
                <a:latin typeface="Times New Roman" panose="02020603050405020304" pitchFamily="18" charset="0"/>
                <a:cs typeface="Times New Roman" panose="02020603050405020304" pitchFamily="18" charset="0"/>
              </a:rPr>
              <a:t>:</a:t>
            </a:r>
          </a:p>
          <a:p>
            <a:pPr algn="just">
              <a:lnSpc>
                <a:spcPct val="150000"/>
              </a:lnSpc>
            </a:pPr>
            <a:r>
              <a:rPr lang="en-IN" dirty="0">
                <a:latin typeface="Times New Roman" panose="02020603050405020304" pitchFamily="18" charset="0"/>
                <a:cs typeface="Times New Roman" panose="02020603050405020304" pitchFamily="18" charset="0"/>
              </a:rPr>
              <a:t>   - Addressing hardware constraints and processing limitations to ensure real-time responsiveness and efficient operation.</a:t>
            </a:r>
          </a:p>
          <a:p>
            <a:pPr algn="just">
              <a:lnSpc>
                <a:spcPct val="150000"/>
              </a:lnSpc>
            </a:pPr>
            <a:r>
              <a:rPr lang="en-IN" dirty="0">
                <a:latin typeface="Times New Roman" panose="02020603050405020304" pitchFamily="18" charset="0"/>
                <a:cs typeface="Times New Roman" panose="02020603050405020304" pitchFamily="18" charset="0"/>
              </a:rPr>
              <a:t>5. </a:t>
            </a:r>
            <a:r>
              <a:rPr lang="en-IN" u="sng" dirty="0">
                <a:latin typeface="Times New Roman" panose="02020603050405020304" pitchFamily="18" charset="0"/>
                <a:cs typeface="Times New Roman" panose="02020603050405020304" pitchFamily="18" charset="0"/>
              </a:rPr>
              <a:t>Robustness to Interference</a:t>
            </a:r>
            <a:r>
              <a:rPr lang="en-IN" dirty="0">
                <a:latin typeface="Times New Roman" panose="02020603050405020304" pitchFamily="18" charset="0"/>
                <a:cs typeface="Times New Roman" panose="02020603050405020304" pitchFamily="18" charset="0"/>
              </a:rPr>
              <a:t>:</a:t>
            </a:r>
          </a:p>
          <a:p>
            <a:pPr algn="just">
              <a:lnSpc>
                <a:spcPct val="150000"/>
              </a:lnSpc>
            </a:pPr>
            <a:r>
              <a:rPr lang="en-IN" dirty="0">
                <a:latin typeface="Times New Roman" panose="02020603050405020304" pitchFamily="18" charset="0"/>
                <a:cs typeface="Times New Roman" panose="02020603050405020304" pitchFamily="18" charset="0"/>
              </a:rPr>
              <a:t>   - Minimizing interference from unrelated gestures or movements that may trigger false positives.</a:t>
            </a:r>
          </a:p>
          <a:p>
            <a:pPr algn="just"/>
            <a:endParaRPr lang="en-IN" sz="1600" dirty="0"/>
          </a:p>
        </p:txBody>
      </p:sp>
    </p:spTree>
    <p:extLst>
      <p:ext uri="{BB962C8B-B14F-4D97-AF65-F5344CB8AC3E}">
        <p14:creationId xmlns:p14="http://schemas.microsoft.com/office/powerpoint/2010/main" val="137037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4119-E46A-EECB-2FD4-2EEAE644291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ACC354A-0110-F0A1-8457-4E9F7B4DD477}"/>
              </a:ext>
            </a:extLst>
          </p:cNvPr>
          <p:cNvSpPr>
            <a:spLocks noGrp="1"/>
          </p:cNvSpPr>
          <p:nvPr>
            <p:ph idx="1"/>
          </p:nvPr>
        </p:nvSpPr>
        <p:spPr>
          <a:xfrm>
            <a:off x="838200" y="1534510"/>
            <a:ext cx="10515600" cy="4642453"/>
          </a:xfrm>
        </p:spPr>
        <p:txBody>
          <a:bodyPr>
            <a:noAutofit/>
          </a:bodyPr>
          <a:lstStyle/>
          <a:p>
            <a:pPr marL="0" indent="0" algn="just">
              <a:lnSpc>
                <a:spcPct val="100000"/>
              </a:lnSpc>
              <a:buNone/>
            </a:pPr>
            <a:r>
              <a:rPr lang="en-US" sz="1800" b="1" dirty="0">
                <a:latin typeface="Times New Roman" panose="02020603050405020304" pitchFamily="18" charset="0"/>
                <a:cs typeface="Times New Roman" panose="02020603050405020304" pitchFamily="18" charset="0"/>
              </a:rPr>
              <a:t> </a:t>
            </a:r>
            <a:r>
              <a:rPr lang="en-US" sz="1800" b="1" u="sng" dirty="0">
                <a:latin typeface="Times New Roman" panose="02020603050405020304" pitchFamily="18" charset="0"/>
                <a:cs typeface="Times New Roman" panose="02020603050405020304" pitchFamily="18" charset="0"/>
              </a:rPr>
              <a:t>Challenge</a:t>
            </a:r>
            <a:r>
              <a:rPr lang="en-US" sz="1800" dirty="0">
                <a:latin typeface="Times New Roman" panose="02020603050405020304" pitchFamily="18" charset="0"/>
                <a:cs typeface="Times New Roman" panose="02020603050405020304" pitchFamily="18" charset="0"/>
              </a:rPr>
              <a:t>: Traditional volume controls (buttons, touchscreens) are inconvenient and disrupt user focus.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Innovation: This project proposes AI-based volume control using hand gestures for a hands-free, intuitive interface.</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b="1" u="sng" dirty="0">
                <a:latin typeface="Times New Roman" panose="02020603050405020304" pitchFamily="18" charset="0"/>
                <a:cs typeface="Times New Roman" panose="02020603050405020304" pitchFamily="18" charset="0"/>
              </a:rPr>
              <a:t>Technology:</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 Camera captures video/image data.</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 Computer vision algorithms powered by AI identify pre-defined hand gestures (e.g., pinching for decrease, spreading for increase).</a:t>
            </a:r>
          </a:p>
          <a:p>
            <a:pPr marL="0" indent="0" algn="just">
              <a:lnSpc>
                <a:spcPct val="100000"/>
              </a:lnSpc>
              <a:buNone/>
            </a:pPr>
            <a:r>
              <a:rPr lang="en-US" sz="1800" b="1" dirty="0">
                <a:latin typeface="Times New Roman" panose="02020603050405020304" pitchFamily="18" charset="0"/>
                <a:cs typeface="Times New Roman" panose="02020603050405020304" pitchFamily="18" charset="0"/>
              </a:rPr>
              <a:t> </a:t>
            </a:r>
            <a:r>
              <a:rPr lang="en-US" sz="1800" b="1" u="sng" dirty="0">
                <a:latin typeface="Times New Roman" panose="02020603050405020304" pitchFamily="18" charset="0"/>
                <a:cs typeface="Times New Roman" panose="02020603050405020304" pitchFamily="18" charset="0"/>
              </a:rPr>
              <a:t>Benefits: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 More natural and interactive user experience.</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b="1" u="sng" dirty="0">
                <a:latin typeface="Times New Roman" panose="02020603050405020304" pitchFamily="18" charset="0"/>
                <a:cs typeface="Times New Roman" panose="02020603050405020304" pitchFamily="18" charset="0"/>
              </a:rPr>
              <a:t>Applications: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 Smart TVs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 Gaming consoles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 Virtual reality (and potentially others)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83FC54D8-4A2F-36C0-B1A5-8021B939617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71998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3" name="TextBox 2">
            <a:extLst>
              <a:ext uri="{FF2B5EF4-FFF2-40B4-BE49-F238E27FC236}">
                <a16:creationId xmlns:a16="http://schemas.microsoft.com/office/drawing/2014/main" id="{B628900D-9011-D951-0C8A-0588E4A54CB7}"/>
              </a:ext>
            </a:extLst>
          </p:cNvPr>
          <p:cNvSpPr txBox="1"/>
          <p:nvPr/>
        </p:nvSpPr>
        <p:spPr>
          <a:xfrm>
            <a:off x="241040" y="1437671"/>
            <a:ext cx="11709919" cy="5632311"/>
          </a:xfrm>
          <a:prstGeom prst="rect">
            <a:avLst/>
          </a:prstGeom>
          <a:noFill/>
        </p:spPr>
        <p:txBody>
          <a:bodyPr wrap="square" rtlCol="0">
            <a:spAutoFit/>
          </a:bodyPr>
          <a:lstStyle/>
          <a:p>
            <a:pPr algn="just"/>
            <a:r>
              <a:rPr lang="en-US" b="1" i="0" dirty="0">
                <a:effectLst/>
                <a:latin typeface="Times New Roman" panose="02020603050405020304" pitchFamily="18" charset="0"/>
                <a:cs typeface="Times New Roman" panose="02020603050405020304" pitchFamily="18" charset="0"/>
              </a:rPr>
              <a:t>Future Enhancements:</a:t>
            </a:r>
          </a:p>
          <a:p>
            <a:pPr algn="just">
              <a:lnSpc>
                <a:spcPct val="150000"/>
              </a:lnSpc>
            </a:pPr>
            <a:r>
              <a:rPr lang="en-US" b="0" i="0" dirty="0">
                <a:effectLst/>
                <a:latin typeface="Times New Roman" panose="02020603050405020304" pitchFamily="18" charset="0"/>
                <a:cs typeface="Times New Roman" panose="02020603050405020304" pitchFamily="18" charset="0"/>
              </a:rPr>
              <a:t>1. </a:t>
            </a:r>
            <a:r>
              <a:rPr lang="en-US" b="0" i="0" u="sng" dirty="0">
                <a:effectLst/>
                <a:latin typeface="Times New Roman" panose="02020603050405020304" pitchFamily="18" charset="0"/>
                <a:cs typeface="Times New Roman" panose="02020603050405020304" pitchFamily="18" charset="0"/>
              </a:rPr>
              <a:t>Advanced Machine Learning Techniques:</a:t>
            </a:r>
          </a:p>
          <a:p>
            <a:pPr algn="just">
              <a:lnSpc>
                <a:spcPct val="150000"/>
              </a:lnSpc>
            </a:pPr>
            <a:r>
              <a:rPr lang="en-US" b="0" i="0" dirty="0">
                <a:effectLst/>
                <a:latin typeface="Times New Roman" panose="02020603050405020304" pitchFamily="18" charset="0"/>
                <a:cs typeface="Times New Roman" panose="02020603050405020304" pitchFamily="18" charset="0"/>
              </a:rPr>
              <a:t>   - Leveraging deep learning approaches, such as convolutional neural networks (CNNs) or recurrent neural networks (RNNs), to improve gesture recognition accuracy and robustness.</a:t>
            </a:r>
          </a:p>
          <a:p>
            <a:pPr algn="just">
              <a:lnSpc>
                <a:spcPct val="150000"/>
              </a:lnSpc>
            </a:pPr>
            <a:r>
              <a:rPr lang="en-US" b="0" i="0" dirty="0">
                <a:effectLst/>
                <a:latin typeface="Times New Roman" panose="02020603050405020304" pitchFamily="18" charset="0"/>
                <a:cs typeface="Times New Roman" panose="02020603050405020304" pitchFamily="18" charset="0"/>
              </a:rPr>
              <a:t>2. </a:t>
            </a:r>
            <a:r>
              <a:rPr lang="en-US" b="0" i="0" u="sng" dirty="0">
                <a:effectLst/>
                <a:latin typeface="Times New Roman" panose="02020603050405020304" pitchFamily="18" charset="0"/>
                <a:cs typeface="Times New Roman" panose="02020603050405020304" pitchFamily="18" charset="0"/>
              </a:rPr>
              <a:t>Multi-Modal Fusion:</a:t>
            </a:r>
          </a:p>
          <a:p>
            <a:pPr algn="just">
              <a:lnSpc>
                <a:spcPct val="150000"/>
              </a:lnSpc>
            </a:pPr>
            <a:r>
              <a:rPr lang="en-US" b="0" i="0" dirty="0">
                <a:effectLst/>
                <a:latin typeface="Times New Roman" panose="02020603050405020304" pitchFamily="18" charset="0"/>
                <a:cs typeface="Times New Roman" panose="02020603050405020304" pitchFamily="18" charset="0"/>
              </a:rPr>
              <a:t>   - Integrating multiple sensor modalities, such as depth cameras or inertial sensors, to capture complementary information and enhance gesture recognition in challenging environments.</a:t>
            </a:r>
          </a:p>
          <a:p>
            <a:pPr algn="just">
              <a:lnSpc>
                <a:spcPct val="150000"/>
              </a:lnSpc>
            </a:pPr>
            <a:r>
              <a:rPr lang="en-US" b="0" i="0" dirty="0">
                <a:effectLst/>
                <a:latin typeface="Times New Roman" panose="02020603050405020304" pitchFamily="18" charset="0"/>
                <a:cs typeface="Times New Roman" panose="02020603050405020304" pitchFamily="18" charset="0"/>
              </a:rPr>
              <a:t>3. </a:t>
            </a:r>
            <a:r>
              <a:rPr lang="en-US" b="0" i="0" u="sng" dirty="0">
                <a:effectLst/>
                <a:latin typeface="Times New Roman" panose="02020603050405020304" pitchFamily="18" charset="0"/>
                <a:cs typeface="Times New Roman" panose="02020603050405020304" pitchFamily="18" charset="0"/>
              </a:rPr>
              <a:t>Context-Aware Interaction:</a:t>
            </a:r>
          </a:p>
          <a:p>
            <a:pPr algn="just">
              <a:lnSpc>
                <a:spcPct val="150000"/>
              </a:lnSpc>
            </a:pPr>
            <a:r>
              <a:rPr lang="en-US" b="0" i="0" dirty="0">
                <a:effectLst/>
                <a:latin typeface="Times New Roman" panose="02020603050405020304" pitchFamily="18" charset="0"/>
                <a:cs typeface="Times New Roman" panose="02020603050405020304" pitchFamily="18" charset="0"/>
              </a:rPr>
              <a:t>   - Incorporating contextual information, such as user preferences, device context, or task context, to personalize and optimize gesture-based interactions.</a:t>
            </a:r>
            <a:endParaRPr lang="en-US" dirty="0">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4. </a:t>
            </a:r>
            <a:r>
              <a:rPr lang="en-US" b="0" i="0" u="sng" dirty="0">
                <a:effectLst/>
                <a:latin typeface="Times New Roman" panose="02020603050405020304" pitchFamily="18" charset="0"/>
                <a:cs typeface="Times New Roman" panose="02020603050405020304" pitchFamily="18" charset="0"/>
              </a:rPr>
              <a:t>Real-Time Feedback Mechanisms:</a:t>
            </a:r>
          </a:p>
          <a:p>
            <a:pPr algn="just">
              <a:lnSpc>
                <a:spcPct val="150000"/>
              </a:lnSpc>
            </a:pPr>
            <a:r>
              <a:rPr lang="en-US" b="0" i="0" dirty="0">
                <a:effectLst/>
                <a:latin typeface="Times New Roman" panose="02020603050405020304" pitchFamily="18" charset="0"/>
                <a:cs typeface="Times New Roman" panose="02020603050405020304" pitchFamily="18" charset="0"/>
              </a:rPr>
              <a:t>   - Implementing real-time feedback mechanisms, such as visual or auditory cues, to provide users with immediate confirmation of recognized gestures and actions.</a:t>
            </a:r>
          </a:p>
          <a:p>
            <a:pPr algn="just"/>
            <a:endParaRPr lang="en-US" b="0" i="0" dirty="0">
              <a:effectLst/>
              <a:latin typeface="Söhne"/>
            </a:endParaRPr>
          </a:p>
        </p:txBody>
      </p:sp>
    </p:spTree>
    <p:extLst>
      <p:ext uri="{BB962C8B-B14F-4D97-AF65-F5344CB8AC3E}">
        <p14:creationId xmlns:p14="http://schemas.microsoft.com/office/powerpoint/2010/main" val="1596035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3" name="TextBox 2">
            <a:extLst>
              <a:ext uri="{FF2B5EF4-FFF2-40B4-BE49-F238E27FC236}">
                <a16:creationId xmlns:a16="http://schemas.microsoft.com/office/drawing/2014/main" id="{B628900D-9011-D951-0C8A-0588E4A54CB7}"/>
              </a:ext>
            </a:extLst>
          </p:cNvPr>
          <p:cNvSpPr txBox="1"/>
          <p:nvPr/>
        </p:nvSpPr>
        <p:spPr>
          <a:xfrm>
            <a:off x="241040" y="1437671"/>
            <a:ext cx="11709919" cy="5632311"/>
          </a:xfrm>
          <a:prstGeom prst="rect">
            <a:avLst/>
          </a:prstGeom>
          <a:noFill/>
        </p:spPr>
        <p:txBody>
          <a:bodyPr wrap="square" rtlCol="0">
            <a:spAutoFit/>
          </a:bodyPr>
          <a:lstStyle/>
          <a:p>
            <a:pPr algn="just"/>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5. </a:t>
            </a:r>
            <a:r>
              <a:rPr lang="en-US" b="0" i="0" u="sng" dirty="0">
                <a:effectLst/>
                <a:latin typeface="Times New Roman" panose="02020603050405020304" pitchFamily="18" charset="0"/>
                <a:cs typeface="Times New Roman" panose="02020603050405020304" pitchFamily="18" charset="0"/>
              </a:rPr>
              <a:t>User-Centric Design:</a:t>
            </a:r>
          </a:p>
          <a:p>
            <a:pPr algn="just">
              <a:lnSpc>
                <a:spcPct val="150000"/>
              </a:lnSpc>
            </a:pPr>
            <a:r>
              <a:rPr lang="en-US" b="0" i="0" dirty="0">
                <a:effectLst/>
                <a:latin typeface="Times New Roman" panose="02020603050405020304" pitchFamily="18" charset="0"/>
                <a:cs typeface="Times New Roman" panose="02020603050405020304" pitchFamily="18" charset="0"/>
              </a:rPr>
              <a:t>   - Conducting user studies and feedback sessions to iteratively refine the user interface and interaction design based on user preferences and usability considerations.</a:t>
            </a:r>
          </a:p>
          <a:p>
            <a:pPr algn="just">
              <a:lnSpc>
                <a:spcPct val="150000"/>
              </a:lnSpc>
            </a:pPr>
            <a:r>
              <a:rPr lang="en-US" b="0" i="0" dirty="0">
                <a:effectLst/>
                <a:latin typeface="Times New Roman" panose="02020603050405020304" pitchFamily="18" charset="0"/>
                <a:cs typeface="Times New Roman" panose="02020603050405020304" pitchFamily="18" charset="0"/>
              </a:rPr>
              <a:t>6. </a:t>
            </a:r>
            <a:r>
              <a:rPr lang="en-US" b="0" i="0" u="sng" dirty="0">
                <a:effectLst/>
                <a:latin typeface="Times New Roman" panose="02020603050405020304" pitchFamily="18" charset="0"/>
                <a:cs typeface="Times New Roman" panose="02020603050405020304" pitchFamily="18" charset="0"/>
              </a:rPr>
              <a:t>Accessibility Features:</a:t>
            </a:r>
          </a:p>
          <a:p>
            <a:pPr algn="just">
              <a:lnSpc>
                <a:spcPct val="150000"/>
              </a:lnSpc>
            </a:pPr>
            <a:r>
              <a:rPr lang="en-US" b="0" i="0" dirty="0">
                <a:effectLst/>
                <a:latin typeface="Times New Roman" panose="02020603050405020304" pitchFamily="18" charset="0"/>
                <a:cs typeface="Times New Roman" panose="02020603050405020304" pitchFamily="18" charset="0"/>
              </a:rPr>
              <a:t>   - Enhancing accessibility features, such as support for alternative gestures or voice commands, to accommodate users with diverse needs and abilities.</a:t>
            </a:r>
          </a:p>
          <a:p>
            <a:pPr algn="just">
              <a:lnSpc>
                <a:spcPct val="150000"/>
              </a:lnSpc>
            </a:pPr>
            <a:r>
              <a:rPr lang="en-US" b="0" i="0" dirty="0">
                <a:effectLst/>
                <a:latin typeface="Times New Roman" panose="02020603050405020304" pitchFamily="18" charset="0"/>
                <a:cs typeface="Times New Roman" panose="02020603050405020304" pitchFamily="18" charset="0"/>
              </a:rPr>
              <a:t>7. </a:t>
            </a:r>
            <a:r>
              <a:rPr lang="en-US" b="0" i="0" u="sng" dirty="0">
                <a:effectLst/>
                <a:latin typeface="Times New Roman" panose="02020603050405020304" pitchFamily="18" charset="0"/>
                <a:cs typeface="Times New Roman" panose="02020603050405020304" pitchFamily="18" charset="0"/>
              </a:rPr>
              <a:t>Privacy-Preserving Solutions:</a:t>
            </a:r>
          </a:p>
          <a:p>
            <a:pPr algn="just">
              <a:lnSpc>
                <a:spcPct val="150000"/>
              </a:lnSpc>
            </a:pPr>
            <a:r>
              <a:rPr lang="en-US" b="0" i="0" dirty="0">
                <a:effectLst/>
                <a:latin typeface="Times New Roman" panose="02020603050405020304" pitchFamily="18" charset="0"/>
                <a:cs typeface="Times New Roman" panose="02020603050405020304" pitchFamily="18" charset="0"/>
              </a:rPr>
              <a:t>   - Developing privacy-preserving solutions, such as on-device processing or anonymization techniques, to address privacy concerns associated with gesture data collection and processing.</a:t>
            </a:r>
          </a:p>
          <a:p>
            <a:pPr algn="just">
              <a:lnSpc>
                <a:spcPct val="150000"/>
              </a:lnSpc>
            </a:pPr>
            <a:r>
              <a:rPr lang="en-US" b="0" i="0" dirty="0">
                <a:effectLst/>
                <a:latin typeface="Times New Roman" panose="02020603050405020304" pitchFamily="18" charset="0"/>
                <a:cs typeface="Times New Roman" panose="02020603050405020304" pitchFamily="18" charset="0"/>
              </a:rPr>
              <a:t>8. </a:t>
            </a:r>
            <a:r>
              <a:rPr lang="en-US" b="0" i="0" u="sng" dirty="0">
                <a:effectLst/>
                <a:latin typeface="Times New Roman" panose="02020603050405020304" pitchFamily="18" charset="0"/>
                <a:cs typeface="Times New Roman" panose="02020603050405020304" pitchFamily="18" charset="0"/>
              </a:rPr>
              <a:t>Scalability and Interoperability:</a:t>
            </a:r>
          </a:p>
          <a:p>
            <a:pPr algn="just">
              <a:lnSpc>
                <a:spcPct val="150000"/>
              </a:lnSpc>
            </a:pPr>
            <a:r>
              <a:rPr lang="en-US" b="0" i="0" dirty="0">
                <a:effectLst/>
                <a:latin typeface="Times New Roman" panose="02020603050405020304" pitchFamily="18" charset="0"/>
                <a:cs typeface="Times New Roman" panose="02020603050405020304" pitchFamily="18" charset="0"/>
              </a:rPr>
              <a:t>   - Designing the system with scalability and interoperability in mind to support integration with various audio devices and platforms seamlessly.</a:t>
            </a:r>
          </a:p>
          <a:p>
            <a:pPr algn="just"/>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EACB-A902-561A-99C2-69845807FB1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525034B-2530-B92C-F4EC-76F883CF04D6}"/>
              </a:ext>
            </a:extLst>
          </p:cNvPr>
          <p:cNvSpPr>
            <a:spLocks noGrp="1"/>
          </p:cNvSpPr>
          <p:nvPr>
            <p:ph idx="1"/>
          </p:nvPr>
        </p:nvSpPr>
        <p:spPr>
          <a:xfrm>
            <a:off x="329681" y="1775896"/>
            <a:ext cx="11532637" cy="4351338"/>
          </a:xfrm>
        </p:spPr>
        <p:txBody>
          <a:bodyPr>
            <a:normAutofit/>
          </a:bodyPr>
          <a:lstStyle/>
          <a:p>
            <a:pPr marL="0" indent="0" algn="just">
              <a:lnSpc>
                <a:spcPct val="150000"/>
              </a:lnSpc>
              <a:buNone/>
            </a:pPr>
            <a:endParaRPr lang="en-US" sz="1800" dirty="0"/>
          </a:p>
          <a:p>
            <a:pPr marL="0" indent="0" algn="just">
              <a:lnSpc>
                <a:spcPct val="150000"/>
              </a:lnSpc>
              <a:buNone/>
            </a:pPr>
            <a:r>
              <a:rPr lang="en-US" sz="1800" dirty="0"/>
              <a:t>[1] Y. Zhang, J. Yang, Y. Liu, Y. Zhang, and Z. Zhang, “Real-time Hand Gesture</a:t>
            </a:r>
          </a:p>
          <a:p>
            <a:pPr marL="0" indent="0" algn="just">
              <a:lnSpc>
                <a:spcPct val="150000"/>
              </a:lnSpc>
              <a:buNone/>
            </a:pPr>
            <a:r>
              <a:rPr lang="en-US" sz="1800" dirty="0"/>
              <a:t>Recognition Based on Convolutional Neural Networks,” IEEE Transactions on Image Processing, vol. 28, no. 12, pp. 6029-6040, 2019.</a:t>
            </a:r>
          </a:p>
          <a:p>
            <a:pPr marL="0" indent="0" algn="just">
              <a:lnSpc>
                <a:spcPct val="150000"/>
              </a:lnSpc>
              <a:buNone/>
            </a:pPr>
            <a:r>
              <a:rPr lang="en-US" sz="1800" dirty="0"/>
              <a:t>[2] "Hand Gesture Recognition for Real-Time Volume Control in Smart Home Environment” by K. T. </a:t>
            </a:r>
            <a:r>
              <a:rPr lang="en-US" sz="1800" dirty="0" err="1"/>
              <a:t>Atanassov</a:t>
            </a:r>
            <a:r>
              <a:rPr lang="en-US" sz="1800" dirty="0"/>
              <a:t> et al. This paper explores using hand gesture recognition for controlling volume in a smart home context.</a:t>
            </a:r>
            <a:endParaRPr lang="en-US" sz="1800" b="0" i="0" dirty="0">
              <a:effectLst/>
              <a:latin typeface="Google Sans"/>
            </a:endParaRPr>
          </a:p>
        </p:txBody>
      </p:sp>
      <p:pic>
        <p:nvPicPr>
          <p:cNvPr id="4" name="Picture 3">
            <a:extLst>
              <a:ext uri="{FF2B5EF4-FFF2-40B4-BE49-F238E27FC236}">
                <a16:creationId xmlns:a16="http://schemas.microsoft.com/office/drawing/2014/main" id="{31572E26-0498-48F9-E6B3-BBC7DD1BF5A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01770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60D-4EE7-9850-601A-15EECD333B2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a:xfrm>
            <a:off x="838200" y="1825625"/>
            <a:ext cx="5040086" cy="4481869"/>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Gesture-based volume control is a cutting-edge technology that enhances user interaction with audio devices. This project explores the innovative approach of utilizing gesture detection to manipulate audio volume settings.</a:t>
            </a:r>
          </a:p>
          <a:p>
            <a:pPr marL="0" indent="0">
              <a:buNone/>
            </a:pPr>
            <a:r>
              <a:rPr lang="en-US" sz="1800" dirty="0">
                <a:latin typeface="Times New Roman" panose="02020603050405020304" pitchFamily="18" charset="0"/>
                <a:cs typeface="Times New Roman" panose="02020603050405020304" pitchFamily="18" charset="0"/>
              </a:rPr>
              <a:t>   By employing sensors and computer vision techniques, users can seamlessly adjust volume levels through hand movements or gestures, eliminating the need for physical buttons or voice commands.</a:t>
            </a:r>
          </a:p>
          <a:p>
            <a:pPr marL="0" indent="0">
              <a:buNone/>
            </a:pPr>
            <a:r>
              <a:rPr lang="en-US" sz="1800" dirty="0">
                <a:latin typeface="Times New Roman" panose="02020603050405020304" pitchFamily="18" charset="0"/>
                <a:cs typeface="Times New Roman" panose="02020603050405020304" pitchFamily="18" charset="0"/>
              </a:rPr>
              <a:t>   This intuitive interface offers a hands-free and tactile method for controlling audio devices, enhancing accessibility and convenience. The abstract delves into the underlying technology, discussing the sensors, algorithms, and machine learning models employed for accurate gesture recognition.</a:t>
            </a: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8" name="Picture 7">
            <a:extLst>
              <a:ext uri="{FF2B5EF4-FFF2-40B4-BE49-F238E27FC236}">
                <a16:creationId xmlns:a16="http://schemas.microsoft.com/office/drawing/2014/main" id="{28C55AE5-25F5-6D62-9A65-FDE16F102353}"/>
              </a:ext>
            </a:extLst>
          </p:cNvPr>
          <p:cNvPicPr>
            <a:picLocks noChangeAspect="1"/>
          </p:cNvPicPr>
          <p:nvPr/>
        </p:nvPicPr>
        <p:blipFill>
          <a:blip r:embed="rId3"/>
          <a:stretch>
            <a:fillRect/>
          </a:stretch>
        </p:blipFill>
        <p:spPr>
          <a:xfrm>
            <a:off x="6096000" y="2081592"/>
            <a:ext cx="5679233" cy="3615369"/>
          </a:xfrm>
          <a:prstGeom prst="rect">
            <a:avLst/>
          </a:prstGeom>
        </p:spPr>
      </p:pic>
      <p:pic>
        <p:nvPicPr>
          <p:cNvPr id="6" name="Picture 5" descr="A hand with a blue glove and green lines&#10;&#10;Description automatically generated">
            <a:extLst>
              <a:ext uri="{FF2B5EF4-FFF2-40B4-BE49-F238E27FC236}">
                <a16:creationId xmlns:a16="http://schemas.microsoft.com/office/drawing/2014/main" id="{C7A5ADE2-D37B-44D6-72D4-5169A5210E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2081592"/>
            <a:ext cx="5679233" cy="3615368"/>
          </a:xfrm>
          <a:prstGeom prst="rect">
            <a:avLst/>
          </a:prstGeom>
        </p:spPr>
      </p:pic>
    </p:spTree>
    <p:extLst>
      <p:ext uri="{BB962C8B-B14F-4D97-AF65-F5344CB8AC3E}">
        <p14:creationId xmlns:p14="http://schemas.microsoft.com/office/powerpoint/2010/main" val="109147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60D-4EE7-9850-601A-15EECD333B2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Use Cases</a:t>
            </a:r>
          </a:p>
        </p:txBody>
      </p:sp>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a:xfrm>
            <a:off x="838200" y="1435825"/>
            <a:ext cx="10703768" cy="4871670"/>
          </a:xfrm>
        </p:spPr>
        <p:txBody>
          <a:bodyPr>
            <a:normAutofit/>
          </a:bodyPr>
          <a:lstStyle/>
          <a:p>
            <a:pPr marL="0" indent="0" algn="just">
              <a:lnSpc>
                <a:spcPct val="200000"/>
              </a:lnSpc>
              <a:buNone/>
            </a:pPr>
            <a:r>
              <a:rPr lang="en-US" sz="1800" b="1" u="sng" dirty="0">
                <a:latin typeface="Times New Roman" panose="02020603050405020304" pitchFamily="18" charset="0"/>
                <a:cs typeface="Times New Roman" panose="02020603050405020304" pitchFamily="18" charset="0"/>
              </a:rPr>
              <a:t>1.Smart TVs</a:t>
            </a:r>
            <a:r>
              <a:rPr lang="en-US" sz="1800" dirty="0">
                <a:latin typeface="Times New Roman" panose="02020603050405020304" pitchFamily="18" charset="0"/>
                <a:cs typeface="Times New Roman" panose="02020603050405020304" pitchFamily="18" charset="0"/>
              </a:rPr>
              <a:t>: Control volume while relaxing on the couch without reaching for the remote.</a:t>
            </a:r>
          </a:p>
          <a:p>
            <a:pPr marL="0" indent="0" algn="just">
              <a:lnSpc>
                <a:spcPct val="200000"/>
              </a:lnSpc>
              <a:buNone/>
            </a:pPr>
            <a:r>
              <a:rPr lang="en-US" sz="1800" b="1" u="sng" dirty="0">
                <a:latin typeface="Times New Roman" panose="02020603050405020304" pitchFamily="18" charset="0"/>
                <a:cs typeface="Times New Roman" panose="02020603050405020304" pitchFamily="18" charset="0"/>
              </a:rPr>
              <a:t>2.Gaming Consoles: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Adjust volume during intense gameplay without pausing or taking your eyes off the screen.</a:t>
            </a:r>
          </a:p>
          <a:p>
            <a:pPr marL="0" indent="0" algn="just">
              <a:lnSpc>
                <a:spcPct val="200000"/>
              </a:lnSpc>
              <a:buNone/>
            </a:pPr>
            <a:r>
              <a:rPr lang="en-US" sz="1800" b="1" u="sng" dirty="0">
                <a:latin typeface="Times New Roman" panose="02020603050405020304" pitchFamily="18" charset="0"/>
                <a:cs typeface="Times New Roman" panose="02020603050405020304" pitchFamily="18" charset="0"/>
              </a:rPr>
              <a:t>3.Virtual Reality (VR):</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Maintain immersion in VR experiences by manipulating volume with hand gestures within the virtual environment.</a:t>
            </a:r>
          </a:p>
          <a:p>
            <a:pPr marL="0" indent="0" algn="just">
              <a:lnSpc>
                <a:spcPct val="200000"/>
              </a:lnSpc>
              <a:buNone/>
            </a:pPr>
            <a:r>
              <a:rPr lang="en-US" sz="1800" b="1" u="sng" dirty="0">
                <a:latin typeface="Times New Roman" panose="02020603050405020304" pitchFamily="18" charset="0"/>
                <a:cs typeface="Times New Roman" panose="02020603050405020304" pitchFamily="18" charset="0"/>
              </a:rPr>
              <a:t>4.Smartphones: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Discreetly adjust volume in public settings (meetings, libraries) using hand gestures near the phone.</a:t>
            </a:r>
          </a:p>
          <a:p>
            <a:pPr marL="0" indent="0" algn="just">
              <a:lnSpc>
                <a:spcPct val="200000"/>
              </a:lnSpc>
              <a:buNone/>
            </a:pPr>
            <a:r>
              <a:rPr lang="en-US" sz="1800" b="1" u="sng" dirty="0">
                <a:latin typeface="Times New Roman" panose="02020603050405020304" pitchFamily="18" charset="0"/>
                <a:cs typeface="Times New Roman" panose="02020603050405020304" pitchFamily="18" charset="0"/>
              </a:rPr>
              <a:t>5.Accessibility:</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Provide a hands-free volume control option for users with physical limitations.</a:t>
            </a: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37401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30A4-3C3B-A216-83BB-91219312244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Challenges / Motivation</a:t>
            </a:r>
          </a:p>
        </p:txBody>
      </p:sp>
      <p:pic>
        <p:nvPicPr>
          <p:cNvPr id="6" name="Content Placeholder 5">
            <a:extLst>
              <a:ext uri="{FF2B5EF4-FFF2-40B4-BE49-F238E27FC236}">
                <a16:creationId xmlns:a16="http://schemas.microsoft.com/office/drawing/2014/main" id="{819796C7-B57D-C8BC-40CD-51D340595F27}"/>
              </a:ext>
            </a:extLst>
          </p:cNvPr>
          <p:cNvPicPr>
            <a:picLocks noGrp="1" noChangeAspect="1"/>
          </p:cNvPicPr>
          <p:nvPr>
            <p:ph idx="1"/>
          </p:nvPr>
        </p:nvPicPr>
        <p:blipFill>
          <a:blip r:embed="rId2"/>
          <a:stretch>
            <a:fillRect/>
          </a:stretch>
        </p:blipFill>
        <p:spPr>
          <a:xfrm>
            <a:off x="2537916" y="1569678"/>
            <a:ext cx="7116168" cy="5153744"/>
          </a:xfrm>
        </p:spPr>
      </p:pic>
      <p:pic>
        <p:nvPicPr>
          <p:cNvPr id="4" name="Picture 3">
            <a:extLst>
              <a:ext uri="{FF2B5EF4-FFF2-40B4-BE49-F238E27FC236}">
                <a16:creationId xmlns:a16="http://schemas.microsoft.com/office/drawing/2014/main" id="{66DE28F4-9147-27AE-E539-BA356AADB696}"/>
              </a:ext>
            </a:extLst>
          </p:cNvPr>
          <p:cNvPicPr>
            <a:picLocks noChangeAspect="1"/>
          </p:cNvPicPr>
          <p:nvPr/>
        </p:nvPicPr>
        <p:blipFill rotWithShape="1">
          <a:blip r:embed="rId3">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9675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C102C45-4C35-14B6-4F6C-CD0964917B64}"/>
              </a:ext>
            </a:extLst>
          </p:cNvPr>
          <p:cNvSpPr>
            <a:spLocks noGrp="1"/>
          </p:cNvSpPr>
          <p:nvPr>
            <p:ph idx="1"/>
          </p:nvPr>
        </p:nvSpPr>
        <p:spPr>
          <a:xfrm>
            <a:off x="838200" y="1773072"/>
            <a:ext cx="10515600" cy="4229943"/>
          </a:xfrm>
        </p:spPr>
        <p:txBody>
          <a:bodyPr>
            <a:normAutofit/>
          </a:bodyPr>
          <a:lstStyle/>
          <a:p>
            <a:pPr marL="0" indent="0" algn="just">
              <a:lnSpc>
                <a:spcPct val="150000"/>
              </a:lnSpc>
              <a:buNone/>
            </a:pPr>
            <a:r>
              <a:rPr lang="en-US" sz="1800" b="1" i="0" u="sng" dirty="0">
                <a:effectLst/>
                <a:latin typeface="Times New Roman" panose="02020603050405020304" pitchFamily="18" charset="0"/>
                <a:cs typeface="Times New Roman" panose="02020603050405020304" pitchFamily="18" charset="0"/>
              </a:rPr>
              <a:t>Problem Statement:</a:t>
            </a:r>
          </a:p>
          <a:p>
            <a:pPr marL="0" indent="0" algn="just">
              <a:lnSpc>
                <a:spcPct val="150000"/>
              </a:lnSpc>
              <a:buNone/>
            </a:pPr>
            <a:r>
              <a:rPr lang="en-US" sz="1800" i="0" dirty="0">
                <a:effectLst/>
                <a:latin typeface="Times New Roman" panose="02020603050405020304" pitchFamily="18" charset="0"/>
                <a:cs typeface="Times New Roman" panose="02020603050405020304" pitchFamily="18" charset="0"/>
              </a:rPr>
              <a:t>Traditional volume control methods (buttons, touchscreens) hinder a seamless user experience. They disrupt focus (reaching for controls), limit accessibility (physical limitations), and break immersion (VR environments). This project proposes an AI-based solution using hand gesture recognition to create a more natural, hands-free, and universally accessible volume control interface for various applications.  However, challenges remain in ensuring accurate gesture recognition despite variations in user posture, lighting, and background. Additionally, balancing real-time performance with the computational demands of AI algorithms requires careful consideration.</a:t>
            </a: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41177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Survey</a:t>
            </a: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graphicFrame>
        <p:nvGraphicFramePr>
          <p:cNvPr id="5" name="Table 4">
            <a:extLst>
              <a:ext uri="{FF2B5EF4-FFF2-40B4-BE49-F238E27FC236}">
                <a16:creationId xmlns:a16="http://schemas.microsoft.com/office/drawing/2014/main" id="{D5F929E1-D86E-3F95-3879-891D49908A47}"/>
              </a:ext>
            </a:extLst>
          </p:cNvPr>
          <p:cNvGraphicFramePr>
            <a:graphicFrameLocks noGrp="1"/>
          </p:cNvGraphicFramePr>
          <p:nvPr>
            <p:extLst>
              <p:ext uri="{D42A27DB-BD31-4B8C-83A1-F6EECF244321}">
                <p14:modId xmlns:p14="http://schemas.microsoft.com/office/powerpoint/2010/main" val="3819201364"/>
              </p:ext>
            </p:extLst>
          </p:nvPr>
        </p:nvGraphicFramePr>
        <p:xfrm>
          <a:off x="2017986" y="1313793"/>
          <a:ext cx="7861741" cy="4824289"/>
        </p:xfrm>
        <a:graphic>
          <a:graphicData uri="http://schemas.openxmlformats.org/drawingml/2006/table">
            <a:tbl>
              <a:tblPr>
                <a:tableStyleId>{5C22544A-7EE6-4342-B048-85BDC9FD1C3A}</a:tableStyleId>
              </a:tblPr>
              <a:tblGrid>
                <a:gridCol w="1590566">
                  <a:extLst>
                    <a:ext uri="{9D8B030D-6E8A-4147-A177-3AD203B41FA5}">
                      <a16:colId xmlns:a16="http://schemas.microsoft.com/office/drawing/2014/main" val="2481363492"/>
                    </a:ext>
                  </a:extLst>
                </a:gridCol>
                <a:gridCol w="1254235">
                  <a:extLst>
                    <a:ext uri="{9D8B030D-6E8A-4147-A177-3AD203B41FA5}">
                      <a16:colId xmlns:a16="http://schemas.microsoft.com/office/drawing/2014/main" val="2377206626"/>
                    </a:ext>
                  </a:extLst>
                </a:gridCol>
                <a:gridCol w="1254235">
                  <a:extLst>
                    <a:ext uri="{9D8B030D-6E8A-4147-A177-3AD203B41FA5}">
                      <a16:colId xmlns:a16="http://schemas.microsoft.com/office/drawing/2014/main" val="2183719207"/>
                    </a:ext>
                  </a:extLst>
                </a:gridCol>
                <a:gridCol w="1254235">
                  <a:extLst>
                    <a:ext uri="{9D8B030D-6E8A-4147-A177-3AD203B41FA5}">
                      <a16:colId xmlns:a16="http://schemas.microsoft.com/office/drawing/2014/main" val="3458058181"/>
                    </a:ext>
                  </a:extLst>
                </a:gridCol>
                <a:gridCol w="1254235">
                  <a:extLst>
                    <a:ext uri="{9D8B030D-6E8A-4147-A177-3AD203B41FA5}">
                      <a16:colId xmlns:a16="http://schemas.microsoft.com/office/drawing/2014/main" val="1257283729"/>
                    </a:ext>
                  </a:extLst>
                </a:gridCol>
                <a:gridCol w="1254235">
                  <a:extLst>
                    <a:ext uri="{9D8B030D-6E8A-4147-A177-3AD203B41FA5}">
                      <a16:colId xmlns:a16="http://schemas.microsoft.com/office/drawing/2014/main" val="1786774962"/>
                    </a:ext>
                  </a:extLst>
                </a:gridCol>
              </a:tblGrid>
              <a:tr h="438663">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Author(s)</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Title</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Dataset</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Method</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Remarks</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endParaRPr lang="en-IN" sz="900" b="0" i="0" u="none" strike="noStrike">
                        <a:solidFill>
                          <a:srgbClr val="000000"/>
                        </a:solidFill>
                        <a:effectLst/>
                        <a:latin typeface="Times New Roman" panose="02020603050405020304" pitchFamily="18" charset="0"/>
                        <a:cs typeface="Times New Roman" panose="02020603050405020304" pitchFamily="18" charset="0"/>
                      </a:endParaRPr>
                    </a:p>
                  </a:txBody>
                  <a:tcPr marL="6225" marR="6225" marT="6225" marB="0" anchor="b"/>
                </a:tc>
                <a:extLst>
                  <a:ext uri="{0D108BD9-81ED-4DB2-BD59-A6C34878D82A}">
                    <a16:rowId xmlns:a16="http://schemas.microsoft.com/office/drawing/2014/main" val="538651753"/>
                  </a:ext>
                </a:extLst>
              </a:tr>
              <a:tr h="815244">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Aayush Gupta</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A Hand Gesture Volume Control application made using OpenCV &amp; MediaPipe</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Not specified</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Hand tracking with OpenCV and MediaPipe, distance between thumb and index finger for volume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gridSpan="2">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Basic implementation using hand landmarks</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hMerge="1">
                  <a:txBody>
                    <a:bodyPr/>
                    <a:lstStyle/>
                    <a:p>
                      <a:endParaRPr lang="en-US"/>
                    </a:p>
                  </a:txBody>
                  <a:tcPr/>
                </a:tc>
                <a:extLst>
                  <a:ext uri="{0D108BD9-81ED-4DB2-BD59-A6C34878D82A}">
                    <a16:rowId xmlns:a16="http://schemas.microsoft.com/office/drawing/2014/main" val="1714539014"/>
                  </a:ext>
                </a:extLst>
              </a:tr>
              <a:tr h="815244">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Pratham Bhatnagar</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Gesture Volume Control Using OpenCV and MediaPipe</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Not specified</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Hand tracking with OpenCV and MediaPipe, distance between thumb and index finger for volume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gridSpan="2">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Offers configuration options for hand detection</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hMerge="1">
                  <a:txBody>
                    <a:bodyPr/>
                    <a:lstStyle/>
                    <a:p>
                      <a:endParaRPr lang="en-US"/>
                    </a:p>
                  </a:txBody>
                  <a:tcPr/>
                </a:tc>
                <a:extLst>
                  <a:ext uri="{0D108BD9-81ED-4DB2-BD59-A6C34878D82A}">
                    <a16:rowId xmlns:a16="http://schemas.microsoft.com/office/drawing/2014/main" val="4062709072"/>
                  </a:ext>
                </a:extLst>
              </a:tr>
              <a:tr h="612909">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Ijisrt (Authors not specified)</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Volume Control using Gestures</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Not specified</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Hand gesture recognition with OpenCV, fingertip positions for volume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gridSpan="2">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Discusses the concept and basic functionalities</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hMerge="1">
                  <a:txBody>
                    <a:bodyPr/>
                    <a:lstStyle/>
                    <a:p>
                      <a:endParaRPr lang="en-US"/>
                    </a:p>
                  </a:txBody>
                  <a:tcPr/>
                </a:tc>
                <a:extLst>
                  <a:ext uri="{0D108BD9-81ED-4DB2-BD59-A6C34878D82A}">
                    <a16:rowId xmlns:a16="http://schemas.microsoft.com/office/drawing/2014/main" val="3943480945"/>
                  </a:ext>
                </a:extLst>
              </a:tr>
              <a:tr h="815244">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M.A. Zarandian et al.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Hand Gesture Recognition for Volume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sng" strike="noStrike">
                          <a:effectLst/>
                          <a:highlight>
                            <a:srgbClr val="B7E1CD"/>
                          </a:highlight>
                          <a:latin typeface="Times New Roman" panose="02020603050405020304" pitchFamily="18" charset="0"/>
                          <a:cs typeface="Times New Roman" panose="02020603050405020304" pitchFamily="18" charset="0"/>
                          <a:hlinkClick r:id="rId3"/>
                        </a:rPr>
                        <a:t>https://ieeexplore.ieee.org/document/6392552/</a:t>
                      </a:r>
                      <a:endParaRPr lang="en-IN" sz="900" b="0" i="0" u="sng" strike="noStrike">
                        <a:solidFill>
                          <a:srgbClr val="0000FF"/>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Convolutional Neural Networks (CNNs) for hand gesture recognition, various hand shapes for volume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gridSpan="2">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Introduces deep learning approach for robust gesture recognition</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hMerge="1">
                  <a:txBody>
                    <a:bodyPr/>
                    <a:lstStyle/>
                    <a:p>
                      <a:endParaRPr lang="en-US"/>
                    </a:p>
                  </a:txBody>
                  <a:tcPr/>
                </a:tc>
                <a:extLst>
                  <a:ext uri="{0D108BD9-81ED-4DB2-BD59-A6C34878D82A}">
                    <a16:rowId xmlns:a16="http://schemas.microsoft.com/office/drawing/2014/main" val="999231731"/>
                  </a:ext>
                </a:extLst>
              </a:tr>
              <a:tr h="612909">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Stefan Kreisl et al.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A Novel 3D Hand Posture Interface for Continuous Air Drumming and Volume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sng" strike="noStrike">
                          <a:effectLst/>
                          <a:highlight>
                            <a:srgbClr val="B7E1CD"/>
                          </a:highlight>
                          <a:latin typeface="Times New Roman" panose="02020603050405020304" pitchFamily="18" charset="0"/>
                          <a:cs typeface="Times New Roman" panose="02020603050405020304" pitchFamily="18" charset="0"/>
                          <a:hlinkClick r:id="rId4"/>
                        </a:rPr>
                        <a:t>https://dl.acm.org/doi/abs/10.1145/3472749.3474759</a:t>
                      </a:r>
                      <a:endParaRPr lang="en-IN" sz="900" b="0" i="0" u="sng" strike="noStrike">
                        <a:solidFill>
                          <a:srgbClr val="0000FF"/>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3D hand posture estimation, orientation and position for volume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gridSpan="2">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Explores using 3D data for more intuitive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hMerge="1">
                  <a:txBody>
                    <a:bodyPr/>
                    <a:lstStyle/>
                    <a:p>
                      <a:endParaRPr lang="en-US"/>
                    </a:p>
                  </a:txBody>
                  <a:tcPr/>
                </a:tc>
                <a:extLst>
                  <a:ext uri="{0D108BD9-81ED-4DB2-BD59-A6C34878D82A}">
                    <a16:rowId xmlns:a16="http://schemas.microsoft.com/office/drawing/2014/main" val="3563052984"/>
                  </a:ext>
                </a:extLst>
              </a:tr>
              <a:tr h="714076">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Enrico Rukoz et al.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Mid-Air Gestural Interaction for Volume Control in Public Displays</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sng" strike="noStrike">
                          <a:effectLst/>
                          <a:highlight>
                            <a:srgbClr val="B7E1CD"/>
                          </a:highlight>
                          <a:latin typeface="Times New Roman" panose="02020603050405020304" pitchFamily="18" charset="0"/>
                          <a:cs typeface="Times New Roman" panose="02020603050405020304" pitchFamily="18" charset="0"/>
                          <a:hlinkClick r:id="rId5"/>
                        </a:rPr>
                        <a:t>https://buildings.honeywell.com/content/dam/hbtbt/en/documents/downloads/ACM-Data-Sheet.pdf</a:t>
                      </a:r>
                      <a:endParaRPr lang="en-IN" sz="900" b="0" i="0" u="sng" strike="noStrike">
                        <a:solidFill>
                          <a:srgbClr val="0000FF"/>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a:txBody>
                    <a:bodyPr/>
                    <a:lstStyle/>
                    <a:p>
                      <a:pPr algn="l" fontAlgn="b"/>
                      <a:r>
                        <a:rPr lang="en-IN" sz="900" u="none" strike="noStrike">
                          <a:effectLst/>
                          <a:highlight>
                            <a:srgbClr val="B7E1CD"/>
                          </a:highlight>
                          <a:latin typeface="Times New Roman" panose="02020603050405020304" pitchFamily="18" charset="0"/>
                          <a:cs typeface="Times New Roman" panose="02020603050405020304" pitchFamily="18" charset="0"/>
                        </a:rPr>
                        <a:t>Depth camera and fingertip tracking, finger swiping for volume control</a:t>
                      </a:r>
                      <a:endParaRPr lang="en-IN" sz="900" b="0" i="0" u="none" strike="noStrike">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gridSpan="2">
                  <a:txBody>
                    <a:bodyPr/>
                    <a:lstStyle/>
                    <a:p>
                      <a:pPr algn="l" fontAlgn="b"/>
                      <a:r>
                        <a:rPr lang="en-IN" sz="900" u="none" strike="noStrike" dirty="0">
                          <a:effectLst/>
                          <a:highlight>
                            <a:srgbClr val="B7E1CD"/>
                          </a:highlight>
                          <a:latin typeface="Times New Roman" panose="02020603050405020304" pitchFamily="18" charset="0"/>
                          <a:cs typeface="Times New Roman" panose="02020603050405020304" pitchFamily="18" charset="0"/>
                        </a:rPr>
                        <a:t>Focuses on interaction with public displays</a:t>
                      </a:r>
                      <a:endParaRPr lang="en-IN" sz="900" b="0" i="0" u="none" strike="noStrike" dirty="0">
                        <a:solidFill>
                          <a:srgbClr val="000000"/>
                        </a:solidFill>
                        <a:effectLst/>
                        <a:highlight>
                          <a:srgbClr val="B7E1CD"/>
                        </a:highlight>
                        <a:latin typeface="Times New Roman" panose="02020603050405020304" pitchFamily="18" charset="0"/>
                        <a:cs typeface="Times New Roman" panose="02020603050405020304" pitchFamily="18" charset="0"/>
                      </a:endParaRPr>
                    </a:p>
                  </a:txBody>
                  <a:tcPr marL="6225" marR="6225" marT="6225" marB="0" anchor="b"/>
                </a:tc>
                <a:tc hMerge="1">
                  <a:txBody>
                    <a:bodyPr/>
                    <a:lstStyle/>
                    <a:p>
                      <a:endParaRPr lang="en-US"/>
                    </a:p>
                  </a:txBody>
                  <a:tcPr/>
                </a:tc>
                <a:extLst>
                  <a:ext uri="{0D108BD9-81ED-4DB2-BD59-A6C34878D82A}">
                    <a16:rowId xmlns:a16="http://schemas.microsoft.com/office/drawing/2014/main" val="3949698401"/>
                  </a:ext>
                </a:extLst>
              </a:tr>
            </a:tbl>
          </a:graphicData>
        </a:graphic>
      </p:graphicFrame>
    </p:spTree>
    <p:extLst>
      <p:ext uri="{BB962C8B-B14F-4D97-AF65-F5344CB8AC3E}">
        <p14:creationId xmlns:p14="http://schemas.microsoft.com/office/powerpoint/2010/main" val="227638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a:xfrm>
            <a:off x="404327" y="1547791"/>
            <a:ext cx="11383345" cy="5506151"/>
          </a:xfrm>
        </p:spPr>
        <p:txBody>
          <a:bodyPr>
            <a:noAutofit/>
          </a:bodyPr>
          <a:lstStyle/>
          <a:p>
            <a:pPr marL="0" indent="0" algn="just">
              <a:buNone/>
            </a:pPr>
            <a:endParaRPr lang="en-US" sz="1600" b="0" i="0" dirty="0">
              <a:effectLst/>
              <a:latin typeface="Google Sans"/>
            </a:endParaRPr>
          </a:p>
          <a:p>
            <a:pPr marL="0" indent="0" algn="just">
              <a:lnSpc>
                <a:spcPct val="150000"/>
              </a:lnSpc>
              <a:buNone/>
            </a:pPr>
            <a:r>
              <a:rPr lang="en-US" sz="1800" b="0" i="0" dirty="0">
                <a:effectLst/>
                <a:latin typeface="Times New Roman" panose="02020603050405020304" pitchFamily="18" charset="0"/>
                <a:cs typeface="Times New Roman" panose="02020603050405020304" pitchFamily="18" charset="0"/>
              </a:rPr>
              <a:t>Such a system can provide users with a seamless and hands-free way to control audio playback devices, enhancing user convenience and accessibility.             </a:t>
            </a:r>
          </a:p>
          <a:p>
            <a:pPr marL="0" indent="0" algn="just">
              <a:lnSpc>
                <a:spcPct val="150000"/>
              </a:lnSpc>
              <a:buNone/>
            </a:pPr>
            <a:r>
              <a:rPr lang="en-US" sz="1800" b="1" i="0" u="sng" dirty="0">
                <a:effectLst/>
                <a:latin typeface="Times New Roman" panose="02020603050405020304" pitchFamily="18" charset="0"/>
                <a:cs typeface="Times New Roman" panose="02020603050405020304" pitchFamily="18" charset="0"/>
              </a:rPr>
              <a:t>Gesture Recognition:</a:t>
            </a:r>
          </a:p>
          <a:p>
            <a:pPr marL="0" indent="0" algn="just">
              <a:lnSpc>
                <a:spcPct val="150000"/>
              </a:lnSpc>
              <a:buNone/>
            </a:pPr>
            <a:r>
              <a:rPr lang="en-US" sz="1800" b="0" i="0" dirty="0">
                <a:effectLst/>
                <a:latin typeface="Times New Roman" panose="02020603050405020304" pitchFamily="18" charset="0"/>
                <a:cs typeface="Times New Roman" panose="02020603050405020304" pitchFamily="18" charset="0"/>
              </a:rPr>
              <a:t>The core functionality of the system involves recognizing specific hand movements made by the user.</a:t>
            </a:r>
          </a:p>
          <a:p>
            <a:pPr marL="0" indent="0">
              <a:lnSpc>
                <a:spcPct val="150000"/>
              </a:lnSpc>
              <a:buNone/>
            </a:pPr>
            <a:r>
              <a:rPr lang="en-IN" sz="1800" b="1" u="sng" dirty="0">
                <a:latin typeface="Times New Roman" panose="02020603050405020304" pitchFamily="18" charset="0"/>
                <a:cs typeface="Times New Roman" panose="02020603050405020304" pitchFamily="18" charset="0"/>
              </a:rPr>
              <a:t>Real-time Tracking:</a:t>
            </a:r>
          </a:p>
          <a:p>
            <a:pPr marL="0" indent="0">
              <a:lnSpc>
                <a:spcPct val="150000"/>
              </a:lnSpc>
              <a:buNone/>
            </a:pPr>
            <a:r>
              <a:rPr lang="en-IN" sz="1800" dirty="0">
                <a:latin typeface="Times New Roman" panose="02020603050405020304" pitchFamily="18" charset="0"/>
                <a:cs typeface="Times New Roman" panose="02020603050405020304" pitchFamily="18" charset="0"/>
              </a:rPr>
              <a:t>The system utilizes computer vision techniques to track the user's hand movements in real-time. This tracking is done using cameras, such as webcams, integrated into the computer. Algorithms process the video feed to locate and </a:t>
            </a:r>
            <a:r>
              <a:rPr lang="en-IN" sz="1800" dirty="0" err="1">
                <a:latin typeface="Times New Roman" panose="02020603050405020304" pitchFamily="18" charset="0"/>
                <a:cs typeface="Times New Roman" panose="02020603050405020304" pitchFamily="18" charset="0"/>
              </a:rPr>
              <a:t>analyze</a:t>
            </a:r>
            <a:r>
              <a:rPr lang="en-IN" sz="1800" dirty="0">
                <a:latin typeface="Times New Roman" panose="02020603050405020304" pitchFamily="18" charset="0"/>
                <a:cs typeface="Times New Roman" panose="02020603050405020304" pitchFamily="18" charset="0"/>
              </a:rPr>
              <a:t> the hand's position and orientation.</a:t>
            </a:r>
          </a:p>
          <a:p>
            <a:pPr marL="0" indent="0" algn="just">
              <a:lnSpc>
                <a:spcPct val="200000"/>
              </a:lnSpc>
              <a:buNone/>
            </a:pPr>
            <a:endParaRPr lang="en-US" sz="18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72156"/>
            <a:ext cx="2595282" cy="1070699"/>
          </a:xfrm>
          <a:prstGeom prst="rect">
            <a:avLst/>
          </a:prstGeom>
        </p:spPr>
      </p:pic>
    </p:spTree>
    <p:extLst>
      <p:ext uri="{BB962C8B-B14F-4D97-AF65-F5344CB8AC3E}">
        <p14:creationId xmlns:p14="http://schemas.microsoft.com/office/powerpoint/2010/main" val="157922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 / Work</a:t>
            </a:r>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6" name="Content Placeholder 5">
            <a:extLst>
              <a:ext uri="{FF2B5EF4-FFF2-40B4-BE49-F238E27FC236}">
                <a16:creationId xmlns:a16="http://schemas.microsoft.com/office/drawing/2014/main" id="{85099DAD-37DD-D679-7F07-C2F2CBF1204D}"/>
              </a:ext>
            </a:extLst>
          </p:cNvPr>
          <p:cNvSpPr>
            <a:spLocks noGrp="1"/>
          </p:cNvSpPr>
          <p:nvPr>
            <p:ph idx="1"/>
          </p:nvPr>
        </p:nvSpPr>
        <p:spPr/>
        <p:txBody>
          <a:bodyPr>
            <a:normAutofit/>
          </a:bodyPr>
          <a:lstStyle/>
          <a:p>
            <a:pPr marL="0" indent="0">
              <a:lnSpc>
                <a:spcPct val="200000"/>
              </a:lnSpc>
              <a:buNone/>
            </a:pPr>
            <a:r>
              <a:rPr lang="en-IN" sz="1800" b="1" u="sng" dirty="0">
                <a:latin typeface="Times New Roman" panose="02020603050405020304" pitchFamily="18" charset="0"/>
                <a:cs typeface="Times New Roman" panose="02020603050405020304" pitchFamily="18" charset="0"/>
              </a:rPr>
              <a:t>Volume Control:</a:t>
            </a:r>
          </a:p>
          <a:p>
            <a:pPr marL="0" indent="0">
              <a:lnSpc>
                <a:spcPct val="200000"/>
              </a:lnSpc>
              <a:buNone/>
            </a:pPr>
            <a:r>
              <a:rPr lang="en-IN" sz="1800" dirty="0">
                <a:latin typeface="Times New Roman" panose="02020603050405020304" pitchFamily="18" charset="0"/>
                <a:cs typeface="Times New Roman" panose="02020603050405020304" pitchFamily="18" charset="0"/>
              </a:rPr>
              <a:t>Once the system recognizes a particular gesture, it translates it into a corresponding volume control command. For example, increasing the distance between thumb and index finger increases the volume, while decreasing the distance decreases it.</a:t>
            </a:r>
          </a:p>
        </p:txBody>
      </p:sp>
    </p:spTree>
    <p:extLst>
      <p:ext uri="{BB962C8B-B14F-4D97-AF65-F5344CB8AC3E}">
        <p14:creationId xmlns:p14="http://schemas.microsoft.com/office/powerpoint/2010/main" val="2284873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1917</Words>
  <Application>Microsoft Office PowerPoint</Application>
  <PresentationFormat>Widescreen</PresentationFormat>
  <Paragraphs>191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Google Sans</vt:lpstr>
      <vt:lpstr>Söhne</vt:lpstr>
      <vt:lpstr>Times New Roman</vt:lpstr>
      <vt:lpstr>Office Theme</vt:lpstr>
      <vt:lpstr>  Gesture-based volume control </vt:lpstr>
      <vt:lpstr>Abstract</vt:lpstr>
      <vt:lpstr>Introduction</vt:lpstr>
      <vt:lpstr>Use Cases</vt:lpstr>
      <vt:lpstr>Challenges / Motivation</vt:lpstr>
      <vt:lpstr>Problem Statement</vt:lpstr>
      <vt:lpstr>Literature Survey</vt:lpstr>
      <vt:lpstr>Existing System / Work</vt:lpstr>
      <vt:lpstr>Existing System / Work</vt:lpstr>
      <vt:lpstr>Proposed System / Work</vt:lpstr>
      <vt:lpstr>Proposed System / Work</vt:lpstr>
      <vt:lpstr>Architecture / Data Flow Diagram</vt:lpstr>
      <vt:lpstr>Prototype / Application Developed</vt:lpstr>
      <vt:lpstr>Prototype / Application Developed</vt:lpstr>
      <vt:lpstr>Prototype / Application Developed</vt:lpstr>
      <vt:lpstr>Prototype / Application Developed</vt:lpstr>
      <vt:lpstr>Prototype / Application Developed</vt:lpstr>
      <vt:lpstr>Prototype / Application Developed</vt:lpstr>
      <vt:lpstr>Prototype / Application Developed</vt:lpstr>
      <vt:lpstr>Prototype / Application Developed</vt:lpstr>
      <vt:lpstr>Prototype / Application Developed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Project(Imprecise your title)</dc:title>
  <dc:creator>Karthikeyan Udaichi</dc:creator>
  <cp:lastModifiedBy>Leon Olaprath</cp:lastModifiedBy>
  <cp:revision>29</cp:revision>
  <dcterms:created xsi:type="dcterms:W3CDTF">2024-03-13T02:51:36Z</dcterms:created>
  <dcterms:modified xsi:type="dcterms:W3CDTF">2024-05-14T09:44:18Z</dcterms:modified>
</cp:coreProperties>
</file>