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7" r:id="rId2"/>
    <p:sldId id="262" r:id="rId3"/>
    <p:sldId id="264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46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646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7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086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92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10937614" cy="3034857"/>
          </a:xfrm>
        </p:spPr>
        <p:txBody>
          <a:bodyPr anchor="b">
            <a:normAutofit/>
          </a:bodyPr>
          <a:lstStyle/>
          <a:p>
            <a:pPr algn="ctr"/>
            <a:r>
              <a:rPr lang="en-US" sz="6000" cap="none">
                <a:solidFill>
                  <a:schemeClr val="tx1"/>
                </a:solidFill>
                <a:latin typeface="Berlin Sans FB" panose="020E0602020502020306" pitchFamily="34" charset="0"/>
              </a:rPr>
              <a:t>Predict </a:t>
            </a:r>
            <a:r>
              <a:rPr lang="en-US" sz="6000" cap="none" dirty="0">
                <a:solidFill>
                  <a:schemeClr val="tx1"/>
                </a:solidFill>
                <a:latin typeface="Berlin Sans FB" panose="020E0602020502020306" pitchFamily="34" charset="0"/>
              </a:rPr>
              <a:t>Ames House Prices</a:t>
            </a:r>
            <a:endParaRPr lang="en-US" sz="3600" cap="none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0781" y="5326380"/>
            <a:ext cx="4204012" cy="813996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Laurie Janssen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BA 280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A39C4-CBDB-4D00-A1B9-E2E0FB2163D2}"/>
              </a:ext>
            </a:extLst>
          </p:cNvPr>
          <p:cNvSpPr txBox="1">
            <a:spLocks/>
          </p:cNvSpPr>
          <p:nvPr/>
        </p:nvSpPr>
        <p:spPr>
          <a:xfrm>
            <a:off x="606491" y="2286000"/>
            <a:ext cx="9834464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Achieve 80% model performance for Ames housing sale prices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Excel to see range of values by attribute</a:t>
            </a:r>
          </a:p>
          <a:p>
            <a:pPr lvl="1"/>
            <a:r>
              <a:rPr lang="en-US" dirty="0" err="1"/>
              <a:t>PowerBI</a:t>
            </a:r>
            <a:r>
              <a:rPr lang="en-US" dirty="0"/>
              <a:t> machine learning model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52FA7-8CD0-45E8-B170-BF7DCC1DADE2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r>
              <a:rPr lang="en-US" b="1" dirty="0"/>
              <a:t>Objective and Purpose</a:t>
            </a:r>
          </a:p>
        </p:txBody>
      </p:sp>
    </p:spTree>
    <p:extLst>
      <p:ext uri="{BB962C8B-B14F-4D97-AF65-F5344CB8AC3E}">
        <p14:creationId xmlns:p14="http://schemas.microsoft.com/office/powerpoint/2010/main" val="35382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19"/>
            <a:ext cx="5408645" cy="4223035"/>
          </a:xfrm>
        </p:spPr>
        <p:txBody>
          <a:bodyPr>
            <a:normAutofit fontScale="92500" lnSpcReduction="10000"/>
          </a:bodyPr>
          <a:lstStyle/>
          <a:p>
            <a:pPr marL="341313" lvl="1" indent="-341313"/>
            <a:r>
              <a:rPr lang="en-US" sz="2000" dirty="0">
                <a:solidFill>
                  <a:schemeClr val="tx1"/>
                </a:solidFill>
              </a:rPr>
              <a:t>Started with 26 variables</a:t>
            </a:r>
          </a:p>
          <a:p>
            <a:pPr marL="341313" lvl="1" indent="-341313"/>
            <a:endParaRPr lang="en-US" sz="2000" dirty="0">
              <a:solidFill>
                <a:schemeClr val="tx1"/>
              </a:solidFill>
            </a:endParaRPr>
          </a:p>
          <a:p>
            <a:pPr marL="341313" lvl="1" indent="-341313"/>
            <a:r>
              <a:rPr lang="en-US" sz="2000" dirty="0">
                <a:solidFill>
                  <a:schemeClr val="tx1"/>
                </a:solidFill>
              </a:rPr>
              <a:t>Reduced variables</a:t>
            </a:r>
          </a:p>
          <a:p>
            <a:pPr marL="341313" lvl="1" indent="-341313"/>
            <a:endParaRPr lang="en-US" sz="2000" dirty="0">
              <a:solidFill>
                <a:schemeClr val="tx1"/>
              </a:solidFill>
            </a:endParaRPr>
          </a:p>
          <a:p>
            <a:pPr marL="341313" lvl="1" indent="-341313"/>
            <a:r>
              <a:rPr lang="en-US" sz="2000" dirty="0">
                <a:solidFill>
                  <a:schemeClr val="tx1"/>
                </a:solidFill>
              </a:rPr>
              <a:t>Top predictors</a:t>
            </a:r>
          </a:p>
          <a:p>
            <a:pPr marL="741363" lvl="2" indent="-341313"/>
            <a:r>
              <a:rPr lang="en-US" sz="1800" dirty="0">
                <a:solidFill>
                  <a:schemeClr val="tx1"/>
                </a:solidFill>
              </a:rPr>
              <a:t>Above ground living area and lot area</a:t>
            </a:r>
          </a:p>
          <a:p>
            <a:pPr marL="741363" lvl="2" indent="-341313"/>
            <a:r>
              <a:rPr lang="en-US" sz="1800" dirty="0">
                <a:solidFill>
                  <a:schemeClr val="tx1"/>
                </a:solidFill>
              </a:rPr>
              <a:t>Exterior quality average/typical (TA)</a:t>
            </a:r>
          </a:p>
          <a:p>
            <a:pPr marL="741363" lvl="2" indent="-341313"/>
            <a:r>
              <a:rPr lang="en-US" sz="1800" dirty="0">
                <a:solidFill>
                  <a:schemeClr val="tx1"/>
                </a:solidFill>
              </a:rPr>
              <a:t>Year built and remodel added</a:t>
            </a:r>
          </a:p>
          <a:p>
            <a:pPr marL="741363" lvl="2" indent="-341313"/>
            <a:r>
              <a:rPr lang="en-US" sz="1800" dirty="0">
                <a:solidFill>
                  <a:schemeClr val="tx1"/>
                </a:solidFill>
              </a:rPr>
              <a:t>2-3 car garage</a:t>
            </a:r>
          </a:p>
          <a:p>
            <a:pPr marL="741363" lvl="2" indent="-341313"/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baseline="30000" dirty="0">
                <a:solidFill>
                  <a:schemeClr val="tx1"/>
                </a:solidFill>
              </a:rPr>
              <a:t>st</a:t>
            </a:r>
            <a:r>
              <a:rPr lang="en-US" sz="1800" dirty="0">
                <a:solidFill>
                  <a:schemeClr val="tx1"/>
                </a:solidFill>
              </a:rPr>
              <a:t> floor and total basement </a:t>
            </a:r>
            <a:r>
              <a:rPr lang="en-US" sz="1800" dirty="0" err="1">
                <a:solidFill>
                  <a:schemeClr val="tx1"/>
                </a:solidFill>
              </a:rPr>
              <a:t>sqft</a:t>
            </a:r>
            <a:endParaRPr lang="en-US" sz="1800" dirty="0">
              <a:solidFill>
                <a:schemeClr val="tx1"/>
              </a:solidFill>
            </a:endParaRPr>
          </a:p>
          <a:p>
            <a:pPr marL="741363" lvl="2" indent="-341313"/>
            <a:r>
              <a:rPr lang="en-US" sz="1800" dirty="0">
                <a:solidFill>
                  <a:schemeClr val="tx1"/>
                </a:solidFill>
              </a:rPr>
              <a:t>Overall quality is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2D231D-68BA-42F7-8BD3-5B27EAC9CE4A}"/>
              </a:ext>
            </a:extLst>
          </p:cNvPr>
          <p:cNvSpPr txBox="1">
            <a:spLocks/>
          </p:cNvSpPr>
          <p:nvPr/>
        </p:nvSpPr>
        <p:spPr>
          <a:xfrm>
            <a:off x="12372973" y="2198369"/>
            <a:ext cx="5408645" cy="42976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41313"/>
            <a:r>
              <a:rPr lang="en-US" sz="2000" dirty="0" err="1">
                <a:solidFill>
                  <a:schemeClr val="bg1"/>
                </a:solidFill>
              </a:rPr>
              <a:t>PowerBI</a:t>
            </a:r>
            <a:r>
              <a:rPr lang="en-US" sz="2000" dirty="0">
                <a:solidFill>
                  <a:schemeClr val="bg1"/>
                </a:solidFill>
              </a:rPr>
              <a:t> low correlation variables</a:t>
            </a:r>
          </a:p>
          <a:p>
            <a:pPr marL="741363" lvl="2" indent="-341313"/>
            <a:r>
              <a:rPr lang="en-US" sz="1800" dirty="0" err="1">
                <a:solidFill>
                  <a:schemeClr val="bg1"/>
                </a:solidFill>
              </a:rPr>
              <a:t>MSzoning</a:t>
            </a:r>
            <a:endParaRPr lang="en-US" sz="1800" dirty="0">
              <a:solidFill>
                <a:schemeClr val="bg1"/>
              </a:solidFill>
            </a:endParaRPr>
          </a:p>
          <a:p>
            <a:pPr marL="741363" lvl="2" indent="-341313"/>
            <a:r>
              <a:rPr lang="en-US" sz="1800" dirty="0" err="1">
                <a:solidFill>
                  <a:schemeClr val="bg1"/>
                </a:solidFill>
              </a:rPr>
              <a:t>Lotfrontage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741363" lvl="2" indent="-341313"/>
            <a:r>
              <a:rPr lang="en-US" sz="1800" dirty="0">
                <a:solidFill>
                  <a:schemeClr val="bg1"/>
                </a:solidFill>
              </a:rPr>
              <a:t>Condition 1, 2, exterior, </a:t>
            </a:r>
            <a:r>
              <a:rPr lang="en-US" sz="1800" dirty="0" err="1">
                <a:solidFill>
                  <a:schemeClr val="bg1"/>
                </a:solidFill>
              </a:rPr>
              <a:t>bsmt</a:t>
            </a:r>
            <a:endParaRPr lang="en-US" sz="1800" dirty="0">
              <a:solidFill>
                <a:schemeClr val="bg1"/>
              </a:solidFill>
            </a:endParaRPr>
          </a:p>
          <a:p>
            <a:pPr marL="741363" lvl="2" indent="-341313"/>
            <a:r>
              <a:rPr lang="en-US" sz="1800" dirty="0" err="1">
                <a:solidFill>
                  <a:schemeClr val="bg1"/>
                </a:solidFill>
              </a:rPr>
              <a:t>Bldgtype</a:t>
            </a:r>
            <a:endParaRPr lang="en-US" sz="1800" dirty="0">
              <a:solidFill>
                <a:schemeClr val="bg1"/>
              </a:solidFill>
            </a:endParaRPr>
          </a:p>
          <a:p>
            <a:pPr marL="741363" lvl="2" indent="-341313"/>
            <a:r>
              <a:rPr lang="en-US" sz="1800" dirty="0">
                <a:solidFill>
                  <a:schemeClr val="bg1"/>
                </a:solidFill>
              </a:rPr>
              <a:t>Roof or house style</a:t>
            </a:r>
          </a:p>
          <a:p>
            <a:pPr marL="741363" lvl="2" indent="-341313"/>
            <a:r>
              <a:rPr lang="en-US" sz="1800" dirty="0" err="1">
                <a:solidFill>
                  <a:schemeClr val="bg1"/>
                </a:solidFill>
              </a:rPr>
              <a:t>Bsmt</a:t>
            </a:r>
            <a:r>
              <a:rPr lang="en-US" sz="1800" dirty="0">
                <a:solidFill>
                  <a:schemeClr val="bg1"/>
                </a:solidFill>
              </a:rPr>
              <a:t> SF or fintype2</a:t>
            </a:r>
          </a:p>
          <a:p>
            <a:pPr marL="741363" lvl="2" indent="-341313"/>
            <a:r>
              <a:rPr lang="en-US" sz="1800" dirty="0" err="1">
                <a:solidFill>
                  <a:schemeClr val="bg1"/>
                </a:solidFill>
              </a:rPr>
              <a:t>Centralair</a:t>
            </a:r>
            <a:r>
              <a:rPr lang="en-US" sz="1800" dirty="0">
                <a:solidFill>
                  <a:schemeClr val="bg1"/>
                </a:solidFill>
              </a:rPr>
              <a:t> and electrical</a:t>
            </a:r>
          </a:p>
          <a:p>
            <a:pPr marL="741363" lvl="2" indent="-341313"/>
            <a:r>
              <a:rPr lang="en-US" sz="1800" dirty="0">
                <a:solidFill>
                  <a:schemeClr val="bg1"/>
                </a:solidFill>
              </a:rPr>
              <a:t>Garage </a:t>
            </a:r>
            <a:r>
              <a:rPr lang="en-US" sz="1800" dirty="0" err="1">
                <a:solidFill>
                  <a:schemeClr val="bg1"/>
                </a:solidFill>
              </a:rPr>
              <a:t>yrbuilt</a:t>
            </a:r>
            <a:r>
              <a:rPr lang="en-US" sz="1800" dirty="0">
                <a:solidFill>
                  <a:schemeClr val="bg1"/>
                </a:solidFill>
              </a:rPr>
              <a:t>, finish and area</a:t>
            </a:r>
          </a:p>
          <a:p>
            <a:pPr marL="741363" lvl="2" indent="-341313"/>
            <a:r>
              <a:rPr lang="en-US" sz="1800" dirty="0">
                <a:solidFill>
                  <a:schemeClr val="bg1"/>
                </a:solidFill>
              </a:rPr>
              <a:t>Pool, fence, and </a:t>
            </a:r>
            <a:r>
              <a:rPr lang="en-US" sz="1800" dirty="0" err="1">
                <a:solidFill>
                  <a:schemeClr val="bg1"/>
                </a:solidFill>
              </a:rPr>
              <a:t>misc</a:t>
            </a:r>
            <a:endParaRPr lang="en-US" sz="1800" dirty="0">
              <a:solidFill>
                <a:schemeClr val="bg1"/>
              </a:solidFill>
            </a:endParaRPr>
          </a:p>
          <a:p>
            <a:pPr marL="741363" lvl="2" indent="-341313"/>
            <a:r>
              <a:rPr lang="en-US" sz="1800" dirty="0">
                <a:solidFill>
                  <a:schemeClr val="bg1"/>
                </a:solidFill>
              </a:rPr>
              <a:t>Month sold</a:t>
            </a:r>
            <a:endParaRPr lang="en-US" sz="2000" dirty="0">
              <a:solidFill>
                <a:schemeClr val="bg1"/>
              </a:solidFill>
            </a:endParaRPr>
          </a:p>
          <a:p>
            <a:pPr marL="341313" lvl="1" indent="-341313"/>
            <a:endParaRPr lang="en-US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Results = 80%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058400" cy="3749040"/>
          </a:xfrm>
        </p:spPr>
        <p:txBody>
          <a:bodyPr>
            <a:normAutofit/>
          </a:bodyPr>
          <a:lstStyle/>
          <a:p>
            <a:pPr marL="341313" lvl="1" indent="-341313"/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3D779-91EC-4411-98ED-B65621D3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84" y="2168808"/>
            <a:ext cx="5124450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FC09D-7482-4D13-840A-52F1DDEE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63" y="2198493"/>
            <a:ext cx="514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9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56B-D86C-44F3-9EF5-90EE73B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B4-B42A-421D-AB46-17D33AEB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736336" cy="3749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914-29E1-408B-B43F-55FC2F31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6160" y="2103120"/>
            <a:ext cx="37490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6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</TotalTime>
  <Words>124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Garamond</vt:lpstr>
      <vt:lpstr>Trebuchet MS</vt:lpstr>
      <vt:lpstr>Wingdings 3</vt:lpstr>
      <vt:lpstr>Facet</vt:lpstr>
      <vt:lpstr>Predict Ames House Prices</vt:lpstr>
      <vt:lpstr>PowerPoint Presentation</vt:lpstr>
      <vt:lpstr>Process</vt:lpstr>
      <vt:lpstr>Final Model Results = 80%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Haas Avocado Dashboard</dc:title>
  <dc:creator>Laurie Janssen</dc:creator>
  <cp:lastModifiedBy>Laurie Janssen</cp:lastModifiedBy>
  <cp:revision>17</cp:revision>
  <dcterms:created xsi:type="dcterms:W3CDTF">2021-02-15T15:12:27Z</dcterms:created>
  <dcterms:modified xsi:type="dcterms:W3CDTF">2021-04-02T18:06:43Z</dcterms:modified>
</cp:coreProperties>
</file>