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7" r:id="rId2"/>
    <p:sldId id="262" r:id="rId3"/>
    <p:sldId id="264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8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0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6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2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4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0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4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10937614" cy="3034857"/>
          </a:xfrm>
        </p:spPr>
        <p:txBody>
          <a:bodyPr anchor="b">
            <a:normAutofit/>
          </a:bodyPr>
          <a:lstStyle/>
          <a:p>
            <a:pPr algn="ctr"/>
            <a:r>
              <a:rPr lang="en-US" sz="6000" cap="none" dirty="0">
                <a:solidFill>
                  <a:schemeClr val="tx1"/>
                </a:solidFill>
                <a:latin typeface="Brush Script MT" panose="03060802040406070304" pitchFamily="66" charset="0"/>
              </a:rPr>
              <a:t>Pride and Prejudice</a:t>
            </a:r>
            <a:br>
              <a:rPr lang="en-US" sz="6000" cap="none" dirty="0">
                <a:solidFill>
                  <a:schemeClr val="tx1"/>
                </a:solidFill>
                <a:latin typeface="Brush Script MT" panose="03060802040406070304" pitchFamily="66" charset="0"/>
              </a:rPr>
            </a:br>
            <a:br>
              <a:rPr lang="en-US" sz="2200" cap="none" dirty="0">
                <a:solidFill>
                  <a:schemeClr val="tx1"/>
                </a:solidFill>
                <a:latin typeface="Brush Script MT" panose="03060802040406070304" pitchFamily="66" charset="0"/>
              </a:rPr>
            </a:br>
            <a:r>
              <a:rPr lang="en-US" sz="3600" cap="none" dirty="0">
                <a:solidFill>
                  <a:schemeClr val="tx1"/>
                </a:solidFill>
                <a:latin typeface="Brush Script MT" panose="03060802040406070304" pitchFamily="66" charset="0"/>
              </a:rPr>
              <a:t>by Jane Austen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0781" y="5326380"/>
            <a:ext cx="4204012" cy="813996"/>
          </a:xfrm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Laurie Janssen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BA 280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04606" y="2807301"/>
            <a:ext cx="2914250" cy="3229610"/>
          </a:xfrm>
        </p:spPr>
        <p:txBody>
          <a:bodyPr/>
          <a:lstStyle/>
          <a:p>
            <a:r>
              <a:rPr lang="en-US" dirty="0"/>
              <a:t>Slicers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Non-stop words</a:t>
            </a:r>
          </a:p>
          <a:p>
            <a:pPr lvl="1"/>
            <a:endParaRPr lang="en-US" dirty="0"/>
          </a:p>
          <a:p>
            <a:r>
              <a:rPr lang="en-US" dirty="0"/>
              <a:t>Matrixes</a:t>
            </a:r>
          </a:p>
          <a:p>
            <a:pPr lvl="1"/>
            <a:r>
              <a:rPr lang="en-US" dirty="0"/>
              <a:t>Pride and prejudice</a:t>
            </a:r>
          </a:p>
          <a:p>
            <a:pPr lvl="1"/>
            <a:r>
              <a:rPr lang="en-US" dirty="0"/>
              <a:t>Estates</a:t>
            </a:r>
          </a:p>
          <a:p>
            <a:pPr lvl="1"/>
            <a:r>
              <a:rPr lang="en-US" dirty="0"/>
              <a:t>Party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E6CF-A371-48AD-BC14-3960A803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1482" y="2797970"/>
            <a:ext cx="2811629" cy="3229610"/>
          </a:xfrm>
        </p:spPr>
        <p:txBody>
          <a:bodyPr/>
          <a:lstStyle/>
          <a:p>
            <a:r>
              <a:rPr lang="en-US" dirty="0"/>
              <a:t>Charts</a:t>
            </a:r>
          </a:p>
          <a:p>
            <a:pPr lvl="1"/>
            <a:r>
              <a:rPr lang="en-US" dirty="0"/>
              <a:t>Darcy</a:t>
            </a:r>
          </a:p>
          <a:p>
            <a:pPr lvl="1"/>
            <a:r>
              <a:rPr lang="en-US" dirty="0"/>
              <a:t>Elizabeth</a:t>
            </a:r>
          </a:p>
          <a:p>
            <a:pPr lvl="1"/>
            <a:endParaRPr lang="en-US" dirty="0"/>
          </a:p>
          <a:p>
            <a:r>
              <a:rPr lang="en-US" dirty="0"/>
              <a:t>Card</a:t>
            </a:r>
          </a:p>
          <a:p>
            <a:pPr lvl="1"/>
            <a:r>
              <a:rPr lang="en-US" dirty="0"/>
              <a:t>Total non-stop words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AA39C4-CBDB-4D00-A1B9-E2E0FB2163D2}"/>
              </a:ext>
            </a:extLst>
          </p:cNvPr>
          <p:cNvSpPr txBox="1">
            <a:spLocks/>
          </p:cNvSpPr>
          <p:nvPr/>
        </p:nvSpPr>
        <p:spPr>
          <a:xfrm>
            <a:off x="606492" y="2103120"/>
            <a:ext cx="4736846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Objective and Purpose</a:t>
            </a:r>
          </a:p>
          <a:p>
            <a:endParaRPr lang="en-US" sz="1100" dirty="0"/>
          </a:p>
          <a:p>
            <a:r>
              <a:rPr lang="en-US" dirty="0"/>
              <a:t>Highlight frequency of:</a:t>
            </a:r>
          </a:p>
          <a:p>
            <a:pPr lvl="1"/>
            <a:r>
              <a:rPr lang="en-US" dirty="0"/>
              <a:t>Pride vs prejudice</a:t>
            </a:r>
          </a:p>
          <a:p>
            <a:pPr lvl="1"/>
            <a:r>
              <a:rPr lang="en-US" dirty="0"/>
              <a:t>Darcy and Elizabeth</a:t>
            </a:r>
          </a:p>
          <a:p>
            <a:pPr lvl="1"/>
            <a:r>
              <a:rPr lang="en-US" dirty="0"/>
              <a:t>Estates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Party, flirt and dance</a:t>
            </a:r>
          </a:p>
          <a:p>
            <a:pPr lvl="1"/>
            <a:endParaRPr lang="en-US" dirty="0"/>
          </a:p>
          <a:p>
            <a:r>
              <a:rPr lang="en-US" dirty="0"/>
              <a:t>Note: stop words excluded before loading text into </a:t>
            </a:r>
            <a:r>
              <a:rPr lang="en-US" dirty="0" err="1"/>
              <a:t>PowerBI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152FA7-8CD0-45E8-B170-BF7DCC1DADE2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Dashboard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BB2A7-C196-49A8-8F79-24EEC5F563A6}"/>
              </a:ext>
            </a:extLst>
          </p:cNvPr>
          <p:cNvSpPr txBox="1"/>
          <p:nvPr/>
        </p:nvSpPr>
        <p:spPr>
          <a:xfrm>
            <a:off x="5514392" y="2116061"/>
            <a:ext cx="6002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Layout and Functionality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A3A8A-2298-4235-AD2D-1804FD8DCCC8}"/>
              </a:ext>
            </a:extLst>
          </p:cNvPr>
          <p:cNvCxnSpPr/>
          <p:nvPr/>
        </p:nvCxnSpPr>
        <p:spPr>
          <a:xfrm>
            <a:off x="5473971" y="2103120"/>
            <a:ext cx="0" cy="394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313-1DE0-487E-93FE-C0CEE51A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Insights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058400" cy="3749040"/>
          </a:xfrm>
        </p:spPr>
        <p:txBody>
          <a:bodyPr>
            <a:normAutofit/>
          </a:bodyPr>
          <a:lstStyle/>
          <a:p>
            <a:pPr marL="341313" lvl="1" indent="-341313"/>
            <a:r>
              <a:rPr lang="en-US" sz="2000" u="sng" dirty="0"/>
              <a:t>Elizabeth</a:t>
            </a:r>
            <a:r>
              <a:rPr lang="en-US" sz="2000" dirty="0"/>
              <a:t> used more than twice as frequently as </a:t>
            </a:r>
            <a:r>
              <a:rPr lang="en-US" sz="2000" u="sng" dirty="0"/>
              <a:t>Darcy</a:t>
            </a:r>
          </a:p>
          <a:p>
            <a:pPr marL="341313" lvl="1" indent="-341313"/>
            <a:r>
              <a:rPr lang="en-US" sz="2000" dirty="0"/>
              <a:t>Home (</a:t>
            </a:r>
            <a:r>
              <a:rPr lang="en-US" sz="2000" u="sng" dirty="0" err="1"/>
              <a:t>Longbourn</a:t>
            </a:r>
            <a:r>
              <a:rPr lang="en-US" sz="2000" dirty="0"/>
              <a:t>) used more frequently than </a:t>
            </a:r>
            <a:r>
              <a:rPr lang="en-US" sz="2000" u="sng" dirty="0" err="1"/>
              <a:t>Netherfield</a:t>
            </a:r>
            <a:r>
              <a:rPr lang="en-US" sz="2000" dirty="0"/>
              <a:t> or </a:t>
            </a:r>
            <a:r>
              <a:rPr lang="en-US" sz="2000" u="sng" dirty="0"/>
              <a:t>Pemberley</a:t>
            </a:r>
          </a:p>
          <a:p>
            <a:pPr marL="341313" lvl="1" indent="-341313"/>
            <a:r>
              <a:rPr lang="en-US" sz="2000" u="sng" dirty="0"/>
              <a:t>Pride/proud </a:t>
            </a:r>
            <a:r>
              <a:rPr lang="en-US" sz="2000" dirty="0"/>
              <a:t>used more frequently than </a:t>
            </a:r>
            <a:r>
              <a:rPr lang="en-US" sz="2000" u="sng" dirty="0"/>
              <a:t>prejudice</a:t>
            </a:r>
          </a:p>
          <a:p>
            <a:pPr marL="0" indent="0">
              <a:buNone/>
            </a:pPr>
            <a:endParaRPr lang="en-US" dirty="0"/>
          </a:p>
          <a:p>
            <a:pPr marL="349250" lvl="1" indent="-349250"/>
            <a:r>
              <a:rPr lang="en-US" sz="2000" dirty="0"/>
              <a:t>Stemming: Number, time and names had to be manipulated to combine</a:t>
            </a:r>
          </a:p>
          <a:p>
            <a:pPr marL="633413" lvl="2" indent="-250825"/>
            <a:r>
              <a:rPr lang="en-US" sz="1600" dirty="0" err="1"/>
              <a:t>Mr</a:t>
            </a:r>
            <a:r>
              <a:rPr lang="en-US" sz="1600" dirty="0"/>
              <a:t>, </a:t>
            </a:r>
            <a:r>
              <a:rPr lang="en-US" sz="1600" dirty="0" err="1"/>
              <a:t>Mrs</a:t>
            </a:r>
            <a:r>
              <a:rPr lang="en-US" sz="1600" dirty="0"/>
              <a:t>, or Miss</a:t>
            </a:r>
          </a:p>
          <a:p>
            <a:pPr marL="633413" lvl="2" indent="-250825"/>
            <a:r>
              <a:rPr lang="en-US" sz="1600" dirty="0"/>
              <a:t>First and last names</a:t>
            </a:r>
          </a:p>
          <a:p>
            <a:pPr marL="633413" lvl="2" indent="-250825"/>
            <a:r>
              <a:rPr lang="en-US" sz="1600" dirty="0"/>
              <a:t>Four o’clock</a:t>
            </a:r>
          </a:p>
          <a:p>
            <a:pPr marL="633413" lvl="2" indent="-250825"/>
            <a:r>
              <a:rPr lang="en-US" sz="1600" dirty="0"/>
              <a:t>Ten thousand</a:t>
            </a:r>
          </a:p>
          <a:p>
            <a:pPr marL="349250" lvl="1" indent="-349250"/>
            <a:r>
              <a:rPr lang="en-US" sz="2000" dirty="0"/>
              <a:t>Source of text had characters that were not interpreted correctly</a:t>
            </a:r>
          </a:p>
          <a:p>
            <a:pPr marL="682625" lvl="2" indent="-341313"/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Example:  </a:t>
            </a:r>
            <a:r>
              <a:rPr lang="en-US" sz="1600" b="0" i="0" u="none" strike="noStrike" dirty="0" err="1">
                <a:effectLst/>
              </a:rPr>
              <a:t>â€”â€”shire</a:t>
            </a:r>
            <a:r>
              <a:rPr lang="en-US" sz="1600" dirty="0"/>
              <a:t> -&gt; ——shire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56B-D86C-44F3-9EF5-90EE73B7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5BB4-B42A-421D-AB46-17D33AEB2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736336" cy="3749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914-29E1-408B-B43F-55FC2F31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6160" y="2103120"/>
            <a:ext cx="3749040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6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823</TotalTime>
  <Words>146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Brush Script MT</vt:lpstr>
      <vt:lpstr>Garamond</vt:lpstr>
      <vt:lpstr>Tw Cen MT</vt:lpstr>
      <vt:lpstr>Tw Cen MT Condensed</vt:lpstr>
      <vt:lpstr>Wingdings 3</vt:lpstr>
      <vt:lpstr>Integral</vt:lpstr>
      <vt:lpstr>Pride and Prejudice  by Jane Austen</vt:lpstr>
      <vt:lpstr>PowerPoint Presentation</vt:lpstr>
      <vt:lpstr>Insights in Data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Haas Avocado Dashboard</dc:title>
  <dc:creator>Laurie Janssen</dc:creator>
  <cp:lastModifiedBy>Laurie Janssen</cp:lastModifiedBy>
  <cp:revision>10</cp:revision>
  <dcterms:created xsi:type="dcterms:W3CDTF">2021-02-15T15:12:27Z</dcterms:created>
  <dcterms:modified xsi:type="dcterms:W3CDTF">2021-03-18T22:20:09Z</dcterms:modified>
</cp:coreProperties>
</file>