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sldIdLst>
    <p:sldId id="256" r:id="rId2"/>
    <p:sldId id="274" r:id="rId3"/>
    <p:sldId id="269" r:id="rId4"/>
    <p:sldId id="289" r:id="rId5"/>
    <p:sldId id="266" r:id="rId6"/>
    <p:sldId id="261" r:id="rId7"/>
    <p:sldId id="286" r:id="rId8"/>
    <p:sldId id="267" r:id="rId9"/>
    <p:sldId id="272" r:id="rId10"/>
    <p:sldId id="277" r:id="rId11"/>
    <p:sldId id="278" r:id="rId12"/>
    <p:sldId id="276" r:id="rId13"/>
    <p:sldId id="257" r:id="rId14"/>
    <p:sldId id="258" r:id="rId15"/>
    <p:sldId id="273" r:id="rId16"/>
    <p:sldId id="282" r:id="rId17"/>
    <p:sldId id="271" r:id="rId18"/>
    <p:sldId id="264" r:id="rId19"/>
    <p:sldId id="279"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0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6" autoAdjust="0"/>
    <p:restoredTop sz="9134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A7B6B-45DF-481A-8F1A-78A2A4481909}"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65C07-2CCE-4462-820D-B2FA06529E01}" type="slidenum">
              <a:rPr lang="en-US" smtClean="0"/>
              <a:t>‹#›</a:t>
            </a:fld>
            <a:endParaRPr lang="en-US"/>
          </a:p>
        </p:txBody>
      </p:sp>
    </p:spTree>
    <p:extLst>
      <p:ext uri="{BB962C8B-B14F-4D97-AF65-F5344CB8AC3E}">
        <p14:creationId xmlns:p14="http://schemas.microsoft.com/office/powerpoint/2010/main" val="103830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65C07-2CCE-4462-820D-B2FA06529E01}" type="slidenum">
              <a:rPr lang="en-US" smtClean="0"/>
              <a:t>1</a:t>
            </a:fld>
            <a:endParaRPr lang="en-US"/>
          </a:p>
        </p:txBody>
      </p:sp>
    </p:spTree>
    <p:extLst>
      <p:ext uri="{BB962C8B-B14F-4D97-AF65-F5344CB8AC3E}">
        <p14:creationId xmlns:p14="http://schemas.microsoft.com/office/powerpoint/2010/main" val="321813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director tend to have the highest education level </a:t>
            </a:r>
            <a:r>
              <a:rPr lang="en-US" b="1" dirty="0"/>
              <a:t>on average</a:t>
            </a:r>
            <a:r>
              <a:rPr lang="en-US" dirty="0"/>
              <a:t>.</a:t>
            </a:r>
          </a:p>
          <a:p>
            <a:endParaRPr lang="en-US" dirty="0"/>
          </a:p>
          <a:p>
            <a:r>
              <a:rPr lang="en-US" dirty="0"/>
              <a:t>The last one, </a:t>
            </a:r>
          </a:p>
          <a:p>
            <a:r>
              <a:rPr lang="en-US" dirty="0"/>
              <a:t>Department vs </a:t>
            </a:r>
            <a:r>
              <a:rPr lang="en-US" dirty="0" err="1"/>
              <a:t>jobrole</a:t>
            </a:r>
            <a:r>
              <a:rPr lang="en-US" dirty="0"/>
              <a:t> interprets differently.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 higher, the better,  except for department and education.</a:t>
            </a:r>
          </a:p>
          <a:p>
            <a:endParaRPr lang="en-US" dirty="0"/>
          </a:p>
          <a:p>
            <a:r>
              <a:rPr lang="en-US" dirty="0"/>
              <a:t>for all these features, except for Education (Levels: 1 'Below College', 2 'College', 3 'Bachelor', 4 'Master', 5 'Doctor') and Department (Levels:1 Human Resources, 2 Research &amp; Development, 3 Sales).</a:t>
            </a:r>
          </a:p>
          <a:p>
            <a:endParaRPr lang="en-US" dirty="0"/>
          </a:p>
          <a:p>
            <a:r>
              <a:rPr lang="en-US" dirty="0"/>
              <a:t>Interpretation for Department levels</a:t>
            </a:r>
          </a:p>
          <a:p>
            <a:r>
              <a:rPr lang="en-US" dirty="0"/>
              <a:t>The first two job roles, Sales related job only distributed in Sales. Many job roles only distributed in R&amp;D. Manager are distributed in all Department.</a:t>
            </a:r>
          </a:p>
          <a:p>
            <a:endParaRPr lang="en-US" dirty="0"/>
          </a:p>
          <a:p>
            <a:r>
              <a:rPr lang="en-US" dirty="0"/>
              <a:t>On average, Research Directors have the highest Education level; while the Sales Representatives have the lowest Education level.</a:t>
            </a:r>
          </a:p>
        </p:txBody>
      </p:sp>
      <p:sp>
        <p:nvSpPr>
          <p:cNvPr id="4" name="Slide Number Placeholder 3"/>
          <p:cNvSpPr>
            <a:spLocks noGrp="1"/>
          </p:cNvSpPr>
          <p:nvPr>
            <p:ph type="sldNum" sz="quarter" idx="5"/>
          </p:nvPr>
        </p:nvSpPr>
        <p:spPr/>
        <p:txBody>
          <a:bodyPr/>
          <a:lstStyle/>
          <a:p>
            <a:fld id="{D3465C07-2CCE-4462-820D-B2FA06529E01}" type="slidenum">
              <a:rPr lang="en-US" smtClean="0"/>
              <a:t>12</a:t>
            </a:fld>
            <a:endParaRPr lang="en-US"/>
          </a:p>
        </p:txBody>
      </p:sp>
    </p:spTree>
    <p:extLst>
      <p:ext uri="{BB962C8B-B14F-4D97-AF65-F5344CB8AC3E}">
        <p14:creationId xmlns:p14="http://schemas.microsoft.com/office/powerpoint/2010/main" val="1088475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built models to predict attrition</a:t>
            </a:r>
          </a:p>
        </p:txBody>
      </p:sp>
      <p:sp>
        <p:nvSpPr>
          <p:cNvPr id="4" name="Slide Number Placeholder 3"/>
          <p:cNvSpPr>
            <a:spLocks noGrp="1"/>
          </p:cNvSpPr>
          <p:nvPr>
            <p:ph type="sldNum" sz="quarter" idx="5"/>
          </p:nvPr>
        </p:nvSpPr>
        <p:spPr/>
        <p:txBody>
          <a:bodyPr/>
          <a:lstStyle/>
          <a:p>
            <a:fld id="{D3465C07-2CCE-4462-820D-B2FA06529E01}" type="slidenum">
              <a:rPr lang="en-US" smtClean="0"/>
              <a:t>13</a:t>
            </a:fld>
            <a:endParaRPr lang="en-US"/>
          </a:p>
        </p:txBody>
      </p:sp>
    </p:spTree>
    <p:extLst>
      <p:ext uri="{BB962C8B-B14F-4D97-AF65-F5344CB8AC3E}">
        <p14:creationId xmlns:p14="http://schemas.microsoft.com/office/powerpoint/2010/main" val="1610378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65C07-2CCE-4462-820D-B2FA06529E01}" type="slidenum">
              <a:rPr lang="en-US" smtClean="0"/>
              <a:t>14</a:t>
            </a:fld>
            <a:endParaRPr lang="en-US"/>
          </a:p>
        </p:txBody>
      </p:sp>
    </p:spTree>
    <p:extLst>
      <p:ext uri="{BB962C8B-B14F-4D97-AF65-F5344CB8AC3E}">
        <p14:creationId xmlns:p14="http://schemas.microsoft.com/office/powerpoint/2010/main" val="162625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65C07-2CCE-4462-820D-B2FA06529E01}" type="slidenum">
              <a:rPr lang="en-US" smtClean="0"/>
              <a:t>15</a:t>
            </a:fld>
            <a:endParaRPr lang="en-US"/>
          </a:p>
        </p:txBody>
      </p:sp>
    </p:spTree>
    <p:extLst>
      <p:ext uri="{BB962C8B-B14F-4D97-AF65-F5344CB8AC3E}">
        <p14:creationId xmlns:p14="http://schemas.microsoft.com/office/powerpoint/2010/main" val="111699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Predictors selected from previous result.</a:t>
            </a:r>
          </a:p>
        </p:txBody>
      </p:sp>
      <p:sp>
        <p:nvSpPr>
          <p:cNvPr id="4" name="Slide Number Placeholder 3"/>
          <p:cNvSpPr>
            <a:spLocks noGrp="1"/>
          </p:cNvSpPr>
          <p:nvPr>
            <p:ph type="sldNum" sz="quarter" idx="5"/>
          </p:nvPr>
        </p:nvSpPr>
        <p:spPr/>
        <p:txBody>
          <a:bodyPr/>
          <a:lstStyle/>
          <a:p>
            <a:fld id="{D3465C07-2CCE-4462-820D-B2FA06529E01}" type="slidenum">
              <a:rPr lang="en-US" smtClean="0"/>
              <a:t>16</a:t>
            </a:fld>
            <a:endParaRPr lang="en-US"/>
          </a:p>
        </p:txBody>
      </p:sp>
    </p:spTree>
    <p:extLst>
      <p:ext uri="{BB962C8B-B14F-4D97-AF65-F5344CB8AC3E}">
        <p14:creationId xmlns:p14="http://schemas.microsoft.com/office/powerpoint/2010/main" val="1003980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a comparison of all the models, as we can see </a:t>
            </a:r>
            <a:r>
              <a:rPr lang="en-US" dirty="0" err="1"/>
              <a:t>xgboost</a:t>
            </a:r>
            <a:r>
              <a:rPr lang="en-US" dirty="0"/>
              <a:t> has the highest accuracy.</a:t>
            </a:r>
          </a:p>
        </p:txBody>
      </p:sp>
      <p:sp>
        <p:nvSpPr>
          <p:cNvPr id="4" name="Slide Number Placeholder 3"/>
          <p:cNvSpPr>
            <a:spLocks noGrp="1"/>
          </p:cNvSpPr>
          <p:nvPr>
            <p:ph type="sldNum" sz="quarter" idx="5"/>
          </p:nvPr>
        </p:nvSpPr>
        <p:spPr/>
        <p:txBody>
          <a:bodyPr/>
          <a:lstStyle/>
          <a:p>
            <a:fld id="{D3465C07-2CCE-4462-820D-B2FA06529E01}" type="slidenum">
              <a:rPr lang="en-US" smtClean="0"/>
              <a:t>17</a:t>
            </a:fld>
            <a:endParaRPr lang="en-US"/>
          </a:p>
        </p:txBody>
      </p:sp>
    </p:spTree>
    <p:extLst>
      <p:ext uri="{BB962C8B-B14F-4D97-AF65-F5344CB8AC3E}">
        <p14:creationId xmlns:p14="http://schemas.microsoft.com/office/powerpoint/2010/main" val="720038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also actionable items the company can work on to improve their employees retention.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interesting finding is Research Scientist lowest work life balance, but highest job satisfaction. On the contrast, Human Resources have the highest work life balance but the lowest job satisfaction. </a:t>
            </a:r>
            <a:r>
              <a:rPr lang="en-US" sz="1200" b="0" i="0" u="none" strike="noStrike" kern="1200" dirty="0">
                <a:solidFill>
                  <a:schemeClr val="tx1"/>
                </a:solidFill>
                <a:effectLst/>
                <a:latin typeface="+mn-lt"/>
                <a:ea typeface="+mn-ea"/>
                <a:cs typeface="+mn-cs"/>
              </a:rPr>
              <a:t> Further exploratory analysis may be needed to understand the reason.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why that may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addition, </a:t>
            </a:r>
            <a:r>
              <a:rPr lang="en-US" sz="1200" kern="1200" dirty="0" err="1">
                <a:solidFill>
                  <a:schemeClr val="tx1"/>
                </a:solidFill>
                <a:effectLst/>
                <a:latin typeface="+mn-lt"/>
                <a:ea typeface="+mn-ea"/>
                <a:cs typeface="+mn-cs"/>
              </a:rPr>
              <a:t>JobRole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JobInvolvement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EnvironmentSatisfaction</a:t>
            </a:r>
            <a:r>
              <a:rPr lang="en-US" sz="1200" kern="1200" dirty="0">
                <a:solidFill>
                  <a:schemeClr val="tx1"/>
                </a:solidFill>
                <a:effectLst/>
                <a:latin typeface="+mn-lt"/>
                <a:ea typeface="+mn-ea"/>
                <a:cs typeface="+mn-cs"/>
              </a:rPr>
              <a:t> are pretty important features for retention.</a:t>
            </a:r>
          </a:p>
          <a:p>
            <a:endParaRPr lang="en-US" dirty="0"/>
          </a:p>
          <a:p>
            <a:r>
              <a:rPr lang="en-US" dirty="0"/>
              <a:t>satisfaction.</a:t>
            </a:r>
          </a:p>
        </p:txBody>
      </p:sp>
      <p:sp>
        <p:nvSpPr>
          <p:cNvPr id="4" name="Slide Number Placeholder 3"/>
          <p:cNvSpPr>
            <a:spLocks noGrp="1"/>
          </p:cNvSpPr>
          <p:nvPr>
            <p:ph type="sldNum" sz="quarter" idx="5"/>
          </p:nvPr>
        </p:nvSpPr>
        <p:spPr/>
        <p:txBody>
          <a:bodyPr/>
          <a:lstStyle/>
          <a:p>
            <a:fld id="{D3465C07-2CCE-4462-820D-B2FA06529E01}" type="slidenum">
              <a:rPr lang="en-US" smtClean="0"/>
              <a:t>18</a:t>
            </a:fld>
            <a:endParaRPr lang="en-US"/>
          </a:p>
        </p:txBody>
      </p:sp>
    </p:spTree>
    <p:extLst>
      <p:ext uri="{BB962C8B-B14F-4D97-AF65-F5344CB8AC3E}">
        <p14:creationId xmlns:p14="http://schemas.microsoft.com/office/powerpoint/2010/main" val="4210962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465C07-2CCE-4462-820D-B2FA06529E01}" type="slidenum">
              <a:rPr lang="en-US" smtClean="0"/>
              <a:t>19</a:t>
            </a:fld>
            <a:endParaRPr lang="en-US"/>
          </a:p>
        </p:txBody>
      </p:sp>
    </p:spTree>
    <p:extLst>
      <p:ext uri="{BB962C8B-B14F-4D97-AF65-F5344CB8AC3E}">
        <p14:creationId xmlns:p14="http://schemas.microsoft.com/office/powerpoint/2010/main" val="369483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CHANGE slide 4, 7 </a:t>
            </a:r>
          </a:p>
          <a:p>
            <a:endParaRPr lang="en-US" dirty="0"/>
          </a:p>
          <a:p>
            <a:r>
              <a:rPr lang="en-US" dirty="0"/>
              <a:t>Hi Dr S, I am very glad to present my findings in the Talent Retention Study, that we used existing employee data from your company to predict employee turnover. We also identified the top features that contribute to employee retention, and job role specific trends so that can be transferred to actionable items that you can refer to when making decisions for the company.</a:t>
            </a:r>
          </a:p>
        </p:txBody>
      </p:sp>
      <p:sp>
        <p:nvSpPr>
          <p:cNvPr id="4" name="Slide Number Placeholder 3"/>
          <p:cNvSpPr>
            <a:spLocks noGrp="1"/>
          </p:cNvSpPr>
          <p:nvPr>
            <p:ph type="sldNum" sz="quarter" idx="5"/>
          </p:nvPr>
        </p:nvSpPr>
        <p:spPr/>
        <p:txBody>
          <a:bodyPr/>
          <a:lstStyle/>
          <a:p>
            <a:fld id="{D3465C07-2CCE-4462-820D-B2FA06529E01}" type="slidenum">
              <a:rPr lang="en-US" smtClean="0"/>
              <a:t>2</a:t>
            </a:fld>
            <a:endParaRPr lang="en-US"/>
          </a:p>
        </p:txBody>
      </p:sp>
    </p:spTree>
    <p:extLst>
      <p:ext uri="{BB962C8B-B14F-4D97-AF65-F5344CB8AC3E}">
        <p14:creationId xmlns:p14="http://schemas.microsoft.com/office/powerpoint/2010/main" val="160780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Training data set has the dimension of…Validation data set has the dimension of…and they both have 9 factors, 27 integers, 1 random number and no missing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Imbalance –tune </a:t>
            </a:r>
            <a:r>
              <a:rPr lang="en-US" dirty="0" err="1"/>
              <a:t>paramenters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Over18 , </a:t>
            </a:r>
            <a:r>
              <a:rPr lang="en-US" dirty="0" err="1"/>
              <a:t>EmployeeCount</a:t>
            </a:r>
            <a:r>
              <a:rPr lang="en-US" dirty="0"/>
              <a:t>, </a:t>
            </a:r>
            <a:r>
              <a:rPr lang="en-US" dirty="0" err="1"/>
              <a:t>StandardHours</a:t>
            </a:r>
            <a:r>
              <a:rPr lang="en-US" dirty="0"/>
              <a:t> </a:t>
            </a:r>
            <a:r>
              <a:rPr lang="en-US" sz="1200" b="0" i="1" u="none" strike="noStrike" kern="1200" dirty="0">
                <a:solidFill>
                  <a:schemeClr val="tx1"/>
                </a:solidFill>
                <a:effectLst/>
                <a:latin typeface="+mn-lt"/>
                <a:ea typeface="+mn-ea"/>
                <a:cs typeface="+mn-cs"/>
              </a:rPr>
              <a:t>is constant and should be ignored for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(opposite of ‘Retention’)</a:t>
            </a:r>
          </a:p>
          <a:p>
            <a:endParaRPr lang="en-US" dirty="0"/>
          </a:p>
          <a:p>
            <a:r>
              <a:rPr lang="en-US" dirty="0"/>
              <a:t>Notice that the outcome we used in this study is ‘Attrition’. It is opposite of ‘Retention’. Which means if a feature is positive related with Attrition, it is negatively related to Retention.</a:t>
            </a:r>
          </a:p>
        </p:txBody>
      </p:sp>
      <p:sp>
        <p:nvSpPr>
          <p:cNvPr id="4" name="Slide Number Placeholder 3"/>
          <p:cNvSpPr>
            <a:spLocks noGrp="1"/>
          </p:cNvSpPr>
          <p:nvPr>
            <p:ph type="sldNum" sz="quarter" idx="5"/>
          </p:nvPr>
        </p:nvSpPr>
        <p:spPr/>
        <p:txBody>
          <a:bodyPr/>
          <a:lstStyle/>
          <a:p>
            <a:fld id="{D3465C07-2CCE-4462-820D-B2FA06529E01}" type="slidenum">
              <a:rPr lang="en-US" smtClean="0"/>
              <a:t>3</a:t>
            </a:fld>
            <a:endParaRPr lang="en-US"/>
          </a:p>
        </p:txBody>
      </p:sp>
    </p:spTree>
    <p:extLst>
      <p:ext uri="{BB962C8B-B14F-4D97-AF65-F5344CB8AC3E}">
        <p14:creationId xmlns:p14="http://schemas.microsoft.com/office/powerpoint/2010/main" val="231030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Important features will result in large mean decrease accuracy. </a:t>
            </a:r>
            <a:r>
              <a:rPr lang="en-US" dirty="0"/>
              <a:t>In this way/ by doing this we identified the importance of the features. Pretty similar to the previous method.</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Age and </a:t>
            </a:r>
            <a:r>
              <a:rPr lang="en-US" sz="1200" dirty="0" err="1"/>
              <a:t>TotalWorkingYears</a:t>
            </a:r>
            <a:r>
              <a:rPr lang="en-US" sz="1200" dirty="0"/>
              <a:t> are highly correlated by Pearson correlation matrix.</a:t>
            </a:r>
          </a:p>
          <a:p>
            <a:endParaRPr lang="en-US" dirty="0"/>
          </a:p>
          <a:p>
            <a:r>
              <a:rPr lang="en-US" dirty="0"/>
              <a:t>More important the feature is, the larger mean decrease in accuracy will be. </a:t>
            </a:r>
          </a:p>
          <a:p>
            <a:r>
              <a:rPr lang="en-US" dirty="0"/>
              <a:t>The top features are </a:t>
            </a:r>
            <a:r>
              <a:rPr lang="en-US" dirty="0" err="1"/>
              <a:t>OverTime</a:t>
            </a:r>
            <a:r>
              <a:rPr lang="en-US" dirty="0"/>
              <a:t>, Age, </a:t>
            </a:r>
            <a:r>
              <a:rPr lang="en-US" dirty="0" err="1"/>
              <a:t>TotalWorkingYears</a:t>
            </a:r>
            <a:r>
              <a:rPr lang="en-US" dirty="0"/>
              <a:t>, </a:t>
            </a:r>
            <a:r>
              <a:rPr lang="en-US" dirty="0" err="1"/>
              <a:t>JobRole</a:t>
            </a:r>
            <a:r>
              <a:rPr lang="en-US" dirty="0"/>
              <a:t>, </a:t>
            </a:r>
            <a:r>
              <a:rPr lang="en-US" dirty="0" err="1"/>
              <a:t>StockOption</a:t>
            </a:r>
            <a:r>
              <a:rPr lang="en-US" dirty="0"/>
              <a:t>, </a:t>
            </a:r>
            <a:r>
              <a:rPr lang="en-US" dirty="0" err="1"/>
              <a:t>MonthlyIncome</a:t>
            </a:r>
            <a:r>
              <a:rPr lang="en-US" dirty="0"/>
              <a:t>. Also identified </a:t>
            </a:r>
            <a:r>
              <a:rPr lang="en-US" dirty="0" err="1"/>
              <a:t>MaritalStatus</a:t>
            </a:r>
            <a:r>
              <a:rPr lang="en-US" dirty="0"/>
              <a:t> ,</a:t>
            </a:r>
            <a:r>
              <a:rPr lang="en-US" dirty="0" err="1"/>
              <a:t>YearsAtCompany</a:t>
            </a:r>
            <a:r>
              <a:rPr lang="en-US" dirty="0"/>
              <a:t>, and </a:t>
            </a:r>
            <a:r>
              <a:rPr lang="en-US" dirty="0" err="1"/>
              <a:t>EnvironmentSati</a:t>
            </a:r>
            <a:r>
              <a:rPr lang="en-US" dirty="0"/>
              <a:t> to be quite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JobRole</a:t>
            </a:r>
            <a:r>
              <a:rPr lang="en-US" dirty="0"/>
              <a:t> was identified as more important in this model, compare with </a:t>
            </a:r>
            <a:r>
              <a:rPr lang="en-US" dirty="0" err="1"/>
              <a:t>JobRole</a:t>
            </a:r>
            <a:r>
              <a:rPr lang="en-US" dirty="0"/>
              <a:t> (0.06)</a:t>
            </a:r>
          </a:p>
          <a:p>
            <a:endParaRPr lang="en-US" dirty="0"/>
          </a:p>
          <a:p>
            <a:endParaRPr lang="en-US" dirty="0"/>
          </a:p>
        </p:txBody>
      </p:sp>
      <p:sp>
        <p:nvSpPr>
          <p:cNvPr id="4" name="Slide Number Placeholder 3"/>
          <p:cNvSpPr>
            <a:spLocks noGrp="1"/>
          </p:cNvSpPr>
          <p:nvPr>
            <p:ph type="sldNum" sz="quarter" idx="5"/>
          </p:nvPr>
        </p:nvSpPr>
        <p:spPr/>
        <p:txBody>
          <a:bodyPr/>
          <a:lstStyle/>
          <a:p>
            <a:fld id="{D3465C07-2CCE-4462-820D-B2FA06529E01}" type="slidenum">
              <a:rPr lang="en-US" smtClean="0"/>
              <a:t>5</a:t>
            </a:fld>
            <a:endParaRPr lang="en-US"/>
          </a:p>
        </p:txBody>
      </p:sp>
    </p:spTree>
    <p:extLst>
      <p:ext uri="{BB962C8B-B14F-4D97-AF65-F5344CB8AC3E}">
        <p14:creationId xmlns:p14="http://schemas.microsoft.com/office/powerpoint/2010/main" val="69194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a:t>
            </a:r>
            <a:r>
              <a:rPr lang="en-US" b="1" dirty="0" err="1"/>
              <a:t>X</a:t>
            </a:r>
            <a:r>
              <a:rPr lang="en-US" dirty="0" err="1"/>
              <a:t>treme</a:t>
            </a:r>
            <a:r>
              <a:rPr lang="en-US" dirty="0"/>
              <a:t> </a:t>
            </a:r>
            <a:r>
              <a:rPr lang="en-US" b="1" dirty="0"/>
              <a:t>G</a:t>
            </a:r>
            <a:r>
              <a:rPr lang="en-US" dirty="0"/>
              <a:t>radient </a:t>
            </a:r>
            <a:r>
              <a:rPr lang="en-US" b="1" dirty="0"/>
              <a:t>Boost</a:t>
            </a:r>
            <a:r>
              <a:rPr lang="en-US" dirty="0"/>
              <a:t>ing</a:t>
            </a:r>
          </a:p>
          <a:p>
            <a:r>
              <a:rPr lang="en-US" dirty="0"/>
              <a:t>The top features are different from the previous two methods. As </a:t>
            </a:r>
            <a:r>
              <a:rPr lang="en-US" dirty="0" err="1"/>
              <a:t>DailyRate</a:t>
            </a:r>
            <a:r>
              <a:rPr lang="en-US" dirty="0"/>
              <a:t> and </a:t>
            </a:r>
            <a:r>
              <a:rPr lang="en-US" dirty="0" err="1"/>
              <a:t>EmployeeNumber</a:t>
            </a:r>
            <a:r>
              <a:rPr lang="en-US" dirty="0"/>
              <a:t> were identified to be top features.</a:t>
            </a:r>
          </a:p>
          <a:p>
            <a:endParaRPr lang="en-US" dirty="0"/>
          </a:p>
          <a:p>
            <a:endParaRPr lang="en-US" dirty="0"/>
          </a:p>
          <a:p>
            <a:r>
              <a:rPr lang="en-US" dirty="0" err="1"/>
              <a:t>MonthlyIncome</a:t>
            </a:r>
            <a:r>
              <a:rPr lang="en-US" dirty="0"/>
              <a:t>, Age, </a:t>
            </a:r>
            <a:r>
              <a:rPr lang="en-US" dirty="0" err="1"/>
              <a:t>JobRole</a:t>
            </a:r>
            <a:r>
              <a:rPr lang="en-US" dirty="0"/>
              <a:t>, Overtime, </a:t>
            </a:r>
            <a:r>
              <a:rPr lang="en-US" dirty="0" err="1"/>
              <a:t>DistanceFromHome</a:t>
            </a:r>
            <a:r>
              <a:rPr lang="en-US" dirty="0"/>
              <a:t>, </a:t>
            </a:r>
            <a:r>
              <a:rPr lang="en-US" dirty="0" err="1"/>
              <a:t>StockOptions</a:t>
            </a:r>
            <a:r>
              <a:rPr lang="en-US" dirty="0"/>
              <a:t>; difference is </a:t>
            </a:r>
            <a:r>
              <a:rPr lang="en-US" dirty="0" err="1"/>
              <a:t>DailyRate</a:t>
            </a:r>
            <a:r>
              <a:rPr lang="en-US" dirty="0"/>
              <a:t> and </a:t>
            </a:r>
            <a:r>
              <a:rPr lang="en-US" dirty="0" err="1"/>
              <a:t>EmployeeNumber</a:t>
            </a:r>
            <a:r>
              <a:rPr lang="en-US" dirty="0"/>
              <a:t> were also identified  to be top factors. And Overtime is less important </a:t>
            </a:r>
            <a:r>
              <a:rPr lang="en-US" dirty="0" err="1"/>
              <a:t>inthis</a:t>
            </a:r>
            <a:r>
              <a:rPr lang="en-US" dirty="0"/>
              <a:t> model.</a:t>
            </a:r>
          </a:p>
        </p:txBody>
      </p:sp>
      <p:sp>
        <p:nvSpPr>
          <p:cNvPr id="4" name="Slide Number Placeholder 3"/>
          <p:cNvSpPr>
            <a:spLocks noGrp="1"/>
          </p:cNvSpPr>
          <p:nvPr>
            <p:ph type="sldNum" sz="quarter" idx="5"/>
          </p:nvPr>
        </p:nvSpPr>
        <p:spPr/>
        <p:txBody>
          <a:bodyPr/>
          <a:lstStyle/>
          <a:p>
            <a:fld id="{D3465C07-2CCE-4462-820D-B2FA06529E01}" type="slidenum">
              <a:rPr lang="en-US" smtClean="0"/>
              <a:t>6</a:t>
            </a:fld>
            <a:endParaRPr lang="en-US"/>
          </a:p>
        </p:txBody>
      </p:sp>
    </p:spTree>
    <p:extLst>
      <p:ext uri="{BB962C8B-B14F-4D97-AF65-F5344CB8AC3E}">
        <p14:creationId xmlns:p14="http://schemas.microsoft.com/office/powerpoint/2010/main" val="116511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that  we explored the…First we checked the Attrition rate by job role.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Lab Techs have the highest attrition rate. And research directors have the lowest.</a:t>
            </a:r>
          </a:p>
          <a:p>
            <a:endParaRPr lang="en-US" dirty="0"/>
          </a:p>
          <a:p>
            <a:endParaRPr lang="en-US" dirty="0"/>
          </a:p>
          <a:p>
            <a:r>
              <a:rPr lang="en-US" dirty="0"/>
              <a:t>d like to take a look of the attrition rate in each job role.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 is Lab Techs have the highest attrition rate. And research directors have the lowest.</a:t>
            </a:r>
          </a:p>
          <a:p>
            <a:endParaRPr lang="en-US" dirty="0"/>
          </a:p>
          <a:p>
            <a:endParaRPr lang="en-US" dirty="0"/>
          </a:p>
          <a:p>
            <a:r>
              <a:rPr lang="en-US" dirty="0"/>
              <a:t> Here is a figure showing the percentages of each </a:t>
            </a:r>
            <a:r>
              <a:rPr lang="en-US" dirty="0" err="1"/>
              <a:t>jobrole</a:t>
            </a:r>
            <a:r>
              <a:rPr lang="en-US" dirty="0"/>
              <a:t> in the </a:t>
            </a:r>
            <a:r>
              <a:rPr lang="en-US" dirty="0" err="1"/>
              <a:t>compnay</a:t>
            </a:r>
            <a:r>
              <a:rPr lang="en-US" dirty="0"/>
              <a:t>.</a:t>
            </a:r>
          </a:p>
        </p:txBody>
      </p:sp>
      <p:sp>
        <p:nvSpPr>
          <p:cNvPr id="4" name="Slide Number Placeholder 3"/>
          <p:cNvSpPr>
            <a:spLocks noGrp="1"/>
          </p:cNvSpPr>
          <p:nvPr>
            <p:ph type="sldNum" sz="quarter" idx="5"/>
          </p:nvPr>
        </p:nvSpPr>
        <p:spPr/>
        <p:txBody>
          <a:bodyPr/>
          <a:lstStyle/>
          <a:p>
            <a:fld id="{D3465C07-2CCE-4462-820D-B2FA06529E01}" type="slidenum">
              <a:rPr lang="en-US" smtClean="0"/>
              <a:t>8</a:t>
            </a:fld>
            <a:endParaRPr lang="en-US"/>
          </a:p>
        </p:txBody>
      </p:sp>
    </p:spTree>
    <p:extLst>
      <p:ext uri="{BB962C8B-B14F-4D97-AF65-F5344CB8AC3E}">
        <p14:creationId xmlns:p14="http://schemas.microsoft.com/office/powerpoint/2010/main" val="211963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SALES-</a:t>
            </a:r>
            <a:r>
              <a:rPr lang="zh-CN" altLang="en-US" dirty="0"/>
              <a:t>读音 </a:t>
            </a:r>
            <a:r>
              <a:rPr lang="en-US" altLang="zh-CN" dirty="0"/>
              <a:t>lg</a:t>
            </a:r>
            <a:r>
              <a:rPr lang="zh-CN" altLang="en-US" dirty="0"/>
              <a:t>纠正 </a:t>
            </a:r>
            <a:r>
              <a:rPr lang="en-US" dirty="0"/>
              <a:t>For most of the features, Larger number means better.</a:t>
            </a:r>
          </a:p>
          <a:p>
            <a:r>
              <a:rPr lang="en-US" dirty="0"/>
              <a:t>On average, Research Scientists have the highest job satisfaction; while the Human Resources have the lowest job satisfaction.</a:t>
            </a:r>
          </a:p>
          <a:p>
            <a:r>
              <a:rPr lang="en-US" dirty="0"/>
              <a:t>Managers have the highest </a:t>
            </a:r>
            <a:r>
              <a:rPr lang="en-US" dirty="0" err="1"/>
              <a:t>relationshiop</a:t>
            </a:r>
            <a:r>
              <a:rPr lang="en-US" dirty="0"/>
              <a:t> satisfaction; while the Sales Representatives have the lowest relationship 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Calculated the means of features by job role, and order them in descending order. By doing this we found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most of the features the higher value means better</a:t>
            </a:r>
          </a:p>
          <a:p>
            <a:r>
              <a:rPr lang="en-US" dirty="0"/>
              <a:t>In order to explore the trends, we got the means of features by job role, and order them from high to low. </a:t>
            </a:r>
          </a:p>
          <a:p>
            <a:endParaRPr lang="en-US" dirty="0"/>
          </a:p>
          <a:p>
            <a:r>
              <a:rPr lang="en-US" dirty="0"/>
              <a:t>As you can see from the result, </a:t>
            </a:r>
          </a:p>
          <a:p>
            <a:endParaRPr lang="en-US" dirty="0"/>
          </a:p>
          <a:p>
            <a:endParaRPr lang="en-US" dirty="0"/>
          </a:p>
          <a:p>
            <a:r>
              <a:rPr lang="en-US" dirty="0" err="1"/>
              <a:t>Jobrole</a:t>
            </a:r>
            <a:r>
              <a:rPr lang="en-US" dirty="0"/>
              <a:t> trend interpretation</a:t>
            </a:r>
          </a:p>
          <a:p>
            <a:r>
              <a:rPr lang="en-US" dirty="0"/>
              <a:t>compare means of most correlated features based on different </a:t>
            </a:r>
            <a:r>
              <a:rPr lang="en-US" dirty="0" err="1"/>
              <a:t>JobRole</a:t>
            </a:r>
            <a:endParaRPr lang="en-US" dirty="0"/>
          </a:p>
          <a:p>
            <a:r>
              <a:rPr lang="en-US" dirty="0" err="1"/>
              <a:t>JobSatisfaction</a:t>
            </a:r>
            <a:r>
              <a:rPr lang="en-US" dirty="0"/>
              <a:t>, </a:t>
            </a:r>
            <a:r>
              <a:rPr lang="en-US" dirty="0" err="1"/>
              <a:t>RelationshipSatisfaction</a:t>
            </a:r>
            <a:r>
              <a:rPr lang="en-US" dirty="0"/>
              <a:t>, </a:t>
            </a:r>
            <a:r>
              <a:rPr lang="en-US" dirty="0" err="1"/>
              <a:t>WorkLifeBalance</a:t>
            </a:r>
            <a:r>
              <a:rPr lang="en-US" dirty="0"/>
              <a:t>, Education, </a:t>
            </a:r>
            <a:r>
              <a:rPr lang="en-US" dirty="0" err="1"/>
              <a:t>JobInvolvement</a:t>
            </a:r>
            <a:r>
              <a:rPr lang="en-US" dirty="0"/>
              <a:t>, </a:t>
            </a:r>
            <a:r>
              <a:rPr lang="en-US" dirty="0" err="1"/>
              <a:t>PerformanceRating</a:t>
            </a:r>
            <a:r>
              <a:rPr lang="en-US" dirty="0"/>
              <a:t> and </a:t>
            </a:r>
            <a:r>
              <a:rPr lang="en-US" dirty="0" err="1"/>
              <a:t>EnvironmentSatisfaction</a:t>
            </a:r>
            <a:r>
              <a:rPr lang="en-US" dirty="0"/>
              <a:t> (8 features)</a:t>
            </a:r>
          </a:p>
        </p:txBody>
      </p:sp>
      <p:sp>
        <p:nvSpPr>
          <p:cNvPr id="4" name="Slide Number Placeholder 3"/>
          <p:cNvSpPr>
            <a:spLocks noGrp="1"/>
          </p:cNvSpPr>
          <p:nvPr>
            <p:ph type="sldNum" sz="quarter" idx="5"/>
          </p:nvPr>
        </p:nvSpPr>
        <p:spPr/>
        <p:txBody>
          <a:bodyPr/>
          <a:lstStyle/>
          <a:p>
            <a:fld id="{D3465C07-2CCE-4462-820D-B2FA06529E01}" type="slidenum">
              <a:rPr lang="en-US" smtClean="0"/>
              <a:t>9</a:t>
            </a:fld>
            <a:endParaRPr lang="en-US"/>
          </a:p>
        </p:txBody>
      </p:sp>
    </p:spTree>
    <p:extLst>
      <p:ext uri="{BB962C8B-B14F-4D97-AF65-F5344CB8AC3E}">
        <p14:creationId xmlns:p14="http://schemas.microsoft.com/office/powerpoint/2010/main" val="623362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Resources have the highest work life balance; while the Research Scientist have the lowest.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Scientists have the highest job involvement; while the Manufacturing Director have the lowest.</a:t>
            </a:r>
          </a:p>
          <a:p>
            <a:endParaRPr lang="en-US" dirty="0"/>
          </a:p>
        </p:txBody>
      </p:sp>
      <p:sp>
        <p:nvSpPr>
          <p:cNvPr id="4" name="Slide Number Placeholder 3"/>
          <p:cNvSpPr>
            <a:spLocks noGrp="1"/>
          </p:cNvSpPr>
          <p:nvPr>
            <p:ph type="sldNum" sz="quarter" idx="5"/>
          </p:nvPr>
        </p:nvSpPr>
        <p:spPr/>
        <p:txBody>
          <a:bodyPr/>
          <a:lstStyle/>
          <a:p>
            <a:fld id="{D3465C07-2CCE-4462-820D-B2FA06529E01}" type="slidenum">
              <a:rPr lang="en-US" smtClean="0"/>
              <a:t>10</a:t>
            </a:fld>
            <a:endParaRPr lang="en-US"/>
          </a:p>
        </p:txBody>
      </p:sp>
    </p:spTree>
    <p:extLst>
      <p:ext uri="{BB962C8B-B14F-4D97-AF65-F5344CB8AC3E}">
        <p14:creationId xmlns:p14="http://schemas.microsoft.com/office/powerpoint/2010/main" val="15708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PR AND JE, we found MD has highest mean values, and RDs have the lowest values for both of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also the case for environment satisfaction. As for the performance rating, Manufacturing Director have the highest performance rating; while the Research Director have the lowest.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Manufacturing Director also have the highest environment satisfaction; while the Research Director have the lowest.</a:t>
            </a:r>
          </a:p>
          <a:p>
            <a:endParaRPr lang="en-US" dirty="0"/>
          </a:p>
        </p:txBody>
      </p:sp>
      <p:sp>
        <p:nvSpPr>
          <p:cNvPr id="4" name="Slide Number Placeholder 3"/>
          <p:cNvSpPr>
            <a:spLocks noGrp="1"/>
          </p:cNvSpPr>
          <p:nvPr>
            <p:ph type="sldNum" sz="quarter" idx="5"/>
          </p:nvPr>
        </p:nvSpPr>
        <p:spPr/>
        <p:txBody>
          <a:bodyPr/>
          <a:lstStyle/>
          <a:p>
            <a:fld id="{D3465C07-2CCE-4462-820D-B2FA06529E01}" type="slidenum">
              <a:rPr lang="en-US" smtClean="0"/>
              <a:t>11</a:t>
            </a:fld>
            <a:endParaRPr lang="en-US"/>
          </a:p>
        </p:txBody>
      </p:sp>
    </p:spTree>
    <p:extLst>
      <p:ext uri="{BB962C8B-B14F-4D97-AF65-F5344CB8AC3E}">
        <p14:creationId xmlns:p14="http://schemas.microsoft.com/office/powerpoint/2010/main" val="62404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161388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295493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0702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222921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721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2751676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2659803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228218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18765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EA198-9AD8-47E6-A963-A08DA716BE6B}"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313964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6EA198-9AD8-47E6-A963-A08DA716BE6B}"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381618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6EA198-9AD8-47E6-A963-A08DA716BE6B}"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7774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6EA198-9AD8-47E6-A963-A08DA716BE6B}"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139173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EA198-9AD8-47E6-A963-A08DA716BE6B}"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2818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6EA198-9AD8-47E6-A963-A08DA716BE6B}"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CB508-3724-4387-A06A-D6449CED5DAB}" type="slidenum">
              <a:rPr lang="en-US" smtClean="0"/>
              <a:t>‹#›</a:t>
            </a:fld>
            <a:endParaRPr lang="en-US"/>
          </a:p>
        </p:txBody>
      </p:sp>
    </p:spTree>
    <p:extLst>
      <p:ext uri="{BB962C8B-B14F-4D97-AF65-F5344CB8AC3E}">
        <p14:creationId xmlns:p14="http://schemas.microsoft.com/office/powerpoint/2010/main" val="373873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CB508-3724-4387-A06A-D6449CED5DAB}" type="slidenum">
              <a:rPr lang="en-US" smtClean="0"/>
              <a:t>‹#›</a:t>
            </a:fld>
            <a:endParaRPr lang="en-US"/>
          </a:p>
        </p:txBody>
      </p:sp>
      <p:sp>
        <p:nvSpPr>
          <p:cNvPr id="5" name="Date Placeholder 4"/>
          <p:cNvSpPr>
            <a:spLocks noGrp="1"/>
          </p:cNvSpPr>
          <p:nvPr>
            <p:ph type="dt" sz="half" idx="10"/>
          </p:nvPr>
        </p:nvSpPr>
        <p:spPr/>
        <p:txBody>
          <a:bodyPr/>
          <a:lstStyle/>
          <a:p>
            <a:fld id="{496EA198-9AD8-47E6-A963-A08DA716BE6B}" type="datetimeFigureOut">
              <a:rPr lang="en-US" smtClean="0"/>
              <a:t>12/9/2018</a:t>
            </a:fld>
            <a:endParaRPr lang="en-US"/>
          </a:p>
        </p:txBody>
      </p:sp>
    </p:spTree>
    <p:extLst>
      <p:ext uri="{BB962C8B-B14F-4D97-AF65-F5344CB8AC3E}">
        <p14:creationId xmlns:p14="http://schemas.microsoft.com/office/powerpoint/2010/main" val="396334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6EA198-9AD8-47E6-A963-A08DA716BE6B}" type="datetimeFigureOut">
              <a:rPr lang="en-US" smtClean="0"/>
              <a:t>12/9/2018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ACB508-3724-4387-A06A-D6449CED5DAB}" type="slidenum">
              <a:rPr lang="en-US" smtClean="0"/>
              <a:t>‹#›</a:t>
            </a:fld>
            <a:endParaRPr lang="en-US"/>
          </a:p>
        </p:txBody>
      </p:sp>
    </p:spTree>
    <p:extLst>
      <p:ext uri="{BB962C8B-B14F-4D97-AF65-F5344CB8AC3E}">
        <p14:creationId xmlns:p14="http://schemas.microsoft.com/office/powerpoint/2010/main" val="20210613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D35B-5D21-405E-991C-0E3C893458C5}"/>
              </a:ext>
            </a:extLst>
          </p:cNvPr>
          <p:cNvSpPr>
            <a:spLocks noGrp="1"/>
          </p:cNvSpPr>
          <p:nvPr>
            <p:ph type="ctrTitle"/>
          </p:nvPr>
        </p:nvSpPr>
        <p:spPr/>
        <p:txBody>
          <a:bodyPr/>
          <a:lstStyle/>
          <a:p>
            <a:r>
              <a:rPr lang="en-US" dirty="0"/>
              <a:t>Talent Retention Study</a:t>
            </a:r>
          </a:p>
        </p:txBody>
      </p:sp>
      <p:sp>
        <p:nvSpPr>
          <p:cNvPr id="3" name="Subtitle 2">
            <a:extLst>
              <a:ext uri="{FF2B5EF4-FFF2-40B4-BE49-F238E27FC236}">
                <a16:creationId xmlns:a16="http://schemas.microsoft.com/office/drawing/2014/main" id="{D9E15025-B44E-473A-AF3C-134F4156939C}"/>
              </a:ext>
            </a:extLst>
          </p:cNvPr>
          <p:cNvSpPr>
            <a:spLocks noGrp="1"/>
          </p:cNvSpPr>
          <p:nvPr>
            <p:ph type="subTitle" idx="1"/>
          </p:nvPr>
        </p:nvSpPr>
        <p:spPr/>
        <p:txBody>
          <a:bodyPr/>
          <a:lstStyle/>
          <a:p>
            <a:r>
              <a:rPr lang="en-US" dirty="0"/>
              <a:t>Lei Jiang</a:t>
            </a:r>
          </a:p>
        </p:txBody>
      </p:sp>
      <p:pic>
        <p:nvPicPr>
          <p:cNvPr id="5" name="Picture 4">
            <a:extLst>
              <a:ext uri="{FF2B5EF4-FFF2-40B4-BE49-F238E27FC236}">
                <a16:creationId xmlns:a16="http://schemas.microsoft.com/office/drawing/2014/main" id="{2AEAB8A0-20AF-4937-AF39-4FCF44125353}"/>
              </a:ext>
            </a:extLst>
          </p:cNvPr>
          <p:cNvPicPr>
            <a:picLocks noChangeAspect="1"/>
          </p:cNvPicPr>
          <p:nvPr/>
        </p:nvPicPr>
        <p:blipFill>
          <a:blip r:embed="rId3"/>
          <a:stretch>
            <a:fillRect/>
          </a:stretch>
        </p:blipFill>
        <p:spPr>
          <a:xfrm>
            <a:off x="545936" y="14185"/>
            <a:ext cx="4744122" cy="2586906"/>
          </a:xfrm>
          <a:prstGeom prst="rect">
            <a:avLst/>
          </a:prstGeom>
        </p:spPr>
      </p:pic>
    </p:spTree>
    <p:extLst>
      <p:ext uri="{BB962C8B-B14F-4D97-AF65-F5344CB8AC3E}">
        <p14:creationId xmlns:p14="http://schemas.microsoft.com/office/powerpoint/2010/main" val="4229694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EDDF-C5C8-4C0B-A239-A14EB0AE8821}"/>
              </a:ext>
            </a:extLst>
          </p:cNvPr>
          <p:cNvSpPr>
            <a:spLocks noGrp="1"/>
          </p:cNvSpPr>
          <p:nvPr>
            <p:ph type="title"/>
          </p:nvPr>
        </p:nvSpPr>
        <p:spPr/>
        <p:txBody>
          <a:bodyPr/>
          <a:lstStyle/>
          <a:p>
            <a:r>
              <a:rPr lang="en-US" dirty="0"/>
              <a:t>Job role specific trends</a:t>
            </a:r>
          </a:p>
        </p:txBody>
      </p:sp>
      <p:sp>
        <p:nvSpPr>
          <p:cNvPr id="3" name="Content Placeholder 2">
            <a:extLst>
              <a:ext uri="{FF2B5EF4-FFF2-40B4-BE49-F238E27FC236}">
                <a16:creationId xmlns:a16="http://schemas.microsoft.com/office/drawing/2014/main" id="{CB5786BF-5FAD-4D83-A28A-262F19D9424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9943DEC-FB15-48F0-A60B-9C92D7AD716D}"/>
              </a:ext>
            </a:extLst>
          </p:cNvPr>
          <p:cNvPicPr>
            <a:picLocks noChangeAspect="1"/>
          </p:cNvPicPr>
          <p:nvPr/>
        </p:nvPicPr>
        <p:blipFill>
          <a:blip r:embed="rId3"/>
          <a:stretch>
            <a:fillRect/>
          </a:stretch>
        </p:blipFill>
        <p:spPr>
          <a:xfrm>
            <a:off x="442755" y="1592826"/>
            <a:ext cx="4385806" cy="4378888"/>
          </a:xfrm>
          <a:prstGeom prst="rect">
            <a:avLst/>
          </a:prstGeom>
        </p:spPr>
      </p:pic>
      <p:pic>
        <p:nvPicPr>
          <p:cNvPr id="7" name="Picture 6">
            <a:extLst>
              <a:ext uri="{FF2B5EF4-FFF2-40B4-BE49-F238E27FC236}">
                <a16:creationId xmlns:a16="http://schemas.microsoft.com/office/drawing/2014/main" id="{EC242DC7-3CF5-447B-B582-262A140C666F}"/>
              </a:ext>
            </a:extLst>
          </p:cNvPr>
          <p:cNvPicPr>
            <a:picLocks noChangeAspect="1"/>
          </p:cNvPicPr>
          <p:nvPr/>
        </p:nvPicPr>
        <p:blipFill>
          <a:blip r:embed="rId4"/>
          <a:stretch>
            <a:fillRect/>
          </a:stretch>
        </p:blipFill>
        <p:spPr>
          <a:xfrm>
            <a:off x="4858378" y="1580486"/>
            <a:ext cx="4385806" cy="4378888"/>
          </a:xfrm>
          <a:prstGeom prst="rect">
            <a:avLst/>
          </a:prstGeom>
        </p:spPr>
      </p:pic>
    </p:spTree>
    <p:extLst>
      <p:ext uri="{BB962C8B-B14F-4D97-AF65-F5344CB8AC3E}">
        <p14:creationId xmlns:p14="http://schemas.microsoft.com/office/powerpoint/2010/main" val="79112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D879-2728-4DBF-8BCF-6D23B09F17FA}"/>
              </a:ext>
            </a:extLst>
          </p:cNvPr>
          <p:cNvSpPr>
            <a:spLocks noGrp="1"/>
          </p:cNvSpPr>
          <p:nvPr>
            <p:ph type="title"/>
          </p:nvPr>
        </p:nvSpPr>
        <p:spPr/>
        <p:txBody>
          <a:bodyPr/>
          <a:lstStyle/>
          <a:p>
            <a:r>
              <a:rPr lang="en-US" dirty="0"/>
              <a:t>Job role specific trends</a:t>
            </a:r>
          </a:p>
        </p:txBody>
      </p:sp>
      <p:sp>
        <p:nvSpPr>
          <p:cNvPr id="3" name="Content Placeholder 2">
            <a:extLst>
              <a:ext uri="{FF2B5EF4-FFF2-40B4-BE49-F238E27FC236}">
                <a16:creationId xmlns:a16="http://schemas.microsoft.com/office/drawing/2014/main" id="{964A9DC0-A7A9-4F72-9606-2C746F76D5F9}"/>
              </a:ext>
            </a:extLst>
          </p:cNvPr>
          <p:cNvSpPr>
            <a:spLocks noGrp="1"/>
          </p:cNvSpPr>
          <p:nvPr>
            <p:ph idx="1"/>
          </p:nvPr>
        </p:nvSpPr>
        <p:spPr>
          <a:xfrm>
            <a:off x="677334" y="2170421"/>
            <a:ext cx="8596668" cy="3880773"/>
          </a:xfrm>
        </p:spPr>
        <p:txBody>
          <a:bodyPr/>
          <a:lstStyle/>
          <a:p>
            <a:endParaRPr lang="en-US"/>
          </a:p>
        </p:txBody>
      </p:sp>
      <p:pic>
        <p:nvPicPr>
          <p:cNvPr id="6" name="Picture 5">
            <a:extLst>
              <a:ext uri="{FF2B5EF4-FFF2-40B4-BE49-F238E27FC236}">
                <a16:creationId xmlns:a16="http://schemas.microsoft.com/office/drawing/2014/main" id="{EB63403D-9416-451D-8F64-3290ACFD260B}"/>
              </a:ext>
            </a:extLst>
          </p:cNvPr>
          <p:cNvPicPr>
            <a:picLocks noChangeAspect="1"/>
          </p:cNvPicPr>
          <p:nvPr/>
        </p:nvPicPr>
        <p:blipFill>
          <a:blip r:embed="rId3"/>
          <a:stretch>
            <a:fillRect/>
          </a:stretch>
        </p:blipFill>
        <p:spPr>
          <a:xfrm>
            <a:off x="530905" y="1449442"/>
            <a:ext cx="4602456" cy="4595197"/>
          </a:xfrm>
          <a:prstGeom prst="rect">
            <a:avLst/>
          </a:prstGeom>
        </p:spPr>
      </p:pic>
      <p:pic>
        <p:nvPicPr>
          <p:cNvPr id="7" name="Picture 6">
            <a:extLst>
              <a:ext uri="{FF2B5EF4-FFF2-40B4-BE49-F238E27FC236}">
                <a16:creationId xmlns:a16="http://schemas.microsoft.com/office/drawing/2014/main" id="{B3F5EF26-7A14-455F-B9C1-BF92F468B60A}"/>
              </a:ext>
            </a:extLst>
          </p:cNvPr>
          <p:cNvPicPr>
            <a:picLocks noChangeAspect="1"/>
          </p:cNvPicPr>
          <p:nvPr/>
        </p:nvPicPr>
        <p:blipFill>
          <a:blip r:embed="rId4"/>
          <a:stretch>
            <a:fillRect/>
          </a:stretch>
        </p:blipFill>
        <p:spPr>
          <a:xfrm>
            <a:off x="4975668" y="1537932"/>
            <a:ext cx="4520392" cy="4513262"/>
          </a:xfrm>
          <a:prstGeom prst="rect">
            <a:avLst/>
          </a:prstGeom>
        </p:spPr>
      </p:pic>
    </p:spTree>
    <p:extLst>
      <p:ext uri="{BB962C8B-B14F-4D97-AF65-F5344CB8AC3E}">
        <p14:creationId xmlns:p14="http://schemas.microsoft.com/office/powerpoint/2010/main" val="53258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A832-0EAE-468F-8D32-B6C643630197}"/>
              </a:ext>
            </a:extLst>
          </p:cNvPr>
          <p:cNvSpPr>
            <a:spLocks noGrp="1"/>
          </p:cNvSpPr>
          <p:nvPr>
            <p:ph type="title"/>
          </p:nvPr>
        </p:nvSpPr>
        <p:spPr/>
        <p:txBody>
          <a:bodyPr/>
          <a:lstStyle/>
          <a:p>
            <a:r>
              <a:rPr lang="en-US" dirty="0"/>
              <a:t>Job role specific trends</a:t>
            </a:r>
          </a:p>
        </p:txBody>
      </p:sp>
      <p:sp>
        <p:nvSpPr>
          <p:cNvPr id="6" name="TextBox 5">
            <a:extLst>
              <a:ext uri="{FF2B5EF4-FFF2-40B4-BE49-F238E27FC236}">
                <a16:creationId xmlns:a16="http://schemas.microsoft.com/office/drawing/2014/main" id="{57467739-4313-45FE-BC41-4D1CA9D52BA4}"/>
              </a:ext>
            </a:extLst>
          </p:cNvPr>
          <p:cNvSpPr txBox="1"/>
          <p:nvPr/>
        </p:nvSpPr>
        <p:spPr>
          <a:xfrm>
            <a:off x="283579" y="5525860"/>
            <a:ext cx="8990423" cy="369332"/>
          </a:xfrm>
          <a:prstGeom prst="rect">
            <a:avLst/>
          </a:prstGeom>
          <a:noFill/>
        </p:spPr>
        <p:txBody>
          <a:bodyPr wrap="square" rtlCol="0">
            <a:spAutoFit/>
          </a:bodyPr>
          <a:lstStyle/>
          <a:p>
            <a:r>
              <a:rPr lang="en-US" dirty="0"/>
              <a:t>Education (Levels: 1 'Below College', 2 'College', 3 'Bachelor', 4 'Master', 5 'Doctor').</a:t>
            </a:r>
          </a:p>
        </p:txBody>
      </p:sp>
      <p:sp>
        <p:nvSpPr>
          <p:cNvPr id="3" name="Content Placeholder 2">
            <a:extLst>
              <a:ext uri="{FF2B5EF4-FFF2-40B4-BE49-F238E27FC236}">
                <a16:creationId xmlns:a16="http://schemas.microsoft.com/office/drawing/2014/main" id="{7B643C21-F9A7-4180-B792-A8B630DCD4C1}"/>
              </a:ext>
            </a:extLst>
          </p:cNvPr>
          <p:cNvSpPr>
            <a:spLocks noGrp="1"/>
          </p:cNvSpPr>
          <p:nvPr>
            <p:ph idx="1"/>
          </p:nvPr>
        </p:nvSpPr>
        <p:spPr>
          <a:xfrm>
            <a:off x="677334" y="392079"/>
            <a:ext cx="8596668" cy="3880773"/>
          </a:xfrm>
        </p:spPr>
        <p:txBody>
          <a:bodyPr/>
          <a:lstStyle/>
          <a:p>
            <a:endParaRPr lang="en-US" dirty="0"/>
          </a:p>
        </p:txBody>
      </p:sp>
      <p:pic>
        <p:nvPicPr>
          <p:cNvPr id="4" name="Picture 3">
            <a:extLst>
              <a:ext uri="{FF2B5EF4-FFF2-40B4-BE49-F238E27FC236}">
                <a16:creationId xmlns:a16="http://schemas.microsoft.com/office/drawing/2014/main" id="{86CD5F3D-6803-493E-8FAA-74F13E303604}"/>
              </a:ext>
            </a:extLst>
          </p:cNvPr>
          <p:cNvPicPr>
            <a:picLocks noChangeAspect="1"/>
          </p:cNvPicPr>
          <p:nvPr/>
        </p:nvPicPr>
        <p:blipFill>
          <a:blip r:embed="rId3"/>
          <a:stretch>
            <a:fillRect/>
          </a:stretch>
        </p:blipFill>
        <p:spPr>
          <a:xfrm>
            <a:off x="1671484" y="1268653"/>
            <a:ext cx="4178710" cy="4172119"/>
          </a:xfrm>
          <a:prstGeom prst="rect">
            <a:avLst/>
          </a:prstGeom>
        </p:spPr>
      </p:pic>
    </p:spTree>
    <p:extLst>
      <p:ext uri="{BB962C8B-B14F-4D97-AF65-F5344CB8AC3E}">
        <p14:creationId xmlns:p14="http://schemas.microsoft.com/office/powerpoint/2010/main" val="181249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3B35-D5ED-4574-B437-E51C67EC0689}"/>
              </a:ext>
            </a:extLst>
          </p:cNvPr>
          <p:cNvSpPr>
            <a:spLocks noGrp="1"/>
          </p:cNvSpPr>
          <p:nvPr>
            <p:ph type="title"/>
          </p:nvPr>
        </p:nvSpPr>
        <p:spPr/>
        <p:txBody>
          <a:bodyPr/>
          <a:lstStyle/>
          <a:p>
            <a:r>
              <a:rPr lang="en-US" dirty="0"/>
              <a:t>Naive Bayes</a:t>
            </a:r>
          </a:p>
        </p:txBody>
      </p:sp>
      <p:pic>
        <p:nvPicPr>
          <p:cNvPr id="3" name="Picture 2">
            <a:extLst>
              <a:ext uri="{FF2B5EF4-FFF2-40B4-BE49-F238E27FC236}">
                <a16:creationId xmlns:a16="http://schemas.microsoft.com/office/drawing/2014/main" id="{3414582E-5D23-49EB-ABDB-C363F901D929}"/>
              </a:ext>
            </a:extLst>
          </p:cNvPr>
          <p:cNvPicPr>
            <a:picLocks noChangeAspect="1"/>
          </p:cNvPicPr>
          <p:nvPr/>
        </p:nvPicPr>
        <p:blipFill>
          <a:blip r:embed="rId3"/>
          <a:stretch>
            <a:fillRect/>
          </a:stretch>
        </p:blipFill>
        <p:spPr>
          <a:xfrm>
            <a:off x="884521" y="1343988"/>
            <a:ext cx="4114800" cy="4838700"/>
          </a:xfrm>
          <a:prstGeom prst="rect">
            <a:avLst/>
          </a:prstGeom>
        </p:spPr>
      </p:pic>
      <p:sp>
        <p:nvSpPr>
          <p:cNvPr id="5" name="Content Placeholder 4">
            <a:extLst>
              <a:ext uri="{FF2B5EF4-FFF2-40B4-BE49-F238E27FC236}">
                <a16:creationId xmlns:a16="http://schemas.microsoft.com/office/drawing/2014/main" id="{B853038E-7BE4-4EB5-B2F8-37FC6B2013A2}"/>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58EBCA68-934F-453B-9F99-E31B1A873074}"/>
              </a:ext>
            </a:extLst>
          </p:cNvPr>
          <p:cNvPicPr>
            <a:picLocks noChangeAspect="1"/>
          </p:cNvPicPr>
          <p:nvPr/>
        </p:nvPicPr>
        <p:blipFill>
          <a:blip r:embed="rId4"/>
          <a:stretch>
            <a:fillRect/>
          </a:stretch>
        </p:blipFill>
        <p:spPr>
          <a:xfrm>
            <a:off x="4975668" y="1270000"/>
            <a:ext cx="3471677" cy="3553209"/>
          </a:xfrm>
          <a:prstGeom prst="rect">
            <a:avLst/>
          </a:prstGeom>
        </p:spPr>
      </p:pic>
    </p:spTree>
    <p:extLst>
      <p:ext uri="{BB962C8B-B14F-4D97-AF65-F5344CB8AC3E}">
        <p14:creationId xmlns:p14="http://schemas.microsoft.com/office/powerpoint/2010/main" val="374074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1BA8-987B-4E68-8746-F5EA038AD288}"/>
              </a:ext>
            </a:extLst>
          </p:cNvPr>
          <p:cNvSpPr>
            <a:spLocks noGrp="1"/>
          </p:cNvSpPr>
          <p:nvPr>
            <p:ph type="title"/>
          </p:nvPr>
        </p:nvSpPr>
        <p:spPr/>
        <p:txBody>
          <a:bodyPr/>
          <a:lstStyle/>
          <a:p>
            <a:r>
              <a:rPr lang="en-US" dirty="0"/>
              <a:t>Random Forest</a:t>
            </a:r>
          </a:p>
        </p:txBody>
      </p:sp>
      <p:sp>
        <p:nvSpPr>
          <p:cNvPr id="7" name="Content Placeholder 6">
            <a:extLst>
              <a:ext uri="{FF2B5EF4-FFF2-40B4-BE49-F238E27FC236}">
                <a16:creationId xmlns:a16="http://schemas.microsoft.com/office/drawing/2014/main" id="{66271132-FB35-45D3-B09C-2F96462DEDF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5F27FBF-A048-4DAD-945A-C744B5B66B75}"/>
              </a:ext>
            </a:extLst>
          </p:cNvPr>
          <p:cNvPicPr>
            <a:picLocks noChangeAspect="1"/>
          </p:cNvPicPr>
          <p:nvPr/>
        </p:nvPicPr>
        <p:blipFill>
          <a:blip r:embed="rId3"/>
          <a:stretch>
            <a:fillRect/>
          </a:stretch>
        </p:blipFill>
        <p:spPr>
          <a:xfrm>
            <a:off x="1203613" y="1270000"/>
            <a:ext cx="4076700" cy="4800600"/>
          </a:xfrm>
          <a:prstGeom prst="rect">
            <a:avLst/>
          </a:prstGeom>
        </p:spPr>
      </p:pic>
      <p:pic>
        <p:nvPicPr>
          <p:cNvPr id="6" name="Picture 5">
            <a:extLst>
              <a:ext uri="{FF2B5EF4-FFF2-40B4-BE49-F238E27FC236}">
                <a16:creationId xmlns:a16="http://schemas.microsoft.com/office/drawing/2014/main" id="{70963698-95FF-4B0F-A3E0-7E2E60828D79}"/>
              </a:ext>
            </a:extLst>
          </p:cNvPr>
          <p:cNvPicPr>
            <a:picLocks noChangeAspect="1"/>
          </p:cNvPicPr>
          <p:nvPr/>
        </p:nvPicPr>
        <p:blipFill>
          <a:blip r:embed="rId4"/>
          <a:stretch>
            <a:fillRect/>
          </a:stretch>
        </p:blipFill>
        <p:spPr>
          <a:xfrm>
            <a:off x="5280313" y="1270000"/>
            <a:ext cx="3067097" cy="3221613"/>
          </a:xfrm>
          <a:prstGeom prst="rect">
            <a:avLst/>
          </a:prstGeom>
        </p:spPr>
      </p:pic>
    </p:spTree>
    <p:extLst>
      <p:ext uri="{BB962C8B-B14F-4D97-AF65-F5344CB8AC3E}">
        <p14:creationId xmlns:p14="http://schemas.microsoft.com/office/powerpoint/2010/main" val="46468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2E06-9638-4F5C-B2C7-E60898165E7F}"/>
              </a:ext>
            </a:extLst>
          </p:cNvPr>
          <p:cNvSpPr>
            <a:spLocks noGrp="1"/>
          </p:cNvSpPr>
          <p:nvPr>
            <p:ph type="title"/>
          </p:nvPr>
        </p:nvSpPr>
        <p:spPr/>
        <p:txBody>
          <a:bodyPr>
            <a:normAutofit/>
          </a:bodyPr>
          <a:lstStyle/>
          <a:p>
            <a:r>
              <a:rPr lang="en-US" dirty="0" err="1"/>
              <a:t>XGBoost</a:t>
            </a:r>
            <a:r>
              <a:rPr lang="en-US" dirty="0"/>
              <a:t> Accuracy： 89.33%</a:t>
            </a:r>
            <a:br>
              <a:rPr lang="en-US" dirty="0"/>
            </a:br>
            <a:endParaRPr lang="en-US" dirty="0"/>
          </a:p>
        </p:txBody>
      </p:sp>
      <p:sp>
        <p:nvSpPr>
          <p:cNvPr id="11" name="Content Placeholder 10">
            <a:extLst>
              <a:ext uri="{FF2B5EF4-FFF2-40B4-BE49-F238E27FC236}">
                <a16:creationId xmlns:a16="http://schemas.microsoft.com/office/drawing/2014/main" id="{58A16990-23A6-49D0-812E-29FDE9B08B1D}"/>
              </a:ext>
            </a:extLst>
          </p:cNvPr>
          <p:cNvSpPr>
            <a:spLocks noGrp="1"/>
          </p:cNvSpPr>
          <p:nvPr>
            <p:ph idx="1"/>
          </p:nvPr>
        </p:nvSpPr>
        <p:spPr/>
        <p:txBody>
          <a:bodyPr/>
          <a:lstStyle/>
          <a:p>
            <a:endParaRPr lang="en-US" dirty="0"/>
          </a:p>
        </p:txBody>
      </p:sp>
      <p:pic>
        <p:nvPicPr>
          <p:cNvPr id="12" name="Picture 11">
            <a:extLst>
              <a:ext uri="{FF2B5EF4-FFF2-40B4-BE49-F238E27FC236}">
                <a16:creationId xmlns:a16="http://schemas.microsoft.com/office/drawing/2014/main" id="{D20C2A9E-E32E-45EC-BA17-8A87B8AF8729}"/>
              </a:ext>
            </a:extLst>
          </p:cNvPr>
          <p:cNvPicPr>
            <a:picLocks noChangeAspect="1"/>
          </p:cNvPicPr>
          <p:nvPr/>
        </p:nvPicPr>
        <p:blipFill>
          <a:blip r:embed="rId3"/>
          <a:stretch>
            <a:fillRect/>
          </a:stretch>
        </p:blipFill>
        <p:spPr>
          <a:xfrm>
            <a:off x="1065125" y="1334534"/>
            <a:ext cx="6082759" cy="4707944"/>
          </a:xfrm>
          <a:prstGeom prst="rect">
            <a:avLst/>
          </a:prstGeom>
        </p:spPr>
      </p:pic>
    </p:spTree>
    <p:extLst>
      <p:ext uri="{BB962C8B-B14F-4D97-AF65-F5344CB8AC3E}">
        <p14:creationId xmlns:p14="http://schemas.microsoft.com/office/powerpoint/2010/main" val="192396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C59B-2E27-44DF-9885-6ECDC0C99AFA}"/>
              </a:ext>
            </a:extLst>
          </p:cNvPr>
          <p:cNvSpPr>
            <a:spLocks noGrp="1"/>
          </p:cNvSpPr>
          <p:nvPr>
            <p:ph type="title"/>
          </p:nvPr>
        </p:nvSpPr>
        <p:spPr/>
        <p:txBody>
          <a:bodyPr/>
          <a:lstStyle/>
          <a:p>
            <a:r>
              <a:rPr lang="en-US" dirty="0"/>
              <a:t>Custom model - Logistic Regression</a:t>
            </a:r>
            <a:br>
              <a:rPr lang="en-US" b="1" dirty="0"/>
            </a:br>
            <a:endParaRPr lang="en-US" dirty="0"/>
          </a:p>
        </p:txBody>
      </p:sp>
      <p:pic>
        <p:nvPicPr>
          <p:cNvPr id="6" name="Content Placeholder 5">
            <a:extLst>
              <a:ext uri="{FF2B5EF4-FFF2-40B4-BE49-F238E27FC236}">
                <a16:creationId xmlns:a16="http://schemas.microsoft.com/office/drawing/2014/main" id="{3E64E5DF-7EA5-4DBB-AB0B-F94A3F925677}"/>
              </a:ext>
            </a:extLst>
          </p:cNvPr>
          <p:cNvPicPr>
            <a:picLocks noGrp="1" noChangeAspect="1"/>
          </p:cNvPicPr>
          <p:nvPr>
            <p:ph idx="1"/>
          </p:nvPr>
        </p:nvPicPr>
        <p:blipFill>
          <a:blip r:embed="rId3"/>
          <a:stretch>
            <a:fillRect/>
          </a:stretch>
        </p:blipFill>
        <p:spPr>
          <a:xfrm>
            <a:off x="4667072" y="2590800"/>
            <a:ext cx="2708237" cy="2634343"/>
          </a:xfrm>
          <a:prstGeom prst="rect">
            <a:avLst/>
          </a:prstGeom>
        </p:spPr>
      </p:pic>
      <p:pic>
        <p:nvPicPr>
          <p:cNvPr id="7" name="Picture 6">
            <a:extLst>
              <a:ext uri="{FF2B5EF4-FFF2-40B4-BE49-F238E27FC236}">
                <a16:creationId xmlns:a16="http://schemas.microsoft.com/office/drawing/2014/main" id="{8F90E690-4E4C-4C7E-97DB-4539978198DC}"/>
              </a:ext>
            </a:extLst>
          </p:cNvPr>
          <p:cNvPicPr>
            <a:picLocks noChangeAspect="1"/>
          </p:cNvPicPr>
          <p:nvPr/>
        </p:nvPicPr>
        <p:blipFill>
          <a:blip r:embed="rId4"/>
          <a:stretch>
            <a:fillRect/>
          </a:stretch>
        </p:blipFill>
        <p:spPr>
          <a:xfrm>
            <a:off x="898954" y="2428417"/>
            <a:ext cx="3485907" cy="4133290"/>
          </a:xfrm>
          <a:prstGeom prst="rect">
            <a:avLst/>
          </a:prstGeom>
        </p:spPr>
      </p:pic>
      <p:sp>
        <p:nvSpPr>
          <p:cNvPr id="8" name="TextBox 7">
            <a:extLst>
              <a:ext uri="{FF2B5EF4-FFF2-40B4-BE49-F238E27FC236}">
                <a16:creationId xmlns:a16="http://schemas.microsoft.com/office/drawing/2014/main" id="{07CDFF8D-17BB-4120-87B8-29B5C81C42FD}"/>
              </a:ext>
            </a:extLst>
          </p:cNvPr>
          <p:cNvSpPr txBox="1"/>
          <p:nvPr/>
        </p:nvSpPr>
        <p:spPr>
          <a:xfrm>
            <a:off x="898953" y="1270000"/>
            <a:ext cx="9191719" cy="1200329"/>
          </a:xfrm>
          <a:prstGeom prst="rect">
            <a:avLst/>
          </a:prstGeom>
          <a:noFill/>
        </p:spPr>
        <p:txBody>
          <a:bodyPr wrap="square" rtlCol="0">
            <a:spAutoFit/>
          </a:bodyPr>
          <a:lstStyle/>
          <a:p>
            <a:r>
              <a:rPr lang="en-US" dirty="0" err="1"/>
              <a:t>Attrition~OverTime</a:t>
            </a:r>
            <a:r>
              <a:rPr lang="en-US" dirty="0"/>
              <a:t> +</a:t>
            </a:r>
            <a:r>
              <a:rPr lang="en-US" dirty="0" err="1"/>
              <a:t>MaritalStatus</a:t>
            </a:r>
            <a:r>
              <a:rPr lang="en-US" dirty="0"/>
              <a:t> +</a:t>
            </a:r>
            <a:r>
              <a:rPr lang="en-US" dirty="0" err="1"/>
              <a:t>JobInvolvement</a:t>
            </a:r>
            <a:r>
              <a:rPr lang="en-US" dirty="0"/>
              <a:t> + </a:t>
            </a:r>
            <a:r>
              <a:rPr lang="en-US" dirty="0" err="1"/>
              <a:t>YearsInCurrentRole</a:t>
            </a:r>
            <a:r>
              <a:rPr lang="en-US" dirty="0"/>
              <a:t>+  </a:t>
            </a:r>
            <a:r>
              <a:rPr lang="en-US" dirty="0" err="1"/>
              <a:t>MonthlyIncome+StockOptionLevel+Age</a:t>
            </a:r>
            <a:r>
              <a:rPr lang="en-US" dirty="0"/>
              <a:t>  +  </a:t>
            </a:r>
            <a:r>
              <a:rPr lang="en-US" dirty="0" err="1"/>
              <a:t>EnvironmentSatisfaction</a:t>
            </a:r>
            <a:r>
              <a:rPr lang="en-US" dirty="0"/>
              <a:t>  + </a:t>
            </a:r>
            <a:r>
              <a:rPr lang="en-US" dirty="0" err="1"/>
              <a:t>WorkLifeBalance</a:t>
            </a:r>
            <a:r>
              <a:rPr lang="en-US" dirty="0"/>
              <a:t> + </a:t>
            </a:r>
            <a:r>
              <a:rPr lang="en-US" dirty="0" err="1"/>
              <a:t>JobSatisfaction</a:t>
            </a:r>
            <a:r>
              <a:rPr lang="en-US" dirty="0"/>
              <a:t>  + Department  + </a:t>
            </a:r>
            <a:r>
              <a:rPr lang="en-US" dirty="0" err="1"/>
              <a:t>DistanceFromHome</a:t>
            </a:r>
            <a:r>
              <a:rPr lang="en-US" dirty="0"/>
              <a:t>  +  </a:t>
            </a:r>
            <a:r>
              <a:rPr lang="en-US" dirty="0" err="1"/>
              <a:t>JobRole</a:t>
            </a:r>
            <a:r>
              <a:rPr lang="en-US" dirty="0"/>
              <a:t>  + </a:t>
            </a:r>
            <a:r>
              <a:rPr lang="en-US" dirty="0" err="1"/>
              <a:t>TrainingTimesLastYear</a:t>
            </a:r>
            <a:r>
              <a:rPr lang="en-US" dirty="0"/>
              <a:t> +  </a:t>
            </a:r>
            <a:r>
              <a:rPr lang="en-US" dirty="0" err="1"/>
              <a:t>NumCompaniesWorked</a:t>
            </a:r>
            <a:endParaRPr lang="en-US" dirty="0"/>
          </a:p>
        </p:txBody>
      </p:sp>
    </p:spTree>
    <p:extLst>
      <p:ext uri="{BB962C8B-B14F-4D97-AF65-F5344CB8AC3E}">
        <p14:creationId xmlns:p14="http://schemas.microsoft.com/office/powerpoint/2010/main" val="211009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9DB6-DC82-4105-AAEF-A9C274543940}"/>
              </a:ext>
            </a:extLst>
          </p:cNvPr>
          <p:cNvSpPr>
            <a:spLocks noGrp="1"/>
          </p:cNvSpPr>
          <p:nvPr>
            <p:ph type="title"/>
          </p:nvPr>
        </p:nvSpPr>
        <p:spPr/>
        <p:txBody>
          <a:bodyPr>
            <a:normAutofit/>
          </a:bodyPr>
          <a:lstStyle/>
          <a:p>
            <a:r>
              <a:rPr lang="en-US" dirty="0"/>
              <a:t>Comparison of classification models </a:t>
            </a:r>
          </a:p>
        </p:txBody>
      </p:sp>
      <p:sp>
        <p:nvSpPr>
          <p:cNvPr id="7" name="Content Placeholder 6">
            <a:extLst>
              <a:ext uri="{FF2B5EF4-FFF2-40B4-BE49-F238E27FC236}">
                <a16:creationId xmlns:a16="http://schemas.microsoft.com/office/drawing/2014/main" id="{6D059A4A-7BDC-4A54-AE7E-685083339AF0}"/>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60DD57B3-9F23-4D73-910A-B76954CEABF1}"/>
              </a:ext>
            </a:extLst>
          </p:cNvPr>
          <p:cNvPicPr>
            <a:picLocks noChangeAspect="1"/>
          </p:cNvPicPr>
          <p:nvPr/>
        </p:nvPicPr>
        <p:blipFill>
          <a:blip r:embed="rId3"/>
          <a:stretch>
            <a:fillRect/>
          </a:stretch>
        </p:blipFill>
        <p:spPr>
          <a:xfrm>
            <a:off x="2236648" y="1472075"/>
            <a:ext cx="4543425" cy="5257800"/>
          </a:xfrm>
          <a:prstGeom prst="rect">
            <a:avLst/>
          </a:prstGeom>
        </p:spPr>
      </p:pic>
    </p:spTree>
    <p:extLst>
      <p:ext uri="{BB962C8B-B14F-4D97-AF65-F5344CB8AC3E}">
        <p14:creationId xmlns:p14="http://schemas.microsoft.com/office/powerpoint/2010/main" val="53346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62C3-8F95-4B84-A279-C0DC656FDCCA}"/>
              </a:ext>
            </a:extLst>
          </p:cNvPr>
          <p:cNvSpPr>
            <a:spLocks noGrp="1"/>
          </p:cNvSpPr>
          <p:nvPr>
            <p:ph type="title"/>
          </p:nvPr>
        </p:nvSpPr>
        <p:spPr/>
        <p:txBody>
          <a:bodyPr/>
          <a:lstStyle/>
          <a:p>
            <a:r>
              <a:rPr lang="en-US" dirty="0">
                <a:ea typeface="Rokkitt"/>
                <a:cs typeface="Rokkitt"/>
                <a:sym typeface="Rokkitt"/>
              </a:rPr>
              <a:t>Conclusions</a:t>
            </a:r>
            <a:endParaRPr lang="en-US" dirty="0"/>
          </a:p>
        </p:txBody>
      </p:sp>
      <p:sp>
        <p:nvSpPr>
          <p:cNvPr id="3" name="Content Placeholder 2">
            <a:extLst>
              <a:ext uri="{FF2B5EF4-FFF2-40B4-BE49-F238E27FC236}">
                <a16:creationId xmlns:a16="http://schemas.microsoft.com/office/drawing/2014/main" id="{8AB92435-5676-4E1A-9E6E-9FF46D45E194}"/>
              </a:ext>
            </a:extLst>
          </p:cNvPr>
          <p:cNvSpPr>
            <a:spLocks noGrp="1"/>
          </p:cNvSpPr>
          <p:nvPr>
            <p:ph idx="1"/>
          </p:nvPr>
        </p:nvSpPr>
        <p:spPr>
          <a:xfrm>
            <a:off x="677334" y="1290918"/>
            <a:ext cx="8596668" cy="5228215"/>
          </a:xfrm>
        </p:spPr>
        <p:txBody>
          <a:bodyPr>
            <a:normAutofit fontScale="85000" lnSpcReduction="20000"/>
          </a:bodyPr>
          <a:lstStyle/>
          <a:p>
            <a:r>
              <a:rPr lang="en-US" dirty="0"/>
              <a:t>Identified the top factors that contribute to turnover:</a:t>
            </a:r>
          </a:p>
          <a:p>
            <a:pPr lvl="1"/>
            <a:r>
              <a:rPr lang="en-US" dirty="0" err="1"/>
              <a:t>OverTime</a:t>
            </a:r>
            <a:r>
              <a:rPr lang="en-US" dirty="0"/>
              <a:t> </a:t>
            </a:r>
          </a:p>
          <a:p>
            <a:pPr lvl="1"/>
            <a:r>
              <a:rPr lang="en-US" dirty="0" err="1"/>
              <a:t>StockOptionLevel</a:t>
            </a:r>
            <a:endParaRPr lang="en-US" dirty="0"/>
          </a:p>
          <a:p>
            <a:pPr lvl="1"/>
            <a:r>
              <a:rPr lang="en-US" dirty="0" err="1"/>
              <a:t>MonthlyIncome</a:t>
            </a:r>
            <a:r>
              <a:rPr lang="en-US" dirty="0"/>
              <a:t> </a:t>
            </a:r>
          </a:p>
          <a:p>
            <a:r>
              <a:rPr lang="en-US" dirty="0"/>
              <a:t>Identified interesting job role specific trends, on average:</a:t>
            </a:r>
          </a:p>
          <a:p>
            <a:pPr lvl="1">
              <a:buFont typeface="Arial" panose="020B0604020202020204" pitchFamily="34" charset="0"/>
              <a:buChar char="•"/>
            </a:pPr>
            <a:r>
              <a:rPr lang="en-US" dirty="0"/>
              <a:t>Research Directors have the highest Education level; while the Sales Representatives have the lowest Education level.</a:t>
            </a:r>
          </a:p>
          <a:p>
            <a:pPr lvl="1">
              <a:buFont typeface="Arial" panose="020B0604020202020204" pitchFamily="34" charset="0"/>
              <a:buChar char="•"/>
            </a:pPr>
            <a:r>
              <a:rPr lang="en-US" dirty="0"/>
              <a:t>Research Scientists have the highest job satisfaction; while the Human Resources have the lowest job satisfaction.</a:t>
            </a:r>
          </a:p>
          <a:p>
            <a:pPr lvl="1">
              <a:buFont typeface="Arial" panose="020B0604020202020204" pitchFamily="34" charset="0"/>
              <a:buChar char="•"/>
            </a:pPr>
            <a:r>
              <a:rPr lang="en-US" dirty="0"/>
              <a:t>Managers have the highest relationship satisfaction; while the Sales Representatives have the lowest relationship satisfaction.</a:t>
            </a:r>
          </a:p>
          <a:p>
            <a:pPr lvl="1">
              <a:buFont typeface="Arial" panose="020B0604020202020204" pitchFamily="34" charset="0"/>
              <a:buChar char="•"/>
            </a:pPr>
            <a:r>
              <a:rPr lang="en-US" dirty="0"/>
              <a:t>Human Resources have the highest work life balance; while the Research Scientist have the lowest.</a:t>
            </a:r>
          </a:p>
          <a:p>
            <a:pPr lvl="1">
              <a:buFont typeface="Arial" panose="020B0604020202020204" pitchFamily="34" charset="0"/>
              <a:buChar char="•"/>
            </a:pPr>
            <a:r>
              <a:rPr lang="en-US" dirty="0"/>
              <a:t>Research Scientists have the highest job involvement; while the Manufacturing Director have the lowest.</a:t>
            </a:r>
          </a:p>
          <a:p>
            <a:pPr lvl="1">
              <a:buFont typeface="Arial" panose="020B0604020202020204" pitchFamily="34" charset="0"/>
              <a:buChar char="•"/>
            </a:pPr>
            <a:endParaRPr lang="en-US" dirty="0"/>
          </a:p>
          <a:p>
            <a:pPr lvl="1" indent="-342900" defTabSz="914400">
              <a:spcBef>
                <a:spcPts val="0"/>
              </a:spcBef>
              <a:buClrTx/>
              <a:buSzTx/>
              <a:buFont typeface="Arial" panose="020B0604020202020204" pitchFamily="34" charset="0"/>
              <a:buChar char="•"/>
              <a:defRPr/>
            </a:pPr>
            <a:r>
              <a:rPr lang="en-US" dirty="0"/>
              <a:t>Manufacturing Director have the highest performance rating; while the Research Director have the lowest.</a:t>
            </a:r>
          </a:p>
          <a:p>
            <a:pPr lvl="1" indent="-342900" defTabSz="914400">
              <a:spcBef>
                <a:spcPts val="0"/>
              </a:spcBef>
              <a:buClrTx/>
              <a:buSzTx/>
              <a:buFont typeface="Arial" panose="020B0604020202020204" pitchFamily="34" charset="0"/>
              <a:buChar char="•"/>
              <a:defRPr/>
            </a:pPr>
            <a:endParaRPr lang="en-US" dirty="0"/>
          </a:p>
          <a:p>
            <a:pPr lvl="1" indent="-342900" defTabSz="914400">
              <a:spcBef>
                <a:spcPts val="0"/>
              </a:spcBef>
              <a:buClrTx/>
              <a:buSzTx/>
              <a:buFont typeface="Arial" panose="020B0604020202020204" pitchFamily="34" charset="0"/>
              <a:buChar char="•"/>
              <a:defRPr/>
            </a:pPr>
            <a:r>
              <a:rPr lang="en-US" dirty="0"/>
              <a:t>Manufacturing Director also have the highest environment satisfaction; while the Research Director have the lowest.</a:t>
            </a:r>
          </a:p>
          <a:p>
            <a:pPr lvl="1"/>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1606745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5F48-EF2C-458C-9696-8A34DB1EFCA2}"/>
              </a:ext>
            </a:extLst>
          </p:cNvPr>
          <p:cNvSpPr>
            <a:spLocks noGrp="1"/>
          </p:cNvSpPr>
          <p:nvPr>
            <p:ph type="title"/>
          </p:nvPr>
        </p:nvSpPr>
        <p:spPr/>
        <p:txBody>
          <a:bodyPr/>
          <a:lstStyle/>
          <a:p>
            <a:r>
              <a:rPr lang="en-US" dirty="0">
                <a:ea typeface="Rokkitt"/>
                <a:cs typeface="Rokkitt"/>
                <a:sym typeface="Rokkitt"/>
              </a:rPr>
              <a:t>Conclusions</a:t>
            </a:r>
            <a:endParaRPr lang="en-US" dirty="0"/>
          </a:p>
        </p:txBody>
      </p:sp>
      <p:sp>
        <p:nvSpPr>
          <p:cNvPr id="3" name="Content Placeholder 2">
            <a:extLst>
              <a:ext uri="{FF2B5EF4-FFF2-40B4-BE49-F238E27FC236}">
                <a16:creationId xmlns:a16="http://schemas.microsoft.com/office/drawing/2014/main" id="{47E20A9D-8832-4AB8-B0AE-CC7824BED514}"/>
              </a:ext>
            </a:extLst>
          </p:cNvPr>
          <p:cNvSpPr>
            <a:spLocks noGrp="1"/>
          </p:cNvSpPr>
          <p:nvPr>
            <p:ph idx="1"/>
          </p:nvPr>
        </p:nvSpPr>
        <p:spPr/>
        <p:txBody>
          <a:bodyPr/>
          <a:lstStyle/>
          <a:p>
            <a:r>
              <a:rPr lang="en-US" dirty="0"/>
              <a:t>Built models to predict attrition, and compared their accuracies, summarized here:</a:t>
            </a:r>
          </a:p>
          <a:p>
            <a:pPr lvl="1" defTabSz="914400">
              <a:spcBef>
                <a:spcPts val="0"/>
              </a:spcBef>
              <a:buClrTx/>
              <a:buSzTx/>
              <a:defRPr/>
            </a:pPr>
            <a:r>
              <a:rPr lang="en-US" dirty="0"/>
              <a:t>Naive Bayes 81.33% Accuracy</a:t>
            </a:r>
          </a:p>
          <a:p>
            <a:pPr lvl="1" defTabSz="914400">
              <a:spcBef>
                <a:spcPts val="0"/>
              </a:spcBef>
              <a:buClrTx/>
              <a:buSzTx/>
              <a:defRPr/>
            </a:pPr>
            <a:r>
              <a:rPr lang="en-US" dirty="0"/>
              <a:t>Random Forest: 85.67% Accuracy</a:t>
            </a:r>
          </a:p>
          <a:p>
            <a:pPr lvl="1" defTabSz="914400">
              <a:spcBef>
                <a:spcPts val="0"/>
              </a:spcBef>
              <a:buClrTx/>
              <a:buSzTx/>
              <a:defRPr/>
            </a:pPr>
            <a:r>
              <a:rPr lang="en-US" dirty="0"/>
              <a:t>Custom model: 86.33% Accuracy</a:t>
            </a:r>
          </a:p>
          <a:p>
            <a:pPr lvl="1" defTabSz="914400">
              <a:spcBef>
                <a:spcPts val="0"/>
              </a:spcBef>
              <a:buClrTx/>
              <a:buSzTx/>
              <a:defRPr/>
            </a:pPr>
            <a:r>
              <a:rPr lang="en-US" dirty="0" err="1"/>
              <a:t>XGBoost</a:t>
            </a:r>
            <a:r>
              <a:rPr lang="en-US" dirty="0"/>
              <a:t>: 89.33 % Accuracy</a:t>
            </a:r>
          </a:p>
          <a:p>
            <a:endParaRPr lang="en-US" dirty="0"/>
          </a:p>
        </p:txBody>
      </p:sp>
    </p:spTree>
    <p:extLst>
      <p:ext uri="{BB962C8B-B14F-4D97-AF65-F5344CB8AC3E}">
        <p14:creationId xmlns:p14="http://schemas.microsoft.com/office/powerpoint/2010/main" val="304462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0BF9-6395-4EEC-9D32-8D7FBC65942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24B50E5-EFAB-4C5D-B81D-618D332D78B8}"/>
              </a:ext>
            </a:extLst>
          </p:cNvPr>
          <p:cNvSpPr>
            <a:spLocks noGrp="1"/>
          </p:cNvSpPr>
          <p:nvPr>
            <p:ph idx="1"/>
          </p:nvPr>
        </p:nvSpPr>
        <p:spPr/>
        <p:txBody>
          <a:bodyPr/>
          <a:lstStyle/>
          <a:p>
            <a:r>
              <a:rPr lang="en-US" dirty="0"/>
              <a:t>Identify the top features that contribute to employee retention.</a:t>
            </a:r>
          </a:p>
          <a:p>
            <a:endParaRPr lang="en-US" dirty="0"/>
          </a:p>
          <a:p>
            <a:r>
              <a:rPr lang="en-US" dirty="0"/>
              <a:t>Identify job role specific trends.</a:t>
            </a:r>
          </a:p>
          <a:p>
            <a:endParaRPr lang="en-US" dirty="0"/>
          </a:p>
          <a:p>
            <a:r>
              <a:rPr lang="en-US" dirty="0"/>
              <a:t>Build classification models to predict employee turnover using existing data.</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6062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7070-EEE0-47C4-8312-2F9341C1CD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BC9943-7FA3-4A42-91A6-D5335A873CF3}"/>
              </a:ext>
            </a:extLst>
          </p:cNvPr>
          <p:cNvSpPr>
            <a:spLocks noGrp="1"/>
          </p:cNvSpPr>
          <p:nvPr>
            <p:ph idx="1"/>
          </p:nvPr>
        </p:nvSpPr>
        <p:spPr>
          <a:xfrm>
            <a:off x="2649244" y="2393796"/>
            <a:ext cx="10515600" cy="4351338"/>
          </a:xfrm>
        </p:spPr>
        <p:txBody>
          <a:bodyPr>
            <a:normAutofit/>
          </a:bodyPr>
          <a:lstStyle/>
          <a:p>
            <a:pPr marL="0" indent="0">
              <a:buNone/>
            </a:pPr>
            <a:r>
              <a:rPr lang="en-US" sz="5400" dirty="0"/>
              <a:t>THANK YOU !</a:t>
            </a:r>
          </a:p>
        </p:txBody>
      </p:sp>
    </p:spTree>
    <p:extLst>
      <p:ext uri="{BB962C8B-B14F-4D97-AF65-F5344CB8AC3E}">
        <p14:creationId xmlns:p14="http://schemas.microsoft.com/office/powerpoint/2010/main" val="65172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61FB-4E30-4AFD-A48C-CD534417538E}"/>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349F435C-1D5F-442D-A47B-F9867070A084}"/>
              </a:ext>
            </a:extLst>
          </p:cNvPr>
          <p:cNvSpPr>
            <a:spLocks noGrp="1"/>
          </p:cNvSpPr>
          <p:nvPr>
            <p:ph idx="1"/>
          </p:nvPr>
        </p:nvSpPr>
        <p:spPr>
          <a:xfrm>
            <a:off x="677333" y="1366221"/>
            <a:ext cx="8596667" cy="4991547"/>
          </a:xfrm>
        </p:spPr>
        <p:txBody>
          <a:bodyPr>
            <a:normAutofit fontScale="85000" lnSpcReduction="20000"/>
          </a:bodyPr>
          <a:lstStyle/>
          <a:p>
            <a:r>
              <a:rPr lang="en-US" dirty="0"/>
              <a:t>Training data set: Dimensions of (1170,37)</a:t>
            </a:r>
          </a:p>
          <a:p>
            <a:r>
              <a:rPr lang="en-US" dirty="0"/>
              <a:t>9 factors, 27 integers, 1 random number</a:t>
            </a:r>
          </a:p>
          <a:p>
            <a:r>
              <a:rPr lang="en-US" dirty="0"/>
              <a:t>no missing value</a:t>
            </a:r>
          </a:p>
          <a:p>
            <a:endParaRPr lang="en-US" dirty="0"/>
          </a:p>
          <a:p>
            <a:r>
              <a:rPr lang="en-US" dirty="0"/>
              <a:t>Validation data set: Dimensions of (300,37)</a:t>
            </a:r>
          </a:p>
          <a:p>
            <a:r>
              <a:rPr lang="en-US" dirty="0"/>
              <a:t>9 factors, 27 integers, 1 random number</a:t>
            </a:r>
          </a:p>
          <a:p>
            <a:r>
              <a:rPr lang="en-US" dirty="0"/>
              <a:t>no missing value</a:t>
            </a:r>
          </a:p>
          <a:p>
            <a:endParaRPr lang="en-US" dirty="0"/>
          </a:p>
          <a:p>
            <a:r>
              <a:rPr lang="en-US" dirty="0"/>
              <a:t>Outcome: ‘Attrition’ </a:t>
            </a:r>
          </a:p>
          <a:p>
            <a:r>
              <a:rPr lang="en-US" dirty="0"/>
              <a:t>Features for use (32 after excluding ID and constant variables Over18, </a:t>
            </a:r>
            <a:r>
              <a:rPr lang="en-US" dirty="0" err="1"/>
              <a:t>EmployeeCount</a:t>
            </a:r>
            <a:r>
              <a:rPr lang="en-US" dirty="0"/>
              <a:t>, &amp; </a:t>
            </a:r>
            <a:r>
              <a:rPr lang="en-US" dirty="0" err="1"/>
              <a:t>StandardHours</a:t>
            </a:r>
            <a:r>
              <a:rPr lang="en-US" dirty="0"/>
              <a:t> ):  </a:t>
            </a:r>
          </a:p>
          <a:p>
            <a:r>
              <a:rPr lang="en-US" dirty="0"/>
              <a:t>'Age', '</a:t>
            </a:r>
            <a:r>
              <a:rPr lang="en-US" dirty="0" err="1"/>
              <a:t>DailyRate</a:t>
            </a:r>
            <a:r>
              <a:rPr lang="en-US" dirty="0"/>
              <a:t>', '</a:t>
            </a:r>
            <a:r>
              <a:rPr lang="en-US" dirty="0" err="1"/>
              <a:t>DistanceFromHome</a:t>
            </a:r>
            <a:r>
              <a:rPr lang="en-US" dirty="0"/>
              <a:t>', 'Education', '</a:t>
            </a:r>
            <a:r>
              <a:rPr lang="en-US" dirty="0" err="1"/>
              <a:t>EmployeeNumber</a:t>
            </a:r>
            <a:r>
              <a:rPr lang="en-US" dirty="0"/>
              <a:t>', '</a:t>
            </a:r>
            <a:r>
              <a:rPr lang="en-US" dirty="0" err="1"/>
              <a:t>EnvironmentSatisfaction</a:t>
            </a:r>
            <a:r>
              <a:rPr lang="en-US" dirty="0"/>
              <a:t>', '</a:t>
            </a:r>
            <a:r>
              <a:rPr lang="en-US" dirty="0" err="1"/>
              <a:t>HourlyRate</a:t>
            </a:r>
            <a:r>
              <a:rPr lang="en-US" dirty="0"/>
              <a:t>', '</a:t>
            </a:r>
            <a:r>
              <a:rPr lang="en-US" dirty="0" err="1"/>
              <a:t>JobInvolvement</a:t>
            </a:r>
            <a:r>
              <a:rPr lang="en-US" dirty="0"/>
              <a:t>', '</a:t>
            </a:r>
            <a:r>
              <a:rPr lang="en-US" dirty="0" err="1"/>
              <a:t>JobLevel</a:t>
            </a:r>
            <a:r>
              <a:rPr lang="en-US" dirty="0"/>
              <a:t>', '</a:t>
            </a:r>
            <a:r>
              <a:rPr lang="en-US" dirty="0" err="1"/>
              <a:t>JobSatisfaction</a:t>
            </a:r>
            <a:r>
              <a:rPr lang="en-US" dirty="0"/>
              <a:t>', '</a:t>
            </a:r>
            <a:r>
              <a:rPr lang="en-US" dirty="0" err="1"/>
              <a:t>MonthlyIncome</a:t>
            </a:r>
            <a:r>
              <a:rPr lang="en-US" dirty="0"/>
              <a:t>', '</a:t>
            </a:r>
            <a:r>
              <a:rPr lang="en-US" dirty="0" err="1"/>
              <a:t>MonthlyRate</a:t>
            </a:r>
            <a:r>
              <a:rPr lang="en-US" dirty="0"/>
              <a:t>', '</a:t>
            </a:r>
            <a:r>
              <a:rPr lang="en-US" dirty="0" err="1"/>
              <a:t>NumCompaniesWorked</a:t>
            </a:r>
            <a:r>
              <a:rPr lang="en-US" dirty="0"/>
              <a:t>', '</a:t>
            </a:r>
            <a:r>
              <a:rPr lang="en-US" dirty="0" err="1"/>
              <a:t>PercentSalaryHike</a:t>
            </a:r>
            <a:r>
              <a:rPr lang="en-US" dirty="0"/>
              <a:t>', '</a:t>
            </a:r>
            <a:r>
              <a:rPr lang="en-US" dirty="0" err="1"/>
              <a:t>PerformanceRating</a:t>
            </a:r>
            <a:r>
              <a:rPr lang="en-US" dirty="0"/>
              <a:t>', '</a:t>
            </a:r>
            <a:r>
              <a:rPr lang="en-US" dirty="0" err="1"/>
              <a:t>RelationshipSatisfaction</a:t>
            </a:r>
            <a:r>
              <a:rPr lang="en-US" dirty="0"/>
              <a:t>', '</a:t>
            </a:r>
            <a:r>
              <a:rPr lang="en-US" dirty="0" err="1"/>
              <a:t>StockOptionLevel</a:t>
            </a:r>
            <a:r>
              <a:rPr lang="en-US" dirty="0"/>
              <a:t>', '</a:t>
            </a:r>
            <a:r>
              <a:rPr lang="en-US" dirty="0" err="1"/>
              <a:t>TotalWorkingYears</a:t>
            </a:r>
            <a:r>
              <a:rPr lang="en-US" dirty="0"/>
              <a:t>', '</a:t>
            </a:r>
            <a:r>
              <a:rPr lang="en-US" dirty="0" err="1"/>
              <a:t>TrainingTimesLastYear</a:t>
            </a:r>
            <a:r>
              <a:rPr lang="en-US" dirty="0"/>
              <a:t>', '</a:t>
            </a:r>
            <a:r>
              <a:rPr lang="en-US" dirty="0" err="1"/>
              <a:t>WorkLifeBalance</a:t>
            </a:r>
            <a:r>
              <a:rPr lang="en-US" dirty="0"/>
              <a:t>', '</a:t>
            </a:r>
            <a:r>
              <a:rPr lang="en-US" dirty="0" err="1"/>
              <a:t>YearsAtCompany</a:t>
            </a:r>
            <a:r>
              <a:rPr lang="en-US" dirty="0"/>
              <a:t>', '</a:t>
            </a:r>
            <a:r>
              <a:rPr lang="en-US" dirty="0" err="1"/>
              <a:t>YearsInCurrentRole</a:t>
            </a:r>
            <a:r>
              <a:rPr lang="en-US" dirty="0"/>
              <a:t>', '</a:t>
            </a:r>
            <a:r>
              <a:rPr lang="en-US" dirty="0" err="1"/>
              <a:t>YearsSinceLastPromotion</a:t>
            </a:r>
            <a:r>
              <a:rPr lang="en-US" dirty="0"/>
              <a:t>', '</a:t>
            </a:r>
            <a:r>
              <a:rPr lang="en-US" dirty="0" err="1"/>
              <a:t>YearsWithCurrManager</a:t>
            </a:r>
            <a:r>
              <a:rPr lang="en-US" dirty="0"/>
              <a:t>', 'Rand', '</a:t>
            </a:r>
            <a:r>
              <a:rPr lang="en-US" dirty="0" err="1"/>
              <a:t>BusinessTravel</a:t>
            </a:r>
            <a:r>
              <a:rPr lang="en-US" dirty="0"/>
              <a:t>', 'Department', '</a:t>
            </a:r>
            <a:r>
              <a:rPr lang="en-US" dirty="0" err="1"/>
              <a:t>EducationField</a:t>
            </a:r>
            <a:r>
              <a:rPr lang="en-US" dirty="0"/>
              <a:t>', 'Gender', '</a:t>
            </a:r>
            <a:r>
              <a:rPr lang="en-US" dirty="0" err="1"/>
              <a:t>JobRole</a:t>
            </a:r>
            <a:r>
              <a:rPr lang="en-US" dirty="0"/>
              <a:t>', '</a:t>
            </a:r>
            <a:r>
              <a:rPr lang="en-US" dirty="0" err="1"/>
              <a:t>MaritalStatus</a:t>
            </a:r>
            <a:r>
              <a:rPr lang="en-US" dirty="0"/>
              <a:t>', '</a:t>
            </a:r>
            <a:r>
              <a:rPr lang="en-US"/>
              <a:t>OverTime'</a:t>
            </a:r>
            <a:endParaRPr lang="en-US" dirty="0"/>
          </a:p>
          <a:p>
            <a:endParaRPr lang="en-US" dirty="0"/>
          </a:p>
          <a:p>
            <a:endParaRPr lang="en-US" dirty="0"/>
          </a:p>
          <a:p>
            <a:endParaRPr lang="en-US" dirty="0"/>
          </a:p>
          <a:p>
            <a:endParaRPr lang="en-US" dirty="0"/>
          </a:p>
        </p:txBody>
      </p:sp>
      <p:pic>
        <p:nvPicPr>
          <p:cNvPr id="4" name="Content Placeholder 3">
            <a:extLst>
              <a:ext uri="{FF2B5EF4-FFF2-40B4-BE49-F238E27FC236}">
                <a16:creationId xmlns:a16="http://schemas.microsoft.com/office/drawing/2014/main" id="{3BD415EB-497E-4F62-9A86-76E3F360423F}"/>
              </a:ext>
            </a:extLst>
          </p:cNvPr>
          <p:cNvPicPr>
            <a:picLocks noChangeAspect="1"/>
          </p:cNvPicPr>
          <p:nvPr/>
        </p:nvPicPr>
        <p:blipFill>
          <a:blip r:embed="rId3"/>
          <a:stretch>
            <a:fillRect/>
          </a:stretch>
        </p:blipFill>
        <p:spPr>
          <a:xfrm>
            <a:off x="6432490" y="291745"/>
            <a:ext cx="3472388" cy="3277310"/>
          </a:xfrm>
          <a:prstGeom prst="rect">
            <a:avLst/>
          </a:prstGeom>
        </p:spPr>
      </p:pic>
      <p:sp>
        <p:nvSpPr>
          <p:cNvPr id="5" name="TextBox 4">
            <a:extLst>
              <a:ext uri="{FF2B5EF4-FFF2-40B4-BE49-F238E27FC236}">
                <a16:creationId xmlns:a16="http://schemas.microsoft.com/office/drawing/2014/main" id="{45EDD73F-3274-48B7-BA6B-CBCCAA13A5FF}"/>
              </a:ext>
            </a:extLst>
          </p:cNvPr>
          <p:cNvSpPr txBox="1"/>
          <p:nvPr/>
        </p:nvSpPr>
        <p:spPr>
          <a:xfrm>
            <a:off x="6432490" y="3517578"/>
            <a:ext cx="5238400" cy="369332"/>
          </a:xfrm>
          <a:prstGeom prst="rect">
            <a:avLst/>
          </a:prstGeom>
          <a:noFill/>
        </p:spPr>
        <p:txBody>
          <a:bodyPr wrap="square" rtlCol="0">
            <a:spAutoFit/>
          </a:bodyPr>
          <a:lstStyle/>
          <a:p>
            <a:r>
              <a:rPr lang="en-US" dirty="0"/>
              <a:t>Imbalanced Data – </a:t>
            </a:r>
            <a:r>
              <a:rPr lang="en-US" sz="1400" dirty="0"/>
              <a:t>Attrition in Training data set </a:t>
            </a:r>
          </a:p>
        </p:txBody>
      </p:sp>
    </p:spTree>
    <p:extLst>
      <p:ext uri="{BB962C8B-B14F-4D97-AF65-F5344CB8AC3E}">
        <p14:creationId xmlns:p14="http://schemas.microsoft.com/office/powerpoint/2010/main" val="368167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2D3E-6CA3-4C7C-ADB7-A3FED14051AE}"/>
              </a:ext>
            </a:extLst>
          </p:cNvPr>
          <p:cNvSpPr>
            <a:spLocks noGrp="1"/>
          </p:cNvSpPr>
          <p:nvPr>
            <p:ph type="title"/>
          </p:nvPr>
        </p:nvSpPr>
        <p:spPr>
          <a:xfrm>
            <a:off x="677334" y="157316"/>
            <a:ext cx="8596668" cy="1773084"/>
          </a:xfrm>
        </p:spPr>
        <p:txBody>
          <a:bodyPr/>
          <a:lstStyle/>
          <a:p>
            <a:r>
              <a:rPr lang="en-US" dirty="0"/>
              <a:t>Feature selection </a:t>
            </a:r>
            <a:r>
              <a:rPr lang="en-US" sz="4400" dirty="0"/>
              <a:t>- </a:t>
            </a:r>
            <a:r>
              <a:rPr lang="en-US" dirty="0"/>
              <a:t>Pearson correlation coefficient matrix</a:t>
            </a:r>
          </a:p>
        </p:txBody>
      </p:sp>
      <p:graphicFrame>
        <p:nvGraphicFramePr>
          <p:cNvPr id="8" name="Content Placeholder 7">
            <a:extLst>
              <a:ext uri="{FF2B5EF4-FFF2-40B4-BE49-F238E27FC236}">
                <a16:creationId xmlns:a16="http://schemas.microsoft.com/office/drawing/2014/main" id="{D5077C0D-3B89-402B-9CB5-18ABD67DC14D}"/>
              </a:ext>
            </a:extLst>
          </p:cNvPr>
          <p:cNvGraphicFramePr>
            <a:graphicFrameLocks noGrp="1"/>
          </p:cNvGraphicFramePr>
          <p:nvPr>
            <p:ph idx="1"/>
            <p:extLst>
              <p:ext uri="{D42A27DB-BD31-4B8C-83A1-F6EECF244321}">
                <p14:modId xmlns:p14="http://schemas.microsoft.com/office/powerpoint/2010/main" val="3247721757"/>
              </p:ext>
            </p:extLst>
          </p:nvPr>
        </p:nvGraphicFramePr>
        <p:xfrm>
          <a:off x="985496" y="1502688"/>
          <a:ext cx="2504691" cy="4617748"/>
        </p:xfrm>
        <a:graphic>
          <a:graphicData uri="http://schemas.openxmlformats.org/drawingml/2006/table">
            <a:tbl>
              <a:tblPr>
                <a:tableStyleId>{5C22544A-7EE6-4342-B048-85BDC9FD1C3A}</a:tableStyleId>
              </a:tblPr>
              <a:tblGrid>
                <a:gridCol w="1386317">
                  <a:extLst>
                    <a:ext uri="{9D8B030D-6E8A-4147-A177-3AD203B41FA5}">
                      <a16:colId xmlns:a16="http://schemas.microsoft.com/office/drawing/2014/main" val="2071206583"/>
                    </a:ext>
                  </a:extLst>
                </a:gridCol>
                <a:gridCol w="559187">
                  <a:extLst>
                    <a:ext uri="{9D8B030D-6E8A-4147-A177-3AD203B41FA5}">
                      <a16:colId xmlns:a16="http://schemas.microsoft.com/office/drawing/2014/main" val="1973861273"/>
                    </a:ext>
                  </a:extLst>
                </a:gridCol>
                <a:gridCol w="559187">
                  <a:extLst>
                    <a:ext uri="{9D8B030D-6E8A-4147-A177-3AD203B41FA5}">
                      <a16:colId xmlns:a16="http://schemas.microsoft.com/office/drawing/2014/main" val="2257086964"/>
                    </a:ext>
                  </a:extLst>
                </a:gridCol>
              </a:tblGrid>
              <a:tr h="278924">
                <a:tc>
                  <a:txBody>
                    <a:bodyPr/>
                    <a:lstStyle/>
                    <a:p>
                      <a:pPr algn="l" fontAlgn="b"/>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l" fontAlgn="b"/>
                      <a:r>
                        <a:rPr lang="en-US" sz="800" u="none" strike="noStrike">
                          <a:effectLst/>
                        </a:rPr>
                        <a:t>AttritionInt</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l" fontAlgn="b"/>
                      <a:r>
                        <a:rPr lang="en-US" sz="800" u="none" strike="noStrike">
                          <a:effectLst/>
                        </a:rPr>
                        <a:t>attri_abs</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4252957917"/>
                  </a:ext>
                </a:extLst>
              </a:tr>
              <a:tr h="154958">
                <a:tc>
                  <a:txBody>
                    <a:bodyPr/>
                    <a:lstStyle/>
                    <a:p>
                      <a:pPr algn="l" fontAlgn="b"/>
                      <a:r>
                        <a:rPr lang="en-US" sz="800" u="none" strike="noStrike">
                          <a:effectLst/>
                        </a:rPr>
                        <a:t>AttritionInt</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388457658"/>
                  </a:ext>
                </a:extLst>
              </a:tr>
              <a:tr h="154958">
                <a:tc>
                  <a:txBody>
                    <a:bodyPr/>
                    <a:lstStyle/>
                    <a:p>
                      <a:pPr algn="l" fontAlgn="b"/>
                      <a:r>
                        <a:rPr lang="en-US" sz="800" u="none" strike="noStrike">
                          <a:effectLst/>
                        </a:rPr>
                        <a:t>OverTimeINT</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0.24</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0.24</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338971065"/>
                  </a:ext>
                </a:extLst>
              </a:tr>
              <a:tr h="154958">
                <a:tc>
                  <a:txBody>
                    <a:bodyPr/>
                    <a:lstStyle/>
                    <a:p>
                      <a:pPr algn="l" fontAlgn="b"/>
                      <a:r>
                        <a:rPr lang="en-US" sz="800" u="none" strike="noStrike">
                          <a:effectLst/>
                        </a:rPr>
                        <a:t>JobInvolvement</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-0.15</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0.15</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3762650109"/>
                  </a:ext>
                </a:extLst>
              </a:tr>
              <a:tr h="154958">
                <a:tc>
                  <a:txBody>
                    <a:bodyPr/>
                    <a:lstStyle/>
                    <a:p>
                      <a:pPr algn="l" fontAlgn="b"/>
                      <a:r>
                        <a:rPr lang="en-US" sz="800" u="none" strike="noStrike">
                          <a:effectLst/>
                        </a:rPr>
                        <a:t>JobLevel</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-0.15</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0.15</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3618513636"/>
                  </a:ext>
                </a:extLst>
              </a:tr>
              <a:tr h="154958">
                <a:tc>
                  <a:txBody>
                    <a:bodyPr/>
                    <a:lstStyle/>
                    <a:p>
                      <a:pPr algn="l" fontAlgn="b"/>
                      <a:r>
                        <a:rPr lang="en-US" sz="800" u="none" strike="noStrike">
                          <a:effectLst/>
                        </a:rPr>
                        <a:t>TotalWorkingYears</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-0.15</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0.15</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2196793205"/>
                  </a:ext>
                </a:extLst>
              </a:tr>
              <a:tr h="154958">
                <a:tc>
                  <a:txBody>
                    <a:bodyPr/>
                    <a:lstStyle/>
                    <a:p>
                      <a:pPr algn="l" fontAlgn="b"/>
                      <a:r>
                        <a:rPr lang="en-US" sz="800" u="none" strike="noStrike" dirty="0" err="1">
                          <a:effectLst/>
                        </a:rPr>
                        <a:t>YearsInCurrentRole</a:t>
                      </a:r>
                      <a:endParaRPr lang="en-US" sz="800" b="0" i="0" u="none" strike="noStrike" dirty="0">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-0.15</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0.15</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412653316"/>
                  </a:ext>
                </a:extLst>
              </a:tr>
              <a:tr h="154958">
                <a:tc>
                  <a:txBody>
                    <a:bodyPr/>
                    <a:lstStyle/>
                    <a:p>
                      <a:pPr algn="l" fontAlgn="b"/>
                      <a:r>
                        <a:rPr lang="en-US" sz="800" u="none" strike="noStrike" dirty="0" err="1">
                          <a:effectLst/>
                        </a:rPr>
                        <a:t>MonthlyIncome</a:t>
                      </a:r>
                      <a:endParaRPr lang="en-US" sz="800" b="0" i="0" u="none" strike="noStrike" dirty="0">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-0.14</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0.14</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2932301908"/>
                  </a:ext>
                </a:extLst>
              </a:tr>
              <a:tr h="154958">
                <a:tc>
                  <a:txBody>
                    <a:bodyPr/>
                    <a:lstStyle/>
                    <a:p>
                      <a:pPr algn="l" fontAlgn="b"/>
                      <a:r>
                        <a:rPr lang="en-US" sz="800" u="none" strike="noStrike" dirty="0" err="1">
                          <a:effectLst/>
                        </a:rPr>
                        <a:t>StockOptionLevel</a:t>
                      </a:r>
                      <a:endParaRPr lang="en-US" sz="800" b="0" i="0" u="none" strike="noStrike" dirty="0">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dirty="0">
                          <a:effectLst/>
                        </a:rPr>
                        <a:t>-0.14</a:t>
                      </a:r>
                      <a:endParaRPr lang="en-US" sz="800" b="0" i="0" u="none" strike="noStrike" dirty="0">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0.14</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390962391"/>
                  </a:ext>
                </a:extLst>
              </a:tr>
              <a:tr h="154958">
                <a:tc>
                  <a:txBody>
                    <a:bodyPr/>
                    <a:lstStyle/>
                    <a:p>
                      <a:pPr algn="l" fontAlgn="b"/>
                      <a:r>
                        <a:rPr lang="en-US" sz="800" u="none" strike="noStrike">
                          <a:effectLst/>
                        </a:rPr>
                        <a:t>YearsWithCurrManager</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-0.14</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0.14</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699900540"/>
                  </a:ext>
                </a:extLst>
              </a:tr>
              <a:tr h="154958">
                <a:tc>
                  <a:txBody>
                    <a:bodyPr/>
                    <a:lstStyle/>
                    <a:p>
                      <a:pPr algn="l" fontAlgn="b"/>
                      <a:r>
                        <a:rPr lang="en-US" sz="800" u="none" strike="noStrike">
                          <a:effectLst/>
                        </a:rPr>
                        <a:t>Age</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-0.13</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0.13</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989911104"/>
                  </a:ext>
                </a:extLst>
              </a:tr>
              <a:tr h="154958">
                <a:tc>
                  <a:txBody>
                    <a:bodyPr/>
                    <a:lstStyle/>
                    <a:p>
                      <a:pPr algn="l" fontAlgn="b"/>
                      <a:r>
                        <a:rPr lang="en-US" sz="800" u="none" strike="noStrike">
                          <a:effectLst/>
                        </a:rPr>
                        <a:t>EnvironmentSatisfaction</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dirty="0">
                          <a:effectLst/>
                        </a:rPr>
                        <a:t>-0.13</a:t>
                      </a:r>
                      <a:endParaRPr lang="en-US" sz="800" b="0" i="0" u="none" strike="noStrike" dirty="0">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0.13</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2255327654"/>
                  </a:ext>
                </a:extLst>
              </a:tr>
              <a:tr h="154958">
                <a:tc>
                  <a:txBody>
                    <a:bodyPr/>
                    <a:lstStyle/>
                    <a:p>
                      <a:pPr algn="l" fontAlgn="b"/>
                      <a:r>
                        <a:rPr lang="en-US" sz="800" u="none" strike="noStrike">
                          <a:effectLst/>
                        </a:rPr>
                        <a:t>YearsAtCompany</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-0.12</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0.12</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272051508"/>
                  </a:ext>
                </a:extLst>
              </a:tr>
              <a:tr h="154958">
                <a:tc>
                  <a:txBody>
                    <a:bodyPr/>
                    <a:lstStyle/>
                    <a:p>
                      <a:pPr algn="l" fontAlgn="b"/>
                      <a:r>
                        <a:rPr lang="en-US" sz="800" u="none" strike="noStrike">
                          <a:effectLst/>
                        </a:rPr>
                        <a:t>JobSatisfaction</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-0.09</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0.09</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2590854228"/>
                  </a:ext>
                </a:extLst>
              </a:tr>
              <a:tr h="154958">
                <a:tc>
                  <a:txBody>
                    <a:bodyPr/>
                    <a:lstStyle/>
                    <a:p>
                      <a:pPr algn="l" fontAlgn="b"/>
                      <a:r>
                        <a:rPr lang="en-US" sz="800" u="none" strike="noStrike">
                          <a:effectLst/>
                        </a:rPr>
                        <a:t>WorkLifeBalance</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-0.09</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0.09</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286733959"/>
                  </a:ext>
                </a:extLst>
              </a:tr>
              <a:tr h="154958">
                <a:tc>
                  <a:txBody>
                    <a:bodyPr/>
                    <a:lstStyle/>
                    <a:p>
                      <a:pPr algn="l" fontAlgn="b"/>
                      <a:r>
                        <a:rPr lang="en-US" sz="800" u="none" strike="noStrike">
                          <a:effectLst/>
                        </a:rPr>
                        <a:t>DailyRate</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-0.07</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0.07</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3194726394"/>
                  </a:ext>
                </a:extLst>
              </a:tr>
              <a:tr h="154958">
                <a:tc>
                  <a:txBody>
                    <a:bodyPr/>
                    <a:lstStyle/>
                    <a:p>
                      <a:pPr algn="l" fontAlgn="b"/>
                      <a:r>
                        <a:rPr lang="en-US" sz="800" u="none" strike="noStrike">
                          <a:effectLst/>
                        </a:rPr>
                        <a:t>DistanceFromHome</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0.07</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0.07</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086014153"/>
                  </a:ext>
                </a:extLst>
              </a:tr>
              <a:tr h="154958">
                <a:tc>
                  <a:txBody>
                    <a:bodyPr/>
                    <a:lstStyle/>
                    <a:p>
                      <a:pPr algn="l" fontAlgn="b"/>
                      <a:r>
                        <a:rPr lang="en-US" sz="800" u="none" strike="noStrike">
                          <a:effectLst/>
                        </a:rPr>
                        <a:t>NumCompaniesWorked</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0.06</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0.06</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231737550"/>
                  </a:ext>
                </a:extLst>
              </a:tr>
              <a:tr h="154958">
                <a:tc>
                  <a:txBody>
                    <a:bodyPr/>
                    <a:lstStyle/>
                    <a:p>
                      <a:pPr algn="l" fontAlgn="b"/>
                      <a:r>
                        <a:rPr lang="en-US" sz="800" u="none" strike="noStrike">
                          <a:effectLst/>
                        </a:rPr>
                        <a:t>TrainingTimesLastYear</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-0.06</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0.06</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3463803539"/>
                  </a:ext>
                </a:extLst>
              </a:tr>
              <a:tr h="154958">
                <a:tc>
                  <a:txBody>
                    <a:bodyPr/>
                    <a:lstStyle/>
                    <a:p>
                      <a:pPr algn="l" fontAlgn="b"/>
                      <a:r>
                        <a:rPr lang="en-US" sz="800" u="none" strike="noStrike">
                          <a:effectLst/>
                        </a:rPr>
                        <a:t>GenderINT</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0.05</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0.05</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069562820"/>
                  </a:ext>
                </a:extLst>
              </a:tr>
              <a:tr h="154958">
                <a:tc>
                  <a:txBody>
                    <a:bodyPr/>
                    <a:lstStyle/>
                    <a:p>
                      <a:pPr algn="l" fontAlgn="b"/>
                      <a:r>
                        <a:rPr lang="en-US" sz="800" u="none" strike="noStrike">
                          <a:effectLst/>
                        </a:rPr>
                        <a:t>RelationshipSatisfaction</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-0.04</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0.04</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4054991885"/>
                  </a:ext>
                </a:extLst>
              </a:tr>
              <a:tr h="154958">
                <a:tc>
                  <a:txBody>
                    <a:bodyPr/>
                    <a:lstStyle/>
                    <a:p>
                      <a:pPr algn="l" fontAlgn="b"/>
                      <a:r>
                        <a:rPr lang="en-US" sz="800" u="none" strike="noStrike">
                          <a:effectLst/>
                        </a:rPr>
                        <a:t>Rand</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0.03</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0.03</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3920063853"/>
                  </a:ext>
                </a:extLst>
              </a:tr>
              <a:tr h="154958">
                <a:tc>
                  <a:txBody>
                    <a:bodyPr/>
                    <a:lstStyle/>
                    <a:p>
                      <a:pPr algn="l" fontAlgn="b"/>
                      <a:r>
                        <a:rPr lang="en-US" sz="800" u="none" strike="noStrike">
                          <a:effectLst/>
                        </a:rPr>
                        <a:t>Education</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-0.02</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0.02</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749540572"/>
                  </a:ext>
                </a:extLst>
              </a:tr>
              <a:tr h="154958">
                <a:tc>
                  <a:txBody>
                    <a:bodyPr/>
                    <a:lstStyle/>
                    <a:p>
                      <a:pPr algn="l" fontAlgn="b"/>
                      <a:r>
                        <a:rPr lang="en-US" sz="800" u="none" strike="noStrike">
                          <a:effectLst/>
                        </a:rPr>
                        <a:t>HourlyRate</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0.02</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0.02</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2638080267"/>
                  </a:ext>
                </a:extLst>
              </a:tr>
              <a:tr h="154958">
                <a:tc>
                  <a:txBody>
                    <a:bodyPr/>
                    <a:lstStyle/>
                    <a:p>
                      <a:pPr algn="l" fontAlgn="b"/>
                      <a:r>
                        <a:rPr lang="en-US" sz="800" u="none" strike="noStrike">
                          <a:effectLst/>
                        </a:rPr>
                        <a:t>MonthlyRate</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-0.02</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0.02</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564070665"/>
                  </a:ext>
                </a:extLst>
              </a:tr>
              <a:tr h="154958">
                <a:tc>
                  <a:txBody>
                    <a:bodyPr/>
                    <a:lstStyle/>
                    <a:p>
                      <a:pPr algn="l" fontAlgn="b"/>
                      <a:r>
                        <a:rPr lang="en-US" sz="800" u="none" strike="noStrike">
                          <a:effectLst/>
                        </a:rPr>
                        <a:t>PercentSalaryHike</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-0.01</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0.01</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103601200"/>
                  </a:ext>
                </a:extLst>
              </a:tr>
              <a:tr h="154958">
                <a:tc>
                  <a:txBody>
                    <a:bodyPr/>
                    <a:lstStyle/>
                    <a:p>
                      <a:pPr algn="l" fontAlgn="b"/>
                      <a:r>
                        <a:rPr lang="en-US" sz="800" u="none" strike="noStrike">
                          <a:effectLst/>
                        </a:rPr>
                        <a:t>PerformanceRating</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0.01</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0.01</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4275851690"/>
                  </a:ext>
                </a:extLst>
              </a:tr>
              <a:tr h="154958">
                <a:tc>
                  <a:txBody>
                    <a:bodyPr/>
                    <a:lstStyle/>
                    <a:p>
                      <a:pPr algn="l" fontAlgn="b"/>
                      <a:r>
                        <a:rPr lang="en-US" sz="800" u="none" strike="noStrike">
                          <a:effectLst/>
                        </a:rPr>
                        <a:t>YearsSinceLastPromotion</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-0.01</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0.01</a:t>
                      </a:r>
                      <a:endParaRPr lang="en-US" sz="800" b="0" i="0" u="none" strike="noStrike">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2195055320"/>
                  </a:ext>
                </a:extLst>
              </a:tr>
              <a:tr h="154958">
                <a:tc>
                  <a:txBody>
                    <a:bodyPr/>
                    <a:lstStyle/>
                    <a:p>
                      <a:pPr algn="l" fontAlgn="b"/>
                      <a:r>
                        <a:rPr lang="en-US" sz="800" u="none" strike="noStrike">
                          <a:effectLst/>
                        </a:rPr>
                        <a:t>EmployeeNumber</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5841" marR="5841" marT="5841" marB="0" anchor="b"/>
                </a:tc>
                <a:tc>
                  <a:txBody>
                    <a:bodyPr/>
                    <a:lstStyle/>
                    <a:p>
                      <a:pPr algn="r" fontAlgn="b"/>
                      <a:r>
                        <a:rPr lang="en-US" sz="800" u="none" strike="noStrike" dirty="0">
                          <a:effectLst/>
                        </a:rPr>
                        <a:t>0</a:t>
                      </a:r>
                      <a:endParaRPr lang="en-US" sz="800" b="0" i="0" u="none" strike="noStrike" dirty="0">
                        <a:solidFill>
                          <a:srgbClr val="000000"/>
                        </a:solidFill>
                        <a:effectLst/>
                        <a:latin typeface="Calibri" panose="020F0502020204030204" pitchFamily="34" charset="0"/>
                      </a:endParaRPr>
                    </a:p>
                  </a:txBody>
                  <a:tcPr marL="5841" marR="5841" marT="5841" marB="0" anchor="b"/>
                </a:tc>
                <a:extLst>
                  <a:ext uri="{0D108BD9-81ED-4DB2-BD59-A6C34878D82A}">
                    <a16:rowId xmlns:a16="http://schemas.microsoft.com/office/drawing/2014/main" val="1777894635"/>
                  </a:ext>
                </a:extLst>
              </a:tr>
            </a:tbl>
          </a:graphicData>
        </a:graphic>
      </p:graphicFrame>
      <p:sp>
        <p:nvSpPr>
          <p:cNvPr id="9" name="Rectangle 8">
            <a:extLst>
              <a:ext uri="{FF2B5EF4-FFF2-40B4-BE49-F238E27FC236}">
                <a16:creationId xmlns:a16="http://schemas.microsoft.com/office/drawing/2014/main" id="{E155ACDE-A28E-47D1-A944-5469CAB13DC7}"/>
              </a:ext>
            </a:extLst>
          </p:cNvPr>
          <p:cNvSpPr/>
          <p:nvPr/>
        </p:nvSpPr>
        <p:spPr>
          <a:xfrm>
            <a:off x="3922980" y="1502688"/>
            <a:ext cx="4918229" cy="4832092"/>
          </a:xfrm>
          <a:prstGeom prst="rect">
            <a:avLst/>
          </a:prstGeom>
        </p:spPr>
        <p:txBody>
          <a:bodyPr wrap="square">
            <a:spAutoFit/>
          </a:bodyPr>
          <a:lstStyle/>
          <a:p>
            <a:r>
              <a:rPr lang="en-US" sz="1600" dirty="0"/>
              <a:t>Top Features (from high to low):</a:t>
            </a:r>
          </a:p>
          <a:p>
            <a:endParaRPr lang="en-US" sz="1600" dirty="0"/>
          </a:p>
          <a:p>
            <a:r>
              <a:rPr lang="en-US" sz="1600" dirty="0" err="1"/>
              <a:t>OverTimeINT</a:t>
            </a:r>
            <a:endParaRPr lang="en-US" sz="1600" dirty="0"/>
          </a:p>
          <a:p>
            <a:r>
              <a:rPr lang="en-US" sz="1600" dirty="0" err="1"/>
              <a:t>JobInvolvement</a:t>
            </a:r>
            <a:endParaRPr lang="en-US" sz="1600" dirty="0"/>
          </a:p>
          <a:p>
            <a:r>
              <a:rPr lang="en-US" sz="1600" dirty="0" err="1"/>
              <a:t>JobLevel</a:t>
            </a:r>
            <a:endParaRPr lang="en-US" sz="1600" dirty="0"/>
          </a:p>
          <a:p>
            <a:r>
              <a:rPr lang="en-US" sz="1600" dirty="0" err="1"/>
              <a:t>TotalWorkingYears</a:t>
            </a:r>
            <a:endParaRPr lang="en-US" sz="1600" dirty="0"/>
          </a:p>
          <a:p>
            <a:r>
              <a:rPr lang="en-US" sz="1600" dirty="0" err="1"/>
              <a:t>YearsInCurrentRole</a:t>
            </a:r>
            <a:endParaRPr lang="en-US" sz="1600" dirty="0"/>
          </a:p>
          <a:p>
            <a:r>
              <a:rPr lang="en-US" sz="1600" dirty="0" err="1"/>
              <a:t>MonthlyIncome</a:t>
            </a:r>
            <a:endParaRPr lang="en-US" sz="1600" dirty="0"/>
          </a:p>
          <a:p>
            <a:r>
              <a:rPr lang="en-US" sz="1600" dirty="0" err="1"/>
              <a:t>StockOptionLevel</a:t>
            </a:r>
            <a:endParaRPr lang="en-US" sz="1600" dirty="0"/>
          </a:p>
          <a:p>
            <a:r>
              <a:rPr lang="en-US" sz="1600" dirty="0" err="1"/>
              <a:t>YearsWithCurrManager</a:t>
            </a:r>
            <a:endParaRPr lang="en-US" sz="1600" dirty="0"/>
          </a:p>
          <a:p>
            <a:r>
              <a:rPr lang="en-US" sz="1600" dirty="0"/>
              <a:t>Age</a:t>
            </a:r>
          </a:p>
          <a:p>
            <a:r>
              <a:rPr lang="en-US" sz="1600" dirty="0" err="1"/>
              <a:t>EnvironmentSatisfaction</a:t>
            </a:r>
            <a:endParaRPr lang="en-US" sz="1600" dirty="0"/>
          </a:p>
          <a:p>
            <a:r>
              <a:rPr lang="en-US" sz="1600" dirty="0" err="1"/>
              <a:t>YearsAtCompany</a:t>
            </a:r>
            <a:endParaRPr lang="en-US" sz="1600" dirty="0"/>
          </a:p>
          <a:p>
            <a:r>
              <a:rPr lang="en-US" sz="1600" dirty="0" err="1"/>
              <a:t>JobSatisfaction</a:t>
            </a:r>
            <a:endParaRPr lang="en-US" sz="1600" dirty="0"/>
          </a:p>
          <a:p>
            <a:r>
              <a:rPr lang="en-US" sz="1600" dirty="0" err="1"/>
              <a:t>WorkLifeBalance</a:t>
            </a:r>
            <a:endParaRPr lang="en-US" sz="1600" dirty="0"/>
          </a:p>
          <a:p>
            <a:r>
              <a:rPr lang="en-US" sz="1600" dirty="0" err="1"/>
              <a:t>DailyRate</a:t>
            </a:r>
            <a:endParaRPr lang="en-US" sz="1600" dirty="0"/>
          </a:p>
          <a:p>
            <a:r>
              <a:rPr lang="en-US" sz="1600" dirty="0" err="1"/>
              <a:t>DistanceFromHome</a:t>
            </a:r>
            <a:endParaRPr lang="en-US" sz="1600" dirty="0"/>
          </a:p>
          <a:p>
            <a:endParaRPr lang="en-US" dirty="0"/>
          </a:p>
          <a:p>
            <a:endParaRPr lang="en-US" dirty="0"/>
          </a:p>
        </p:txBody>
      </p:sp>
      <p:pic>
        <p:nvPicPr>
          <p:cNvPr id="5" name="Picture 4">
            <a:extLst>
              <a:ext uri="{FF2B5EF4-FFF2-40B4-BE49-F238E27FC236}">
                <a16:creationId xmlns:a16="http://schemas.microsoft.com/office/drawing/2014/main" id="{95E22CE3-3497-42BD-8477-255C41215E98}"/>
              </a:ext>
            </a:extLst>
          </p:cNvPr>
          <p:cNvPicPr>
            <a:picLocks noChangeAspect="1"/>
          </p:cNvPicPr>
          <p:nvPr/>
        </p:nvPicPr>
        <p:blipFill>
          <a:blip r:embed="rId2"/>
          <a:stretch>
            <a:fillRect/>
          </a:stretch>
        </p:blipFill>
        <p:spPr>
          <a:xfrm>
            <a:off x="7340409" y="1502688"/>
            <a:ext cx="4483510" cy="3178855"/>
          </a:xfrm>
          <a:prstGeom prst="rect">
            <a:avLst/>
          </a:prstGeom>
        </p:spPr>
      </p:pic>
    </p:spTree>
    <p:extLst>
      <p:ext uri="{BB962C8B-B14F-4D97-AF65-F5344CB8AC3E}">
        <p14:creationId xmlns:p14="http://schemas.microsoft.com/office/powerpoint/2010/main" val="26278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869D-5B79-4F9F-B6FF-A05622007C89}"/>
              </a:ext>
            </a:extLst>
          </p:cNvPr>
          <p:cNvSpPr>
            <a:spLocks noGrp="1"/>
          </p:cNvSpPr>
          <p:nvPr>
            <p:ph type="title"/>
          </p:nvPr>
        </p:nvSpPr>
        <p:spPr/>
        <p:txBody>
          <a:bodyPr/>
          <a:lstStyle/>
          <a:p>
            <a:r>
              <a:rPr lang="en-US" dirty="0"/>
              <a:t>Feature selection </a:t>
            </a:r>
            <a:br>
              <a:rPr lang="en-US" dirty="0"/>
            </a:br>
            <a:r>
              <a:rPr lang="en-US" sz="3200" dirty="0"/>
              <a:t>Feature importance plot - Random Forest</a:t>
            </a:r>
          </a:p>
        </p:txBody>
      </p:sp>
      <p:pic>
        <p:nvPicPr>
          <p:cNvPr id="4" name="Content Placeholder 3">
            <a:extLst>
              <a:ext uri="{FF2B5EF4-FFF2-40B4-BE49-F238E27FC236}">
                <a16:creationId xmlns:a16="http://schemas.microsoft.com/office/drawing/2014/main" id="{99EF18BE-FD79-46F9-A106-9DAA75317CA5}"/>
              </a:ext>
            </a:extLst>
          </p:cNvPr>
          <p:cNvPicPr>
            <a:picLocks noGrp="1" noChangeAspect="1"/>
          </p:cNvPicPr>
          <p:nvPr>
            <p:ph idx="1"/>
          </p:nvPr>
        </p:nvPicPr>
        <p:blipFill>
          <a:blip r:embed="rId3"/>
          <a:stretch>
            <a:fillRect/>
          </a:stretch>
        </p:blipFill>
        <p:spPr>
          <a:xfrm>
            <a:off x="1346479" y="1691793"/>
            <a:ext cx="4901837" cy="4135140"/>
          </a:xfrm>
          <a:prstGeom prst="rect">
            <a:avLst/>
          </a:prstGeom>
        </p:spPr>
      </p:pic>
      <p:sp>
        <p:nvSpPr>
          <p:cNvPr id="3" name="TextBox 2">
            <a:extLst>
              <a:ext uri="{FF2B5EF4-FFF2-40B4-BE49-F238E27FC236}">
                <a16:creationId xmlns:a16="http://schemas.microsoft.com/office/drawing/2014/main" id="{59380424-FB74-4A00-9DF9-70F38D806ABD}"/>
              </a:ext>
            </a:extLst>
          </p:cNvPr>
          <p:cNvSpPr txBox="1"/>
          <p:nvPr/>
        </p:nvSpPr>
        <p:spPr>
          <a:xfrm flipH="1">
            <a:off x="7139402" y="1730879"/>
            <a:ext cx="3267638" cy="3693319"/>
          </a:xfrm>
          <a:prstGeom prst="rect">
            <a:avLst/>
          </a:prstGeom>
          <a:noFill/>
        </p:spPr>
        <p:txBody>
          <a:bodyPr wrap="square" rtlCol="0">
            <a:spAutoFit/>
          </a:bodyPr>
          <a:lstStyle/>
          <a:p>
            <a:r>
              <a:rPr lang="en-US" dirty="0"/>
              <a:t>Top Features (from high to low):</a:t>
            </a:r>
          </a:p>
          <a:p>
            <a:endParaRPr lang="en-US" dirty="0"/>
          </a:p>
          <a:p>
            <a:r>
              <a:rPr lang="en-US" dirty="0" err="1"/>
              <a:t>OverTime</a:t>
            </a:r>
            <a:endParaRPr lang="en-US" dirty="0"/>
          </a:p>
          <a:p>
            <a:r>
              <a:rPr lang="en-US" dirty="0">
                <a:solidFill>
                  <a:srgbClr val="2B0CE6"/>
                </a:solidFill>
              </a:rPr>
              <a:t>Age</a:t>
            </a:r>
            <a:r>
              <a:rPr lang="en-US" dirty="0"/>
              <a:t> </a:t>
            </a:r>
          </a:p>
          <a:p>
            <a:pPr marL="285750" indent="-285750">
              <a:buFont typeface="Wingdings" panose="05000000000000000000" pitchFamily="2" charset="2"/>
              <a:buChar char="§"/>
            </a:pPr>
            <a:r>
              <a:rPr lang="en-US" dirty="0" err="1">
                <a:solidFill>
                  <a:srgbClr val="FF0000"/>
                </a:solidFill>
              </a:rPr>
              <a:t>TotalWorkingYears</a:t>
            </a:r>
            <a:endParaRPr lang="en-US" dirty="0">
              <a:solidFill>
                <a:srgbClr val="FF0000"/>
              </a:solidFill>
            </a:endParaRPr>
          </a:p>
          <a:p>
            <a:r>
              <a:rPr lang="en-US" dirty="0" err="1"/>
              <a:t>JobRole</a:t>
            </a:r>
            <a:endParaRPr lang="en-US" dirty="0"/>
          </a:p>
          <a:p>
            <a:r>
              <a:rPr lang="en-US" dirty="0" err="1"/>
              <a:t>StockOptionLevel</a:t>
            </a:r>
            <a:endParaRPr lang="en-US" dirty="0"/>
          </a:p>
          <a:p>
            <a:r>
              <a:rPr lang="en-US" dirty="0" err="1"/>
              <a:t>MonthlyIncome</a:t>
            </a:r>
            <a:endParaRPr lang="en-US" dirty="0"/>
          </a:p>
          <a:p>
            <a:r>
              <a:rPr lang="en-US" dirty="0" err="1"/>
              <a:t>MaritalStatus</a:t>
            </a:r>
            <a:r>
              <a:rPr lang="en-US" dirty="0"/>
              <a:t> </a:t>
            </a:r>
            <a:r>
              <a:rPr lang="en-US" dirty="0" err="1"/>
              <a:t>YearsAtCompany</a:t>
            </a:r>
            <a:endParaRPr lang="en-US" dirty="0"/>
          </a:p>
          <a:p>
            <a:r>
              <a:rPr lang="en-US" dirty="0" err="1"/>
              <a:t>EnvironmentSatifaction</a:t>
            </a:r>
            <a:endParaRPr lang="en-US" dirty="0"/>
          </a:p>
          <a:p>
            <a:endParaRPr lang="en-US" dirty="0"/>
          </a:p>
        </p:txBody>
      </p:sp>
      <p:sp>
        <p:nvSpPr>
          <p:cNvPr id="5" name="Rectangle 4">
            <a:extLst>
              <a:ext uri="{FF2B5EF4-FFF2-40B4-BE49-F238E27FC236}">
                <a16:creationId xmlns:a16="http://schemas.microsoft.com/office/drawing/2014/main" id="{8C20F303-C1FA-43F2-9727-3C437EE57971}"/>
              </a:ext>
            </a:extLst>
          </p:cNvPr>
          <p:cNvSpPr/>
          <p:nvPr/>
        </p:nvSpPr>
        <p:spPr>
          <a:xfrm>
            <a:off x="6248316" y="5416417"/>
            <a:ext cx="2123766" cy="677108"/>
          </a:xfrm>
          <a:prstGeom prst="rect">
            <a:avLst/>
          </a:prstGeom>
        </p:spPr>
        <p:txBody>
          <a:bodyPr wrap="square">
            <a:spAutoFit/>
          </a:bodyPr>
          <a:lstStyle/>
          <a:p>
            <a:pPr marL="285750" indent="-285750">
              <a:buFont typeface="Wingdings" panose="05000000000000000000" pitchFamily="2" charset="2"/>
              <a:buChar char="v"/>
            </a:pPr>
            <a:r>
              <a:rPr lang="en-US" sz="1000" dirty="0">
                <a:solidFill>
                  <a:srgbClr val="2B0CE6"/>
                </a:solidFill>
              </a:rPr>
              <a:t>Highly correlated variables: keep one, exclude others.</a:t>
            </a:r>
          </a:p>
          <a:p>
            <a:endParaRPr lang="en-US" dirty="0"/>
          </a:p>
        </p:txBody>
      </p:sp>
    </p:spTree>
    <p:extLst>
      <p:ext uri="{BB962C8B-B14F-4D97-AF65-F5344CB8AC3E}">
        <p14:creationId xmlns:p14="http://schemas.microsoft.com/office/powerpoint/2010/main" val="34782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BEAC-4ADA-4C96-8979-85DE40BE8D33}"/>
              </a:ext>
            </a:extLst>
          </p:cNvPr>
          <p:cNvSpPr>
            <a:spLocks noGrp="1"/>
          </p:cNvSpPr>
          <p:nvPr>
            <p:ph type="title"/>
          </p:nvPr>
        </p:nvSpPr>
        <p:spPr/>
        <p:txBody>
          <a:bodyPr/>
          <a:lstStyle/>
          <a:p>
            <a:r>
              <a:rPr lang="en-US" dirty="0"/>
              <a:t>Feature selection - </a:t>
            </a:r>
            <a:r>
              <a:rPr lang="en-US" sz="3600" dirty="0" err="1"/>
              <a:t>XGBoost</a:t>
            </a:r>
            <a:endParaRPr lang="en-US" sz="3600" dirty="0"/>
          </a:p>
        </p:txBody>
      </p:sp>
      <p:pic>
        <p:nvPicPr>
          <p:cNvPr id="4" name="Content Placeholder 3">
            <a:extLst>
              <a:ext uri="{FF2B5EF4-FFF2-40B4-BE49-F238E27FC236}">
                <a16:creationId xmlns:a16="http://schemas.microsoft.com/office/drawing/2014/main" id="{3B4FACEC-F68F-4686-A15C-C9F9F46614A0}"/>
              </a:ext>
            </a:extLst>
          </p:cNvPr>
          <p:cNvPicPr>
            <a:picLocks noGrp="1" noChangeAspect="1"/>
          </p:cNvPicPr>
          <p:nvPr>
            <p:ph idx="1"/>
          </p:nvPr>
        </p:nvPicPr>
        <p:blipFill>
          <a:blip r:embed="rId3"/>
          <a:stretch>
            <a:fillRect/>
          </a:stretch>
        </p:blipFill>
        <p:spPr>
          <a:xfrm>
            <a:off x="642891" y="1322773"/>
            <a:ext cx="8722781" cy="4619248"/>
          </a:xfrm>
          <a:prstGeom prst="rect">
            <a:avLst/>
          </a:prstGeom>
        </p:spPr>
      </p:pic>
      <p:sp>
        <p:nvSpPr>
          <p:cNvPr id="3" name="TextBox 2">
            <a:extLst>
              <a:ext uri="{FF2B5EF4-FFF2-40B4-BE49-F238E27FC236}">
                <a16:creationId xmlns:a16="http://schemas.microsoft.com/office/drawing/2014/main" id="{6D84648E-95C5-488C-ADF7-3B034F762FA9}"/>
              </a:ext>
            </a:extLst>
          </p:cNvPr>
          <p:cNvSpPr txBox="1"/>
          <p:nvPr/>
        </p:nvSpPr>
        <p:spPr>
          <a:xfrm>
            <a:off x="9400115" y="1075347"/>
            <a:ext cx="2355924" cy="3693319"/>
          </a:xfrm>
          <a:prstGeom prst="rect">
            <a:avLst/>
          </a:prstGeom>
          <a:noFill/>
        </p:spPr>
        <p:txBody>
          <a:bodyPr wrap="square" rtlCol="0">
            <a:spAutoFit/>
          </a:bodyPr>
          <a:lstStyle/>
          <a:p>
            <a:r>
              <a:rPr lang="en-US" dirty="0"/>
              <a:t>Top Features (from high to low):</a:t>
            </a:r>
          </a:p>
          <a:p>
            <a:endParaRPr lang="en-US" dirty="0"/>
          </a:p>
          <a:p>
            <a:r>
              <a:rPr lang="en-US" dirty="0" err="1"/>
              <a:t>DailyRate</a:t>
            </a:r>
            <a:endParaRPr lang="en-US" dirty="0"/>
          </a:p>
          <a:p>
            <a:r>
              <a:rPr lang="en-US" dirty="0" err="1"/>
              <a:t>MonthlyIncome</a:t>
            </a:r>
            <a:endParaRPr lang="en-US" dirty="0"/>
          </a:p>
          <a:p>
            <a:r>
              <a:rPr lang="en-US" dirty="0" err="1"/>
              <a:t>MonthylyRate</a:t>
            </a:r>
            <a:endParaRPr lang="en-US" dirty="0"/>
          </a:p>
          <a:p>
            <a:r>
              <a:rPr lang="en-US" dirty="0"/>
              <a:t>Age</a:t>
            </a:r>
          </a:p>
          <a:p>
            <a:r>
              <a:rPr lang="en-US" dirty="0" err="1"/>
              <a:t>JobRole</a:t>
            </a:r>
            <a:endParaRPr lang="en-US" dirty="0"/>
          </a:p>
          <a:p>
            <a:r>
              <a:rPr lang="en-US" dirty="0"/>
              <a:t>Overtime </a:t>
            </a:r>
            <a:r>
              <a:rPr lang="en-US" dirty="0" err="1"/>
              <a:t>DistanceFromHome</a:t>
            </a:r>
            <a:endParaRPr lang="en-US" dirty="0"/>
          </a:p>
          <a:p>
            <a:r>
              <a:rPr lang="en-US" dirty="0" err="1"/>
              <a:t>StockOptionLevel</a:t>
            </a:r>
            <a:endParaRPr lang="en-US" dirty="0"/>
          </a:p>
          <a:p>
            <a:r>
              <a:rPr lang="en-US" dirty="0" err="1"/>
              <a:t>TotalWorkingYears</a:t>
            </a:r>
            <a:endParaRPr lang="en-US" dirty="0"/>
          </a:p>
          <a:p>
            <a:endParaRPr lang="en-US" dirty="0"/>
          </a:p>
        </p:txBody>
      </p:sp>
    </p:spTree>
    <p:extLst>
      <p:ext uri="{BB962C8B-B14F-4D97-AF65-F5344CB8AC3E}">
        <p14:creationId xmlns:p14="http://schemas.microsoft.com/office/powerpoint/2010/main" val="4019373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DB29-538C-4709-84C7-17ADA9F974C6}"/>
              </a:ext>
            </a:extLst>
          </p:cNvPr>
          <p:cNvSpPr>
            <a:spLocks noGrp="1"/>
          </p:cNvSpPr>
          <p:nvPr>
            <p:ph type="title"/>
          </p:nvPr>
        </p:nvSpPr>
        <p:spPr/>
        <p:txBody>
          <a:bodyPr>
            <a:normAutofit fontScale="90000"/>
          </a:bodyPr>
          <a:lstStyle/>
          <a:p>
            <a:r>
              <a:rPr lang="en-US" dirty="0"/>
              <a:t>Top Features </a:t>
            </a:r>
            <a:br>
              <a:rPr lang="en-US" dirty="0"/>
            </a:br>
            <a:r>
              <a:rPr lang="en-US" dirty="0"/>
              <a:t>-  summarized results from three methods</a:t>
            </a:r>
          </a:p>
        </p:txBody>
      </p:sp>
      <p:sp>
        <p:nvSpPr>
          <p:cNvPr id="3" name="Content Placeholder 2">
            <a:extLst>
              <a:ext uri="{FF2B5EF4-FFF2-40B4-BE49-F238E27FC236}">
                <a16:creationId xmlns:a16="http://schemas.microsoft.com/office/drawing/2014/main" id="{68DC9C91-1606-4FFB-AD20-DF2263A731ED}"/>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9643F4C3-98BA-495A-93F3-B2F19511B75C}"/>
              </a:ext>
            </a:extLst>
          </p:cNvPr>
          <p:cNvSpPr/>
          <p:nvPr/>
        </p:nvSpPr>
        <p:spPr>
          <a:xfrm>
            <a:off x="1061864" y="3402637"/>
            <a:ext cx="4367937" cy="2868914"/>
          </a:xfrm>
          <a:prstGeom prst="ellipse">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B51130C-7B12-4098-8538-3CD93EC85B16}"/>
              </a:ext>
            </a:extLst>
          </p:cNvPr>
          <p:cNvSpPr/>
          <p:nvPr/>
        </p:nvSpPr>
        <p:spPr>
          <a:xfrm>
            <a:off x="-861134" y="126062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FA2774E-2652-49BE-845B-C4F66F259514}"/>
              </a:ext>
            </a:extLst>
          </p:cNvPr>
          <p:cNvSpPr/>
          <p:nvPr/>
        </p:nvSpPr>
        <p:spPr>
          <a:xfrm>
            <a:off x="2765766" y="1800869"/>
            <a:ext cx="3906175" cy="3154747"/>
          </a:xfrm>
          <a:prstGeom prst="ellipse">
            <a:avLst/>
          </a:prstGeom>
          <a:solidFill>
            <a:srgbClr val="3366FF">
              <a:alpha val="38039"/>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E9C8CF00-A6C5-46E5-BB8E-41F04B486E43}"/>
              </a:ext>
            </a:extLst>
          </p:cNvPr>
          <p:cNvSpPr/>
          <p:nvPr/>
        </p:nvSpPr>
        <p:spPr>
          <a:xfrm>
            <a:off x="4042561" y="3362850"/>
            <a:ext cx="4333282" cy="2834813"/>
          </a:xfrm>
          <a:prstGeom prst="ellipse">
            <a:avLst/>
          </a:prstGeom>
          <a:solidFill>
            <a:srgbClr val="FFE593">
              <a:alpha val="23922"/>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33E714D-E66A-4CD8-9D90-08E71A2AF9FC}"/>
              </a:ext>
            </a:extLst>
          </p:cNvPr>
          <p:cNvSpPr txBox="1"/>
          <p:nvPr/>
        </p:nvSpPr>
        <p:spPr>
          <a:xfrm>
            <a:off x="2969471" y="3546977"/>
            <a:ext cx="1460656" cy="553998"/>
          </a:xfrm>
          <a:prstGeom prst="rect">
            <a:avLst/>
          </a:prstGeom>
          <a:noFill/>
        </p:spPr>
        <p:txBody>
          <a:bodyPr wrap="none" rtlCol="0">
            <a:spAutoFit/>
          </a:bodyPr>
          <a:lstStyle/>
          <a:p>
            <a:r>
              <a:rPr lang="en-US" sz="1000" dirty="0" err="1">
                <a:solidFill>
                  <a:srgbClr val="FF0000"/>
                </a:solidFill>
              </a:rPr>
              <a:t>YearsAtCompany</a:t>
            </a:r>
            <a:endParaRPr lang="en-US" sz="1000" dirty="0">
              <a:solidFill>
                <a:srgbClr val="FF0000"/>
              </a:solidFill>
            </a:endParaRPr>
          </a:p>
          <a:p>
            <a:r>
              <a:rPr lang="en-US" sz="1000" dirty="0" err="1">
                <a:solidFill>
                  <a:srgbClr val="FF0000"/>
                </a:solidFill>
              </a:rPr>
              <a:t>EnvironmentSatisfaction</a:t>
            </a:r>
            <a:endParaRPr lang="en-US" sz="1000" dirty="0">
              <a:solidFill>
                <a:srgbClr val="FF0000"/>
              </a:solidFill>
            </a:endParaRPr>
          </a:p>
          <a:p>
            <a:endParaRPr lang="en-US" sz="1000" dirty="0"/>
          </a:p>
        </p:txBody>
      </p:sp>
      <p:sp>
        <p:nvSpPr>
          <p:cNvPr id="10" name="TextBox 9">
            <a:extLst>
              <a:ext uri="{FF2B5EF4-FFF2-40B4-BE49-F238E27FC236}">
                <a16:creationId xmlns:a16="http://schemas.microsoft.com/office/drawing/2014/main" id="{BDABC28A-395F-4CF1-955B-04F1305F536F}"/>
              </a:ext>
            </a:extLst>
          </p:cNvPr>
          <p:cNvSpPr txBox="1"/>
          <p:nvPr/>
        </p:nvSpPr>
        <p:spPr>
          <a:xfrm>
            <a:off x="1821291" y="3762960"/>
            <a:ext cx="2521762" cy="2585323"/>
          </a:xfrm>
          <a:prstGeom prst="rect">
            <a:avLst/>
          </a:prstGeom>
          <a:noFill/>
        </p:spPr>
        <p:txBody>
          <a:bodyPr wrap="square" rtlCol="0">
            <a:spAutoFit/>
          </a:bodyPr>
          <a:lstStyle/>
          <a:p>
            <a:r>
              <a:rPr lang="en-US" sz="1600" dirty="0">
                <a:solidFill>
                  <a:srgbClr val="3366FF"/>
                </a:solidFill>
              </a:rPr>
              <a:t>Correlation </a:t>
            </a:r>
          </a:p>
          <a:p>
            <a:r>
              <a:rPr lang="en-US" sz="1600" dirty="0">
                <a:solidFill>
                  <a:srgbClr val="3366FF"/>
                </a:solidFill>
              </a:rPr>
              <a:t>Matrix</a:t>
            </a:r>
          </a:p>
          <a:p>
            <a:r>
              <a:rPr lang="en-US" sz="1000" dirty="0" err="1">
                <a:solidFill>
                  <a:srgbClr val="00B050"/>
                </a:solidFill>
              </a:rPr>
              <a:t>OverTimeINT</a:t>
            </a:r>
            <a:endParaRPr lang="en-US" sz="1000" dirty="0">
              <a:solidFill>
                <a:srgbClr val="00B050"/>
              </a:solidFill>
            </a:endParaRPr>
          </a:p>
          <a:p>
            <a:r>
              <a:rPr lang="en-US" sz="1000" dirty="0" err="1"/>
              <a:t>JobInvolvement</a:t>
            </a:r>
            <a:endParaRPr lang="en-US" sz="1000" dirty="0"/>
          </a:p>
          <a:p>
            <a:r>
              <a:rPr lang="en-US" sz="1000" dirty="0" err="1"/>
              <a:t>JobLevel</a:t>
            </a:r>
            <a:endParaRPr lang="en-US" sz="1000" dirty="0"/>
          </a:p>
          <a:p>
            <a:r>
              <a:rPr lang="en-US" sz="1000" dirty="0" err="1"/>
              <a:t>TotalWorkingYears</a:t>
            </a:r>
            <a:endParaRPr lang="en-US" sz="1000" dirty="0"/>
          </a:p>
          <a:p>
            <a:r>
              <a:rPr lang="en-US" sz="1000" dirty="0" err="1"/>
              <a:t>YearsInCurrentRole</a:t>
            </a:r>
            <a:endParaRPr lang="en-US" sz="1000" dirty="0"/>
          </a:p>
          <a:p>
            <a:r>
              <a:rPr lang="en-US" sz="1000" dirty="0" err="1">
                <a:solidFill>
                  <a:srgbClr val="00B050"/>
                </a:solidFill>
              </a:rPr>
              <a:t>MonthlyIncome</a:t>
            </a:r>
            <a:r>
              <a:rPr lang="en-US" sz="1000" dirty="0">
                <a:solidFill>
                  <a:srgbClr val="00B050"/>
                </a:solidFill>
              </a:rPr>
              <a:t> </a:t>
            </a:r>
            <a:r>
              <a:rPr lang="en-US" sz="1000" dirty="0" err="1">
                <a:solidFill>
                  <a:srgbClr val="00B050"/>
                </a:solidFill>
              </a:rPr>
              <a:t>StockOptionLevel</a:t>
            </a:r>
            <a:endParaRPr lang="en-US" sz="1000" dirty="0">
              <a:solidFill>
                <a:srgbClr val="00B050"/>
              </a:solidFill>
            </a:endParaRPr>
          </a:p>
          <a:p>
            <a:r>
              <a:rPr lang="en-US" sz="1000" dirty="0" err="1"/>
              <a:t>YearsWithCurrManager</a:t>
            </a:r>
            <a:r>
              <a:rPr lang="en-US" sz="1000" dirty="0"/>
              <a:t>    </a:t>
            </a:r>
            <a:r>
              <a:rPr lang="en-US" sz="1000" dirty="0">
                <a:solidFill>
                  <a:srgbClr val="00B050"/>
                </a:solidFill>
              </a:rPr>
              <a:t>Age</a:t>
            </a:r>
          </a:p>
          <a:p>
            <a:r>
              <a:rPr lang="en-US" sz="1000" dirty="0" err="1">
                <a:solidFill>
                  <a:srgbClr val="FF0000"/>
                </a:solidFill>
              </a:rPr>
              <a:t>EnvironmentSatisfaction</a:t>
            </a:r>
            <a:endParaRPr lang="en-US" sz="1000" dirty="0">
              <a:solidFill>
                <a:srgbClr val="FF0000"/>
              </a:solidFill>
            </a:endParaRPr>
          </a:p>
          <a:p>
            <a:r>
              <a:rPr lang="en-US" sz="1000" dirty="0" err="1">
                <a:solidFill>
                  <a:srgbClr val="FF0000"/>
                </a:solidFill>
              </a:rPr>
              <a:t>YearsAtCompany</a:t>
            </a:r>
            <a:r>
              <a:rPr lang="en-US" sz="1000" dirty="0"/>
              <a:t>    </a:t>
            </a:r>
            <a:r>
              <a:rPr lang="en-US" sz="1000" dirty="0" err="1"/>
              <a:t>JobSatisfaction</a:t>
            </a:r>
            <a:endParaRPr lang="en-US" sz="1000" dirty="0"/>
          </a:p>
          <a:p>
            <a:r>
              <a:rPr lang="en-US" sz="1000" dirty="0" err="1"/>
              <a:t>WorkLifeBalance</a:t>
            </a:r>
            <a:r>
              <a:rPr lang="en-US" sz="1000" dirty="0"/>
              <a:t>   </a:t>
            </a:r>
            <a:r>
              <a:rPr lang="en-US" sz="1000" dirty="0" err="1"/>
              <a:t>DailyRate</a:t>
            </a:r>
            <a:r>
              <a:rPr lang="en-US" sz="1000" dirty="0"/>
              <a:t> </a:t>
            </a:r>
            <a:r>
              <a:rPr lang="en-US" sz="1000" dirty="0" err="1">
                <a:solidFill>
                  <a:srgbClr val="FF0000"/>
                </a:solidFill>
              </a:rPr>
              <a:t>DistanceFromHome</a:t>
            </a:r>
            <a:endParaRPr lang="en-US" sz="1000" dirty="0">
              <a:solidFill>
                <a:srgbClr val="FF0000"/>
              </a:solidFill>
            </a:endParaRPr>
          </a:p>
          <a:p>
            <a:endParaRPr lang="en-US" sz="1000" dirty="0"/>
          </a:p>
          <a:p>
            <a:endParaRPr lang="en-US" sz="1000" dirty="0" err="1"/>
          </a:p>
        </p:txBody>
      </p:sp>
      <p:sp>
        <p:nvSpPr>
          <p:cNvPr id="11" name="TextBox 10">
            <a:extLst>
              <a:ext uri="{FF2B5EF4-FFF2-40B4-BE49-F238E27FC236}">
                <a16:creationId xmlns:a16="http://schemas.microsoft.com/office/drawing/2014/main" id="{E135E39C-CA82-4C25-A361-666AF9EF2D1C}"/>
              </a:ext>
            </a:extLst>
          </p:cNvPr>
          <p:cNvSpPr txBox="1"/>
          <p:nvPr/>
        </p:nvSpPr>
        <p:spPr>
          <a:xfrm>
            <a:off x="4079398" y="2035992"/>
            <a:ext cx="3522735" cy="1569660"/>
          </a:xfrm>
          <a:prstGeom prst="rect">
            <a:avLst/>
          </a:prstGeom>
          <a:noFill/>
        </p:spPr>
        <p:txBody>
          <a:bodyPr wrap="square" rtlCol="0">
            <a:spAutoFit/>
          </a:bodyPr>
          <a:lstStyle/>
          <a:p>
            <a:r>
              <a:rPr lang="en-US" dirty="0">
                <a:solidFill>
                  <a:srgbClr val="3366FF"/>
                </a:solidFill>
              </a:rPr>
              <a:t>Random Forest</a:t>
            </a:r>
          </a:p>
          <a:p>
            <a:r>
              <a:rPr lang="en-US" sz="1000" dirty="0" err="1">
                <a:solidFill>
                  <a:srgbClr val="00B050"/>
                </a:solidFill>
              </a:rPr>
              <a:t>OverTime</a:t>
            </a:r>
            <a:endParaRPr lang="en-US" sz="1000" dirty="0">
              <a:solidFill>
                <a:srgbClr val="00B050"/>
              </a:solidFill>
            </a:endParaRPr>
          </a:p>
          <a:p>
            <a:r>
              <a:rPr lang="en-US" sz="1000" dirty="0">
                <a:solidFill>
                  <a:srgbClr val="00B050"/>
                </a:solidFill>
              </a:rPr>
              <a:t>Age    </a:t>
            </a:r>
            <a:r>
              <a:rPr lang="en-US" sz="1000" dirty="0"/>
              <a:t>   </a:t>
            </a:r>
            <a:r>
              <a:rPr lang="en-US" sz="1000" dirty="0" err="1">
                <a:solidFill>
                  <a:srgbClr val="FF0000"/>
                </a:solidFill>
              </a:rPr>
              <a:t>JobRole</a:t>
            </a:r>
            <a:endParaRPr lang="en-US" sz="1000" dirty="0">
              <a:solidFill>
                <a:srgbClr val="FF0000"/>
              </a:solidFill>
            </a:endParaRPr>
          </a:p>
          <a:p>
            <a:r>
              <a:rPr lang="en-US" sz="1000" dirty="0" err="1">
                <a:solidFill>
                  <a:srgbClr val="00B050"/>
                </a:solidFill>
              </a:rPr>
              <a:t>StockOptionLevel</a:t>
            </a:r>
            <a:endParaRPr lang="en-US" sz="1000" dirty="0">
              <a:solidFill>
                <a:srgbClr val="00B050"/>
              </a:solidFill>
            </a:endParaRPr>
          </a:p>
          <a:p>
            <a:r>
              <a:rPr lang="en-US" sz="1000" dirty="0" err="1">
                <a:solidFill>
                  <a:srgbClr val="00B050"/>
                </a:solidFill>
              </a:rPr>
              <a:t>MonthlyIncome</a:t>
            </a:r>
            <a:endParaRPr lang="en-US" sz="1000" dirty="0">
              <a:solidFill>
                <a:srgbClr val="00B050"/>
              </a:solidFill>
            </a:endParaRPr>
          </a:p>
          <a:p>
            <a:r>
              <a:rPr lang="en-US" sz="1000" dirty="0" err="1"/>
              <a:t>MaritalStatus</a:t>
            </a:r>
            <a:r>
              <a:rPr lang="en-US" sz="1000" dirty="0"/>
              <a:t>        </a:t>
            </a:r>
            <a:r>
              <a:rPr lang="en-US" sz="1000" dirty="0" err="1">
                <a:solidFill>
                  <a:srgbClr val="FF0000"/>
                </a:solidFill>
              </a:rPr>
              <a:t>YearsAtCompany</a:t>
            </a:r>
            <a:endParaRPr lang="en-US" sz="1000" dirty="0">
              <a:solidFill>
                <a:srgbClr val="FF0000"/>
              </a:solidFill>
            </a:endParaRPr>
          </a:p>
          <a:p>
            <a:r>
              <a:rPr lang="en-US" sz="1000" dirty="0" err="1">
                <a:solidFill>
                  <a:srgbClr val="FF0000"/>
                </a:solidFill>
              </a:rPr>
              <a:t>EnvironmentSatifaction</a:t>
            </a:r>
            <a:endParaRPr lang="en-US" sz="1000" dirty="0">
              <a:solidFill>
                <a:srgbClr val="FF0000"/>
              </a:solidFill>
            </a:endParaRPr>
          </a:p>
          <a:p>
            <a:endParaRPr lang="en-US" dirty="0">
              <a:solidFill>
                <a:srgbClr val="3366FF"/>
              </a:solidFill>
            </a:endParaRPr>
          </a:p>
        </p:txBody>
      </p:sp>
      <p:sp>
        <p:nvSpPr>
          <p:cNvPr id="12" name="TextBox 11">
            <a:extLst>
              <a:ext uri="{FF2B5EF4-FFF2-40B4-BE49-F238E27FC236}">
                <a16:creationId xmlns:a16="http://schemas.microsoft.com/office/drawing/2014/main" id="{07E0BD98-5205-4348-A67E-69D8BE2560FD}"/>
              </a:ext>
            </a:extLst>
          </p:cNvPr>
          <p:cNvSpPr txBox="1"/>
          <p:nvPr/>
        </p:nvSpPr>
        <p:spPr>
          <a:xfrm>
            <a:off x="6096000" y="4280575"/>
            <a:ext cx="2459266" cy="1877437"/>
          </a:xfrm>
          <a:prstGeom prst="rect">
            <a:avLst/>
          </a:prstGeom>
          <a:noFill/>
        </p:spPr>
        <p:txBody>
          <a:bodyPr wrap="square" rtlCol="0">
            <a:spAutoFit/>
          </a:bodyPr>
          <a:lstStyle/>
          <a:p>
            <a:r>
              <a:rPr lang="en-US" dirty="0" err="1">
                <a:solidFill>
                  <a:srgbClr val="3366FF"/>
                </a:solidFill>
              </a:rPr>
              <a:t>XGBoost</a:t>
            </a:r>
            <a:endParaRPr lang="en-US" dirty="0">
              <a:solidFill>
                <a:srgbClr val="3366FF"/>
              </a:solidFill>
            </a:endParaRPr>
          </a:p>
          <a:p>
            <a:r>
              <a:rPr lang="en-US" sz="1000" dirty="0" err="1"/>
              <a:t>DailyRate</a:t>
            </a:r>
            <a:endParaRPr lang="en-US" sz="1000" dirty="0"/>
          </a:p>
          <a:p>
            <a:r>
              <a:rPr lang="en-US" sz="1000" dirty="0" err="1">
                <a:solidFill>
                  <a:srgbClr val="00B050"/>
                </a:solidFill>
              </a:rPr>
              <a:t>MonthlyIncome</a:t>
            </a:r>
            <a:endParaRPr lang="en-US" sz="1000" dirty="0">
              <a:solidFill>
                <a:srgbClr val="00B050"/>
              </a:solidFill>
            </a:endParaRPr>
          </a:p>
          <a:p>
            <a:r>
              <a:rPr lang="en-US" sz="1000" dirty="0" err="1"/>
              <a:t>MonthylyRate</a:t>
            </a:r>
            <a:endParaRPr lang="en-US" sz="1000" dirty="0"/>
          </a:p>
          <a:p>
            <a:r>
              <a:rPr lang="en-US" sz="1000" dirty="0">
                <a:solidFill>
                  <a:srgbClr val="00B050"/>
                </a:solidFill>
              </a:rPr>
              <a:t>Age</a:t>
            </a:r>
          </a:p>
          <a:p>
            <a:r>
              <a:rPr lang="en-US" sz="1000" dirty="0" err="1">
                <a:solidFill>
                  <a:srgbClr val="FF0000"/>
                </a:solidFill>
              </a:rPr>
              <a:t>JobRole</a:t>
            </a:r>
            <a:endParaRPr lang="en-US" sz="1000" dirty="0">
              <a:solidFill>
                <a:srgbClr val="FF0000"/>
              </a:solidFill>
            </a:endParaRPr>
          </a:p>
          <a:p>
            <a:r>
              <a:rPr lang="en-US" sz="1000" dirty="0">
                <a:solidFill>
                  <a:srgbClr val="00B050"/>
                </a:solidFill>
              </a:rPr>
              <a:t>Overtime</a:t>
            </a:r>
            <a:r>
              <a:rPr lang="en-US" sz="1000" dirty="0"/>
              <a:t>  </a:t>
            </a:r>
            <a:r>
              <a:rPr lang="en-US" sz="1000" dirty="0" err="1">
                <a:solidFill>
                  <a:srgbClr val="FF0000"/>
                </a:solidFill>
              </a:rPr>
              <a:t>DistanceFromHome</a:t>
            </a:r>
            <a:endParaRPr lang="en-US" sz="1000" dirty="0">
              <a:solidFill>
                <a:srgbClr val="FF0000"/>
              </a:solidFill>
            </a:endParaRPr>
          </a:p>
          <a:p>
            <a:r>
              <a:rPr lang="en-US" sz="1000" dirty="0" err="1">
                <a:solidFill>
                  <a:srgbClr val="00B050"/>
                </a:solidFill>
              </a:rPr>
              <a:t>StockOptionLevel</a:t>
            </a:r>
            <a:endParaRPr lang="en-US" sz="1000" dirty="0">
              <a:solidFill>
                <a:srgbClr val="00B050"/>
              </a:solidFill>
            </a:endParaRPr>
          </a:p>
          <a:p>
            <a:r>
              <a:rPr lang="en-US" sz="1000" dirty="0" err="1"/>
              <a:t>TotalWorkingYears</a:t>
            </a:r>
            <a:endParaRPr lang="en-US" sz="1000" dirty="0"/>
          </a:p>
          <a:p>
            <a:endParaRPr lang="en-US" dirty="0">
              <a:solidFill>
                <a:srgbClr val="3366FF"/>
              </a:solidFill>
            </a:endParaRPr>
          </a:p>
        </p:txBody>
      </p:sp>
      <p:sp>
        <p:nvSpPr>
          <p:cNvPr id="13" name="TextBox 12">
            <a:extLst>
              <a:ext uri="{FF2B5EF4-FFF2-40B4-BE49-F238E27FC236}">
                <a16:creationId xmlns:a16="http://schemas.microsoft.com/office/drawing/2014/main" id="{FC83D487-CACE-4419-ADCC-8F8A671E8198}"/>
              </a:ext>
            </a:extLst>
          </p:cNvPr>
          <p:cNvSpPr txBox="1"/>
          <p:nvPr/>
        </p:nvSpPr>
        <p:spPr>
          <a:xfrm>
            <a:off x="5273245" y="3862952"/>
            <a:ext cx="3284738" cy="677108"/>
          </a:xfrm>
          <a:prstGeom prst="rect">
            <a:avLst/>
          </a:prstGeom>
          <a:noFill/>
        </p:spPr>
        <p:txBody>
          <a:bodyPr wrap="square" rtlCol="0">
            <a:spAutoFit/>
          </a:bodyPr>
          <a:lstStyle/>
          <a:p>
            <a:r>
              <a:rPr lang="en-US" sz="1000" dirty="0" err="1">
                <a:solidFill>
                  <a:srgbClr val="FF0000"/>
                </a:solidFill>
              </a:rPr>
              <a:t>JobRole</a:t>
            </a:r>
            <a:endParaRPr lang="en-US" sz="1000" dirty="0">
              <a:solidFill>
                <a:srgbClr val="FF0000"/>
              </a:solidFill>
            </a:endParaRPr>
          </a:p>
          <a:p>
            <a:endParaRPr lang="en-US" sz="1000" dirty="0">
              <a:solidFill>
                <a:srgbClr val="FF0000"/>
              </a:solidFill>
            </a:endParaRPr>
          </a:p>
          <a:p>
            <a:endParaRPr lang="en-US" dirty="0">
              <a:solidFill>
                <a:srgbClr val="FF0000"/>
              </a:solidFill>
            </a:endParaRPr>
          </a:p>
        </p:txBody>
      </p:sp>
      <p:sp>
        <p:nvSpPr>
          <p:cNvPr id="15" name="TextBox 14">
            <a:extLst>
              <a:ext uri="{FF2B5EF4-FFF2-40B4-BE49-F238E27FC236}">
                <a16:creationId xmlns:a16="http://schemas.microsoft.com/office/drawing/2014/main" id="{8D20ADF3-59B6-4526-A31F-1CAC43B5B59D}"/>
              </a:ext>
            </a:extLst>
          </p:cNvPr>
          <p:cNvSpPr txBox="1"/>
          <p:nvPr/>
        </p:nvSpPr>
        <p:spPr>
          <a:xfrm>
            <a:off x="4164950" y="5050016"/>
            <a:ext cx="1688604" cy="246221"/>
          </a:xfrm>
          <a:prstGeom prst="rect">
            <a:avLst/>
          </a:prstGeom>
          <a:noFill/>
        </p:spPr>
        <p:txBody>
          <a:bodyPr wrap="square" rtlCol="0">
            <a:spAutoFit/>
          </a:bodyPr>
          <a:lstStyle/>
          <a:p>
            <a:r>
              <a:rPr lang="en-US" sz="1000" dirty="0" err="1">
                <a:solidFill>
                  <a:srgbClr val="FF0000"/>
                </a:solidFill>
              </a:rPr>
              <a:t>DistanceFromHome</a:t>
            </a:r>
            <a:endParaRPr lang="en-US" sz="1000" dirty="0"/>
          </a:p>
        </p:txBody>
      </p:sp>
      <p:sp>
        <p:nvSpPr>
          <p:cNvPr id="9" name="TextBox 8">
            <a:extLst>
              <a:ext uri="{FF2B5EF4-FFF2-40B4-BE49-F238E27FC236}">
                <a16:creationId xmlns:a16="http://schemas.microsoft.com/office/drawing/2014/main" id="{CC919B22-F5A1-44AB-BF15-49756671C8AC}"/>
              </a:ext>
            </a:extLst>
          </p:cNvPr>
          <p:cNvSpPr txBox="1"/>
          <p:nvPr/>
        </p:nvSpPr>
        <p:spPr>
          <a:xfrm>
            <a:off x="4147332" y="4189501"/>
            <a:ext cx="1599311" cy="1215717"/>
          </a:xfrm>
          <a:prstGeom prst="rect">
            <a:avLst/>
          </a:prstGeom>
          <a:noFill/>
        </p:spPr>
        <p:txBody>
          <a:bodyPr wrap="square" rtlCol="0">
            <a:spAutoFit/>
          </a:bodyPr>
          <a:lstStyle/>
          <a:p>
            <a:r>
              <a:rPr lang="en-US" sz="1050" dirty="0" err="1">
                <a:solidFill>
                  <a:srgbClr val="00B050"/>
                </a:solidFill>
              </a:rPr>
              <a:t>OverTime</a:t>
            </a:r>
            <a:endParaRPr lang="en-US" sz="1050" dirty="0">
              <a:solidFill>
                <a:srgbClr val="00B050"/>
              </a:solidFill>
            </a:endParaRPr>
          </a:p>
          <a:p>
            <a:r>
              <a:rPr lang="en-US" sz="1050" dirty="0" err="1">
                <a:solidFill>
                  <a:srgbClr val="00B050"/>
                </a:solidFill>
              </a:rPr>
              <a:t>StockOptionLevel</a:t>
            </a:r>
            <a:endParaRPr lang="en-US" sz="1050" dirty="0">
              <a:solidFill>
                <a:srgbClr val="00B050"/>
              </a:solidFill>
            </a:endParaRPr>
          </a:p>
          <a:p>
            <a:r>
              <a:rPr lang="en-US" sz="1050" dirty="0" err="1">
                <a:solidFill>
                  <a:srgbClr val="00B050"/>
                </a:solidFill>
              </a:rPr>
              <a:t>MonthlyIncome</a:t>
            </a:r>
            <a:endParaRPr lang="en-US" sz="1050" dirty="0">
              <a:solidFill>
                <a:srgbClr val="00B050"/>
              </a:solidFill>
            </a:endParaRPr>
          </a:p>
          <a:p>
            <a:r>
              <a:rPr lang="en-US" sz="1050" dirty="0">
                <a:solidFill>
                  <a:srgbClr val="00B050"/>
                </a:solidFill>
              </a:rPr>
              <a:t>Age</a:t>
            </a:r>
          </a:p>
          <a:p>
            <a:endParaRPr lang="en-US" sz="1050" dirty="0">
              <a:solidFill>
                <a:srgbClr val="00B050"/>
              </a:solidFill>
            </a:endParaRPr>
          </a:p>
          <a:p>
            <a:endParaRPr lang="en-US" sz="1050" dirty="0">
              <a:solidFill>
                <a:srgbClr val="00B050"/>
              </a:solidFill>
            </a:endParaRPr>
          </a:p>
          <a:p>
            <a:endParaRPr lang="en-US" sz="1050" dirty="0">
              <a:solidFill>
                <a:srgbClr val="00B050"/>
              </a:solidFill>
            </a:endParaRPr>
          </a:p>
        </p:txBody>
      </p:sp>
    </p:spTree>
    <p:extLst>
      <p:ext uri="{BB962C8B-B14F-4D97-AF65-F5344CB8AC3E}">
        <p14:creationId xmlns:p14="http://schemas.microsoft.com/office/powerpoint/2010/main" val="14581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466D-A263-47C6-8766-CD352909E992}"/>
              </a:ext>
            </a:extLst>
          </p:cNvPr>
          <p:cNvSpPr>
            <a:spLocks noGrp="1"/>
          </p:cNvSpPr>
          <p:nvPr>
            <p:ph type="title"/>
          </p:nvPr>
        </p:nvSpPr>
        <p:spPr/>
        <p:txBody>
          <a:bodyPr/>
          <a:lstStyle/>
          <a:p>
            <a:r>
              <a:rPr lang="en-US" dirty="0"/>
              <a:t>Job role specific trends</a:t>
            </a:r>
          </a:p>
        </p:txBody>
      </p:sp>
      <p:sp>
        <p:nvSpPr>
          <p:cNvPr id="3" name="Content Placeholder 2">
            <a:extLst>
              <a:ext uri="{FF2B5EF4-FFF2-40B4-BE49-F238E27FC236}">
                <a16:creationId xmlns:a16="http://schemas.microsoft.com/office/drawing/2014/main" id="{A9772B56-51A1-4D9C-B0A2-1A77FFE246C9}"/>
              </a:ext>
            </a:extLst>
          </p:cNvPr>
          <p:cNvSpPr>
            <a:spLocks noGrp="1"/>
          </p:cNvSpPr>
          <p:nvPr>
            <p:ph idx="1"/>
          </p:nvPr>
        </p:nvSpPr>
        <p:spPr>
          <a:xfrm>
            <a:off x="876805" y="1625075"/>
            <a:ext cx="7224976" cy="3607850"/>
          </a:xfrm>
        </p:spPr>
        <p:txBody>
          <a:bodyPr>
            <a:normAutofit fontScale="92500" lnSpcReduction="10000"/>
          </a:bodyPr>
          <a:lstStyle/>
          <a:p>
            <a:r>
              <a:rPr lang="en-US" dirty="0" err="1"/>
              <a:t>JobRole</a:t>
            </a:r>
            <a:r>
              <a:rPr lang="en-US" dirty="0"/>
              <a:t>                 : Factor w/ 9 levels</a:t>
            </a:r>
          </a:p>
          <a:p>
            <a:r>
              <a:rPr lang="en-US" dirty="0"/>
              <a:t>1: Healthcare Representative</a:t>
            </a:r>
          </a:p>
          <a:p>
            <a:r>
              <a:rPr lang="en-US" dirty="0"/>
              <a:t>2: Human Resources</a:t>
            </a:r>
          </a:p>
          <a:p>
            <a:r>
              <a:rPr lang="en-US" dirty="0"/>
              <a:t>3: Laboratory Technician</a:t>
            </a:r>
          </a:p>
          <a:p>
            <a:r>
              <a:rPr lang="en-US" dirty="0"/>
              <a:t>4: Manager</a:t>
            </a:r>
          </a:p>
          <a:p>
            <a:r>
              <a:rPr lang="en-US" dirty="0"/>
              <a:t>5: Manufacturing Director </a:t>
            </a:r>
          </a:p>
          <a:p>
            <a:r>
              <a:rPr lang="en-US" dirty="0"/>
              <a:t>6: Research Director </a:t>
            </a:r>
          </a:p>
          <a:p>
            <a:r>
              <a:rPr lang="en-US" dirty="0"/>
              <a:t>7: Research Scientist                </a:t>
            </a:r>
          </a:p>
          <a:p>
            <a:r>
              <a:rPr lang="en-US" dirty="0"/>
              <a:t>8: Sales Executive </a:t>
            </a:r>
          </a:p>
          <a:p>
            <a:r>
              <a:rPr lang="en-US" dirty="0"/>
              <a:t>9: Sales Representative </a:t>
            </a:r>
          </a:p>
        </p:txBody>
      </p:sp>
    </p:spTree>
    <p:extLst>
      <p:ext uri="{BB962C8B-B14F-4D97-AF65-F5344CB8AC3E}">
        <p14:creationId xmlns:p14="http://schemas.microsoft.com/office/powerpoint/2010/main" val="348884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5608-670F-4F9D-B645-260B1C2108D2}"/>
              </a:ext>
            </a:extLst>
          </p:cNvPr>
          <p:cNvSpPr>
            <a:spLocks noGrp="1"/>
          </p:cNvSpPr>
          <p:nvPr>
            <p:ph type="title"/>
          </p:nvPr>
        </p:nvSpPr>
        <p:spPr/>
        <p:txBody>
          <a:bodyPr/>
          <a:lstStyle/>
          <a:p>
            <a:r>
              <a:rPr lang="en-US" dirty="0"/>
              <a:t>Job role specific trends</a:t>
            </a:r>
          </a:p>
        </p:txBody>
      </p:sp>
      <p:sp>
        <p:nvSpPr>
          <p:cNvPr id="8" name="Content Placeholder 7">
            <a:extLst>
              <a:ext uri="{FF2B5EF4-FFF2-40B4-BE49-F238E27FC236}">
                <a16:creationId xmlns:a16="http://schemas.microsoft.com/office/drawing/2014/main" id="{B3F9EB87-A36D-45B8-B350-5B07D9612BAA}"/>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856E2366-B4F6-4C9F-8EE7-BC3431DD0CCC}"/>
              </a:ext>
            </a:extLst>
          </p:cNvPr>
          <p:cNvPicPr>
            <a:picLocks noChangeAspect="1"/>
          </p:cNvPicPr>
          <p:nvPr/>
        </p:nvPicPr>
        <p:blipFill>
          <a:blip r:embed="rId3"/>
          <a:stretch>
            <a:fillRect/>
          </a:stretch>
        </p:blipFill>
        <p:spPr>
          <a:xfrm>
            <a:off x="460216" y="1440533"/>
            <a:ext cx="4515452" cy="4508330"/>
          </a:xfrm>
          <a:prstGeom prst="rect">
            <a:avLst/>
          </a:prstGeom>
        </p:spPr>
      </p:pic>
      <p:pic>
        <p:nvPicPr>
          <p:cNvPr id="10" name="Picture 9">
            <a:extLst>
              <a:ext uri="{FF2B5EF4-FFF2-40B4-BE49-F238E27FC236}">
                <a16:creationId xmlns:a16="http://schemas.microsoft.com/office/drawing/2014/main" id="{EA98A3E5-24B5-43EE-A09E-5BAC850759BE}"/>
              </a:ext>
            </a:extLst>
          </p:cNvPr>
          <p:cNvPicPr>
            <a:picLocks noChangeAspect="1"/>
          </p:cNvPicPr>
          <p:nvPr/>
        </p:nvPicPr>
        <p:blipFill>
          <a:blip r:embed="rId4"/>
          <a:stretch>
            <a:fillRect/>
          </a:stretch>
        </p:blipFill>
        <p:spPr>
          <a:xfrm>
            <a:off x="5007558" y="1440533"/>
            <a:ext cx="4417552" cy="4410584"/>
          </a:xfrm>
          <a:prstGeom prst="rect">
            <a:avLst/>
          </a:prstGeom>
        </p:spPr>
      </p:pic>
    </p:spTree>
    <p:extLst>
      <p:ext uri="{BB962C8B-B14F-4D97-AF65-F5344CB8AC3E}">
        <p14:creationId xmlns:p14="http://schemas.microsoft.com/office/powerpoint/2010/main" val="3838420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2741</TotalTime>
  <Words>1653</Words>
  <Application>Microsoft Office PowerPoint</Application>
  <PresentationFormat>Widescreen</PresentationFormat>
  <Paragraphs>332</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Trebuchet MS</vt:lpstr>
      <vt:lpstr>Wingdings</vt:lpstr>
      <vt:lpstr>Wingdings 3</vt:lpstr>
      <vt:lpstr>Facet</vt:lpstr>
      <vt:lpstr>Talent Retention Study</vt:lpstr>
      <vt:lpstr>Objectives</vt:lpstr>
      <vt:lpstr>Exploratory data analysis</vt:lpstr>
      <vt:lpstr>Feature selection - Pearson correlation coefficient matrix</vt:lpstr>
      <vt:lpstr>Feature selection  Feature importance plot - Random Forest</vt:lpstr>
      <vt:lpstr>Feature selection - XGBoost</vt:lpstr>
      <vt:lpstr>Top Features  -  summarized results from three methods</vt:lpstr>
      <vt:lpstr>Job role specific trends</vt:lpstr>
      <vt:lpstr>Job role specific trends</vt:lpstr>
      <vt:lpstr>Job role specific trends</vt:lpstr>
      <vt:lpstr>Job role specific trends</vt:lpstr>
      <vt:lpstr>Job role specific trends</vt:lpstr>
      <vt:lpstr>Naive Bayes</vt:lpstr>
      <vt:lpstr>Random Forest</vt:lpstr>
      <vt:lpstr>XGBoost Accuracy： 89.33% </vt:lpstr>
      <vt:lpstr>Custom model - Logistic Regression </vt:lpstr>
      <vt:lpstr>Comparison of classification models </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retention study</dc:title>
  <dc:creator>Lei Jiang</dc:creator>
  <cp:lastModifiedBy>Lei Jiang</cp:lastModifiedBy>
  <cp:revision>115</cp:revision>
  <dcterms:created xsi:type="dcterms:W3CDTF">2018-12-04T18:13:52Z</dcterms:created>
  <dcterms:modified xsi:type="dcterms:W3CDTF">2018-12-09T23:29:35Z</dcterms:modified>
</cp:coreProperties>
</file>