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sldIdLst>
    <p:sldId id="279" r:id="rId2"/>
    <p:sldId id="294" r:id="rId3"/>
    <p:sldId id="351" r:id="rId4"/>
    <p:sldId id="364" r:id="rId5"/>
    <p:sldId id="366" r:id="rId6"/>
    <p:sldId id="331" r:id="rId7"/>
    <p:sldId id="295" r:id="rId8"/>
    <p:sldId id="313" r:id="rId9"/>
    <p:sldId id="296" r:id="rId10"/>
    <p:sldId id="314" r:id="rId11"/>
    <p:sldId id="297" r:id="rId12"/>
    <p:sldId id="316" r:id="rId13"/>
    <p:sldId id="317" r:id="rId14"/>
    <p:sldId id="339" r:id="rId15"/>
    <p:sldId id="340" r:id="rId16"/>
    <p:sldId id="341" r:id="rId17"/>
    <p:sldId id="367" r:id="rId18"/>
    <p:sldId id="302" r:id="rId19"/>
    <p:sldId id="301" r:id="rId20"/>
    <p:sldId id="323" r:id="rId21"/>
    <p:sldId id="305" r:id="rId22"/>
    <p:sldId id="299" r:id="rId23"/>
    <p:sldId id="324" r:id="rId24"/>
    <p:sldId id="300" r:id="rId25"/>
    <p:sldId id="303" r:id="rId26"/>
    <p:sldId id="327" r:id="rId27"/>
    <p:sldId id="304" r:id="rId28"/>
    <p:sldId id="336" r:id="rId29"/>
    <p:sldId id="330" r:id="rId30"/>
    <p:sldId id="337" r:id="rId31"/>
    <p:sldId id="306" r:id="rId32"/>
    <p:sldId id="355" r:id="rId33"/>
    <p:sldId id="334" r:id="rId34"/>
    <p:sldId id="356" r:id="rId35"/>
    <p:sldId id="332" r:id="rId36"/>
    <p:sldId id="333" r:id="rId37"/>
    <p:sldId id="357" r:id="rId38"/>
    <p:sldId id="358" r:id="rId39"/>
    <p:sldId id="338" r:id="rId40"/>
    <p:sldId id="359" r:id="rId41"/>
    <p:sldId id="360" r:id="rId42"/>
    <p:sldId id="361" r:id="rId43"/>
    <p:sldId id="350" r:id="rId44"/>
    <p:sldId id="365" r:id="rId45"/>
    <p:sldId id="308" r:id="rId46"/>
    <p:sldId id="352" r:id="rId47"/>
    <p:sldId id="353" r:id="rId48"/>
    <p:sldId id="354" r:id="rId49"/>
    <p:sldId id="362" r:id="rId50"/>
    <p:sldId id="310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79"/>
  </p:normalViewPr>
  <p:slideViewPr>
    <p:cSldViewPr snapToGrid="0" snapToObjects="1">
      <p:cViewPr varScale="1">
        <p:scale>
          <a:sx n="86" d="100"/>
          <a:sy n="86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Precision Medicine: Integrated and Relational Database Design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Lei Jiang</a:t>
            </a:r>
          </a:p>
          <a:p>
            <a:r>
              <a:rPr lang="en-US" dirty="0"/>
              <a:t>Liang Huang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Use of Genomic Testing on Biomarkers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Standard in use:</a:t>
            </a:r>
          </a:p>
          <a:p>
            <a:pPr lvl="1"/>
            <a:r>
              <a:rPr lang="en-US" dirty="0"/>
              <a:t>Oncotype DX: </a:t>
            </a:r>
          </a:p>
          <a:p>
            <a:pPr lvl="1"/>
            <a:r>
              <a:rPr lang="en-US" dirty="0"/>
              <a:t>Breast cancer</a:t>
            </a:r>
          </a:p>
          <a:p>
            <a:pPr lvl="1"/>
            <a:r>
              <a:rPr lang="en-US" dirty="0"/>
              <a:t>Colon cancer</a:t>
            </a:r>
          </a:p>
          <a:p>
            <a:pPr lvl="1"/>
            <a:r>
              <a:rPr lang="en-US" dirty="0"/>
              <a:t>Prostate cancer</a:t>
            </a:r>
          </a:p>
          <a:p>
            <a:endParaRPr lang="en-US" dirty="0"/>
          </a:p>
          <a:p>
            <a:r>
              <a:rPr lang="en-US" dirty="0"/>
              <a:t>Chemotherapy, Radiation, Aggressive Treatment, or Surgery</a:t>
            </a:r>
          </a:p>
          <a:p>
            <a:endParaRPr lang="en-US" dirty="0"/>
          </a:p>
          <a:p>
            <a:r>
              <a:rPr lang="en-US" dirty="0"/>
              <a:t>Over 1 million patients tested in more than 90 countries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4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Use of Genomic Testing on Biomarkers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PD-L1 expression testing: for Lung cancer (</a:t>
            </a:r>
            <a:r>
              <a:rPr lang="en-US" dirty="0" err="1"/>
              <a:t>Mascaux</a:t>
            </a:r>
            <a:r>
              <a:rPr lang="en-US" dirty="0"/>
              <a:t> et al. 2018)</a:t>
            </a:r>
          </a:p>
          <a:p>
            <a:r>
              <a:rPr lang="en-US" dirty="0"/>
              <a:t>Biomarkers for Immunotherapies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Becoming standard:</a:t>
            </a:r>
          </a:p>
          <a:p>
            <a:r>
              <a:rPr lang="en-US" dirty="0"/>
              <a:t>Biomarkers for Pancreatic Cancer (</a:t>
            </a:r>
            <a:r>
              <a:rPr lang="en-US" dirty="0" err="1"/>
              <a:t>Dimitrakopoulos</a:t>
            </a:r>
            <a:r>
              <a:rPr lang="en-US" dirty="0"/>
              <a:t> et al. April 3rd, 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4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Use of Genomic Testing on Biomarkers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PD-L1 expression testing: for Lung cancer (</a:t>
            </a:r>
            <a:r>
              <a:rPr lang="en-US" dirty="0" err="1"/>
              <a:t>Mascaux</a:t>
            </a:r>
            <a:r>
              <a:rPr lang="en-US" dirty="0"/>
              <a:t> et al. 2018)</a:t>
            </a:r>
          </a:p>
          <a:p>
            <a:r>
              <a:rPr lang="en-US" dirty="0"/>
              <a:t>Biomarkers for Immunotherapies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Becoming standard:</a:t>
            </a:r>
          </a:p>
          <a:p>
            <a:r>
              <a:rPr lang="en-US" dirty="0"/>
              <a:t>Biomarkers for Pancreatic Cancer (</a:t>
            </a:r>
            <a:r>
              <a:rPr lang="en-US" dirty="0" err="1"/>
              <a:t>Dimitrakopoulos</a:t>
            </a:r>
            <a:r>
              <a:rPr lang="en-US" dirty="0"/>
              <a:t> et al. April 3rd, 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/>
              <a:t>Current Lack of Integrated Data Source</a:t>
            </a:r>
          </a:p>
          <a:p>
            <a:r>
              <a:rPr lang="en-US" dirty="0"/>
              <a:t>Existing Bioinformatics Databases are mostly single omics.</a:t>
            </a:r>
          </a:p>
          <a:p>
            <a:pPr marL="457200" lvl="1" indent="0">
              <a:buNone/>
            </a:pPr>
            <a:r>
              <a:rPr lang="en-US" dirty="0"/>
              <a:t>ENCODE, UCSC Genome Browser, and Cancer Genome Atlas project (TCGA).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few integrative DB</a:t>
            </a:r>
          </a:p>
          <a:p>
            <a:r>
              <a:rPr lang="en-US" dirty="0"/>
              <a:t>The Multi-Omics Profiling Expression Database (MOPED) </a:t>
            </a:r>
          </a:p>
          <a:p>
            <a:pPr lvl="1"/>
            <a:r>
              <a:rPr lang="en-US" dirty="0"/>
              <a:t>Includes transcriptomics and proteomics information from publicly available studies on model organisms and humans</a:t>
            </a:r>
          </a:p>
          <a:p>
            <a:r>
              <a:rPr lang="en-US" dirty="0"/>
              <a:t>Genotype-Tissue Expression (</a:t>
            </a:r>
            <a:r>
              <a:rPr lang="en-US" dirty="0" err="1"/>
              <a:t>GTEx</a:t>
            </a:r>
            <a:r>
              <a:rPr lang="en-US" dirty="0"/>
              <a:t>) (on-going effort)</a:t>
            </a:r>
          </a:p>
          <a:p>
            <a:pPr lvl="1"/>
            <a:r>
              <a:rPr lang="en-US" dirty="0"/>
              <a:t>Includes Gene expression data(WES, RNA-</a:t>
            </a:r>
            <a:r>
              <a:rPr lang="en-US" dirty="0" err="1"/>
              <a:t>sq</a:t>
            </a:r>
            <a:r>
              <a:rPr lang="en-US" dirty="0"/>
              <a:t>), QTLs (mapping biomarker with phenotype), histology images (clinical).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2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/>
              <a:t>Current Lack of Integrated Data Source</a:t>
            </a:r>
          </a:p>
          <a:p>
            <a:r>
              <a:rPr lang="en-US" dirty="0"/>
              <a:t>Existing Bioinformatics Databases are mostly single omics.</a:t>
            </a:r>
          </a:p>
          <a:p>
            <a:pPr marL="457200" lvl="1" indent="0">
              <a:buNone/>
            </a:pPr>
            <a:r>
              <a:rPr lang="en-US" dirty="0"/>
              <a:t>ENCODE, UCSC Genome Browser, and Cancer Genome Atlas project (TCGA).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few integrative DB</a:t>
            </a:r>
          </a:p>
          <a:p>
            <a:r>
              <a:rPr lang="en-US" dirty="0"/>
              <a:t>The Multi-Omics Profiling Expression Database (MOPED) </a:t>
            </a:r>
          </a:p>
          <a:p>
            <a:pPr lvl="1"/>
            <a:r>
              <a:rPr lang="en-US" dirty="0"/>
              <a:t>Includes transcriptomics and proteomics information from publicly available studies on model organisms and humans</a:t>
            </a:r>
          </a:p>
          <a:p>
            <a:r>
              <a:rPr lang="en-US" dirty="0"/>
              <a:t>Genotype-Tissue Expression (</a:t>
            </a:r>
            <a:r>
              <a:rPr lang="en-US" dirty="0" err="1"/>
              <a:t>GTEx</a:t>
            </a:r>
            <a:r>
              <a:rPr lang="en-US" dirty="0"/>
              <a:t>) (on-going effort)</a:t>
            </a:r>
          </a:p>
          <a:p>
            <a:pPr lvl="1"/>
            <a:r>
              <a:rPr lang="en-US" dirty="0"/>
              <a:t>Includes Gene expression data(WES, RNA-</a:t>
            </a:r>
            <a:r>
              <a:rPr lang="en-US" dirty="0" err="1"/>
              <a:t>sq</a:t>
            </a:r>
            <a:r>
              <a:rPr lang="en-US" dirty="0"/>
              <a:t>), QTLs (mapping biomarker with phenotype), histology images (clinical).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6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/>
              <a:t>Current Lack of Integrated Data Source</a:t>
            </a:r>
          </a:p>
          <a:p>
            <a:r>
              <a:rPr lang="en-US" dirty="0"/>
              <a:t>Existing Bioinformatics Databases are mostly single omics.</a:t>
            </a:r>
          </a:p>
          <a:p>
            <a:pPr marL="457200" lvl="1" indent="0">
              <a:buNone/>
            </a:pPr>
            <a:r>
              <a:rPr lang="en-US" dirty="0"/>
              <a:t>ENCODE, UCSC Genome Browser, and Cancer Genome Atlas project (TCGA).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few integrative DB</a:t>
            </a:r>
          </a:p>
          <a:p>
            <a:r>
              <a:rPr lang="en-US" dirty="0"/>
              <a:t>The Multi-Omics Profiling Expression Database (MOPED) </a:t>
            </a:r>
          </a:p>
          <a:p>
            <a:pPr lvl="1"/>
            <a:r>
              <a:rPr lang="en-US" dirty="0"/>
              <a:t>Includes transcriptomics and proteomics information from publicly available studies on model organisms and humans</a:t>
            </a:r>
          </a:p>
          <a:p>
            <a:r>
              <a:rPr lang="en-US" dirty="0"/>
              <a:t>Genotype-Tissue Expression (</a:t>
            </a:r>
            <a:r>
              <a:rPr lang="en-US" dirty="0" err="1"/>
              <a:t>GTEx</a:t>
            </a:r>
            <a:r>
              <a:rPr lang="en-US" dirty="0"/>
              <a:t>) (on-going effort)</a:t>
            </a:r>
          </a:p>
          <a:p>
            <a:pPr lvl="1"/>
            <a:r>
              <a:rPr lang="en-US" dirty="0"/>
              <a:t>Includes Gene expression data(WES, RNA-</a:t>
            </a:r>
            <a:r>
              <a:rPr lang="en-US" dirty="0" err="1"/>
              <a:t>sq</a:t>
            </a:r>
            <a:r>
              <a:rPr lang="en-US" dirty="0"/>
              <a:t>), QTLs (mapping biomarker with phenotype), histology images (clinical).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-Integration of multiple data sources provides more information for more accurate clustering analysis.</a:t>
            </a:r>
          </a:p>
          <a:p>
            <a:pPr lvl="1"/>
            <a:r>
              <a:rPr lang="en-US" dirty="0"/>
              <a:t>Integrated the clinical, genomic, and transcriptomic data</a:t>
            </a:r>
          </a:p>
          <a:p>
            <a:pPr lvl="1"/>
            <a:r>
              <a:rPr lang="en-US" dirty="0"/>
              <a:t>Performed </a:t>
            </a:r>
            <a:r>
              <a:rPr lang="en-US" b="1" dirty="0"/>
              <a:t>integrative clustering </a:t>
            </a:r>
          </a:p>
          <a:p>
            <a:pPr lvl="1"/>
            <a:r>
              <a:rPr lang="en-US" dirty="0"/>
              <a:t>Classified triple-negative breast cancers into more subtypes and suggested precision treatment strategies accordingly (Jiang et al. 2019).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-Deep learning usually requires extremely large training sample size and rich features from multiple sources. Integrated data add complexity for model training, enable finer distinctions.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6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-Integration of multiple data sources provides more information for more accurate clustering analysis.</a:t>
            </a:r>
          </a:p>
          <a:p>
            <a:pPr lvl="1"/>
            <a:r>
              <a:rPr lang="en-US" dirty="0"/>
              <a:t>Integrated the clinical, genomic, and transcriptomic data</a:t>
            </a:r>
          </a:p>
          <a:p>
            <a:pPr lvl="1"/>
            <a:r>
              <a:rPr lang="en-US" dirty="0"/>
              <a:t>Performed </a:t>
            </a:r>
            <a:r>
              <a:rPr lang="en-US" b="1" dirty="0"/>
              <a:t>integrative clustering </a:t>
            </a:r>
          </a:p>
          <a:p>
            <a:pPr lvl="1"/>
            <a:r>
              <a:rPr lang="en-US" dirty="0"/>
              <a:t>Classified triple-negative breast cancers into more subtypes and suggested precision treatment strategies accordingly (Jiang et al. 2019).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-Deep learning usually requires extremely large training sample size and rich features from multiple sources. Integrated data add complexity for model training, enable finer distinctions.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171" y="1390620"/>
            <a:ext cx="78867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15F03-294E-4671-AF3E-0434C224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13" y="1802062"/>
            <a:ext cx="8007658" cy="393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8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8371-2565-48AC-807B-492B2A9B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Relational Database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E7EF0-254C-40F9-BA08-615D23BC6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biological databases are in “flat files” format that are not easy to integrate with external data sources.</a:t>
            </a:r>
          </a:p>
          <a:p>
            <a:endParaRPr lang="en-US" dirty="0"/>
          </a:p>
          <a:p>
            <a:r>
              <a:rPr lang="en-US" dirty="0"/>
              <a:t>Relational databases allow integration of diverse types of information and efficient management of these large datasets.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3DFA5-6A32-4A27-AA87-7ACB2FB3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Medicine/ Personalized Medicine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Delivers individually tailored therapy based on the patient’s disease subtype (Servant et al., 2014). </a:t>
            </a:r>
          </a:p>
          <a:p>
            <a:endParaRPr lang="en-US" dirty="0"/>
          </a:p>
          <a:p>
            <a:r>
              <a:rPr lang="en-US" dirty="0"/>
              <a:t>Selects the most effective cancer treatments based on biomarkers. </a:t>
            </a:r>
          </a:p>
          <a:p>
            <a:endParaRPr lang="en-US" dirty="0"/>
          </a:p>
          <a:p>
            <a:r>
              <a:rPr lang="en-US" dirty="0"/>
              <a:t>Genomic testing </a:t>
            </a:r>
          </a:p>
          <a:p>
            <a:pPr lvl="1"/>
            <a:r>
              <a:rPr lang="en-US" dirty="0"/>
              <a:t>Used to identify patient’s gene expression profiles to determine the corresponding sensitive targeted therapies.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4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8371-2565-48AC-807B-492B2A9B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Relational Database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E7EF0-254C-40F9-BA08-615D23BC6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biological databases are in “flat files” format that are not easy to integrate with external data sources.</a:t>
            </a:r>
          </a:p>
          <a:p>
            <a:endParaRPr lang="en-US" dirty="0"/>
          </a:p>
          <a:p>
            <a:r>
              <a:rPr lang="en-US" dirty="0"/>
              <a:t>Relational databases allow integration of diverse types of information and efficient management of these large datasets.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3DFA5-6A32-4A27-AA87-7ACB2FB3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2605-4268-45B9-A36E-2DDCC511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Relational Database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223E-0BE1-4965-9AC2-4B6443B4B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Queryable</a:t>
            </a:r>
            <a:r>
              <a:rPr lang="en-US" dirty="0"/>
              <a:t> </a:t>
            </a:r>
          </a:p>
          <a:p>
            <a:r>
              <a:rPr lang="en-US" dirty="0"/>
              <a:t>Integrate all the related data in one query and extract or subset the data for deeper analysis. </a:t>
            </a:r>
          </a:p>
          <a:p>
            <a:endParaRPr lang="en-US" dirty="0"/>
          </a:p>
          <a:p>
            <a:r>
              <a:rPr lang="en-US" dirty="0"/>
              <a:t>Improve the efficiency for storing and querying the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B7884-1C51-4FD8-9430-B34B319A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246B-9003-4586-B686-640BDFE6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2305-8B33-4BEB-A384-EE69F424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Large-scale of Data</a:t>
            </a:r>
          </a:p>
          <a:p>
            <a:pPr lvl="1"/>
            <a:r>
              <a:rPr lang="en-US" dirty="0"/>
              <a:t>Create a smaller size database to prove the concept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Dramatic Increase in Genomics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Next Generating Sequencing (NGS) technology making sequencing of human genomes cost effective. The cost falls from 10 million dollars a decade ago to 1 thousand dollars today.</a:t>
            </a:r>
          </a:p>
          <a:p>
            <a:r>
              <a:rPr lang="en-US" dirty="0"/>
              <a:t>Enormous amount of data generated from genomic tests. </a:t>
            </a:r>
          </a:p>
          <a:p>
            <a:pPr lvl="1"/>
            <a:r>
              <a:rPr lang="en-US" dirty="0"/>
              <a:t>Existing genomics database Sequence Read Archive (SRA) grows 10,000 times in the last decade.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B54BB-451B-4F2B-9505-B5BBDA66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246B-9003-4586-B686-640BDFE6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2305-8B33-4BEB-A384-EE69F424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Large-scale of Data</a:t>
            </a:r>
          </a:p>
          <a:p>
            <a:pPr lvl="1"/>
            <a:r>
              <a:rPr lang="en-US" dirty="0"/>
              <a:t>Create a smaller size database to prove the concept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Dramatic Increase in Genomics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Next Generating Sequencing (NGS) technology making sequencing of human genomes cost effective. The cost falls from 10 million dollars a decade ago to 1 thousand dollars today.</a:t>
            </a:r>
          </a:p>
          <a:p>
            <a:r>
              <a:rPr lang="en-US" dirty="0"/>
              <a:t>Enormous amount of data generated from genomic tests. </a:t>
            </a:r>
          </a:p>
          <a:p>
            <a:pPr lvl="1"/>
            <a:r>
              <a:rPr lang="en-US" dirty="0"/>
              <a:t>Existing genomics database Sequence Read Archive (SRA) grows 10,000 times in the last decade.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B54BB-451B-4F2B-9505-B5BBDA66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4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3979-3B98-46ED-A79E-DA622F9E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8594"/>
            <a:ext cx="7886700" cy="1325563"/>
          </a:xfrm>
        </p:spPr>
        <p:txBody>
          <a:bodyPr/>
          <a:lstStyle/>
          <a:p>
            <a:r>
              <a:rPr lang="en-US" dirty="0"/>
              <a:t>SRA growth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5C5EF-6222-47B7-B3A7-4C2D1F129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044" y="1490539"/>
            <a:ext cx="6198505" cy="46242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183D6-476A-43D0-9B26-71A2BABF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246B-9003-4586-B686-640BDFE6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2305-8B33-4BEB-A384-EE69F424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 to access patient genotyping and phenotyping data due to privacy concern</a:t>
            </a:r>
          </a:p>
          <a:p>
            <a:pPr lvl="1"/>
            <a:r>
              <a:rPr lang="en-US" dirty="0"/>
              <a:t>simulated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Various non-trivial datatypes -- VCF and BAM, a lot of data munging to get data from various Datatypes, File formats.</a:t>
            </a:r>
          </a:p>
          <a:p>
            <a:endParaRPr lang="en-US" dirty="0"/>
          </a:p>
          <a:p>
            <a:r>
              <a:rPr lang="en-US" dirty="0"/>
              <a:t>Biological data has extremely flexible schema. Normalization for biological data is impractical.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B54BB-451B-4F2B-9505-B5BBDA66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9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246B-9003-4586-B686-640BDFE6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2305-8B33-4BEB-A384-EE69F424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 to access patient genotyping and phenotyping data due to privacy concern</a:t>
            </a:r>
          </a:p>
          <a:p>
            <a:pPr lvl="1"/>
            <a:r>
              <a:rPr lang="en-US" dirty="0"/>
              <a:t>simulated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Various non-trivial datatypes -- VCF and BAM, a lot of data munging to get data from various Datatypes, File formats.</a:t>
            </a:r>
          </a:p>
          <a:p>
            <a:endParaRPr lang="en-US" dirty="0"/>
          </a:p>
          <a:p>
            <a:r>
              <a:rPr lang="en-US" dirty="0"/>
              <a:t>Biological data has extremely flexible schema. Normalization for biological data is impractical.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B54BB-451B-4F2B-9505-B5BBDA66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2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F6D8-DE2B-40B7-AB06-3C366DF3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4243-8F27-4235-A069-192BFB2FD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Design the ER diagram 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Entities for a simplified data model </a:t>
            </a:r>
          </a:p>
          <a:p>
            <a:pPr lvl="1"/>
            <a:r>
              <a:rPr lang="en-US" dirty="0" err="1"/>
              <a:t>GenoType</a:t>
            </a:r>
            <a:r>
              <a:rPr lang="en-US" dirty="0"/>
              <a:t> data, Biopsy data, </a:t>
            </a:r>
            <a:r>
              <a:rPr lang="en-US" dirty="0" err="1"/>
              <a:t>PhenoType</a:t>
            </a:r>
            <a:r>
              <a:rPr lang="en-US" dirty="0"/>
              <a:t> and </a:t>
            </a:r>
            <a:r>
              <a:rPr lang="en-US" dirty="0" err="1"/>
              <a:t>Gene_Info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Definition Language (DDL) </a:t>
            </a:r>
          </a:p>
          <a:p>
            <a:r>
              <a:rPr lang="en-US" dirty="0"/>
              <a:t>Data Manipulation Language(DML)</a:t>
            </a:r>
          </a:p>
          <a:p>
            <a:endParaRPr lang="en-US" dirty="0"/>
          </a:p>
          <a:p>
            <a:r>
              <a:rPr lang="en-US" dirty="0"/>
              <a:t>Populate patient genotyping data by simulated data (R code in Appendix).</a:t>
            </a:r>
          </a:p>
          <a:p>
            <a:r>
              <a:rPr lang="en-US" dirty="0"/>
              <a:t>Populate patient biopsy data from online data source.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DF0B8-EBA7-47CA-A9B9-871AE5C0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0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F6D8-DE2B-40B7-AB06-3C366DF3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4243-8F27-4235-A069-192BFB2FD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Design the ER diagram 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Entities for a simplified data model </a:t>
            </a:r>
          </a:p>
          <a:p>
            <a:pPr lvl="1"/>
            <a:r>
              <a:rPr lang="en-US" dirty="0" err="1"/>
              <a:t>GenoType</a:t>
            </a:r>
            <a:r>
              <a:rPr lang="en-US" dirty="0"/>
              <a:t> data, Biopsy data, </a:t>
            </a:r>
            <a:r>
              <a:rPr lang="en-US" dirty="0" err="1"/>
              <a:t>PhenoType</a:t>
            </a:r>
            <a:r>
              <a:rPr lang="en-US" dirty="0"/>
              <a:t> and </a:t>
            </a:r>
            <a:r>
              <a:rPr lang="en-US" dirty="0" err="1"/>
              <a:t>Gene_Info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Definition Language (DDL) </a:t>
            </a:r>
          </a:p>
          <a:p>
            <a:r>
              <a:rPr lang="en-US" dirty="0"/>
              <a:t>Data Manipulation Language(DML)</a:t>
            </a:r>
          </a:p>
          <a:p>
            <a:endParaRPr lang="en-US" dirty="0"/>
          </a:p>
          <a:p>
            <a:r>
              <a:rPr lang="en-US" dirty="0"/>
              <a:t>Populate patient genotyping data by simulated data (R code in Appendix).</a:t>
            </a:r>
          </a:p>
          <a:p>
            <a:r>
              <a:rPr lang="en-US" dirty="0"/>
              <a:t>Populate patient biopsy data from online data source.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DF0B8-EBA7-47CA-A9B9-871AE5C0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D5BE-00DF-4C59-B997-FF891CA3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BF498-193B-47F3-A4FD-C9D6CE3E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9598"/>
            <a:ext cx="7627583" cy="37794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Simulate the genomic test results data:</a:t>
            </a:r>
          </a:p>
          <a:p>
            <a:pPr lvl="1"/>
            <a:r>
              <a:rPr lang="en-US" sz="2100" dirty="0"/>
              <a:t>569x21 matrix for patients genomic test dataset with gene expression levels/</a:t>
            </a:r>
            <a:r>
              <a:rPr lang="en-US" sz="1900" dirty="0"/>
              <a:t>Copy number </a:t>
            </a:r>
            <a:r>
              <a:rPr lang="en-US" sz="2100" dirty="0"/>
              <a:t>range from 1-3. (All cancer patients data, so we do not have 0 value since it means no cancer. we do not know the actual underlie distribution though. so just used a normal distribution)</a:t>
            </a:r>
          </a:p>
          <a:p>
            <a:r>
              <a:rPr lang="en-US" sz="2300" dirty="0"/>
              <a:t>HER2-scores: </a:t>
            </a:r>
            <a:r>
              <a:rPr lang="en-US" sz="1700" dirty="0"/>
              <a:t>The HER2 expression was scored using the </a:t>
            </a:r>
            <a:r>
              <a:rPr lang="en-US" sz="1700" dirty="0" err="1"/>
              <a:t>HercepTest</a:t>
            </a:r>
            <a:r>
              <a:rPr lang="en-US" sz="1700" dirty="0"/>
              <a:t> criteria. The HER2-score was based on a 0 to 3+ scale. 0 corresponded to </a:t>
            </a:r>
            <a:r>
              <a:rPr lang="en-US" sz="1700" dirty="0" err="1"/>
              <a:t>tumour</a:t>
            </a:r>
            <a:r>
              <a:rPr lang="en-US" sz="1700" dirty="0"/>
              <a:t> cells that were completely negative, 1+ corresponded to faint perceptible staining of the </a:t>
            </a:r>
            <a:r>
              <a:rPr lang="en-US" sz="1700" dirty="0" err="1"/>
              <a:t>tumour</a:t>
            </a:r>
            <a:r>
              <a:rPr lang="en-US" sz="1700" dirty="0"/>
              <a:t> cell membranes, 2+ corresponded to moderate staining of the entire </a:t>
            </a:r>
            <a:r>
              <a:rPr lang="en-US" sz="1700" dirty="0" err="1"/>
              <a:t>tumour</a:t>
            </a:r>
            <a:r>
              <a:rPr lang="en-US" sz="1700" dirty="0"/>
              <a:t> cell membranes and 3+ indicated strong circumferential staining of the entire </a:t>
            </a:r>
            <a:r>
              <a:rPr lang="en-US" sz="1700" dirty="0" err="1"/>
              <a:t>tumour</a:t>
            </a:r>
            <a:r>
              <a:rPr lang="en-US" sz="1700" dirty="0"/>
              <a:t> cell membranes creating a fishnet pattern.  (Carlsson et al. paper in 2004. HER2 expression in breast cancer primary </a:t>
            </a:r>
            <a:r>
              <a:rPr lang="en-US" sz="1700" dirty="0" err="1"/>
              <a:t>tumours</a:t>
            </a:r>
            <a:r>
              <a:rPr lang="en-US" sz="1700" dirty="0"/>
              <a:t> and corresponding metastases</a:t>
            </a:r>
            <a:r>
              <a:rPr lang="en-US" sz="2300" dirty="0"/>
              <a:t>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05BE6-A25E-4BED-89AA-116F095B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8E864-2EBC-4162-8665-26010DDD6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67" y="4876425"/>
            <a:ext cx="6986727" cy="13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Medicine/ Personalized Medicine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Delivers individually tailored therapy based on the patient’s disease subtype (Servant et al., 2014). </a:t>
            </a:r>
          </a:p>
          <a:p>
            <a:endParaRPr lang="en-US" dirty="0"/>
          </a:p>
          <a:p>
            <a:r>
              <a:rPr lang="en-US" dirty="0"/>
              <a:t>Selects the most effective cancer treatments based on biomarkers. </a:t>
            </a:r>
          </a:p>
          <a:p>
            <a:endParaRPr lang="en-US" dirty="0"/>
          </a:p>
          <a:p>
            <a:r>
              <a:rPr lang="en-US" dirty="0"/>
              <a:t>Genomic testing </a:t>
            </a:r>
          </a:p>
          <a:p>
            <a:pPr lvl="1"/>
            <a:r>
              <a:rPr lang="en-US" dirty="0"/>
              <a:t>Used to identify patient’s gene expression profiles to determine the corresponding sensitive targeted therapies.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7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D5BE-00DF-4C59-B997-FF891CA3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BF498-193B-47F3-A4FD-C9D6CE3E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9598"/>
            <a:ext cx="7627583" cy="37794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Simulate the genomic test results data:</a:t>
            </a:r>
          </a:p>
          <a:p>
            <a:pPr lvl="1"/>
            <a:r>
              <a:rPr lang="en-US" sz="2100" dirty="0"/>
              <a:t>569x21 matrix for patients genomic test dataset with gene expression levels/</a:t>
            </a:r>
            <a:r>
              <a:rPr lang="en-US" sz="1900" dirty="0"/>
              <a:t>Copy number </a:t>
            </a:r>
            <a:r>
              <a:rPr lang="en-US" sz="2100" dirty="0"/>
              <a:t>range from 1-3. (All cancer patients data, so we do not have 0 value since it means no cancer. we do not know the actual underlie distribution though. so just used a normal distribution)</a:t>
            </a:r>
          </a:p>
          <a:p>
            <a:r>
              <a:rPr lang="en-US" sz="2300" dirty="0"/>
              <a:t>HER2-scores: </a:t>
            </a:r>
            <a:r>
              <a:rPr lang="en-US" sz="1700" dirty="0"/>
              <a:t>The HER2 expression was scored using the </a:t>
            </a:r>
            <a:r>
              <a:rPr lang="en-US" sz="1700" dirty="0" err="1"/>
              <a:t>HercepTest</a:t>
            </a:r>
            <a:r>
              <a:rPr lang="en-US" sz="1700" dirty="0"/>
              <a:t> criteria. The HER2-score was based on a 0 to 3+ scale. 0 corresponded to </a:t>
            </a:r>
            <a:r>
              <a:rPr lang="en-US" sz="1700" dirty="0" err="1"/>
              <a:t>tumour</a:t>
            </a:r>
            <a:r>
              <a:rPr lang="en-US" sz="1700" dirty="0"/>
              <a:t> cells that were completely negative, 1+ corresponded to faint perceptible staining of the </a:t>
            </a:r>
            <a:r>
              <a:rPr lang="en-US" sz="1700" dirty="0" err="1"/>
              <a:t>tumour</a:t>
            </a:r>
            <a:r>
              <a:rPr lang="en-US" sz="1700" dirty="0"/>
              <a:t> cell membranes, 2+ corresponded to moderate staining of the entire </a:t>
            </a:r>
            <a:r>
              <a:rPr lang="en-US" sz="1700" dirty="0" err="1"/>
              <a:t>tumour</a:t>
            </a:r>
            <a:r>
              <a:rPr lang="en-US" sz="1700" dirty="0"/>
              <a:t> cell membranes and 3+ indicated strong circumferential staining of the entire </a:t>
            </a:r>
            <a:r>
              <a:rPr lang="en-US" sz="1700" dirty="0" err="1"/>
              <a:t>tumour</a:t>
            </a:r>
            <a:r>
              <a:rPr lang="en-US" sz="1700" dirty="0"/>
              <a:t> cell membranes creating a fishnet pattern.  (Carlsson et al. paper in 2004. HER2 expression in breast cancer primary </a:t>
            </a:r>
            <a:r>
              <a:rPr lang="en-US" sz="1700" dirty="0" err="1"/>
              <a:t>tumours</a:t>
            </a:r>
            <a:r>
              <a:rPr lang="en-US" sz="1700" dirty="0"/>
              <a:t> and corresponding metastases</a:t>
            </a:r>
            <a:r>
              <a:rPr lang="en-US" sz="2300" dirty="0"/>
              <a:t>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05BE6-A25E-4BED-89AA-116F095B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8E864-2EBC-4162-8665-26010DDD6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67" y="5032398"/>
            <a:ext cx="6986727" cy="1323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20C92-33E8-421C-9C72-241CD3476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5" y="4286273"/>
            <a:ext cx="38957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8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DE67-9D22-487F-82E3-AEE3D1FD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C8DB9-F3C8-4D00-9734-B8529B6D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F57A7-42A8-4E4A-AA2C-71070803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B549A01-81DD-4E5E-8965-25534C4176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19" y="1310537"/>
            <a:ext cx="5521911" cy="504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01E1-7743-4AD9-A49E-39E8248F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5B50-1EA6-4BAE-859D-877148BEE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739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SELECT *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FROM (SELECT * FROM biopsy) b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JOIN (SELECT * FROM genotype) g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ON </a:t>
            </a:r>
            <a:r>
              <a:rPr lang="en-US" sz="1400" dirty="0" err="1">
                <a:solidFill>
                  <a:schemeClr val="accent1"/>
                </a:solidFill>
              </a:rPr>
              <a:t>b.Patient_ID</a:t>
            </a:r>
            <a:r>
              <a:rPr lang="en-US" sz="1400" dirty="0">
                <a:solidFill>
                  <a:schemeClr val="accent1"/>
                </a:solidFill>
              </a:rPr>
              <a:t> = </a:t>
            </a:r>
            <a:r>
              <a:rPr lang="en-US" sz="1400" dirty="0" err="1">
                <a:solidFill>
                  <a:schemeClr val="accent1"/>
                </a:solidFill>
              </a:rPr>
              <a:t>g.Patient_ID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WHERE HER2=2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GROUP BY </a:t>
            </a:r>
            <a:r>
              <a:rPr lang="en-US" sz="1400" dirty="0" err="1">
                <a:solidFill>
                  <a:schemeClr val="accent1"/>
                </a:solidFill>
              </a:rPr>
              <a:t>g.diagnosis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ORDER BY g.BCL2 </a:t>
            </a:r>
            <a:r>
              <a:rPr lang="en-US" sz="1400">
                <a:solidFill>
                  <a:schemeClr val="accent1"/>
                </a:solidFill>
              </a:rPr>
              <a:t>DESC LIMIT 10;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A088F-864A-4F6D-89DC-F7462698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546AB-88B7-4C8E-838A-3A23B07E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4" y="4134507"/>
            <a:ext cx="8180813" cy="156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7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74F1-AD8F-4C15-B090-5C9B52CF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Patient_ID</a:t>
            </a:r>
            <a:r>
              <a:rPr lang="en-US" dirty="0"/>
              <a:t> diagnosis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F8C84-0361-430D-A094-40A511278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088" y="2423161"/>
            <a:ext cx="7811262" cy="25734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478BB-E87B-47EC-9699-75A0023C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5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01E1-7743-4AD9-A49E-39E8248F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5900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Stepwise variable Selection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9CCB6A-981E-407B-B86A-BF61D42E9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95" y="1435420"/>
            <a:ext cx="4462530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A088F-864A-4F6D-89DC-F7462698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9DD7C-BE4D-4913-AAE5-3487BAEFD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424" y="4529458"/>
            <a:ext cx="3860925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46E31-A97C-49CE-A4E9-333347F80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180" y="1351026"/>
            <a:ext cx="2941511" cy="29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7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C880-E383-47D2-930A-9E4B61C1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51440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plots of selected variables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ACA75E-EFB3-4C28-915E-BF6CF872A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844" y="1516566"/>
            <a:ext cx="6073697" cy="46603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E5E4E-A696-4435-8362-9B5F7BF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2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049B-D12D-4FFB-87EA-D2D15962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7889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Plots of selected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5261F7-3B2C-47ED-8773-EDEAA72C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029" y="1263805"/>
            <a:ext cx="6490009" cy="49131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92C4D-2DE4-4062-9941-2E64FA5D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20BB-5475-49C9-A146-138C798E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queryPatientRecItem</a:t>
            </a:r>
            <a:r>
              <a:rPr lang="en-US" dirty="0"/>
              <a:t>(</a:t>
            </a:r>
            <a:r>
              <a:rPr lang="en-US" dirty="0" err="1"/>
              <a:t>patientID</a:t>
            </a:r>
            <a:r>
              <a:rPr lang="en-US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96490F-DA89-44A5-874F-CB97AB1DA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433387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1C90E-E92B-4026-A8DF-CA641254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5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2AF4-D27C-4E09-946F-1F20EC47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err="1"/>
              <a:t>predictBCDiagnosis</a:t>
            </a:r>
            <a:r>
              <a:rPr lang="en-US" dirty="0"/>
              <a:t>(</a:t>
            </a:r>
            <a:r>
              <a:rPr lang="en-US" dirty="0" err="1"/>
              <a:t>patientID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C6BF58-C12D-4EED-BCAB-AEE19ACB9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341" y="1553737"/>
            <a:ext cx="5947317" cy="46232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49A99-46EA-48B9-8978-4F554223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1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A6E6-0565-4EE9-B2E5-B1B0B7C2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main.py "POST /</a:t>
            </a:r>
            <a:r>
              <a:rPr lang="en-US" sz="2800" b="0" dirty="0" err="1"/>
              <a:t>api</a:t>
            </a:r>
            <a:r>
              <a:rPr lang="en-US" sz="2800" b="0" dirty="0"/>
              <a:t>/</a:t>
            </a:r>
            <a:r>
              <a:rPr lang="en-US" sz="2800" b="0" dirty="0" err="1"/>
              <a:t>getBCDiagnosis</a:t>
            </a:r>
            <a:r>
              <a:rPr lang="en-US" sz="2800" b="0" dirty="0"/>
              <a:t>/86355 HTTP/1.1"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2B089-D3A4-4986-A1D6-E157F186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5CA2FA-399F-45FA-BDBB-F11A8558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472184"/>
            <a:ext cx="8696325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3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D06F-F939-4238-A08A-F6767044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Medicine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76B8-C755-4BAF-97AB-A0C1A43D7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4A050-B712-4FD5-8704-8FC36A67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8D78B-AE51-4E68-89D6-DA59B776B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14" y="1490371"/>
            <a:ext cx="7586772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0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F931-7FFB-474D-AE2C-544B418E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8085"/>
            <a:ext cx="7886700" cy="958152"/>
          </a:xfrm>
        </p:spPr>
        <p:txBody>
          <a:bodyPr>
            <a:normAutofit/>
          </a:bodyPr>
          <a:lstStyle/>
          <a:p>
            <a:r>
              <a:rPr lang="en-US" sz="2800" b="0" dirty="0"/>
              <a:t>http://localhost:5000/api/getBCDiagnosis/86355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28EA2-2058-4089-A0EC-8EBE1E676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71365"/>
            <a:ext cx="7886700" cy="40598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F6FA8-0E0C-4FD4-9747-44E6A1AD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26A0-14D1-4237-943A-8E95AB7A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32A5FF-40C5-464F-AE50-91277FF7F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329" y="1353015"/>
            <a:ext cx="6870456" cy="48239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5C980-A1DE-4E46-A01C-2554313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7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D8B8-9EE3-4DF0-9704-8FD1FA9D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0869F1-C3AE-4501-BC70-008F5DE50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750" y="1598341"/>
            <a:ext cx="6214947" cy="44233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8BD69-2076-4052-94F5-B67133A1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7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21A7-4D2D-49DA-8D73-86CA9F48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5755E-579C-4346-804D-31F3B65F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Successfully designed the ER diagram and use normalization techniques to improve the efficiency for storing and querying the data. </a:t>
            </a:r>
          </a:p>
          <a:p>
            <a:endParaRPr lang="en-US" sz="3000" dirty="0"/>
          </a:p>
          <a:p>
            <a:r>
              <a:rPr lang="en-US" sz="3000" dirty="0"/>
              <a:t>Populated the database with patient genotyping data by simulation and patient biopsy data from online data source. </a:t>
            </a:r>
          </a:p>
          <a:p>
            <a:endParaRPr lang="en-US" sz="3000" dirty="0"/>
          </a:p>
          <a:p>
            <a:r>
              <a:rPr lang="en-US" sz="3000" dirty="0"/>
              <a:t>Demonstrated the database function by writing SQL queries to extract or subset for deeper analysis.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1ECBA-F014-430C-B396-F9F0E02B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226C-7248-4FB1-882F-508D7E9E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3112F-E200-41B5-8DC8-F82C8A52A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0518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Online Prediction Platform (REST API) for Breast Cancer diagnosis.</a:t>
            </a:r>
          </a:p>
          <a:p>
            <a:pPr lvl="1"/>
            <a:r>
              <a:rPr lang="en-US" sz="2000" dirty="0"/>
              <a:t>Deployed machine learning model (</a:t>
            </a:r>
            <a:r>
              <a:rPr lang="en-US" sz="2000" dirty="0" err="1"/>
              <a:t>RandomForestClassifier</a:t>
            </a:r>
            <a:r>
              <a:rPr lang="en-US" sz="2000" dirty="0"/>
              <a:t>) for breast cancer diagnosis prediction.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1B00C-0663-4AFB-8172-4B1114C0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2E6A4-BB2A-4653-BFF0-A3796E15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38" y="2709908"/>
            <a:ext cx="7457243" cy="35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4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21A7-4D2D-49DA-8D73-86CA9F48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5755E-579C-4346-804D-31F3B65F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 Significance of our database :</a:t>
            </a:r>
          </a:p>
          <a:p>
            <a:pPr lvl="1"/>
            <a:r>
              <a:rPr lang="en-US" dirty="0"/>
              <a:t>Real-world application of DB knowledge.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science helps generating value from data.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Gain personalized biological information to diagnose and optimize treatment decisions for many types of cancers.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Potentially aid in biomarker or drug discovery.  Easy to retrieve useful information for further analysis such as deep learning algorithms.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1ECBA-F014-430C-B396-F9F0E02B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1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19B7-FFD0-4749-9D17-CC763383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F15D-3BE2-4916-8456-9D24E8A2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317252"/>
            <a:ext cx="7973812" cy="51844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For real life large datasets, we need to utilize cloud computing such as AWS or Google Cloud Platform.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Cloud-based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AutoDeepLearning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Platform </a:t>
            </a:r>
            <a:r>
              <a:rPr lang="en-US" dirty="0"/>
              <a:t>for integrative analysis of NGS, WES, and clinical data to predict the subtypes of cancer (</a:t>
            </a:r>
            <a:r>
              <a:rPr lang="en-US" dirty="0" err="1"/>
              <a:t>DNNClassifier</a:t>
            </a:r>
            <a:r>
              <a:rPr lang="en-US" dirty="0"/>
              <a:t> in TensorFlow).</a:t>
            </a:r>
          </a:p>
          <a:p>
            <a:r>
              <a:rPr lang="en-US" dirty="0"/>
              <a:t>Integrate from more data sources</a:t>
            </a:r>
          </a:p>
          <a:p>
            <a:pPr lvl="1"/>
            <a:r>
              <a:rPr lang="en-US" dirty="0"/>
              <a:t>Proteomics</a:t>
            </a:r>
          </a:p>
          <a:p>
            <a:pPr lvl="1"/>
            <a:r>
              <a:rPr lang="en-US" dirty="0"/>
              <a:t>Environmental factors</a:t>
            </a:r>
          </a:p>
          <a:p>
            <a:pPr lvl="2"/>
            <a:r>
              <a:rPr lang="en-US" dirty="0" err="1"/>
              <a:t>DietType</a:t>
            </a:r>
            <a:endParaRPr lang="en-US" dirty="0"/>
          </a:p>
          <a:p>
            <a:pPr lvl="2"/>
            <a:r>
              <a:rPr lang="en-US" dirty="0" err="1"/>
              <a:t>Excerises</a:t>
            </a:r>
            <a:r>
              <a:rPr lang="en-US" dirty="0"/>
              <a:t> habit</a:t>
            </a:r>
          </a:p>
          <a:p>
            <a:pPr lvl="1"/>
            <a:r>
              <a:rPr lang="en-US" dirty="0"/>
              <a:t>More outside database</a:t>
            </a:r>
          </a:p>
          <a:p>
            <a:pPr lvl="2"/>
            <a:r>
              <a:rPr lang="en-US" dirty="0"/>
              <a:t>TCGA</a:t>
            </a:r>
          </a:p>
          <a:p>
            <a:pPr lvl="2"/>
            <a:r>
              <a:rPr lang="en-US" dirty="0"/>
              <a:t>OMIM</a:t>
            </a:r>
          </a:p>
          <a:p>
            <a:pPr lvl="2"/>
            <a:r>
              <a:rPr lang="en-US" dirty="0"/>
              <a:t>Genotype-Tissue Expression (</a:t>
            </a:r>
            <a:r>
              <a:rPr lang="en-US" dirty="0" err="1"/>
              <a:t>GTEx</a:t>
            </a:r>
            <a:r>
              <a:rPr lang="en-US" dirty="0"/>
              <a:t>)</a:t>
            </a:r>
          </a:p>
          <a:p>
            <a:r>
              <a:rPr lang="en-US" dirty="0"/>
              <a:t>Time series database </a:t>
            </a:r>
          </a:p>
          <a:p>
            <a:pPr lvl="1"/>
            <a:r>
              <a:rPr lang="en-US" dirty="0"/>
              <a:t>Liquid biopsy technology (non-invasive and only need 5 ml blood draw) allows for monitoring the </a:t>
            </a:r>
            <a:r>
              <a:rPr lang="en-US" dirty="0" err="1"/>
              <a:t>ctDNA</a:t>
            </a:r>
            <a:r>
              <a:rPr lang="en-US" dirty="0"/>
              <a:t> change before and after operation/treatment </a:t>
            </a:r>
          </a:p>
          <a:p>
            <a:pPr lvl="2"/>
            <a:r>
              <a:rPr lang="en-US" dirty="0"/>
              <a:t>Minimal residual disease (MRD) detection: routine clinical practice in acute lymphoblastic leukemia (ALL).</a:t>
            </a:r>
          </a:p>
          <a:p>
            <a:pPr lvl="2"/>
            <a:r>
              <a:rPr lang="en-US" dirty="0"/>
              <a:t>Evaluate the efficacy of innovative drugs.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C32C1-2369-45A1-9F3D-BB817679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19B7-FFD0-4749-9D17-CC763383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F15D-3BE2-4916-8456-9D24E8A2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317252"/>
            <a:ext cx="7973812" cy="51844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For real life large datasets, we need to utilize cloud computing such as AWS or Google Cloud Platform.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Cloud-based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AutoDeepLearning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Platform </a:t>
            </a:r>
            <a:r>
              <a:rPr lang="en-US" dirty="0"/>
              <a:t>for integrative analysis of NGS, WES, and clinical data to predict the subtypes of cancer (</a:t>
            </a:r>
            <a:r>
              <a:rPr lang="en-US" dirty="0" err="1"/>
              <a:t>DNNClassifier</a:t>
            </a:r>
            <a:r>
              <a:rPr lang="en-US" dirty="0"/>
              <a:t> in TensorFlow).</a:t>
            </a:r>
          </a:p>
          <a:p>
            <a:r>
              <a:rPr lang="en-US" dirty="0"/>
              <a:t>Integrate from more data sources</a:t>
            </a:r>
          </a:p>
          <a:p>
            <a:pPr lvl="1"/>
            <a:r>
              <a:rPr lang="en-US" dirty="0"/>
              <a:t>Proteomics</a:t>
            </a:r>
          </a:p>
          <a:p>
            <a:pPr lvl="1"/>
            <a:r>
              <a:rPr lang="en-US" dirty="0"/>
              <a:t>Environmental factors</a:t>
            </a:r>
          </a:p>
          <a:p>
            <a:pPr lvl="2"/>
            <a:r>
              <a:rPr lang="en-US" dirty="0" err="1"/>
              <a:t>DietType</a:t>
            </a:r>
            <a:endParaRPr lang="en-US" dirty="0"/>
          </a:p>
          <a:p>
            <a:pPr lvl="2"/>
            <a:r>
              <a:rPr lang="en-US" dirty="0" err="1"/>
              <a:t>Excerises</a:t>
            </a:r>
            <a:r>
              <a:rPr lang="en-US" dirty="0"/>
              <a:t> habit</a:t>
            </a:r>
          </a:p>
          <a:p>
            <a:pPr lvl="1"/>
            <a:r>
              <a:rPr lang="en-US" dirty="0"/>
              <a:t>More outside database</a:t>
            </a:r>
          </a:p>
          <a:p>
            <a:pPr lvl="2"/>
            <a:r>
              <a:rPr lang="en-US" dirty="0"/>
              <a:t>TCGA</a:t>
            </a:r>
          </a:p>
          <a:p>
            <a:pPr lvl="2"/>
            <a:r>
              <a:rPr lang="en-US" dirty="0"/>
              <a:t>OMIM</a:t>
            </a:r>
          </a:p>
          <a:p>
            <a:pPr lvl="2"/>
            <a:r>
              <a:rPr lang="en-US" dirty="0"/>
              <a:t>Genotype-Tissue Expression (</a:t>
            </a:r>
            <a:r>
              <a:rPr lang="en-US" dirty="0" err="1"/>
              <a:t>GTEx</a:t>
            </a:r>
            <a:r>
              <a:rPr lang="en-US" dirty="0"/>
              <a:t>)</a:t>
            </a:r>
          </a:p>
          <a:p>
            <a:r>
              <a:rPr lang="en-US" dirty="0"/>
              <a:t>Time series database </a:t>
            </a:r>
          </a:p>
          <a:p>
            <a:pPr lvl="1"/>
            <a:r>
              <a:rPr lang="en-US" dirty="0"/>
              <a:t>Liquid biopsy technology (non-invasive and only need 5 ml blood draw) allows for monitoring the </a:t>
            </a:r>
            <a:r>
              <a:rPr lang="en-US" dirty="0" err="1"/>
              <a:t>ctDNA</a:t>
            </a:r>
            <a:r>
              <a:rPr lang="en-US" dirty="0"/>
              <a:t> change before and after operation/treatment </a:t>
            </a:r>
          </a:p>
          <a:p>
            <a:pPr lvl="2"/>
            <a:r>
              <a:rPr lang="en-US" dirty="0"/>
              <a:t>Minimal residual disease (MRD) detection: routine clinical practice in acute lymphoblastic leukemia (ALL).</a:t>
            </a:r>
          </a:p>
          <a:p>
            <a:pPr lvl="2"/>
            <a:r>
              <a:rPr lang="en-US" dirty="0"/>
              <a:t>Evaluate the efficacy of innovative drugs.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C32C1-2369-45A1-9F3D-BB817679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7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19B7-FFD0-4749-9D17-CC763383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F15D-3BE2-4916-8456-9D24E8A2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317252"/>
            <a:ext cx="7973812" cy="51844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For real life large datasets, we need to utilize cloud computing such as AWS or Google Cloud Platform.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Cloud-based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AutoDeepLearning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Platform </a:t>
            </a:r>
            <a:r>
              <a:rPr lang="en-US" dirty="0"/>
              <a:t>for integrative analysis of NGS, WES, and clinical data to predict the subtypes of cancer (</a:t>
            </a:r>
            <a:r>
              <a:rPr lang="en-US" dirty="0" err="1"/>
              <a:t>DNNClassifier</a:t>
            </a:r>
            <a:r>
              <a:rPr lang="en-US" dirty="0"/>
              <a:t> in TensorFlow).</a:t>
            </a:r>
          </a:p>
          <a:p>
            <a:r>
              <a:rPr lang="en-US" dirty="0"/>
              <a:t>Integrate from more data sources</a:t>
            </a:r>
          </a:p>
          <a:p>
            <a:pPr lvl="1"/>
            <a:r>
              <a:rPr lang="en-US" dirty="0"/>
              <a:t>Proteomics</a:t>
            </a:r>
          </a:p>
          <a:p>
            <a:pPr lvl="1"/>
            <a:r>
              <a:rPr lang="en-US" dirty="0"/>
              <a:t>Environmental factors</a:t>
            </a:r>
          </a:p>
          <a:p>
            <a:pPr lvl="2"/>
            <a:r>
              <a:rPr lang="en-US" dirty="0" err="1"/>
              <a:t>DietType</a:t>
            </a:r>
            <a:endParaRPr lang="en-US" dirty="0"/>
          </a:p>
          <a:p>
            <a:pPr lvl="2"/>
            <a:r>
              <a:rPr lang="en-US" dirty="0" err="1"/>
              <a:t>Excerises</a:t>
            </a:r>
            <a:r>
              <a:rPr lang="en-US" dirty="0"/>
              <a:t> habit</a:t>
            </a:r>
          </a:p>
          <a:p>
            <a:pPr lvl="1"/>
            <a:r>
              <a:rPr lang="en-US" dirty="0"/>
              <a:t>More outside database</a:t>
            </a:r>
          </a:p>
          <a:p>
            <a:pPr lvl="2"/>
            <a:r>
              <a:rPr lang="en-US" dirty="0"/>
              <a:t>TCGA</a:t>
            </a:r>
          </a:p>
          <a:p>
            <a:pPr lvl="2"/>
            <a:r>
              <a:rPr lang="en-US" dirty="0"/>
              <a:t>OMIM</a:t>
            </a:r>
          </a:p>
          <a:p>
            <a:pPr lvl="2"/>
            <a:r>
              <a:rPr lang="en-US" dirty="0"/>
              <a:t>Genotype-Tissue Expression (</a:t>
            </a:r>
            <a:r>
              <a:rPr lang="en-US" dirty="0" err="1"/>
              <a:t>GTEx</a:t>
            </a:r>
            <a:r>
              <a:rPr lang="en-US" dirty="0"/>
              <a:t>)</a:t>
            </a:r>
          </a:p>
          <a:p>
            <a:r>
              <a:rPr lang="en-US" dirty="0"/>
              <a:t>Time series database </a:t>
            </a:r>
          </a:p>
          <a:p>
            <a:pPr lvl="1"/>
            <a:r>
              <a:rPr lang="en-US" dirty="0"/>
              <a:t>Liquid biopsy technology (non-invasive and only need 5 ml blood draw) allows for monitoring the </a:t>
            </a:r>
            <a:r>
              <a:rPr lang="en-US" dirty="0" err="1"/>
              <a:t>ctDNA</a:t>
            </a:r>
            <a:r>
              <a:rPr lang="en-US" dirty="0"/>
              <a:t> change before and after operation/treatment </a:t>
            </a:r>
          </a:p>
          <a:p>
            <a:pPr lvl="2"/>
            <a:r>
              <a:rPr lang="en-US" dirty="0"/>
              <a:t>Minimal residual disease (MRD) detection: routine clinical practice in acute lymphoblastic leukemia (ALL).</a:t>
            </a:r>
          </a:p>
          <a:p>
            <a:pPr lvl="2"/>
            <a:r>
              <a:rPr lang="en-US" dirty="0"/>
              <a:t>Evaluate the efficacy of innovative drugs.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C32C1-2369-45A1-9F3D-BB817679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19B7-FFD0-4749-9D17-CC763383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F15D-3BE2-4916-8456-9D24E8A2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317252"/>
            <a:ext cx="7973812" cy="51844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For real life large datasets, we need to utilize cloud computing such as AWS or Google Cloud Platform.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Cloud-based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AutoDeepLearning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Platform </a:t>
            </a:r>
            <a:r>
              <a:rPr lang="en-US" dirty="0"/>
              <a:t>for integrative analysis of NGS, WES, and clinical data to predict the subtypes of cancer (</a:t>
            </a:r>
            <a:r>
              <a:rPr lang="en-US" dirty="0" err="1"/>
              <a:t>DNNClassifier</a:t>
            </a:r>
            <a:r>
              <a:rPr lang="en-US" dirty="0"/>
              <a:t> in TensorFlow).</a:t>
            </a:r>
          </a:p>
          <a:p>
            <a:r>
              <a:rPr lang="en-US" dirty="0"/>
              <a:t>Integrate from more data sources</a:t>
            </a:r>
          </a:p>
          <a:p>
            <a:pPr lvl="1"/>
            <a:r>
              <a:rPr lang="en-US" dirty="0"/>
              <a:t>Proteomics</a:t>
            </a:r>
          </a:p>
          <a:p>
            <a:pPr lvl="1"/>
            <a:r>
              <a:rPr lang="en-US" dirty="0"/>
              <a:t>Environmental factors</a:t>
            </a:r>
          </a:p>
          <a:p>
            <a:pPr lvl="2"/>
            <a:r>
              <a:rPr lang="en-US" dirty="0" err="1"/>
              <a:t>DietType</a:t>
            </a:r>
            <a:endParaRPr lang="en-US" dirty="0"/>
          </a:p>
          <a:p>
            <a:pPr lvl="2"/>
            <a:r>
              <a:rPr lang="en-US" dirty="0" err="1"/>
              <a:t>Excerises</a:t>
            </a:r>
            <a:r>
              <a:rPr lang="en-US" dirty="0"/>
              <a:t> habit</a:t>
            </a:r>
          </a:p>
          <a:p>
            <a:pPr lvl="1"/>
            <a:r>
              <a:rPr lang="en-US" dirty="0"/>
              <a:t>More outside database</a:t>
            </a:r>
          </a:p>
          <a:p>
            <a:pPr lvl="2"/>
            <a:r>
              <a:rPr lang="en-US" dirty="0"/>
              <a:t>TCGA</a:t>
            </a:r>
          </a:p>
          <a:p>
            <a:pPr lvl="2"/>
            <a:r>
              <a:rPr lang="en-US" dirty="0"/>
              <a:t>OMIM</a:t>
            </a:r>
          </a:p>
          <a:p>
            <a:pPr lvl="2"/>
            <a:r>
              <a:rPr lang="en-US" dirty="0"/>
              <a:t>Genotype-Tissue Expression (</a:t>
            </a:r>
            <a:r>
              <a:rPr lang="en-US" dirty="0" err="1"/>
              <a:t>GTEx</a:t>
            </a:r>
            <a:r>
              <a:rPr lang="en-US" dirty="0"/>
              <a:t>)</a:t>
            </a:r>
          </a:p>
          <a:p>
            <a:r>
              <a:rPr lang="en-US" dirty="0"/>
              <a:t>Time series database </a:t>
            </a:r>
          </a:p>
          <a:p>
            <a:pPr lvl="1"/>
            <a:r>
              <a:rPr lang="en-US" dirty="0"/>
              <a:t>Liquid biopsy technology (non-invasive and only need 5 ml blood draw) allows for monitoring the </a:t>
            </a:r>
            <a:r>
              <a:rPr lang="en-US" dirty="0" err="1"/>
              <a:t>ctDNA</a:t>
            </a:r>
            <a:r>
              <a:rPr lang="en-US" dirty="0"/>
              <a:t> change before and after operation/treatment </a:t>
            </a:r>
          </a:p>
          <a:p>
            <a:pPr lvl="2"/>
            <a:r>
              <a:rPr lang="en-US" dirty="0"/>
              <a:t>Minimal residual disease (MRD) detection: routine clinical practice in acute lymphoblastic leukemia (ALL).</a:t>
            </a:r>
          </a:p>
          <a:p>
            <a:pPr lvl="2"/>
            <a:r>
              <a:rPr lang="en-US" dirty="0"/>
              <a:t>Evaluate the efficacy of innovative drugs.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C32C1-2369-45A1-9F3D-BB817679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4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D06F-F939-4238-A08A-F6767044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Medicine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76B8-C755-4BAF-97AB-A0C1A43D7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4A050-B712-4FD5-8704-8FC36A67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8D78B-AE51-4E68-89D6-DA59B776B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14" y="1490371"/>
            <a:ext cx="7586772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2C7C-E9F8-4D46-94D0-9285F31D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FCE5-E0A5-41DB-8FD0-9C85B801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would like to thank James Clay for the preliminary work. </a:t>
            </a:r>
          </a:p>
          <a:p>
            <a:endParaRPr lang="en-US" dirty="0"/>
          </a:p>
          <a:p>
            <a:r>
              <a:rPr lang="en-US" dirty="0"/>
              <a:t>And we are very honored to get initial guidance of this project from Dr. George Bell. </a:t>
            </a:r>
          </a:p>
          <a:p>
            <a:endParaRPr lang="en-US" dirty="0"/>
          </a:p>
          <a:p>
            <a:r>
              <a:rPr lang="en-US" dirty="0"/>
              <a:t>We would like to thank Dr. Engels and all the students in Database class for the semester. We learned a lot!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A102D-1DF8-4F73-AF56-40E2387E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9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930A-E30A-4852-A531-8759676B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Medicine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E75B5-F34B-450F-B55C-EECB7BA5A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Biotechnology + Data Science</a:t>
            </a:r>
          </a:p>
          <a:p>
            <a:pPr marL="0" indent="0">
              <a:buNone/>
            </a:pPr>
            <a:r>
              <a:rPr lang="en-US" dirty="0"/>
              <a:t> -&gt; Actionable Insights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D6ACE-6276-4A25-AD8F-B30EFA9E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7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Precision Medicine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Avoids unnecessary treatments, reduces toxicity, and significantly improves outcome. </a:t>
            </a:r>
          </a:p>
          <a:p>
            <a:endParaRPr lang="en-US" dirty="0"/>
          </a:p>
          <a:p>
            <a:r>
              <a:rPr lang="en-US" dirty="0"/>
              <a:t>Actionable insights to prevent, diagnose (early detection) and treat diseases.</a:t>
            </a:r>
          </a:p>
          <a:p>
            <a:endParaRPr lang="en-US" dirty="0"/>
          </a:p>
          <a:p>
            <a:r>
              <a:rPr lang="en-US" dirty="0"/>
              <a:t>Potential to find cure for currently lethal diseases.</a:t>
            </a:r>
          </a:p>
          <a:p>
            <a:endParaRPr lang="en-US" dirty="0"/>
          </a:p>
          <a:p>
            <a:r>
              <a:rPr lang="en-US" dirty="0"/>
              <a:t>Machine learning allows predict drug response and develop diagnostics.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0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Precision Medicine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Avoids unnecessary treatments, reduces toxicity, and significantly improves outcome. </a:t>
            </a:r>
          </a:p>
          <a:p>
            <a:endParaRPr lang="en-US" dirty="0"/>
          </a:p>
          <a:p>
            <a:r>
              <a:rPr lang="en-US" dirty="0"/>
              <a:t>Actionable insights to prevent, diagnose (early detection) and treat diseases.</a:t>
            </a:r>
          </a:p>
          <a:p>
            <a:endParaRPr lang="en-US" dirty="0"/>
          </a:p>
          <a:p>
            <a:r>
              <a:rPr lang="en-US" dirty="0"/>
              <a:t>Potential to find cure for currently lethal diseases.</a:t>
            </a:r>
          </a:p>
          <a:p>
            <a:endParaRPr lang="en-US" dirty="0"/>
          </a:p>
          <a:p>
            <a:r>
              <a:rPr lang="en-US" dirty="0"/>
              <a:t>Machine learning used in precision medicine allows predict drug response and develop diagnostics.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1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Use of Genomic Testing on Biomarkers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Standard in use:</a:t>
            </a:r>
          </a:p>
          <a:p>
            <a:pPr lvl="1"/>
            <a:r>
              <a:rPr lang="en-US" dirty="0"/>
              <a:t>Oncotype DX: </a:t>
            </a:r>
          </a:p>
          <a:p>
            <a:pPr lvl="1"/>
            <a:r>
              <a:rPr lang="en-US" dirty="0"/>
              <a:t>Breast cancer</a:t>
            </a:r>
          </a:p>
          <a:p>
            <a:pPr lvl="1"/>
            <a:r>
              <a:rPr lang="en-US" dirty="0"/>
              <a:t>Colon cancer</a:t>
            </a:r>
          </a:p>
          <a:p>
            <a:pPr lvl="1"/>
            <a:r>
              <a:rPr lang="en-US" dirty="0"/>
              <a:t>Prostate cancer</a:t>
            </a:r>
          </a:p>
          <a:p>
            <a:endParaRPr lang="en-US" dirty="0"/>
          </a:p>
          <a:p>
            <a:r>
              <a:rPr lang="en-US" dirty="0"/>
              <a:t>Chemotherapy, Radiation, Aggressive Treatment, or Surgery</a:t>
            </a:r>
          </a:p>
          <a:p>
            <a:endParaRPr lang="en-US" dirty="0"/>
          </a:p>
          <a:p>
            <a:r>
              <a:rPr lang="en-US" dirty="0"/>
              <a:t>Over 1 million patients tested in more than 90 countries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6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3843</TotalTime>
  <Words>2399</Words>
  <Application>Microsoft Office PowerPoint</Application>
  <PresentationFormat>On-screen Show (4:3)</PresentationFormat>
  <Paragraphs>347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Office Theme</vt:lpstr>
      <vt:lpstr>Precision Medicine: Integrated and Relational Database Design Concept</vt:lpstr>
      <vt:lpstr>Precision Medicine/ Personalized Medicine</vt:lpstr>
      <vt:lpstr>Precision Medicine/ Personalized Medicine</vt:lpstr>
      <vt:lpstr>Precision Medicine</vt:lpstr>
      <vt:lpstr>Precision Medicine</vt:lpstr>
      <vt:lpstr>Precision Medicine</vt:lpstr>
      <vt:lpstr>Advantages of Precision Medicine</vt:lpstr>
      <vt:lpstr>Advantages of Precision Medicine</vt:lpstr>
      <vt:lpstr>Clinical Use of Genomic Testing on Biomarkers </vt:lpstr>
      <vt:lpstr>Clinical Use of Genomic Testing on Biomarkers </vt:lpstr>
      <vt:lpstr>Clinical Use of Genomic Testing on Biomarkers </vt:lpstr>
      <vt:lpstr>Clinical Use of Genomic Testing on Biomarkers </vt:lpstr>
      <vt:lpstr>Motivation for Data Integration</vt:lpstr>
      <vt:lpstr>Motivation for Data Integration</vt:lpstr>
      <vt:lpstr>Motivation for Data Integration</vt:lpstr>
      <vt:lpstr>Motivation for Data Integration</vt:lpstr>
      <vt:lpstr>Motivation for Data Integration</vt:lpstr>
      <vt:lpstr>Motivation for Data Integration</vt:lpstr>
      <vt:lpstr>Integrated Relational Database Approach</vt:lpstr>
      <vt:lpstr>Integrated Relational Database Approach</vt:lpstr>
      <vt:lpstr>Integrated Relational Database Approach</vt:lpstr>
      <vt:lpstr>Challenges</vt:lpstr>
      <vt:lpstr>Challenges</vt:lpstr>
      <vt:lpstr>SRA growth</vt:lpstr>
      <vt:lpstr>Challenges</vt:lpstr>
      <vt:lpstr>Challenges</vt:lpstr>
      <vt:lpstr>Methodology</vt:lpstr>
      <vt:lpstr>Methodology</vt:lpstr>
      <vt:lpstr>Methodology</vt:lpstr>
      <vt:lpstr>Methodology</vt:lpstr>
      <vt:lpstr>Results</vt:lpstr>
      <vt:lpstr>Demonstration</vt:lpstr>
      <vt:lpstr>Patient_ID diagnosis</vt:lpstr>
      <vt:lpstr>Logistic Regression Stepwise variable Selection</vt:lpstr>
      <vt:lpstr>Scatter plots of selected variables </vt:lpstr>
      <vt:lpstr>Scatter Plots of selected variables</vt:lpstr>
      <vt:lpstr>queryPatientRecItem(patientID)</vt:lpstr>
      <vt:lpstr>predictBCDiagnosis(patientID)</vt:lpstr>
      <vt:lpstr>main.py "POST /api/getBCDiagnosis/86355 HTTP/1.1"</vt:lpstr>
      <vt:lpstr>http://localhost:5000/api/getBCDiagnosis/86355</vt:lpstr>
      <vt:lpstr>Modeling </vt:lpstr>
      <vt:lpstr>Modeling</vt:lpstr>
      <vt:lpstr>CONCLUSIONS</vt:lpstr>
      <vt:lpstr>CONCLUSIONS</vt:lpstr>
      <vt:lpstr>CONCLUSIONS</vt:lpstr>
      <vt:lpstr>NEXT STEP</vt:lpstr>
      <vt:lpstr>NEXT STEP</vt:lpstr>
      <vt:lpstr>NEXT STEP</vt:lpstr>
      <vt:lpstr>NEXT STEP</vt:lpstr>
      <vt:lpstr>ACKNOWLEDGMENT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Jiang Lei</cp:lastModifiedBy>
  <cp:revision>86</cp:revision>
  <cp:lastPrinted>2019-04-16T19:28:37Z</cp:lastPrinted>
  <dcterms:created xsi:type="dcterms:W3CDTF">2017-03-18T16:30:52Z</dcterms:created>
  <dcterms:modified xsi:type="dcterms:W3CDTF">2019-04-16T23:54:49Z</dcterms:modified>
</cp:coreProperties>
</file>