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jpeg" ContentType="image/jpeg"/>
  <Override PartName="/ppt/media/image16.png" ContentType="image/png"/>
  <Override PartName="/ppt/media/image15.jpeg" ContentType="image/jpeg"/>
  <Override PartName="/ppt/media/image13.png" ContentType="image/png"/>
  <Override PartName="/ppt/media/image11.jpeg" ContentType="image/jpeg"/>
  <Override PartName="/ppt/media/image10.png" ContentType="image/png"/>
  <Override PartName="/ppt/media/image8.jpeg" ContentType="image/jpeg"/>
  <Override PartName="/ppt/media/image12.jpeg" ContentType="image/jpe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18.jpeg" ContentType="image/jpeg"/>
  <Override PartName="/ppt/media/image6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Kliknij, aby edytować format tekstu tytułuKliknij, aby edytować styl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>
                <a:solidFill>
                  <a:srgbClr val="8b8b8b"/>
                </a:solidFill>
                <a:latin typeface="Calibri"/>
              </a:rPr>
              <a:t>14-5-20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0A8FB9-BB58-471B-BE49-23AFC29EF90C}" type="slidenum">
              <a:rPr lang="pl-PL" sz="1200">
                <a:solidFill>
                  <a:srgbClr val="8b8b8b"/>
                </a:solidFill>
                <a:latin typeface="Calibri"/>
              </a:rPr>
              <a:t>&lt;numer&gt;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Kliknij, aby edytować format tekstu tytułuKliknij, aby edytować styl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Szósty poziom konspektu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Siódmy poziom konspektuKliknij, aby edytować style wzorca tekstu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l-PL" sz="2800">
                <a:solidFill>
                  <a:srgbClr val="000000"/>
                </a:solidFill>
                <a:latin typeface="Calibri"/>
              </a:rPr>
              <a:t>Drugi poziom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l-PL" sz="2400">
                <a:solidFill>
                  <a:srgbClr val="000000"/>
                </a:solidFill>
                <a:latin typeface="Calibri"/>
              </a:rPr>
              <a:t>Trzeci poziom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l-PL" sz="2000">
                <a:solidFill>
                  <a:srgbClr val="000000"/>
                </a:solidFill>
                <a:latin typeface="Calibri"/>
              </a:rPr>
              <a:t>Czwarty poziom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l-PL" sz="2000">
                <a:solidFill>
                  <a:srgbClr val="000000"/>
                </a:solidFill>
                <a:latin typeface="Calibri"/>
              </a:rPr>
              <a:t>Piąty poziom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>
                <a:solidFill>
                  <a:srgbClr val="8b8b8b"/>
                </a:solidFill>
                <a:latin typeface="Calibri"/>
              </a:rPr>
              <a:t>14-5-20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EDBBB3-3F36-4B8D-A651-69FF1FBF1C51}" type="slidenum">
              <a:rPr lang="pl-PL" sz="1200">
                <a:solidFill>
                  <a:srgbClr val="8b8b8b"/>
                </a:solidFill>
                <a:latin typeface="Calibri"/>
              </a:rPr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8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89920" y="367200"/>
            <a:ext cx="1578240" cy="582120"/>
          </a:xfrm>
          <a:prstGeom prst="rect">
            <a:avLst/>
          </a:prstGeom>
          <a:ln>
            <a:noFill/>
          </a:ln>
        </p:spPr>
      </p:pic>
      <p:pic>
        <p:nvPicPr>
          <p:cNvPr descr="" id="79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18800"/>
            <a:ext cx="2218680" cy="1078560"/>
          </a:xfrm>
          <a:prstGeom prst="rect">
            <a:avLst/>
          </a:prstGeom>
          <a:ln>
            <a:noFill/>
          </a:ln>
        </p:spPr>
      </p:pic>
      <p:pic>
        <p:nvPicPr>
          <p:cNvPr descr="" id="80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0" y="423000"/>
            <a:ext cx="653400" cy="470520"/>
          </a:xfrm>
          <a:prstGeom prst="rect">
            <a:avLst/>
          </a:prstGeom>
          <a:ln w="936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23640" y="1198080"/>
            <a:ext cx="8444880" cy="42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
</a:t>
            </a: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0" y="65203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2952000" y="1813680"/>
            <a:ext cx="348948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b="1" lang="pl-PL" sz="2000"/>
              <a:t>Ruby – testowanie aplikacji</a:t>
            </a:r>
            <a:endParaRPr/>
          </a:p>
        </p:txBody>
      </p:sp>
      <p:sp>
        <p:nvSpPr>
          <p:cNvPr id="84" name="TextShape 4"/>
          <p:cNvSpPr txBox="1"/>
          <p:nvPr/>
        </p:nvSpPr>
        <p:spPr>
          <a:xfrm>
            <a:off x="1518480" y="2670480"/>
            <a:ext cx="4924440" cy="151200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b="1" lang="pl-PL"/>
              <a:t>Wykład 1.</a:t>
            </a:r>
            <a:r>
              <a:rPr lang="pl-PL"/>
              <a:t> Wprowadzenie do języka Ruby.</a:t>
            </a:r>
            <a:endParaRPr/>
          </a:p>
          <a:p>
            <a:pPr algn="just"/>
            <a:endParaRPr/>
          </a:p>
          <a:p>
            <a:pPr algn="just">
              <a:buSzPct val="25000"/>
              <a:buFont typeface="StarSymbol"/>
              <a:buChar char=""/>
            </a:pPr>
            <a:r>
              <a:rPr lang="pl-PL"/>
              <a:t>Podstawowe elementy języka: pętle, funkcje.</a:t>
            </a:r>
            <a:endParaRPr/>
          </a:p>
          <a:p>
            <a:pPr algn="just">
              <a:buSzPct val="25000"/>
              <a:buFont typeface="StarSymbol"/>
              <a:buChar char=""/>
            </a:pPr>
            <a:r>
              <a:rPr lang="pl-PL"/>
              <a:t>Przegląd metod klas </a:t>
            </a:r>
            <a:r>
              <a:rPr i="1" lang="pl-PL"/>
              <a:t>Array</a:t>
            </a:r>
            <a:r>
              <a:rPr lang="pl-PL"/>
              <a:t> i </a:t>
            </a:r>
            <a:r>
              <a:rPr i="1" lang="pl-PL"/>
              <a:t>Hash</a:t>
            </a:r>
            <a:r>
              <a:rPr lang="pl-PL"/>
              <a:t>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Piszemy proste skrypty.</a:t>
            </a:r>
            <a:endParaRPr/>
          </a:p>
        </p:txBody>
      </p:sp>
      <p:sp>
        <p:nvSpPr>
          <p:cNvPr id="85" name="TextShape 5"/>
          <p:cNvSpPr txBox="1"/>
          <p:nvPr/>
        </p:nvSpPr>
        <p:spPr>
          <a:xfrm>
            <a:off x="3335400" y="2187360"/>
            <a:ext cx="26406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l-PL"/>
              <a:t>(5 wykładów po 3 godz.)</a:t>
            </a:r>
            <a:endParaRPr/>
          </a:p>
        </p:txBody>
      </p:sp>
      <p:sp>
        <p:nvSpPr>
          <p:cNvPr id="86" name="TextShape 6"/>
          <p:cNvSpPr txBox="1"/>
          <p:nvPr/>
        </p:nvSpPr>
        <p:spPr>
          <a:xfrm>
            <a:off x="1446480" y="4268160"/>
            <a:ext cx="6884280" cy="1882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pl-PL"/>
              <a:t>Wykład 2. </a:t>
            </a:r>
            <a:r>
              <a:rPr lang="pl-PL"/>
              <a:t>Ogólnie o testowaniu, dostępne narzędzia </a:t>
            </a:r>
            <a:endParaRPr/>
          </a:p>
          <a:p>
            <a:r>
              <a:rPr lang="pl-PL"/>
              <a:t>                  </a:t>
            </a:r>
            <a:r>
              <a:rPr lang="pl-PL"/>
              <a:t>i technologie.</a:t>
            </a:r>
            <a:endParaRPr/>
          </a:p>
          <a:p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Instalacja potrzebnych narzędzi: Ruby Version Manager (RVM), 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edytor (Atom/Emacs/Vim).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Wprowadzenie do </a:t>
            </a:r>
            <a:r>
              <a:rPr i="1" lang="pl-PL"/>
              <a:t>RSpec</a:t>
            </a:r>
            <a:r>
              <a:rPr lang="pl-PL"/>
              <a:t> – korzystamy z gemów 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i="1" lang="pl-PL"/>
              <a:t>Capybara</a:t>
            </a:r>
            <a:r>
              <a:rPr lang="pl-PL"/>
              <a:t> i </a:t>
            </a:r>
            <a:r>
              <a:rPr i="1" lang="pl-PL"/>
              <a:t>Factory Girl</a:t>
            </a:r>
            <a:r>
              <a:rPr lang="pl-PL"/>
              <a:t>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7" name="Obraz 4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360" y="236520"/>
            <a:ext cx="1223640" cy="451080"/>
          </a:xfrm>
          <a:prstGeom prst="rect">
            <a:avLst/>
          </a:prstGeom>
          <a:ln>
            <a:noFill/>
          </a:ln>
        </p:spPr>
      </p:pic>
      <p:pic>
        <p:nvPicPr>
          <p:cNvPr descr="" id="88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280" y="74520"/>
            <a:ext cx="1593360" cy="774720"/>
          </a:xfrm>
          <a:prstGeom prst="rect">
            <a:avLst/>
          </a:prstGeom>
          <a:ln>
            <a:noFill/>
          </a:ln>
        </p:spPr>
      </p:pic>
      <p:pic>
        <p:nvPicPr>
          <p:cNvPr descr="" id="89" name="Obraz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56000" y="285480"/>
            <a:ext cx="489960" cy="352800"/>
          </a:xfrm>
          <a:prstGeom prst="rect">
            <a:avLst/>
          </a:prstGeom>
          <a:ln w="9360"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1226880" y="877680"/>
            <a:ext cx="6234120" cy="2649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pl-PL"/>
              <a:t>Wykład 3. </a:t>
            </a:r>
            <a:r>
              <a:rPr lang="pl-PL"/>
              <a:t>Testy jednostkowe, integracyjne.</a:t>
            </a:r>
            <a:endParaRPr/>
          </a:p>
          <a:p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Różnice między testami.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Znaczenie testów.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Refaktoryzacja kodu.</a:t>
            </a:r>
            <a:endParaRPr/>
          </a:p>
          <a:p>
            <a:r>
              <a:rPr lang="pl-PL"/>
              <a:t>	</a:t>
            </a:r>
            <a:r>
              <a:rPr lang="pl-PL"/>
              <a:t>Na czym polega refaktoryzacja kodu?</a:t>
            </a:r>
            <a:endParaRPr/>
          </a:p>
          <a:p>
            <a:r>
              <a:rPr lang="pl-PL"/>
              <a:t> </a:t>
            </a:r>
            <a:r>
              <a:rPr lang="pl-PL"/>
              <a:t>	</a:t>
            </a:r>
            <a:r>
              <a:rPr lang="pl-PL"/>
              <a:t>Co to jest bad smells in code </a:t>
            </a:r>
            <a:endParaRPr/>
          </a:p>
          <a:p>
            <a:r>
              <a:rPr lang="pl-PL"/>
              <a:t>       </a:t>
            </a:r>
            <a:r>
              <a:rPr lang="pl-PL"/>
              <a:t>(w literaturze spotyka się też określenie smoked code)?</a:t>
            </a:r>
            <a:endParaRPr/>
          </a:p>
          <a:p>
            <a:r>
              <a:rPr lang="pl-PL"/>
              <a:t>	</a:t>
            </a:r>
            <a:r>
              <a:rPr lang="pl-PL"/>
              <a:t>Co to jest samotestujący się kod?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Pokrycie kodu testami.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296000" y="3744000"/>
            <a:ext cx="5834520" cy="1882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pl-PL"/>
              <a:t>Wykład 4. </a:t>
            </a:r>
            <a:r>
              <a:rPr lang="pl-PL"/>
              <a:t>Praca z </a:t>
            </a:r>
            <a:r>
              <a:rPr i="1" lang="pl-PL"/>
              <a:t>Legacy Code</a:t>
            </a:r>
            <a:r>
              <a:rPr lang="pl-PL"/>
              <a:t>, czyli z już istniejącym </a:t>
            </a:r>
            <a:endParaRPr/>
          </a:p>
          <a:p>
            <a:r>
              <a:rPr lang="pl-PL"/>
              <a:t>                 </a:t>
            </a:r>
            <a:r>
              <a:rPr lang="pl-PL"/>
              <a:t>kodem lub kodem nie pokrytym </a:t>
            </a:r>
            <a:endParaRPr/>
          </a:p>
          <a:p>
            <a:r>
              <a:rPr lang="pl-PL"/>
              <a:t>                 </a:t>
            </a:r>
            <a:r>
              <a:rPr lang="pl-PL"/>
              <a:t>testami (Michael Feathers).</a:t>
            </a:r>
            <a:endParaRPr/>
          </a:p>
          <a:p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Praca z „zastanym kodem”.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Pokrycie testami.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Refaktoryzacja Legacy Code.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2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89920" y="367200"/>
            <a:ext cx="1578240" cy="582120"/>
          </a:xfrm>
          <a:prstGeom prst="rect">
            <a:avLst/>
          </a:prstGeom>
          <a:ln>
            <a:noFill/>
          </a:ln>
        </p:spPr>
      </p:pic>
      <p:pic>
        <p:nvPicPr>
          <p:cNvPr descr="" id="93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18800"/>
            <a:ext cx="2218680" cy="1078560"/>
          </a:xfrm>
          <a:prstGeom prst="rect">
            <a:avLst/>
          </a:prstGeom>
          <a:ln>
            <a:noFill/>
          </a:ln>
        </p:spPr>
      </p:pic>
      <p:pic>
        <p:nvPicPr>
          <p:cNvPr descr="" id="94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0" y="423000"/>
            <a:ext cx="653400" cy="47052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23640" y="1198080"/>
            <a:ext cx="8444880" cy="42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
</a:t>
            </a: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0" y="65203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2297880" y="2117880"/>
            <a:ext cx="4542120" cy="162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pl-PL"/>
              <a:t>Wykład 5.</a:t>
            </a:r>
            <a:r>
              <a:rPr lang="pl-PL"/>
              <a:t> Obiekty </a:t>
            </a:r>
            <a:r>
              <a:rPr i="1" lang="pl-PL"/>
              <a:t>doubles</a:t>
            </a:r>
            <a:r>
              <a:rPr lang="pl-PL"/>
              <a:t> (</a:t>
            </a:r>
            <a:r>
              <a:rPr i="1" lang="pl-PL"/>
              <a:t>mocks, stubs</a:t>
            </a:r>
            <a:r>
              <a:rPr lang="pl-PL"/>
              <a:t>).</a:t>
            </a:r>
            <a:endParaRPr/>
          </a:p>
          <a:p>
            <a:endParaRPr/>
          </a:p>
          <a:p>
            <a:pPr>
              <a:buSzPct val="25000"/>
              <a:buFont typeface="StarSymbol"/>
              <a:buChar char=""/>
            </a:pPr>
            <a:r>
              <a:rPr i="1" lang="pl-PL"/>
              <a:t>Fake Objects</a:t>
            </a:r>
            <a:r>
              <a:rPr lang="pl-PL"/>
              <a:t>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Do czego używamy doubles?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Główne zasady stosowania doubles.</a:t>
            </a:r>
            <a:endParaRPr/>
          </a:p>
          <a:p>
            <a:pPr>
              <a:buSzPct val="25000"/>
              <a:buFont typeface="StarSymbol"/>
              <a:buChar char=""/>
            </a:pPr>
            <a:r>
              <a:rPr lang="pl-PL"/>
              <a:t>Problemy, nadużycia, ograniczenia.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8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90280" y="367560"/>
            <a:ext cx="1578240" cy="582120"/>
          </a:xfrm>
          <a:prstGeom prst="rect">
            <a:avLst/>
          </a:prstGeom>
          <a:ln>
            <a:noFill/>
          </a:ln>
        </p:spPr>
      </p:pic>
      <p:pic>
        <p:nvPicPr>
          <p:cNvPr descr="" id="99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00" y="119160"/>
            <a:ext cx="2218680" cy="1078560"/>
          </a:xfrm>
          <a:prstGeom prst="rect">
            <a:avLst/>
          </a:prstGeom>
          <a:ln>
            <a:noFill/>
          </a:ln>
        </p:spPr>
      </p:pic>
      <p:pic>
        <p:nvPicPr>
          <p:cNvPr descr="" id="100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560" y="423360"/>
            <a:ext cx="653400" cy="47052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324000" y="1198440"/>
            <a:ext cx="8444880" cy="42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
</a:t>
            </a: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60" y="652068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3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89920" y="367200"/>
            <a:ext cx="1578240" cy="582120"/>
          </a:xfrm>
          <a:prstGeom prst="rect">
            <a:avLst/>
          </a:prstGeom>
          <a:ln>
            <a:noFill/>
          </a:ln>
        </p:spPr>
      </p:pic>
      <p:pic>
        <p:nvPicPr>
          <p:cNvPr descr="" id="104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18800"/>
            <a:ext cx="2218680" cy="1078560"/>
          </a:xfrm>
          <a:prstGeom prst="rect">
            <a:avLst/>
          </a:prstGeom>
          <a:ln>
            <a:noFill/>
          </a:ln>
        </p:spPr>
      </p:pic>
      <p:pic>
        <p:nvPicPr>
          <p:cNvPr descr="" id="105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0" y="423000"/>
            <a:ext cx="653400" cy="470520"/>
          </a:xfrm>
          <a:prstGeom prst="rect">
            <a:avLst/>
          </a:prstGeom>
          <a:ln w="9360"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323640" y="1198080"/>
            <a:ext cx="8444880" cy="42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
</a:t>
            </a: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0" y="65203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